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76"/>
  </p:notesMasterIdLst>
  <p:handoutMasterIdLst>
    <p:handoutMasterId r:id="rId77"/>
  </p:handoutMasterIdLst>
  <p:sldIdLst>
    <p:sldId id="689" r:id="rId3"/>
    <p:sldId id="563" r:id="rId4"/>
    <p:sldId id="562" r:id="rId5"/>
    <p:sldId id="564" r:id="rId6"/>
    <p:sldId id="565" r:id="rId7"/>
    <p:sldId id="532" r:id="rId8"/>
    <p:sldId id="315" r:id="rId9"/>
    <p:sldId id="530" r:id="rId10"/>
    <p:sldId id="533" r:id="rId11"/>
    <p:sldId id="695" r:id="rId12"/>
    <p:sldId id="329" r:id="rId13"/>
    <p:sldId id="332" r:id="rId14"/>
    <p:sldId id="337" r:id="rId15"/>
    <p:sldId id="566" r:id="rId16"/>
    <p:sldId id="536" r:id="rId17"/>
    <p:sldId id="534" r:id="rId18"/>
    <p:sldId id="368" r:id="rId19"/>
    <p:sldId id="379" r:id="rId20"/>
    <p:sldId id="383" r:id="rId21"/>
    <p:sldId id="398" r:id="rId22"/>
    <p:sldId id="402" r:id="rId23"/>
    <p:sldId id="567" r:id="rId24"/>
    <p:sldId id="662" r:id="rId25"/>
    <p:sldId id="664" r:id="rId26"/>
    <p:sldId id="665" r:id="rId27"/>
    <p:sldId id="667" r:id="rId28"/>
    <p:sldId id="670" r:id="rId29"/>
    <p:sldId id="671" r:id="rId30"/>
    <p:sldId id="672" r:id="rId31"/>
    <p:sldId id="673" r:id="rId32"/>
    <p:sldId id="674" r:id="rId33"/>
    <p:sldId id="679" r:id="rId34"/>
    <p:sldId id="680" r:id="rId35"/>
    <p:sldId id="686" r:id="rId36"/>
    <p:sldId id="685" r:id="rId37"/>
    <p:sldId id="568" r:id="rId38"/>
    <p:sldId id="693" r:id="rId39"/>
    <p:sldId id="611" r:id="rId40"/>
    <p:sldId id="613" r:id="rId41"/>
    <p:sldId id="614" r:id="rId42"/>
    <p:sldId id="615" r:id="rId43"/>
    <p:sldId id="616" r:id="rId44"/>
    <p:sldId id="618" r:id="rId45"/>
    <p:sldId id="619" r:id="rId46"/>
    <p:sldId id="624" r:id="rId47"/>
    <p:sldId id="629" r:id="rId48"/>
    <p:sldId id="627" r:id="rId49"/>
    <p:sldId id="569" r:id="rId50"/>
    <p:sldId id="633" r:id="rId51"/>
    <p:sldId id="634" r:id="rId52"/>
    <p:sldId id="635" r:id="rId53"/>
    <p:sldId id="638" r:id="rId54"/>
    <p:sldId id="639" r:id="rId55"/>
    <p:sldId id="640" r:id="rId56"/>
    <p:sldId id="641" r:id="rId57"/>
    <p:sldId id="642" r:id="rId58"/>
    <p:sldId id="643" r:id="rId59"/>
    <p:sldId id="644" r:id="rId60"/>
    <p:sldId id="645" r:id="rId61"/>
    <p:sldId id="646" r:id="rId62"/>
    <p:sldId id="648" r:id="rId63"/>
    <p:sldId id="649" r:id="rId64"/>
    <p:sldId id="650" r:id="rId65"/>
    <p:sldId id="651" r:id="rId66"/>
    <p:sldId id="652" r:id="rId67"/>
    <p:sldId id="687" r:id="rId68"/>
    <p:sldId id="692" r:id="rId69"/>
    <p:sldId id="657" r:id="rId70"/>
    <p:sldId id="552" r:id="rId71"/>
    <p:sldId id="658" r:id="rId72"/>
    <p:sldId id="659" r:id="rId73"/>
    <p:sldId id="527" r:id="rId74"/>
    <p:sldId id="69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01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2098" autoAdjust="0"/>
  </p:normalViewPr>
  <p:slideViewPr>
    <p:cSldViewPr>
      <p:cViewPr varScale="1">
        <p:scale>
          <a:sx n="55" d="100"/>
          <a:sy n="55" d="100"/>
        </p:scale>
        <p:origin x="-14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060"/>
    </p:cViewPr>
  </p:sorterViewPr>
  <p:notesViewPr>
    <p:cSldViewPr>
      <p:cViewPr varScale="1">
        <p:scale>
          <a:sx n="52" d="100"/>
          <a:sy n="52" d="100"/>
        </p:scale>
        <p:origin x="-26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anish\Desktop\research\current\HNODA1\mai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anish\Desktop\research\current\HNODA1\mai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anish\Google%20Drive\current\HNODA3\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Sheet2!$B$1</c:f>
              <c:strCache>
                <c:ptCount val="1"/>
                <c:pt idx="0">
                  <c:v>Pensions</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Sheet2!$B$2:$B$11</c:f>
              <c:numCache>
                <c:formatCode>General</c:formatCode>
                <c:ptCount val="10"/>
                <c:pt idx="0">
                  <c:v>5.0182955000000001E-2</c:v>
                </c:pt>
                <c:pt idx="1">
                  <c:v>5.0859656000000003E-2</c:v>
                </c:pt>
                <c:pt idx="2">
                  <c:v>5.1611509E-2</c:v>
                </c:pt>
                <c:pt idx="3">
                  <c:v>5.3700267000000003E-2</c:v>
                </c:pt>
                <c:pt idx="4">
                  <c:v>5.6098683000000003E-2</c:v>
                </c:pt>
                <c:pt idx="5">
                  <c:v>5.6958902999999998E-2</c:v>
                </c:pt>
                <c:pt idx="6">
                  <c:v>5.7649301999999999E-2</c:v>
                </c:pt>
                <c:pt idx="7">
                  <c:v>5.8357814000000001E-2</c:v>
                </c:pt>
                <c:pt idx="8">
                  <c:v>5.8610575999999998E-2</c:v>
                </c:pt>
                <c:pt idx="9">
                  <c:v>5.9825947999999997E-2</c:v>
                </c:pt>
              </c:numCache>
            </c:numRef>
          </c:val>
        </c:ser>
        <c:ser>
          <c:idx val="1"/>
          <c:order val="1"/>
          <c:tx>
            <c:strRef>
              <c:f>Sheet2!$C$1</c:f>
              <c:strCache>
                <c:ptCount val="1"/>
                <c:pt idx="0">
                  <c:v> Health Care</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Sheet2!$C$2:$C$11</c:f>
              <c:numCache>
                <c:formatCode>General</c:formatCode>
                <c:ptCount val="10"/>
                <c:pt idx="0">
                  <c:v>0.168627166</c:v>
                </c:pt>
                <c:pt idx="1">
                  <c:v>0.16992465900000001</c:v>
                </c:pt>
                <c:pt idx="2">
                  <c:v>0.17506426</c:v>
                </c:pt>
                <c:pt idx="3">
                  <c:v>0.17806593800000001</c:v>
                </c:pt>
                <c:pt idx="4">
                  <c:v>0.18751585700000001</c:v>
                </c:pt>
                <c:pt idx="5">
                  <c:v>0.19463633699999999</c:v>
                </c:pt>
                <c:pt idx="6">
                  <c:v>0.18996291200000001</c:v>
                </c:pt>
                <c:pt idx="7">
                  <c:v>0.18854831</c:v>
                </c:pt>
                <c:pt idx="8">
                  <c:v>0.18995395500000001</c:v>
                </c:pt>
                <c:pt idx="9">
                  <c:v>0.19102511899999999</c:v>
                </c:pt>
              </c:numCache>
            </c:numRef>
          </c:val>
        </c:ser>
        <c:ser>
          <c:idx val="2"/>
          <c:order val="2"/>
          <c:tx>
            <c:strRef>
              <c:f>Sheet2!$D$1</c:f>
              <c:strCache>
                <c:ptCount val="1"/>
                <c:pt idx="0">
                  <c:v> Education</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Sheet2!$D$2:$D$11</c:f>
              <c:numCache>
                <c:formatCode>General</c:formatCode>
                <c:ptCount val="10"/>
                <c:pt idx="0">
                  <c:v>0.32162420000000003</c:v>
                </c:pt>
                <c:pt idx="1">
                  <c:v>0.31902432600000002</c:v>
                </c:pt>
                <c:pt idx="2">
                  <c:v>0.31295379899999998</c:v>
                </c:pt>
                <c:pt idx="3">
                  <c:v>0.311798134</c:v>
                </c:pt>
                <c:pt idx="4">
                  <c:v>0.31238218000000001</c:v>
                </c:pt>
                <c:pt idx="5">
                  <c:v>0.31387260500000003</c:v>
                </c:pt>
                <c:pt idx="6">
                  <c:v>0.31570781999999997</c:v>
                </c:pt>
                <c:pt idx="7">
                  <c:v>0.31430570299999999</c:v>
                </c:pt>
                <c:pt idx="8">
                  <c:v>0.31597680299999997</c:v>
                </c:pt>
                <c:pt idx="9">
                  <c:v>0.31033022199999999</c:v>
                </c:pt>
              </c:numCache>
            </c:numRef>
          </c:val>
        </c:ser>
        <c:ser>
          <c:idx val="3"/>
          <c:order val="3"/>
          <c:tx>
            <c:strRef>
              <c:f>Sheet2!$E$1</c:f>
              <c:strCache>
                <c:ptCount val="1"/>
                <c:pt idx="0">
                  <c:v> Defense</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Sheet2!$E$2:$E$11</c:f>
              <c:numCache>
                <c:formatCode>General</c:formatCode>
                <c:ptCount val="10"/>
                <c:pt idx="0">
                  <c:v>2.7257099999999999E-4</c:v>
                </c:pt>
                <c:pt idx="1">
                  <c:v>2.36109E-4</c:v>
                </c:pt>
                <c:pt idx="2">
                  <c:v>2.40843E-4</c:v>
                </c:pt>
                <c:pt idx="3">
                  <c:v>3.61255E-4</c:v>
                </c:pt>
                <c:pt idx="4">
                  <c:v>4.2301600000000002E-4</c:v>
                </c:pt>
                <c:pt idx="5">
                  <c:v>2.8485499999999998E-4</c:v>
                </c:pt>
                <c:pt idx="6">
                  <c:v>2.6291999999999998E-4</c:v>
                </c:pt>
                <c:pt idx="7">
                  <c:v>2.46316E-4</c:v>
                </c:pt>
                <c:pt idx="8">
                  <c:v>2.4072399999999999E-4</c:v>
                </c:pt>
                <c:pt idx="9">
                  <c:v>2.16338E-4</c:v>
                </c:pt>
              </c:numCache>
            </c:numRef>
          </c:val>
        </c:ser>
        <c:ser>
          <c:idx val="4"/>
          <c:order val="4"/>
          <c:tx>
            <c:strRef>
              <c:f>Sheet2!$F$1</c:f>
              <c:strCache>
                <c:ptCount val="1"/>
                <c:pt idx="0">
                  <c:v> Welfare</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Sheet2!$F$2:$F$11</c:f>
              <c:numCache>
                <c:formatCode>General</c:formatCode>
                <c:ptCount val="10"/>
                <c:pt idx="0">
                  <c:v>7.9583481999999997E-2</c:v>
                </c:pt>
                <c:pt idx="1">
                  <c:v>7.9700462E-2</c:v>
                </c:pt>
                <c:pt idx="2">
                  <c:v>8.7834501999999995E-2</c:v>
                </c:pt>
                <c:pt idx="3">
                  <c:v>9.1017464000000006E-2</c:v>
                </c:pt>
                <c:pt idx="4">
                  <c:v>8.6446497999999997E-2</c:v>
                </c:pt>
                <c:pt idx="5">
                  <c:v>7.8254944000000007E-2</c:v>
                </c:pt>
                <c:pt idx="6">
                  <c:v>7.4655734000000001E-2</c:v>
                </c:pt>
                <c:pt idx="7">
                  <c:v>7.3344650999999997E-2</c:v>
                </c:pt>
                <c:pt idx="8">
                  <c:v>7.4211473999999999E-2</c:v>
                </c:pt>
                <c:pt idx="9">
                  <c:v>8.3687602999999999E-2</c:v>
                </c:pt>
              </c:numCache>
            </c:numRef>
          </c:val>
        </c:ser>
        <c:ser>
          <c:idx val="5"/>
          <c:order val="5"/>
          <c:tx>
            <c:strRef>
              <c:f>Sheet2!$G$1</c:f>
              <c:strCache>
                <c:ptCount val="1"/>
                <c:pt idx="0">
                  <c:v> Protection</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Sheet2!$G$2:$G$11</c:f>
              <c:numCache>
                <c:formatCode>General</c:formatCode>
                <c:ptCount val="10"/>
                <c:pt idx="0">
                  <c:v>9.1323550000000003E-2</c:v>
                </c:pt>
                <c:pt idx="1">
                  <c:v>9.0025367999999995E-2</c:v>
                </c:pt>
                <c:pt idx="2">
                  <c:v>8.7873743000000004E-2</c:v>
                </c:pt>
                <c:pt idx="3">
                  <c:v>8.6692222999999999E-2</c:v>
                </c:pt>
                <c:pt idx="4">
                  <c:v>8.5570373000000005E-2</c:v>
                </c:pt>
                <c:pt idx="5">
                  <c:v>8.6987707999999997E-2</c:v>
                </c:pt>
                <c:pt idx="6">
                  <c:v>8.7075439000000004E-2</c:v>
                </c:pt>
                <c:pt idx="7">
                  <c:v>8.7150892999999993E-2</c:v>
                </c:pt>
                <c:pt idx="8">
                  <c:v>8.7000861999999998E-2</c:v>
                </c:pt>
                <c:pt idx="9">
                  <c:v>8.4951460000000006E-2</c:v>
                </c:pt>
              </c:numCache>
            </c:numRef>
          </c:val>
        </c:ser>
        <c:ser>
          <c:idx val="6"/>
          <c:order val="6"/>
          <c:tx>
            <c:strRef>
              <c:f>Sheet2!$H$1</c:f>
              <c:strCache>
                <c:ptCount val="1"/>
                <c:pt idx="0">
                  <c:v> Transportation</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Sheet2!$H$2:$H$11</c:f>
              <c:numCache>
                <c:formatCode>General</c:formatCode>
                <c:ptCount val="10"/>
                <c:pt idx="0">
                  <c:v>9.5731811999999999E-2</c:v>
                </c:pt>
                <c:pt idx="1">
                  <c:v>9.4417029999999999E-2</c:v>
                </c:pt>
                <c:pt idx="2">
                  <c:v>9.3548260999999994E-2</c:v>
                </c:pt>
                <c:pt idx="3">
                  <c:v>9.1881030000000002E-2</c:v>
                </c:pt>
                <c:pt idx="4">
                  <c:v>8.8594153999999994E-2</c:v>
                </c:pt>
                <c:pt idx="5">
                  <c:v>8.8296519000000004E-2</c:v>
                </c:pt>
                <c:pt idx="6">
                  <c:v>8.9171933999999994E-2</c:v>
                </c:pt>
                <c:pt idx="7">
                  <c:v>8.8622391999999994E-2</c:v>
                </c:pt>
                <c:pt idx="8">
                  <c:v>8.7923194999999996E-2</c:v>
                </c:pt>
                <c:pt idx="9">
                  <c:v>8.7248283999999995E-2</c:v>
                </c:pt>
              </c:numCache>
            </c:numRef>
          </c:val>
        </c:ser>
        <c:ser>
          <c:idx val="7"/>
          <c:order val="7"/>
          <c:tx>
            <c:strRef>
              <c:f>Sheet2!$I$1</c:f>
              <c:strCache>
                <c:ptCount val="1"/>
                <c:pt idx="0">
                  <c:v> General Government</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Sheet2!$I$2:$I$11</c:f>
              <c:numCache>
                <c:formatCode>General</c:formatCode>
                <c:ptCount val="10"/>
                <c:pt idx="0">
                  <c:v>3.6119405E-2</c:v>
                </c:pt>
                <c:pt idx="1">
                  <c:v>3.5698501000000001E-2</c:v>
                </c:pt>
                <c:pt idx="2">
                  <c:v>3.5078972999999999E-2</c:v>
                </c:pt>
                <c:pt idx="3">
                  <c:v>3.4961961E-2</c:v>
                </c:pt>
                <c:pt idx="4">
                  <c:v>3.4080870999999999E-2</c:v>
                </c:pt>
                <c:pt idx="5">
                  <c:v>3.4438626E-2</c:v>
                </c:pt>
                <c:pt idx="6">
                  <c:v>3.4194819000000001E-2</c:v>
                </c:pt>
                <c:pt idx="7">
                  <c:v>3.4925344999999997E-2</c:v>
                </c:pt>
                <c:pt idx="8">
                  <c:v>3.4228437E-2</c:v>
                </c:pt>
                <c:pt idx="9">
                  <c:v>3.3671524000000001E-2</c:v>
                </c:pt>
              </c:numCache>
            </c:numRef>
          </c:val>
        </c:ser>
        <c:ser>
          <c:idx val="8"/>
          <c:order val="8"/>
          <c:tx>
            <c:strRef>
              <c:f>Sheet2!$J$1</c:f>
              <c:strCache>
                <c:ptCount val="1"/>
                <c:pt idx="0">
                  <c:v> Other Spending</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Sheet2!$J$2:$J$11</c:f>
              <c:numCache>
                <c:formatCode>General</c:formatCode>
                <c:ptCount val="10"/>
                <c:pt idx="0">
                  <c:v>0.156534859</c:v>
                </c:pt>
                <c:pt idx="1">
                  <c:v>0.16011389000000001</c:v>
                </c:pt>
                <c:pt idx="2">
                  <c:v>0.15579410899999999</c:v>
                </c:pt>
                <c:pt idx="3">
                  <c:v>0.15152172799999999</c:v>
                </c:pt>
                <c:pt idx="4">
                  <c:v>0.14888836899999999</c:v>
                </c:pt>
                <c:pt idx="5">
                  <c:v>0.146269503</c:v>
                </c:pt>
                <c:pt idx="6">
                  <c:v>0.15131912</c:v>
                </c:pt>
                <c:pt idx="7">
                  <c:v>0.154498576</c:v>
                </c:pt>
                <c:pt idx="8">
                  <c:v>0.151853975</c:v>
                </c:pt>
                <c:pt idx="9">
                  <c:v>0.14904350199999999</c:v>
                </c:pt>
              </c:numCache>
            </c:numRef>
          </c:val>
        </c:ser>
        <c:dLbls>
          <c:showLegendKey val="0"/>
          <c:showVal val="0"/>
          <c:showCatName val="0"/>
          <c:showSerName val="0"/>
          <c:showPercent val="0"/>
          <c:showBubbleSize val="0"/>
        </c:dLbls>
        <c:gapWidth val="150"/>
        <c:overlap val="100"/>
        <c:axId val="27620864"/>
        <c:axId val="27622400"/>
      </c:barChart>
      <c:catAx>
        <c:axId val="2762086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7622400"/>
        <c:crosses val="autoZero"/>
        <c:auto val="1"/>
        <c:lblAlgn val="ctr"/>
        <c:lblOffset val="100"/>
        <c:noMultiLvlLbl val="0"/>
      </c:catAx>
      <c:valAx>
        <c:axId val="27622400"/>
        <c:scaling>
          <c:orientation val="minMax"/>
        </c:scaling>
        <c:delete val="0"/>
        <c:axPos val="l"/>
        <c:majorGridlines/>
        <c:numFmt formatCode="0%" sourceLinked="1"/>
        <c:majorTickMark val="out"/>
        <c:minorTickMark val="none"/>
        <c:tickLblPos val="nextTo"/>
        <c:crossAx val="27620864"/>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Sheet2!$B$13</c:f>
              <c:strCache>
                <c:ptCount val="1"/>
                <c:pt idx="0">
                  <c:v>Pensions</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Sheet2!$B$14:$B$23</c:f>
              <c:numCache>
                <c:formatCode>General</c:formatCode>
                <c:ptCount val="10"/>
                <c:pt idx="0">
                  <c:v>5.8427871799640402E-2</c:v>
                </c:pt>
                <c:pt idx="1">
                  <c:v>4.7419547079856898E-2</c:v>
                </c:pt>
                <c:pt idx="2">
                  <c:v>5.9890235863926798E-2</c:v>
                </c:pt>
                <c:pt idx="3">
                  <c:v>8.3394699329140107E-2</c:v>
                </c:pt>
                <c:pt idx="4">
                  <c:v>9.0836560219542895E-2</c:v>
                </c:pt>
                <c:pt idx="5">
                  <c:v>7.8360458107293501E-2</c:v>
                </c:pt>
                <c:pt idx="6">
                  <c:v>8.8087410558886095E-2</c:v>
                </c:pt>
                <c:pt idx="7">
                  <c:v>6.6719628378583196E-2</c:v>
                </c:pt>
                <c:pt idx="8">
                  <c:v>6.41208699983397E-2</c:v>
                </c:pt>
                <c:pt idx="9">
                  <c:v>8.5102313055296794E-2</c:v>
                </c:pt>
              </c:numCache>
            </c:numRef>
          </c:val>
        </c:ser>
        <c:ser>
          <c:idx val="1"/>
          <c:order val="1"/>
          <c:tx>
            <c:strRef>
              <c:f>Sheet2!$C$13</c:f>
              <c:strCache>
                <c:ptCount val="1"/>
                <c:pt idx="0">
                  <c:v> Health Care</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Sheet2!$C$14:$C$23</c:f>
              <c:numCache>
                <c:formatCode>General</c:formatCode>
                <c:ptCount val="10"/>
                <c:pt idx="0">
                  <c:v>8.7866530283305405E-2</c:v>
                </c:pt>
                <c:pt idx="1">
                  <c:v>7.8384982121573299E-2</c:v>
                </c:pt>
                <c:pt idx="2">
                  <c:v>0.10603129567535</c:v>
                </c:pt>
                <c:pt idx="3">
                  <c:v>0.113046298110377</c:v>
                </c:pt>
                <c:pt idx="4">
                  <c:v>0.124125645663821</c:v>
                </c:pt>
                <c:pt idx="5">
                  <c:v>0.135603320729903</c:v>
                </c:pt>
                <c:pt idx="6">
                  <c:v>0.13105137626506799</c:v>
                </c:pt>
                <c:pt idx="7">
                  <c:v>0.12983705177108401</c:v>
                </c:pt>
                <c:pt idx="8">
                  <c:v>0.116564281365875</c:v>
                </c:pt>
                <c:pt idx="9">
                  <c:v>0.113780171654375</c:v>
                </c:pt>
              </c:numCache>
            </c:numRef>
          </c:val>
        </c:ser>
        <c:ser>
          <c:idx val="2"/>
          <c:order val="2"/>
          <c:tx>
            <c:strRef>
              <c:f>Sheet2!$D$13</c:f>
              <c:strCache>
                <c:ptCount val="1"/>
                <c:pt idx="0">
                  <c:v> Education</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Sheet2!$D$14:$D$23</c:f>
              <c:numCache>
                <c:formatCode>General</c:formatCode>
                <c:ptCount val="10"/>
                <c:pt idx="0">
                  <c:v>0.22046835286095001</c:v>
                </c:pt>
                <c:pt idx="1">
                  <c:v>0.18660309892729399</c:v>
                </c:pt>
                <c:pt idx="2">
                  <c:v>0.237483162812025</c:v>
                </c:pt>
                <c:pt idx="3">
                  <c:v>0.236435862963538</c:v>
                </c:pt>
                <c:pt idx="4">
                  <c:v>0.24166225334094399</c:v>
                </c:pt>
                <c:pt idx="5">
                  <c:v>0.24724642446161399</c:v>
                </c:pt>
                <c:pt idx="6">
                  <c:v>0.23873525430284201</c:v>
                </c:pt>
                <c:pt idx="7">
                  <c:v>0.235004457273846</c:v>
                </c:pt>
                <c:pt idx="8">
                  <c:v>0.24407548840555601</c:v>
                </c:pt>
                <c:pt idx="9">
                  <c:v>0.22679016385190401</c:v>
                </c:pt>
              </c:numCache>
            </c:numRef>
          </c:val>
        </c:ser>
        <c:ser>
          <c:idx val="3"/>
          <c:order val="3"/>
          <c:tx>
            <c:strRef>
              <c:f>Sheet2!$E$13</c:f>
              <c:strCache>
                <c:ptCount val="1"/>
                <c:pt idx="0">
                  <c:v> Defense</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Sheet2!$E$14:$E$23</c:f>
              <c:numCache>
                <c:formatCode>General</c:formatCode>
                <c:ptCount val="10"/>
                <c:pt idx="0">
                  <c:v>3.7505424338230699E-3</c:v>
                </c:pt>
                <c:pt idx="1">
                  <c:v>2.8963051251489802E-3</c:v>
                </c:pt>
                <c:pt idx="2">
                  <c:v>3.16682429140515E-3</c:v>
                </c:pt>
                <c:pt idx="3">
                  <c:v>3.4860389544585499E-3</c:v>
                </c:pt>
                <c:pt idx="4">
                  <c:v>3.4871004793903398E-3</c:v>
                </c:pt>
                <c:pt idx="5" formatCode="0.00E+00">
                  <c:v>6.0962244506548304E-4</c:v>
                </c:pt>
                <c:pt idx="6" formatCode="0.00E+00">
                  <c:v>3.8677238445175002E-4</c:v>
                </c:pt>
                <c:pt idx="7" formatCode="0.00E+00">
                  <c:v>3.8811636213682301E-4</c:v>
                </c:pt>
                <c:pt idx="8" formatCode="0.00E+00">
                  <c:v>3.4866345674912803E-4</c:v>
                </c:pt>
                <c:pt idx="9" formatCode="0.00E+00">
                  <c:v>3.37268128161888E-4</c:v>
                </c:pt>
              </c:numCache>
            </c:numRef>
          </c:val>
        </c:ser>
        <c:ser>
          <c:idx val="4"/>
          <c:order val="4"/>
          <c:tx>
            <c:strRef>
              <c:f>Sheet2!$F$13</c:f>
              <c:strCache>
                <c:ptCount val="1"/>
                <c:pt idx="0">
                  <c:v> Welfare</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Sheet2!$F$14:$F$23</c:f>
              <c:numCache>
                <c:formatCode>General</c:formatCode>
                <c:ptCount val="10"/>
                <c:pt idx="0">
                  <c:v>8.2496435434876905E-2</c:v>
                </c:pt>
                <c:pt idx="1">
                  <c:v>6.1102502979737697E-2</c:v>
                </c:pt>
                <c:pt idx="2">
                  <c:v>7.6010947754563907E-2</c:v>
                </c:pt>
                <c:pt idx="3">
                  <c:v>7.9672204244049694E-2</c:v>
                </c:pt>
                <c:pt idx="4">
                  <c:v>9.9220732772554304E-2</c:v>
                </c:pt>
                <c:pt idx="5">
                  <c:v>7.86275960326593E-2</c:v>
                </c:pt>
                <c:pt idx="6">
                  <c:v>7.3209566170308701E-2</c:v>
                </c:pt>
                <c:pt idx="7">
                  <c:v>6.9697208594351703E-2</c:v>
                </c:pt>
                <c:pt idx="8">
                  <c:v>6.6876971608832797E-2</c:v>
                </c:pt>
                <c:pt idx="9">
                  <c:v>6.5384712189474198E-2</c:v>
                </c:pt>
              </c:numCache>
            </c:numRef>
          </c:val>
        </c:ser>
        <c:ser>
          <c:idx val="5"/>
          <c:order val="5"/>
          <c:tx>
            <c:strRef>
              <c:f>Sheet2!$G$13</c:f>
              <c:strCache>
                <c:ptCount val="1"/>
                <c:pt idx="0">
                  <c:v> Protection</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Sheet2!$G$14:$G$23</c:f>
              <c:numCache>
                <c:formatCode>General</c:formatCode>
                <c:ptCount val="10"/>
                <c:pt idx="0">
                  <c:v>7.1430785444175804E-2</c:v>
                </c:pt>
                <c:pt idx="1">
                  <c:v>5.9243146603098901E-2</c:v>
                </c:pt>
                <c:pt idx="2">
                  <c:v>7.6842060012036806E-2</c:v>
                </c:pt>
                <c:pt idx="3">
                  <c:v>7.1348948445807595E-2</c:v>
                </c:pt>
                <c:pt idx="4">
                  <c:v>6.5340147049720396E-2</c:v>
                </c:pt>
                <c:pt idx="5">
                  <c:v>7.1928598827332907E-2</c:v>
                </c:pt>
                <c:pt idx="6">
                  <c:v>7.19718945400631E-2</c:v>
                </c:pt>
                <c:pt idx="7">
                  <c:v>7.3517729034136003E-2</c:v>
                </c:pt>
                <c:pt idx="8">
                  <c:v>7.15313520394045E-2</c:v>
                </c:pt>
                <c:pt idx="9">
                  <c:v>6.8384888374317193E-2</c:v>
                </c:pt>
              </c:numCache>
            </c:numRef>
          </c:val>
        </c:ser>
        <c:ser>
          <c:idx val="6"/>
          <c:order val="6"/>
          <c:tx>
            <c:strRef>
              <c:f>Sheet2!$H$13</c:f>
              <c:strCache>
                <c:ptCount val="1"/>
                <c:pt idx="0">
                  <c:v> Transportation</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Sheet2!$H$14:$H$23</c:f>
              <c:numCache>
                <c:formatCode>General</c:formatCode>
                <c:ptCount val="10"/>
                <c:pt idx="0">
                  <c:v>0.12761918045998299</c:v>
                </c:pt>
                <c:pt idx="1">
                  <c:v>0.100357568533969</c:v>
                </c:pt>
                <c:pt idx="2">
                  <c:v>0.12873642277820699</c:v>
                </c:pt>
                <c:pt idx="3">
                  <c:v>0.13669866706301201</c:v>
                </c:pt>
                <c:pt idx="4">
                  <c:v>0.13459382501220801</c:v>
                </c:pt>
                <c:pt idx="5">
                  <c:v>0.141144720258644</c:v>
                </c:pt>
                <c:pt idx="6">
                  <c:v>0.142686778830658</c:v>
                </c:pt>
                <c:pt idx="7">
                  <c:v>0.14616219625346399</c:v>
                </c:pt>
                <c:pt idx="8">
                  <c:v>0.14317339089047501</c:v>
                </c:pt>
                <c:pt idx="9">
                  <c:v>0.14141602275301399</c:v>
                </c:pt>
              </c:numCache>
            </c:numRef>
          </c:val>
        </c:ser>
        <c:ser>
          <c:idx val="7"/>
          <c:order val="7"/>
          <c:tx>
            <c:strRef>
              <c:f>Sheet2!$I$13</c:f>
              <c:strCache>
                <c:ptCount val="1"/>
                <c:pt idx="0">
                  <c:v> General Government</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Sheet2!$I$14:$I$23</c:f>
              <c:numCache>
                <c:formatCode>General</c:formatCode>
                <c:ptCount val="10"/>
                <c:pt idx="0">
                  <c:v>4.6230859835100099E-2</c:v>
                </c:pt>
                <c:pt idx="1">
                  <c:v>3.6311084624553E-2</c:v>
                </c:pt>
                <c:pt idx="2">
                  <c:v>4.3669217321525802E-2</c:v>
                </c:pt>
                <c:pt idx="3">
                  <c:v>4.0420486559157899E-2</c:v>
                </c:pt>
                <c:pt idx="4">
                  <c:v>4.7326900194644798E-2</c:v>
                </c:pt>
                <c:pt idx="5">
                  <c:v>4.4639432297660098E-2</c:v>
                </c:pt>
                <c:pt idx="6">
                  <c:v>4.6967059885257498E-2</c:v>
                </c:pt>
                <c:pt idx="7">
                  <c:v>4.7647347770453402E-2</c:v>
                </c:pt>
                <c:pt idx="8">
                  <c:v>4.61508661243012E-2</c:v>
                </c:pt>
                <c:pt idx="9">
                  <c:v>4.2878356950491997E-2</c:v>
                </c:pt>
              </c:numCache>
            </c:numRef>
          </c:val>
        </c:ser>
        <c:ser>
          <c:idx val="8"/>
          <c:order val="8"/>
          <c:tx>
            <c:strRef>
              <c:f>Sheet2!$J$13</c:f>
              <c:strCache>
                <c:ptCount val="1"/>
                <c:pt idx="0">
                  <c:v> Other Spending</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Sheet2!$J$14:$J$23</c:f>
              <c:numCache>
                <c:formatCode>General</c:formatCode>
                <c:ptCount val="10"/>
                <c:pt idx="0">
                  <c:v>0.30170944144814299</c:v>
                </c:pt>
                <c:pt idx="1">
                  <c:v>0.42768176400476698</c:v>
                </c:pt>
                <c:pt idx="2">
                  <c:v>0.26816983349095802</c:v>
                </c:pt>
                <c:pt idx="3">
                  <c:v>0.235496794330457</c:v>
                </c:pt>
                <c:pt idx="4">
                  <c:v>0.19340683526717201</c:v>
                </c:pt>
                <c:pt idx="5">
                  <c:v>0.20183982683982599</c:v>
                </c:pt>
                <c:pt idx="6">
                  <c:v>0.20690388706246299</c:v>
                </c:pt>
                <c:pt idx="7">
                  <c:v>0.231026264561944</c:v>
                </c:pt>
                <c:pt idx="8">
                  <c:v>0.24715811611046501</c:v>
                </c:pt>
                <c:pt idx="9">
                  <c:v>0.25592610304296298</c:v>
                </c:pt>
              </c:numCache>
            </c:numRef>
          </c:val>
        </c:ser>
        <c:dLbls>
          <c:showLegendKey val="0"/>
          <c:showVal val="0"/>
          <c:showCatName val="0"/>
          <c:showSerName val="0"/>
          <c:showPercent val="0"/>
          <c:showBubbleSize val="0"/>
        </c:dLbls>
        <c:gapWidth val="150"/>
        <c:overlap val="100"/>
        <c:axId val="27538560"/>
        <c:axId val="27540096"/>
      </c:barChart>
      <c:catAx>
        <c:axId val="275385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7540096"/>
        <c:crosses val="autoZero"/>
        <c:auto val="1"/>
        <c:lblAlgn val="ctr"/>
        <c:lblOffset val="100"/>
        <c:noMultiLvlLbl val="0"/>
      </c:catAx>
      <c:valAx>
        <c:axId val="27540096"/>
        <c:scaling>
          <c:orientation val="minMax"/>
        </c:scaling>
        <c:delete val="0"/>
        <c:axPos val="l"/>
        <c:majorGridlines/>
        <c:numFmt formatCode="0%" sourceLinked="1"/>
        <c:majorTickMark val="out"/>
        <c:minorTickMark val="none"/>
        <c:tickLblPos val="nextTo"/>
        <c:crossAx val="2753856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1205161854768"/>
          <c:y val="6.8356663750364532E-2"/>
          <c:w val="0.73722659667541568"/>
          <c:h val="0.63202865266841646"/>
        </c:manualLayout>
      </c:layout>
      <c:lineChart>
        <c:grouping val="standard"/>
        <c:varyColors val="0"/>
        <c:ser>
          <c:idx val="0"/>
          <c:order val="0"/>
          <c:tx>
            <c:strRef>
              <c:f>Times!$J$4</c:f>
              <c:strCache>
                <c:ptCount val="1"/>
                <c:pt idx="0">
                  <c:v>K=2</c:v>
                </c:pt>
              </c:strCache>
            </c:strRef>
          </c:tx>
          <c:marker>
            <c:symbol val="none"/>
          </c:marker>
          <c:cat>
            <c:numRef>
              <c:f>Times!$I$5:$I$7</c:f>
              <c:numCache>
                <c:formatCode>General</c:formatCode>
                <c:ptCount val="3"/>
                <c:pt idx="0">
                  <c:v>1000</c:v>
                </c:pt>
                <c:pt idx="1">
                  <c:v>2000</c:v>
                </c:pt>
                <c:pt idx="2">
                  <c:v>5000</c:v>
                </c:pt>
              </c:numCache>
            </c:numRef>
          </c:cat>
          <c:val>
            <c:numRef>
              <c:f>Times!$J$5:$J$7</c:f>
              <c:numCache>
                <c:formatCode>General</c:formatCode>
                <c:ptCount val="3"/>
                <c:pt idx="0">
                  <c:v>37.785616666666606</c:v>
                </c:pt>
                <c:pt idx="1">
                  <c:v>54.230841666666599</c:v>
                </c:pt>
                <c:pt idx="2">
                  <c:v>121.423</c:v>
                </c:pt>
              </c:numCache>
            </c:numRef>
          </c:val>
          <c:smooth val="0"/>
        </c:ser>
        <c:ser>
          <c:idx val="1"/>
          <c:order val="1"/>
          <c:tx>
            <c:strRef>
              <c:f>Times!$K$4</c:f>
              <c:strCache>
                <c:ptCount val="1"/>
                <c:pt idx="0">
                  <c:v>K=3</c:v>
                </c:pt>
              </c:strCache>
            </c:strRef>
          </c:tx>
          <c:marker>
            <c:symbol val="none"/>
          </c:marker>
          <c:cat>
            <c:numRef>
              <c:f>Times!$I$5:$I$7</c:f>
              <c:numCache>
                <c:formatCode>General</c:formatCode>
                <c:ptCount val="3"/>
                <c:pt idx="0">
                  <c:v>1000</c:v>
                </c:pt>
                <c:pt idx="1">
                  <c:v>2000</c:v>
                </c:pt>
                <c:pt idx="2">
                  <c:v>5000</c:v>
                </c:pt>
              </c:numCache>
            </c:numRef>
          </c:cat>
          <c:val>
            <c:numRef>
              <c:f>Times!$K$5:$K$7</c:f>
              <c:numCache>
                <c:formatCode>General</c:formatCode>
                <c:ptCount val="3"/>
                <c:pt idx="0">
                  <c:v>84.688966666666602</c:v>
                </c:pt>
                <c:pt idx="1">
                  <c:v>123.838158333333</c:v>
                </c:pt>
                <c:pt idx="2">
                  <c:v>280.39299999999997</c:v>
                </c:pt>
              </c:numCache>
            </c:numRef>
          </c:val>
          <c:smooth val="0"/>
        </c:ser>
        <c:ser>
          <c:idx val="2"/>
          <c:order val="2"/>
          <c:tx>
            <c:strRef>
              <c:f>Times!$L$4</c:f>
              <c:strCache>
                <c:ptCount val="1"/>
                <c:pt idx="0">
                  <c:v>K=4</c:v>
                </c:pt>
              </c:strCache>
            </c:strRef>
          </c:tx>
          <c:marker>
            <c:symbol val="none"/>
          </c:marker>
          <c:cat>
            <c:numRef>
              <c:f>Times!$I$5:$I$7</c:f>
              <c:numCache>
                <c:formatCode>General</c:formatCode>
                <c:ptCount val="3"/>
                <c:pt idx="0">
                  <c:v>1000</c:v>
                </c:pt>
                <c:pt idx="1">
                  <c:v>2000</c:v>
                </c:pt>
                <c:pt idx="2">
                  <c:v>5000</c:v>
                </c:pt>
              </c:numCache>
            </c:numRef>
          </c:cat>
          <c:val>
            <c:numRef>
              <c:f>Times!$L$5:$L$7</c:f>
              <c:numCache>
                <c:formatCode>General</c:formatCode>
                <c:ptCount val="3"/>
                <c:pt idx="0">
                  <c:v>127.78</c:v>
                </c:pt>
                <c:pt idx="1">
                  <c:v>191.30385833333298</c:v>
                </c:pt>
                <c:pt idx="2">
                  <c:v>434.46899999999999</c:v>
                </c:pt>
              </c:numCache>
            </c:numRef>
          </c:val>
          <c:smooth val="0"/>
        </c:ser>
        <c:dLbls>
          <c:showLegendKey val="0"/>
          <c:showVal val="0"/>
          <c:showCatName val="0"/>
          <c:showSerName val="0"/>
          <c:showPercent val="0"/>
          <c:showBubbleSize val="0"/>
        </c:dLbls>
        <c:marker val="1"/>
        <c:smooth val="0"/>
        <c:axId val="27275264"/>
        <c:axId val="27277184"/>
      </c:lineChart>
      <c:catAx>
        <c:axId val="27275264"/>
        <c:scaling>
          <c:orientation val="minMax"/>
        </c:scaling>
        <c:delete val="0"/>
        <c:axPos val="b"/>
        <c:title>
          <c:tx>
            <c:rich>
              <a:bodyPr/>
              <a:lstStyle/>
              <a:p>
                <a:pPr>
                  <a:defRPr/>
                </a:pPr>
                <a:r>
                  <a:rPr lang="en-US"/>
                  <a:t>Number of Objects (N)</a:t>
                </a:r>
              </a:p>
            </c:rich>
          </c:tx>
          <c:overlay val="0"/>
        </c:title>
        <c:numFmt formatCode="General" sourceLinked="1"/>
        <c:majorTickMark val="out"/>
        <c:minorTickMark val="none"/>
        <c:tickLblPos val="nextTo"/>
        <c:crossAx val="27277184"/>
        <c:crosses val="autoZero"/>
        <c:auto val="1"/>
        <c:lblAlgn val="ctr"/>
        <c:lblOffset val="100"/>
        <c:noMultiLvlLbl val="0"/>
      </c:catAx>
      <c:valAx>
        <c:axId val="27277184"/>
        <c:scaling>
          <c:orientation val="minMax"/>
        </c:scaling>
        <c:delete val="0"/>
        <c:axPos val="l"/>
        <c:majorGridlines/>
        <c:title>
          <c:tx>
            <c:rich>
              <a:bodyPr rot="-5400000" vert="horz"/>
              <a:lstStyle/>
              <a:p>
                <a:pPr>
                  <a:defRPr/>
                </a:pPr>
                <a:r>
                  <a:rPr lang="en-US"/>
                  <a:t>Time (sec)</a:t>
                </a:r>
              </a:p>
            </c:rich>
          </c:tx>
          <c:overlay val="0"/>
        </c:title>
        <c:numFmt formatCode="General" sourceLinked="1"/>
        <c:majorTickMark val="out"/>
        <c:minorTickMark val="none"/>
        <c:tickLblPos val="nextTo"/>
        <c:crossAx val="27275264"/>
        <c:crosses val="autoZero"/>
        <c:crossBetween val="between"/>
      </c:valAx>
    </c:plotArea>
    <c:legend>
      <c:legendPos val="r"/>
      <c:layout>
        <c:manualLayout>
          <c:xMode val="edge"/>
          <c:yMode val="edge"/>
          <c:x val="0.23223600174978129"/>
          <c:y val="7.4064960629921253E-2"/>
          <c:w val="0.16498622047244094"/>
          <c:h val="0.35187007874015747"/>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038841275061748"/>
          <c:y val="7.6010467876460902E-2"/>
          <c:w val="0.67647661978370643"/>
          <c:h val="0.65356493131672133"/>
        </c:manualLayout>
      </c:layout>
      <c:lineChart>
        <c:grouping val="standard"/>
        <c:varyColors val="0"/>
        <c:ser>
          <c:idx val="0"/>
          <c:order val="0"/>
          <c:tx>
            <c:v>N=1000</c:v>
          </c:tx>
          <c:marker>
            <c:symbol val="none"/>
          </c:marker>
          <c:cat>
            <c:numRef>
              <c:f>ObjFunctionConvergence!$A$5:$A$256</c:f>
              <c:numCache>
                <c:formatCode>General</c:formatCode>
                <c:ptCount val="252"/>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numCache>
            </c:numRef>
          </c:cat>
          <c:val>
            <c:numRef>
              <c:f>ObjFunctionConvergence!$C$6:$C$98</c:f>
              <c:numCache>
                <c:formatCode>General</c:formatCode>
                <c:ptCount val="93"/>
                <c:pt idx="0">
                  <c:v>0.11472001710081101</c:v>
                </c:pt>
                <c:pt idx="1">
                  <c:v>0.10805535273457401</c:v>
                </c:pt>
                <c:pt idx="2">
                  <c:v>0.102008157324416</c:v>
                </c:pt>
                <c:pt idx="3">
                  <c:v>9.6499972827555E-2</c:v>
                </c:pt>
                <c:pt idx="4">
                  <c:v>9.1464913410387497E-2</c:v>
                </c:pt>
                <c:pt idx="5">
                  <c:v>8.6847258865446905E-2</c:v>
                </c:pt>
                <c:pt idx="6">
                  <c:v>8.2599578510127003E-2</c:v>
                </c:pt>
                <c:pt idx="7">
                  <c:v>7.8681254210399801E-2</c:v>
                </c:pt>
                <c:pt idx="8">
                  <c:v>7.5057307181303601E-2</c:v>
                </c:pt>
                <c:pt idx="9">
                  <c:v>7.1697458308999901E-2</c:v>
                </c:pt>
                <c:pt idx="10">
                  <c:v>6.8575369662402894E-2</c:v>
                </c:pt>
                <c:pt idx="11">
                  <c:v>6.5668027813893901E-2</c:v>
                </c:pt>
                <c:pt idx="12">
                  <c:v>6.2955239049895001E-2</c:v>
                </c:pt>
                <c:pt idx="13">
                  <c:v>6.04192135399284E-2</c:v>
                </c:pt>
                <c:pt idx="14">
                  <c:v>5.8044220737331197E-2</c:v>
                </c:pt>
                <c:pt idx="15">
                  <c:v>5.5816302203185203E-2</c:v>
                </c:pt>
                <c:pt idx="16">
                  <c:v>5.3723031014806397E-2</c:v>
                </c:pt>
                <c:pt idx="17">
                  <c:v>5.1753309192783002E-2</c:v>
                </c:pt>
                <c:pt idx="18">
                  <c:v>4.9897196331972503E-2</c:v>
                </c:pt>
                <c:pt idx="19">
                  <c:v>4.8145763980350802E-2</c:v>
                </c:pt>
                <c:pt idx="20">
                  <c:v>4.6490971371028401E-2</c:v>
                </c:pt>
                <c:pt idx="21">
                  <c:v>4.4925558949753197E-2</c:v>
                </c:pt>
                <c:pt idx="22">
                  <c:v>4.3442956799802701E-2</c:v>
                </c:pt>
                <c:pt idx="23">
                  <c:v>4.2037205593123503E-2</c:v>
                </c:pt>
                <c:pt idx="24">
                  <c:v>4.0702888117253901E-2</c:v>
                </c:pt>
                <c:pt idx="25">
                  <c:v>3.9435069767201E-2</c:v>
                </c:pt>
                <c:pt idx="26">
                  <c:v>3.82292466654039E-2</c:v>
                </c:pt>
                <c:pt idx="27">
                  <c:v>3.7081300295795899E-2</c:v>
                </c:pt>
                <c:pt idx="28">
                  <c:v>3.59874577183436E-2</c:v>
                </c:pt>
                <c:pt idx="29">
                  <c:v>3.4944256583750999E-2</c:v>
                </c:pt>
                <c:pt idx="30">
                  <c:v>3.39485142855942E-2</c:v>
                </c:pt>
                <c:pt idx="31">
                  <c:v>3.2997300693073897E-2</c:v>
                </c:pt>
                <c:pt idx="32">
                  <c:v>3.2087913989713002E-2</c:v>
                </c:pt>
                <c:pt idx="33">
                  <c:v>3.1217859214198201E-2</c:v>
                </c:pt>
                <c:pt idx="34">
                  <c:v>3.0384829158735999E-2</c:v>
                </c:pt>
                <c:pt idx="35">
                  <c:v>2.9586687329079001E-2</c:v>
                </c:pt>
                <c:pt idx="36">
                  <c:v>2.8821452711847301E-2</c:v>
                </c:pt>
                <c:pt idx="37">
                  <c:v>2.80872861308782E-2</c:v>
                </c:pt>
                <c:pt idx="38">
                  <c:v>2.7382478003348198E-2</c:v>
                </c:pt>
                <c:pt idx="39">
                  <c:v>2.6705437330136299E-2</c:v>
                </c:pt>
                <c:pt idx="40">
                  <c:v>2.605468178084E-2</c:v>
                </c:pt>
                <c:pt idx="41">
                  <c:v>2.5428828747077799E-2</c:v>
                </c:pt>
                <c:pt idx="42">
                  <c:v>2.48265872562374E-2</c:v>
                </c:pt>
                <c:pt idx="43">
                  <c:v>2.4246750653059399E-2</c:v>
                </c:pt>
                <c:pt idx="44">
                  <c:v>2.3688189962545101E-2</c:v>
                </c:pt>
                <c:pt idx="45">
                  <c:v>2.31498478653335E-2</c:v>
                </c:pt>
                <c:pt idx="46">
                  <c:v>2.26307332169319E-2</c:v>
                </c:pt>
                <c:pt idx="47">
                  <c:v>2.2129916059394999E-2</c:v>
                </c:pt>
                <c:pt idx="48">
                  <c:v>2.1646523070335901E-2</c:v>
                </c:pt>
                <c:pt idx="49">
                  <c:v>2.1179733408587201E-2</c:v>
                </c:pt>
                <c:pt idx="50">
                  <c:v>2.0728774915218202E-2</c:v>
                </c:pt>
                <c:pt idx="51">
                  <c:v>2.0292920637432401E-2</c:v>
                </c:pt>
                <c:pt idx="52">
                  <c:v>1.98714856398165E-2</c:v>
                </c:pt>
                <c:pt idx="53">
                  <c:v>1.94638240812352E-2</c:v>
                </c:pt>
                <c:pt idx="54">
                  <c:v>1.9069326527423699E-2</c:v>
                </c:pt>
                <c:pt idx="55">
                  <c:v>1.8687417479855001E-2</c:v>
                </c:pt>
                <c:pt idx="56">
                  <c:v>1.8317553101292398E-2</c:v>
                </c:pt>
                <c:pt idx="57">
                  <c:v>1.7959219118131E-2</c:v>
                </c:pt>
                <c:pt idx="58">
                  <c:v>1.76119288861009E-2</c:v>
                </c:pt>
                <c:pt idx="59">
                  <c:v>1.7275221603759001E-2</c:v>
                </c:pt>
                <c:pt idx="60">
                  <c:v>1.6948660659995299E-2</c:v>
                </c:pt>
                <c:pt idx="61">
                  <c:v>1.6631832106048301E-2</c:v>
                </c:pt>
                <c:pt idx="62">
                  <c:v>1.6324343239519399E-2</c:v>
                </c:pt>
                <c:pt idx="63">
                  <c:v>1.60258212923238E-2</c:v>
                </c:pt>
                <c:pt idx="64">
                  <c:v>1.5735912212306798E-2</c:v>
                </c:pt>
                <c:pt idx="65">
                  <c:v>1.5454279533264101E-2</c:v>
                </c:pt>
                <c:pt idx="66">
                  <c:v>1.5180603322916E-2</c:v>
                </c:pt>
                <c:pt idx="67">
                  <c:v>1.4914579206026299E-2</c:v>
                </c:pt>
                <c:pt idx="68">
                  <c:v>1.46559174536466E-2</c:v>
                </c:pt>
                <c:pt idx="69">
                  <c:v>1.44043421354194E-2</c:v>
                </c:pt>
                <c:pt idx="70">
                  <c:v>1.41595903286724E-2</c:v>
                </c:pt>
                <c:pt idx="71">
                  <c:v>1.39214113808652E-2</c:v>
                </c:pt>
                <c:pt idx="72">
                  <c:v>1.36895662203677E-2</c:v>
                </c:pt>
                <c:pt idx="73">
                  <c:v>1.3463826713115501E-2</c:v>
                </c:pt>
                <c:pt idx="74">
                  <c:v>1.32439750601349E-2</c:v>
                </c:pt>
                <c:pt idx="75">
                  <c:v>1.30298032346161E-2</c:v>
                </c:pt>
                <c:pt idx="76">
                  <c:v>1.28211124543877E-2</c:v>
                </c:pt>
                <c:pt idx="77">
                  <c:v>1.2617712687498801E-2</c:v>
                </c:pt>
                <c:pt idx="78">
                  <c:v>1.24194221890228E-2</c:v>
                </c:pt>
                <c:pt idx="79">
                  <c:v>1.2226067066485701E-2</c:v>
                </c:pt>
                <c:pt idx="80">
                  <c:v>1.2037480871292401E-2</c:v>
                </c:pt>
                <c:pt idx="81">
                  <c:v>1.18535042158605E-2</c:v>
                </c:pt>
                <c:pt idx="82">
                  <c:v>1.16739844129103E-2</c:v>
                </c:pt>
                <c:pt idx="83">
                  <c:v>1.1498775137129101E-2</c:v>
                </c:pt>
                <c:pt idx="84">
                  <c:v>1.13277361056454E-2</c:v>
                </c:pt>
                <c:pt idx="85">
                  <c:v>1.11607327787268E-2</c:v>
                </c:pt>
                <c:pt idx="86">
                  <c:v>1.0997636075988E-2</c:v>
                </c:pt>
                <c:pt idx="87">
                  <c:v>1.08383221107146E-2</c:v>
                </c:pt>
                <c:pt idx="88">
                  <c:v>1.0682671938223301E-2</c:v>
                </c:pt>
                <c:pt idx="89">
                  <c:v>1.0530571318476199E-2</c:v>
                </c:pt>
                <c:pt idx="90">
                  <c:v>1.03819104924678E-2</c:v>
                </c:pt>
                <c:pt idx="91">
                  <c:v>1.0236583971110399E-2</c:v>
                </c:pt>
                <c:pt idx="92">
                  <c:v>1.0094490334793701E-2</c:v>
                </c:pt>
              </c:numCache>
            </c:numRef>
          </c:val>
          <c:smooth val="0"/>
        </c:ser>
        <c:ser>
          <c:idx val="1"/>
          <c:order val="1"/>
          <c:tx>
            <c:v>N=2000</c:v>
          </c:tx>
          <c:marker>
            <c:symbol val="none"/>
          </c:marker>
          <c:cat>
            <c:numRef>
              <c:f>ObjFunctionConvergence!$A$5:$A$256</c:f>
              <c:numCache>
                <c:formatCode>General</c:formatCode>
                <c:ptCount val="252"/>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numCache>
            </c:numRef>
          </c:cat>
          <c:val>
            <c:numRef>
              <c:f>ObjFunctionConvergence!$D$6:$D$142</c:f>
              <c:numCache>
                <c:formatCode>General</c:formatCode>
                <c:ptCount val="137"/>
                <c:pt idx="0">
                  <c:v>7.9781527493565804E-2</c:v>
                </c:pt>
                <c:pt idx="1">
                  <c:v>6.9304937393958405E-2</c:v>
                </c:pt>
                <c:pt idx="2">
                  <c:v>6.7721300043193405E-2</c:v>
                </c:pt>
                <c:pt idx="3">
                  <c:v>6.2814893136511396E-2</c:v>
                </c:pt>
                <c:pt idx="4">
                  <c:v>6.0383935085643402E-2</c:v>
                </c:pt>
                <c:pt idx="5">
                  <c:v>5.8556275126777899E-2</c:v>
                </c:pt>
                <c:pt idx="6">
                  <c:v>5.6962454764530199E-2</c:v>
                </c:pt>
                <c:pt idx="7">
                  <c:v>5.4441053769688399E-2</c:v>
                </c:pt>
                <c:pt idx="8">
                  <c:v>5.2922209257651599E-2</c:v>
                </c:pt>
                <c:pt idx="9">
                  <c:v>5.0377916005795401E-2</c:v>
                </c:pt>
                <c:pt idx="10">
                  <c:v>4.9799594889992103E-2</c:v>
                </c:pt>
                <c:pt idx="11">
                  <c:v>4.8187557131917899E-2</c:v>
                </c:pt>
                <c:pt idx="12">
                  <c:v>4.7545931576863099E-2</c:v>
                </c:pt>
                <c:pt idx="13">
                  <c:v>4.6880201193069099E-2</c:v>
                </c:pt>
                <c:pt idx="14">
                  <c:v>4.6196021696601898E-2</c:v>
                </c:pt>
                <c:pt idx="15">
                  <c:v>4.5498681494656502E-2</c:v>
                </c:pt>
                <c:pt idx="16">
                  <c:v>4.4792884265504498E-2</c:v>
                </c:pt>
                <c:pt idx="17">
                  <c:v>4.4082692228844401E-2</c:v>
                </c:pt>
                <c:pt idx="18">
                  <c:v>4.3371546663856002E-2</c:v>
                </c:pt>
                <c:pt idx="19">
                  <c:v>4.2662322507357603E-2</c:v>
                </c:pt>
                <c:pt idx="20">
                  <c:v>4.1957394847198501E-2</c:v>
                </c:pt>
                <c:pt idx="21">
                  <c:v>4.1258706229900299E-2</c:v>
                </c:pt>
                <c:pt idx="22">
                  <c:v>4.0567829548702798E-2</c:v>
                </c:pt>
                <c:pt idx="23">
                  <c:v>3.9886024382287298E-2</c:v>
                </c:pt>
                <c:pt idx="24">
                  <c:v>3.9214286239346301E-2</c:v>
                </c:pt>
                <c:pt idx="25">
                  <c:v>3.8553388965389901E-2</c:v>
                </c:pt>
                <c:pt idx="26">
                  <c:v>3.7903920908750097E-2</c:v>
                </c:pt>
                <c:pt idx="27">
                  <c:v>3.7266315583344999E-2</c:v>
                </c:pt>
                <c:pt idx="28">
                  <c:v>3.6640877559015898E-2</c:v>
                </c:pt>
                <c:pt idx="29">
                  <c:v>3.6027804275654697E-2</c:v>
                </c:pt>
                <c:pt idx="30">
                  <c:v>3.5427204390586498E-2</c:v>
                </c:pt>
                <c:pt idx="31">
                  <c:v>3.4839113200678798E-2</c:v>
                </c:pt>
                <c:pt idx="32">
                  <c:v>3.4263505600346598E-2</c:v>
                </c:pt>
                <c:pt idx="33">
                  <c:v>3.3700306964529803E-2</c:v>
                </c:pt>
                <c:pt idx="34">
                  <c:v>3.3149402291595402E-2</c:v>
                </c:pt>
                <c:pt idx="35">
                  <c:v>3.2610643883408799E-2</c:v>
                </c:pt>
                <c:pt idx="36">
                  <c:v>3.2083857794646002E-2</c:v>
                </c:pt>
                <c:pt idx="37">
                  <c:v>3.1568849248941398E-2</c:v>
                </c:pt>
                <c:pt idx="38">
                  <c:v>3.1065407187544001E-2</c:v>
                </c:pt>
                <c:pt idx="39">
                  <c:v>3.0573308083415102E-2</c:v>
                </c:pt>
                <c:pt idx="40">
                  <c:v>3.0092319138859101E-2</c:v>
                </c:pt>
                <c:pt idx="41">
                  <c:v>2.96222009644075E-2</c:v>
                </c:pt>
                <c:pt idx="42">
                  <c:v>2.9162709817381199E-2</c:v>
                </c:pt>
                <c:pt idx="43">
                  <c:v>2.8713599468186801E-2</c:v>
                </c:pt>
                <c:pt idx="44">
                  <c:v>2.8274622757066901E-2</c:v>
                </c:pt>
                <c:pt idx="45">
                  <c:v>2.7845532878920599E-2</c:v>
                </c:pt>
                <c:pt idx="46">
                  <c:v>2.74260844511111E-2</c:v>
                </c:pt>
                <c:pt idx="47">
                  <c:v>2.7016034383859001E-2</c:v>
                </c:pt>
                <c:pt idx="48">
                  <c:v>2.6615142595684201E-2</c:v>
                </c:pt>
                <c:pt idx="49">
                  <c:v>2.62231725888213E-2</c:v>
                </c:pt>
                <c:pt idx="50">
                  <c:v>2.5839891909647798E-2</c:v>
                </c:pt>
                <c:pt idx="51">
                  <c:v>2.5465072513515701E-2</c:v>
                </c:pt>
                <c:pt idx="52">
                  <c:v>2.5098491044335699E-2</c:v>
                </c:pt>
                <c:pt idx="53">
                  <c:v>2.4739929046599898E-2</c:v>
                </c:pt>
                <c:pt idx="54">
                  <c:v>2.4389173116084299E-2</c:v>
                </c:pt>
                <c:pt idx="55">
                  <c:v>2.4046015004852699E-2</c:v>
                </c:pt>
                <c:pt idx="56">
                  <c:v>2.3710251679585001E-2</c:v>
                </c:pt>
                <c:pt idx="57">
                  <c:v>2.3381685350372501E-2</c:v>
                </c:pt>
                <c:pt idx="58">
                  <c:v>2.3060123464716701E-2</c:v>
                </c:pt>
                <c:pt idx="59">
                  <c:v>2.27453786840357E-2</c:v>
                </c:pt>
                <c:pt idx="60">
                  <c:v>2.2437268832963E-2</c:v>
                </c:pt>
                <c:pt idx="61">
                  <c:v>2.21356168382413E-2</c:v>
                </c:pt>
                <c:pt idx="62">
                  <c:v>2.1840250650601599E-2</c:v>
                </c:pt>
                <c:pt idx="63">
                  <c:v>2.15510031573167E-2</c:v>
                </c:pt>
                <c:pt idx="64">
                  <c:v>2.1267712086128598E-2</c:v>
                </c:pt>
                <c:pt idx="65">
                  <c:v>2.0990219901360501E-2</c:v>
                </c:pt>
                <c:pt idx="66">
                  <c:v>2.0718373697611901E-2</c:v>
                </c:pt>
                <c:pt idx="67">
                  <c:v>2.0452025086669299E-2</c:v>
                </c:pt>
                <c:pt idx="68">
                  <c:v>2.0191030082948199E-2</c:v>
                </c:pt>
                <c:pt idx="69">
                  <c:v>1.9935248989753501E-2</c:v>
                </c:pt>
                <c:pt idx="70">
                  <c:v>1.96845462792083E-2</c:v>
                </c:pt>
                <c:pt idx="71">
                  <c:v>1.94387904799313E-2</c:v>
                </c:pt>
                <c:pt idx="72">
                  <c:v>1.91978540557542E-2</c:v>
                </c:pt>
                <c:pt idx="73">
                  <c:v>1.8961613295783001E-2</c:v>
                </c:pt>
                <c:pt idx="74">
                  <c:v>1.8729948196145998E-2</c:v>
                </c:pt>
                <c:pt idx="75">
                  <c:v>1.8502742350996401E-2</c:v>
                </c:pt>
                <c:pt idx="76">
                  <c:v>1.8279882839621502E-2</c:v>
                </c:pt>
                <c:pt idx="77">
                  <c:v>1.8061260121069001E-2</c:v>
                </c:pt>
                <c:pt idx="78">
                  <c:v>1.7846767927149801E-2</c:v>
                </c:pt>
                <c:pt idx="79">
                  <c:v>1.76363031576727E-2</c:v>
                </c:pt>
                <c:pt idx="80">
                  <c:v>1.7429765784164799E-2</c:v>
                </c:pt>
                <c:pt idx="81">
                  <c:v>1.7227058745927299E-2</c:v>
                </c:pt>
                <c:pt idx="82">
                  <c:v>1.7028087860893399E-2</c:v>
                </c:pt>
                <c:pt idx="83">
                  <c:v>1.6832761727215401E-2</c:v>
                </c:pt>
                <c:pt idx="84">
                  <c:v>1.66409916376331E-2</c:v>
                </c:pt>
                <c:pt idx="85">
                  <c:v>1.6452691489185101E-2</c:v>
                </c:pt>
                <c:pt idx="86">
                  <c:v>1.6267777700612301E-2</c:v>
                </c:pt>
                <c:pt idx="87">
                  <c:v>1.6086169128737199E-2</c:v>
                </c:pt>
                <c:pt idx="88">
                  <c:v>1.5907786990776801E-2</c:v>
                </c:pt>
                <c:pt idx="89">
                  <c:v>1.5732554784786801E-2</c:v>
                </c:pt>
                <c:pt idx="90">
                  <c:v>1.5560398218664E-2</c:v>
                </c:pt>
                <c:pt idx="91">
                  <c:v>1.5391245135010201E-2</c:v>
                </c:pt>
                <c:pt idx="92">
                  <c:v>1.5225025444117E-2</c:v>
                </c:pt>
                <c:pt idx="93">
                  <c:v>1.50616710549726E-2</c:v>
                </c:pt>
                <c:pt idx="94">
                  <c:v>1.49011158108436E-2</c:v>
                </c:pt>
                <c:pt idx="95">
                  <c:v>1.4743295427276501E-2</c:v>
                </c:pt>
                <c:pt idx="96">
                  <c:v>1.4588147430142501E-2</c:v>
                </c:pt>
                <c:pt idx="97">
                  <c:v>1.4435611098580299E-2</c:v>
                </c:pt>
                <c:pt idx="98">
                  <c:v>1.4285627406504599E-2</c:v>
                </c:pt>
                <c:pt idx="99">
                  <c:v>1.4138138970221001E-2</c:v>
                </c:pt>
                <c:pt idx="100">
                  <c:v>1.3993089994372E-2</c:v>
                </c:pt>
                <c:pt idx="101">
                  <c:v>1.38504262213814E-2</c:v>
                </c:pt>
                <c:pt idx="102">
                  <c:v>1.37100948819011E-2</c:v>
                </c:pt>
                <c:pt idx="103">
                  <c:v>1.3572044649240601E-2</c:v>
                </c:pt>
                <c:pt idx="104">
                  <c:v>1.34362255901088E-2</c:v>
                </c:pt>
                <c:pt idx="105">
                  <c:v>1.3302589125082399E-2</c:v>
                </c:pt>
                <c:pt idx="106">
                  <c:v>1.31710879814903E-2</c:v>
                </c:pt>
                <c:pt idx="107">
                  <c:v>1.30416761551188E-2</c:v>
                </c:pt>
                <c:pt idx="108">
                  <c:v>1.29143088697674E-2</c:v>
                </c:pt>
                <c:pt idx="109">
                  <c:v>1.2788942538790499E-2</c:v>
                </c:pt>
                <c:pt idx="110">
                  <c:v>1.2665534727520999E-2</c:v>
                </c:pt>
                <c:pt idx="111">
                  <c:v>1.25440441189859E-2</c:v>
                </c:pt>
                <c:pt idx="112">
                  <c:v>1.24244304778393E-2</c:v>
                </c:pt>
                <c:pt idx="113">
                  <c:v>1.23066546182641E-2</c:v>
                </c:pt>
                <c:pt idx="114">
                  <c:v>1.21906783712475E-2</c:v>
                </c:pt>
                <c:pt idx="115">
                  <c:v>1.20764645531536E-2</c:v>
                </c:pt>
                <c:pt idx="116">
                  <c:v>1.1963976937302299E-2</c:v>
                </c:pt>
                <c:pt idx="117">
                  <c:v>1.18531802222996E-2</c:v>
                </c:pt>
                <c:pt idx="118">
                  <c:v>1.1744040007417999E-2</c:v>
                </c:pt>
                <c:pt idx="119">
                  <c:v>1.16365227625827E-2</c:v>
                </c:pt>
                <c:pt idx="120">
                  <c:v>1.1530595804082101E-2</c:v>
                </c:pt>
                <c:pt idx="121">
                  <c:v>1.142622726897E-2</c:v>
                </c:pt>
                <c:pt idx="122">
                  <c:v>1.13233860898489E-2</c:v>
                </c:pt>
                <c:pt idx="123">
                  <c:v>1.1222041972903401E-2</c:v>
                </c:pt>
                <c:pt idx="124">
                  <c:v>1.1122165373194499E-2</c:v>
                </c:pt>
                <c:pt idx="125">
                  <c:v>1.1023727475176701E-2</c:v>
                </c:pt>
                <c:pt idx="126">
                  <c:v>1.0926700168432999E-2</c:v>
                </c:pt>
                <c:pt idx="127">
                  <c:v>1.0831056029928701E-2</c:v>
                </c:pt>
                <c:pt idx="128">
                  <c:v>1.07367683021415E-2</c:v>
                </c:pt>
                <c:pt idx="129">
                  <c:v>1.06438108748534E-2</c:v>
                </c:pt>
                <c:pt idx="130">
                  <c:v>1.05521582659733E-2</c:v>
                </c:pt>
                <c:pt idx="131">
                  <c:v>1.0461785605045199E-2</c:v>
                </c:pt>
                <c:pt idx="132">
                  <c:v>1.03726686134066E-2</c:v>
                </c:pt>
                <c:pt idx="133">
                  <c:v>1.0284783588687599E-2</c:v>
                </c:pt>
                <c:pt idx="134">
                  <c:v>1.0198107389896899E-2</c:v>
                </c:pt>
                <c:pt idx="135">
                  <c:v>1.01126174192494E-2</c:v>
                </c:pt>
                <c:pt idx="136">
                  <c:v>1.0028291607639499E-2</c:v>
                </c:pt>
              </c:numCache>
            </c:numRef>
          </c:val>
          <c:smooth val="0"/>
        </c:ser>
        <c:ser>
          <c:idx val="2"/>
          <c:order val="2"/>
          <c:tx>
            <c:v>N=5000</c:v>
          </c:tx>
          <c:marker>
            <c:symbol val="none"/>
          </c:marker>
          <c:cat>
            <c:numRef>
              <c:f>ObjFunctionConvergence!$A$5:$A$256</c:f>
              <c:numCache>
                <c:formatCode>General</c:formatCode>
                <c:ptCount val="252"/>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numCache>
            </c:numRef>
          </c:cat>
          <c:val>
            <c:numRef>
              <c:f>ObjFunctionConvergence!$E$6:$E$249</c:f>
              <c:numCache>
                <c:formatCode>General</c:formatCode>
                <c:ptCount val="244"/>
                <c:pt idx="0">
                  <c:v>6.0022587691264499E-2</c:v>
                </c:pt>
                <c:pt idx="1">
                  <c:v>5.9212758303743798E-2</c:v>
                </c:pt>
                <c:pt idx="2">
                  <c:v>5.8420035175075199E-2</c:v>
                </c:pt>
                <c:pt idx="3">
                  <c:v>5.7643936858866499E-2</c:v>
                </c:pt>
                <c:pt idx="4">
                  <c:v>5.68839997060877E-2</c:v>
                </c:pt>
                <c:pt idx="5">
                  <c:v>5.6139776071418603E-2</c:v>
                </c:pt>
                <c:pt idx="6">
                  <c:v>5.5410833657134603E-2</c:v>
                </c:pt>
                <c:pt idx="7">
                  <c:v>5.4696754888851701E-2</c:v>
                </c:pt>
                <c:pt idx="8">
                  <c:v>5.3997136321214598E-2</c:v>
                </c:pt>
                <c:pt idx="9">
                  <c:v>5.3311588068027001E-2</c:v>
                </c:pt>
                <c:pt idx="10">
                  <c:v>5.2639733263873702E-2</c:v>
                </c:pt>
                <c:pt idx="11">
                  <c:v>5.1981207547868197E-2</c:v>
                </c:pt>
                <c:pt idx="12">
                  <c:v>5.13356585670834E-2</c:v>
                </c:pt>
                <c:pt idx="13">
                  <c:v>5.0702745510676502E-2</c:v>
                </c:pt>
                <c:pt idx="14">
                  <c:v>5.0082138662702301E-2</c:v>
                </c:pt>
                <c:pt idx="15">
                  <c:v>4.9473518965811501E-2</c:v>
                </c:pt>
                <c:pt idx="16">
                  <c:v>4.8876577618543103E-2</c:v>
                </c:pt>
                <c:pt idx="17">
                  <c:v>4.8291015682153202E-2</c:v>
                </c:pt>
                <c:pt idx="18">
                  <c:v>4.7716543704453301E-2</c:v>
                </c:pt>
                <c:pt idx="19">
                  <c:v>4.7152881364240701E-2</c:v>
                </c:pt>
                <c:pt idx="20">
                  <c:v>4.6599757127225402E-2</c:v>
                </c:pt>
                <c:pt idx="21">
                  <c:v>4.6056907921624202E-2</c:v>
                </c:pt>
                <c:pt idx="22">
                  <c:v>4.55240788219839E-2</c:v>
                </c:pt>
                <c:pt idx="23">
                  <c:v>4.5001022749232698E-2</c:v>
                </c:pt>
                <c:pt idx="24">
                  <c:v>4.4487500186107802E-2</c:v>
                </c:pt>
                <c:pt idx="25">
                  <c:v>4.3983278900554902E-2</c:v>
                </c:pt>
                <c:pt idx="26">
                  <c:v>4.34881336807535E-2</c:v>
                </c:pt>
                <c:pt idx="27">
                  <c:v>4.3001846086127601E-2</c:v>
                </c:pt>
                <c:pt idx="28">
                  <c:v>4.2524204203502301E-2</c:v>
                </c:pt>
                <c:pt idx="29">
                  <c:v>4.2055002412453697E-2</c:v>
                </c:pt>
                <c:pt idx="30">
                  <c:v>4.1594041169574297E-2</c:v>
                </c:pt>
                <c:pt idx="31">
                  <c:v>4.1141126789014403E-2</c:v>
                </c:pt>
                <c:pt idx="32">
                  <c:v>4.0696071239551601E-2</c:v>
                </c:pt>
                <c:pt idx="33">
                  <c:v>4.0258691950086203E-2</c:v>
                </c:pt>
                <c:pt idx="34">
                  <c:v>3.9828811617468297E-2</c:v>
                </c:pt>
                <c:pt idx="35">
                  <c:v>3.9406258031263498E-2</c:v>
                </c:pt>
                <c:pt idx="36">
                  <c:v>3.8990863891484602E-2</c:v>
                </c:pt>
                <c:pt idx="37">
                  <c:v>3.8582466650382202E-2</c:v>
                </c:pt>
                <c:pt idx="38">
                  <c:v>3.8180908347072703E-2</c:v>
                </c:pt>
                <c:pt idx="39">
                  <c:v>3.7786035453635201E-2</c:v>
                </c:pt>
                <c:pt idx="40">
                  <c:v>3.7397698728312799E-2</c:v>
                </c:pt>
                <c:pt idx="41">
                  <c:v>3.7015753072552102E-2</c:v>
                </c:pt>
                <c:pt idx="42">
                  <c:v>3.66400573949619E-2</c:v>
                </c:pt>
                <c:pt idx="43">
                  <c:v>3.6270474477504401E-2</c:v>
                </c:pt>
                <c:pt idx="44">
                  <c:v>3.5906870849316798E-2</c:v>
                </c:pt>
                <c:pt idx="45">
                  <c:v>3.5549116669301301E-2</c:v>
                </c:pt>
                <c:pt idx="46">
                  <c:v>3.5197085600600503E-2</c:v>
                </c:pt>
                <c:pt idx="47">
                  <c:v>3.4850654703745897E-2</c:v>
                </c:pt>
                <c:pt idx="48">
                  <c:v>3.4509704329110401E-2</c:v>
                </c:pt>
                <c:pt idx="49">
                  <c:v>3.4174118002411498E-2</c:v>
                </c:pt>
                <c:pt idx="50">
                  <c:v>3.3843782339559397E-2</c:v>
                </c:pt>
                <c:pt idx="51">
                  <c:v>3.3518586934363201E-2</c:v>
                </c:pt>
                <c:pt idx="52">
                  <c:v>3.3198424274146897E-2</c:v>
                </c:pt>
                <c:pt idx="53">
                  <c:v>3.2883189646923897E-2</c:v>
                </c:pt>
                <c:pt idx="54">
                  <c:v>3.2572781051385301E-2</c:v>
                </c:pt>
                <c:pt idx="55">
                  <c:v>3.2267099121341403E-2</c:v>
                </c:pt>
                <c:pt idx="56">
                  <c:v>3.1966047034842397E-2</c:v>
                </c:pt>
                <c:pt idx="57">
                  <c:v>3.1669530443735897E-2</c:v>
                </c:pt>
                <c:pt idx="58">
                  <c:v>3.1377457393489197E-2</c:v>
                </c:pt>
                <c:pt idx="59">
                  <c:v>3.10897382554884E-2</c:v>
                </c:pt>
                <c:pt idx="60">
                  <c:v>3.0806285653241599E-2</c:v>
                </c:pt>
                <c:pt idx="61">
                  <c:v>3.05270143942948E-2</c:v>
                </c:pt>
                <c:pt idx="62">
                  <c:v>3.0251841410205298E-2</c:v>
                </c:pt>
                <c:pt idx="63">
                  <c:v>2.9980685689210401E-2</c:v>
                </c:pt>
                <c:pt idx="64">
                  <c:v>2.9713468213159899E-2</c:v>
                </c:pt>
                <c:pt idx="65">
                  <c:v>2.9450111907280498E-2</c:v>
                </c:pt>
                <c:pt idx="66">
                  <c:v>2.9190541573939299E-2</c:v>
                </c:pt>
                <c:pt idx="67">
                  <c:v>2.89346838433601E-2</c:v>
                </c:pt>
                <c:pt idx="68">
                  <c:v>2.8682467122152298E-2</c:v>
                </c:pt>
                <c:pt idx="69">
                  <c:v>2.84338215348327E-2</c:v>
                </c:pt>
                <c:pt idx="70">
                  <c:v>2.8188678882827299E-2</c:v>
                </c:pt>
                <c:pt idx="71">
                  <c:v>2.79469725904988E-2</c:v>
                </c:pt>
                <c:pt idx="72">
                  <c:v>2.7708637663536699E-2</c:v>
                </c:pt>
                <c:pt idx="73">
                  <c:v>2.7473610639106E-2</c:v>
                </c:pt>
                <c:pt idx="74">
                  <c:v>2.7241829550163701E-2</c:v>
                </c:pt>
                <c:pt idx="75">
                  <c:v>2.7013233870817999E-2</c:v>
                </c:pt>
                <c:pt idx="76">
                  <c:v>2.6787764494031301E-2</c:v>
                </c:pt>
                <c:pt idx="77">
                  <c:v>2.6565363674947599E-2</c:v>
                </c:pt>
                <c:pt idx="78">
                  <c:v>2.6345975003593401E-2</c:v>
                </c:pt>
                <c:pt idx="79">
                  <c:v>2.6129543365399799E-2</c:v>
                </c:pt>
                <c:pt idx="80">
                  <c:v>2.59160149044248E-2</c:v>
                </c:pt>
                <c:pt idx="81">
                  <c:v>2.5705336989133701E-2</c:v>
                </c:pt>
                <c:pt idx="82">
                  <c:v>2.5497458183892201E-2</c:v>
                </c:pt>
                <c:pt idx="83">
                  <c:v>2.5292328206035102E-2</c:v>
                </c:pt>
                <c:pt idx="84">
                  <c:v>2.5089897908586001E-2</c:v>
                </c:pt>
                <c:pt idx="85">
                  <c:v>2.4890119237781502E-2</c:v>
                </c:pt>
                <c:pt idx="86">
                  <c:v>2.46929452112425E-2</c:v>
                </c:pt>
                <c:pt idx="87">
                  <c:v>2.4498329886185301E-2</c:v>
                </c:pt>
                <c:pt idx="88">
                  <c:v>2.4306228333671201E-2</c:v>
                </c:pt>
                <c:pt idx="89">
                  <c:v>2.4116596608095599E-2</c:v>
                </c:pt>
                <c:pt idx="90">
                  <c:v>2.3929391728898901E-2</c:v>
                </c:pt>
                <c:pt idx="91">
                  <c:v>2.3744571648378999E-2</c:v>
                </c:pt>
                <c:pt idx="92">
                  <c:v>2.3562095228655201E-2</c:v>
                </c:pt>
                <c:pt idx="93">
                  <c:v>2.3381922220764201E-2</c:v>
                </c:pt>
                <c:pt idx="94">
                  <c:v>2.32040132420081E-2</c:v>
                </c:pt>
                <c:pt idx="95">
                  <c:v>2.3028329746850301E-2</c:v>
                </c:pt>
                <c:pt idx="96">
                  <c:v>2.2854834017152801E-2</c:v>
                </c:pt>
                <c:pt idx="97">
                  <c:v>2.26834891294771E-2</c:v>
                </c:pt>
                <c:pt idx="98">
                  <c:v>2.2514258941797E-2</c:v>
                </c:pt>
                <c:pt idx="99">
                  <c:v>2.2347108072864299E-2</c:v>
                </c:pt>
                <c:pt idx="100">
                  <c:v>2.2182001881589E-2</c:v>
                </c:pt>
                <c:pt idx="101">
                  <c:v>2.20189064489488E-2</c:v>
                </c:pt>
                <c:pt idx="102">
                  <c:v>2.1857788559358899E-2</c:v>
                </c:pt>
                <c:pt idx="103">
                  <c:v>2.1698615687071699E-2</c:v>
                </c:pt>
                <c:pt idx="104">
                  <c:v>2.1541355973170001E-2</c:v>
                </c:pt>
                <c:pt idx="105">
                  <c:v>2.1385978211029E-2</c:v>
                </c:pt>
                <c:pt idx="106">
                  <c:v>2.1232451837391801E-2</c:v>
                </c:pt>
                <c:pt idx="107">
                  <c:v>2.1080746902271099E-2</c:v>
                </c:pt>
                <c:pt idx="108">
                  <c:v>2.0930834070497801E-2</c:v>
                </c:pt>
                <c:pt idx="109">
                  <c:v>2.0782684590741899E-2</c:v>
                </c:pt>
                <c:pt idx="110">
                  <c:v>2.0636270297814001E-2</c:v>
                </c:pt>
                <c:pt idx="111">
                  <c:v>2.0491563581941801E-2</c:v>
                </c:pt>
                <c:pt idx="112">
                  <c:v>2.0348537390461201E-2</c:v>
                </c:pt>
                <c:pt idx="113">
                  <c:v>2.02071652034874E-2</c:v>
                </c:pt>
                <c:pt idx="114">
                  <c:v>2.00674210261837E-2</c:v>
                </c:pt>
                <c:pt idx="115">
                  <c:v>1.9929279376512399E-2</c:v>
                </c:pt>
                <c:pt idx="116">
                  <c:v>1.9792715273723602E-2</c:v>
                </c:pt>
                <c:pt idx="117">
                  <c:v>1.9657704221458499E-2</c:v>
                </c:pt>
                <c:pt idx="118">
                  <c:v>1.9524222202832599E-2</c:v>
                </c:pt>
                <c:pt idx="119">
                  <c:v>1.93922456653155E-2</c:v>
                </c:pt>
                <c:pt idx="120">
                  <c:v>1.9261751512857399E-2</c:v>
                </c:pt>
                <c:pt idx="121">
                  <c:v>1.91327170915087E-2</c:v>
                </c:pt>
                <c:pt idx="122">
                  <c:v>1.9005120182271101E-2</c:v>
                </c:pt>
                <c:pt idx="123">
                  <c:v>1.8878938990326301E-2</c:v>
                </c:pt>
                <c:pt idx="124">
                  <c:v>1.8754152136679601E-2</c:v>
                </c:pt>
                <c:pt idx="125">
                  <c:v>1.86307386437931E-2</c:v>
                </c:pt>
                <c:pt idx="126">
                  <c:v>1.8508677932928201E-2</c:v>
                </c:pt>
                <c:pt idx="127">
                  <c:v>1.83879498121086E-2</c:v>
                </c:pt>
                <c:pt idx="128">
                  <c:v>1.8268534464795001E-2</c:v>
                </c:pt>
                <c:pt idx="129">
                  <c:v>1.8150412446530501E-2</c:v>
                </c:pt>
                <c:pt idx="130">
                  <c:v>1.8033564673814301E-2</c:v>
                </c:pt>
                <c:pt idx="131">
                  <c:v>1.7917972417194498E-2</c:v>
                </c:pt>
                <c:pt idx="132">
                  <c:v>1.78036172889619E-2</c:v>
                </c:pt>
                <c:pt idx="133">
                  <c:v>1.7690481246020701E-2</c:v>
                </c:pt>
                <c:pt idx="134">
                  <c:v>1.75785465672504E-2</c:v>
                </c:pt>
                <c:pt idx="135">
                  <c:v>1.7467795863367899E-2</c:v>
                </c:pt>
                <c:pt idx="136">
                  <c:v>1.7358212054745002E-2</c:v>
                </c:pt>
                <c:pt idx="137">
                  <c:v>1.7249778373042E-2</c:v>
                </c:pt>
                <c:pt idx="138">
                  <c:v>1.7142478354102701E-2</c:v>
                </c:pt>
                <c:pt idx="139">
                  <c:v>1.7036295827466501E-2</c:v>
                </c:pt>
                <c:pt idx="140">
                  <c:v>1.6931214912787498E-2</c:v>
                </c:pt>
                <c:pt idx="141">
                  <c:v>1.68272200144912E-2</c:v>
                </c:pt>
                <c:pt idx="142">
                  <c:v>1.67242958120539E-2</c:v>
                </c:pt>
                <c:pt idx="143">
                  <c:v>1.6622427257899999E-2</c:v>
                </c:pt>
                <c:pt idx="144">
                  <c:v>1.6521599570779699E-2</c:v>
                </c:pt>
                <c:pt idx="145">
                  <c:v>1.6421798226445999E-2</c:v>
                </c:pt>
                <c:pt idx="146">
                  <c:v>1.6323008959190501E-2</c:v>
                </c:pt>
                <c:pt idx="147">
                  <c:v>1.6225217750004999E-2</c:v>
                </c:pt>
                <c:pt idx="148">
                  <c:v>1.6128410823284801E-2</c:v>
                </c:pt>
                <c:pt idx="149">
                  <c:v>1.60325746433755E-2</c:v>
                </c:pt>
                <c:pt idx="150">
                  <c:v>1.5937695910409298E-2</c:v>
                </c:pt>
                <c:pt idx="151">
                  <c:v>1.5843761549547201E-2</c:v>
                </c:pt>
                <c:pt idx="152">
                  <c:v>1.5750758715000701E-2</c:v>
                </c:pt>
                <c:pt idx="153">
                  <c:v>1.56586747744142E-2</c:v>
                </c:pt>
                <c:pt idx="154">
                  <c:v>1.5567497316496299E-2</c:v>
                </c:pt>
                <c:pt idx="155">
                  <c:v>1.54772141404748E-2</c:v>
                </c:pt>
                <c:pt idx="156">
                  <c:v>1.5387813247230001E-2</c:v>
                </c:pt>
                <c:pt idx="157">
                  <c:v>1.5299282843415E-2</c:v>
                </c:pt>
                <c:pt idx="158">
                  <c:v>1.52116113350331E-2</c:v>
                </c:pt>
                <c:pt idx="159">
                  <c:v>1.51247873188111E-2</c:v>
                </c:pt>
                <c:pt idx="160">
                  <c:v>1.50387995859375E-2</c:v>
                </c:pt>
                <c:pt idx="161">
                  <c:v>1.4953637109797999E-2</c:v>
                </c:pt>
                <c:pt idx="162">
                  <c:v>1.4869289050508799E-2</c:v>
                </c:pt>
                <c:pt idx="163">
                  <c:v>1.4785744744486301E-2</c:v>
                </c:pt>
                <c:pt idx="164">
                  <c:v>1.47029937047307E-2</c:v>
                </c:pt>
                <c:pt idx="165">
                  <c:v>1.46210256173446E-2</c:v>
                </c:pt>
                <c:pt idx="166">
                  <c:v>1.4539830335451099E-2</c:v>
                </c:pt>
                <c:pt idx="167">
                  <c:v>1.4459397878965699E-2</c:v>
                </c:pt>
                <c:pt idx="168">
                  <c:v>1.4379718428642701E-2</c:v>
                </c:pt>
                <c:pt idx="169">
                  <c:v>1.4300782325904E-2</c:v>
                </c:pt>
                <c:pt idx="170">
                  <c:v>1.4222580067922701E-2</c:v>
                </c:pt>
                <c:pt idx="171">
                  <c:v>1.4145102302506899E-2</c:v>
                </c:pt>
                <c:pt idx="172">
                  <c:v>1.4068339829393E-2</c:v>
                </c:pt>
                <c:pt idx="173">
                  <c:v>1.3992283596849101E-2</c:v>
                </c:pt>
                <c:pt idx="174">
                  <c:v>1.3916924694072399E-2</c:v>
                </c:pt>
                <c:pt idx="175">
                  <c:v>1.38422543535341E-2</c:v>
                </c:pt>
                <c:pt idx="176">
                  <c:v>1.37682639453942E-2</c:v>
                </c:pt>
                <c:pt idx="177">
                  <c:v>1.36949449789511E-2</c:v>
                </c:pt>
                <c:pt idx="178">
                  <c:v>1.36222890933623E-2</c:v>
                </c:pt>
                <c:pt idx="179">
                  <c:v>1.3550288061068699E-2</c:v>
                </c:pt>
                <c:pt idx="180">
                  <c:v>1.3478933782423E-2</c:v>
                </c:pt>
                <c:pt idx="181">
                  <c:v>1.3408218284013101E-2</c:v>
                </c:pt>
                <c:pt idx="182">
                  <c:v>1.3338133715478699E-2</c:v>
                </c:pt>
                <c:pt idx="183">
                  <c:v>1.3268672350932299E-2</c:v>
                </c:pt>
                <c:pt idx="184">
                  <c:v>1.3199826577917399E-2</c:v>
                </c:pt>
                <c:pt idx="185">
                  <c:v>1.31315889084078E-2</c:v>
                </c:pt>
                <c:pt idx="186">
                  <c:v>1.3063951962735101E-2</c:v>
                </c:pt>
                <c:pt idx="187">
                  <c:v>1.2996908478058299E-2</c:v>
                </c:pt>
                <c:pt idx="188">
                  <c:v>1.29304513007042E-2</c:v>
                </c:pt>
                <c:pt idx="189">
                  <c:v>1.2864573385314699E-2</c:v>
                </c:pt>
                <c:pt idx="190">
                  <c:v>1.27992677941932E-2</c:v>
                </c:pt>
                <c:pt idx="191">
                  <c:v>1.2734527693410699E-2</c:v>
                </c:pt>
                <c:pt idx="192">
                  <c:v>1.26703463531328E-2</c:v>
                </c:pt>
                <c:pt idx="193">
                  <c:v>1.2606717143754E-2</c:v>
                </c:pt>
                <c:pt idx="194">
                  <c:v>1.2543633533070401E-2</c:v>
                </c:pt>
                <c:pt idx="195">
                  <c:v>1.2481089090002199E-2</c:v>
                </c:pt>
                <c:pt idx="196">
                  <c:v>1.24190774765082E-2</c:v>
                </c:pt>
                <c:pt idx="197">
                  <c:v>1.2357592448879001E-2</c:v>
                </c:pt>
                <c:pt idx="198">
                  <c:v>1.2296627855207E-2</c:v>
                </c:pt>
                <c:pt idx="199">
                  <c:v>1.22361776371064E-2</c:v>
                </c:pt>
                <c:pt idx="200">
                  <c:v>1.21762358191404E-2</c:v>
                </c:pt>
                <c:pt idx="201">
                  <c:v>1.2116796520658101E-2</c:v>
                </c:pt>
                <c:pt idx="202">
                  <c:v>1.20578539409166E-2</c:v>
                </c:pt>
                <c:pt idx="203">
                  <c:v>1.19994023669676E-2</c:v>
                </c:pt>
                <c:pt idx="204">
                  <c:v>1.1941436168527201E-2</c:v>
                </c:pt>
                <c:pt idx="205">
                  <c:v>1.18839497939973E-2</c:v>
                </c:pt>
                <c:pt idx="206">
                  <c:v>1.1826937775595001E-2</c:v>
                </c:pt>
                <c:pt idx="207">
                  <c:v>1.1770394721381101E-2</c:v>
                </c:pt>
                <c:pt idx="208">
                  <c:v>1.17143153185139E-2</c:v>
                </c:pt>
                <c:pt idx="209">
                  <c:v>1.16586943294549E-2</c:v>
                </c:pt>
                <c:pt idx="210">
                  <c:v>1.1603526590064899E-2</c:v>
                </c:pt>
                <c:pt idx="211">
                  <c:v>1.1548807012744E-2</c:v>
                </c:pt>
                <c:pt idx="212">
                  <c:v>1.14945305774796E-2</c:v>
                </c:pt>
                <c:pt idx="213">
                  <c:v>1.1440692340542499E-2</c:v>
                </c:pt>
                <c:pt idx="214">
                  <c:v>1.1387287422294799E-2</c:v>
                </c:pt>
                <c:pt idx="215">
                  <c:v>1.1334311017307599E-2</c:v>
                </c:pt>
                <c:pt idx="216">
                  <c:v>1.12817583826512E-2</c:v>
                </c:pt>
                <c:pt idx="217">
                  <c:v>1.12296248427412E-2</c:v>
                </c:pt>
                <c:pt idx="218">
                  <c:v>1.11779057913281E-2</c:v>
                </c:pt>
                <c:pt idx="219">
                  <c:v>1.1126596679275701E-2</c:v>
                </c:pt>
                <c:pt idx="220">
                  <c:v>1.1075693026199899E-2</c:v>
                </c:pt>
                <c:pt idx="221">
                  <c:v>1.1025190408844299E-2</c:v>
                </c:pt>
                <c:pt idx="222">
                  <c:v>1.09750844703881E-2</c:v>
                </c:pt>
                <c:pt idx="223">
                  <c:v>1.09253709085379E-2</c:v>
                </c:pt>
                <c:pt idx="224">
                  <c:v>1.08760454830019E-2</c:v>
                </c:pt>
                <c:pt idx="225">
                  <c:v>1.08271040104739E-2</c:v>
                </c:pt>
                <c:pt idx="226">
                  <c:v>1.07785423640649E-2</c:v>
                </c:pt>
                <c:pt idx="227">
                  <c:v>1.0730356473828801E-2</c:v>
                </c:pt>
                <c:pt idx="228">
                  <c:v>1.06825423246021E-2</c:v>
                </c:pt>
                <c:pt idx="229">
                  <c:v>1.0635095956345699E-2</c:v>
                </c:pt>
                <c:pt idx="230">
                  <c:v>1.05880134597242E-2</c:v>
                </c:pt>
                <c:pt idx="231">
                  <c:v>1.0541290979986601E-2</c:v>
                </c:pt>
                <c:pt idx="232">
                  <c:v>1.0494924713654499E-2</c:v>
                </c:pt>
                <c:pt idx="233">
                  <c:v>1.04489109082237E-2</c:v>
                </c:pt>
                <c:pt idx="234">
                  <c:v>1.0403245861468201E-2</c:v>
                </c:pt>
                <c:pt idx="235">
                  <c:v>1.0357925917574499E-2</c:v>
                </c:pt>
                <c:pt idx="236">
                  <c:v>1.03129474729684E-2</c:v>
                </c:pt>
                <c:pt idx="237">
                  <c:v>1.02683069702464E-2</c:v>
                </c:pt>
                <c:pt idx="238">
                  <c:v>1.02240008977929E-2</c:v>
                </c:pt>
                <c:pt idx="239">
                  <c:v>1.0180025790020799E-2</c:v>
                </c:pt>
                <c:pt idx="240">
                  <c:v>1.01363782294754E-2</c:v>
                </c:pt>
                <c:pt idx="241">
                  <c:v>1.00930548396718E-2</c:v>
                </c:pt>
                <c:pt idx="242">
                  <c:v>1.0050052291575099E-2</c:v>
                </c:pt>
                <c:pt idx="243">
                  <c:v>1.0007367295742101E-2</c:v>
                </c:pt>
              </c:numCache>
            </c:numRef>
          </c:val>
          <c:smooth val="0"/>
        </c:ser>
        <c:dLbls>
          <c:showLegendKey val="0"/>
          <c:showVal val="0"/>
          <c:showCatName val="0"/>
          <c:showSerName val="0"/>
          <c:showPercent val="0"/>
          <c:showBubbleSize val="0"/>
        </c:dLbls>
        <c:marker val="1"/>
        <c:smooth val="0"/>
        <c:axId val="27308032"/>
        <c:axId val="27309952"/>
      </c:lineChart>
      <c:catAx>
        <c:axId val="27308032"/>
        <c:scaling>
          <c:orientation val="minMax"/>
        </c:scaling>
        <c:delete val="0"/>
        <c:axPos val="b"/>
        <c:title>
          <c:tx>
            <c:rich>
              <a:bodyPr/>
              <a:lstStyle/>
              <a:p>
                <a:pPr>
                  <a:defRPr/>
                </a:pPr>
                <a:r>
                  <a:rPr lang="en-US"/>
                  <a:t>Number of Iterations</a:t>
                </a:r>
              </a:p>
            </c:rich>
          </c:tx>
          <c:overlay val="0"/>
        </c:title>
        <c:numFmt formatCode="General" sourceLinked="1"/>
        <c:majorTickMark val="out"/>
        <c:minorTickMark val="none"/>
        <c:tickLblPos val="nextTo"/>
        <c:spPr>
          <a:ln>
            <a:noFill/>
          </a:ln>
        </c:spPr>
        <c:crossAx val="27309952"/>
        <c:crosses val="autoZero"/>
        <c:auto val="1"/>
        <c:lblAlgn val="ctr"/>
        <c:lblOffset val="100"/>
        <c:tickLblSkip val="50"/>
        <c:noMultiLvlLbl val="0"/>
      </c:catAx>
      <c:valAx>
        <c:axId val="27309952"/>
        <c:scaling>
          <c:orientation val="minMax"/>
          <c:max val="0.12000000000000001"/>
        </c:scaling>
        <c:delete val="0"/>
        <c:axPos val="l"/>
        <c:majorGridlines/>
        <c:title>
          <c:tx>
            <c:rich>
              <a:bodyPr rot="-5400000" vert="horz"/>
              <a:lstStyle/>
              <a:p>
                <a:pPr>
                  <a:defRPr/>
                </a:pPr>
                <a:r>
                  <a:rPr lang="en-US"/>
                  <a:t>Change in Objective </a:t>
                </a:r>
              </a:p>
              <a:p>
                <a:pPr>
                  <a:defRPr/>
                </a:pPr>
                <a:r>
                  <a:rPr lang="en-US"/>
                  <a:t>Function Value</a:t>
                </a:r>
              </a:p>
            </c:rich>
          </c:tx>
          <c:layout>
            <c:manualLayout>
              <c:xMode val="edge"/>
              <c:yMode val="edge"/>
              <c:x val="2.2982781025169676E-2"/>
              <c:y val="7.9794452803756508E-2"/>
            </c:manualLayout>
          </c:layout>
          <c:overlay val="0"/>
        </c:title>
        <c:numFmt formatCode="General" sourceLinked="1"/>
        <c:majorTickMark val="out"/>
        <c:minorTickMark val="none"/>
        <c:tickLblPos val="nextTo"/>
        <c:crossAx val="27308032"/>
        <c:crosses val="autoZero"/>
        <c:crossBetween val="between"/>
      </c:valAx>
    </c:plotArea>
    <c:legend>
      <c:legendPos val="r"/>
      <c:layout>
        <c:manualLayout>
          <c:xMode val="edge"/>
          <c:yMode val="edge"/>
          <c:x val="0.67748436799616052"/>
          <c:y val="0.17051767021649178"/>
          <c:w val="0.29017062767985297"/>
          <c:h val="0.33978846977027743"/>
        </c:manualLayout>
      </c:layout>
      <c:overlay val="0"/>
    </c:legend>
    <c:plotVisOnly val="1"/>
    <c:dispBlanksAs val="zero"/>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Hindi Speaking Countries</a:t>
            </a:r>
          </a:p>
        </c:rich>
      </c:tx>
      <c:layout>
        <c:manualLayout>
          <c:xMode val="edge"/>
          <c:yMode val="edge"/>
          <c:x val="0.28706172037773631"/>
          <c:y val="0.18561566984308742"/>
        </c:manualLayout>
      </c:layout>
      <c:overlay val="0"/>
    </c:title>
    <c:autoTitleDeleted val="0"/>
    <c:plotArea>
      <c:layout>
        <c:manualLayout>
          <c:layoutTarget val="inner"/>
          <c:xMode val="edge"/>
          <c:yMode val="edge"/>
          <c:x val="7.560137457044673E-2"/>
          <c:y val="3.3796296296296283E-2"/>
          <c:w val="0.84879725085910651"/>
          <c:h val="0.67648196294345475"/>
        </c:manualLayout>
      </c:layout>
      <c:barChart>
        <c:barDir val="col"/>
        <c:grouping val="clustered"/>
        <c:varyColors val="0"/>
        <c:ser>
          <c:idx val="0"/>
          <c:order val="0"/>
          <c:invertIfNegative val="0"/>
          <c:cat>
            <c:strRef>
              <c:f>Sheet1!$D$5:$D$8</c:f>
              <c:strCache>
                <c:ptCount val="4"/>
                <c:pt idx="0">
                  <c:v>India</c:v>
                </c:pt>
                <c:pt idx="1">
                  <c:v>Pakistan</c:v>
                </c:pt>
                <c:pt idx="2">
                  <c:v>Nepal</c:v>
                </c:pt>
                <c:pt idx="3">
                  <c:v>Others</c:v>
                </c:pt>
              </c:strCache>
            </c:strRef>
          </c:cat>
          <c:val>
            <c:numRef>
              <c:f>Sheet1!$E$5:$E$8</c:f>
              <c:numCache>
                <c:formatCode>General</c:formatCode>
                <c:ptCount val="4"/>
                <c:pt idx="0">
                  <c:v>85</c:v>
                </c:pt>
                <c:pt idx="1">
                  <c:v>13</c:v>
                </c:pt>
                <c:pt idx="2">
                  <c:v>1</c:v>
                </c:pt>
                <c:pt idx="3">
                  <c:v>1</c:v>
                </c:pt>
              </c:numCache>
            </c:numRef>
          </c:val>
        </c:ser>
        <c:dLbls>
          <c:showLegendKey val="0"/>
          <c:showVal val="0"/>
          <c:showCatName val="0"/>
          <c:showSerName val="0"/>
          <c:showPercent val="0"/>
          <c:showBubbleSize val="0"/>
        </c:dLbls>
        <c:gapWidth val="150"/>
        <c:axId val="27377664"/>
        <c:axId val="27379200"/>
      </c:barChart>
      <c:catAx>
        <c:axId val="27377664"/>
        <c:scaling>
          <c:orientation val="minMax"/>
        </c:scaling>
        <c:delete val="0"/>
        <c:axPos val="b"/>
        <c:majorTickMark val="out"/>
        <c:minorTickMark val="none"/>
        <c:tickLblPos val="nextTo"/>
        <c:txPr>
          <a:bodyPr rot="-5400000" vert="horz"/>
          <a:lstStyle/>
          <a:p>
            <a:pPr>
              <a:defRPr/>
            </a:pPr>
            <a:endParaRPr lang="en-US"/>
          </a:p>
        </c:txPr>
        <c:crossAx val="27379200"/>
        <c:crosses val="autoZero"/>
        <c:auto val="1"/>
        <c:lblAlgn val="ctr"/>
        <c:lblOffset val="100"/>
        <c:noMultiLvlLbl val="0"/>
      </c:catAx>
      <c:valAx>
        <c:axId val="27379200"/>
        <c:scaling>
          <c:orientation val="minMax"/>
        </c:scaling>
        <c:delete val="1"/>
        <c:axPos val="l"/>
        <c:majorGridlines/>
        <c:numFmt formatCode="General" sourceLinked="1"/>
        <c:majorTickMark val="out"/>
        <c:minorTickMark val="none"/>
        <c:tickLblPos val="nextTo"/>
        <c:crossAx val="273776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Languages</a:t>
            </a:r>
            <a:r>
              <a:rPr lang="en-US" sz="1200" baseline="0"/>
              <a:t> in China</a:t>
            </a:r>
          </a:p>
        </c:rich>
      </c:tx>
      <c:layout>
        <c:manualLayout>
          <c:xMode val="edge"/>
          <c:yMode val="edge"/>
          <c:x val="0.23476964315630758"/>
          <c:y val="0.10196272320916133"/>
        </c:manualLayout>
      </c:layout>
      <c:overlay val="0"/>
    </c:title>
    <c:autoTitleDeleted val="0"/>
    <c:plotArea>
      <c:layout>
        <c:manualLayout>
          <c:layoutTarget val="inner"/>
          <c:xMode val="edge"/>
          <c:yMode val="edge"/>
          <c:x val="7.8014184397163122E-2"/>
          <c:y val="3.650466207584397E-2"/>
          <c:w val="0.84397163120567376"/>
          <c:h val="0.63309844190311015"/>
        </c:manualLayout>
      </c:layout>
      <c:barChart>
        <c:barDir val="col"/>
        <c:grouping val="clustered"/>
        <c:varyColors val="0"/>
        <c:ser>
          <c:idx val="0"/>
          <c:order val="0"/>
          <c:invertIfNegative val="0"/>
          <c:cat>
            <c:strRef>
              <c:f>Sheet1!$M$5:$M$8</c:f>
              <c:strCache>
                <c:ptCount val="4"/>
                <c:pt idx="0">
                  <c:v>Mandarin</c:v>
                </c:pt>
                <c:pt idx="1">
                  <c:v>Southern</c:v>
                </c:pt>
                <c:pt idx="2">
                  <c:v>Mongolian</c:v>
                </c:pt>
                <c:pt idx="3">
                  <c:v>Others</c:v>
                </c:pt>
              </c:strCache>
            </c:strRef>
          </c:cat>
          <c:val>
            <c:numRef>
              <c:f>Sheet1!$N$5:$N$8</c:f>
              <c:numCache>
                <c:formatCode>General</c:formatCode>
                <c:ptCount val="4"/>
                <c:pt idx="0">
                  <c:v>60</c:v>
                </c:pt>
                <c:pt idx="1">
                  <c:v>30</c:v>
                </c:pt>
                <c:pt idx="2">
                  <c:v>5</c:v>
                </c:pt>
                <c:pt idx="3">
                  <c:v>5</c:v>
                </c:pt>
              </c:numCache>
            </c:numRef>
          </c:val>
        </c:ser>
        <c:dLbls>
          <c:showLegendKey val="0"/>
          <c:showVal val="0"/>
          <c:showCatName val="0"/>
          <c:showSerName val="0"/>
          <c:showPercent val="0"/>
          <c:showBubbleSize val="0"/>
        </c:dLbls>
        <c:gapWidth val="150"/>
        <c:axId val="27419776"/>
        <c:axId val="27421312"/>
      </c:barChart>
      <c:catAx>
        <c:axId val="27419776"/>
        <c:scaling>
          <c:orientation val="minMax"/>
        </c:scaling>
        <c:delete val="0"/>
        <c:axPos val="b"/>
        <c:majorTickMark val="out"/>
        <c:minorTickMark val="none"/>
        <c:tickLblPos val="nextTo"/>
        <c:txPr>
          <a:bodyPr rot="-5400000" vert="horz"/>
          <a:lstStyle/>
          <a:p>
            <a:pPr>
              <a:defRPr/>
            </a:pPr>
            <a:endParaRPr lang="en-US"/>
          </a:p>
        </c:txPr>
        <c:crossAx val="27421312"/>
        <c:crosses val="autoZero"/>
        <c:auto val="1"/>
        <c:lblAlgn val="ctr"/>
        <c:lblOffset val="100"/>
        <c:noMultiLvlLbl val="0"/>
      </c:catAx>
      <c:valAx>
        <c:axId val="27421312"/>
        <c:scaling>
          <c:orientation val="minMax"/>
        </c:scaling>
        <c:delete val="1"/>
        <c:axPos val="l"/>
        <c:majorGridlines/>
        <c:numFmt formatCode="General" sourceLinked="1"/>
        <c:majorTickMark val="out"/>
        <c:minorTickMark val="none"/>
        <c:tickLblPos val="nextTo"/>
        <c:crossAx val="2741977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596617639776164"/>
          <c:y val="6.2708151064450282E-2"/>
          <c:w val="0.71707621452978754"/>
          <c:h val="0.79156678331875185"/>
        </c:manualLayout>
      </c:layout>
      <c:scatterChart>
        <c:scatterStyle val="lineMarker"/>
        <c:varyColors val="0"/>
        <c:ser>
          <c:idx val="0"/>
          <c:order val="0"/>
          <c:tx>
            <c:strRef>
              <c:f>[Book1.xlsx]Sheet5!$B$5</c:f>
              <c:strCache>
                <c:ptCount val="1"/>
                <c:pt idx="0">
                  <c:v>Topology+MPW (D=2)</c:v>
                </c:pt>
              </c:strCache>
            </c:strRef>
          </c:tx>
          <c:xVal>
            <c:numRef>
              <c:f>[Book1.xlsx]Sheet5!$C$4:$F$4</c:f>
              <c:numCache>
                <c:formatCode>General</c:formatCode>
                <c:ptCount val="4"/>
                <c:pt idx="0">
                  <c:v>1000</c:v>
                </c:pt>
                <c:pt idx="1">
                  <c:v>10000</c:v>
                </c:pt>
                <c:pt idx="2">
                  <c:v>100000</c:v>
                </c:pt>
                <c:pt idx="3">
                  <c:v>1000000</c:v>
                </c:pt>
              </c:numCache>
            </c:numRef>
          </c:xVal>
          <c:yVal>
            <c:numRef>
              <c:f>[Book1.xlsx]Sheet5!$C$5:$F$5</c:f>
              <c:numCache>
                <c:formatCode>General</c:formatCode>
                <c:ptCount val="4"/>
                <c:pt idx="0">
                  <c:v>4</c:v>
                </c:pt>
                <c:pt idx="1">
                  <c:v>26</c:v>
                </c:pt>
                <c:pt idx="2">
                  <c:v>510</c:v>
                </c:pt>
                <c:pt idx="3">
                  <c:v>5825</c:v>
                </c:pt>
              </c:numCache>
            </c:numRef>
          </c:yVal>
          <c:smooth val="0"/>
        </c:ser>
        <c:ser>
          <c:idx val="1"/>
          <c:order val="1"/>
          <c:tx>
            <c:strRef>
              <c:f>[Book1.xlsx]Sheet5!$B$6</c:f>
              <c:strCache>
                <c:ptCount val="1"/>
                <c:pt idx="0">
                  <c:v>SPath (D=2)</c:v>
                </c:pt>
              </c:strCache>
            </c:strRef>
          </c:tx>
          <c:xVal>
            <c:numRef>
              <c:f>[Book1.xlsx]Sheet5!$C$4:$F$4</c:f>
              <c:numCache>
                <c:formatCode>General</c:formatCode>
                <c:ptCount val="4"/>
                <c:pt idx="0">
                  <c:v>1000</c:v>
                </c:pt>
                <c:pt idx="1">
                  <c:v>10000</c:v>
                </c:pt>
                <c:pt idx="2">
                  <c:v>100000</c:v>
                </c:pt>
                <c:pt idx="3">
                  <c:v>1000000</c:v>
                </c:pt>
              </c:numCache>
            </c:numRef>
          </c:xVal>
          <c:yVal>
            <c:numRef>
              <c:f>[Book1.xlsx]Sheet5!$C$6:$F$6</c:f>
              <c:numCache>
                <c:formatCode>General</c:formatCode>
                <c:ptCount val="4"/>
                <c:pt idx="0">
                  <c:v>6</c:v>
                </c:pt>
                <c:pt idx="1">
                  <c:v>30</c:v>
                </c:pt>
                <c:pt idx="2">
                  <c:v>600</c:v>
                </c:pt>
                <c:pt idx="3">
                  <c:v>6200</c:v>
                </c:pt>
              </c:numCache>
            </c:numRef>
          </c:yVal>
          <c:smooth val="0"/>
        </c:ser>
        <c:ser>
          <c:idx val="2"/>
          <c:order val="2"/>
          <c:tx>
            <c:strRef>
              <c:f>[Book1.xlsx]Sheet5!$B$7</c:f>
              <c:strCache>
                <c:ptCount val="1"/>
                <c:pt idx="0">
                  <c:v>Sorted Edge Lists</c:v>
                </c:pt>
              </c:strCache>
            </c:strRef>
          </c:tx>
          <c:xVal>
            <c:numRef>
              <c:f>[Book1.xlsx]Sheet5!$C$4:$F$4</c:f>
              <c:numCache>
                <c:formatCode>General</c:formatCode>
                <c:ptCount val="4"/>
                <c:pt idx="0">
                  <c:v>1000</c:v>
                </c:pt>
                <c:pt idx="1">
                  <c:v>10000</c:v>
                </c:pt>
                <c:pt idx="2">
                  <c:v>100000</c:v>
                </c:pt>
                <c:pt idx="3">
                  <c:v>1000000</c:v>
                </c:pt>
              </c:numCache>
            </c:numRef>
          </c:xVal>
          <c:yVal>
            <c:numRef>
              <c:f>[Book1.xlsx]Sheet5!$C$7:$F$7</c:f>
              <c:numCache>
                <c:formatCode>General</c:formatCode>
                <c:ptCount val="4"/>
                <c:pt idx="0">
                  <c:v>1.68</c:v>
                </c:pt>
                <c:pt idx="1">
                  <c:v>1.81</c:v>
                </c:pt>
                <c:pt idx="2">
                  <c:v>5.38</c:v>
                </c:pt>
                <c:pt idx="3">
                  <c:v>39.590000000000003</c:v>
                </c:pt>
              </c:numCache>
            </c:numRef>
          </c:yVal>
          <c:smooth val="0"/>
        </c:ser>
        <c:dLbls>
          <c:showLegendKey val="0"/>
          <c:showVal val="0"/>
          <c:showCatName val="0"/>
          <c:showSerName val="0"/>
          <c:showPercent val="0"/>
          <c:showBubbleSize val="0"/>
        </c:dLbls>
        <c:axId val="27862144"/>
        <c:axId val="27864064"/>
      </c:scatterChart>
      <c:valAx>
        <c:axId val="27862144"/>
        <c:scaling>
          <c:logBase val="10"/>
          <c:orientation val="minMax"/>
          <c:max val="1500000"/>
          <c:min val="1000"/>
        </c:scaling>
        <c:delete val="0"/>
        <c:axPos val="b"/>
        <c:title>
          <c:tx>
            <c:rich>
              <a:bodyPr/>
              <a:lstStyle/>
              <a:p>
                <a:pPr>
                  <a:defRPr/>
                </a:pPr>
                <a:r>
                  <a:rPr lang="en-US" sz="1400" b="1" i="0" baseline="0">
                    <a:effectLst/>
                  </a:rPr>
                  <a:t>|V|</a:t>
                </a:r>
                <a:endParaRPr lang="en-US" sz="1400">
                  <a:effectLst/>
                </a:endParaRPr>
              </a:p>
            </c:rich>
          </c:tx>
          <c:layout>
            <c:manualLayout>
              <c:xMode val="edge"/>
              <c:yMode val="edge"/>
              <c:x val="0.88089387411479225"/>
              <c:y val="0.78238000594414081"/>
            </c:manualLayout>
          </c:layout>
          <c:overlay val="0"/>
        </c:title>
        <c:numFmt formatCode="General" sourceLinked="1"/>
        <c:majorTickMark val="out"/>
        <c:minorTickMark val="none"/>
        <c:tickLblPos val="nextTo"/>
        <c:crossAx val="27864064"/>
        <c:crosses val="autoZero"/>
        <c:crossBetween val="midCat"/>
      </c:valAx>
      <c:valAx>
        <c:axId val="27864064"/>
        <c:scaling>
          <c:logBase val="10"/>
          <c:orientation val="minMax"/>
        </c:scaling>
        <c:delete val="0"/>
        <c:axPos val="l"/>
        <c:majorGridlines/>
        <c:title>
          <c:tx>
            <c:rich>
              <a:bodyPr rot="-5400000" vert="horz"/>
              <a:lstStyle/>
              <a:p>
                <a:pPr>
                  <a:defRPr sz="1400"/>
                </a:pPr>
                <a:r>
                  <a:rPr lang="en-US" sz="1400" b="1" i="0" baseline="0">
                    <a:effectLst/>
                  </a:rPr>
                  <a:t>Time (sec)</a:t>
                </a:r>
                <a:endParaRPr lang="en-US" sz="1400">
                  <a:effectLst/>
                </a:endParaRPr>
              </a:p>
            </c:rich>
          </c:tx>
          <c:overlay val="0"/>
        </c:title>
        <c:numFmt formatCode="General" sourceLinked="1"/>
        <c:majorTickMark val="out"/>
        <c:minorTickMark val="none"/>
        <c:tickLblPos val="nextTo"/>
        <c:crossAx val="27862144"/>
        <c:crosses val="autoZero"/>
        <c:crossBetween val="midCat"/>
      </c:valAx>
    </c:plotArea>
    <c:legend>
      <c:legendPos val="r"/>
      <c:layout>
        <c:manualLayout>
          <c:xMode val="edge"/>
          <c:yMode val="edge"/>
          <c:x val="0.17524686772643985"/>
          <c:y val="2.3219848170160234E-2"/>
          <c:w val="0.51799212598425193"/>
          <c:h val="0.28021495345948122"/>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51006124234472"/>
          <c:y val="6.2708151064450282E-2"/>
          <c:w val="0.42611417322834638"/>
          <c:h val="0.74723789734616508"/>
        </c:manualLayout>
      </c:layout>
      <c:scatterChart>
        <c:scatterStyle val="lineMarker"/>
        <c:varyColors val="0"/>
        <c:ser>
          <c:idx val="0"/>
          <c:order val="0"/>
          <c:tx>
            <c:strRef>
              <c:f>[Book1.xlsx]Sheet5!$K$5</c:f>
              <c:strCache>
                <c:ptCount val="1"/>
                <c:pt idx="0">
                  <c:v>Edge Lists</c:v>
                </c:pt>
              </c:strCache>
            </c:strRef>
          </c:tx>
          <c:xVal>
            <c:numRef>
              <c:f>[Book1.xlsx]Sheet5!$L$4:$O$4</c:f>
              <c:numCache>
                <c:formatCode>General</c:formatCode>
                <c:ptCount val="4"/>
                <c:pt idx="0">
                  <c:v>1000</c:v>
                </c:pt>
                <c:pt idx="1">
                  <c:v>10000</c:v>
                </c:pt>
                <c:pt idx="2">
                  <c:v>100000</c:v>
                </c:pt>
                <c:pt idx="3">
                  <c:v>1000000</c:v>
                </c:pt>
              </c:numCache>
            </c:numRef>
          </c:xVal>
          <c:yVal>
            <c:numRef>
              <c:f>[Book1.xlsx]Sheet5!$L$5:$O$5</c:f>
              <c:numCache>
                <c:formatCode>General</c:formatCode>
                <c:ptCount val="4"/>
                <c:pt idx="0">
                  <c:v>139</c:v>
                </c:pt>
                <c:pt idx="1">
                  <c:v>1474</c:v>
                </c:pt>
                <c:pt idx="2">
                  <c:v>17430</c:v>
                </c:pt>
                <c:pt idx="3">
                  <c:v>199782</c:v>
                </c:pt>
              </c:numCache>
            </c:numRef>
          </c:yVal>
          <c:smooth val="0"/>
        </c:ser>
        <c:ser>
          <c:idx val="1"/>
          <c:order val="1"/>
          <c:tx>
            <c:strRef>
              <c:f>[Book1.xlsx]Sheet5!$K$6</c:f>
              <c:strCache>
                <c:ptCount val="1"/>
                <c:pt idx="0">
                  <c:v>Topology (D=2)</c:v>
                </c:pt>
              </c:strCache>
            </c:strRef>
          </c:tx>
          <c:xVal>
            <c:numRef>
              <c:f>[Book1.xlsx]Sheet5!$L$4:$O$4</c:f>
              <c:numCache>
                <c:formatCode>General</c:formatCode>
                <c:ptCount val="4"/>
                <c:pt idx="0">
                  <c:v>1000</c:v>
                </c:pt>
                <c:pt idx="1">
                  <c:v>10000</c:v>
                </c:pt>
                <c:pt idx="2">
                  <c:v>100000</c:v>
                </c:pt>
                <c:pt idx="3">
                  <c:v>1000000</c:v>
                </c:pt>
              </c:numCache>
            </c:numRef>
          </c:xVal>
          <c:yVal>
            <c:numRef>
              <c:f>[Book1.xlsx]Sheet5!$L$6:$O$6</c:f>
              <c:numCache>
                <c:formatCode>General</c:formatCode>
                <c:ptCount val="4"/>
                <c:pt idx="0">
                  <c:v>80</c:v>
                </c:pt>
                <c:pt idx="1">
                  <c:v>852</c:v>
                </c:pt>
                <c:pt idx="2">
                  <c:v>8696</c:v>
                </c:pt>
                <c:pt idx="3">
                  <c:v>85623</c:v>
                </c:pt>
              </c:numCache>
            </c:numRef>
          </c:yVal>
          <c:smooth val="0"/>
        </c:ser>
        <c:ser>
          <c:idx val="2"/>
          <c:order val="2"/>
          <c:tx>
            <c:strRef>
              <c:f>[Book1.xlsx]Sheet5!$K$7</c:f>
              <c:strCache>
                <c:ptCount val="1"/>
                <c:pt idx="0">
                  <c:v>Topology (D=3)</c:v>
                </c:pt>
              </c:strCache>
            </c:strRef>
          </c:tx>
          <c:xVal>
            <c:numRef>
              <c:f>[Book1.xlsx]Sheet5!$L$4:$O$4</c:f>
              <c:numCache>
                <c:formatCode>General</c:formatCode>
                <c:ptCount val="4"/>
                <c:pt idx="0">
                  <c:v>1000</c:v>
                </c:pt>
                <c:pt idx="1">
                  <c:v>10000</c:v>
                </c:pt>
                <c:pt idx="2">
                  <c:v>100000</c:v>
                </c:pt>
                <c:pt idx="3">
                  <c:v>1000000</c:v>
                </c:pt>
              </c:numCache>
            </c:numRef>
          </c:xVal>
          <c:yVal>
            <c:numRef>
              <c:f>[Book1.xlsx]Sheet5!$L$7:$O$7</c:f>
              <c:numCache>
                <c:formatCode>General</c:formatCode>
                <c:ptCount val="4"/>
                <c:pt idx="0">
                  <c:v>400</c:v>
                </c:pt>
                <c:pt idx="1">
                  <c:v>4931</c:v>
                </c:pt>
                <c:pt idx="2">
                  <c:v>50303</c:v>
                </c:pt>
                <c:pt idx="3">
                  <c:v>460877</c:v>
                </c:pt>
              </c:numCache>
            </c:numRef>
          </c:yVal>
          <c:smooth val="0"/>
        </c:ser>
        <c:ser>
          <c:idx val="3"/>
          <c:order val="3"/>
          <c:tx>
            <c:strRef>
              <c:f>[Book1.xlsx]Sheet5!$K$8</c:f>
              <c:strCache>
                <c:ptCount val="1"/>
                <c:pt idx="0">
                  <c:v>MPW (D=2)</c:v>
                </c:pt>
              </c:strCache>
            </c:strRef>
          </c:tx>
          <c:xVal>
            <c:numRef>
              <c:f>[Book1.xlsx]Sheet5!$L$4:$O$4</c:f>
              <c:numCache>
                <c:formatCode>General</c:formatCode>
                <c:ptCount val="4"/>
                <c:pt idx="0">
                  <c:v>1000</c:v>
                </c:pt>
                <c:pt idx="1">
                  <c:v>10000</c:v>
                </c:pt>
                <c:pt idx="2">
                  <c:v>100000</c:v>
                </c:pt>
                <c:pt idx="3">
                  <c:v>1000000</c:v>
                </c:pt>
              </c:numCache>
            </c:numRef>
          </c:xVal>
          <c:yVal>
            <c:numRef>
              <c:f>[Book1.xlsx]Sheet5!$L$8:$O$8</c:f>
              <c:numCache>
                <c:formatCode>General</c:formatCode>
                <c:ptCount val="4"/>
                <c:pt idx="0">
                  <c:v>140</c:v>
                </c:pt>
                <c:pt idx="1">
                  <c:v>1474</c:v>
                </c:pt>
                <c:pt idx="2">
                  <c:v>14416</c:v>
                </c:pt>
                <c:pt idx="3">
                  <c:v>138254</c:v>
                </c:pt>
              </c:numCache>
            </c:numRef>
          </c:yVal>
          <c:smooth val="0"/>
        </c:ser>
        <c:ser>
          <c:idx val="4"/>
          <c:order val="4"/>
          <c:tx>
            <c:strRef>
              <c:f>[Book1.xlsx]Sheet5!$K$9</c:f>
              <c:strCache>
                <c:ptCount val="1"/>
                <c:pt idx="0">
                  <c:v>MPW (D=3)</c:v>
                </c:pt>
              </c:strCache>
            </c:strRef>
          </c:tx>
          <c:xVal>
            <c:numRef>
              <c:f>[Book1.xlsx]Sheet5!$L$4:$O$4</c:f>
              <c:numCache>
                <c:formatCode>General</c:formatCode>
                <c:ptCount val="4"/>
                <c:pt idx="0">
                  <c:v>1000</c:v>
                </c:pt>
                <c:pt idx="1">
                  <c:v>10000</c:v>
                </c:pt>
                <c:pt idx="2">
                  <c:v>100000</c:v>
                </c:pt>
                <c:pt idx="3">
                  <c:v>1000000</c:v>
                </c:pt>
              </c:numCache>
            </c:numRef>
          </c:xVal>
          <c:yVal>
            <c:numRef>
              <c:f>[Book1.xlsx]Sheet5!$L$9:$O$9</c:f>
              <c:numCache>
                <c:formatCode>General</c:formatCode>
                <c:ptCount val="4"/>
                <c:pt idx="0">
                  <c:v>728</c:v>
                </c:pt>
                <c:pt idx="1">
                  <c:v>7207</c:v>
                </c:pt>
                <c:pt idx="2">
                  <c:v>69662</c:v>
                </c:pt>
                <c:pt idx="3">
                  <c:v>668080</c:v>
                </c:pt>
              </c:numCache>
            </c:numRef>
          </c:yVal>
          <c:smooth val="0"/>
        </c:ser>
        <c:ser>
          <c:idx val="5"/>
          <c:order val="5"/>
          <c:tx>
            <c:strRef>
              <c:f>[Book1.xlsx]Sheet5!$K$10</c:f>
              <c:strCache>
                <c:ptCount val="1"/>
                <c:pt idx="0">
                  <c:v>SPath (D=2)</c:v>
                </c:pt>
              </c:strCache>
            </c:strRef>
          </c:tx>
          <c:xVal>
            <c:numRef>
              <c:f>[Book1.xlsx]Sheet5!$L$4:$O$4</c:f>
              <c:numCache>
                <c:formatCode>General</c:formatCode>
                <c:ptCount val="4"/>
                <c:pt idx="0">
                  <c:v>1000</c:v>
                </c:pt>
                <c:pt idx="1">
                  <c:v>10000</c:v>
                </c:pt>
                <c:pt idx="2">
                  <c:v>100000</c:v>
                </c:pt>
                <c:pt idx="3">
                  <c:v>1000000</c:v>
                </c:pt>
              </c:numCache>
            </c:numRef>
          </c:xVal>
          <c:yVal>
            <c:numRef>
              <c:f>[Book1.xlsx]Sheet5!$L$10:$O$10</c:f>
              <c:numCache>
                <c:formatCode>General</c:formatCode>
                <c:ptCount val="4"/>
                <c:pt idx="0">
                  <c:v>1079</c:v>
                </c:pt>
                <c:pt idx="1">
                  <c:v>30624</c:v>
                </c:pt>
                <c:pt idx="2">
                  <c:v>604375</c:v>
                </c:pt>
                <c:pt idx="3">
                  <c:v>10598204</c:v>
                </c:pt>
              </c:numCache>
            </c:numRef>
          </c:yVal>
          <c:smooth val="0"/>
        </c:ser>
        <c:ser>
          <c:idx val="6"/>
          <c:order val="6"/>
          <c:tx>
            <c:strRef>
              <c:f>[Book1.xlsx]Sheet5!$K$11</c:f>
              <c:strCache>
                <c:ptCount val="1"/>
                <c:pt idx="0">
                  <c:v>SPath (D=3)</c:v>
                </c:pt>
              </c:strCache>
            </c:strRef>
          </c:tx>
          <c:xVal>
            <c:numRef>
              <c:f>[Book1.xlsx]Sheet5!$L$4:$O$4</c:f>
              <c:numCache>
                <c:formatCode>General</c:formatCode>
                <c:ptCount val="4"/>
                <c:pt idx="0">
                  <c:v>1000</c:v>
                </c:pt>
                <c:pt idx="1">
                  <c:v>10000</c:v>
                </c:pt>
                <c:pt idx="2">
                  <c:v>100000</c:v>
                </c:pt>
                <c:pt idx="3">
                  <c:v>1000000</c:v>
                </c:pt>
              </c:numCache>
            </c:numRef>
          </c:xVal>
          <c:yVal>
            <c:numRef>
              <c:f>[Book1.xlsx]Sheet5!$L$11:$O$11</c:f>
              <c:numCache>
                <c:formatCode>General</c:formatCode>
                <c:ptCount val="4"/>
                <c:pt idx="0">
                  <c:v>2926</c:v>
                </c:pt>
                <c:pt idx="1">
                  <c:v>250449</c:v>
                </c:pt>
                <c:pt idx="2">
                  <c:v>12175176</c:v>
                </c:pt>
                <c:pt idx="3">
                  <c:v>683204958.42563438</c:v>
                </c:pt>
              </c:numCache>
            </c:numRef>
          </c:yVal>
          <c:smooth val="0"/>
        </c:ser>
        <c:ser>
          <c:idx val="7"/>
          <c:order val="7"/>
          <c:tx>
            <c:strRef>
              <c:f>[Book1.xlsx]Sheet5!$K$12</c:f>
              <c:strCache>
                <c:ptCount val="1"/>
                <c:pt idx="0">
                  <c:v>Graph Size</c:v>
                </c:pt>
              </c:strCache>
            </c:strRef>
          </c:tx>
          <c:xVal>
            <c:numRef>
              <c:f>[Book1.xlsx]Sheet5!$L$4:$O$4</c:f>
              <c:numCache>
                <c:formatCode>General</c:formatCode>
                <c:ptCount val="4"/>
                <c:pt idx="0">
                  <c:v>1000</c:v>
                </c:pt>
                <c:pt idx="1">
                  <c:v>10000</c:v>
                </c:pt>
                <c:pt idx="2">
                  <c:v>100000</c:v>
                </c:pt>
                <c:pt idx="3">
                  <c:v>1000000</c:v>
                </c:pt>
              </c:numCache>
            </c:numRef>
          </c:xVal>
          <c:yVal>
            <c:numRef>
              <c:f>[Book1.xlsx]Sheet5!$L$12:$O$12</c:f>
              <c:numCache>
                <c:formatCode>General</c:formatCode>
                <c:ptCount val="4"/>
                <c:pt idx="0">
                  <c:v>139</c:v>
                </c:pt>
                <c:pt idx="1">
                  <c:v>1474</c:v>
                </c:pt>
                <c:pt idx="2">
                  <c:v>17430</c:v>
                </c:pt>
                <c:pt idx="3">
                  <c:v>199782</c:v>
                </c:pt>
              </c:numCache>
            </c:numRef>
          </c:yVal>
          <c:smooth val="0"/>
        </c:ser>
        <c:dLbls>
          <c:showLegendKey val="0"/>
          <c:showVal val="0"/>
          <c:showCatName val="0"/>
          <c:showSerName val="0"/>
          <c:showPercent val="0"/>
          <c:showBubbleSize val="0"/>
        </c:dLbls>
        <c:axId val="27906816"/>
        <c:axId val="27908736"/>
      </c:scatterChart>
      <c:valAx>
        <c:axId val="27906816"/>
        <c:scaling>
          <c:logBase val="10"/>
          <c:orientation val="minMax"/>
          <c:max val="1000000"/>
          <c:min val="1000"/>
        </c:scaling>
        <c:delete val="0"/>
        <c:axPos val="b"/>
        <c:title>
          <c:tx>
            <c:rich>
              <a:bodyPr/>
              <a:lstStyle/>
              <a:p>
                <a:pPr>
                  <a:defRPr/>
                </a:pPr>
                <a:r>
                  <a:rPr lang="en-US"/>
                  <a:t>|V|</a:t>
                </a:r>
              </a:p>
            </c:rich>
          </c:tx>
          <c:layout>
            <c:manualLayout>
              <c:xMode val="edge"/>
              <c:yMode val="edge"/>
              <c:x val="0.74111011691720352"/>
              <c:y val="0.8190277777777778"/>
            </c:manualLayout>
          </c:layout>
          <c:overlay val="0"/>
        </c:title>
        <c:numFmt formatCode="General" sourceLinked="1"/>
        <c:majorTickMark val="out"/>
        <c:minorTickMark val="none"/>
        <c:tickLblPos val="nextTo"/>
        <c:crossAx val="27908736"/>
        <c:crosses val="autoZero"/>
        <c:crossBetween val="midCat"/>
      </c:valAx>
      <c:valAx>
        <c:axId val="27908736"/>
        <c:scaling>
          <c:logBase val="10"/>
          <c:orientation val="minMax"/>
          <c:max val="100000000"/>
          <c:min val="10"/>
        </c:scaling>
        <c:delete val="0"/>
        <c:axPos val="l"/>
        <c:majorGridlines/>
        <c:title>
          <c:tx>
            <c:rich>
              <a:bodyPr rot="-5400000" vert="horz"/>
              <a:lstStyle/>
              <a:p>
                <a:pPr>
                  <a:defRPr/>
                </a:pPr>
                <a:r>
                  <a:rPr lang="en-US"/>
                  <a:t>Index Size (KBs)</a:t>
                </a:r>
              </a:p>
            </c:rich>
          </c:tx>
          <c:overlay val="0"/>
        </c:title>
        <c:numFmt formatCode="General" sourceLinked="1"/>
        <c:majorTickMark val="out"/>
        <c:minorTickMark val="none"/>
        <c:tickLblPos val="nextTo"/>
        <c:crossAx val="27906816"/>
        <c:crosses val="autoZero"/>
        <c:crossBetween val="midCat"/>
      </c:valAx>
    </c:plotArea>
    <c:legend>
      <c:legendPos val="r"/>
      <c:layout>
        <c:manualLayout>
          <c:xMode val="edge"/>
          <c:yMode val="edge"/>
          <c:x val="0.66524912510936129"/>
          <c:y val="3.3907844852726743E-2"/>
          <c:w val="0.32919531933508311"/>
          <c:h val="0.77014727325750942"/>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317629046369206"/>
          <c:y val="6.2708151064450282E-2"/>
          <c:w val="0.70433442694663162"/>
          <c:h val="0.66615011665208512"/>
        </c:manualLayout>
      </c:layout>
      <c:barChart>
        <c:barDir val="col"/>
        <c:grouping val="clustered"/>
        <c:varyColors val="0"/>
        <c:ser>
          <c:idx val="0"/>
          <c:order val="0"/>
          <c:tx>
            <c:strRef>
              <c:f>Sheet4!$B$96</c:f>
              <c:strCache>
                <c:ptCount val="1"/>
                <c:pt idx="0">
                  <c:v>K=10</c:v>
                </c:pt>
              </c:strCache>
            </c:strRef>
          </c:tx>
          <c:invertIfNegative val="0"/>
          <c:cat>
            <c:strRef>
              <c:f>Sheet4!$C$95:$F$95</c:f>
              <c:strCache>
                <c:ptCount val="4"/>
                <c:pt idx="0">
                  <c:v>|Q|=2</c:v>
                </c:pt>
                <c:pt idx="1">
                  <c:v>|Q|=3</c:v>
                </c:pt>
                <c:pt idx="2">
                  <c:v>|Q|=4</c:v>
                </c:pt>
                <c:pt idx="3">
                  <c:v>|Q|=5</c:v>
                </c:pt>
              </c:strCache>
            </c:strRef>
          </c:cat>
          <c:val>
            <c:numRef>
              <c:f>Sheet4!$C$96:$F$96</c:f>
              <c:numCache>
                <c:formatCode>General</c:formatCode>
                <c:ptCount val="4"/>
                <c:pt idx="0">
                  <c:v>15</c:v>
                </c:pt>
                <c:pt idx="1">
                  <c:v>100</c:v>
                </c:pt>
                <c:pt idx="2">
                  <c:v>417</c:v>
                </c:pt>
                <c:pt idx="3">
                  <c:v>2326</c:v>
                </c:pt>
              </c:numCache>
            </c:numRef>
          </c:val>
        </c:ser>
        <c:ser>
          <c:idx val="1"/>
          <c:order val="1"/>
          <c:tx>
            <c:strRef>
              <c:f>Sheet4!$B$97</c:f>
              <c:strCache>
                <c:ptCount val="1"/>
                <c:pt idx="0">
                  <c:v>K=20</c:v>
                </c:pt>
              </c:strCache>
            </c:strRef>
          </c:tx>
          <c:invertIfNegative val="0"/>
          <c:cat>
            <c:strRef>
              <c:f>Sheet4!$C$95:$F$95</c:f>
              <c:strCache>
                <c:ptCount val="4"/>
                <c:pt idx="0">
                  <c:v>|Q|=2</c:v>
                </c:pt>
                <c:pt idx="1">
                  <c:v>|Q|=3</c:v>
                </c:pt>
                <c:pt idx="2">
                  <c:v>|Q|=4</c:v>
                </c:pt>
                <c:pt idx="3">
                  <c:v>|Q|=5</c:v>
                </c:pt>
              </c:strCache>
            </c:strRef>
          </c:cat>
          <c:val>
            <c:numRef>
              <c:f>Sheet4!$C$97:$F$97</c:f>
              <c:numCache>
                <c:formatCode>General</c:formatCode>
                <c:ptCount val="4"/>
                <c:pt idx="0">
                  <c:v>15.14417942</c:v>
                </c:pt>
                <c:pt idx="1">
                  <c:v>107.2385295</c:v>
                </c:pt>
                <c:pt idx="2">
                  <c:v>545.68670910000003</c:v>
                </c:pt>
                <c:pt idx="3">
                  <c:v>2817.8299670000001</c:v>
                </c:pt>
              </c:numCache>
            </c:numRef>
          </c:val>
        </c:ser>
        <c:ser>
          <c:idx val="2"/>
          <c:order val="2"/>
          <c:tx>
            <c:strRef>
              <c:f>Sheet4!$B$98</c:f>
              <c:strCache>
                <c:ptCount val="1"/>
                <c:pt idx="0">
                  <c:v>K=50</c:v>
                </c:pt>
              </c:strCache>
            </c:strRef>
          </c:tx>
          <c:invertIfNegative val="0"/>
          <c:cat>
            <c:strRef>
              <c:f>Sheet4!$C$95:$F$95</c:f>
              <c:strCache>
                <c:ptCount val="4"/>
                <c:pt idx="0">
                  <c:v>|Q|=2</c:v>
                </c:pt>
                <c:pt idx="1">
                  <c:v>|Q|=3</c:v>
                </c:pt>
                <c:pt idx="2">
                  <c:v>|Q|=4</c:v>
                </c:pt>
                <c:pt idx="3">
                  <c:v>|Q|=5</c:v>
                </c:pt>
              </c:strCache>
            </c:strRef>
          </c:cat>
          <c:val>
            <c:numRef>
              <c:f>Sheet4!$C$98:$F$98</c:f>
              <c:numCache>
                <c:formatCode>General</c:formatCode>
                <c:ptCount val="4"/>
                <c:pt idx="0">
                  <c:v>16.703453190000001</c:v>
                </c:pt>
                <c:pt idx="1">
                  <c:v>143.90852090000001</c:v>
                </c:pt>
                <c:pt idx="2">
                  <c:v>829.80476299999998</c:v>
                </c:pt>
                <c:pt idx="3">
                  <c:v>3693.4843209999999</c:v>
                </c:pt>
              </c:numCache>
            </c:numRef>
          </c:val>
        </c:ser>
        <c:ser>
          <c:idx val="3"/>
          <c:order val="3"/>
          <c:tx>
            <c:strRef>
              <c:f>Sheet4!$B$99</c:f>
              <c:strCache>
                <c:ptCount val="1"/>
                <c:pt idx="0">
                  <c:v>K=100</c:v>
                </c:pt>
              </c:strCache>
            </c:strRef>
          </c:tx>
          <c:invertIfNegative val="0"/>
          <c:cat>
            <c:strRef>
              <c:f>Sheet4!$C$95:$F$95</c:f>
              <c:strCache>
                <c:ptCount val="4"/>
                <c:pt idx="0">
                  <c:v>|Q|=2</c:v>
                </c:pt>
                <c:pt idx="1">
                  <c:v>|Q|=3</c:v>
                </c:pt>
                <c:pt idx="2">
                  <c:v>|Q|=4</c:v>
                </c:pt>
                <c:pt idx="3">
                  <c:v>|Q|=5</c:v>
                </c:pt>
              </c:strCache>
            </c:strRef>
          </c:cat>
          <c:val>
            <c:numRef>
              <c:f>Sheet4!$C$99:$F$99</c:f>
              <c:numCache>
                <c:formatCode>General</c:formatCode>
                <c:ptCount val="4"/>
                <c:pt idx="0">
                  <c:v>24.649341400000001</c:v>
                </c:pt>
                <c:pt idx="1">
                  <c:v>168.03932739999999</c:v>
                </c:pt>
                <c:pt idx="2">
                  <c:v>1079.000747</c:v>
                </c:pt>
                <c:pt idx="3">
                  <c:v>4767.164084</c:v>
                </c:pt>
              </c:numCache>
            </c:numRef>
          </c:val>
        </c:ser>
        <c:dLbls>
          <c:showLegendKey val="0"/>
          <c:showVal val="0"/>
          <c:showCatName val="0"/>
          <c:showSerName val="0"/>
          <c:showPercent val="0"/>
          <c:showBubbleSize val="0"/>
        </c:dLbls>
        <c:gapWidth val="150"/>
        <c:axId val="28459008"/>
        <c:axId val="28460928"/>
      </c:barChart>
      <c:catAx>
        <c:axId val="28459008"/>
        <c:scaling>
          <c:orientation val="minMax"/>
        </c:scaling>
        <c:delete val="0"/>
        <c:axPos val="b"/>
        <c:title>
          <c:tx>
            <c:rich>
              <a:bodyPr/>
              <a:lstStyle/>
              <a:p>
                <a:pPr>
                  <a:defRPr/>
                </a:pPr>
                <a:r>
                  <a:rPr lang="en-US"/>
                  <a:t>Size of the Query</a:t>
                </a:r>
              </a:p>
            </c:rich>
          </c:tx>
          <c:layout>
            <c:manualLayout>
              <c:xMode val="edge"/>
              <c:yMode val="edge"/>
              <c:x val="0.4593503937007874"/>
              <c:y val="0.82828703703703699"/>
            </c:manualLayout>
          </c:layout>
          <c:overlay val="0"/>
        </c:title>
        <c:majorTickMark val="out"/>
        <c:minorTickMark val="none"/>
        <c:tickLblPos val="nextTo"/>
        <c:crossAx val="28460928"/>
        <c:crosses val="autoZero"/>
        <c:auto val="1"/>
        <c:lblAlgn val="ctr"/>
        <c:lblOffset val="100"/>
        <c:noMultiLvlLbl val="0"/>
      </c:catAx>
      <c:valAx>
        <c:axId val="28460928"/>
        <c:scaling>
          <c:logBase val="10"/>
          <c:orientation val="minMax"/>
        </c:scaling>
        <c:delete val="0"/>
        <c:axPos val="l"/>
        <c:majorGridlines/>
        <c:title>
          <c:tx>
            <c:rich>
              <a:bodyPr rot="-5400000" vert="horz"/>
              <a:lstStyle/>
              <a:p>
                <a:pPr>
                  <a:defRPr/>
                </a:pPr>
                <a:r>
                  <a:rPr lang="en-US"/>
                  <a:t>Average Query Execution Time (msec)</a:t>
                </a:r>
              </a:p>
            </c:rich>
          </c:tx>
          <c:layout>
            <c:manualLayout>
              <c:xMode val="edge"/>
              <c:yMode val="edge"/>
              <c:x val="3.6111111111111108E-2"/>
              <c:y val="8.5856299212598422E-2"/>
            </c:manualLayout>
          </c:layout>
          <c:overlay val="0"/>
        </c:title>
        <c:numFmt formatCode="General" sourceLinked="1"/>
        <c:majorTickMark val="out"/>
        <c:minorTickMark val="none"/>
        <c:tickLblPos val="nextTo"/>
        <c:crossAx val="28459008"/>
        <c:crosses val="autoZero"/>
        <c:crossBetween val="between"/>
      </c:valAx>
    </c:plotArea>
    <c:legend>
      <c:legendPos val="r"/>
      <c:layout>
        <c:manualLayout>
          <c:xMode val="edge"/>
          <c:yMode val="edge"/>
          <c:x val="0.26306627296587926"/>
          <c:y val="1.4639107611548557E-2"/>
          <c:w val="0.55082261592300963"/>
          <c:h val="0.18368474773986584"/>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0.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2A285F-CD55-4613-8279-D7D20A32147B}" type="datetimeFigureOut">
              <a:rPr lang="en-US" smtClean="0"/>
              <a:t>28-Mar-13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DD7B00-CC92-44F3-B5F1-FF30A1F3B5ED}" type="slidenum">
              <a:rPr lang="en-US" smtClean="0"/>
              <a:t>‹#›</a:t>
            </a:fld>
            <a:endParaRPr lang="en-US"/>
          </a:p>
        </p:txBody>
      </p:sp>
    </p:spTree>
    <p:extLst>
      <p:ext uri="{BB962C8B-B14F-4D97-AF65-F5344CB8AC3E}">
        <p14:creationId xmlns:p14="http://schemas.microsoft.com/office/powerpoint/2010/main" val="423714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67FA4-4B8E-4962-BC4F-01AF972A6F53}" type="datetimeFigureOut">
              <a:rPr lang="en-US" smtClean="0"/>
              <a:t>28-Mar-13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0A28F-C7BF-400B-AC21-D5A873D0488F}" type="slidenum">
              <a:rPr lang="en-US" smtClean="0"/>
              <a:t>‹#›</a:t>
            </a:fld>
            <a:endParaRPr lang="en-US"/>
          </a:p>
        </p:txBody>
      </p:sp>
    </p:spTree>
    <p:extLst>
      <p:ext uri="{BB962C8B-B14F-4D97-AF65-F5344CB8AC3E}">
        <p14:creationId xmlns:p14="http://schemas.microsoft.com/office/powerpoint/2010/main" val="317384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culture.multimedian.n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1</a:t>
            </a:fld>
            <a:endParaRPr lang="en-US"/>
          </a:p>
        </p:txBody>
      </p:sp>
    </p:spTree>
    <p:extLst>
      <p:ext uri="{BB962C8B-B14F-4D97-AF65-F5344CB8AC3E}">
        <p14:creationId xmlns:p14="http://schemas.microsoft.com/office/powerpoint/2010/main" val="405403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36</a:t>
            </a:fld>
            <a:endParaRPr lang="en-US"/>
          </a:p>
        </p:txBody>
      </p:sp>
    </p:spTree>
    <p:extLst>
      <p:ext uri="{BB962C8B-B14F-4D97-AF65-F5344CB8AC3E}">
        <p14:creationId xmlns:p14="http://schemas.microsoft.com/office/powerpoint/2010/main" val="4135959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i="1" smtClean="0">
                        <a:latin typeface="Cambria Math"/>
                      </a:rPr>
                      <m:t>𝐺</m:t>
                    </m:r>
                    <m:r>
                      <a:rPr lang="en-US" i="1" smtClean="0">
                        <a:latin typeface="Cambria Math"/>
                      </a:rPr>
                      <m:t>=〈</m:t>
                    </m:r>
                    <m:r>
                      <a:rPr lang="en-US" i="1" smtClean="0">
                        <a:latin typeface="Cambria Math"/>
                      </a:rPr>
                      <m:t>𝑉</m:t>
                    </m:r>
                    <m:r>
                      <a:rPr lang="en-US" i="1" smtClean="0">
                        <a:latin typeface="Cambria Math"/>
                      </a:rPr>
                      <m:t>,</m:t>
                    </m:r>
                    <m:r>
                      <a:rPr lang="en-US" i="1" smtClean="0">
                        <a:latin typeface="Cambria Math"/>
                      </a:rPr>
                      <m:t>𝐸</m:t>
                    </m:r>
                    <m:r>
                      <a:rPr lang="en-US" i="1" smtClean="0">
                        <a:latin typeface="Cambria Math"/>
                      </a:rPr>
                      <m:t>,</m:t>
                    </m:r>
                    <m:sSub>
                      <m:sSubPr>
                        <m:ctrlPr>
                          <a:rPr lang="en-US" i="1">
                            <a:latin typeface="Cambria Math"/>
                          </a:rPr>
                        </m:ctrlPr>
                      </m:sSubPr>
                      <m:e>
                        <m:r>
                          <a:rPr lang="en-US" i="1">
                            <a:latin typeface="Cambria Math"/>
                          </a:rPr>
                          <m:t>𝐹</m:t>
                        </m:r>
                      </m:e>
                      <m:sub>
                        <m:r>
                          <a:rPr lang="en-US" i="1">
                            <a:latin typeface="Cambria Math"/>
                          </a:rPr>
                          <m:t>1</m:t>
                        </m:r>
                      </m:sub>
                    </m:sSub>
                    <m:r>
                      <a:rPr lang="en-US" i="1">
                        <a:latin typeface="Cambria Math"/>
                      </a:rPr>
                      <m:t>,</m:t>
                    </m:r>
                    <m:sSub>
                      <m:sSubPr>
                        <m:ctrlPr>
                          <a:rPr lang="en-US" i="1">
                            <a:latin typeface="Cambria Math"/>
                          </a:rPr>
                        </m:ctrlPr>
                      </m:sSubPr>
                      <m:e>
                        <m:r>
                          <a:rPr lang="en-US" i="1">
                            <a:latin typeface="Cambria Math"/>
                          </a:rPr>
                          <m:t>𝐹</m:t>
                        </m:r>
                      </m:e>
                      <m:sub>
                        <m:r>
                          <a:rPr lang="en-US" i="1">
                            <a:latin typeface="Cambria Math"/>
                          </a:rPr>
                          <m:t>2</m:t>
                        </m:r>
                      </m:sub>
                    </m:sSub>
                    <m:r>
                      <a:rPr lang="en-US" b="0" i="1" smtClean="0">
                        <a:latin typeface="Cambria Math"/>
                      </a:rPr>
                      <m:t>〉</m:t>
                    </m:r>
                  </m:oMath>
                </a14:m>
                <a:r>
                  <a:rPr lang="en-US" smtClean="0"/>
                  <a:t> </a:t>
                </a:r>
              </a:p>
              <a:p>
                <a14:m>
                  <m:oMath xmlns:m="http://schemas.openxmlformats.org/officeDocument/2006/math">
                    <m:sSub>
                      <m:sSubPr>
                        <m:ctrlPr>
                          <a:rPr lang="en-US" b="0" i="1" smtClean="0">
                            <a:latin typeface="Cambria Math"/>
                          </a:rPr>
                        </m:ctrlPr>
                      </m:sSubPr>
                      <m:e>
                        <m:r>
                          <a:rPr lang="en-US" b="0" i="1" smtClean="0">
                            <a:latin typeface="Cambria Math"/>
                          </a:rPr>
                          <m:t>𝐹</m:t>
                        </m:r>
                      </m:e>
                      <m:sub>
                        <m:r>
                          <a:rPr lang="en-US" b="0" i="1" smtClean="0">
                            <a:latin typeface="Cambria Math"/>
                          </a:rPr>
                          <m:t>1</m:t>
                        </m:r>
                      </m:sub>
                    </m:sSub>
                    <m:r>
                      <a:rPr lang="en-US" b="0" i="1" smtClean="0">
                        <a:latin typeface="Cambria Math"/>
                      </a:rPr>
                      <m:t>:</m:t>
                    </m:r>
                    <m:r>
                      <a:rPr lang="en-US" b="0" i="1" smtClean="0">
                        <a:latin typeface="Cambria Math"/>
                      </a:rPr>
                      <m:t>𝑉</m:t>
                    </m:r>
                    <m:r>
                      <a:rPr lang="en-US" b="0" i="1" smtClean="0">
                        <a:latin typeface="Cambria Math"/>
                      </a:rPr>
                      <m:t>→</m:t>
                    </m:r>
                    <m:r>
                      <m:rPr>
                        <m:sty m:val="p"/>
                      </m:rPr>
                      <a:rPr lang="en-US" b="0" i="0" smtClean="0">
                        <a:latin typeface="Cambria Math"/>
                      </a:rPr>
                      <m:t>Τ</m:t>
                    </m:r>
                  </m:oMath>
                </a14:m>
                <a:r>
                  <a:rPr lang="en-US" smtClean="0"/>
                  <a:t> where </a:t>
                </a:r>
                <a14:m>
                  <m:oMath xmlns:m="http://schemas.openxmlformats.org/officeDocument/2006/math">
                    <m:r>
                      <m:rPr>
                        <m:sty m:val="p"/>
                      </m:rPr>
                      <a:rPr lang="en-US" b="0" i="0" smtClean="0">
                        <a:latin typeface="Cambria Math"/>
                      </a:rPr>
                      <m:t>Τ</m:t>
                    </m:r>
                  </m:oMath>
                </a14:m>
                <a:r>
                  <a:rPr lang="en-US" smtClean="0"/>
                  <a:t> is set of entity types</a:t>
                </a:r>
              </a:p>
              <a:p>
                <a14:m>
                  <m:oMath xmlns:m="http://schemas.openxmlformats.org/officeDocument/2006/math">
                    <m:sSub>
                      <m:sSubPr>
                        <m:ctrlPr>
                          <a:rPr lang="en-US" b="0" i="1" smtClean="0">
                            <a:latin typeface="Cambria Math"/>
                          </a:rPr>
                        </m:ctrlPr>
                      </m:sSubPr>
                      <m:e>
                        <m:r>
                          <a:rPr lang="en-US" b="0" i="1" smtClean="0">
                            <a:latin typeface="Cambria Math"/>
                          </a:rPr>
                          <m:t>𝐹</m:t>
                        </m:r>
                      </m:e>
                      <m:sub>
                        <m:r>
                          <a:rPr lang="en-US" b="0" i="1" smtClean="0">
                            <a:latin typeface="Cambria Math"/>
                          </a:rPr>
                          <m:t>2</m:t>
                        </m:r>
                      </m:sub>
                    </m:sSub>
                  </m:oMath>
                </a14:m>
                <a:r>
                  <a:rPr lang="en-US" smtClean="0"/>
                  <a:t> maps every node to  attribute vector</a:t>
                </a:r>
              </a:p>
              <a:p>
                <a:r>
                  <a:rPr lang="en-US" smtClean="0"/>
                  <a:t>Each node has multiple attributes each with a different data type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𝐴</m:t>
                        </m:r>
                      </m:e>
                      <m:sub>
                        <m:sSub>
                          <m:sSubPr>
                            <m:ctrlPr>
                              <a:rPr lang="en-US" b="0" i="1" smtClean="0">
                                <a:latin typeface="Cambria Math"/>
                              </a:rPr>
                            </m:ctrlPr>
                          </m:sSubPr>
                          <m:e>
                            <m:r>
                              <a:rPr lang="en-US" b="0" i="1" smtClean="0">
                                <a:latin typeface="Cambria Math"/>
                              </a:rPr>
                              <m:t>𝑖</m:t>
                            </m:r>
                          </m:e>
                          <m:sub>
                            <m:r>
                              <a:rPr lang="en-US" b="0" i="1" smtClean="0">
                                <a:latin typeface="Cambria Math"/>
                              </a:rPr>
                              <m:t>1</m:t>
                            </m:r>
                          </m:sub>
                        </m:sSub>
                      </m:sub>
                    </m:sSub>
                    <m:r>
                      <a:rPr lang="en-US" b="0" i="1" smtClean="0">
                        <a:latin typeface="Cambria Math"/>
                      </a:rPr>
                      <m:t>,</m:t>
                    </m:r>
                    <m:sSub>
                      <m:sSubPr>
                        <m:ctrlPr>
                          <a:rPr lang="en-US" i="1">
                            <a:latin typeface="Cambria Math"/>
                          </a:rPr>
                        </m:ctrlPr>
                      </m:sSubPr>
                      <m:e>
                        <m:r>
                          <a:rPr lang="en-US" i="1">
                            <a:latin typeface="Cambria Math"/>
                          </a:rPr>
                          <m:t>𝐴</m:t>
                        </m:r>
                      </m:e>
                      <m:sub>
                        <m:sSub>
                          <m:sSubPr>
                            <m:ctrlPr>
                              <a:rPr lang="en-US" i="1">
                                <a:latin typeface="Cambria Math"/>
                              </a:rPr>
                            </m:ctrlPr>
                          </m:sSubPr>
                          <m:e>
                            <m:r>
                              <a:rPr lang="en-US" i="1">
                                <a:latin typeface="Cambria Math"/>
                              </a:rPr>
                              <m:t>𝑖</m:t>
                            </m:r>
                          </m:e>
                          <m:sub>
                            <m:r>
                              <a:rPr lang="en-US" b="0" i="1" smtClean="0">
                                <a:latin typeface="Cambria Math"/>
                              </a:rPr>
                              <m:t>2</m:t>
                            </m:r>
                          </m:sub>
                        </m:sSub>
                      </m:sub>
                    </m:sSub>
                    <m:r>
                      <a:rPr lang="en-US" b="0" i="1" smtClean="0">
                        <a:latin typeface="Cambria Math"/>
                      </a:rPr>
                      <m:t>, …,</m:t>
                    </m:r>
                    <m:sSub>
                      <m:sSubPr>
                        <m:ctrlPr>
                          <a:rPr lang="en-US" i="1">
                            <a:latin typeface="Cambria Math"/>
                          </a:rPr>
                        </m:ctrlPr>
                      </m:sSubPr>
                      <m:e>
                        <m:r>
                          <a:rPr lang="en-US" i="1">
                            <a:latin typeface="Cambria Math"/>
                          </a:rPr>
                          <m:t>𝐴</m:t>
                        </m:r>
                      </m:e>
                      <m:sub>
                        <m:sSub>
                          <m:sSubPr>
                            <m:ctrlPr>
                              <a:rPr lang="en-US" i="1">
                                <a:latin typeface="Cambria Math"/>
                              </a:rPr>
                            </m:ctrlPr>
                          </m:sSubPr>
                          <m:e>
                            <m:r>
                              <a:rPr lang="en-US" i="1">
                                <a:latin typeface="Cambria Math"/>
                              </a:rPr>
                              <m:t>𝑖</m:t>
                            </m:r>
                          </m:e>
                          <m:sub>
                            <m:sSub>
                              <m:sSubPr>
                                <m:ctrlPr>
                                  <a:rPr lang="en-US" b="0" i="1" smtClean="0">
                                    <a:latin typeface="Cambria Math"/>
                                  </a:rPr>
                                </m:ctrlPr>
                              </m:sSubPr>
                              <m:e>
                                <m:r>
                                  <a:rPr lang="en-US" b="0" i="1" smtClean="0">
                                    <a:latin typeface="Cambria Math"/>
                                  </a:rPr>
                                  <m:t>𝐷</m:t>
                                </m:r>
                              </m:e>
                              <m:sub>
                                <m:r>
                                  <a:rPr lang="en-US" b="0" i="1" smtClean="0">
                                    <a:latin typeface="Cambria Math"/>
                                  </a:rPr>
                                  <m:t>𝑖</m:t>
                                </m:r>
                              </m:sub>
                            </m:sSub>
                          </m:sub>
                        </m:sSub>
                      </m:sub>
                    </m:sSub>
                    <m:r>
                      <a:rPr lang="en-US" b="0" i="1" smtClean="0">
                        <a:latin typeface="Cambria Math"/>
                      </a:rPr>
                      <m:t>)</m:t>
                    </m:r>
                  </m:oMath>
                </a14:m>
                <a:r>
                  <a:rPr lang="en-US" smtClean="0"/>
                  <a:t> such that </a:t>
                </a:r>
                <a14:m>
                  <m:oMath xmlns:m="http://schemas.openxmlformats.org/officeDocument/2006/math">
                    <m:r>
                      <a:rPr lang="en-US" i="1" smtClean="0">
                        <a:latin typeface="Cambria Math"/>
                      </a:rPr>
                      <m:t>|</m:t>
                    </m:r>
                    <m:sSub>
                      <m:sSubPr>
                        <m:ctrlPr>
                          <a:rPr lang="en-US" b="0" i="1" smtClean="0">
                            <a:latin typeface="Cambria Math"/>
                          </a:rPr>
                        </m:ctrlPr>
                      </m:sSubPr>
                      <m:e>
                        <m:r>
                          <a:rPr lang="en-US" i="1" smtClean="0">
                            <a:latin typeface="Cambria Math"/>
                          </a:rPr>
                          <m:t>𝐴</m:t>
                        </m:r>
                      </m:e>
                      <m:sub>
                        <m:r>
                          <a:rPr lang="en-US" i="1" smtClean="0">
                            <a:latin typeface="Cambria Math"/>
                          </a:rPr>
                          <m:t>𝑖</m:t>
                        </m:r>
                      </m:sub>
                    </m:sSub>
                    <m:r>
                      <a:rPr lang="en-US" i="1" smtClean="0">
                        <a:latin typeface="Cambria Math"/>
                      </a:rPr>
                      <m:t>|=</m:t>
                    </m:r>
                    <m:sSub>
                      <m:sSubPr>
                        <m:ctrlPr>
                          <a:rPr lang="en-US" b="0" i="1" smtClean="0">
                            <a:latin typeface="Cambria Math"/>
                          </a:rPr>
                        </m:ctrlPr>
                      </m:sSubPr>
                      <m:e>
                        <m:r>
                          <a:rPr lang="en-US" i="1" smtClean="0">
                            <a:latin typeface="Cambria Math"/>
                          </a:rPr>
                          <m:t>𝐷</m:t>
                        </m:r>
                      </m:e>
                      <m:sub>
                        <m:r>
                          <a:rPr lang="en-US" i="1" smtClean="0">
                            <a:latin typeface="Cambria Math"/>
                          </a:rPr>
                          <m:t>𝑖</m:t>
                        </m:r>
                      </m:sub>
                    </m:sSub>
                  </m:oMath>
                </a14:m>
                <a:r>
                  <a:rPr lang="en-US" smtClean="0"/>
                  <a:t>)</a:t>
                </a:r>
              </a:p>
              <a:p>
                <a:r>
                  <a:rPr lang="en-US" smtClean="0"/>
                  <a:t>Attributes </a:t>
                </a:r>
                <a:r>
                  <a:rPr lang="en-US"/>
                  <a:t>could be numeric, categorical, sets </a:t>
                </a:r>
                <a:r>
                  <a:rPr lang="en-US" smtClean="0"/>
                  <a:t>of strings</a:t>
                </a:r>
                <a:r>
                  <a:rPr lang="en-US"/>
                  <a:t>, time </a:t>
                </a:r>
                <a:r>
                  <a:rPr lang="en-US" smtClean="0"/>
                  <a:t>durations</a:t>
                </a:r>
              </a:p>
              <a:p>
                <a:r>
                  <a:rPr lang="en-US" smtClean="0"/>
                  <a:t>Edges are not typed for our work</a:t>
                </a:r>
              </a:p>
              <a:p>
                <a:pPr lvl="1"/>
                <a:r>
                  <a:rPr lang="en-US" smtClean="0"/>
                  <a:t>Person and movie; Edge could be actor, producer, director</a:t>
                </a:r>
              </a:p>
              <a:p>
                <a:pPr lvl="1"/>
                <a:endParaRPr lang="en-US" smtClean="0"/>
              </a:p>
              <a:p>
                <a:pPr lvl="1"/>
                <a:endParaRPr lang="en-US" smtClean="0"/>
              </a:p>
              <a:p>
                <a:pPr lvl="1"/>
                <a:endParaRPr lang="en-US" smtClean="0"/>
              </a:p>
              <a:p>
                <a:r>
                  <a:rPr lang="en-US" smtClean="0"/>
                  <a:t>Conjunctive </a:t>
                </a:r>
                <a:r>
                  <a:rPr lang="en-US"/>
                  <a:t>Select </a:t>
                </a:r>
                <a:r>
                  <a:rPr lang="en-US" smtClean="0"/>
                  <a:t>Query (Q) of length L on a network </a:t>
                </a:r>
              </a:p>
              <a:p>
                <a:pPr lvl="1"/>
                <a14:m>
                  <m:oMathPara xmlns:m="http://schemas.openxmlformats.org/officeDocument/2006/math">
                    <m:oMathParaPr>
                      <m:jc m:val="centerGroup"/>
                    </m:oMathParaPr>
                    <m:oMath xmlns:m="http://schemas.openxmlformats.org/officeDocument/2006/math">
                      <m:r>
                        <a:rPr lang="en-US" b="0" i="1" smtClean="0">
                          <a:latin typeface="Cambria Math"/>
                        </a:rPr>
                        <m:t>〈</m:t>
                      </m:r>
                      <m:d>
                        <m:dPr>
                          <m:ctrlPr>
                            <a:rPr lang="fr-FR" i="1" smtClean="0">
                              <a:latin typeface="Cambria Math"/>
                            </a:rPr>
                          </m:ctrlPr>
                        </m:dPr>
                        <m:e>
                          <m:sSub>
                            <m:sSubPr>
                              <m:ctrlPr>
                                <a:rPr lang="en-US" i="1" smtClean="0">
                                  <a:latin typeface="Cambria Math"/>
                                </a:rPr>
                              </m:ctrlPr>
                            </m:sSubPr>
                            <m:e>
                              <m:r>
                                <a:rPr lang="fr-FR" b="0" i="1">
                                  <a:latin typeface="Cambria Math"/>
                                </a:rPr>
                                <m:t>𝑇</m:t>
                              </m:r>
                            </m:e>
                            <m:sub>
                              <m:r>
                                <a:rPr lang="fr-FR" b="0" i="1">
                                  <a:latin typeface="Cambria Math"/>
                                </a:rPr>
                                <m:t>1</m:t>
                              </m:r>
                            </m:sub>
                          </m:sSub>
                          <m:r>
                            <a:rPr lang="fr-FR" b="0" i="1">
                              <a:latin typeface="Cambria Math"/>
                            </a:rPr>
                            <m:t>, </m:t>
                          </m:r>
                          <m:sSub>
                            <m:sSubPr>
                              <m:ctrlPr>
                                <a:rPr lang="en-US" i="1" smtClean="0">
                                  <a:latin typeface="Cambria Math"/>
                                </a:rPr>
                              </m:ctrlPr>
                            </m:sSubPr>
                            <m:e>
                              <m:r>
                                <a:rPr lang="fr-FR" b="0" i="1">
                                  <a:latin typeface="Cambria Math"/>
                                </a:rPr>
                                <m:t>𝑃</m:t>
                              </m:r>
                            </m:e>
                            <m:sub>
                              <m:r>
                                <a:rPr lang="fr-FR" b="0" i="1">
                                  <a:latin typeface="Cambria Math"/>
                                </a:rPr>
                                <m:t>1</m:t>
                              </m:r>
                            </m:sub>
                          </m:sSub>
                        </m:e>
                      </m:d>
                      <m:r>
                        <a:rPr lang="fr-FR" b="0" i="1">
                          <a:latin typeface="Cambria Math"/>
                        </a:rPr>
                        <m:t>,</m:t>
                      </m:r>
                      <m:d>
                        <m:dPr>
                          <m:ctrlPr>
                            <a:rPr lang="fr-FR" i="1">
                              <a:latin typeface="Cambria Math"/>
                            </a:rPr>
                          </m:ctrlPr>
                        </m:dPr>
                        <m:e>
                          <m:sSub>
                            <m:sSubPr>
                              <m:ctrlPr>
                                <a:rPr lang="en-US" i="1" smtClean="0">
                                  <a:latin typeface="Cambria Math"/>
                                </a:rPr>
                              </m:ctrlPr>
                            </m:sSubPr>
                            <m:e>
                              <m:r>
                                <a:rPr lang="fr-FR" b="0" i="1">
                                  <a:latin typeface="Cambria Math"/>
                                </a:rPr>
                                <m:t>𝑇</m:t>
                              </m:r>
                            </m:e>
                            <m:sub>
                              <m:r>
                                <a:rPr lang="fr-FR" b="0" i="1">
                                  <a:latin typeface="Cambria Math"/>
                                </a:rPr>
                                <m:t>2</m:t>
                              </m:r>
                            </m:sub>
                          </m:sSub>
                          <m:r>
                            <a:rPr lang="fr-FR" b="0" i="1">
                              <a:latin typeface="Cambria Math"/>
                            </a:rPr>
                            <m:t>, </m:t>
                          </m:r>
                          <m:sSub>
                            <m:sSubPr>
                              <m:ctrlPr>
                                <a:rPr lang="en-US" i="1" smtClean="0">
                                  <a:latin typeface="Cambria Math"/>
                                </a:rPr>
                              </m:ctrlPr>
                            </m:sSubPr>
                            <m:e>
                              <m:r>
                                <a:rPr lang="fr-FR" b="0" i="1">
                                  <a:latin typeface="Cambria Math"/>
                                </a:rPr>
                                <m:t>𝑃</m:t>
                              </m:r>
                            </m:e>
                            <m:sub>
                              <m:r>
                                <a:rPr lang="fr-FR" b="0" i="1">
                                  <a:latin typeface="Cambria Math"/>
                                </a:rPr>
                                <m:t>2</m:t>
                              </m:r>
                            </m:sub>
                          </m:sSub>
                        </m:e>
                      </m:d>
                      <m:r>
                        <a:rPr lang="fr-FR" b="0" i="1">
                          <a:latin typeface="Cambria Math"/>
                        </a:rPr>
                        <m:t>, </m:t>
                      </m:r>
                      <m:r>
                        <a:rPr lang="en-US" b="0" i="1" smtClean="0">
                          <a:latin typeface="Cambria Math"/>
                        </a:rPr>
                        <m:t>…</m:t>
                      </m:r>
                      <m:r>
                        <a:rPr lang="fr-FR" b="0" i="1">
                          <a:latin typeface="Cambria Math"/>
                        </a:rPr>
                        <m:t>, </m:t>
                      </m:r>
                      <m:d>
                        <m:dPr>
                          <m:ctrlPr>
                            <a:rPr lang="fr-FR" b="0" i="1">
                              <a:latin typeface="Cambria Math"/>
                            </a:rPr>
                          </m:ctrlPr>
                        </m:dPr>
                        <m:e>
                          <m:sSub>
                            <m:sSubPr>
                              <m:ctrlPr>
                                <a:rPr lang="en-US" i="1" smtClean="0">
                                  <a:latin typeface="Cambria Math"/>
                                </a:rPr>
                              </m:ctrlPr>
                            </m:sSubPr>
                            <m:e>
                              <m:r>
                                <a:rPr lang="fr-FR" b="0" i="1">
                                  <a:latin typeface="Cambria Math"/>
                                </a:rPr>
                                <m:t>𝑇</m:t>
                              </m:r>
                            </m:e>
                            <m:sub>
                              <m:r>
                                <a:rPr lang="fr-FR" b="0" i="1">
                                  <a:latin typeface="Cambria Math"/>
                                </a:rPr>
                                <m:t>𝐿</m:t>
                              </m:r>
                            </m:sub>
                          </m:sSub>
                          <m:r>
                            <a:rPr lang="fr-FR" b="0" i="1">
                              <a:latin typeface="Cambria Math"/>
                            </a:rPr>
                            <m:t> , </m:t>
                          </m:r>
                          <m:sSub>
                            <m:sSubPr>
                              <m:ctrlPr>
                                <a:rPr lang="en-US" i="1" smtClean="0">
                                  <a:latin typeface="Cambria Math"/>
                                </a:rPr>
                              </m:ctrlPr>
                            </m:sSubPr>
                            <m:e>
                              <m:r>
                                <a:rPr lang="fr-FR" b="0" i="1">
                                  <a:latin typeface="Cambria Math"/>
                                </a:rPr>
                                <m:t>𝑃</m:t>
                              </m:r>
                            </m:e>
                            <m:sub>
                              <m:r>
                                <a:rPr lang="fr-FR" b="0" i="1">
                                  <a:latin typeface="Cambria Math"/>
                                </a:rPr>
                                <m:t>𝐿</m:t>
                              </m:r>
                            </m:sub>
                          </m:sSub>
                        </m:e>
                      </m:d>
                      <m:r>
                        <a:rPr lang="en-US" b="0" i="1" smtClean="0">
                          <a:latin typeface="Cambria Math"/>
                        </a:rPr>
                        <m:t>〉</m:t>
                      </m:r>
                    </m:oMath>
                  </m:oMathPara>
                </a14:m>
                <a:endParaRPr lang="en-US" smtClean="0"/>
              </a:p>
              <a:p>
                <a:pPr lvl="1"/>
                <a14:m>
                  <m:oMath xmlns:m="http://schemas.openxmlformats.org/officeDocument/2006/math">
                    <m:sSub>
                      <m:sSubPr>
                        <m:ctrlPr>
                          <a:rPr lang="en-US" i="1" smtClean="0">
                            <a:latin typeface="Cambria Math"/>
                          </a:rPr>
                        </m:ctrlPr>
                      </m:sSubPr>
                      <m:e>
                        <m:r>
                          <a:rPr lang="en-US" b="0" i="1" smtClean="0">
                            <a:latin typeface="Cambria Math"/>
                          </a:rPr>
                          <m:t>𝑃</m:t>
                        </m:r>
                      </m:e>
                      <m:sub>
                        <m:r>
                          <a:rPr lang="en-US" b="0" i="1" smtClean="0">
                            <a:latin typeface="Cambria Math"/>
                          </a:rPr>
                          <m:t>𝑖</m:t>
                        </m:r>
                      </m:sub>
                    </m:sSub>
                  </m:oMath>
                </a14:m>
                <a:r>
                  <a:rPr lang="en-US" smtClean="0"/>
                  <a:t> is defined only for type </a:t>
                </a:r>
                <a14:m>
                  <m:oMath xmlns:m="http://schemas.openxmlformats.org/officeDocument/2006/math">
                    <m:sSub>
                      <m:sSubPr>
                        <m:ctrlPr>
                          <a:rPr lang="en-US" i="1" smtClean="0">
                            <a:latin typeface="Cambria Math"/>
                          </a:rPr>
                        </m:ctrlPr>
                      </m:sSubPr>
                      <m:e>
                        <m:r>
                          <a:rPr lang="en-US" b="0" i="1" smtClean="0">
                            <a:latin typeface="Cambria Math"/>
                          </a:rPr>
                          <m:t>𝑇</m:t>
                        </m:r>
                      </m:e>
                      <m:sub>
                        <m:r>
                          <a:rPr lang="en-US" b="0" i="1" smtClean="0">
                            <a:latin typeface="Cambria Math"/>
                          </a:rPr>
                          <m:t>𝑖</m:t>
                        </m:r>
                      </m:sub>
                    </m:sSub>
                  </m:oMath>
                </a14:m>
                <a:endParaRPr lang="en-US" smtClean="0"/>
              </a:p>
              <a:p>
                <a:r>
                  <a:rPr lang="en-US" smtClean="0"/>
                  <a:t>Match C for set query Q</a:t>
                </a:r>
              </a:p>
              <a:p>
                <a:pPr lvl="1"/>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b="0" i="1">
                              <a:latin typeface="Cambria Math"/>
                            </a:rPr>
                            <m:t>𝐶</m:t>
                          </m:r>
                        </m:e>
                        <m:sub>
                          <m:r>
                            <a:rPr lang="en-US" b="0" i="1">
                              <a:latin typeface="Cambria Math"/>
                            </a:rPr>
                            <m:t>𝑖</m:t>
                          </m:r>
                        </m:sub>
                      </m:sSub>
                      <m:r>
                        <a:rPr lang="en-US" b="0" i="1">
                          <a:latin typeface="Cambria Math"/>
                        </a:rPr>
                        <m:t>=</m:t>
                      </m:r>
                      <m:r>
                        <a:rPr lang="en-US" b="0" i="1" smtClean="0">
                          <a:latin typeface="Cambria Math"/>
                        </a:rPr>
                        <m:t>〈</m:t>
                      </m:r>
                      <m:sSubSup>
                        <m:sSubSupPr>
                          <m:ctrlPr>
                            <a:rPr lang="en-US" i="1">
                              <a:latin typeface="Cambria Math"/>
                            </a:rPr>
                          </m:ctrlPr>
                        </m:sSubSupPr>
                        <m:e>
                          <m:r>
                            <a:rPr lang="en-US" b="0" i="1">
                              <a:latin typeface="Cambria Math"/>
                            </a:rPr>
                            <m:t>𝑒</m:t>
                          </m:r>
                        </m:e>
                        <m:sub>
                          <m:sSub>
                            <m:sSubPr>
                              <m:ctrlPr>
                                <a:rPr lang="en-US" i="1" smtClean="0">
                                  <a:latin typeface="Cambria Math"/>
                                </a:rPr>
                              </m:ctrlPr>
                            </m:sSubPr>
                            <m:e>
                              <m:r>
                                <a:rPr lang="en-US" b="0" i="1" smtClean="0">
                                  <a:latin typeface="Cambria Math"/>
                                </a:rPr>
                                <m:t>𝑖</m:t>
                              </m:r>
                            </m:e>
                            <m:sub>
                              <m:r>
                                <a:rPr lang="en-US" b="0" i="1" smtClean="0">
                                  <a:latin typeface="Cambria Math"/>
                                </a:rPr>
                                <m:t>1</m:t>
                              </m:r>
                            </m:sub>
                          </m:sSub>
                        </m:sub>
                        <m:sup>
                          <m:sSub>
                            <m:sSubPr>
                              <m:ctrlPr>
                                <a:rPr lang="en-US" i="1" smtClean="0">
                                  <a:latin typeface="Cambria Math"/>
                                </a:rPr>
                              </m:ctrlPr>
                            </m:sSubPr>
                            <m:e>
                              <m:r>
                                <a:rPr lang="en-US" b="0" i="1" smtClean="0">
                                  <a:latin typeface="Cambria Math"/>
                                </a:rPr>
                                <m:t>𝐷</m:t>
                              </m:r>
                            </m:e>
                            <m:sub>
                              <m:r>
                                <a:rPr lang="en-US" b="0" i="1" smtClean="0">
                                  <a:latin typeface="Cambria Math"/>
                                </a:rPr>
                                <m:t>1</m:t>
                              </m:r>
                            </m:sub>
                          </m:sSub>
                          <m:r>
                            <a:rPr lang="en-US" b="0" i="1" smtClean="0">
                              <a:latin typeface="Cambria Math"/>
                            </a:rPr>
                            <m:t>×1</m:t>
                          </m:r>
                        </m:sup>
                      </m:sSubSup>
                      <m:r>
                        <a:rPr lang="en-US" b="0" i="1">
                          <a:latin typeface="Cambria Math"/>
                        </a:rPr>
                        <m:t>, </m:t>
                      </m:r>
                      <m:r>
                        <a:rPr lang="en-US" b="0" i="1" smtClean="0">
                          <a:latin typeface="Cambria Math"/>
                        </a:rPr>
                        <m:t>…</m:t>
                      </m:r>
                      <m:r>
                        <a:rPr lang="en-US" b="0" i="1">
                          <a:latin typeface="Cambria Math"/>
                        </a:rPr>
                        <m:t>,</m:t>
                      </m:r>
                      <m:sSubSup>
                        <m:sSubSupPr>
                          <m:ctrlPr>
                            <a:rPr lang="en-US" i="1">
                              <a:latin typeface="Cambria Math"/>
                            </a:rPr>
                          </m:ctrlPr>
                        </m:sSubSupPr>
                        <m:e>
                          <m:r>
                            <a:rPr lang="en-US" b="0" i="1">
                              <a:latin typeface="Cambria Math"/>
                            </a:rPr>
                            <m:t>𝑒</m:t>
                          </m:r>
                        </m:e>
                        <m:sub>
                          <m:sSub>
                            <m:sSubPr>
                              <m:ctrlPr>
                                <a:rPr lang="en-US" i="1">
                                  <a:latin typeface="Cambria Math"/>
                                </a:rPr>
                              </m:ctrlPr>
                            </m:sSubPr>
                            <m:e>
                              <m:r>
                                <a:rPr lang="en-US" b="0" i="1">
                                  <a:latin typeface="Cambria Math"/>
                                </a:rPr>
                                <m:t>𝑖</m:t>
                              </m:r>
                            </m:e>
                            <m:sub>
                              <m:r>
                                <a:rPr lang="en-US" b="0" i="1" smtClean="0">
                                  <a:latin typeface="Cambria Math"/>
                                </a:rPr>
                                <m:t>𝐿</m:t>
                              </m:r>
                            </m:sub>
                          </m:sSub>
                        </m:sub>
                        <m:sup>
                          <m:sSub>
                            <m:sSubPr>
                              <m:ctrlPr>
                                <a:rPr lang="en-US" i="1">
                                  <a:latin typeface="Cambria Math"/>
                                </a:rPr>
                              </m:ctrlPr>
                            </m:sSubPr>
                            <m:e>
                              <m:r>
                                <a:rPr lang="en-US" b="0" i="1">
                                  <a:latin typeface="Cambria Math"/>
                                </a:rPr>
                                <m:t>𝐷</m:t>
                              </m:r>
                            </m:e>
                            <m:sub>
                              <m:r>
                                <a:rPr lang="en-US" b="0" i="1" smtClean="0">
                                  <a:latin typeface="Cambria Math"/>
                                </a:rPr>
                                <m:t>𝐿</m:t>
                              </m:r>
                            </m:sub>
                          </m:sSub>
                          <m:r>
                            <a:rPr lang="en-US" b="0" i="1" smtClean="0">
                              <a:latin typeface="Cambria Math"/>
                            </a:rPr>
                            <m:t>×1</m:t>
                          </m:r>
                        </m:sup>
                      </m:sSubSup>
                      <m:r>
                        <a:rPr lang="en-US" b="0" i="1" smtClean="0">
                          <a:latin typeface="Cambria Math"/>
                        </a:rPr>
                        <m:t>〉</m:t>
                      </m:r>
                    </m:oMath>
                  </m:oMathPara>
                </a14:m>
                <a:endParaRPr lang="en-US" smtClean="0"/>
              </a:p>
              <a:p>
                <a:pPr lvl="1"/>
                <a:r>
                  <a:rPr lang="en-US" smtClean="0"/>
                  <a:t>Contains </a:t>
                </a:r>
                <a:r>
                  <a:rPr lang="en-US"/>
                  <a:t>the same number and type of nodes </a:t>
                </a:r>
                <a:r>
                  <a:rPr lang="en-US" smtClean="0"/>
                  <a:t>as mentioned </a:t>
                </a:r>
                <a:r>
                  <a:rPr lang="en-US"/>
                  <a:t>in the </a:t>
                </a:r>
                <a:r>
                  <a:rPr lang="en-US" smtClean="0"/>
                  <a:t>query</a:t>
                </a:r>
              </a:p>
              <a:p>
                <a:pPr lvl="1"/>
                <a:r>
                  <a:rPr lang="en-US"/>
                  <a:t>All nodes </a:t>
                </a:r>
                <a:r>
                  <a:rPr lang="en-US" smtClean="0"/>
                  <a:t>in </a:t>
                </a:r>
                <a:r>
                  <a:rPr lang="en-US" i="1"/>
                  <a:t>C </a:t>
                </a:r>
                <a:r>
                  <a:rPr lang="en-US"/>
                  <a:t>are connected to each other in </a:t>
                </a:r>
                <a:r>
                  <a:rPr lang="en-US" i="1"/>
                  <a:t>G </a:t>
                </a:r>
                <a:r>
                  <a:rPr lang="en-US"/>
                  <a:t>and </a:t>
                </a:r>
                <a:r>
                  <a:rPr lang="en-US" smtClean="0"/>
                  <a:t>satisfy the </a:t>
                </a:r>
                <a:r>
                  <a:rPr lang="en-US"/>
                  <a:t>predicates in </a:t>
                </a:r>
                <a:r>
                  <a:rPr lang="en-US" i="1" smtClean="0"/>
                  <a:t>Q</a:t>
                </a:r>
                <a:endParaRPr lang="en-US" smtClean="0"/>
              </a:p>
              <a:p>
                <a:r>
                  <a:rPr lang="en-US" smtClean="0"/>
                  <a:t>Association-Based </a:t>
                </a:r>
                <a:r>
                  <a:rPr lang="en-US"/>
                  <a:t>Clique </a:t>
                </a:r>
                <a:r>
                  <a:rPr lang="en-US" smtClean="0"/>
                  <a:t>Outlier</a:t>
                </a:r>
              </a:p>
              <a:p>
                <a:pPr lvl="1"/>
                <a:r>
                  <a:rPr lang="en-US" smtClean="0"/>
                  <a:t>Outlierness of a clique =f(outlierness of associations </a:t>
                </a:r>
                <a:r>
                  <a:rPr lang="en-US"/>
                  <a:t>between the attributes of these </a:t>
                </a:r>
                <a:r>
                  <a:rPr lang="en-US" smtClean="0"/>
                  <a:t>nodes)</a:t>
                </a:r>
              </a:p>
              <a:p>
                <a:pPr lvl="1"/>
                <a:r>
                  <a:rPr lang="en-US" smtClean="0"/>
                  <a:t>Outlierness of association </a:t>
                </a:r>
                <a14:m>
                  <m:oMath xmlns:m="http://schemas.openxmlformats.org/officeDocument/2006/math">
                    <m:sSub>
                      <m:sSubPr>
                        <m:ctrlPr>
                          <a:rPr lang="en-US" b="0" i="1" smtClean="0">
                            <a:latin typeface="Cambria Math"/>
                          </a:rPr>
                        </m:ctrlPr>
                      </m:sSubPr>
                      <m:e>
                        <m:r>
                          <a:rPr lang="en-US" b="0" i="1" smtClean="0">
                            <a:latin typeface="Cambria Math"/>
                          </a:rPr>
                          <m:t>(</m:t>
                        </m:r>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𝑣</m:t>
                        </m:r>
                      </m:e>
                      <m:sub>
                        <m:r>
                          <a:rPr lang="en-US" b="0" i="1" smtClean="0">
                            <a:latin typeface="Cambria Math"/>
                          </a:rPr>
                          <m:t>2</m:t>
                        </m:r>
                      </m:sub>
                    </m:sSub>
                    <m:r>
                      <a:rPr lang="en-US" b="0" i="1" smtClean="0">
                        <a:latin typeface="Cambria Math"/>
                      </a:rPr>
                      <m:t>)</m:t>
                    </m:r>
                  </m:oMath>
                </a14:m>
                <a:r>
                  <a:rPr lang="en-US" smtClean="0"/>
                  <a:t> for attributes </a:t>
                </a:r>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1</m:t>
                        </m:r>
                      </m:sub>
                    </m:sSub>
                  </m:oMath>
                </a14:m>
                <a:r>
                  <a:rPr lang="en-US" smtClean="0"/>
                  <a:t> and </a:t>
                </a:r>
                <a14:m>
                  <m:oMath xmlns:m="http://schemas.openxmlformats.org/officeDocument/2006/math">
                    <m:sSub>
                      <m:sSubPr>
                        <m:ctrlPr>
                          <a:rPr lang="en-US" b="0" i="1" smtClean="0">
                            <a:latin typeface="Cambria Math"/>
                          </a:rPr>
                        </m:ctrlPr>
                      </m:sSubPr>
                      <m:e>
                        <m:r>
                          <a:rPr lang="en-US" b="0" i="1" smtClean="0">
                            <a:latin typeface="Cambria Math"/>
                          </a:rPr>
                          <m:t>𝑎</m:t>
                        </m:r>
                      </m:e>
                      <m:sub>
                        <m:r>
                          <a:rPr lang="en-US" b="0" i="1" smtClean="0">
                            <a:latin typeface="Cambria Math"/>
                          </a:rPr>
                          <m:t>2</m:t>
                        </m:r>
                      </m:sub>
                    </m:sSub>
                  </m:oMath>
                </a14:m>
                <a:r>
                  <a:rPr lang="en-US" smtClean="0"/>
                  <a:t> is high if</a:t>
                </a:r>
              </a:p>
              <a:p>
                <a:pPr lvl="2"/>
                <a14:m>
                  <m:oMath xmlns:m="http://schemas.openxmlformats.org/officeDocument/2006/math">
                    <m:sSub>
                      <m:sSubPr>
                        <m:ctrlPr>
                          <a:rPr lang="en-US" i="1">
                            <a:latin typeface="Cambria Math"/>
                          </a:rPr>
                        </m:ctrlPr>
                      </m:sSubPr>
                      <m:e>
                        <m:r>
                          <a:rPr lang="en-US" b="0" i="1" smtClean="0">
                            <a:latin typeface="Cambria Math"/>
                          </a:rPr>
                          <m:t>𝑣</m:t>
                        </m:r>
                      </m:e>
                      <m:sub>
                        <m:r>
                          <a:rPr lang="en-US" i="1">
                            <a:latin typeface="Cambria Math"/>
                          </a:rPr>
                          <m:t>1</m:t>
                        </m:r>
                      </m:sub>
                    </m:sSub>
                  </m:oMath>
                </a14:m>
                <a:r>
                  <a:rPr lang="en-US"/>
                  <a:t> and </a:t>
                </a:r>
                <a14:m>
                  <m:oMath xmlns:m="http://schemas.openxmlformats.org/officeDocument/2006/math">
                    <m:sSub>
                      <m:sSubPr>
                        <m:ctrlPr>
                          <a:rPr lang="en-US" i="1">
                            <a:latin typeface="Cambria Math"/>
                          </a:rPr>
                        </m:ctrlPr>
                      </m:sSubPr>
                      <m:e>
                        <m:r>
                          <a:rPr lang="en-US" b="0" i="1" smtClean="0">
                            <a:latin typeface="Cambria Math"/>
                          </a:rPr>
                          <m:t>𝑣</m:t>
                        </m:r>
                      </m:e>
                      <m:sub>
                        <m:r>
                          <a:rPr lang="en-US" i="1">
                            <a:latin typeface="Cambria Math"/>
                          </a:rPr>
                          <m:t>2</m:t>
                        </m:r>
                      </m:sub>
                    </m:sSub>
                  </m:oMath>
                </a14:m>
                <a:r>
                  <a:rPr lang="en-US" smtClean="0"/>
                  <a:t> are frequent</a:t>
                </a:r>
              </a:p>
              <a:p>
                <a:pPr lvl="2"/>
                <a:r>
                  <a:rPr lang="en-US" smtClean="0"/>
                  <a:t>Co-occurrence of </a:t>
                </a:r>
                <a:r>
                  <a:rPr lang="en-US"/>
                  <a:t>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1</m:t>
                        </m:r>
                      </m:sub>
                    </m:sSub>
                  </m:oMath>
                </a14:m>
                <a:r>
                  <a:rPr lang="en-US"/>
                  <a:t> and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2</m:t>
                        </m:r>
                      </m:sub>
                    </m:sSub>
                  </m:oMath>
                </a14:m>
                <a:r>
                  <a:rPr lang="en-US"/>
                  <a:t> </a:t>
                </a:r>
                <a:r>
                  <a:rPr lang="en-US" smtClean="0"/>
                  <a:t>is rare</a:t>
                </a:r>
              </a:p>
              <a:p>
                <a:pPr lvl="2"/>
                <a:r>
                  <a:rPr lang="en-US"/>
                  <a:t>High correlation between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1</m:t>
                        </m:r>
                      </m:sub>
                    </m:sSub>
                  </m:oMath>
                </a14:m>
                <a:r>
                  <a:rPr lang="en-US"/>
                  <a:t> and </a:t>
                </a:r>
                <a14:m>
                  <m:oMath xmlns:m="http://schemas.openxmlformats.org/officeDocument/2006/math">
                    <m:sSub>
                      <m:sSubPr>
                        <m:ctrlPr>
                          <a:rPr lang="en-US" i="1">
                            <a:latin typeface="Cambria Math"/>
                          </a:rPr>
                        </m:ctrlPr>
                      </m:sSubPr>
                      <m:e>
                        <m:r>
                          <a:rPr lang="en-US" i="1">
                            <a:latin typeface="Cambria Math"/>
                          </a:rPr>
                          <m:t>𝑎</m:t>
                        </m:r>
                      </m:e>
                      <m:sub>
                        <m:r>
                          <a:rPr lang="en-US" i="1">
                            <a:latin typeface="Cambria Math"/>
                          </a:rPr>
                          <m:t>2</m:t>
                        </m:r>
                      </m:sub>
                    </m:sSub>
                  </m:oMath>
                </a14:m>
                <a:endParaRPr lang="en-US" smtClean="0"/>
              </a:p>
              <a:p>
                <a:r>
                  <a:rPr lang="en-US" smtClean="0"/>
                  <a:t>Association-Based </a:t>
                </a:r>
                <a:r>
                  <a:rPr lang="en-US"/>
                  <a:t>Clique Outlier Detection </a:t>
                </a:r>
                <a:r>
                  <a:rPr lang="en-US" smtClean="0"/>
                  <a:t>Problem</a:t>
                </a:r>
              </a:p>
              <a:p>
                <a:pPr lvl="1"/>
                <a:r>
                  <a:rPr lang="en-US" smtClean="0"/>
                  <a:t>Given: </a:t>
                </a:r>
                <a:r>
                  <a:rPr lang="en-US"/>
                  <a:t>a network </a:t>
                </a:r>
                <a:r>
                  <a:rPr lang="en-US" i="1"/>
                  <a:t>G </a:t>
                </a:r>
                <a:r>
                  <a:rPr lang="en-US"/>
                  <a:t>and a query </a:t>
                </a:r>
                <a:r>
                  <a:rPr lang="en-US" i="1"/>
                  <a:t>Q</a:t>
                </a:r>
                <a:endParaRPr lang="en-US" smtClean="0"/>
              </a:p>
              <a:p>
                <a:pPr lvl="1"/>
                <a:r>
                  <a:rPr lang="en-US" smtClean="0"/>
                  <a:t>Find: </a:t>
                </a:r>
                <a:r>
                  <a:rPr lang="en-US"/>
                  <a:t>top </a:t>
                </a:r>
                <a:r>
                  <a:rPr lang="en-US" i="1"/>
                  <a:t>K </a:t>
                </a:r>
                <a:r>
                  <a:rPr lang="en-US"/>
                  <a:t>cliques that satisfy </a:t>
                </a:r>
                <a:r>
                  <a:rPr lang="en-US" smtClean="0"/>
                  <a:t>the query </a:t>
                </a:r>
                <a:r>
                  <a:rPr lang="en-US"/>
                  <a:t>with highest outlier scores.</a:t>
                </a:r>
              </a:p>
              <a:p>
                <a:pPr lvl="1"/>
                <a:endParaRPr lang="en-US" smtClean="0"/>
              </a:p>
            </p:txBody>
          </p:sp>
        </mc:Choice>
        <mc:Fallback xmlns="">
          <p:sp>
            <p:nvSpPr>
              <p:cNvPr id="3" name="Notes Placeholder 2"/>
              <p:cNvSpPr>
                <a:spLocks noGrp="1"/>
              </p:cNvSpPr>
              <p:nvPr>
                <p:ph type="body" idx="1"/>
              </p:nvPr>
            </p:nvSpPr>
            <p:spPr/>
            <p:txBody>
              <a:bodyPr/>
              <a:lstStyle/>
              <a:p>
                <a:r>
                  <a:rPr lang="en-US" i="0" smtClean="0">
                    <a:latin typeface="Cambria Math"/>
                  </a:rPr>
                  <a:t>𝐺=〈𝑉,𝐸,</a:t>
                </a:r>
                <a:r>
                  <a:rPr lang="en-US" i="0">
                    <a:latin typeface="Cambria Math"/>
                  </a:rPr>
                  <a:t>𝐹_1,𝐹_2</a:t>
                </a:r>
                <a:r>
                  <a:rPr lang="en-US" b="0" i="0" smtClean="0">
                    <a:latin typeface="Cambria Math"/>
                  </a:rPr>
                  <a:t>〉</a:t>
                </a:r>
                <a:r>
                  <a:rPr lang="en-US" smtClean="0"/>
                  <a:t> </a:t>
                </a:r>
              </a:p>
              <a:p>
                <a:r>
                  <a:rPr lang="en-US" b="0" i="0" smtClean="0">
                    <a:latin typeface="Cambria Math"/>
                  </a:rPr>
                  <a:t>𝐹_1:𝑉→Τ</a:t>
                </a:r>
                <a:r>
                  <a:rPr lang="en-US" smtClean="0"/>
                  <a:t> where </a:t>
                </a:r>
                <a:r>
                  <a:rPr lang="en-US" b="0" i="0" smtClean="0">
                    <a:latin typeface="Cambria Math"/>
                  </a:rPr>
                  <a:t>Τ</a:t>
                </a:r>
                <a:r>
                  <a:rPr lang="en-US" smtClean="0"/>
                  <a:t> is set of entity types</a:t>
                </a:r>
              </a:p>
              <a:p>
                <a:r>
                  <a:rPr lang="en-US" b="0" i="0" smtClean="0">
                    <a:latin typeface="Cambria Math"/>
                  </a:rPr>
                  <a:t>𝐹_2</a:t>
                </a:r>
                <a:r>
                  <a:rPr lang="en-US" smtClean="0"/>
                  <a:t> maps every node to  attribute vector</a:t>
                </a:r>
              </a:p>
              <a:p>
                <a:r>
                  <a:rPr lang="en-US" smtClean="0"/>
                  <a:t>Each node has multiple attributes each with a different data type (</a:t>
                </a:r>
                <a:r>
                  <a:rPr lang="en-US" b="0" i="0" smtClean="0">
                    <a:latin typeface="Cambria Math"/>
                  </a:rPr>
                  <a:t>𝐴_𝑖=(𝐴_(𝑖_1 ),</a:t>
                </a:r>
                <a:r>
                  <a:rPr lang="en-US" i="0">
                    <a:latin typeface="Cambria Math"/>
                  </a:rPr>
                  <a:t>𝐴_(𝑖_</a:t>
                </a:r>
                <a:r>
                  <a:rPr lang="en-US" b="0" i="0" smtClean="0">
                    <a:latin typeface="Cambria Math"/>
                  </a:rPr>
                  <a:t>2 </a:t>
                </a:r>
                <a:r>
                  <a:rPr lang="en-US" b="0" i="0">
                    <a:latin typeface="Cambria Math"/>
                  </a:rPr>
                  <a:t>)</a:t>
                </a:r>
                <a:r>
                  <a:rPr lang="en-US" b="0" i="0" smtClean="0">
                    <a:latin typeface="Cambria Math"/>
                  </a:rPr>
                  <a:t>, …,</a:t>
                </a:r>
                <a:r>
                  <a:rPr lang="en-US" i="0">
                    <a:latin typeface="Cambria Math"/>
                  </a:rPr>
                  <a:t>𝐴_(𝑖_(</a:t>
                </a:r>
                <a:r>
                  <a:rPr lang="en-US" b="0" i="0" smtClean="0">
                    <a:latin typeface="Cambria Math"/>
                  </a:rPr>
                  <a:t>𝐷_𝑖 </a:t>
                </a:r>
                <a:r>
                  <a:rPr lang="en-US" b="0" i="0">
                    <a:latin typeface="Cambria Math"/>
                  </a:rPr>
                  <a:t>)</a:t>
                </a:r>
                <a:r>
                  <a:rPr lang="en-US" b="0" i="0" smtClean="0">
                    <a:latin typeface="Cambria Math"/>
                  </a:rPr>
                  <a:t> </a:t>
                </a:r>
                <a:r>
                  <a:rPr lang="en-US" b="0" i="0">
                    <a:latin typeface="Cambria Math"/>
                  </a:rPr>
                  <a:t>)</a:t>
                </a:r>
                <a:r>
                  <a:rPr lang="en-US" b="0" i="0" smtClean="0">
                    <a:latin typeface="Cambria Math"/>
                  </a:rPr>
                  <a:t>)</a:t>
                </a:r>
                <a:r>
                  <a:rPr lang="en-US" smtClean="0"/>
                  <a:t> such that </a:t>
                </a:r>
                <a:r>
                  <a:rPr lang="en-US" i="0" smtClean="0">
                    <a:latin typeface="Cambria Math"/>
                  </a:rPr>
                  <a:t>|𝐴</a:t>
                </a:r>
                <a:r>
                  <a:rPr lang="en-US" b="0" i="0" smtClean="0">
                    <a:latin typeface="Cambria Math"/>
                  </a:rPr>
                  <a:t>_</a:t>
                </a:r>
                <a:r>
                  <a:rPr lang="en-US" i="0" smtClean="0">
                    <a:latin typeface="Cambria Math"/>
                  </a:rPr>
                  <a:t>𝑖 |=𝐷</a:t>
                </a:r>
                <a:r>
                  <a:rPr lang="en-US" b="0" i="0" smtClean="0">
                    <a:latin typeface="Cambria Math"/>
                  </a:rPr>
                  <a:t>_</a:t>
                </a:r>
                <a:r>
                  <a:rPr lang="en-US" i="0" smtClean="0">
                    <a:latin typeface="Cambria Math"/>
                  </a:rPr>
                  <a:t>𝑖</a:t>
                </a:r>
                <a:r>
                  <a:rPr lang="en-US" smtClean="0"/>
                  <a:t>)</a:t>
                </a:r>
              </a:p>
              <a:p>
                <a:r>
                  <a:rPr lang="en-US" smtClean="0"/>
                  <a:t>Attributes </a:t>
                </a:r>
                <a:r>
                  <a:rPr lang="en-US"/>
                  <a:t>could be numeric, categorical, sets </a:t>
                </a:r>
                <a:r>
                  <a:rPr lang="en-US" smtClean="0"/>
                  <a:t>of strings</a:t>
                </a:r>
                <a:r>
                  <a:rPr lang="en-US"/>
                  <a:t>, time </a:t>
                </a:r>
                <a:r>
                  <a:rPr lang="en-US" smtClean="0"/>
                  <a:t>durations</a:t>
                </a:r>
              </a:p>
              <a:p>
                <a:r>
                  <a:rPr lang="en-US" smtClean="0"/>
                  <a:t>Edges are not typed for our work</a:t>
                </a:r>
              </a:p>
              <a:p>
                <a:pPr lvl="1"/>
                <a:r>
                  <a:rPr lang="en-US" smtClean="0"/>
                  <a:t>Person and movie; Edge could be actor, producer, </a:t>
                </a:r>
                <a:r>
                  <a:rPr lang="en-US" smtClean="0"/>
                  <a:t>director</a:t>
                </a:r>
              </a:p>
              <a:p>
                <a:pPr lvl="1"/>
                <a:endParaRPr lang="en-US" smtClean="0"/>
              </a:p>
              <a:p>
                <a:pPr lvl="1"/>
                <a:endParaRPr lang="en-US" smtClean="0"/>
              </a:p>
              <a:p>
                <a:pPr lvl="1"/>
                <a:endParaRPr lang="en-US" smtClean="0"/>
              </a:p>
              <a:p>
                <a:r>
                  <a:rPr lang="en-US" smtClean="0"/>
                  <a:t>Conjunctive </a:t>
                </a:r>
                <a:r>
                  <a:rPr lang="en-US"/>
                  <a:t>Select </a:t>
                </a:r>
                <a:r>
                  <a:rPr lang="en-US" smtClean="0"/>
                  <a:t>Query (Q) of length L on a network </a:t>
                </a:r>
              </a:p>
              <a:p>
                <a:pPr lvl="1"/>
                <a:r>
                  <a:rPr lang="en-US" b="0" i="0" smtClean="0">
                    <a:latin typeface="Cambria Math"/>
                  </a:rPr>
                  <a:t>〈</a:t>
                </a:r>
                <a:r>
                  <a:rPr lang="fr-FR" i="0" smtClean="0">
                    <a:latin typeface="Cambria Math"/>
                  </a:rPr>
                  <a:t>(</a:t>
                </a:r>
                <a:r>
                  <a:rPr lang="fr-FR" b="0" i="0">
                    <a:latin typeface="Cambria Math"/>
                  </a:rPr>
                  <a:t>𝑇</a:t>
                </a:r>
                <a:r>
                  <a:rPr lang="en-US" b="0" i="0" smtClean="0">
                    <a:latin typeface="Cambria Math"/>
                  </a:rPr>
                  <a:t>_</a:t>
                </a:r>
                <a:r>
                  <a:rPr lang="fr-FR" b="0" i="0">
                    <a:latin typeface="Cambria Math"/>
                  </a:rPr>
                  <a:t>1, 𝑃</a:t>
                </a:r>
                <a:r>
                  <a:rPr lang="en-US" b="0" i="0" smtClean="0">
                    <a:latin typeface="Cambria Math"/>
                  </a:rPr>
                  <a:t>_</a:t>
                </a:r>
                <a:r>
                  <a:rPr lang="fr-FR" b="0" i="0">
                    <a:latin typeface="Cambria Math"/>
                  </a:rPr>
                  <a:t>1 ),</a:t>
                </a:r>
                <a:r>
                  <a:rPr lang="fr-FR" i="0">
                    <a:latin typeface="Cambria Math"/>
                  </a:rPr>
                  <a:t>(</a:t>
                </a:r>
                <a:r>
                  <a:rPr lang="fr-FR" b="0" i="0">
                    <a:latin typeface="Cambria Math"/>
                  </a:rPr>
                  <a:t>𝑇</a:t>
                </a:r>
                <a:r>
                  <a:rPr lang="en-US" b="0" i="0" smtClean="0">
                    <a:latin typeface="Cambria Math"/>
                  </a:rPr>
                  <a:t>_</a:t>
                </a:r>
                <a:r>
                  <a:rPr lang="fr-FR" b="0" i="0">
                    <a:latin typeface="Cambria Math"/>
                  </a:rPr>
                  <a:t>2, 𝑃</a:t>
                </a:r>
                <a:r>
                  <a:rPr lang="en-US" b="0" i="0" smtClean="0">
                    <a:latin typeface="Cambria Math"/>
                  </a:rPr>
                  <a:t>_</a:t>
                </a:r>
                <a:r>
                  <a:rPr lang="fr-FR" b="0" i="0">
                    <a:latin typeface="Cambria Math"/>
                  </a:rPr>
                  <a:t>2 ), </a:t>
                </a:r>
                <a:r>
                  <a:rPr lang="en-US" b="0" i="0" smtClean="0">
                    <a:latin typeface="Cambria Math"/>
                  </a:rPr>
                  <a:t>…</a:t>
                </a:r>
                <a:r>
                  <a:rPr lang="fr-FR" b="0" i="0">
                    <a:latin typeface="Cambria Math"/>
                  </a:rPr>
                  <a:t>, (𝑇</a:t>
                </a:r>
                <a:r>
                  <a:rPr lang="en-US" b="0" i="0" smtClean="0">
                    <a:latin typeface="Cambria Math"/>
                  </a:rPr>
                  <a:t>_</a:t>
                </a:r>
                <a:r>
                  <a:rPr lang="fr-FR" b="0" i="0">
                    <a:latin typeface="Cambria Math"/>
                  </a:rPr>
                  <a:t>𝐿  , 𝑃</a:t>
                </a:r>
                <a:r>
                  <a:rPr lang="en-US" b="0" i="0" smtClean="0">
                    <a:latin typeface="Cambria Math"/>
                  </a:rPr>
                  <a:t>_</a:t>
                </a:r>
                <a:r>
                  <a:rPr lang="fr-FR" b="0" i="0">
                    <a:latin typeface="Cambria Math"/>
                  </a:rPr>
                  <a:t>𝐿 )</a:t>
                </a:r>
                <a:r>
                  <a:rPr lang="en-US" b="0" i="0" smtClean="0">
                    <a:latin typeface="Cambria Math"/>
                  </a:rPr>
                  <a:t>〉</a:t>
                </a:r>
                <a:endParaRPr lang="en-US" smtClean="0"/>
              </a:p>
              <a:p>
                <a:pPr lvl="1"/>
                <a:r>
                  <a:rPr lang="en-US" b="0" i="0" smtClean="0">
                    <a:latin typeface="Cambria Math"/>
                  </a:rPr>
                  <a:t>𝑃_𝑖</a:t>
                </a:r>
                <a:r>
                  <a:rPr lang="en-US" smtClean="0"/>
                  <a:t> is defined only for type </a:t>
                </a:r>
                <a:r>
                  <a:rPr lang="en-US" b="0" i="0" smtClean="0">
                    <a:latin typeface="Cambria Math"/>
                  </a:rPr>
                  <a:t>𝑇_𝑖</a:t>
                </a:r>
                <a:endParaRPr lang="en-US" smtClean="0"/>
              </a:p>
              <a:p>
                <a:r>
                  <a:rPr lang="en-US" smtClean="0"/>
                  <a:t>Match C for set query Q</a:t>
                </a:r>
              </a:p>
              <a:p>
                <a:pPr lvl="1"/>
                <a:r>
                  <a:rPr lang="en-US" b="0" i="0">
                    <a:latin typeface="Cambria Math"/>
                  </a:rPr>
                  <a:t>𝐶_𝑖=</a:t>
                </a:r>
                <a:r>
                  <a:rPr lang="en-US" b="0" i="0" smtClean="0">
                    <a:latin typeface="Cambria Math"/>
                  </a:rPr>
                  <a:t>〈</a:t>
                </a:r>
                <a:r>
                  <a:rPr lang="en-US" b="0" i="0">
                    <a:latin typeface="Cambria Math"/>
                  </a:rPr>
                  <a:t>𝑒_(</a:t>
                </a:r>
                <a:r>
                  <a:rPr lang="en-US" b="0" i="0" smtClean="0">
                    <a:latin typeface="Cambria Math"/>
                  </a:rPr>
                  <a:t>𝑖_1</a:t>
                </a:r>
                <a:r>
                  <a:rPr lang="en-US" b="0" i="0">
                    <a:latin typeface="Cambria Math"/>
                  </a:rPr>
                  <a:t>)</a:t>
                </a:r>
                <a:r>
                  <a:rPr lang="en-US" b="0" i="0" smtClean="0">
                    <a:latin typeface="Cambria Math"/>
                  </a:rPr>
                  <a:t>^</a:t>
                </a:r>
                <a:r>
                  <a:rPr lang="en-US" b="0" i="0">
                    <a:latin typeface="Cambria Math"/>
                  </a:rPr>
                  <a:t>(</a:t>
                </a:r>
                <a:r>
                  <a:rPr lang="en-US" b="0" i="0" smtClean="0">
                    <a:latin typeface="Cambria Math"/>
                  </a:rPr>
                  <a:t>𝐷_1×1</a:t>
                </a:r>
                <a:r>
                  <a:rPr lang="en-US" b="0" i="0">
                    <a:latin typeface="Cambria Math"/>
                  </a:rPr>
                  <a:t>), </a:t>
                </a:r>
                <a:r>
                  <a:rPr lang="en-US" b="0" i="0" smtClean="0">
                    <a:latin typeface="Cambria Math"/>
                  </a:rPr>
                  <a:t>…</a:t>
                </a:r>
                <a:r>
                  <a:rPr lang="en-US" b="0" i="0">
                    <a:latin typeface="Cambria Math"/>
                  </a:rPr>
                  <a:t>,𝑒_(𝑖_</a:t>
                </a:r>
                <a:r>
                  <a:rPr lang="en-US" b="0" i="0" smtClean="0">
                    <a:latin typeface="Cambria Math"/>
                  </a:rPr>
                  <a:t>𝐿</a:t>
                </a:r>
                <a:r>
                  <a:rPr lang="en-US" b="0" i="0">
                    <a:latin typeface="Cambria Math"/>
                  </a:rPr>
                  <a:t>)</a:t>
                </a:r>
                <a:r>
                  <a:rPr lang="en-US" b="0" i="0" smtClean="0">
                    <a:latin typeface="Cambria Math"/>
                  </a:rPr>
                  <a:t>^</a:t>
                </a:r>
                <a:r>
                  <a:rPr lang="en-US" b="0" i="0">
                    <a:latin typeface="Cambria Math"/>
                  </a:rPr>
                  <a:t>(𝐷_</a:t>
                </a:r>
                <a:r>
                  <a:rPr lang="en-US" b="0" i="0" smtClean="0">
                    <a:latin typeface="Cambria Math"/>
                  </a:rPr>
                  <a:t>𝐿×1</a:t>
                </a:r>
                <a:r>
                  <a:rPr lang="en-US" b="0" i="0">
                    <a:latin typeface="Cambria Math"/>
                  </a:rPr>
                  <a:t>)</a:t>
                </a:r>
                <a:r>
                  <a:rPr lang="en-US" b="0" i="0" smtClean="0">
                    <a:latin typeface="Cambria Math"/>
                  </a:rPr>
                  <a:t>〉</a:t>
                </a:r>
                <a:endParaRPr lang="en-US" smtClean="0"/>
              </a:p>
              <a:p>
                <a:pPr lvl="1"/>
                <a:r>
                  <a:rPr lang="en-US" smtClean="0"/>
                  <a:t>Contains </a:t>
                </a:r>
                <a:r>
                  <a:rPr lang="en-US"/>
                  <a:t>the same number and type of nodes </a:t>
                </a:r>
                <a:r>
                  <a:rPr lang="en-US" smtClean="0"/>
                  <a:t>as mentioned </a:t>
                </a:r>
                <a:r>
                  <a:rPr lang="en-US"/>
                  <a:t>in the </a:t>
                </a:r>
                <a:r>
                  <a:rPr lang="en-US" smtClean="0"/>
                  <a:t>query</a:t>
                </a:r>
              </a:p>
              <a:p>
                <a:pPr lvl="1"/>
                <a:r>
                  <a:rPr lang="en-US"/>
                  <a:t>All nodes </a:t>
                </a:r>
                <a:r>
                  <a:rPr lang="en-US" smtClean="0"/>
                  <a:t>in </a:t>
                </a:r>
                <a:r>
                  <a:rPr lang="en-US" i="1"/>
                  <a:t>C </a:t>
                </a:r>
                <a:r>
                  <a:rPr lang="en-US"/>
                  <a:t>are connected to each other in </a:t>
                </a:r>
                <a:r>
                  <a:rPr lang="en-US" i="1"/>
                  <a:t>G </a:t>
                </a:r>
                <a:r>
                  <a:rPr lang="en-US"/>
                  <a:t>and </a:t>
                </a:r>
                <a:r>
                  <a:rPr lang="en-US" smtClean="0"/>
                  <a:t>satisfy the </a:t>
                </a:r>
                <a:r>
                  <a:rPr lang="en-US"/>
                  <a:t>predicates in </a:t>
                </a:r>
                <a:r>
                  <a:rPr lang="en-US" i="1" smtClean="0"/>
                  <a:t>Q</a:t>
                </a:r>
                <a:endParaRPr lang="en-US" smtClean="0"/>
              </a:p>
              <a:p>
                <a:r>
                  <a:rPr lang="en-US" smtClean="0"/>
                  <a:t>Association-Based </a:t>
                </a:r>
                <a:r>
                  <a:rPr lang="en-US"/>
                  <a:t>Clique </a:t>
                </a:r>
                <a:r>
                  <a:rPr lang="en-US" smtClean="0"/>
                  <a:t>Outlier</a:t>
                </a:r>
              </a:p>
              <a:p>
                <a:pPr lvl="1"/>
                <a:r>
                  <a:rPr lang="en-US" smtClean="0"/>
                  <a:t>Outlierness of a clique =f(outlierness of associations </a:t>
                </a:r>
                <a:r>
                  <a:rPr lang="en-US"/>
                  <a:t>between the attributes of these </a:t>
                </a:r>
                <a:r>
                  <a:rPr lang="en-US" smtClean="0"/>
                  <a:t>nodes)</a:t>
                </a:r>
              </a:p>
              <a:p>
                <a:pPr lvl="1"/>
                <a:r>
                  <a:rPr lang="en-US" smtClean="0"/>
                  <a:t>Outlierness of association </a:t>
                </a:r>
                <a:r>
                  <a:rPr lang="en-US" b="0" i="0" smtClean="0">
                    <a:latin typeface="Cambria Math"/>
                  </a:rPr>
                  <a:t>〖(𝑣〗_1,𝑣_2)</a:t>
                </a:r>
                <a:r>
                  <a:rPr lang="en-US" smtClean="0"/>
                  <a:t> for attributes </a:t>
                </a:r>
                <a:r>
                  <a:rPr lang="en-US" b="0" i="0" smtClean="0">
                    <a:latin typeface="Cambria Math"/>
                  </a:rPr>
                  <a:t>𝑎_1</a:t>
                </a:r>
                <a:r>
                  <a:rPr lang="en-US" smtClean="0"/>
                  <a:t> and </a:t>
                </a:r>
                <a:r>
                  <a:rPr lang="en-US" b="0" i="0" smtClean="0">
                    <a:latin typeface="Cambria Math"/>
                  </a:rPr>
                  <a:t>𝑎_2</a:t>
                </a:r>
                <a:r>
                  <a:rPr lang="en-US" smtClean="0"/>
                  <a:t> is high if</a:t>
                </a:r>
              </a:p>
              <a:p>
                <a:pPr lvl="2"/>
                <a:r>
                  <a:rPr lang="en-US" b="0" i="0" smtClean="0">
                    <a:latin typeface="Cambria Math"/>
                  </a:rPr>
                  <a:t>𝑣</a:t>
                </a:r>
                <a:r>
                  <a:rPr lang="en-US" b="0" i="0">
                    <a:latin typeface="Cambria Math"/>
                  </a:rPr>
                  <a:t>_</a:t>
                </a:r>
                <a:r>
                  <a:rPr lang="en-US" i="0">
                    <a:latin typeface="Cambria Math"/>
                  </a:rPr>
                  <a:t>1</a:t>
                </a:r>
                <a:r>
                  <a:rPr lang="en-US"/>
                  <a:t> and </a:t>
                </a:r>
                <a:r>
                  <a:rPr lang="en-US" b="0" i="0" smtClean="0">
                    <a:latin typeface="Cambria Math"/>
                  </a:rPr>
                  <a:t>𝑣</a:t>
                </a:r>
                <a:r>
                  <a:rPr lang="en-US" b="0" i="0">
                    <a:latin typeface="Cambria Math"/>
                  </a:rPr>
                  <a:t>_</a:t>
                </a:r>
                <a:r>
                  <a:rPr lang="en-US" i="0">
                    <a:latin typeface="Cambria Math"/>
                  </a:rPr>
                  <a:t>2</a:t>
                </a:r>
                <a:r>
                  <a:rPr lang="en-US" smtClean="0"/>
                  <a:t> are frequent</a:t>
                </a:r>
              </a:p>
              <a:p>
                <a:pPr lvl="2"/>
                <a:r>
                  <a:rPr lang="en-US" smtClean="0"/>
                  <a:t>Co-occurrence of </a:t>
                </a:r>
                <a:r>
                  <a:rPr lang="en-US"/>
                  <a:t> </a:t>
                </a:r>
                <a:r>
                  <a:rPr lang="en-US" i="0">
                    <a:latin typeface="Cambria Math"/>
                  </a:rPr>
                  <a:t>𝑣_1</a:t>
                </a:r>
                <a:r>
                  <a:rPr lang="en-US"/>
                  <a:t> and </a:t>
                </a:r>
                <a:r>
                  <a:rPr lang="en-US" i="0">
                    <a:latin typeface="Cambria Math"/>
                  </a:rPr>
                  <a:t>𝑣_2</a:t>
                </a:r>
                <a:r>
                  <a:rPr lang="en-US"/>
                  <a:t> </a:t>
                </a:r>
                <a:r>
                  <a:rPr lang="en-US" smtClean="0"/>
                  <a:t>is rare</a:t>
                </a:r>
              </a:p>
              <a:p>
                <a:pPr lvl="2"/>
                <a:r>
                  <a:rPr lang="en-US"/>
                  <a:t>High correlation between </a:t>
                </a:r>
                <a:r>
                  <a:rPr lang="en-US" i="0">
                    <a:latin typeface="Cambria Math"/>
                  </a:rPr>
                  <a:t>𝑎_1</a:t>
                </a:r>
                <a:r>
                  <a:rPr lang="en-US"/>
                  <a:t> and </a:t>
                </a:r>
                <a:r>
                  <a:rPr lang="en-US" i="0">
                    <a:latin typeface="Cambria Math"/>
                  </a:rPr>
                  <a:t>𝑎_2</a:t>
                </a:r>
                <a:endParaRPr lang="en-US" smtClean="0"/>
              </a:p>
              <a:p>
                <a:r>
                  <a:rPr lang="en-US" smtClean="0"/>
                  <a:t>Association-Based </a:t>
                </a:r>
                <a:r>
                  <a:rPr lang="en-US"/>
                  <a:t>Clique Outlier Detection </a:t>
                </a:r>
                <a:r>
                  <a:rPr lang="en-US" smtClean="0"/>
                  <a:t>Problem</a:t>
                </a:r>
              </a:p>
              <a:p>
                <a:pPr lvl="1"/>
                <a:r>
                  <a:rPr lang="en-US" smtClean="0"/>
                  <a:t>Given: </a:t>
                </a:r>
                <a:r>
                  <a:rPr lang="en-US"/>
                  <a:t>a network </a:t>
                </a:r>
                <a:r>
                  <a:rPr lang="en-US" i="1"/>
                  <a:t>G </a:t>
                </a:r>
                <a:r>
                  <a:rPr lang="en-US"/>
                  <a:t>and a query </a:t>
                </a:r>
                <a:r>
                  <a:rPr lang="en-US" i="1"/>
                  <a:t>Q</a:t>
                </a:r>
                <a:endParaRPr lang="en-US" smtClean="0"/>
              </a:p>
              <a:p>
                <a:pPr lvl="1"/>
                <a:r>
                  <a:rPr lang="en-US" smtClean="0"/>
                  <a:t>Find: </a:t>
                </a:r>
                <a:r>
                  <a:rPr lang="en-US"/>
                  <a:t>top </a:t>
                </a:r>
                <a:r>
                  <a:rPr lang="en-US" i="1"/>
                  <a:t>K </a:t>
                </a:r>
                <a:r>
                  <a:rPr lang="en-US"/>
                  <a:t>cliques that satisfy </a:t>
                </a:r>
                <a:r>
                  <a:rPr lang="en-US" smtClean="0"/>
                  <a:t>the query </a:t>
                </a:r>
                <a:r>
                  <a:rPr lang="en-US"/>
                  <a:t>with highest outlier scores.</a:t>
                </a:r>
              </a:p>
              <a:p>
                <a:pPr lvl="1"/>
                <a:endParaRPr lang="en-US" smtClean="0"/>
              </a:p>
            </p:txBody>
          </p:sp>
        </mc:Fallback>
      </mc:AlternateContent>
      <p:sp>
        <p:nvSpPr>
          <p:cNvPr id="4" name="Slide Number Placeholder 3"/>
          <p:cNvSpPr>
            <a:spLocks noGrp="1"/>
          </p:cNvSpPr>
          <p:nvPr>
            <p:ph type="sldNum" sz="quarter" idx="10"/>
          </p:nvPr>
        </p:nvSpPr>
        <p:spPr/>
        <p:txBody>
          <a:bodyPr/>
          <a:lstStyle/>
          <a:p>
            <a:fld id="{E570A28F-C7BF-400B-AC21-D5A873D0488F}" type="slidenum">
              <a:rPr lang="en-US" smtClean="0"/>
              <a:t>38</a:t>
            </a:fld>
            <a:endParaRPr lang="en-US"/>
          </a:p>
        </p:txBody>
      </p:sp>
    </p:spTree>
    <p:extLst>
      <p:ext uri="{BB962C8B-B14F-4D97-AF65-F5344CB8AC3E}">
        <p14:creationId xmlns:p14="http://schemas.microsoft.com/office/powerpoint/2010/main" val="1123185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48</a:t>
            </a:fld>
            <a:endParaRPr lang="en-US"/>
          </a:p>
        </p:txBody>
      </p:sp>
    </p:spTree>
    <p:extLst>
      <p:ext uri="{BB962C8B-B14F-4D97-AF65-F5344CB8AC3E}">
        <p14:creationId xmlns:p14="http://schemas.microsoft.com/office/powerpoint/2010/main" val="4135959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 To decide whether to personalize or not. Usually personalization depends on clustering. You personalize for a cluster and then you assign every person to a cluster. But if some person does not follow any temporal cluster, you better not personalize for him even if he seems to belong to a cluster for now. His evolutionary pattern is not stable and so it just means that he is more dynamic.</a:t>
            </a:r>
          </a:p>
          <a:p>
            <a:endParaRPr lang="en-US" smtClean="0"/>
          </a:p>
          <a:p>
            <a:r>
              <a:rPr lang="en-US" smtClean="0"/>
              <a:t>2. Post-processing of such outliers. If some temporal change becomes a trend far in the future. One could use these outliers to track back who were the trend setters which led to the recent temporal change trend.</a:t>
            </a:r>
          </a:p>
          <a:p>
            <a:endParaRPr lang="en-US" smtClean="0"/>
          </a:p>
          <a:p>
            <a:r>
              <a:rPr lang="en-US" smtClean="0"/>
              <a:t>3. New community formation. If a reasonable number of the outliers are displaying a simlar community change trend and of this number increases over snapshots, one can guess that this is giving rise to a new trend which could be very important for many applications, especially if the objects are highly influential.</a:t>
            </a:r>
          </a:p>
          <a:p>
            <a:endParaRPr lang="en-US" smtClean="0"/>
          </a:p>
          <a:p>
            <a:r>
              <a:rPr lang="en-US" smtClean="0"/>
              <a:t>4. Sociology studies. E.g., distributions could be as follows. For each employee, one can record the amount of time spent in Office work, Household work, Watching TV, Recreation and Eating, for a month. This could be across various states in US. If some new distribution change is observed in some particular state, we might identify that something special is happening in that state.</a:t>
            </a:r>
          </a:p>
          <a:p>
            <a:endParaRPr lang="en-US" smtClean="0"/>
          </a:p>
          <a:p>
            <a:r>
              <a:rPr lang="en-US" smtClean="0"/>
              <a:t>Outlier detection may be useful to explain future behavior of outlier sequences. E.g., one may analyze the diet proportion of carbohydrates, proteins and fats for a city across time. A city showing trends of increasing fats proportion in diet, may have a population with larger risk of heart attacks.</a:t>
            </a:r>
          </a:p>
          <a:p>
            <a:endParaRPr lang="en-US" smtClean="0"/>
          </a:p>
          <a:p>
            <a:r>
              <a:rPr lang="en-US" smtClean="0"/>
              <a:t>5. Anomalous Environmental changes: A city with a very different sequence of land use proportion (agriculture, residential, commercial, open space) changes across time, compared to change patterns for other cities can be a CTOutlier. E.g., most of the cities show an increase in residential and commercial areas and reduction in agriculture areas over time. However, some cities may get devastated by natural calamities disturbing the land use drastically. </a:t>
            </a:r>
          </a:p>
          <a:p>
            <a:endParaRPr lang="en-US" smtClean="0"/>
          </a:p>
          <a:p>
            <a:r>
              <a:rPr lang="en-US" smtClean="0"/>
              <a:t>6. CTOutlier detection may be used to trigger action in monitoring systems. E.g., in a chemical process, one may expect to observe a certain series of distribution of elements across time. Unexpected deviations from such a series, may be used to trigger a corrective action.</a:t>
            </a:r>
          </a:p>
          <a:p>
            <a:endParaRPr lang="en-US" smtClean="0"/>
          </a:p>
          <a:p>
            <a:r>
              <a:rPr lang="en-US" smtClean="0"/>
              <a:t>Communities could be any hashtag (events) on Twitter, group on flickr, a category on bulletin boards, </a:t>
            </a:r>
          </a:p>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73</a:t>
            </a:fld>
            <a:endParaRPr lang="en-US"/>
          </a:p>
        </p:txBody>
      </p:sp>
    </p:spTree>
    <p:extLst>
      <p:ext uri="{BB962C8B-B14F-4D97-AF65-F5344CB8AC3E}">
        <p14:creationId xmlns:p14="http://schemas.microsoft.com/office/powerpoint/2010/main" val="275522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5</a:t>
            </a:fld>
            <a:endParaRPr lang="en-US"/>
          </a:p>
        </p:txBody>
      </p:sp>
    </p:spTree>
    <p:extLst>
      <p:ext uri="{BB962C8B-B14F-4D97-AF65-F5344CB8AC3E}">
        <p14:creationId xmlns:p14="http://schemas.microsoft.com/office/powerpoint/2010/main" val="413595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14</a:t>
            </a:fld>
            <a:endParaRPr lang="en-US"/>
          </a:p>
        </p:txBody>
      </p:sp>
    </p:spTree>
    <p:extLst>
      <p:ext uri="{BB962C8B-B14F-4D97-AF65-F5344CB8AC3E}">
        <p14:creationId xmlns:p14="http://schemas.microsoft.com/office/powerpoint/2010/main" val="413595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Trajectory based outliers [Alon et al.,2003][Basharat et al., 2008]</a:t>
            </a:r>
          </a:p>
          <a:p>
            <a:pPr lvl="1"/>
            <a:r>
              <a:rPr lang="en-US" smtClean="0"/>
              <a:t>General patterns could be gapped and multi-level, unlike trajectories.</a:t>
            </a:r>
          </a:p>
          <a:p>
            <a:pPr lvl="1"/>
            <a:r>
              <a:rPr lang="en-US" smtClean="0"/>
              <a:t>Patterns in our case are soft clustering results rather than locations</a:t>
            </a:r>
          </a:p>
          <a:p>
            <a:pPr lvl="1"/>
            <a:r>
              <a:rPr lang="en-US" smtClean="0"/>
              <a:t>We don’t have features such as speed or direction of motion of objects.</a:t>
            </a:r>
          </a:p>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15</a:t>
            </a:fld>
            <a:endParaRPr lang="en-US"/>
          </a:p>
        </p:txBody>
      </p:sp>
    </p:spTree>
    <p:extLst>
      <p:ext uri="{BB962C8B-B14F-4D97-AF65-F5344CB8AC3E}">
        <p14:creationId xmlns:p14="http://schemas.microsoft.com/office/powerpoint/2010/main" val="300292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states with 6% pension, 16% heathcare, 32% education, 16% other spending in 2006, it has been observed that heathcare increased by 4-5% in 2009-2010 while other spending decreased by 4%. But in the case of AK which followed a similar distribution in 2006, heathcare decreased by 3% and other spending increased by 5% in 2009-2010.</a:t>
            </a:r>
          </a:p>
          <a:p>
            <a:r>
              <a:rPr lang="en-US" smtClean="0"/>
              <a:t>States with 16% healthcare, 30% education, 10% transportation and 16% other spending in 2005 and 2008 generally show a similar distribution with around 13% other spending in 2001. But AK shows a clear peak of 43% in other spending for 2001.</a:t>
            </a:r>
          </a:p>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21</a:t>
            </a:fld>
            <a:endParaRPr lang="en-US"/>
          </a:p>
        </p:txBody>
      </p:sp>
    </p:spTree>
    <p:extLst>
      <p:ext uri="{BB962C8B-B14F-4D97-AF65-F5344CB8AC3E}">
        <p14:creationId xmlns:p14="http://schemas.microsoft.com/office/powerpoint/2010/main" val="2157482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22</a:t>
            </a:fld>
            <a:endParaRPr lang="en-US"/>
          </a:p>
        </p:txBody>
      </p:sp>
    </p:spTree>
    <p:extLst>
      <p:ext uri="{BB962C8B-B14F-4D97-AF65-F5344CB8AC3E}">
        <p14:creationId xmlns:p14="http://schemas.microsoft.com/office/powerpoint/2010/main" val="4135959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MultiMediaN E-Culture</a:t>
            </a:r>
          </a:p>
          <a:p>
            <a:r>
              <a:rPr lang="en-US" sz="1100"/>
              <a:t>By linking the collections and vocabularies from multiple museums together the E-Culture project constructed a graph of cultural heritage data. Within the </a:t>
            </a:r>
            <a:r>
              <a:rPr lang="en-US" sz="1100">
                <a:hlinkClick r:id="rId3"/>
              </a:rPr>
              <a:t>MultimediaN E-Culture</a:t>
            </a:r>
            <a:r>
              <a:rPr lang="en-US" sz="1100"/>
              <a:t> team I investigated how keyword search can be applied to this heterogeneous graph to find artworks that are semantically related artworks to a keyword query?</a:t>
            </a:r>
          </a:p>
          <a:p>
            <a:endParaRPr lang="en-US" sz="1100"/>
          </a:p>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23</a:t>
            </a:fld>
            <a:endParaRPr lang="en-US"/>
          </a:p>
        </p:txBody>
      </p:sp>
    </p:spTree>
    <p:extLst>
      <p:ext uri="{BB962C8B-B14F-4D97-AF65-F5344CB8AC3E}">
        <p14:creationId xmlns:p14="http://schemas.microsoft.com/office/powerpoint/2010/main" val="2535821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24</a:t>
            </a:fld>
            <a:endParaRPr lang="en-US"/>
          </a:p>
        </p:txBody>
      </p:sp>
    </p:spTree>
    <p:extLst>
      <p:ext uri="{BB962C8B-B14F-4D97-AF65-F5344CB8AC3E}">
        <p14:creationId xmlns:p14="http://schemas.microsoft.com/office/powerpoint/2010/main" val="300292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26</a:t>
            </a:fld>
            <a:endParaRPr lang="en-US"/>
          </a:p>
        </p:txBody>
      </p:sp>
    </p:spTree>
    <p:extLst>
      <p:ext uri="{BB962C8B-B14F-4D97-AF65-F5344CB8AC3E}">
        <p14:creationId xmlns:p14="http://schemas.microsoft.com/office/powerpoint/2010/main" val="2858495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DED84-E21F-45BF-8A95-3957B4713241}" type="datetimeFigureOut">
              <a:rPr lang="en-US" smtClean="0"/>
              <a:pPr/>
              <a:t>28-Mar-13</a:t>
            </a:fld>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pic>
        <p:nvPicPr>
          <p:cNvPr id="11" name="Picture 12" descr="INARC-logo.bmp"/>
          <p:cNvPicPr>
            <a:picLocks noChangeAspect="1"/>
          </p:cNvPicPr>
          <p:nvPr userDrawn="1"/>
        </p:nvPicPr>
        <p:blipFill>
          <a:blip r:embed="rId2" cstate="print"/>
          <a:srcRect/>
          <a:stretch>
            <a:fillRect/>
          </a:stretch>
        </p:blipFill>
        <p:spPr bwMode="auto">
          <a:xfrm>
            <a:off x="0" y="9001"/>
            <a:ext cx="785813" cy="660400"/>
          </a:xfrm>
          <a:prstGeom prst="rect">
            <a:avLst/>
          </a:prstGeom>
          <a:noFill/>
          <a:ln w="9525">
            <a:noFill/>
            <a:miter lim="800000"/>
            <a:headEnd/>
            <a:tailEnd/>
          </a:ln>
        </p:spPr>
      </p:pic>
      <p:pic>
        <p:nvPicPr>
          <p:cNvPr id="12" name="Picture 11" descr="ARL Color"/>
          <p:cNvPicPr>
            <a:picLocks noChangeAspect="1" noChangeArrowheads="1"/>
          </p:cNvPicPr>
          <p:nvPr userDrawn="1"/>
        </p:nvPicPr>
        <p:blipFill>
          <a:blip r:embed="rId3" cstate="print"/>
          <a:srcRect/>
          <a:stretch>
            <a:fillRect/>
          </a:stretch>
        </p:blipFill>
        <p:spPr bwMode="auto">
          <a:xfrm>
            <a:off x="3767168" y="6445250"/>
            <a:ext cx="595312" cy="379413"/>
          </a:xfrm>
          <a:prstGeom prst="rect">
            <a:avLst/>
          </a:prstGeom>
          <a:noFill/>
          <a:ln w="9525">
            <a:noFill/>
            <a:miter lim="800000"/>
            <a:headEnd/>
            <a:tailEnd/>
          </a:ln>
          <a:effectLst>
            <a:outerShdw dist="35921" dir="2700000" algn="ctr" rotWithShape="0">
              <a:srgbClr val="808080"/>
            </a:outerShdw>
          </a:effectLst>
        </p:spPr>
      </p:pic>
      <p:pic>
        <p:nvPicPr>
          <p:cNvPr id="13" name="Picture 12" descr="Net_Sci_CTA_Logo_cropped.pdf"/>
          <p:cNvPicPr>
            <a:picLocks noChangeAspect="1"/>
          </p:cNvPicPr>
          <p:nvPr userDrawn="1"/>
        </p:nvPicPr>
        <p:blipFill>
          <a:blip r:embed="rId4" cstate="print"/>
          <a:srcRect/>
          <a:stretch>
            <a:fillRect/>
          </a:stretch>
        </p:blipFill>
        <p:spPr bwMode="auto">
          <a:xfrm>
            <a:off x="4559330" y="6435725"/>
            <a:ext cx="1071563" cy="422275"/>
          </a:xfrm>
          <a:prstGeom prst="rect">
            <a:avLst/>
          </a:prstGeom>
          <a:noFill/>
          <a:ln w="9525">
            <a:noFill/>
            <a:miter lim="800000"/>
            <a:headEnd/>
            <a:tailEnd/>
          </a:ln>
        </p:spPr>
      </p:pic>
      <p:cxnSp>
        <p:nvCxnSpPr>
          <p:cNvPr id="14" name="直接连接符 5"/>
          <p:cNvCxnSpPr/>
          <p:nvPr userDrawn="1"/>
        </p:nvCxnSpPr>
        <p:spPr>
          <a:xfrm>
            <a:off x="76200" y="694801"/>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16" name="直接连接符 5"/>
          <p:cNvCxnSpPr/>
          <p:nvPr userDrawn="1"/>
        </p:nvCxnSpPr>
        <p:spPr>
          <a:xfrm flipH="1">
            <a:off x="8046311" y="5867400"/>
            <a:ext cx="1" cy="957263"/>
          </a:xfrm>
          <a:prstGeom prst="line">
            <a:avLst/>
          </a:prstGeom>
          <a:ln w="25400">
            <a:gradFill>
              <a:gsLst>
                <a:gs pos="0">
                  <a:srgbClr val="00B05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5"/>
          <p:cNvCxnSpPr/>
          <p:nvPr userDrawn="1"/>
        </p:nvCxnSpPr>
        <p:spPr>
          <a:xfrm>
            <a:off x="762000" y="0"/>
            <a:ext cx="0" cy="1228201"/>
          </a:xfrm>
          <a:prstGeom prst="line">
            <a:avLst/>
          </a:prstGeom>
          <a:ln w="25400">
            <a:gradFill>
              <a:gsLst>
                <a:gs pos="0">
                  <a:srgbClr val="00B050"/>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8" name="Picture 2" descr="C:\Users\manish\Desktop\research\past\2009_ENetClus\ARLLanceVisit2010\logo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37587" y="39943"/>
            <a:ext cx="506413" cy="6548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lvl1pPr>
              <a:defRPr sz="3600" b="1">
                <a:solidFill>
                  <a:srgbClr val="FF0000"/>
                </a:solidFill>
              </a:defRPr>
            </a:lvl1pPr>
          </a:lstStyle>
          <a:p>
            <a:r>
              <a:rPr lang="en-US" smtClean="0"/>
              <a:t>Click to edit Master title style</a:t>
            </a:r>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8" name="Content Placeholder 2"/>
          <p:cNvSpPr>
            <a:spLocks noGrp="1"/>
          </p:cNvSpPr>
          <p:nvPr>
            <p:ph idx="13"/>
          </p:nvPr>
        </p:nvSpPr>
        <p:spPr>
          <a:xfrm>
            <a:off x="457200" y="1447800"/>
            <a:ext cx="8229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sp>
        <p:nvSpPr>
          <p:cNvPr id="16" name="Footer Placeholder 4"/>
          <p:cNvSpPr>
            <a:spLocks noGrp="1"/>
          </p:cNvSpPr>
          <p:nvPr>
            <p:ph type="ftr" sz="quarter" idx="3"/>
          </p:nvPr>
        </p:nvSpPr>
        <p:spPr>
          <a:xfrm>
            <a:off x="838200" y="6356350"/>
            <a:ext cx="7696200" cy="365125"/>
          </a:xfrm>
          <a:prstGeom prst="rect">
            <a:avLst/>
          </a:prstGeom>
        </p:spPr>
        <p:txBody>
          <a:bodyPr vert="horz" lIns="91440" tIns="45720" rIns="91440" bIns="45720" rtlCol="0" anchor="ctr"/>
          <a:lstStyle>
            <a:lvl1pPr algn="ctr">
              <a:defRPr sz="1300" b="1">
                <a:solidFill>
                  <a:schemeClr val="accent6">
                    <a:lumMod val="50000"/>
                  </a:schemeClr>
                </a:solidFill>
                <a:latin typeface="Arial" pitchFamily="34" charset="0"/>
                <a:cs typeface="Arial" pitchFamily="34" charset="0"/>
              </a:defRPr>
            </a:lvl1pPr>
          </a:lstStyle>
          <a:p>
            <a:r>
              <a:rPr lang="en-US" smtClean="0"/>
              <a:t>gupta58@illinois.edu, jing@buffalo.edu, charu@us.ibm.com, hanj@cs.uiuc.edu</a:t>
            </a:r>
            <a:endParaRPr lang="en-US"/>
          </a:p>
        </p:txBody>
      </p:sp>
      <p:sp>
        <p:nvSpPr>
          <p:cNvPr id="18" name="Content Placeholder 2"/>
          <p:cNvSpPr>
            <a:spLocks noGrp="1"/>
          </p:cNvSpPr>
          <p:nvPr>
            <p:ph idx="14"/>
          </p:nvPr>
        </p:nvSpPr>
        <p:spPr>
          <a:xfrm>
            <a:off x="4343400" y="90055"/>
            <a:ext cx="4343400" cy="595745"/>
          </a:xfrm>
        </p:spPr>
        <p:txBody>
          <a:bodyPr>
            <a:noAutofit/>
          </a:bodyPr>
          <a:lstStyle>
            <a:lvl1pPr marL="0" indent="0">
              <a:buNone/>
              <a:defRPr sz="1600">
                <a:solidFill>
                  <a:srgbClr val="1010B6"/>
                </a:solidFill>
              </a:defRPr>
            </a:lvl1pPr>
            <a:lvl2pPr marL="457200" indent="0">
              <a:buNone/>
              <a:defRPr sz="1600">
                <a:solidFill>
                  <a:srgbClr val="1010B6"/>
                </a:solidFill>
              </a:defRPr>
            </a:lvl2pPr>
            <a:lvl3pPr marL="914400" indent="0">
              <a:buNone/>
              <a:defRPr sz="1600">
                <a:solidFill>
                  <a:srgbClr val="1010B6"/>
                </a:solidFill>
              </a:defRPr>
            </a:lvl3pPr>
            <a:lvl4pPr marL="1371600" indent="0">
              <a:buNone/>
              <a:defRPr sz="1600">
                <a:solidFill>
                  <a:srgbClr val="1010B6"/>
                </a:solidFill>
              </a:defRPr>
            </a:lvl4pPr>
            <a:lvl5pPr marL="1828800" indent="0">
              <a:buNone/>
              <a:defRPr sz="1600">
                <a:solidFill>
                  <a:srgbClr val="1010B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Content Placeholder 2"/>
          <p:cNvSpPr>
            <a:spLocks noGrp="1"/>
          </p:cNvSpPr>
          <p:nvPr>
            <p:ph idx="15"/>
          </p:nvPr>
        </p:nvSpPr>
        <p:spPr>
          <a:xfrm>
            <a:off x="457200" y="90055"/>
            <a:ext cx="3810000" cy="595745"/>
          </a:xfrm>
        </p:spPr>
        <p:txBody>
          <a:bodyPr>
            <a:normAutofit/>
          </a:bodyPr>
          <a:lstStyle>
            <a:lvl1pPr marL="0" indent="0">
              <a:buNone/>
              <a:defRPr sz="1600">
                <a:solidFill>
                  <a:srgbClr val="FF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endParaRPr lang="en-US"/>
          </a:p>
        </p:txBody>
      </p:sp>
      <p:cxnSp>
        <p:nvCxnSpPr>
          <p:cNvPr id="21" name="直接连接符 5"/>
          <p:cNvCxnSpPr/>
          <p:nvPr userDrawn="1"/>
        </p:nvCxnSpPr>
        <p:spPr>
          <a:xfrm>
            <a:off x="4343400" y="72737"/>
            <a:ext cx="0" cy="609600"/>
          </a:xfrm>
          <a:prstGeom prst="line">
            <a:avLst/>
          </a:prstGeom>
          <a:ln w="38100" cap="rnd">
            <a:solidFill>
              <a:srgbClr val="1010B6"/>
            </a:solidFill>
          </a:ln>
          <a:effectLst>
            <a:outerShdw sx="1000" sy="1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22" name="直接连接符 5"/>
          <p:cNvCxnSpPr/>
          <p:nvPr userDrawn="1"/>
        </p:nvCxnSpPr>
        <p:spPr>
          <a:xfrm>
            <a:off x="8686800" y="72737"/>
            <a:ext cx="0" cy="609600"/>
          </a:xfrm>
          <a:prstGeom prst="line">
            <a:avLst/>
          </a:prstGeom>
          <a:ln w="38100" cap="rnd">
            <a:solidFill>
              <a:srgbClr val="1010B6"/>
            </a:solidFill>
          </a:ln>
          <a:effectLst>
            <a:outerShdw sx="1000" sy="1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23" name="直接连接符 5"/>
          <p:cNvCxnSpPr/>
          <p:nvPr userDrawn="1"/>
        </p:nvCxnSpPr>
        <p:spPr>
          <a:xfrm>
            <a:off x="457200" y="72737"/>
            <a:ext cx="0" cy="609600"/>
          </a:xfrm>
          <a:prstGeom prst="line">
            <a:avLst/>
          </a:prstGeom>
          <a:ln w="38100" cap="rnd">
            <a:solidFill>
              <a:srgbClr val="1010B6"/>
            </a:solidFill>
          </a:ln>
          <a:effectLst>
            <a:outerShdw sx="1000" sy="1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24" name="直接连接符 5"/>
          <p:cNvCxnSpPr/>
          <p:nvPr userDrawn="1"/>
        </p:nvCxnSpPr>
        <p:spPr>
          <a:xfrm>
            <a:off x="457200" y="72737"/>
            <a:ext cx="8229600" cy="0"/>
          </a:xfrm>
          <a:prstGeom prst="line">
            <a:avLst/>
          </a:prstGeom>
          <a:ln w="38100" cap="rnd">
            <a:solidFill>
              <a:srgbClr val="1010B6"/>
            </a:solidFill>
          </a:ln>
          <a:effectLst>
            <a:outerShdw sx="1000" sy="1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57200" y="682337"/>
            <a:ext cx="8229600" cy="0"/>
          </a:xfrm>
          <a:prstGeom prst="line">
            <a:avLst/>
          </a:prstGeom>
          <a:ln w="38100">
            <a:solidFill>
              <a:srgbClr val="1010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135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892EA-4B1B-40AC-BF37-A90CD4E7DABE}" type="datetimeFigureOut">
              <a:rPr lang="en-US" smtClean="0"/>
              <a:pPr/>
              <a:t>28-Mar-13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DED84-E21F-45BF-8A95-3957B4713241}" type="datetimeFigureOut">
              <a:rPr lang="en-US" smtClean="0"/>
              <a:pPr/>
              <a:t>28-Mar-13</a:t>
            </a:fld>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pic>
        <p:nvPicPr>
          <p:cNvPr id="11" name="Picture 12" descr="INARC-logo.bmp"/>
          <p:cNvPicPr>
            <a:picLocks noChangeAspect="1"/>
          </p:cNvPicPr>
          <p:nvPr userDrawn="1"/>
        </p:nvPicPr>
        <p:blipFill>
          <a:blip r:embed="rId2" cstate="print"/>
          <a:srcRect/>
          <a:stretch>
            <a:fillRect/>
          </a:stretch>
        </p:blipFill>
        <p:spPr bwMode="auto">
          <a:xfrm>
            <a:off x="0" y="0"/>
            <a:ext cx="785813" cy="660400"/>
          </a:xfrm>
          <a:prstGeom prst="rect">
            <a:avLst/>
          </a:prstGeom>
          <a:noFill/>
          <a:ln w="9525">
            <a:noFill/>
            <a:miter lim="800000"/>
            <a:headEnd/>
            <a:tailEnd/>
          </a:ln>
        </p:spPr>
      </p:pic>
      <p:pic>
        <p:nvPicPr>
          <p:cNvPr id="12" name="Picture 11" descr="ARL Color"/>
          <p:cNvPicPr>
            <a:picLocks noChangeAspect="1" noChangeArrowheads="1"/>
          </p:cNvPicPr>
          <p:nvPr userDrawn="1"/>
        </p:nvPicPr>
        <p:blipFill>
          <a:blip r:embed="rId3" cstate="print"/>
          <a:srcRect/>
          <a:stretch>
            <a:fillRect/>
          </a:stretch>
        </p:blipFill>
        <p:spPr bwMode="auto">
          <a:xfrm>
            <a:off x="7280275" y="6445250"/>
            <a:ext cx="595312" cy="379413"/>
          </a:xfrm>
          <a:prstGeom prst="rect">
            <a:avLst/>
          </a:prstGeom>
          <a:noFill/>
          <a:ln w="9525">
            <a:noFill/>
            <a:miter lim="800000"/>
            <a:headEnd/>
            <a:tailEnd/>
          </a:ln>
          <a:effectLst>
            <a:outerShdw dist="35921" dir="2700000" algn="ctr" rotWithShape="0">
              <a:srgbClr val="808080"/>
            </a:outerShdw>
          </a:effectLst>
        </p:spPr>
      </p:pic>
      <p:pic>
        <p:nvPicPr>
          <p:cNvPr id="13" name="Picture 12" descr="Net_Sci_CTA_Logo_cropped.pdf"/>
          <p:cNvPicPr>
            <a:picLocks noChangeAspect="1"/>
          </p:cNvPicPr>
          <p:nvPr userDrawn="1"/>
        </p:nvPicPr>
        <p:blipFill>
          <a:blip r:embed="rId4" cstate="print"/>
          <a:srcRect/>
          <a:stretch>
            <a:fillRect/>
          </a:stretch>
        </p:blipFill>
        <p:spPr bwMode="auto">
          <a:xfrm>
            <a:off x="8072437" y="6435725"/>
            <a:ext cx="1071563" cy="422275"/>
          </a:xfrm>
          <a:prstGeom prst="rect">
            <a:avLst/>
          </a:prstGeom>
          <a:noFill/>
          <a:ln w="9525">
            <a:noFill/>
            <a:miter lim="800000"/>
            <a:headEnd/>
            <a:tailEnd/>
          </a:ln>
        </p:spPr>
      </p:pic>
      <p:pic>
        <p:nvPicPr>
          <p:cNvPr id="14" name="Picture 2" descr="C:\Users\manish\Desktop\research\past\2009_ENetClus\ARLLanceVisit2010\logo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37587" y="0"/>
            <a:ext cx="506413" cy="65485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0679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8" name="Content Placeholder 2"/>
          <p:cNvSpPr>
            <a:spLocks noGrp="1"/>
          </p:cNvSpPr>
          <p:nvPr>
            <p:ph idx="13"/>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DED84-E21F-45BF-8A95-3957B4713241}" type="datetimeFigureOut">
              <a:rPr lang="en-US" smtClean="0"/>
              <a:pPr/>
              <a:t>28-Mar-13</a:t>
            </a:fld>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pic>
        <p:nvPicPr>
          <p:cNvPr id="11" name="Picture 12" descr="INARC-logo.bmp"/>
          <p:cNvPicPr>
            <a:picLocks noChangeAspect="1"/>
          </p:cNvPicPr>
          <p:nvPr userDrawn="1"/>
        </p:nvPicPr>
        <p:blipFill>
          <a:blip r:embed="rId2" cstate="print"/>
          <a:srcRect/>
          <a:stretch>
            <a:fillRect/>
          </a:stretch>
        </p:blipFill>
        <p:spPr bwMode="auto">
          <a:xfrm>
            <a:off x="0" y="330200"/>
            <a:ext cx="785813" cy="660400"/>
          </a:xfrm>
          <a:prstGeom prst="rect">
            <a:avLst/>
          </a:prstGeom>
          <a:noFill/>
          <a:ln w="9525">
            <a:noFill/>
            <a:miter lim="800000"/>
            <a:headEnd/>
            <a:tailEnd/>
          </a:ln>
        </p:spPr>
      </p:pic>
      <p:pic>
        <p:nvPicPr>
          <p:cNvPr id="12" name="Picture 11" descr="ARL Color"/>
          <p:cNvPicPr>
            <a:picLocks noChangeAspect="1" noChangeArrowheads="1"/>
          </p:cNvPicPr>
          <p:nvPr userDrawn="1"/>
        </p:nvPicPr>
        <p:blipFill>
          <a:blip r:embed="rId3" cstate="print"/>
          <a:srcRect/>
          <a:stretch>
            <a:fillRect/>
          </a:stretch>
        </p:blipFill>
        <p:spPr bwMode="auto">
          <a:xfrm>
            <a:off x="3810000" y="6445250"/>
            <a:ext cx="595312" cy="379413"/>
          </a:xfrm>
          <a:prstGeom prst="rect">
            <a:avLst/>
          </a:prstGeom>
          <a:noFill/>
          <a:ln w="9525">
            <a:noFill/>
            <a:miter lim="800000"/>
            <a:headEnd/>
            <a:tailEnd/>
          </a:ln>
          <a:effectLst>
            <a:outerShdw dist="35921" dir="2700000" algn="ctr" rotWithShape="0">
              <a:srgbClr val="808080"/>
            </a:outerShdw>
          </a:effectLst>
        </p:spPr>
      </p:pic>
      <p:pic>
        <p:nvPicPr>
          <p:cNvPr id="13" name="Picture 12" descr="Net_Sci_CTA_Logo_cropped.pdf"/>
          <p:cNvPicPr>
            <a:picLocks noChangeAspect="1"/>
          </p:cNvPicPr>
          <p:nvPr userDrawn="1"/>
        </p:nvPicPr>
        <p:blipFill>
          <a:blip r:embed="rId4" cstate="print"/>
          <a:srcRect/>
          <a:stretch>
            <a:fillRect/>
          </a:stretch>
        </p:blipFill>
        <p:spPr bwMode="auto">
          <a:xfrm>
            <a:off x="4602162" y="6435725"/>
            <a:ext cx="1071563" cy="422275"/>
          </a:xfrm>
          <a:prstGeom prst="rect">
            <a:avLst/>
          </a:prstGeom>
          <a:noFill/>
          <a:ln w="9525">
            <a:noFill/>
            <a:miter lim="800000"/>
            <a:headEnd/>
            <a:tailEnd/>
          </a:ln>
        </p:spPr>
      </p:pic>
      <p:pic>
        <p:nvPicPr>
          <p:cNvPr id="14" name="Picture 2" descr="C:\Users\manish\Desktop\research\past\2009_ENetClus\ARLLanceVisit2010\logo2.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37587" y="335742"/>
            <a:ext cx="506413" cy="65485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9236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8" name="Content Placeholder 2"/>
          <p:cNvSpPr>
            <a:spLocks noGrp="1"/>
          </p:cNvSpPr>
          <p:nvPr>
            <p:ph idx="13"/>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pic>
        <p:nvPicPr>
          <p:cNvPr id="14" name="Picture 2" descr="C:\Users\manish\Desktop\research\past\2009_ENetClus\ARLLanceVisit2010\logo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7587" y="0"/>
            <a:ext cx="506413" cy="65485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b="1">
                <a:solidFill>
                  <a:schemeClr val="tx1">
                    <a:tint val="75000"/>
                  </a:schemeClr>
                </a:solidFill>
                <a:latin typeface="Arial" pitchFamily="34" charset="0"/>
                <a:cs typeface="Arial" pitchFamily="34" charset="0"/>
              </a:defRPr>
            </a:lvl1pPr>
          </a:lstStyle>
          <a:p>
            <a:r>
              <a:rPr lang="en-US" smtClean="0"/>
              <a:t>gupta58@illinois.edu</a:t>
            </a:r>
            <a:endParaRPr lang="en-US"/>
          </a:p>
        </p:txBody>
      </p:sp>
    </p:spTree>
    <p:extLst>
      <p:ext uri="{BB962C8B-B14F-4D97-AF65-F5344CB8AC3E}">
        <p14:creationId xmlns:p14="http://schemas.microsoft.com/office/powerpoint/2010/main" val="3350811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41066327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27339285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120253315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17366054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9"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DED84-E21F-45BF-8A95-3957B4713241}" type="datetimeFigureOut">
              <a:rPr lang="en-US" smtClean="0"/>
              <a:pPr/>
              <a:t>28-Mar-13</a:t>
            </a:fld>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pic>
        <p:nvPicPr>
          <p:cNvPr id="11" name="Picture 12" descr="INARC-logo.bmp"/>
          <p:cNvPicPr>
            <a:picLocks noChangeAspect="1"/>
          </p:cNvPicPr>
          <p:nvPr userDrawn="1"/>
        </p:nvPicPr>
        <p:blipFill>
          <a:blip r:embed="rId2" cstate="print"/>
          <a:srcRect/>
          <a:stretch>
            <a:fillRect/>
          </a:stretch>
        </p:blipFill>
        <p:spPr bwMode="auto">
          <a:xfrm>
            <a:off x="0" y="25400"/>
            <a:ext cx="785813" cy="660400"/>
          </a:xfrm>
          <a:prstGeom prst="rect">
            <a:avLst/>
          </a:prstGeom>
          <a:noFill/>
          <a:ln w="9525">
            <a:noFill/>
            <a:miter lim="800000"/>
            <a:headEnd/>
            <a:tailEnd/>
          </a:ln>
        </p:spPr>
      </p:pic>
      <p:pic>
        <p:nvPicPr>
          <p:cNvPr id="14" name="Picture 2" descr="C:\Users\manish\Desktop\research\past\2009_ENetClus\ARLLanceVisit2010\logo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7587" y="0"/>
            <a:ext cx="506413" cy="65485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接连接符 5"/>
          <p:cNvCxnSpPr/>
          <p:nvPr userDrawn="1"/>
        </p:nvCxnSpPr>
        <p:spPr>
          <a:xfrm>
            <a:off x="571440" y="63246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27053483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33074853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42817775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101789503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31987607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2282783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A509F-8297-4D24-AF6D-52A880F9F463}" type="slidenum">
              <a:rPr lang="en-US" smtClean="0"/>
              <a:t>‹#›</a:t>
            </a:fld>
            <a:endParaRPr lang="en-US"/>
          </a:p>
        </p:txBody>
      </p:sp>
    </p:spTree>
    <p:extLst>
      <p:ext uri="{BB962C8B-B14F-4D97-AF65-F5344CB8AC3E}">
        <p14:creationId xmlns:p14="http://schemas.microsoft.com/office/powerpoint/2010/main" val="42134826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A95AB-7B14-4CE2-8EF6-8DDF97F0F3DA}"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A95AB-7B14-4CE2-8EF6-8DDF97F0F3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676" r:id="rId13"/>
    <p:sldLayoutId id="2147483677" r:id="rId14"/>
    <p:sldLayoutId id="2147483678"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509F-8297-4D24-AF6D-52A880F9F463}" type="slidenum">
              <a:rPr lang="en-US" smtClean="0"/>
              <a:t>‹#›</a:t>
            </a:fld>
            <a:endParaRPr lang="en-US"/>
          </a:p>
        </p:txBody>
      </p:sp>
    </p:spTree>
    <p:extLst>
      <p:ext uri="{BB962C8B-B14F-4D97-AF65-F5344CB8AC3E}">
        <p14:creationId xmlns:p14="http://schemas.microsoft.com/office/powerpoint/2010/main" val="3112378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31.png"/><Relationship Id="rId3" Type="http://schemas.openxmlformats.org/officeDocument/2006/relationships/image" Target="../media/image96.png"/><Relationship Id="rId7" Type="http://schemas.openxmlformats.org/officeDocument/2006/relationships/oleObject" Target="../embeddings/oleObject12.bin"/><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Layout" Target="../slideLayouts/slideLayout15.xml"/><Relationship Id="rId16" Type="http://schemas.openxmlformats.org/officeDocument/2006/relationships/image" Target="../media/image34.png"/><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29.png"/><Relationship Id="rId5" Type="http://schemas.openxmlformats.org/officeDocument/2006/relationships/oleObject" Target="../embeddings/oleObject11.bin"/><Relationship Id="rId15" Type="http://schemas.openxmlformats.org/officeDocument/2006/relationships/image" Target="../media/image33.png"/><Relationship Id="rId10" Type="http://schemas.openxmlformats.org/officeDocument/2006/relationships/image" Target="../media/image28.wmf"/><Relationship Id="rId4" Type="http://schemas.openxmlformats.org/officeDocument/2006/relationships/image" Target="../media/image97.png"/><Relationship Id="rId9" Type="http://schemas.openxmlformats.org/officeDocument/2006/relationships/oleObject" Target="../embeddings/oleObject13.bin"/><Relationship Id="rId1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372.png"/><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0.png"/><Relationship Id="rId1" Type="http://schemas.openxmlformats.org/officeDocument/2006/relationships/slideLayout" Target="../slideLayouts/slideLayout2.xml"/><Relationship Id="rId4" Type="http://schemas.openxmlformats.org/officeDocument/2006/relationships/image" Target="../media/image1280.png"/></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39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image" Target="../media/image51.png"/><Relationship Id="rId3" Type="http://schemas.openxmlformats.org/officeDocument/2006/relationships/notesSlide" Target="../notesSlides/notesSlide7.xml"/><Relationship Id="rId7" Type="http://schemas.openxmlformats.org/officeDocument/2006/relationships/oleObject" Target="../embeddings/oleObject14.bin"/><Relationship Id="rId12"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54.jpeg"/><Relationship Id="rId1" Type="http://schemas.openxmlformats.org/officeDocument/2006/relationships/vmlDrawing" Target="../drawings/vmlDrawing6.vml"/><Relationship Id="rId6" Type="http://schemas.openxmlformats.org/officeDocument/2006/relationships/image" Target="../media/image50.png"/><Relationship Id="rId11" Type="http://schemas.openxmlformats.org/officeDocument/2006/relationships/oleObject" Target="../embeddings/oleObject16.bin"/><Relationship Id="rId5" Type="http://schemas.openxmlformats.org/officeDocument/2006/relationships/image" Target="../media/image49.png"/><Relationship Id="rId15" Type="http://schemas.openxmlformats.org/officeDocument/2006/relationships/image" Target="../media/image53.png"/><Relationship Id="rId10" Type="http://schemas.openxmlformats.org/officeDocument/2006/relationships/image" Target="../media/image47.wmf"/><Relationship Id="rId4" Type="http://schemas.openxmlformats.org/officeDocument/2006/relationships/image" Target="../media/image48.png"/><Relationship Id="rId9" Type="http://schemas.openxmlformats.org/officeDocument/2006/relationships/oleObject" Target="../embeddings/oleObject15.bin"/><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9.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531.png"/><Relationship Id="rId5" Type="http://schemas.openxmlformats.org/officeDocument/2006/relationships/image" Target="../media/image61.wmf"/><Relationship Id="rId10" Type="http://schemas.openxmlformats.org/officeDocument/2006/relationships/image" Target="../media/image521.png"/><Relationship Id="rId4" Type="http://schemas.openxmlformats.org/officeDocument/2006/relationships/oleObject" Target="../embeddings/oleObject18.bin"/><Relationship Id="rId9" Type="http://schemas.openxmlformats.org/officeDocument/2006/relationships/image" Target="../media/image511.png"/></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280.png"/><Relationship Id="rId5" Type="http://schemas.openxmlformats.org/officeDocument/2006/relationships/image" Target="../media/image411.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eg"/><Relationship Id="rId18" Type="http://schemas.openxmlformats.org/officeDocument/2006/relationships/image" Target="../media/image94.jpeg"/><Relationship Id="rId26" Type="http://schemas.openxmlformats.org/officeDocument/2006/relationships/image" Target="../media/image102.png"/><Relationship Id="rId3" Type="http://schemas.openxmlformats.org/officeDocument/2006/relationships/image" Target="../media/image76.jpeg"/><Relationship Id="rId21" Type="http://schemas.openxmlformats.org/officeDocument/2006/relationships/image" Target="../media/image97.jpeg"/><Relationship Id="rId7" Type="http://schemas.openxmlformats.org/officeDocument/2006/relationships/image" Target="../media/image83.jpeg"/><Relationship Id="rId12" Type="http://schemas.openxmlformats.org/officeDocument/2006/relationships/image" Target="../media/image88.jpeg"/><Relationship Id="rId17" Type="http://schemas.openxmlformats.org/officeDocument/2006/relationships/image" Target="../media/image93.jpeg"/><Relationship Id="rId25" Type="http://schemas.openxmlformats.org/officeDocument/2006/relationships/image" Target="../media/image101.png"/><Relationship Id="rId2" Type="http://schemas.openxmlformats.org/officeDocument/2006/relationships/image" Target="../media/image75.jpeg"/><Relationship Id="rId16" Type="http://schemas.openxmlformats.org/officeDocument/2006/relationships/image" Target="../media/image92.jpeg"/><Relationship Id="rId20"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87.jpeg"/><Relationship Id="rId24" Type="http://schemas.openxmlformats.org/officeDocument/2006/relationships/image" Target="../media/image100.jpeg"/><Relationship Id="rId5" Type="http://schemas.openxmlformats.org/officeDocument/2006/relationships/image" Target="../media/image78.jpeg"/><Relationship Id="rId15" Type="http://schemas.openxmlformats.org/officeDocument/2006/relationships/image" Target="../media/image91.jpeg"/><Relationship Id="rId23" Type="http://schemas.openxmlformats.org/officeDocument/2006/relationships/image" Target="../media/image99.jpeg"/><Relationship Id="rId10" Type="http://schemas.openxmlformats.org/officeDocument/2006/relationships/image" Target="../media/image86.jpeg"/><Relationship Id="rId19" Type="http://schemas.openxmlformats.org/officeDocument/2006/relationships/image" Target="../media/image95.jpeg"/><Relationship Id="rId4" Type="http://schemas.openxmlformats.org/officeDocument/2006/relationships/image" Target="../media/image77.jpeg"/><Relationship Id="rId9" Type="http://schemas.openxmlformats.org/officeDocument/2006/relationships/image" Target="../media/image85.jpeg"/><Relationship Id="rId14" Type="http://schemas.openxmlformats.org/officeDocument/2006/relationships/image" Target="../media/image90.jpeg"/><Relationship Id="rId22" Type="http://schemas.openxmlformats.org/officeDocument/2006/relationships/image" Target="../media/image98.jpeg"/><Relationship Id="rId27" Type="http://schemas.openxmlformats.org/officeDocument/2006/relationships/image" Target="../media/image103.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85.jpeg"/><Relationship Id="rId13" Type="http://schemas.openxmlformats.org/officeDocument/2006/relationships/image" Target="../media/image102.png"/><Relationship Id="rId3" Type="http://schemas.openxmlformats.org/officeDocument/2006/relationships/image" Target="../media/image77.jpeg"/><Relationship Id="rId7" Type="http://schemas.openxmlformats.org/officeDocument/2006/relationships/image" Target="../media/image84.jpeg"/><Relationship Id="rId12" Type="http://schemas.openxmlformats.org/officeDocument/2006/relationships/image" Target="../media/image101.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3.jpeg"/><Relationship Id="rId11" Type="http://schemas.openxmlformats.org/officeDocument/2006/relationships/image" Target="../media/image18.jpeg"/><Relationship Id="rId5" Type="http://schemas.openxmlformats.org/officeDocument/2006/relationships/image" Target="../media/image82.png"/><Relationship Id="rId10" Type="http://schemas.openxmlformats.org/officeDocument/2006/relationships/image" Target="../media/image87.jpeg"/><Relationship Id="rId4" Type="http://schemas.openxmlformats.org/officeDocument/2006/relationships/image" Target="../media/image78.jpeg"/><Relationship Id="rId9" Type="http://schemas.openxmlformats.org/officeDocument/2006/relationships/image" Target="../media/image86.jpeg"/><Relationship Id="rId14" Type="http://schemas.openxmlformats.org/officeDocument/2006/relationships/image" Target="../media/image103.png"/></Relationships>
</file>

<file path=ppt/slides/_rels/slide51.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350.png"/><Relationship Id="rId11" Type="http://schemas.openxmlformats.org/officeDocument/2006/relationships/image" Target="../media/image400.png"/><Relationship Id="rId5" Type="http://schemas.openxmlformats.org/officeDocument/2006/relationships/image" Target="../media/image340.png"/><Relationship Id="rId10" Type="http://schemas.openxmlformats.org/officeDocument/2006/relationships/image" Target="../media/image390.png"/><Relationship Id="rId4" Type="http://schemas.openxmlformats.org/officeDocument/2006/relationships/image" Target="../media/image330.png"/><Relationship Id="rId9" Type="http://schemas.openxmlformats.org/officeDocument/2006/relationships/image" Target="../media/image38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51.png"/><Relationship Id="rId5" Type="http://schemas.openxmlformats.org/officeDocument/2006/relationships/image" Target="../media/image441.png"/><Relationship Id="rId4" Type="http://schemas.openxmlformats.org/officeDocument/2006/relationships/image" Target="../media/image430.png"/></Relationships>
</file>

<file path=ppt/slides/_rels/slide54.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image" Target="../media/image461.png"/><Relationship Id="rId1" Type="http://schemas.openxmlformats.org/officeDocument/2006/relationships/slideLayout" Target="../slideLayouts/slideLayout2.xml"/><Relationship Id="rId5" Type="http://schemas.openxmlformats.org/officeDocument/2006/relationships/image" Target="../media/image490.png"/><Relationship Id="rId4" Type="http://schemas.openxmlformats.org/officeDocument/2006/relationships/image" Target="../media/image481.png"/></Relationships>
</file>

<file path=ppt/slides/_rels/slide5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0.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6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22.png"/><Relationship Id="rId7" Type="http://schemas.openxmlformats.org/officeDocument/2006/relationships/image" Target="../media/image80.png"/><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9.png"/><Relationship Id="rId11" Type="http://schemas.openxmlformats.org/officeDocument/2006/relationships/oleObject" Target="../embeddings/oleObject4.bin"/><Relationship Id="rId5" Type="http://schemas.openxmlformats.org/officeDocument/2006/relationships/image" Target="../media/image19.wmf"/><Relationship Id="rId15" Type="http://schemas.openxmlformats.org/officeDocument/2006/relationships/image" Target="../media/image81.png"/><Relationship Id="rId10" Type="http://schemas.openxmlformats.org/officeDocument/2006/relationships/image" Target="../media/image20.wmf"/><Relationship Id="rId4" Type="http://schemas.openxmlformats.org/officeDocument/2006/relationships/oleObject" Target="../embeddings/oleObject1.bin"/><Relationship Id="rId9"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26.jpeg"/><Relationship Id="rId5" Type="http://schemas.openxmlformats.org/officeDocument/2006/relationships/image" Target="../media/image23.wmf"/><Relationship Id="rId10" Type="http://schemas.openxmlformats.org/officeDocument/2006/relationships/image" Target="../media/image790.png"/><Relationship Id="rId4" Type="http://schemas.openxmlformats.org/officeDocument/2006/relationships/oleObject" Target="../embeddings/oleObject5.bin"/><Relationship Id="rId9" Type="http://schemas.openxmlformats.org/officeDocument/2006/relationships/image" Target="../media/image78.png"/></Relationships>
</file>

<file path=ppt/slides/_rels/slide70.xml.rels><?xml version="1.0" encoding="UTF-8" standalone="yes"?>
<Relationships xmlns="http://schemas.openxmlformats.org/package/2006/relationships"><Relationship Id="rId8" Type="http://schemas.openxmlformats.org/officeDocument/2006/relationships/image" Target="../media/image110.jpeg"/><Relationship Id="rId13" Type="http://schemas.openxmlformats.org/officeDocument/2006/relationships/image" Target="../media/image116.jpeg"/><Relationship Id="rId18" Type="http://schemas.openxmlformats.org/officeDocument/2006/relationships/image" Target="../media/image121.jpeg"/><Relationship Id="rId26" Type="http://schemas.openxmlformats.org/officeDocument/2006/relationships/image" Target="../media/image131.png"/><Relationship Id="rId3" Type="http://schemas.openxmlformats.org/officeDocument/2006/relationships/image" Target="../media/image105.png"/><Relationship Id="rId21" Type="http://schemas.openxmlformats.org/officeDocument/2006/relationships/image" Target="../media/image124.jpeg"/><Relationship Id="rId7" Type="http://schemas.openxmlformats.org/officeDocument/2006/relationships/image" Target="../media/image109.png"/><Relationship Id="rId12" Type="http://schemas.openxmlformats.org/officeDocument/2006/relationships/image" Target="../media/image115.png"/><Relationship Id="rId17" Type="http://schemas.openxmlformats.org/officeDocument/2006/relationships/image" Target="../media/image120.jpeg"/><Relationship Id="rId25" Type="http://schemas.openxmlformats.org/officeDocument/2006/relationships/image" Target="../media/image129.jpeg"/><Relationship Id="rId2" Type="http://schemas.openxmlformats.org/officeDocument/2006/relationships/image" Target="../media/image104.jpeg"/><Relationship Id="rId16" Type="http://schemas.openxmlformats.org/officeDocument/2006/relationships/image" Target="../media/image119.jpeg"/><Relationship Id="rId20" Type="http://schemas.openxmlformats.org/officeDocument/2006/relationships/image" Target="../media/image123.png"/><Relationship Id="rId29"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08.jpeg"/><Relationship Id="rId11" Type="http://schemas.openxmlformats.org/officeDocument/2006/relationships/image" Target="../media/image114.png"/><Relationship Id="rId24" Type="http://schemas.openxmlformats.org/officeDocument/2006/relationships/image" Target="../media/image128.png"/><Relationship Id="rId32" Type="http://schemas.openxmlformats.org/officeDocument/2006/relationships/image" Target="../media/image137.png"/><Relationship Id="rId5" Type="http://schemas.openxmlformats.org/officeDocument/2006/relationships/image" Target="../media/image107.jpeg"/><Relationship Id="rId15" Type="http://schemas.openxmlformats.org/officeDocument/2006/relationships/image" Target="../media/image118.png"/><Relationship Id="rId23" Type="http://schemas.openxmlformats.org/officeDocument/2006/relationships/image" Target="../media/image126.png"/><Relationship Id="rId28" Type="http://schemas.openxmlformats.org/officeDocument/2006/relationships/image" Target="../media/image133.png"/><Relationship Id="rId10" Type="http://schemas.openxmlformats.org/officeDocument/2006/relationships/image" Target="../media/image113.jpeg"/><Relationship Id="rId19" Type="http://schemas.openxmlformats.org/officeDocument/2006/relationships/image" Target="../media/image122.png"/><Relationship Id="rId31" Type="http://schemas.openxmlformats.org/officeDocument/2006/relationships/image" Target="../media/image136.png"/><Relationship Id="rId4" Type="http://schemas.openxmlformats.org/officeDocument/2006/relationships/image" Target="../media/image106.png"/><Relationship Id="rId9" Type="http://schemas.openxmlformats.org/officeDocument/2006/relationships/image" Target="../media/image112.png"/><Relationship Id="rId14" Type="http://schemas.openxmlformats.org/officeDocument/2006/relationships/image" Target="../media/image117.jpeg"/><Relationship Id="rId22" Type="http://schemas.openxmlformats.org/officeDocument/2006/relationships/image" Target="../media/image125.png"/><Relationship Id="rId27" Type="http://schemas.openxmlformats.org/officeDocument/2006/relationships/image" Target="../media/image132.png"/><Relationship Id="rId30" Type="http://schemas.openxmlformats.org/officeDocument/2006/relationships/image" Target="../media/image1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3" Type="http://schemas.openxmlformats.org/officeDocument/2006/relationships/image" Target="../media/image85.png"/><Relationship Id="rId3" Type="http://schemas.openxmlformats.org/officeDocument/2006/relationships/oleObject" Target="../embeddings/oleObject7.bin"/><Relationship Id="rId7" Type="http://schemas.openxmlformats.org/officeDocument/2006/relationships/image" Target="../media/image25.png"/><Relationship Id="rId12"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image" Target="../media/image26.jpeg"/><Relationship Id="rId5" Type="http://schemas.openxmlformats.org/officeDocument/2006/relationships/oleObject" Target="../embeddings/oleObject8.bin"/><Relationship Id="rId10" Type="http://schemas.openxmlformats.org/officeDocument/2006/relationships/image" Target="../media/image790.png"/><Relationship Id="rId4" Type="http://schemas.openxmlformats.org/officeDocument/2006/relationships/image" Target="../media/image23.wmf"/><Relationship Id="rId9" Type="http://schemas.openxmlformats.org/officeDocument/2006/relationships/image" Target="../media/image7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20.wmf"/><Relationship Id="rId12" Type="http://schemas.openxmlformats.org/officeDocument/2006/relationships/image" Target="../media/image90.png"/><Relationship Id="rId2" Type="http://schemas.openxmlformats.org/officeDocument/2006/relationships/slideLayout" Target="../slideLayouts/slideLayout2.xml"/><Relationship Id="rId16" Type="http://schemas.openxmlformats.org/officeDocument/2006/relationships/image" Target="../media/image95.png"/><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7.jpeg"/><Relationship Id="rId5" Type="http://schemas.openxmlformats.org/officeDocument/2006/relationships/image" Target="../media/image23.wmf"/><Relationship Id="rId15" Type="http://schemas.openxmlformats.org/officeDocument/2006/relationships/image" Target="../media/image94.png"/><Relationship Id="rId10" Type="http://schemas.openxmlformats.org/officeDocument/2006/relationships/image" Target="../media/image89.png"/><Relationship Id="rId4" Type="http://schemas.openxmlformats.org/officeDocument/2006/relationships/oleObject" Target="../embeddings/oleObject9.bin"/><Relationship Id="rId9" Type="http://schemas.openxmlformats.org/officeDocument/2006/relationships/image" Target="../media/image88.png"/><Relationship Id="rId14" Type="http://schemas.openxmlformats.org/officeDocument/2006/relationships/image" Target="../media/image9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610600" cy="1470025"/>
          </a:xfrm>
        </p:spPr>
        <p:txBody>
          <a:bodyPr>
            <a:normAutofit/>
          </a:bodyPr>
          <a:lstStyle/>
          <a:p>
            <a:r>
              <a:rPr lang="en-US" sz="3600" b="1" dirty="0">
                <a:solidFill>
                  <a:srgbClr val="FF0000"/>
                </a:solidFill>
              </a:rPr>
              <a:t>Outlier Detection </a:t>
            </a:r>
            <a:r>
              <a:rPr lang="en-US" sz="3600" b="1">
                <a:solidFill>
                  <a:srgbClr val="FF0000"/>
                </a:solidFill>
              </a:rPr>
              <a:t>for </a:t>
            </a:r>
            <a:r>
              <a:rPr lang="en-US" sz="3600" b="1" smtClean="0">
                <a:solidFill>
                  <a:srgbClr val="FF0000"/>
                </a:solidFill>
              </a:rPr>
              <a:t>Information Networks</a:t>
            </a:r>
            <a:endParaRPr lang="en-US" sz="3600" b="1" dirty="0">
              <a:solidFill>
                <a:srgbClr val="FF0000"/>
              </a:solidFill>
            </a:endParaRPr>
          </a:p>
        </p:txBody>
      </p:sp>
      <p:sp>
        <p:nvSpPr>
          <p:cNvPr id="3" name="Subtitle 2"/>
          <p:cNvSpPr>
            <a:spLocks noGrp="1"/>
          </p:cNvSpPr>
          <p:nvPr>
            <p:ph type="subTitle" idx="1"/>
          </p:nvPr>
        </p:nvSpPr>
        <p:spPr>
          <a:xfrm>
            <a:off x="1066800" y="4594225"/>
            <a:ext cx="7772400" cy="1600200"/>
          </a:xfrm>
        </p:spPr>
        <p:txBody>
          <a:bodyPr>
            <a:normAutofit/>
          </a:bodyPr>
          <a:lstStyle/>
          <a:p>
            <a:pPr algn="l"/>
            <a:r>
              <a:rPr lang="en-US" b="1" smtClean="0">
                <a:solidFill>
                  <a:srgbClr val="92D050"/>
                </a:solidFill>
              </a:rPr>
              <a:t>Committee</a:t>
            </a:r>
            <a:endParaRPr lang="en-US" dirty="0">
              <a:solidFill>
                <a:srgbClr val="92D050"/>
              </a:solidFill>
            </a:endParaRPr>
          </a:p>
        </p:txBody>
      </p:sp>
      <p:sp>
        <p:nvSpPr>
          <p:cNvPr id="4" name="Rectangle 3"/>
          <p:cNvSpPr/>
          <p:nvPr/>
        </p:nvSpPr>
        <p:spPr>
          <a:xfrm>
            <a:off x="1642237" y="2438400"/>
            <a:ext cx="6020815" cy="1938992"/>
          </a:xfrm>
          <a:prstGeom prst="rect">
            <a:avLst/>
          </a:prstGeom>
        </p:spPr>
        <p:txBody>
          <a:bodyPr wrap="none">
            <a:spAutoFit/>
          </a:bodyPr>
          <a:lstStyle/>
          <a:p>
            <a:pPr algn="ctr"/>
            <a:r>
              <a:rPr lang="en-US" sz="3000" b="1"/>
              <a:t>Manish </a:t>
            </a:r>
            <a:r>
              <a:rPr lang="en-US" sz="3000" b="1" smtClean="0"/>
              <a:t>Gupta</a:t>
            </a:r>
          </a:p>
          <a:p>
            <a:pPr algn="ctr"/>
            <a:r>
              <a:rPr lang="en-US" sz="3000" b="1" smtClean="0">
                <a:solidFill>
                  <a:schemeClr val="accent6">
                    <a:lumMod val="75000"/>
                  </a:schemeClr>
                </a:solidFill>
              </a:rPr>
              <a:t>Univ of Illinois at Urbana Champaign</a:t>
            </a:r>
          </a:p>
          <a:p>
            <a:pPr algn="ctr"/>
            <a:endParaRPr lang="en-US" sz="3000" b="1">
              <a:solidFill>
                <a:schemeClr val="accent6">
                  <a:lumMod val="75000"/>
                </a:schemeClr>
              </a:solidFill>
            </a:endParaRPr>
          </a:p>
          <a:p>
            <a:pPr algn="ctr"/>
            <a:r>
              <a:rPr lang="en-US" sz="3000" b="1" smtClean="0">
                <a:solidFill>
                  <a:schemeClr val="accent6">
                    <a:lumMod val="75000"/>
                  </a:schemeClr>
                </a:solidFill>
              </a:rPr>
              <a:t>PhD Final Exam</a:t>
            </a:r>
            <a:endParaRPr lang="en-US" sz="3000" b="1" dirty="0">
              <a:solidFill>
                <a:schemeClr val="accent6">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35207880"/>
              </p:ext>
            </p:extLst>
          </p:nvPr>
        </p:nvGraphicFramePr>
        <p:xfrm>
          <a:off x="1790598" y="5127625"/>
          <a:ext cx="6096000" cy="792480"/>
        </p:xfrm>
        <a:graphic>
          <a:graphicData uri="http://schemas.openxmlformats.org/drawingml/2006/table">
            <a:tbl>
              <a:tblPr firstRow="1" bandRow="1">
                <a:tableStyleId>{5C22544A-7EE6-4342-B048-85BDC9FD1C3A}</a:tableStyleId>
              </a:tblPr>
              <a:tblGrid>
                <a:gridCol w="3048000"/>
                <a:gridCol w="3048000"/>
              </a:tblGrid>
              <a:tr h="127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smtClean="0">
                          <a:solidFill>
                            <a:srgbClr val="0070C0"/>
                          </a:solidFill>
                        </a:rPr>
                        <a:t>Prof. Jiawei Han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000" b="1" smtClean="0">
                          <a:solidFill>
                            <a:srgbClr val="0070C0"/>
                          </a:solidFill>
                        </a:rPr>
                        <a:t>Prof. Tarek Abdelzaher</a:t>
                      </a:r>
                      <a:endParaRPr lang="en-US" sz="200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r>
                        <a:rPr lang="en-US" sz="2000" b="1" smtClean="0">
                          <a:solidFill>
                            <a:srgbClr val="0070C0"/>
                          </a:solidFill>
                        </a:rPr>
                        <a:t>Prof. ChengXiang Zhai</a:t>
                      </a:r>
                      <a:endParaRPr lang="en-US" sz="20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smtClean="0">
                          <a:solidFill>
                            <a:srgbClr val="0070C0"/>
                          </a:solidFill>
                        </a:rPr>
                        <a:t>Dr. Charu Aggarwal</a:t>
                      </a:r>
                      <a:endParaRPr lang="en-US" sz="2000" smtClean="0">
                        <a:solidFill>
                          <a:srgbClr val="0070C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20677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4953000" cy="838200"/>
          </a:xfrm>
        </p:spPr>
        <p:txBody>
          <a:bodyPr>
            <a:noAutofit/>
          </a:bodyPr>
          <a:lstStyle/>
          <a:p>
            <a:r>
              <a:rPr lang="en-US" sz="3300" b="1" smtClean="0"/>
              <a:t>Community </a:t>
            </a:r>
            <a:r>
              <a:rPr lang="en-US" sz="3300"/>
              <a:t>M</a:t>
            </a:r>
            <a:r>
              <a:rPr lang="en-US" sz="3300" b="1" smtClean="0"/>
              <a:t>atching and </a:t>
            </a:r>
            <a:br>
              <a:rPr lang="en-US" sz="3300" b="1" smtClean="0"/>
            </a:br>
            <a:r>
              <a:rPr lang="en-US" sz="3300" b="1" smtClean="0"/>
              <a:t>Outlier </a:t>
            </a:r>
            <a:r>
              <a:rPr lang="en-US" sz="3300"/>
              <a:t>D</a:t>
            </a:r>
            <a:r>
              <a:rPr lang="en-US" sz="3300" b="1" smtClean="0"/>
              <a:t>etection </a:t>
            </a:r>
            <a:r>
              <a:rPr lang="en-US" sz="3300"/>
              <a:t>T</a:t>
            </a:r>
            <a:r>
              <a:rPr lang="en-US" sz="3300" b="1" smtClean="0"/>
              <a:t>ogether</a:t>
            </a:r>
            <a:endParaRPr lang="en-US" sz="3300" b="1"/>
          </a:p>
        </p:txBody>
      </p:sp>
      <mc:AlternateContent xmlns:mc="http://schemas.openxmlformats.org/markup-compatibility/2006" xmlns:a14="http://schemas.microsoft.com/office/drawing/2010/main">
        <mc:Choice Requires="a14">
          <p:sp>
            <p:nvSpPr>
              <p:cNvPr id="9" name="Content Placeholder 2"/>
              <p:cNvSpPr>
                <a:spLocks noGrp="1"/>
              </p:cNvSpPr>
              <p:nvPr>
                <p:ph idx="1"/>
              </p:nvPr>
            </p:nvSpPr>
            <p:spPr>
              <a:xfrm>
                <a:off x="5257800" y="2408237"/>
                <a:ext cx="3733800" cy="4525963"/>
              </a:xfrm>
            </p:spPr>
            <p:txBody>
              <a:bodyPr>
                <a:noAutofit/>
              </a:bodyPr>
              <a:lstStyle/>
              <a:p>
                <a:r>
                  <a:rPr lang="en-US" sz="2000"/>
                  <a:t>N = #objects</a:t>
                </a:r>
              </a:p>
              <a:p>
                <a:r>
                  <a:rPr lang="en-US" sz="2000"/>
                  <a:t>K</a:t>
                </a:r>
                <a:r>
                  <a:rPr lang="en-US" sz="2000" baseline="-25000"/>
                  <a:t>1 </a:t>
                </a:r>
                <a:r>
                  <a:rPr lang="en-US" sz="2000"/>
                  <a:t>= #clusters in X</a:t>
                </a:r>
                <a:r>
                  <a:rPr lang="en-US" sz="2000" baseline="-25000"/>
                  <a:t>1</a:t>
                </a:r>
              </a:p>
              <a:p>
                <a14:m>
                  <m:oMath xmlns:m="http://schemas.openxmlformats.org/officeDocument/2006/math">
                    <m:r>
                      <m:rPr>
                        <m:nor/>
                      </m:rPr>
                      <a:rPr lang="en-US" sz="2000"/>
                      <m:t>K</m:t>
                    </m:r>
                    <m:r>
                      <m:rPr>
                        <m:nor/>
                      </m:rPr>
                      <a:rPr lang="en-US" sz="2000" baseline="-25000"/>
                      <m:t>2 </m:t>
                    </m:r>
                    <m:r>
                      <m:rPr>
                        <m:nor/>
                      </m:rPr>
                      <a:rPr lang="en-US" sz="2000"/>
                      <m:t>= #</m:t>
                    </m:r>
                    <m:r>
                      <m:rPr>
                        <m:nor/>
                      </m:rPr>
                      <a:rPr lang="en-US" sz="2000"/>
                      <m:t>clusters</m:t>
                    </m:r>
                    <m:r>
                      <m:rPr>
                        <m:nor/>
                      </m:rPr>
                      <a:rPr lang="en-US" sz="2000"/>
                      <m:t> </m:t>
                    </m:r>
                    <m:r>
                      <m:rPr>
                        <m:nor/>
                      </m:rPr>
                      <a:rPr lang="en-US" sz="2000"/>
                      <m:t>in</m:t>
                    </m:r>
                    <m:r>
                      <m:rPr>
                        <m:nor/>
                      </m:rPr>
                      <a:rPr lang="en-US" sz="2000"/>
                      <m:t> </m:t>
                    </m:r>
                    <m:r>
                      <m:rPr>
                        <m:sty m:val="p"/>
                      </m:rPr>
                      <a:rPr lang="en-US" sz="2000">
                        <a:latin typeface="Cambria Math"/>
                      </a:rPr>
                      <m:t>X</m:t>
                    </m:r>
                    <m:r>
                      <a:rPr lang="en-US" sz="2000" i="1" baseline="-25000">
                        <a:latin typeface="Cambria Math"/>
                      </a:rPr>
                      <m:t>2</m:t>
                    </m:r>
                  </m:oMath>
                </a14:m>
                <a:endParaRPr lang="en-US" sz="2000" i="1" baseline="-25000">
                  <a:latin typeface="Cambria Math"/>
                </a:endParaRPr>
              </a:p>
              <a:p>
                <a:r>
                  <a:rPr lang="en-US" sz="2000" smtClean="0"/>
                  <a:t>P</a:t>
                </a:r>
                <a:r>
                  <a:rPr lang="en-US" sz="2000" baseline="30000" smtClean="0"/>
                  <a:t>NXK</a:t>
                </a:r>
                <a:r>
                  <a:rPr lang="en-US" sz="2000" baseline="15000" smtClean="0"/>
                  <a:t>1 </a:t>
                </a:r>
                <a:r>
                  <a:rPr lang="en-US" sz="2000" smtClean="0"/>
                  <a:t>= belongingness matrix for X</a:t>
                </a:r>
                <a:r>
                  <a:rPr lang="en-US" sz="2000" baseline="-25000" smtClean="0"/>
                  <a:t>1</a:t>
                </a:r>
              </a:p>
              <a:p>
                <a:r>
                  <a:rPr lang="en-US" sz="2000" smtClean="0"/>
                  <a:t>Q</a:t>
                </a:r>
                <a:r>
                  <a:rPr lang="en-US" sz="2000" baseline="30000" smtClean="0"/>
                  <a:t>NXK</a:t>
                </a:r>
                <a:r>
                  <a:rPr lang="en-US" sz="2000" baseline="15000" smtClean="0"/>
                  <a:t>2 </a:t>
                </a:r>
                <a:r>
                  <a:rPr lang="en-US" sz="2000" smtClean="0"/>
                  <a:t>= belongingness matrix for X</a:t>
                </a:r>
                <a:r>
                  <a:rPr lang="en-US" sz="2000" baseline="-25000" smtClean="0"/>
                  <a:t>2</a:t>
                </a:r>
              </a:p>
              <a:p>
                <a:r>
                  <a:rPr lang="en-US" sz="2000" smtClean="0"/>
                  <a:t>S</a:t>
                </a:r>
                <a:r>
                  <a:rPr lang="en-US" sz="2000" baseline="30000" smtClean="0"/>
                  <a:t>K</a:t>
                </a:r>
                <a:r>
                  <a:rPr lang="en-US" sz="2000" baseline="15000" smtClean="0"/>
                  <a:t>1</a:t>
                </a:r>
                <a:r>
                  <a:rPr lang="en-US" sz="2000" baseline="30000" smtClean="0"/>
                  <a:t>XK</a:t>
                </a:r>
                <a:r>
                  <a:rPr lang="en-US" sz="2000" baseline="15000" smtClean="0"/>
                  <a:t>2 </a:t>
                </a:r>
                <a:r>
                  <a:rPr lang="en-US" sz="2000" smtClean="0"/>
                  <a:t>= correspondence matrix</a:t>
                </a:r>
              </a:p>
              <a:p>
                <a:r>
                  <a:rPr lang="en-US" sz="2000" smtClean="0"/>
                  <a:t>A</a:t>
                </a:r>
                <a:r>
                  <a:rPr lang="en-US" sz="2000" baseline="30000" smtClean="0"/>
                  <a:t>NXK</a:t>
                </a:r>
                <a:r>
                  <a:rPr lang="en-US" sz="2000" baseline="15000" smtClean="0"/>
                  <a:t>2 </a:t>
                </a:r>
                <a:r>
                  <a:rPr lang="en-US" sz="2000" smtClean="0"/>
                  <a:t>= outlierness matrix</a:t>
                </a:r>
              </a:p>
              <a:p>
                <a14:m>
                  <m:oMath xmlns:m="http://schemas.openxmlformats.org/officeDocument/2006/math">
                    <m:r>
                      <a:rPr lang="en-US" sz="2000" b="0" i="1" smtClean="0">
                        <a:latin typeface="Cambria Math"/>
                      </a:rPr>
                      <m:t>𝜇</m:t>
                    </m:r>
                    <m:r>
                      <a:rPr lang="en-US" sz="2000" b="0" i="1" smtClean="0">
                        <a:latin typeface="Cambria Math"/>
                      </a:rPr>
                      <m:t> </m:t>
                    </m:r>
                  </m:oMath>
                </a14:m>
                <a:r>
                  <a:rPr lang="en-US" sz="2000" smtClean="0"/>
                  <a:t>= maximum level of </a:t>
                </a:r>
                <a:r>
                  <a:rPr lang="en-US" sz="2000"/>
                  <a:t>overall </a:t>
                </a:r>
                <a:r>
                  <a:rPr lang="en-US" sz="2000" smtClean="0"/>
                  <a:t>outlierness</a:t>
                </a:r>
                <a:endParaRPr lang="en-US" sz="2000"/>
              </a:p>
            </p:txBody>
          </p:sp>
        </mc:Choice>
        <mc:Fallback xmlns="">
          <p:sp>
            <p:nvSpPr>
              <p:cNvPr id="9" name="Content Placeholder 2"/>
              <p:cNvSpPr>
                <a:spLocks noGrp="1" noRot="1" noChangeAspect="1" noMove="1" noResize="1" noEditPoints="1" noAdjustHandles="1" noChangeArrowheads="1" noChangeShapeType="1" noTextEdit="1"/>
              </p:cNvSpPr>
              <p:nvPr>
                <p:ph idx="1"/>
              </p:nvPr>
            </p:nvSpPr>
            <p:spPr>
              <a:xfrm>
                <a:off x="5257800" y="2408237"/>
                <a:ext cx="3733800" cy="4525963"/>
              </a:xfrm>
              <a:blipFill rotWithShape="1">
                <a:blip r:embed="rId3"/>
                <a:stretch>
                  <a:fillRect l="-1471" t="-673" r="-817"/>
                </a:stretch>
              </a:blipFill>
            </p:spPr>
            <p:txBody>
              <a:bodyPr/>
              <a:lstStyle/>
              <a:p>
                <a:r>
                  <a:rPr lang="en-US">
                    <a:noFill/>
                  </a:rPr>
                  <a:t> </a:t>
                </a:r>
              </a:p>
            </p:txBody>
          </p:sp>
        </mc:Fallback>
      </mc:AlternateContent>
      <p:sp>
        <p:nvSpPr>
          <p:cNvPr id="22" name="TextBox 21"/>
          <p:cNvSpPr txBox="1"/>
          <p:nvPr/>
        </p:nvSpPr>
        <p:spPr>
          <a:xfrm>
            <a:off x="6553200" y="1764268"/>
            <a:ext cx="308098" cy="369332"/>
          </a:xfrm>
          <a:prstGeom prst="rect">
            <a:avLst/>
          </a:prstGeom>
          <a:noFill/>
        </p:spPr>
        <p:txBody>
          <a:bodyPr wrap="none" rtlCol="0">
            <a:spAutoFit/>
          </a:bodyPr>
          <a:lstStyle/>
          <a:p>
            <a:r>
              <a:rPr lang="en-US" b="1" smtClean="0"/>
              <a:t>P</a:t>
            </a:r>
            <a:endParaRPr lang="en-US" b="1" baseline="-25000"/>
          </a:p>
        </p:txBody>
      </p:sp>
      <p:sp>
        <p:nvSpPr>
          <p:cNvPr id="23" name="TextBox 22"/>
          <p:cNvSpPr txBox="1"/>
          <p:nvPr/>
        </p:nvSpPr>
        <p:spPr>
          <a:xfrm>
            <a:off x="8534400" y="1727509"/>
            <a:ext cx="343364" cy="369332"/>
          </a:xfrm>
          <a:prstGeom prst="rect">
            <a:avLst/>
          </a:prstGeom>
          <a:noFill/>
        </p:spPr>
        <p:txBody>
          <a:bodyPr wrap="none" rtlCol="0">
            <a:spAutoFit/>
          </a:bodyPr>
          <a:lstStyle/>
          <a:p>
            <a:r>
              <a:rPr lang="en-US" b="1" smtClean="0"/>
              <a:t>Q</a:t>
            </a:r>
            <a:endParaRPr lang="en-US" b="1" baseline="-25000"/>
          </a:p>
        </p:txBody>
      </p:sp>
      <p:sp>
        <p:nvSpPr>
          <p:cNvPr id="25" name="TextBox 24"/>
          <p:cNvSpPr txBox="1"/>
          <p:nvPr/>
        </p:nvSpPr>
        <p:spPr>
          <a:xfrm>
            <a:off x="6934200" y="1346509"/>
            <a:ext cx="293670" cy="369332"/>
          </a:xfrm>
          <a:prstGeom prst="rect">
            <a:avLst/>
          </a:prstGeom>
          <a:noFill/>
        </p:spPr>
        <p:txBody>
          <a:bodyPr wrap="none" rtlCol="0">
            <a:spAutoFit/>
          </a:bodyPr>
          <a:lstStyle/>
          <a:p>
            <a:r>
              <a:rPr lang="en-US" b="1"/>
              <a:t>S</a:t>
            </a:r>
            <a:endParaRPr lang="en-US" b="1" baseline="-25000"/>
          </a:p>
        </p:txBody>
      </p:sp>
      <p:sp>
        <p:nvSpPr>
          <p:cNvPr id="6" name="TextBox 5"/>
          <p:cNvSpPr txBox="1"/>
          <p:nvPr/>
        </p:nvSpPr>
        <p:spPr>
          <a:xfrm>
            <a:off x="6553200" y="1041709"/>
            <a:ext cx="311304" cy="369332"/>
          </a:xfrm>
          <a:prstGeom prst="rect">
            <a:avLst/>
          </a:prstGeom>
          <a:noFill/>
        </p:spPr>
        <p:txBody>
          <a:bodyPr wrap="none" rtlCol="0">
            <a:spAutoFit/>
          </a:bodyPr>
          <a:lstStyle/>
          <a:p>
            <a:r>
              <a:rPr lang="en-US" b="1" smtClean="0"/>
              <a:t>X</a:t>
            </a:r>
            <a:endParaRPr lang="en-US" b="1"/>
          </a:p>
        </p:txBody>
      </p:sp>
      <mc:AlternateContent xmlns:mc="http://schemas.openxmlformats.org/markup-compatibility/2006" xmlns:a14="http://schemas.microsoft.com/office/drawing/2010/main">
        <mc:Choice Requires="a14">
          <p:sp>
            <p:nvSpPr>
              <p:cNvPr id="27" name="TextBox 26"/>
              <p:cNvSpPr txBox="1"/>
              <p:nvPr/>
            </p:nvSpPr>
            <p:spPr>
              <a:xfrm>
                <a:off x="7288716" y="1041709"/>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b="1"/>
              </a:p>
            </p:txBody>
          </p:sp>
        </mc:Choice>
        <mc:Fallback xmlns="">
          <p:sp>
            <p:nvSpPr>
              <p:cNvPr id="27" name="TextBox 26"/>
              <p:cNvSpPr txBox="1">
                <a:spLocks noRot="1" noChangeAspect="1" noMove="1" noResize="1" noEditPoints="1" noAdjustHandles="1" noChangeArrowheads="1" noChangeShapeType="1" noTextEdit="1"/>
              </p:cNvSpPr>
              <p:nvPr/>
            </p:nvSpPr>
            <p:spPr>
              <a:xfrm>
                <a:off x="7288716" y="1041709"/>
                <a:ext cx="407484" cy="369332"/>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37" name="Object 36"/>
          <p:cNvGraphicFramePr>
            <a:graphicFrameLocks noChangeAspect="1"/>
          </p:cNvGraphicFramePr>
          <p:nvPr>
            <p:extLst>
              <p:ext uri="{D42A27DB-BD31-4B8C-83A1-F6EECF244321}">
                <p14:modId xmlns:p14="http://schemas.microsoft.com/office/powerpoint/2010/main" val="987333093"/>
              </p:ext>
            </p:extLst>
          </p:nvPr>
        </p:nvGraphicFramePr>
        <p:xfrm>
          <a:off x="5719269" y="526266"/>
          <a:ext cx="906833" cy="1422668"/>
        </p:xfrm>
        <a:graphic>
          <a:graphicData uri="http://schemas.openxmlformats.org/presentationml/2006/ole">
            <mc:AlternateContent xmlns:mc="http://schemas.openxmlformats.org/markup-compatibility/2006">
              <mc:Choice xmlns:v="urn:schemas-microsoft-com:vml" Requires="v">
                <p:oleObj spid="_x0000_s38921" name="Equation" r:id="rId5" imgW="1358640" imgH="1600200" progId="Equation.3">
                  <p:embed/>
                </p:oleObj>
              </mc:Choice>
              <mc:Fallback>
                <p:oleObj name="Equation" r:id="rId5" imgW="1358640" imgH="1600200" progId="Equation.3">
                  <p:embed/>
                  <p:pic>
                    <p:nvPicPr>
                      <p:cNvPr id="0" name=""/>
                      <p:cNvPicPr/>
                      <p:nvPr/>
                    </p:nvPicPr>
                    <p:blipFill>
                      <a:blip r:embed="rId6"/>
                      <a:stretch>
                        <a:fillRect/>
                      </a:stretch>
                    </p:blipFill>
                    <p:spPr>
                      <a:xfrm>
                        <a:off x="5719269" y="526266"/>
                        <a:ext cx="906833" cy="1422668"/>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815841443"/>
              </p:ext>
            </p:extLst>
          </p:nvPr>
        </p:nvGraphicFramePr>
        <p:xfrm>
          <a:off x="7620000" y="582974"/>
          <a:ext cx="968512" cy="1329201"/>
        </p:xfrm>
        <a:graphic>
          <a:graphicData uri="http://schemas.openxmlformats.org/presentationml/2006/ole">
            <mc:AlternateContent xmlns:mc="http://schemas.openxmlformats.org/markup-compatibility/2006">
              <mc:Choice xmlns:v="urn:schemas-microsoft-com:vml" Requires="v">
                <p:oleObj spid="_x0000_s38922" name="Equation" r:id="rId7" imgW="1688760" imgH="1600200" progId="Equation.3">
                  <p:embed/>
                </p:oleObj>
              </mc:Choice>
              <mc:Fallback>
                <p:oleObj name="Equation" r:id="rId7" imgW="1688760" imgH="1600200" progId="Equation.3">
                  <p:embed/>
                  <p:pic>
                    <p:nvPicPr>
                      <p:cNvPr id="0" name=""/>
                      <p:cNvPicPr>
                        <a:picLocks noChangeAspect="1" noChangeArrowheads="1"/>
                      </p:cNvPicPr>
                      <p:nvPr/>
                    </p:nvPicPr>
                    <p:blipFill>
                      <a:blip r:embed="rId8"/>
                      <a:srcRect/>
                      <a:stretch>
                        <a:fillRect/>
                      </a:stretch>
                    </p:blipFill>
                    <p:spPr bwMode="auto">
                      <a:xfrm>
                        <a:off x="7620000" y="582974"/>
                        <a:ext cx="968512" cy="1329201"/>
                      </a:xfrm>
                      <a:prstGeom prst="rect">
                        <a:avLst/>
                      </a:prstGeom>
                      <a:noFill/>
                      <a:ln>
                        <a:noFill/>
                      </a:ln>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938484930"/>
              </p:ext>
            </p:extLst>
          </p:nvPr>
        </p:nvGraphicFramePr>
        <p:xfrm>
          <a:off x="6827837" y="999878"/>
          <a:ext cx="563563" cy="411163"/>
        </p:xfrm>
        <a:graphic>
          <a:graphicData uri="http://schemas.openxmlformats.org/presentationml/2006/ole">
            <mc:AlternateContent xmlns:mc="http://schemas.openxmlformats.org/markup-compatibility/2006">
              <mc:Choice xmlns:v="urn:schemas-microsoft-com:vml" Requires="v">
                <p:oleObj spid="_x0000_s38923" name="Equation" r:id="rId9" imgW="1663700" imgH="914400" progId="Equation.3">
                  <p:embed/>
                </p:oleObj>
              </mc:Choice>
              <mc:Fallback>
                <p:oleObj name="Equation" r:id="rId9" imgW="166370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7837" y="999878"/>
                        <a:ext cx="5635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2" name="Rectangle 11"/>
              <p:cNvSpPr/>
              <p:nvPr/>
            </p:nvSpPr>
            <p:spPr>
              <a:xfrm>
                <a:off x="304800" y="1295400"/>
                <a:ext cx="4090287" cy="520399"/>
              </a:xfrm>
              <a:prstGeom prst="rect">
                <a:avLst/>
              </a:prstGeom>
            </p:spPr>
            <p:txBody>
              <a:bodyPr wrap="none">
                <a:spAutoFit/>
              </a:bodyPr>
              <a:lstStyle/>
              <a:p>
                <a:pPr marL="171450" indent="-171450">
                  <a:buFontTx/>
                  <a:buChar char="⁮"/>
                  <a:tabLst>
                    <a:tab pos="0" algn="l"/>
                  </a:tabLst>
                </a:pPr>
                <a14:m>
                  <m:oMath xmlns:m="http://schemas.openxmlformats.org/officeDocument/2006/math">
                    <m:func>
                      <m:funcPr>
                        <m:ctrlPr>
                          <a:rPr lang="en-US" i="1" smtClean="0">
                            <a:latin typeface="Cambria Math"/>
                          </a:rPr>
                        </m:ctrlPr>
                      </m:funcPr>
                      <m:fName>
                        <m:r>
                          <m:rPr>
                            <m:sty m:val="p"/>
                          </m:rPr>
                          <a:rPr lang="en-US">
                            <a:latin typeface="Cambria Math"/>
                          </a:rPr>
                          <m:t>min</m:t>
                        </m:r>
                      </m:fName>
                      <m:e>
                        <m:nary>
                          <m:naryPr>
                            <m:chr m:val="∑"/>
                            <m:ctrlPr>
                              <a:rPr lang="en-US" i="1">
                                <a:latin typeface="Cambria Math"/>
                              </a:rPr>
                            </m:ctrlPr>
                          </m:naryPr>
                          <m:sub>
                            <m:r>
                              <m:rPr>
                                <m:brk m:alnAt="23"/>
                              </m:rPr>
                              <a:rPr lang="en-US" i="1">
                                <a:latin typeface="Cambria Math"/>
                              </a:rPr>
                              <m:t>𝑜</m:t>
                            </m:r>
                            <m:r>
                              <a:rPr lang="en-US" i="1">
                                <a:latin typeface="Cambria Math"/>
                              </a:rPr>
                              <m:t>=1</m:t>
                            </m:r>
                          </m:sub>
                          <m:sup>
                            <m:r>
                              <a:rPr lang="en-US" i="1">
                                <a:latin typeface="Cambria Math"/>
                              </a:rPr>
                              <m:t>𝑁</m:t>
                            </m:r>
                          </m:sup>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𝐾</m:t>
                                </m:r>
                                <m:r>
                                  <a:rPr lang="en-US" i="1" baseline="-25000">
                                    <a:latin typeface="Cambria Math"/>
                                  </a:rPr>
                                  <m:t>2</m:t>
                                </m:r>
                              </m:sup>
                              <m:e>
                                <m:func>
                                  <m:funcPr>
                                    <m:ctrlPr>
                                      <a:rPr lang="en-US" i="1">
                                        <a:latin typeface="Cambria Math"/>
                                      </a:rPr>
                                    </m:ctrlPr>
                                  </m:funcPr>
                                  <m:fName>
                                    <m:r>
                                      <m:rPr>
                                        <m:sty m:val="p"/>
                                      </m:rPr>
                                      <a:rPr lang="en-US">
                                        <a:latin typeface="Cambria Math"/>
                                      </a:rPr>
                                      <m:t>log</m:t>
                                    </m:r>
                                  </m:fName>
                                  <m:e>
                                    <m:d>
                                      <m:dPr>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𝑎</m:t>
                                            </m:r>
                                            <m:r>
                                              <a:rPr lang="en-US" i="1" baseline="-25000">
                                                <a:latin typeface="Cambria Math"/>
                                              </a:rPr>
                                              <m:t>𝑜𝑗</m:t>
                                            </m:r>
                                          </m:den>
                                        </m:f>
                                      </m:e>
                                    </m:d>
                                  </m:e>
                                </m:func>
                                <m:r>
                                  <a:rPr lang="en-US">
                                    <a:latin typeface="Cambria Math"/>
                                  </a:rPr>
                                  <m:t>(</m:t>
                                </m:r>
                                <m:sSub>
                                  <m:sSubPr>
                                    <m:ctrlPr>
                                      <a:rPr lang="en-US" b="0" i="1" baseline="-25000" smtClean="0">
                                        <a:latin typeface="Cambria Math"/>
                                      </a:rPr>
                                    </m:ctrlPr>
                                  </m:sSubPr>
                                  <m:e>
                                    <m:r>
                                      <m:rPr>
                                        <m:sty m:val="p"/>
                                      </m:rPr>
                                      <a:rPr lang="en-US">
                                        <a:latin typeface="Cambria Math"/>
                                      </a:rPr>
                                      <m:t>q</m:t>
                                    </m:r>
                                  </m:e>
                                  <m:sub>
                                    <m:r>
                                      <m:rPr>
                                        <m:sty m:val="p"/>
                                      </m:rPr>
                                      <a:rPr lang="en-US" b="0" i="0" smtClean="0">
                                        <a:latin typeface="Cambria Math"/>
                                      </a:rPr>
                                      <m:t>oj</m:t>
                                    </m:r>
                                  </m:sub>
                                </m:sSub>
                                <m:r>
                                  <a:rPr lang="en-US" i="1">
                                    <a:latin typeface="Cambria Math"/>
                                  </a:rPr>
                                  <m:t>−</m:t>
                                </m:r>
                                <m:acc>
                                  <m:accPr>
                                    <m:chr m:val="⃗"/>
                                    <m:ctrlPr>
                                      <a:rPr lang="en-US" i="1">
                                        <a:latin typeface="Cambria Math"/>
                                      </a:rPr>
                                    </m:ctrlPr>
                                  </m:accPr>
                                  <m:e>
                                    <m:r>
                                      <m:rPr>
                                        <m:sty m:val="p"/>
                                      </m:rPr>
                                      <a:rPr lang="en-US">
                                        <a:latin typeface="Cambria Math"/>
                                      </a:rPr>
                                      <m:t>p</m:t>
                                    </m:r>
                                    <m:r>
                                      <m:rPr>
                                        <m:sty m:val="p"/>
                                      </m:rPr>
                                      <a:rPr lang="en-US" baseline="-25000">
                                        <a:latin typeface="Cambria Math"/>
                                      </a:rPr>
                                      <m:t>o</m:t>
                                    </m:r>
                                    <m:r>
                                      <a:rPr lang="en-US" baseline="-10000">
                                        <a:latin typeface="Cambria Math"/>
                                      </a:rPr>
                                      <m:t>.</m:t>
                                    </m:r>
                                  </m:e>
                                </m:acc>
                                <m:r>
                                  <a:rPr lang="en-US">
                                    <a:latin typeface="Cambria Math"/>
                                  </a:rPr>
                                  <m:t>.</m:t>
                                </m:r>
                                <m:acc>
                                  <m:accPr>
                                    <m:chr m:val="⃗"/>
                                    <m:ctrlPr>
                                      <a:rPr lang="en-US" i="1">
                                        <a:latin typeface="Cambria Math"/>
                                      </a:rPr>
                                    </m:ctrlPr>
                                  </m:accPr>
                                  <m:e>
                                    <m:r>
                                      <m:rPr>
                                        <m:sty m:val="p"/>
                                      </m:rPr>
                                      <a:rPr lang="en-US">
                                        <a:latin typeface="Cambria Math"/>
                                      </a:rPr>
                                      <m:t>s</m:t>
                                    </m:r>
                                    <m:r>
                                      <a:rPr lang="en-US" i="1" baseline="-10000">
                                        <a:latin typeface="Cambria Math"/>
                                      </a:rPr>
                                      <m:t>.</m:t>
                                    </m:r>
                                    <m:r>
                                      <a:rPr lang="en-US" i="1" baseline="-25000">
                                        <a:latin typeface="Cambria Math"/>
                                      </a:rPr>
                                      <m:t>𝑗</m:t>
                                    </m:r>
                                  </m:e>
                                </m:acc>
                                <m:r>
                                  <a:rPr lang="en-US" i="1">
                                    <a:latin typeface="Cambria Math"/>
                                  </a:rPr>
                                  <m:t>)</m:t>
                                </m:r>
                                <m:r>
                                  <a:rPr lang="en-US" i="1" baseline="30000">
                                    <a:latin typeface="Cambria Math"/>
                                  </a:rPr>
                                  <m:t>2</m:t>
                                </m:r>
                              </m:e>
                            </m:nary>
                          </m:e>
                        </m:nary>
                      </m:e>
                    </m:func>
                  </m:oMath>
                </a14:m>
                <a:endParaRPr lang="en-US" i="1">
                  <a:latin typeface="Cambria Math"/>
                </a:endParaRPr>
              </a:p>
            </p:txBody>
          </p:sp>
        </mc:Choice>
        <mc:Fallback xmlns="">
          <p:sp>
            <p:nvSpPr>
              <p:cNvPr id="12" name="Rectangle 11"/>
              <p:cNvSpPr>
                <a:spLocks noRot="1" noChangeAspect="1" noMove="1" noResize="1" noEditPoints="1" noAdjustHandles="1" noChangeArrowheads="1" noChangeShapeType="1" noTextEdit="1"/>
              </p:cNvSpPr>
              <p:nvPr/>
            </p:nvSpPr>
            <p:spPr>
              <a:xfrm>
                <a:off x="304800" y="1295400"/>
                <a:ext cx="4090287" cy="520399"/>
              </a:xfrm>
              <a:prstGeom prst="rect">
                <a:avLst/>
              </a:prstGeom>
              <a:blipFill rotWithShape="1">
                <a:blip r:embed="rId11"/>
                <a:stretch>
                  <a:fillRect l="-894" t="-71765" b="-1164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04800" y="1828800"/>
                <a:ext cx="3820277" cy="369332"/>
              </a:xfrm>
              <a:prstGeom prst="rect">
                <a:avLst/>
              </a:prstGeom>
            </p:spPr>
            <p:txBody>
              <a:bodyPr wrap="none">
                <a:spAutoFit/>
              </a:bodyPr>
              <a:lstStyle/>
              <a:p>
                <a:pPr marL="171450" indent="-171450">
                  <a:buFontTx/>
                  <a:buChar char="⁮"/>
                  <a:tabLst>
                    <a:tab pos="0" algn="l"/>
                  </a:tabLst>
                </a:pPr>
                <a14:m>
                  <m:oMath xmlns:m="http://schemas.openxmlformats.org/officeDocument/2006/math">
                    <m:r>
                      <m:rPr>
                        <m:sty m:val="p"/>
                      </m:rPr>
                      <a:rPr lang="en-US">
                        <a:latin typeface="Cambria Math"/>
                      </a:rPr>
                      <m:t>subject</m:t>
                    </m:r>
                    <m:r>
                      <a:rPr lang="en-US">
                        <a:latin typeface="Cambria Math"/>
                      </a:rPr>
                      <m:t> </m:t>
                    </m:r>
                    <m:r>
                      <m:rPr>
                        <m:sty m:val="p"/>
                      </m:rPr>
                      <a:rPr lang="en-US">
                        <a:latin typeface="Cambria Math"/>
                      </a:rPr>
                      <m:t>to</m:t>
                    </m:r>
                    <m:r>
                      <a:rPr lang="en-US">
                        <a:latin typeface="Cambria Math"/>
                      </a:rPr>
                      <m:t> </m:t>
                    </m:r>
                    <m:r>
                      <m:rPr>
                        <m:sty m:val="p"/>
                      </m:rPr>
                      <a:rPr lang="en-US">
                        <a:latin typeface="Cambria Math"/>
                      </a:rPr>
                      <m:t>the</m:t>
                    </m:r>
                    <m:r>
                      <a:rPr lang="en-US">
                        <a:latin typeface="Cambria Math"/>
                      </a:rPr>
                      <m:t> </m:t>
                    </m:r>
                    <m:r>
                      <m:rPr>
                        <m:sty m:val="p"/>
                      </m:rPr>
                      <a:rPr lang="en-US">
                        <a:latin typeface="Cambria Math"/>
                      </a:rPr>
                      <m:t>following</m:t>
                    </m:r>
                    <m:r>
                      <a:rPr lang="en-US">
                        <a:latin typeface="Cambria Math"/>
                      </a:rPr>
                      <m:t> </m:t>
                    </m:r>
                    <m:r>
                      <m:rPr>
                        <m:sty m:val="p"/>
                      </m:rPr>
                      <a:rPr lang="en-US">
                        <a:latin typeface="Cambria Math"/>
                      </a:rPr>
                      <m:t>constraints</m:t>
                    </m:r>
                  </m:oMath>
                </a14:m>
                <a:endParaRPr lang="en-US"/>
              </a:p>
            </p:txBody>
          </p:sp>
        </mc:Choice>
        <mc:Fallback xmlns="">
          <p:sp>
            <p:nvSpPr>
              <p:cNvPr id="13" name="Rectangle 12"/>
              <p:cNvSpPr>
                <a:spLocks noRot="1" noChangeAspect="1" noMove="1" noResize="1" noEditPoints="1" noAdjustHandles="1" noChangeArrowheads="1" noChangeShapeType="1" noTextEdit="1"/>
              </p:cNvSpPr>
              <p:nvPr/>
            </p:nvSpPr>
            <p:spPr>
              <a:xfrm>
                <a:off x="304800" y="1828800"/>
                <a:ext cx="3820277" cy="369332"/>
              </a:xfrm>
              <a:prstGeom prst="rect">
                <a:avLst/>
              </a:prstGeom>
              <a:blipFill rotWithShape="1">
                <a:blip r:embed="rId12"/>
                <a:stretch>
                  <a:fillRect l="-957" t="-3279"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04800" y="2133600"/>
                <a:ext cx="3096040" cy="415755"/>
              </a:xfrm>
              <a:prstGeom prst="rect">
                <a:avLst/>
              </a:prstGeom>
            </p:spPr>
            <p:txBody>
              <a:bodyPr wrap="none">
                <a:spAutoFit/>
              </a:bodyPr>
              <a:lstStyle/>
              <a:p>
                <a:pPr marL="171450" indent="-171450">
                  <a:buFontTx/>
                  <a:buChar char="⁮"/>
                  <a:tabLst>
                    <a:tab pos="0" algn="l"/>
                  </a:tabLst>
                </a:pPr>
                <a14:m>
                  <m:oMath xmlns:m="http://schemas.openxmlformats.org/officeDocument/2006/math">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𝐾</m:t>
                        </m:r>
                        <m:r>
                          <a:rPr lang="en-US" i="1" baseline="-25000">
                            <a:latin typeface="Cambria Math"/>
                          </a:rPr>
                          <m:t>2</m:t>
                        </m:r>
                      </m:sup>
                      <m:e>
                        <m:r>
                          <a:rPr lang="en-US" i="1">
                            <a:latin typeface="Cambria Math"/>
                          </a:rPr>
                          <m:t>𝑠</m:t>
                        </m:r>
                        <m:r>
                          <a:rPr lang="en-US" i="1" baseline="-25000">
                            <a:latin typeface="Cambria Math"/>
                          </a:rPr>
                          <m:t>𝑖𝑗</m:t>
                        </m:r>
                        <m:r>
                          <a:rPr lang="en-US" i="1">
                            <a:latin typeface="Cambria Math"/>
                          </a:rPr>
                          <m:t>=1</m:t>
                        </m:r>
                      </m:e>
                    </m:nary>
                    <m:r>
                      <a:rPr lang="en-US" i="1">
                        <a:latin typeface="Cambria Math"/>
                      </a:rPr>
                      <m:t>    </m:t>
                    </m:r>
                    <m:d>
                      <m:dPr>
                        <m:ctrlPr>
                          <a:rPr lang="en-US" i="1">
                            <a:latin typeface="Cambria Math"/>
                          </a:rPr>
                        </m:ctrlPr>
                      </m:dPr>
                      <m:e>
                        <m:r>
                          <a:rPr lang="en-US" i="1">
                            <a:latin typeface="Cambria Math"/>
                          </a:rPr>
                          <m:t>∀</m:t>
                        </m:r>
                        <m:r>
                          <a:rPr lang="en-US" i="1">
                            <a:latin typeface="Cambria Math"/>
                          </a:rPr>
                          <m:t>𝑖</m:t>
                        </m:r>
                        <m:r>
                          <a:rPr lang="en-US" i="1">
                            <a:latin typeface="Cambria Math"/>
                          </a:rPr>
                          <m:t>=1…</m:t>
                        </m:r>
                        <m:r>
                          <a:rPr lang="en-US" i="1">
                            <a:latin typeface="Cambria Math"/>
                          </a:rPr>
                          <m:t>𝐾</m:t>
                        </m:r>
                        <m:r>
                          <a:rPr lang="en-US" i="1" baseline="-25000">
                            <a:latin typeface="Cambria Math"/>
                          </a:rPr>
                          <m:t>1</m:t>
                        </m:r>
                      </m:e>
                    </m:d>
                  </m:oMath>
                </a14:m>
                <a:endParaRPr lang="en-US" i="1" baseline="-25000">
                  <a:latin typeface="Cambria Math"/>
                </a:endParaRPr>
              </a:p>
            </p:txBody>
          </p:sp>
        </mc:Choice>
        <mc:Fallback xmlns="">
          <p:sp>
            <p:nvSpPr>
              <p:cNvPr id="26" name="Rectangle 25"/>
              <p:cNvSpPr>
                <a:spLocks noRot="1" noChangeAspect="1" noMove="1" noResize="1" noEditPoints="1" noAdjustHandles="1" noChangeArrowheads="1" noChangeShapeType="1" noTextEdit="1"/>
              </p:cNvSpPr>
              <p:nvPr/>
            </p:nvSpPr>
            <p:spPr>
              <a:xfrm>
                <a:off x="304800" y="2133600"/>
                <a:ext cx="3096040" cy="415755"/>
              </a:xfrm>
              <a:prstGeom prst="rect">
                <a:avLst/>
              </a:prstGeom>
              <a:blipFill rotWithShape="1">
                <a:blip r:embed="rId13"/>
                <a:stretch>
                  <a:fillRect l="-5315" t="-102941" b="-1588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304800" y="2514600"/>
                <a:ext cx="2092817" cy="415755"/>
              </a:xfrm>
              <a:prstGeom prst="rect">
                <a:avLst/>
              </a:prstGeom>
            </p:spPr>
            <p:txBody>
              <a:bodyPr wrap="none">
                <a:spAutoFit/>
              </a:bodyPr>
              <a:lstStyle/>
              <a:p>
                <a:pPr marL="171450" indent="-171450">
                  <a:buFontTx/>
                  <a:buChar char="⁮"/>
                  <a:tabLst>
                    <a:tab pos="0" algn="l"/>
                  </a:tabLst>
                </a:pPr>
                <a14:m>
                  <m:oMath xmlns:m="http://schemas.openxmlformats.org/officeDocument/2006/math">
                    <m:nary>
                      <m:naryPr>
                        <m:chr m:val="∑"/>
                        <m:ctrlPr>
                          <a:rPr lang="en-US" i="1">
                            <a:latin typeface="Cambria Math"/>
                          </a:rPr>
                        </m:ctrlPr>
                      </m:naryPr>
                      <m:sub>
                        <m:r>
                          <m:rPr>
                            <m:brk m:alnAt="23"/>
                          </m:rPr>
                          <a:rPr lang="en-US" i="1">
                            <a:latin typeface="Cambria Math"/>
                          </a:rPr>
                          <m:t>𝑜</m:t>
                        </m:r>
                        <m:r>
                          <a:rPr lang="en-US" i="1">
                            <a:latin typeface="Cambria Math"/>
                          </a:rPr>
                          <m:t>=1</m:t>
                        </m:r>
                      </m:sub>
                      <m:sup>
                        <m:r>
                          <a:rPr lang="en-US" i="1">
                            <a:latin typeface="Cambria Math"/>
                          </a:rPr>
                          <m:t>𝑁</m:t>
                        </m:r>
                      </m:sup>
                      <m:e>
                        <m:nary>
                          <m:naryPr>
                            <m:chr m:val="∑"/>
                            <m:ctrlPr>
                              <a:rPr lang="en-US" i="1">
                                <a:latin typeface="Cambria Math"/>
                              </a:rPr>
                            </m:ctrlPr>
                          </m:naryPr>
                          <m:sub>
                            <m:r>
                              <m:rPr>
                                <m:brk m:alnAt="23"/>
                              </m:rPr>
                              <a:rPr lang="en-US" i="1">
                                <a:latin typeface="Cambria Math"/>
                              </a:rPr>
                              <m:t>𝑗</m:t>
                            </m:r>
                            <m:r>
                              <a:rPr lang="en-US" i="1">
                                <a:latin typeface="Cambria Math"/>
                              </a:rPr>
                              <m:t>=1</m:t>
                            </m:r>
                          </m:sub>
                          <m:sup>
                            <m:r>
                              <a:rPr lang="en-US" i="1">
                                <a:latin typeface="Cambria Math"/>
                              </a:rPr>
                              <m:t>𝐾</m:t>
                            </m:r>
                            <m:r>
                              <a:rPr lang="en-US" i="1" baseline="-25000">
                                <a:latin typeface="Cambria Math"/>
                              </a:rPr>
                              <m:t>2</m:t>
                            </m:r>
                          </m:sup>
                          <m:e>
                            <m:r>
                              <a:rPr lang="en-US" i="1">
                                <a:latin typeface="Cambria Math"/>
                              </a:rPr>
                              <m:t>𝑎</m:t>
                            </m:r>
                            <m:r>
                              <a:rPr lang="en-US" i="1" baseline="-25000">
                                <a:latin typeface="Cambria Math"/>
                              </a:rPr>
                              <m:t>𝑜𝑗</m:t>
                            </m:r>
                            <m:r>
                              <a:rPr lang="en-US" i="1">
                                <a:latin typeface="Cambria Math"/>
                              </a:rPr>
                              <m:t>=</m:t>
                            </m:r>
                            <m:r>
                              <a:rPr lang="en-US" i="1">
                                <a:latin typeface="Cambria Math"/>
                              </a:rPr>
                              <m:t>𝜇</m:t>
                            </m:r>
                          </m:e>
                        </m:nary>
                      </m:e>
                    </m:nary>
                  </m:oMath>
                </a14:m>
                <a:endParaRPr lang="en-US"/>
              </a:p>
            </p:txBody>
          </p:sp>
        </mc:Choice>
        <mc:Fallback xmlns="">
          <p:sp>
            <p:nvSpPr>
              <p:cNvPr id="28" name="Rectangle 27"/>
              <p:cNvSpPr>
                <a:spLocks noRot="1" noChangeAspect="1" noMove="1" noResize="1" noEditPoints="1" noAdjustHandles="1" noChangeArrowheads="1" noChangeShapeType="1" noTextEdit="1"/>
              </p:cNvSpPr>
              <p:nvPr/>
            </p:nvSpPr>
            <p:spPr>
              <a:xfrm>
                <a:off x="304800" y="2514600"/>
                <a:ext cx="2092817" cy="415755"/>
              </a:xfrm>
              <a:prstGeom prst="rect">
                <a:avLst/>
              </a:prstGeom>
              <a:blipFill rotWithShape="1">
                <a:blip r:embed="rId14"/>
                <a:stretch>
                  <a:fillRect l="-7872" t="-102941" b="-1573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30701" y="2819400"/>
                <a:ext cx="36760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𝑠</m:t>
                      </m:r>
                      <m:r>
                        <a:rPr lang="en-US" i="1" baseline="-25000">
                          <a:latin typeface="Cambria Math"/>
                        </a:rPr>
                        <m:t>𝑖𝑗</m:t>
                      </m:r>
                      <m:r>
                        <a:rPr lang="en-US" i="1">
                          <a:latin typeface="Cambria Math"/>
                        </a:rPr>
                        <m:t>≥0    </m:t>
                      </m:r>
                      <m:d>
                        <m:dPr>
                          <m:ctrlPr>
                            <a:rPr lang="en-US" i="1">
                              <a:latin typeface="Cambria Math"/>
                            </a:rPr>
                          </m:ctrlPr>
                        </m:dPr>
                        <m:e>
                          <m:r>
                            <a:rPr lang="en-US" i="1">
                              <a:latin typeface="Cambria Math"/>
                            </a:rPr>
                            <m:t>∀</m:t>
                          </m:r>
                          <m:r>
                            <a:rPr lang="en-US" i="1">
                              <a:latin typeface="Cambria Math"/>
                            </a:rPr>
                            <m:t>𝑖</m:t>
                          </m:r>
                          <m:r>
                            <a:rPr lang="en-US" i="1">
                              <a:latin typeface="Cambria Math"/>
                            </a:rPr>
                            <m:t>=1…</m:t>
                          </m:r>
                          <m:r>
                            <a:rPr lang="en-US" i="1">
                              <a:latin typeface="Cambria Math"/>
                            </a:rPr>
                            <m:t>𝐾</m:t>
                          </m:r>
                          <m:r>
                            <a:rPr lang="en-US" i="1" baseline="-25000">
                              <a:latin typeface="Cambria Math"/>
                            </a:rPr>
                            <m:t>1</m:t>
                          </m:r>
                          <m:r>
                            <a:rPr lang="en-US" i="1">
                              <a:latin typeface="Cambria Math"/>
                            </a:rPr>
                            <m:t>, ∀</m:t>
                          </m:r>
                          <m:r>
                            <a:rPr lang="en-US" i="1">
                              <a:latin typeface="Cambria Math"/>
                            </a:rPr>
                            <m:t>𝑗</m:t>
                          </m:r>
                          <m:r>
                            <a:rPr lang="en-US" i="1">
                              <a:latin typeface="Cambria Math"/>
                            </a:rPr>
                            <m:t>=1…</m:t>
                          </m:r>
                          <m:r>
                            <a:rPr lang="en-US" i="1">
                              <a:latin typeface="Cambria Math"/>
                            </a:rPr>
                            <m:t>𝐾</m:t>
                          </m:r>
                          <m:r>
                            <a:rPr lang="en-US" i="1" baseline="-25000">
                              <a:latin typeface="Cambria Math"/>
                            </a:rPr>
                            <m:t>2</m:t>
                          </m:r>
                        </m:e>
                      </m:d>
                    </m:oMath>
                  </m:oMathPara>
                </a14:m>
                <a:endParaRPr lang="en-US"/>
              </a:p>
            </p:txBody>
          </p:sp>
        </mc:Choice>
        <mc:Fallback xmlns="">
          <p:sp>
            <p:nvSpPr>
              <p:cNvPr id="30" name="Rectangle 29"/>
              <p:cNvSpPr>
                <a:spLocks noRot="1" noChangeAspect="1" noMove="1" noResize="1" noEditPoints="1" noAdjustHandles="1" noChangeArrowheads="1" noChangeShapeType="1" noTextEdit="1"/>
              </p:cNvSpPr>
              <p:nvPr/>
            </p:nvSpPr>
            <p:spPr>
              <a:xfrm>
                <a:off x="430701" y="2819400"/>
                <a:ext cx="3676070" cy="369332"/>
              </a:xfrm>
              <a:prstGeom prst="rect">
                <a:avLst/>
              </a:prstGeom>
              <a:blipFill rotWithShape="1">
                <a:blip r:embed="rId15"/>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04800" y="3188732"/>
                <a:ext cx="4486165" cy="391646"/>
              </a:xfrm>
              <a:prstGeom prst="rect">
                <a:avLst/>
              </a:prstGeom>
            </p:spPr>
            <p:txBody>
              <a:bodyPr wrap="none">
                <a:spAutoFit/>
              </a:bodyPr>
              <a:lstStyle/>
              <a:p>
                <a:pPr marL="171450" indent="-171450">
                  <a:buFontTx/>
                  <a:buChar char="⁮"/>
                  <a:tabLst>
                    <a:tab pos="0" algn="l"/>
                  </a:tabLst>
                </a:pPr>
                <a14:m>
                  <m:oMath xmlns:m="http://schemas.openxmlformats.org/officeDocument/2006/math">
                    <m:r>
                      <a:rPr lang="en-US" i="1" smtClean="0">
                        <a:latin typeface="Cambria Math"/>
                      </a:rPr>
                      <m:t>1≥</m:t>
                    </m:r>
                    <m:sSub>
                      <m:sSubPr>
                        <m:ctrlPr>
                          <a:rPr lang="en-US" b="0" i="1" smtClean="0">
                            <a:latin typeface="Cambria Math"/>
                          </a:rPr>
                        </m:ctrlPr>
                      </m:sSubPr>
                      <m:e>
                        <m:r>
                          <a:rPr lang="en-US" i="1" smtClean="0">
                            <a:latin typeface="Cambria Math"/>
                          </a:rPr>
                          <m:t>𝑎</m:t>
                        </m:r>
                      </m:e>
                      <m:sub>
                        <m:r>
                          <a:rPr lang="en-US" b="0" i="1" smtClean="0">
                            <a:latin typeface="Cambria Math"/>
                          </a:rPr>
                          <m:t>𝑜𝑗</m:t>
                        </m:r>
                      </m:sub>
                    </m:sSub>
                    <m:r>
                      <a:rPr lang="en-US" i="1">
                        <a:latin typeface="Cambria Math"/>
                      </a:rPr>
                      <m:t>≥0     </m:t>
                    </m:r>
                    <m:d>
                      <m:dPr>
                        <m:ctrlPr>
                          <a:rPr lang="en-US" i="1">
                            <a:latin typeface="Cambria Math"/>
                          </a:rPr>
                        </m:ctrlPr>
                      </m:dPr>
                      <m:e>
                        <m:r>
                          <a:rPr lang="en-US" i="1">
                            <a:latin typeface="Cambria Math"/>
                          </a:rPr>
                          <m:t>∀</m:t>
                        </m:r>
                        <m:r>
                          <a:rPr lang="en-US" i="1">
                            <a:latin typeface="Cambria Math"/>
                          </a:rPr>
                          <m:t>𝑜</m:t>
                        </m:r>
                        <m:r>
                          <a:rPr lang="en-US" i="1">
                            <a:latin typeface="Cambria Math"/>
                          </a:rPr>
                          <m:t>=1…</m:t>
                        </m:r>
                        <m:r>
                          <a:rPr lang="en-US" i="1">
                            <a:latin typeface="Cambria Math"/>
                          </a:rPr>
                          <m:t>𝑁</m:t>
                        </m:r>
                        <m:r>
                          <a:rPr lang="en-US" i="1">
                            <a:latin typeface="Cambria Math"/>
                          </a:rPr>
                          <m:t>, ∀</m:t>
                        </m:r>
                        <m:r>
                          <a:rPr lang="en-US" i="1">
                            <a:latin typeface="Cambria Math"/>
                          </a:rPr>
                          <m:t>𝑗</m:t>
                        </m:r>
                        <m:r>
                          <a:rPr lang="en-US" i="1">
                            <a:latin typeface="Cambria Math"/>
                          </a:rPr>
                          <m:t>=1…</m:t>
                        </m:r>
                        <m:r>
                          <a:rPr lang="en-US" i="1">
                            <a:latin typeface="Cambria Math"/>
                          </a:rPr>
                          <m:t>𝐾</m:t>
                        </m:r>
                        <m:r>
                          <a:rPr lang="en-US" i="1" baseline="-25000">
                            <a:latin typeface="Cambria Math"/>
                          </a:rPr>
                          <m:t>2</m:t>
                        </m:r>
                      </m:e>
                    </m:d>
                  </m:oMath>
                </a14:m>
                <a:endParaRPr lang="en-US" i="1" baseline="-25000">
                  <a:latin typeface="Cambria Math"/>
                </a:endParaRPr>
              </a:p>
            </p:txBody>
          </p:sp>
        </mc:Choice>
        <mc:Fallback xmlns="">
          <p:sp>
            <p:nvSpPr>
              <p:cNvPr id="31" name="Rectangle 30"/>
              <p:cNvSpPr>
                <a:spLocks noRot="1" noChangeAspect="1" noMove="1" noResize="1" noEditPoints="1" noAdjustHandles="1" noChangeArrowheads="1" noChangeShapeType="1" noTextEdit="1"/>
              </p:cNvSpPr>
              <p:nvPr/>
            </p:nvSpPr>
            <p:spPr>
              <a:xfrm>
                <a:off x="304800" y="3188732"/>
                <a:ext cx="4486165" cy="391646"/>
              </a:xfrm>
              <a:prstGeom prst="rect">
                <a:avLst/>
              </a:prstGeom>
              <a:blipFill rotWithShape="1">
                <a:blip r:embed="rId16"/>
                <a:stretch>
                  <a:fillRect l="-815" t="-1563" b="-14063"/>
                </a:stretch>
              </a:blipFill>
            </p:spPr>
            <p:txBody>
              <a:bodyPr/>
              <a:lstStyle/>
              <a:p>
                <a:r>
                  <a:rPr lang="en-US">
                    <a:noFill/>
                  </a:rPr>
                  <a:t> </a:t>
                </a:r>
              </a:p>
            </p:txBody>
          </p:sp>
        </mc:Fallback>
      </mc:AlternateContent>
      <p:sp>
        <p:nvSpPr>
          <p:cNvPr id="21" name="Slide Number Placeholder 20"/>
          <p:cNvSpPr>
            <a:spLocks noGrp="1"/>
          </p:cNvSpPr>
          <p:nvPr>
            <p:ph type="sldNum" sz="quarter" idx="12"/>
          </p:nvPr>
        </p:nvSpPr>
        <p:spPr/>
        <p:txBody>
          <a:bodyPr/>
          <a:lstStyle/>
          <a:p>
            <a:fld id="{8D4A95AB-7B14-4CE2-8EF6-8DDF97F0F3DA}" type="slidenum">
              <a:rPr lang="en-US" smtClean="0"/>
              <a:pPr/>
              <a:t>10</a:t>
            </a:fld>
            <a:endParaRPr lang="en-US"/>
          </a:p>
        </p:txBody>
      </p:sp>
      <p:sp>
        <p:nvSpPr>
          <p:cNvPr id="32" name="Rectangle 31"/>
          <p:cNvSpPr/>
          <p:nvPr/>
        </p:nvSpPr>
        <p:spPr>
          <a:xfrm>
            <a:off x="5640054" y="1992868"/>
            <a:ext cx="3199146" cy="369332"/>
          </a:xfrm>
          <a:prstGeom prst="rect">
            <a:avLst/>
          </a:prstGeom>
        </p:spPr>
        <p:txBody>
          <a:bodyPr wrap="none">
            <a:spAutoFit/>
          </a:bodyPr>
          <a:lstStyle/>
          <a:p>
            <a:r>
              <a:rPr lang="en-US">
                <a:solidFill>
                  <a:srgbClr val="FF0000"/>
                </a:solidFill>
              </a:rPr>
              <a:t>Given P and Q, estimate S and A</a:t>
            </a:r>
          </a:p>
        </p:txBody>
      </p:sp>
      <p:pic>
        <p:nvPicPr>
          <p:cNvPr id="3891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 y="3580378"/>
            <a:ext cx="5119817" cy="274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3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P spid="28"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smtClean="0"/>
              <a:t>Synthetic Datasets</a:t>
            </a:r>
            <a:endParaRPr lang="en-US" b="1"/>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1" y="1066801"/>
            <a:ext cx="3947159" cy="228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3810000" cy="215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8D4A95AB-7B14-4CE2-8EF6-8DDF97F0F3DA}" type="slidenum">
              <a:rPr lang="en-US" smtClean="0"/>
              <a:pPr/>
              <a:t>11</a:t>
            </a:fld>
            <a:endParaRPr lang="en-US"/>
          </a:p>
        </p:txBody>
      </p:sp>
      <p:sp>
        <p:nvSpPr>
          <p:cNvPr id="8" name="Content Placeholder 2"/>
          <p:cNvSpPr>
            <a:spLocks noGrp="1"/>
          </p:cNvSpPr>
          <p:nvPr>
            <p:ph idx="1"/>
          </p:nvPr>
        </p:nvSpPr>
        <p:spPr>
          <a:xfrm>
            <a:off x="1690112" y="5867400"/>
            <a:ext cx="1967488" cy="304800"/>
          </a:xfrm>
        </p:spPr>
        <p:txBody>
          <a:bodyPr>
            <a:noAutofit/>
          </a:bodyPr>
          <a:lstStyle/>
          <a:p>
            <a:pPr marL="0" indent="0">
              <a:buNone/>
            </a:pPr>
            <a:r>
              <a:rPr lang="en-US" sz="2400" smtClean="0"/>
              <a:t>Cluster Merge</a:t>
            </a:r>
            <a:endParaRPr lang="en-US" sz="240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05200"/>
            <a:ext cx="3124200" cy="239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507064"/>
            <a:ext cx="3755958" cy="24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txBox="1">
            <a:spLocks/>
          </p:cNvSpPr>
          <p:nvPr/>
        </p:nvSpPr>
        <p:spPr>
          <a:xfrm>
            <a:off x="6096000" y="5873481"/>
            <a:ext cx="1738888" cy="3804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smtClean="0"/>
              <a:t>Cluster Split</a:t>
            </a:r>
            <a:endParaRPr lang="en-US" sz="2400"/>
          </a:p>
        </p:txBody>
      </p:sp>
      <p:sp>
        <p:nvSpPr>
          <p:cNvPr id="3" name="Content Placeholder 2"/>
          <p:cNvSpPr>
            <a:spLocks noGrp="1"/>
          </p:cNvSpPr>
          <p:nvPr>
            <p:ph idx="1"/>
          </p:nvPr>
        </p:nvSpPr>
        <p:spPr>
          <a:xfrm>
            <a:off x="990600" y="3276600"/>
            <a:ext cx="4495800" cy="609600"/>
          </a:xfrm>
        </p:spPr>
        <p:txBody>
          <a:bodyPr>
            <a:normAutofit/>
          </a:bodyPr>
          <a:lstStyle/>
          <a:p>
            <a:pPr marL="0" indent="0">
              <a:buNone/>
            </a:pPr>
            <a:r>
              <a:rPr lang="en-US" sz="2400" smtClean="0"/>
              <a:t>Expansion/Contraction</a:t>
            </a:r>
            <a:endParaRPr lang="en-US" sz="2400"/>
          </a:p>
        </p:txBody>
      </p:sp>
      <p:sp>
        <p:nvSpPr>
          <p:cNvPr id="7" name="Content Placeholder 2"/>
          <p:cNvSpPr txBox="1">
            <a:spLocks/>
          </p:cNvSpPr>
          <p:nvPr/>
        </p:nvSpPr>
        <p:spPr>
          <a:xfrm>
            <a:off x="5791200" y="3276600"/>
            <a:ext cx="4495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smtClean="0"/>
              <a:t>No Evolution</a:t>
            </a:r>
            <a:endParaRPr lang="en-US" sz="2400"/>
          </a:p>
        </p:txBody>
      </p:sp>
    </p:spTree>
    <p:extLst>
      <p:ext uri="{BB962C8B-B14F-4D97-AF65-F5344CB8AC3E}">
        <p14:creationId xmlns:p14="http://schemas.microsoft.com/office/powerpoint/2010/main" val="414977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ext uri="{D42A27DB-BD31-4B8C-83A1-F6EECF244321}">
                <p14:modId xmlns:p14="http://schemas.microsoft.com/office/powerpoint/2010/main" val="307330300"/>
              </p:ext>
            </p:extLst>
          </p:nvPr>
        </p:nvGraphicFramePr>
        <p:xfrm>
          <a:off x="76200" y="1600200"/>
          <a:ext cx="9031792" cy="2163658"/>
        </p:xfrm>
        <a:graphic>
          <a:graphicData uri="http://schemas.openxmlformats.org/drawingml/2006/table">
            <a:tbl>
              <a:tblPr/>
              <a:tblGrid>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tblGrid>
              <a:tr h="144116">
                <a:tc>
                  <a:txBody>
                    <a:bodyPr/>
                    <a:lstStyle/>
                    <a:p>
                      <a:pPr algn="ctr" fontAlgn="ctr"/>
                      <a:r>
                        <a:rPr lang="en-US" sz="1000" b="0" i="0" u="none" strike="noStrike">
                          <a:solidFill>
                            <a:srgbClr val="000000"/>
                          </a:solidFill>
                          <a:effectLst/>
                          <a:latin typeface="Calibri"/>
                        </a:rPr>
                        <a:t>N</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l-GR" sz="1000" b="0" i="0" u="none" strike="noStrike">
                          <a:solidFill>
                            <a:srgbClr val="000000"/>
                          </a:solidFill>
                          <a:effectLst/>
                          <a:latin typeface="Cambria Math"/>
                        </a:rPr>
                        <a:t>Ψ</a:t>
                      </a:r>
                      <a:endParaRPr lang="el-GR" sz="1000" b="0" i="0" u="none" strike="noStrike">
                        <a:solidFill>
                          <a:srgbClr val="000000"/>
                        </a:solidFill>
                        <a:effectLst/>
                        <a:latin typeface="Calibri"/>
                      </a:endParaRP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gridSpan="4">
                  <a:txBody>
                    <a:bodyPr/>
                    <a:lstStyle/>
                    <a:p>
                      <a:pPr algn="ctr" fontAlgn="ctr"/>
                      <a:r>
                        <a:rPr lang="en-US" sz="1000" b="0" i="0" u="none" strike="noStrike">
                          <a:solidFill>
                            <a:srgbClr val="000000"/>
                          </a:solidFill>
                          <a:effectLst/>
                          <a:latin typeface="Calibri"/>
                        </a:rPr>
                        <a:t>SynContractExpand</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SynNoEvolution</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SynMerge</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SynSplit</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SynMix</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4116">
                <a:tc>
                  <a:txBody>
                    <a:bodyPr/>
                    <a:lstStyle/>
                    <a:p>
                      <a:pPr algn="l" fontAlgn="b"/>
                      <a:r>
                        <a:rPr lang="en-US" sz="1000" b="0" i="0" u="none" strike="noStrike">
                          <a:solidFill>
                            <a:srgbClr val="000000"/>
                          </a:solidFill>
                          <a:effectLst/>
                          <a:latin typeface="Calibri"/>
                        </a:rPr>
                        <a:t> </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r h="144116">
                <a:tc rowSpan="4">
                  <a:txBody>
                    <a:bodyPr/>
                    <a:lstStyle/>
                    <a:p>
                      <a:pPr algn="ctr" fontAlgn="ctr"/>
                      <a:r>
                        <a:rPr lang="en-US" sz="1000" b="0" i="0" u="none" strike="noStrike">
                          <a:solidFill>
                            <a:srgbClr val="000000"/>
                          </a:solidFill>
                          <a:effectLst/>
                          <a:latin typeface="Calibri"/>
                        </a:rPr>
                        <a:t>1000</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0" i="0" u="none" strike="noStrike">
                          <a:solidFill>
                            <a:srgbClr val="000000"/>
                          </a:solidFill>
                          <a:effectLst/>
                          <a:latin typeface="Calibri"/>
                        </a:rPr>
                        <a:t>1</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0.755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0.931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0.606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0.904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2</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0.702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0.908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5</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0.631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10</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0.706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0.801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0.594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rowSpan="4">
                  <a:txBody>
                    <a:bodyPr/>
                    <a:lstStyle/>
                    <a:p>
                      <a:pPr algn="ctr" fontAlgn="ctr"/>
                      <a:r>
                        <a:rPr lang="en-US" sz="1000" b="0" i="0" u="none" strike="noStrike">
                          <a:solidFill>
                            <a:srgbClr val="000000"/>
                          </a:solidFill>
                          <a:effectLst/>
                          <a:latin typeface="Calibri"/>
                        </a:rPr>
                        <a:t>5000</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0" i="0" u="none" strike="noStrike">
                          <a:solidFill>
                            <a:srgbClr val="000000"/>
                          </a:solidFill>
                          <a:effectLst/>
                          <a:latin typeface="Calibri"/>
                        </a:rPr>
                        <a:t>1</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0.778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0.848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2</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0.903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0.876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5</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0.901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0.698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0.827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0.608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10</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0.622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0.795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rowSpan="4">
                  <a:txBody>
                    <a:bodyPr/>
                    <a:lstStyle/>
                    <a:p>
                      <a:pPr algn="ctr" fontAlgn="ctr"/>
                      <a:r>
                        <a:rPr lang="en-US" sz="1000" b="0" i="0" u="none" strike="noStrike">
                          <a:solidFill>
                            <a:srgbClr val="000000"/>
                          </a:solidFill>
                          <a:effectLst/>
                          <a:latin typeface="Calibri"/>
                        </a:rPr>
                        <a:t>10000</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0" i="0" u="none" strike="noStrike">
                          <a:solidFill>
                            <a:srgbClr val="000000"/>
                          </a:solidFill>
                          <a:effectLst/>
                          <a:latin typeface="Calibri"/>
                        </a:rPr>
                        <a:t>1</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0.973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0.707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0.933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0.955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2</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0.752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0.898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5</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0.604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10</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0.622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0.583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0.795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0.934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0.584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fontScale="90000"/>
          </a:bodyPr>
          <a:lstStyle/>
          <a:p>
            <a:r>
              <a:rPr lang="en-US" b="1" smtClean="0"/>
              <a:t>Synthetic Dataset Results Summary</a:t>
            </a:r>
            <a:endParaRPr lang="en-US" b="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4114800"/>
                <a:ext cx="5156063" cy="2057400"/>
              </a:xfrm>
            </p:spPr>
            <p:txBody>
              <a:bodyPr>
                <a:normAutofit fontScale="62500" lnSpcReduction="20000"/>
              </a:bodyPr>
              <a:lstStyle/>
              <a:p>
                <a:r>
                  <a:rPr lang="en-US" smtClean="0"/>
                  <a:t>NN: Comparison with old Nearest neighbors without community matching</a:t>
                </a:r>
              </a:p>
              <a:p>
                <a:r>
                  <a:rPr lang="en-US" smtClean="0"/>
                  <a:t>2S: Outlier detection after community matching</a:t>
                </a:r>
              </a:p>
              <a:p>
                <a:r>
                  <a:rPr lang="en-US" smtClean="0"/>
                  <a:t>1S: Single pass version of 1S</a:t>
                </a:r>
                <a14:m>
                  <m:oMath xmlns:m="http://schemas.openxmlformats.org/officeDocument/2006/math">
                    <m:r>
                      <a:rPr lang="en-US" b="0" i="1" smtClean="0">
                        <a:latin typeface="Cambria Math"/>
                      </a:rPr>
                      <m:t>𝜇</m:t>
                    </m:r>
                  </m:oMath>
                </a14:m>
                <a:endParaRPr lang="en-US" b="0" smtClean="0"/>
              </a:p>
              <a:p>
                <a:r>
                  <a:rPr lang="en-US" smtClean="0"/>
                  <a:t>1S</a:t>
                </a:r>
                <a14:m>
                  <m:oMath xmlns:m="http://schemas.openxmlformats.org/officeDocument/2006/math">
                    <m:r>
                      <a:rPr lang="en-US" b="0" i="1" smtClean="0">
                        <a:latin typeface="Cambria Math"/>
                      </a:rPr>
                      <m:t>𝜇</m:t>
                    </m:r>
                  </m:oMath>
                </a14:m>
                <a:r>
                  <a:rPr lang="en-US" smtClean="0"/>
                  <a:t>: Outlier detection with community matching</a:t>
                </a:r>
              </a:p>
              <a:p>
                <a:pPr lvl="1"/>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4114800"/>
                <a:ext cx="5156063" cy="2057400"/>
              </a:xfrm>
              <a:blipFill rotWithShape="1">
                <a:blip r:embed="rId2"/>
                <a:stretch>
                  <a:fillRect l="-946" t="-4142" r="-473" b="-1775"/>
                </a:stretch>
              </a:blipFill>
            </p:spPr>
            <p:txBody>
              <a:bodyPr/>
              <a:lstStyle/>
              <a:p>
                <a:r>
                  <a:rPr lang="en-US">
                    <a:noFill/>
                  </a:rPr>
                  <a:t> </a:t>
                </a:r>
              </a:p>
            </p:txBody>
          </p:sp>
        </mc:Fallback>
      </mc:AlternateContent>
      <p:sp>
        <p:nvSpPr>
          <p:cNvPr id="4" name="Rectangle 3"/>
          <p:cNvSpPr/>
          <p:nvPr/>
        </p:nvSpPr>
        <p:spPr>
          <a:xfrm>
            <a:off x="20574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44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360608" y="4607004"/>
            <a:ext cx="1287532" cy="1107996"/>
            <a:chOff x="7391400" y="4623881"/>
            <a:chExt cx="1287532" cy="1107996"/>
          </a:xfrm>
        </p:grpSpPr>
        <p:sp>
          <p:nvSpPr>
            <p:cNvPr id="11" name="Rectangle 10"/>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391400" y="4623881"/>
              <a:ext cx="1287532" cy="1107996"/>
            </a:xfrm>
            <a:prstGeom prst="rect">
              <a:avLst/>
            </a:prstGeom>
            <a:noFill/>
          </p:spPr>
          <p:txBody>
            <a:bodyPr wrap="none" rtlCol="0">
              <a:spAutoFit/>
            </a:bodyPr>
            <a:lstStyle/>
            <a:p>
              <a:pPr algn="ctr"/>
              <a:r>
                <a:rPr lang="en-US" sz="2200" b="1" smtClean="0"/>
                <a:t>1S (8%)</a:t>
              </a:r>
            </a:p>
            <a:p>
              <a:pPr algn="ctr"/>
              <a:r>
                <a:rPr lang="en-US" sz="2200" b="1" smtClean="0"/>
                <a:t>2S (15%)</a:t>
              </a:r>
            </a:p>
            <a:p>
              <a:pPr algn="ctr"/>
              <a:r>
                <a:rPr lang="en-US" sz="2200" b="1" smtClean="0"/>
                <a:t>NN (33%)</a:t>
              </a:r>
              <a:endParaRPr lang="en-US" sz="2200" b="1"/>
            </a:p>
          </p:txBody>
        </p:sp>
      </p:grpSp>
      <p:grpSp>
        <p:nvGrpSpPr>
          <p:cNvPr id="61" name="Group 60"/>
          <p:cNvGrpSpPr/>
          <p:nvPr/>
        </p:nvGrpSpPr>
        <p:grpSpPr>
          <a:xfrm>
            <a:off x="1019484" y="2362200"/>
            <a:ext cx="1287532" cy="1107996"/>
            <a:chOff x="7395334" y="4602057"/>
            <a:chExt cx="1287532" cy="1107996"/>
          </a:xfrm>
        </p:grpSpPr>
        <p:sp>
          <p:nvSpPr>
            <p:cNvPr id="62" name="Rectangle 61"/>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395334" y="4602057"/>
              <a:ext cx="1287532" cy="1107996"/>
            </a:xfrm>
            <a:prstGeom prst="rect">
              <a:avLst/>
            </a:prstGeom>
            <a:noFill/>
          </p:spPr>
          <p:txBody>
            <a:bodyPr wrap="none" rtlCol="0">
              <a:spAutoFit/>
            </a:bodyPr>
            <a:lstStyle/>
            <a:p>
              <a:pPr algn="ctr"/>
              <a:r>
                <a:rPr lang="en-US" sz="2200" b="1" smtClean="0"/>
                <a:t>1S (5%)</a:t>
              </a:r>
            </a:p>
            <a:p>
              <a:pPr algn="ctr"/>
              <a:r>
                <a:rPr lang="en-US" sz="2200" b="1" smtClean="0"/>
                <a:t>2S (8%)</a:t>
              </a:r>
            </a:p>
            <a:p>
              <a:pPr algn="ctr"/>
              <a:r>
                <a:rPr lang="en-US" sz="2200" b="1" smtClean="0"/>
                <a:t>NN (36%)</a:t>
              </a:r>
              <a:endParaRPr lang="en-US" sz="2200" b="1"/>
            </a:p>
          </p:txBody>
        </p:sp>
      </p:grpSp>
      <p:grpSp>
        <p:nvGrpSpPr>
          <p:cNvPr id="65" name="Group 64"/>
          <p:cNvGrpSpPr/>
          <p:nvPr/>
        </p:nvGrpSpPr>
        <p:grpSpPr>
          <a:xfrm>
            <a:off x="2667000" y="2362200"/>
            <a:ext cx="1287532" cy="1107996"/>
            <a:chOff x="7396930" y="4602057"/>
            <a:chExt cx="1287532" cy="1107996"/>
          </a:xfrm>
        </p:grpSpPr>
        <p:sp>
          <p:nvSpPr>
            <p:cNvPr id="66" name="Rectangle 65"/>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396930" y="4602057"/>
              <a:ext cx="1287532" cy="1107996"/>
            </a:xfrm>
            <a:prstGeom prst="rect">
              <a:avLst/>
            </a:prstGeom>
            <a:noFill/>
          </p:spPr>
          <p:txBody>
            <a:bodyPr wrap="none" rtlCol="0">
              <a:spAutoFit/>
            </a:bodyPr>
            <a:lstStyle/>
            <a:p>
              <a:pPr algn="ctr"/>
              <a:r>
                <a:rPr lang="en-US" sz="2200" b="1" smtClean="0"/>
                <a:t>1S (15%)</a:t>
              </a:r>
            </a:p>
            <a:p>
              <a:pPr algn="ctr"/>
              <a:r>
                <a:rPr lang="en-US" sz="2200" b="1" smtClean="0"/>
                <a:t>2S (25%)</a:t>
              </a:r>
            </a:p>
            <a:p>
              <a:pPr algn="ctr"/>
              <a:r>
                <a:rPr lang="en-US" sz="2200" b="1" smtClean="0"/>
                <a:t>NN (21%)</a:t>
              </a:r>
              <a:endParaRPr lang="en-US" sz="2200" b="1"/>
            </a:p>
          </p:txBody>
        </p:sp>
      </p:grpSp>
      <p:grpSp>
        <p:nvGrpSpPr>
          <p:cNvPr id="69" name="Group 68"/>
          <p:cNvGrpSpPr/>
          <p:nvPr/>
        </p:nvGrpSpPr>
        <p:grpSpPr>
          <a:xfrm>
            <a:off x="4321960" y="2349645"/>
            <a:ext cx="1287532" cy="1107996"/>
            <a:chOff x="7405969" y="4589502"/>
            <a:chExt cx="1287532" cy="1107996"/>
          </a:xfrm>
        </p:grpSpPr>
        <p:sp>
          <p:nvSpPr>
            <p:cNvPr id="70" name="Rectangle 69"/>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7405969" y="4589502"/>
              <a:ext cx="1287532" cy="1107996"/>
            </a:xfrm>
            <a:prstGeom prst="rect">
              <a:avLst/>
            </a:prstGeom>
            <a:noFill/>
          </p:spPr>
          <p:txBody>
            <a:bodyPr wrap="none" rtlCol="0">
              <a:spAutoFit/>
            </a:bodyPr>
            <a:lstStyle/>
            <a:p>
              <a:pPr algn="ctr"/>
              <a:r>
                <a:rPr lang="en-US" sz="2200" b="1" smtClean="0"/>
                <a:t>1S (11%)</a:t>
              </a:r>
            </a:p>
            <a:p>
              <a:pPr algn="ctr"/>
              <a:r>
                <a:rPr lang="en-US" sz="2200" b="1" smtClean="0"/>
                <a:t>2S (22%)</a:t>
              </a:r>
            </a:p>
            <a:p>
              <a:pPr algn="ctr"/>
              <a:r>
                <a:rPr lang="en-US" sz="2200" b="1" smtClean="0"/>
                <a:t>NN (33%)</a:t>
              </a:r>
              <a:endParaRPr lang="en-US" sz="2200" b="1"/>
            </a:p>
          </p:txBody>
        </p:sp>
      </p:grpSp>
      <p:grpSp>
        <p:nvGrpSpPr>
          <p:cNvPr id="73" name="Group 72"/>
          <p:cNvGrpSpPr/>
          <p:nvPr/>
        </p:nvGrpSpPr>
        <p:grpSpPr>
          <a:xfrm>
            <a:off x="6019800" y="2362200"/>
            <a:ext cx="1287532" cy="1107996"/>
            <a:chOff x="7427409" y="4602057"/>
            <a:chExt cx="1287532" cy="1107996"/>
          </a:xfrm>
        </p:grpSpPr>
        <p:sp>
          <p:nvSpPr>
            <p:cNvPr id="74" name="Rectangle 73"/>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427409" y="4602057"/>
              <a:ext cx="1287532" cy="1107996"/>
            </a:xfrm>
            <a:prstGeom prst="rect">
              <a:avLst/>
            </a:prstGeom>
            <a:noFill/>
          </p:spPr>
          <p:txBody>
            <a:bodyPr wrap="none" rtlCol="0">
              <a:spAutoFit/>
            </a:bodyPr>
            <a:lstStyle/>
            <a:p>
              <a:pPr algn="ctr"/>
              <a:r>
                <a:rPr lang="en-US" sz="2200" b="1" smtClean="0"/>
                <a:t>1S (3%)</a:t>
              </a:r>
            </a:p>
            <a:p>
              <a:pPr algn="ctr"/>
              <a:r>
                <a:rPr lang="en-US" sz="2200" b="1" smtClean="0"/>
                <a:t>2S (10%)</a:t>
              </a:r>
            </a:p>
            <a:p>
              <a:pPr algn="ctr"/>
              <a:r>
                <a:rPr lang="en-US" sz="2200" b="1" smtClean="0"/>
                <a:t>NN (30%)</a:t>
              </a:r>
              <a:endParaRPr lang="en-US" sz="2200" b="1"/>
            </a:p>
          </p:txBody>
        </p:sp>
      </p:grpSp>
      <p:grpSp>
        <p:nvGrpSpPr>
          <p:cNvPr id="77" name="Group 76"/>
          <p:cNvGrpSpPr/>
          <p:nvPr/>
        </p:nvGrpSpPr>
        <p:grpSpPr>
          <a:xfrm>
            <a:off x="7576038" y="2362200"/>
            <a:ext cx="1287532" cy="1107996"/>
            <a:chOff x="7391314" y="4602057"/>
            <a:chExt cx="1287532" cy="1107996"/>
          </a:xfrm>
        </p:grpSpPr>
        <p:sp>
          <p:nvSpPr>
            <p:cNvPr id="78" name="Rectangle 77"/>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391314" y="4602057"/>
              <a:ext cx="1287532" cy="1107996"/>
            </a:xfrm>
            <a:prstGeom prst="rect">
              <a:avLst/>
            </a:prstGeom>
            <a:noFill/>
          </p:spPr>
          <p:txBody>
            <a:bodyPr wrap="none" rtlCol="0">
              <a:spAutoFit/>
            </a:bodyPr>
            <a:lstStyle/>
            <a:p>
              <a:pPr algn="ctr"/>
              <a:r>
                <a:rPr lang="en-US" sz="2200" b="1" smtClean="0"/>
                <a:t>1S (6%)</a:t>
              </a:r>
            </a:p>
            <a:p>
              <a:pPr algn="ctr"/>
              <a:r>
                <a:rPr lang="en-US" sz="2200" b="1" smtClean="0"/>
                <a:t>2S (10%)</a:t>
              </a:r>
            </a:p>
            <a:p>
              <a:pPr algn="ctr"/>
              <a:r>
                <a:rPr lang="en-US" sz="2200" b="1" smtClean="0"/>
                <a:t>NN (46%)</a:t>
              </a:r>
              <a:endParaRPr lang="en-US" sz="2200" b="1"/>
            </a:p>
          </p:txBody>
        </p:sp>
      </p:grpSp>
      <p:sp>
        <p:nvSpPr>
          <p:cNvPr id="19" name="Down Arrow 18"/>
          <p:cNvSpPr/>
          <p:nvPr/>
        </p:nvSpPr>
        <p:spPr>
          <a:xfrm flipV="1">
            <a:off x="7656008" y="4658885"/>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8D4A95AB-7B14-4CE2-8EF6-8DDF97F0F3DA}" type="slidenum">
              <a:rPr lang="en-US" smtClean="0"/>
              <a:pPr/>
              <a:t>12</a:t>
            </a:fld>
            <a:endParaRPr lang="en-US"/>
          </a:p>
        </p:txBody>
      </p:sp>
    </p:spTree>
    <p:extLst>
      <p:ext uri="{BB962C8B-B14F-4D97-AF65-F5344CB8AC3E}">
        <p14:creationId xmlns:p14="http://schemas.microsoft.com/office/powerpoint/2010/main" val="320133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Real Dataset Case Studies</a:t>
            </a:r>
            <a:endParaRPr lang="en-US" b="1"/>
          </a:p>
        </p:txBody>
      </p:sp>
      <p:sp>
        <p:nvSpPr>
          <p:cNvPr id="3" name="Content Placeholder 2"/>
          <p:cNvSpPr>
            <a:spLocks noGrp="1"/>
          </p:cNvSpPr>
          <p:nvPr>
            <p:ph idx="1"/>
          </p:nvPr>
        </p:nvSpPr>
        <p:spPr>
          <a:xfrm>
            <a:off x="457200" y="1600201"/>
            <a:ext cx="4114800" cy="1828799"/>
          </a:xfrm>
        </p:spPr>
        <p:txBody>
          <a:bodyPr>
            <a:normAutofit fontScale="70000" lnSpcReduction="20000"/>
          </a:bodyPr>
          <a:lstStyle/>
          <a:p>
            <a:r>
              <a:rPr lang="en-US" b="1" smtClean="0"/>
              <a:t>DBLP Authors Network</a:t>
            </a:r>
          </a:p>
          <a:p>
            <a:r>
              <a:rPr lang="en-US"/>
              <a:t>Georgios B. </a:t>
            </a:r>
            <a:r>
              <a:rPr lang="en-US" smtClean="0"/>
              <a:t>Giannakis</a:t>
            </a:r>
            <a:endParaRPr lang="en-US"/>
          </a:p>
          <a:p>
            <a:pPr lvl="1"/>
            <a:r>
              <a:rPr lang="en-US" smtClean="0"/>
              <a:t>X</a:t>
            </a:r>
            <a:r>
              <a:rPr lang="en-US" baseline="-25000" smtClean="0"/>
              <a:t>1</a:t>
            </a:r>
            <a:r>
              <a:rPr lang="en-US" smtClean="0"/>
              <a:t> conferences: </a:t>
            </a:r>
            <a:r>
              <a:rPr lang="en-US"/>
              <a:t>CISS, ICC, GLOBECOM, INFOCOM</a:t>
            </a:r>
            <a:endParaRPr lang="fr-FR" smtClean="0"/>
          </a:p>
          <a:p>
            <a:pPr lvl="1"/>
            <a:r>
              <a:rPr lang="en-US" smtClean="0"/>
              <a:t>X</a:t>
            </a:r>
            <a:r>
              <a:rPr lang="en-US" baseline="-25000" smtClean="0"/>
              <a:t>2</a:t>
            </a:r>
            <a:r>
              <a:rPr lang="en-US" smtClean="0"/>
              <a:t> conferences: ICASSP, ICRA</a:t>
            </a:r>
          </a:p>
        </p:txBody>
      </p:sp>
      <p:sp>
        <p:nvSpPr>
          <p:cNvPr id="4" name="Slide Number Placeholder 3"/>
          <p:cNvSpPr>
            <a:spLocks noGrp="1"/>
          </p:cNvSpPr>
          <p:nvPr>
            <p:ph type="sldNum" sz="quarter" idx="12"/>
          </p:nvPr>
        </p:nvSpPr>
        <p:spPr/>
        <p:txBody>
          <a:bodyPr/>
          <a:lstStyle/>
          <a:p>
            <a:fld id="{8D4A95AB-7B14-4CE2-8EF6-8DDF97F0F3DA}" type="slidenum">
              <a:rPr lang="en-US" smtClean="0"/>
              <a:pPr/>
              <a:t>13</a:t>
            </a:fld>
            <a:endParaRPr lang="en-US"/>
          </a:p>
        </p:txBody>
      </p:sp>
      <p:pic>
        <p:nvPicPr>
          <p:cNvPr id="34818" name="Picture 2" descr="Giannak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81400"/>
            <a:ext cx="1903290" cy="246308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4648200" y="1600200"/>
            <a:ext cx="4114800" cy="1828800"/>
          </a:xfrm>
        </p:spPr>
        <p:txBody>
          <a:bodyPr>
            <a:normAutofit fontScale="70000" lnSpcReduction="20000"/>
          </a:bodyPr>
          <a:lstStyle/>
          <a:p>
            <a:r>
              <a:rPr lang="en-US" b="1"/>
              <a:t>IMDB </a:t>
            </a:r>
          </a:p>
          <a:p>
            <a:r>
              <a:rPr lang="en-US"/>
              <a:t>Kelly Carlson (I)</a:t>
            </a:r>
          </a:p>
          <a:p>
            <a:pPr lvl="1"/>
            <a:r>
              <a:rPr lang="en-US"/>
              <a:t>X</a:t>
            </a:r>
            <a:r>
              <a:rPr lang="en-US" baseline="-25000"/>
              <a:t>1</a:t>
            </a:r>
            <a:r>
              <a:rPr lang="en-US"/>
              <a:t>: Many Sport, Thriller, and Action movies</a:t>
            </a:r>
          </a:p>
          <a:p>
            <a:pPr lvl="1"/>
            <a:r>
              <a:rPr lang="en-US"/>
              <a:t>X</a:t>
            </a:r>
            <a:r>
              <a:rPr lang="en-US" baseline="-25000"/>
              <a:t>2</a:t>
            </a:r>
            <a:r>
              <a:rPr lang="en-US"/>
              <a:t>: Many Drama, Music, Reality-TV </a:t>
            </a:r>
            <a:r>
              <a:rPr lang="en-US" smtClean="0"/>
              <a:t>movies</a:t>
            </a:r>
            <a:endParaRPr lang="en-US"/>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3733800"/>
            <a:ext cx="1490662" cy="192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3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mtClean="0"/>
              <a:t>Thesis Outline</a:t>
            </a:r>
            <a:endParaRPr lang="en-US"/>
          </a:p>
        </p:txBody>
      </p:sp>
      <p:grpSp>
        <p:nvGrpSpPr>
          <p:cNvPr id="588" name="Group 587"/>
          <p:cNvGrpSpPr/>
          <p:nvPr/>
        </p:nvGrpSpPr>
        <p:grpSpPr>
          <a:xfrm>
            <a:off x="1032977" y="4546435"/>
            <a:ext cx="2925529" cy="1778165"/>
            <a:chOff x="914400" y="830008"/>
            <a:chExt cx="3454653" cy="2364339"/>
          </a:xfrm>
        </p:grpSpPr>
        <p:grpSp>
          <p:nvGrpSpPr>
            <p:cNvPr id="589" name="Group 588"/>
            <p:cNvGrpSpPr/>
            <p:nvPr/>
          </p:nvGrpSpPr>
          <p:grpSpPr>
            <a:xfrm>
              <a:off x="914400" y="830008"/>
              <a:ext cx="3454653" cy="2041642"/>
              <a:chOff x="381000" y="372217"/>
              <a:chExt cx="4118694" cy="2980583"/>
            </a:xfrm>
          </p:grpSpPr>
          <p:sp>
            <p:nvSpPr>
              <p:cNvPr id="591" name="Cloud 590"/>
              <p:cNvSpPr/>
              <p:nvPr/>
            </p:nvSpPr>
            <p:spPr>
              <a:xfrm>
                <a:off x="381000" y="372217"/>
                <a:ext cx="4118694" cy="2980583"/>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11564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537472" y="12192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15374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9852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1376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743200" y="1385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971800" y="1828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3276600" y="2133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3137672" y="1994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124200" y="2375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1447800" y="2528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24000" y="20574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752600" y="26042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232672" y="914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524000" y="1537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385072" y="1295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819400" y="851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3061472" y="838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667000" y="1156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3048000" y="13088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9718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3442472"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3352800" y="1981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27432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752600"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600200" y="2680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371600" y="2299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689872" y="22098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994672" y="2528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1" name="Oval 620"/>
              <p:cNvSpPr/>
              <p:nvPr/>
            </p:nvSpPr>
            <p:spPr>
              <a:xfrm>
                <a:off x="1918472" y="2209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2" name="Oval 621"/>
              <p:cNvSpPr/>
              <p:nvPr/>
            </p:nvSpPr>
            <p:spPr>
              <a:xfrm>
                <a:off x="12192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3" name="Oval 622"/>
              <p:cNvSpPr/>
              <p:nvPr/>
            </p:nvSpPr>
            <p:spPr>
              <a:xfrm>
                <a:off x="1295400" y="1447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4" name="Oval 623"/>
              <p:cNvSpPr/>
              <p:nvPr/>
            </p:nvSpPr>
            <p:spPr>
              <a:xfrm>
                <a:off x="1766072" y="11430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5" name="Oval 624"/>
              <p:cNvSpPr/>
              <p:nvPr/>
            </p:nvSpPr>
            <p:spPr>
              <a:xfrm>
                <a:off x="1066800" y="1295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6" name="Oval 625"/>
              <p:cNvSpPr/>
              <p:nvPr/>
            </p:nvSpPr>
            <p:spPr>
              <a:xfrm>
                <a:off x="1524000" y="1371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7" name="Oval 626"/>
              <p:cNvSpPr/>
              <p:nvPr/>
            </p:nvSpPr>
            <p:spPr>
              <a:xfrm>
                <a:off x="2680472" y="990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8" name="Oval 627"/>
              <p:cNvSpPr/>
              <p:nvPr/>
            </p:nvSpPr>
            <p:spPr>
              <a:xfrm>
                <a:off x="2832872" y="1232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9" name="Oval 628"/>
              <p:cNvSpPr/>
              <p:nvPr/>
            </p:nvSpPr>
            <p:spPr>
              <a:xfrm>
                <a:off x="3290072" y="914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0" name="Oval 629"/>
              <p:cNvSpPr/>
              <p:nvPr/>
            </p:nvSpPr>
            <p:spPr>
              <a:xfrm>
                <a:off x="3276600" y="11564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1" name="Oval 630"/>
              <p:cNvSpPr/>
              <p:nvPr/>
            </p:nvSpPr>
            <p:spPr>
              <a:xfrm>
                <a:off x="3276600" y="1766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2" name="Oval 631"/>
              <p:cNvSpPr/>
              <p:nvPr/>
            </p:nvSpPr>
            <p:spPr>
              <a:xfrm>
                <a:off x="2895600" y="1994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3" name="Oval 632"/>
              <p:cNvSpPr/>
              <p:nvPr/>
            </p:nvSpPr>
            <p:spPr>
              <a:xfrm>
                <a:off x="29718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4" name="Oval 633"/>
              <p:cNvSpPr/>
              <p:nvPr/>
            </p:nvSpPr>
            <p:spPr>
              <a:xfrm>
                <a:off x="3290072" y="2438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5" name="Rectangle 634"/>
              <p:cNvSpPr/>
              <p:nvPr/>
            </p:nvSpPr>
            <p:spPr>
              <a:xfrm flipV="1">
                <a:off x="3973094" y="1066800"/>
                <a:ext cx="141706" cy="141605"/>
              </a:xfrm>
              <a:prstGeom prst="rect">
                <a:avLst/>
              </a:prstGeom>
              <a:solidFill>
                <a:srgbClr val="00B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6" name="Rectangle 635"/>
              <p:cNvSpPr/>
              <p:nvPr/>
            </p:nvSpPr>
            <p:spPr>
              <a:xfrm flipV="1">
                <a:off x="1991894" y="1752600"/>
                <a:ext cx="141706" cy="141605"/>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0" name="TextBox 589"/>
            <p:cNvSpPr txBox="1"/>
            <p:nvPr/>
          </p:nvSpPr>
          <p:spPr>
            <a:xfrm>
              <a:off x="1074804" y="2778480"/>
              <a:ext cx="3230243" cy="415867"/>
            </a:xfrm>
            <a:prstGeom prst="rect">
              <a:avLst/>
            </a:prstGeom>
            <a:noFill/>
          </p:spPr>
          <p:txBody>
            <a:bodyPr wrap="none" rtlCol="0">
              <a:spAutoFit/>
            </a:bodyPr>
            <a:lstStyle/>
            <a:p>
              <a:pPr algn="ctr"/>
              <a:r>
                <a:rPr lang="en-US" smtClean="0"/>
                <a:t>Community Distribution Outliers</a:t>
              </a:r>
            </a:p>
          </p:txBody>
        </p:sp>
      </p:grpSp>
      <p:grpSp>
        <p:nvGrpSpPr>
          <p:cNvPr id="637" name="Group 636"/>
          <p:cNvGrpSpPr/>
          <p:nvPr/>
        </p:nvGrpSpPr>
        <p:grpSpPr>
          <a:xfrm>
            <a:off x="4707813" y="1442171"/>
            <a:ext cx="3995577" cy="2217964"/>
            <a:chOff x="359500" y="376099"/>
            <a:chExt cx="3995577" cy="3009880"/>
          </a:xfrm>
        </p:grpSpPr>
        <p:sp>
          <p:nvSpPr>
            <p:cNvPr id="638" name="Cloud 637"/>
            <p:cNvSpPr/>
            <p:nvPr/>
          </p:nvSpPr>
          <p:spPr>
            <a:xfrm>
              <a:off x="359500" y="376099"/>
              <a:ext cx="2840900" cy="2524681"/>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3581400" y="727885"/>
              <a:ext cx="685800" cy="662948"/>
              <a:chOff x="3581400" y="784852"/>
              <a:chExt cx="914400" cy="792496"/>
            </a:xfrm>
          </p:grpSpPr>
          <p:sp>
            <p:nvSpPr>
              <p:cNvPr id="706" name="Rectangle 705"/>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7" name="Straight Connector 706"/>
              <p:cNvCxnSpPr/>
              <p:nvPr/>
            </p:nvCxnSpPr>
            <p:spPr>
              <a:xfrm flipV="1">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9" name="Oval 708"/>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0" name="Oval 709"/>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1" name="Oval 710"/>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2" name="Oval 711"/>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0" name="Group 639"/>
            <p:cNvGrpSpPr/>
            <p:nvPr/>
          </p:nvGrpSpPr>
          <p:grpSpPr>
            <a:xfrm rot="20365718">
              <a:off x="779688" y="807972"/>
              <a:ext cx="408350" cy="369192"/>
              <a:chOff x="3581400" y="784852"/>
              <a:chExt cx="914400" cy="792496"/>
            </a:xfrm>
          </p:grpSpPr>
          <p:sp>
            <p:nvSpPr>
              <p:cNvPr id="699" name="Rectangle 698"/>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0" name="Straight Connector 699"/>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3" name="Oval 702"/>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4" name="Oval 703"/>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5" name="Oval 704"/>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1" name="Group 640"/>
            <p:cNvGrpSpPr/>
            <p:nvPr/>
          </p:nvGrpSpPr>
          <p:grpSpPr>
            <a:xfrm rot="20365718">
              <a:off x="1839754" y="636915"/>
              <a:ext cx="408350" cy="369192"/>
              <a:chOff x="3581400" y="784852"/>
              <a:chExt cx="914400" cy="792496"/>
            </a:xfrm>
          </p:grpSpPr>
          <p:sp>
            <p:nvSpPr>
              <p:cNvPr id="692" name="Rectangle 691"/>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3" name="Straight Connector 692"/>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95" name="Oval 694"/>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6" name="Oval 695"/>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7" name="Oval 696"/>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8" name="Oval 697"/>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2" name="Group 641"/>
            <p:cNvGrpSpPr/>
            <p:nvPr/>
          </p:nvGrpSpPr>
          <p:grpSpPr>
            <a:xfrm rot="233470">
              <a:off x="842261" y="1557939"/>
              <a:ext cx="408350" cy="369192"/>
              <a:chOff x="3581400" y="784852"/>
              <a:chExt cx="914400" cy="792496"/>
            </a:xfrm>
          </p:grpSpPr>
          <p:sp>
            <p:nvSpPr>
              <p:cNvPr id="685" name="Rectangle 684"/>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6" name="Straight Connector 685"/>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8" name="Oval 687"/>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9" name="Oval 688"/>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0" name="Oval 689"/>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1" name="Oval 690"/>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3" name="Group 642"/>
            <p:cNvGrpSpPr/>
            <p:nvPr/>
          </p:nvGrpSpPr>
          <p:grpSpPr>
            <a:xfrm rot="233470">
              <a:off x="2456088" y="1168604"/>
              <a:ext cx="408350" cy="369192"/>
              <a:chOff x="3581400" y="784852"/>
              <a:chExt cx="914400" cy="792496"/>
            </a:xfrm>
          </p:grpSpPr>
          <p:sp>
            <p:nvSpPr>
              <p:cNvPr id="678" name="Rectangle 677"/>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9" name="Straight Connector 678"/>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1" name="Oval 680"/>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2" name="Oval 681"/>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3" name="Oval 682"/>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4" name="Oval 683"/>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4" name="Group 643"/>
            <p:cNvGrpSpPr/>
            <p:nvPr/>
          </p:nvGrpSpPr>
          <p:grpSpPr>
            <a:xfrm rot="18691133">
              <a:off x="1567931" y="1383004"/>
              <a:ext cx="408350" cy="369192"/>
              <a:chOff x="3581400" y="784852"/>
              <a:chExt cx="914400" cy="792496"/>
            </a:xfrm>
          </p:grpSpPr>
          <p:sp>
            <p:nvSpPr>
              <p:cNvPr id="671" name="Rectangle 670"/>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2" name="Straight Connector 671"/>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74" name="Oval 673"/>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5" name="Oval 674"/>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6" name="Oval 675"/>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7" name="Oval 676"/>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5" name="Group 644"/>
            <p:cNvGrpSpPr/>
            <p:nvPr/>
          </p:nvGrpSpPr>
          <p:grpSpPr>
            <a:xfrm rot="18691133">
              <a:off x="1593380" y="2359567"/>
              <a:ext cx="408350" cy="369192"/>
              <a:chOff x="3581400" y="784852"/>
              <a:chExt cx="914400" cy="792496"/>
            </a:xfrm>
          </p:grpSpPr>
          <p:sp>
            <p:nvSpPr>
              <p:cNvPr id="664" name="Rectangle 663"/>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5" name="Straight Connector 664"/>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8" name="Oval 667"/>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9" name="Oval 668"/>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0" name="Oval 669"/>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6" name="Group 645"/>
            <p:cNvGrpSpPr/>
            <p:nvPr/>
          </p:nvGrpSpPr>
          <p:grpSpPr>
            <a:xfrm rot="5400000">
              <a:off x="2098871" y="1792506"/>
              <a:ext cx="408350" cy="369192"/>
              <a:chOff x="3581400" y="784852"/>
              <a:chExt cx="914400" cy="792496"/>
            </a:xfrm>
          </p:grpSpPr>
          <p:sp>
            <p:nvSpPr>
              <p:cNvPr id="657" name="Rectangle 656"/>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8" name="Straight Connector 657"/>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0" name="Oval 659"/>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1" name="Oval 660"/>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2" name="Oval 661"/>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3" name="Oval 662"/>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7" name="Group 646"/>
            <p:cNvGrpSpPr/>
            <p:nvPr/>
          </p:nvGrpSpPr>
          <p:grpSpPr>
            <a:xfrm rot="5400000">
              <a:off x="1026858" y="2008628"/>
              <a:ext cx="408350" cy="369192"/>
              <a:chOff x="3581400" y="784852"/>
              <a:chExt cx="914400" cy="792496"/>
            </a:xfrm>
          </p:grpSpPr>
          <p:sp>
            <p:nvSpPr>
              <p:cNvPr id="650" name="Rectangle 649"/>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1" name="Straight Connector 650"/>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53" name="Oval 652"/>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4" name="Oval 653"/>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5" name="Oval 654"/>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6" name="Oval 655"/>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48"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78" y="1515011"/>
              <a:ext cx="1117099" cy="1117099"/>
            </a:xfrm>
            <a:prstGeom prst="rect">
              <a:avLst/>
            </a:prstGeom>
            <a:noFill/>
            <a:extLst>
              <a:ext uri="{909E8E84-426E-40DD-AFC4-6F175D3DCCD1}">
                <a14:hiddenFill xmlns:a14="http://schemas.microsoft.com/office/drawing/2010/main">
                  <a:solidFill>
                    <a:srgbClr val="FFFFFF"/>
                  </a:solidFill>
                </a14:hiddenFill>
              </a:ext>
            </a:extLst>
          </p:spPr>
        </p:pic>
        <p:sp>
          <p:nvSpPr>
            <p:cNvPr id="649" name="TextBox 648"/>
            <p:cNvSpPr txBox="1"/>
            <p:nvPr/>
          </p:nvSpPr>
          <p:spPr>
            <a:xfrm>
              <a:off x="642923" y="2884778"/>
              <a:ext cx="3314048" cy="501201"/>
            </a:xfrm>
            <a:prstGeom prst="rect">
              <a:avLst/>
            </a:prstGeom>
            <a:noFill/>
          </p:spPr>
          <p:txBody>
            <a:bodyPr wrap="none" rtlCol="0">
              <a:spAutoFit/>
            </a:bodyPr>
            <a:lstStyle/>
            <a:p>
              <a:pPr algn="ctr"/>
              <a:r>
                <a:rPr lang="en-US" smtClean="0"/>
                <a:t>Association-based Clique Outliers</a:t>
              </a:r>
            </a:p>
          </p:txBody>
        </p:sp>
      </p:grpSp>
      <p:sp>
        <p:nvSpPr>
          <p:cNvPr id="713" name="TextBox 712"/>
          <p:cNvSpPr txBox="1"/>
          <p:nvPr/>
        </p:nvSpPr>
        <p:spPr>
          <a:xfrm>
            <a:off x="789696" y="920439"/>
            <a:ext cx="3629904" cy="369332"/>
          </a:xfrm>
          <a:prstGeom prst="rect">
            <a:avLst/>
          </a:prstGeom>
          <a:noFill/>
        </p:spPr>
        <p:txBody>
          <a:bodyPr wrap="none" rtlCol="0">
            <a:spAutoFit/>
          </a:bodyPr>
          <a:lstStyle/>
          <a:p>
            <a:r>
              <a:rPr lang="en-US" b="1" smtClean="0"/>
              <a:t>Community Based Outlier Detection</a:t>
            </a:r>
            <a:endParaRPr lang="en-US" b="1"/>
          </a:p>
        </p:txBody>
      </p:sp>
      <p:sp>
        <p:nvSpPr>
          <p:cNvPr id="714" name="TextBox 713"/>
          <p:cNvSpPr txBox="1"/>
          <p:nvPr/>
        </p:nvSpPr>
        <p:spPr>
          <a:xfrm>
            <a:off x="5152227" y="920439"/>
            <a:ext cx="3106748" cy="369332"/>
          </a:xfrm>
          <a:prstGeom prst="rect">
            <a:avLst/>
          </a:prstGeom>
          <a:noFill/>
        </p:spPr>
        <p:txBody>
          <a:bodyPr wrap="none" rtlCol="0">
            <a:spAutoFit/>
          </a:bodyPr>
          <a:lstStyle/>
          <a:p>
            <a:r>
              <a:rPr lang="en-US" b="1" smtClean="0"/>
              <a:t>Query Based Outlier Detection</a:t>
            </a:r>
            <a:endParaRPr lang="en-US" b="1"/>
          </a:p>
        </p:txBody>
      </p:sp>
      <p:grpSp>
        <p:nvGrpSpPr>
          <p:cNvPr id="715" name="Group 714"/>
          <p:cNvGrpSpPr/>
          <p:nvPr/>
        </p:nvGrpSpPr>
        <p:grpSpPr>
          <a:xfrm>
            <a:off x="4707813" y="3880571"/>
            <a:ext cx="3995577" cy="2217964"/>
            <a:chOff x="4767423" y="3825311"/>
            <a:chExt cx="3995577" cy="2497425"/>
          </a:xfrm>
        </p:grpSpPr>
        <p:sp>
          <p:nvSpPr>
            <p:cNvPr id="716" name="Cloud 715"/>
            <p:cNvSpPr/>
            <p:nvPr/>
          </p:nvSpPr>
          <p:spPr>
            <a:xfrm>
              <a:off x="4767423" y="3825311"/>
              <a:ext cx="2840900" cy="20948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901" y="5016695"/>
              <a:ext cx="1117099" cy="926905"/>
            </a:xfrm>
            <a:prstGeom prst="rect">
              <a:avLst/>
            </a:prstGeom>
            <a:noFill/>
            <a:extLst>
              <a:ext uri="{909E8E84-426E-40DD-AFC4-6F175D3DCCD1}">
                <a14:hiddenFill xmlns:a14="http://schemas.microsoft.com/office/drawing/2010/main">
                  <a:solidFill>
                    <a:srgbClr val="FFFFFF"/>
                  </a:solidFill>
                </a14:hiddenFill>
              </a:ext>
            </a:extLst>
          </p:spPr>
        </p:pic>
        <p:sp>
          <p:nvSpPr>
            <p:cNvPr id="718" name="TextBox 717"/>
            <p:cNvSpPr txBox="1"/>
            <p:nvPr/>
          </p:nvSpPr>
          <p:spPr>
            <a:xfrm>
              <a:off x="5143761" y="5906869"/>
              <a:ext cx="3128229" cy="415867"/>
            </a:xfrm>
            <a:prstGeom prst="rect">
              <a:avLst/>
            </a:prstGeom>
            <a:noFill/>
          </p:spPr>
          <p:txBody>
            <a:bodyPr wrap="none" rtlCol="0">
              <a:spAutoFit/>
            </a:bodyPr>
            <a:lstStyle/>
            <a:p>
              <a:pPr algn="ctr"/>
              <a:r>
                <a:rPr lang="en-US" smtClean="0"/>
                <a:t>Query-Based Subgraph Outliers</a:t>
              </a:r>
            </a:p>
          </p:txBody>
        </p:sp>
        <p:grpSp>
          <p:nvGrpSpPr>
            <p:cNvPr id="719" name="Group 718"/>
            <p:cNvGrpSpPr/>
            <p:nvPr/>
          </p:nvGrpSpPr>
          <p:grpSpPr>
            <a:xfrm>
              <a:off x="5167301" y="4134380"/>
              <a:ext cx="381000" cy="579870"/>
              <a:chOff x="9677400" y="3657600"/>
              <a:chExt cx="685800" cy="1043766"/>
            </a:xfrm>
          </p:grpSpPr>
          <p:cxnSp>
            <p:nvCxnSpPr>
              <p:cNvPr id="810" name="Straight Connector 809"/>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2" name="Oval 811"/>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3" name="Oval 812"/>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4" name="Oval 813"/>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5" name="Oval 814"/>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16" name="Straight Connector 815"/>
              <p:cNvCxnSpPr>
                <a:stCxn id="815" idx="6"/>
                <a:endCxn id="814"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8" name="Oval 817"/>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0" name="Group 719"/>
            <p:cNvGrpSpPr/>
            <p:nvPr/>
          </p:nvGrpSpPr>
          <p:grpSpPr>
            <a:xfrm>
              <a:off x="8013950" y="4130640"/>
              <a:ext cx="685800" cy="1043766"/>
              <a:chOff x="9677400" y="3657600"/>
              <a:chExt cx="685800" cy="1043766"/>
            </a:xfrm>
          </p:grpSpPr>
          <p:cxnSp>
            <p:nvCxnSpPr>
              <p:cNvPr id="801" name="Straight Connector 800"/>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3" name="Oval 802"/>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4" name="Oval 803"/>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5" name="Oval 804"/>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6" name="Oval 805"/>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07" name="Straight Connector 806"/>
              <p:cNvCxnSpPr>
                <a:stCxn id="806" idx="6"/>
                <a:endCxn id="805"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9" name="Oval 808"/>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1" name="Group 720"/>
            <p:cNvGrpSpPr/>
            <p:nvPr/>
          </p:nvGrpSpPr>
          <p:grpSpPr>
            <a:xfrm rot="19415938">
              <a:off x="4935488" y="4628478"/>
              <a:ext cx="381000" cy="579870"/>
              <a:chOff x="9677400" y="3657600"/>
              <a:chExt cx="685800" cy="1043766"/>
            </a:xfrm>
          </p:grpSpPr>
          <p:cxnSp>
            <p:nvCxnSpPr>
              <p:cNvPr id="792" name="Straight Connector 791"/>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4" name="Oval 793"/>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5" name="Oval 794"/>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6" name="Oval 795"/>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7" name="Oval 796"/>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98" name="Straight Connector 797"/>
              <p:cNvCxnSpPr>
                <a:stCxn id="797" idx="6"/>
                <a:endCxn id="796"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0" name="Oval 799"/>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2" name="Group 721"/>
            <p:cNvGrpSpPr/>
            <p:nvPr/>
          </p:nvGrpSpPr>
          <p:grpSpPr>
            <a:xfrm rot="19415938">
              <a:off x="5630657" y="4237696"/>
              <a:ext cx="381000" cy="579870"/>
              <a:chOff x="9677400" y="3657600"/>
              <a:chExt cx="685800" cy="1043766"/>
            </a:xfrm>
          </p:grpSpPr>
          <p:cxnSp>
            <p:nvCxnSpPr>
              <p:cNvPr id="783" name="Straight Connector 782"/>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5" name="Oval 784"/>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6" name="Oval 785"/>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7" name="Oval 786"/>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8" name="Oval 787"/>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9" name="Straight Connector 788"/>
              <p:cNvCxnSpPr>
                <a:stCxn id="788" idx="6"/>
                <a:endCxn id="787"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3" name="Group 722"/>
            <p:cNvGrpSpPr/>
            <p:nvPr/>
          </p:nvGrpSpPr>
          <p:grpSpPr>
            <a:xfrm rot="1766447">
              <a:off x="6340326" y="4065407"/>
              <a:ext cx="381000" cy="579870"/>
              <a:chOff x="9677400" y="3657600"/>
              <a:chExt cx="685800" cy="1043766"/>
            </a:xfrm>
          </p:grpSpPr>
          <p:cxnSp>
            <p:nvCxnSpPr>
              <p:cNvPr id="774" name="Straight Connector 773"/>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7" name="Oval 776"/>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8" name="Oval 777"/>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9" name="Oval 778"/>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0" name="Straight Connector 779"/>
              <p:cNvCxnSpPr>
                <a:stCxn id="779" idx="6"/>
                <a:endCxn id="778"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2" name="Oval 781"/>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4" name="Group 723"/>
            <p:cNvGrpSpPr/>
            <p:nvPr/>
          </p:nvGrpSpPr>
          <p:grpSpPr>
            <a:xfrm rot="1766447">
              <a:off x="5503902" y="5115371"/>
              <a:ext cx="381000" cy="579870"/>
              <a:chOff x="9677400" y="3657600"/>
              <a:chExt cx="685800" cy="1043766"/>
            </a:xfrm>
          </p:grpSpPr>
          <p:cxnSp>
            <p:nvCxnSpPr>
              <p:cNvPr id="765" name="Straight Connector 764"/>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7" name="Oval 766"/>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8" name="Oval 767"/>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9" name="Oval 768"/>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0" name="Oval 769"/>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71" name="Straight Connector 770"/>
              <p:cNvCxnSpPr>
                <a:stCxn id="770" idx="6"/>
                <a:endCxn id="769"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5" name="Group 724"/>
            <p:cNvGrpSpPr/>
            <p:nvPr/>
          </p:nvGrpSpPr>
          <p:grpSpPr>
            <a:xfrm rot="5400000">
              <a:off x="6090271" y="4785680"/>
              <a:ext cx="381000" cy="579870"/>
              <a:chOff x="9677400" y="3657600"/>
              <a:chExt cx="685800" cy="1043766"/>
            </a:xfrm>
          </p:grpSpPr>
          <p:cxnSp>
            <p:nvCxnSpPr>
              <p:cNvPr id="756" name="Straight Connector 755"/>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8" name="Oval 757"/>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9" name="Oval 758"/>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0" name="Oval 759"/>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1" name="Oval 760"/>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62" name="Straight Connector 761"/>
              <p:cNvCxnSpPr>
                <a:stCxn id="761" idx="6"/>
                <a:endCxn id="760"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4" name="Oval 763"/>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6" name="Group 725"/>
            <p:cNvGrpSpPr/>
            <p:nvPr/>
          </p:nvGrpSpPr>
          <p:grpSpPr>
            <a:xfrm rot="5400000">
              <a:off x="6986852" y="4022093"/>
              <a:ext cx="381000" cy="579870"/>
              <a:chOff x="9677400" y="3657600"/>
              <a:chExt cx="685800" cy="1043766"/>
            </a:xfrm>
          </p:grpSpPr>
          <p:cxnSp>
            <p:nvCxnSpPr>
              <p:cNvPr id="747" name="Straight Connector 746"/>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9" name="Oval 748"/>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0" name="Oval 749"/>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1" name="Oval 750"/>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2" name="Oval 751"/>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53" name="Straight Connector 752"/>
              <p:cNvCxnSpPr>
                <a:stCxn id="752" idx="6"/>
                <a:endCxn id="751"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7" name="Group 726"/>
            <p:cNvGrpSpPr/>
            <p:nvPr/>
          </p:nvGrpSpPr>
          <p:grpSpPr>
            <a:xfrm rot="16200000">
              <a:off x="6026119" y="5232714"/>
              <a:ext cx="381000" cy="579870"/>
              <a:chOff x="9677400" y="3657600"/>
              <a:chExt cx="685800" cy="1043766"/>
            </a:xfrm>
          </p:grpSpPr>
          <p:cxnSp>
            <p:nvCxnSpPr>
              <p:cNvPr id="738" name="Straight Connector 737"/>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0" name="Oval 739"/>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1" name="Oval 740"/>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2" name="Oval 741"/>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3" name="Oval 742"/>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44" name="Straight Connector 743"/>
              <p:cNvCxnSpPr>
                <a:stCxn id="743" idx="6"/>
                <a:endCxn id="742"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6" name="Oval 745"/>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8" name="Group 727"/>
            <p:cNvGrpSpPr/>
            <p:nvPr/>
          </p:nvGrpSpPr>
          <p:grpSpPr>
            <a:xfrm rot="16200000">
              <a:off x="6736760" y="4792034"/>
              <a:ext cx="381000" cy="579870"/>
              <a:chOff x="9677400" y="3657600"/>
              <a:chExt cx="685800" cy="1043766"/>
            </a:xfrm>
          </p:grpSpPr>
          <p:cxnSp>
            <p:nvCxnSpPr>
              <p:cNvPr id="729" name="Straight Connector 728"/>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1" name="Oval 730"/>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2" name="Oval 731"/>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3" name="Oval 732"/>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4" name="Oval 733"/>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35" name="Straight Connector 734"/>
              <p:cNvCxnSpPr>
                <a:stCxn id="734" idx="6"/>
                <a:endCxn id="733"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7" name="Oval 736"/>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819" name="Rectangle 818"/>
          <p:cNvSpPr/>
          <p:nvPr/>
        </p:nvSpPr>
        <p:spPr>
          <a:xfrm>
            <a:off x="457200" y="920439"/>
            <a:ext cx="8305800" cy="54041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 name="Straight Connector 819"/>
          <p:cNvCxnSpPr>
            <a:stCxn id="819" idx="0"/>
            <a:endCxn id="819" idx="2"/>
          </p:cNvCxnSpPr>
          <p:nvPr/>
        </p:nvCxnSpPr>
        <p:spPr>
          <a:xfrm>
            <a:off x="4610100" y="920439"/>
            <a:ext cx="0" cy="54041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457200" y="1289771"/>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9" name="Group 828"/>
          <p:cNvGrpSpPr/>
          <p:nvPr/>
        </p:nvGrpSpPr>
        <p:grpSpPr>
          <a:xfrm>
            <a:off x="989202" y="1371600"/>
            <a:ext cx="2896998" cy="1386352"/>
            <a:chOff x="2407245" y="914400"/>
            <a:chExt cx="3673787" cy="1759664"/>
          </a:xfrm>
        </p:grpSpPr>
        <p:sp>
          <p:nvSpPr>
            <p:cNvPr id="830" name="Cloud 829"/>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31" name="Straight Connector 830"/>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30"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5" name="Straight Connector 834"/>
            <p:cNvCxnSpPr>
              <a:endCxn id="830"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36" name="TextBox 835"/>
            <p:cNvSpPr txBox="1"/>
            <p:nvPr/>
          </p:nvSpPr>
          <p:spPr>
            <a:xfrm>
              <a:off x="2407245" y="2268464"/>
              <a:ext cx="3673787" cy="405600"/>
            </a:xfrm>
            <a:prstGeom prst="rect">
              <a:avLst/>
            </a:prstGeom>
            <a:noFill/>
          </p:spPr>
          <p:txBody>
            <a:bodyPr wrap="none" rtlCol="0">
              <a:spAutoFit/>
            </a:bodyPr>
            <a:lstStyle/>
            <a:p>
              <a:pPr algn="ctr"/>
              <a:r>
                <a:rPr lang="en-US" smtClean="0"/>
                <a:t>Evolutionary Community  Outliers</a:t>
              </a:r>
              <a:endParaRPr lang="en-US"/>
            </a:p>
          </p:txBody>
        </p:sp>
        <p:sp>
          <p:nvSpPr>
            <p:cNvPr id="837" name="Oval 836"/>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8" name="Oval 837"/>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9" name="Oval 838"/>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0" name="Oval 839"/>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1" name="Cloud 840"/>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42" name="Straight Connector 841"/>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a:stCxn id="841"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a:endCxn id="841"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47" name="Oval 846"/>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8" name="Oval 847"/>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9" name="Oval 848"/>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0" name="Oval 849"/>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1" name="Right Arrow 850"/>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2" name="Oval 851"/>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53" name="Oval 852"/>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64" name="Straight Connector 863"/>
            <p:cNvCxnSpPr>
              <a:stCxn id="841"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5" name="Group 864"/>
          <p:cNvGrpSpPr/>
          <p:nvPr/>
        </p:nvGrpSpPr>
        <p:grpSpPr>
          <a:xfrm>
            <a:off x="977785" y="2882345"/>
            <a:ext cx="3149540" cy="1659821"/>
            <a:chOff x="3528683" y="3898679"/>
            <a:chExt cx="3225740" cy="1906332"/>
          </a:xfrm>
        </p:grpSpPr>
        <p:sp>
          <p:nvSpPr>
            <p:cNvPr id="866" name="Cloud 865"/>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Cloud 866"/>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Cloud 867"/>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Cloud 868"/>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TextBox 909"/>
            <p:cNvSpPr txBox="1"/>
            <p:nvPr/>
          </p:nvSpPr>
          <p:spPr>
            <a:xfrm>
              <a:off x="3835572" y="5380827"/>
              <a:ext cx="2718667" cy="424184"/>
            </a:xfrm>
            <a:prstGeom prst="rect">
              <a:avLst/>
            </a:prstGeom>
            <a:noFill/>
          </p:spPr>
          <p:txBody>
            <a:bodyPr wrap="none" rtlCol="0">
              <a:spAutoFit/>
            </a:bodyPr>
            <a:lstStyle/>
            <a:p>
              <a:pPr algn="ctr"/>
              <a:r>
                <a:rPr lang="en-US" smtClean="0"/>
                <a:t>Community Trend Outliers</a:t>
              </a:r>
            </a:p>
          </p:txBody>
        </p:sp>
        <p:sp>
          <p:nvSpPr>
            <p:cNvPr id="911" name="Oval 910"/>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2" name="Oval 911"/>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3" name="Oval 912"/>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4" name="Oval 913"/>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15" name="Straight Connector 914"/>
            <p:cNvCxnSpPr>
              <a:endCxn id="866"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6" name="Straight Connector 915"/>
            <p:cNvCxnSpPr>
              <a:stCxn id="866"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0" name="Rectangle 339"/>
          <p:cNvSpPr/>
          <p:nvPr/>
        </p:nvSpPr>
        <p:spPr>
          <a:xfrm rot="16200000">
            <a:off x="-725286" y="2340418"/>
            <a:ext cx="1981200" cy="530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PRELIM</a:t>
            </a:r>
            <a:endParaRPr lang="en-US" sz="2800">
              <a:solidFill>
                <a:srgbClr val="FF0000"/>
              </a:solidFill>
            </a:endParaRPr>
          </a:p>
        </p:txBody>
      </p:sp>
      <p:sp>
        <p:nvSpPr>
          <p:cNvPr id="3" name="Rectangle 2"/>
          <p:cNvSpPr/>
          <p:nvPr/>
        </p:nvSpPr>
        <p:spPr>
          <a:xfrm>
            <a:off x="606828" y="1361729"/>
            <a:ext cx="3888972" cy="138559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457200" y="1276807"/>
            <a:ext cx="4152900" cy="3215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28" name="Rectangle 827"/>
          <p:cNvSpPr/>
          <p:nvPr/>
        </p:nvSpPr>
        <p:spPr>
          <a:xfrm>
            <a:off x="457200" y="1300282"/>
            <a:ext cx="4152900" cy="1506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00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0.00208 0.23402 " pathEditMode="relative" rAng="0" ptsTypes="AA">
                                      <p:cBhvr>
                                        <p:cTn id="6" dur="2000" fill="hold"/>
                                        <p:tgtEl>
                                          <p:spTgt spid="828"/>
                                        </p:tgtEl>
                                        <p:attrNameLst>
                                          <p:attrName>ppt_x</p:attrName>
                                          <p:attrName>ppt_y</p:attrName>
                                        </p:attrNameLst>
                                      </p:cBhvr>
                                      <p:rCtr x="-104" y="11690"/>
                                    </p:animMotion>
                                  </p:childTnLst>
                                </p:cTn>
                              </p:par>
                              <p:par>
                                <p:cTn id="7" presetID="6" presetClass="emph" presetSubtype="0" fill="hold" grpId="1" nodeType="withEffect">
                                  <p:stCondLst>
                                    <p:cond delay="0"/>
                                  </p:stCondLst>
                                  <p:childTnLst>
                                    <p:animScale>
                                      <p:cBhvr>
                                        <p:cTn id="8" dur="2000" fill="hold"/>
                                        <p:tgtEl>
                                          <p:spTgt spid="828"/>
                                        </p:tgtEl>
                                      </p:cBhvr>
                                      <p:by x="100000" y="115000"/>
                                    </p:animScale>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28" grpId="0" animBg="1"/>
      <p:bldP spid="8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97846"/>
            <a:ext cx="8763000" cy="36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b="1" smtClean="0"/>
              <a:t>Community Trend Outliers </a:t>
            </a:r>
            <a:br>
              <a:rPr lang="en-US" b="1" smtClean="0"/>
            </a:br>
            <a:r>
              <a:rPr lang="en-US" b="1" smtClean="0"/>
              <a:t>(CT-Outliers)</a:t>
            </a:r>
            <a:endParaRPr lang="en-US" b="1"/>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862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80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50" y="2790825"/>
            <a:ext cx="4381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05000"/>
            <a:ext cx="4381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2058" idx="1"/>
          </p:cNvCxnSpPr>
          <p:nvPr/>
        </p:nvCxnSpPr>
        <p:spPr>
          <a:xfrm>
            <a:off x="2362200" y="3238500"/>
            <a:ext cx="3429000" cy="0"/>
          </a:xfrm>
          <a:prstGeom prst="straightConnector1">
            <a:avLst/>
          </a:prstGeom>
          <a:ln w="635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66800" y="3238500"/>
            <a:ext cx="3581400" cy="1028700"/>
          </a:xfrm>
          <a:prstGeom prst="straightConnector1">
            <a:avLst/>
          </a:prstGeom>
          <a:ln w="635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172200" y="2314576"/>
            <a:ext cx="1219200" cy="885824"/>
          </a:xfrm>
          <a:prstGeom prst="straightConnector1">
            <a:avLst/>
          </a:prstGeom>
          <a:ln w="63500">
            <a:solidFill>
              <a:srgbClr val="0EAE0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29200" y="4267200"/>
            <a:ext cx="2133600" cy="152400"/>
          </a:xfrm>
          <a:prstGeom prst="straightConnector1">
            <a:avLst/>
          </a:prstGeom>
          <a:ln w="63500">
            <a:solidFill>
              <a:srgbClr val="0EAE0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7801107" y="1584159"/>
            <a:ext cx="1266693" cy="369332"/>
          </a:xfrm>
          <a:prstGeom prst="rect">
            <a:avLst/>
          </a:prstGeom>
          <a:noFill/>
        </p:spPr>
        <p:txBody>
          <a:bodyPr wrap="none" rtlCol="0">
            <a:spAutoFit/>
          </a:bodyPr>
          <a:lstStyle/>
          <a:p>
            <a:r>
              <a:rPr lang="en-US" b="1" smtClean="0">
                <a:solidFill>
                  <a:srgbClr val="FF0000"/>
                </a:solidFill>
              </a:rPr>
              <a:t>Anomalous</a:t>
            </a:r>
            <a:endParaRPr lang="en-US" b="1">
              <a:solidFill>
                <a:srgbClr val="FF0000"/>
              </a:solidFill>
            </a:endParaRPr>
          </a:p>
        </p:txBody>
      </p:sp>
      <p:sp>
        <p:nvSpPr>
          <p:cNvPr id="2063" name="TextBox 2062"/>
          <p:cNvSpPr txBox="1"/>
          <p:nvPr/>
        </p:nvSpPr>
        <p:spPr>
          <a:xfrm>
            <a:off x="7939595" y="1230868"/>
            <a:ext cx="899605" cy="369332"/>
          </a:xfrm>
          <a:prstGeom prst="rect">
            <a:avLst/>
          </a:prstGeom>
          <a:noFill/>
        </p:spPr>
        <p:txBody>
          <a:bodyPr wrap="none" rtlCol="0">
            <a:spAutoFit/>
          </a:bodyPr>
          <a:lstStyle/>
          <a:p>
            <a:r>
              <a:rPr lang="en-US" b="1" smtClean="0">
                <a:solidFill>
                  <a:srgbClr val="0EAE02"/>
                </a:solidFill>
              </a:rPr>
              <a:t>Normal</a:t>
            </a:r>
            <a:endParaRPr lang="en-US" b="1">
              <a:solidFill>
                <a:srgbClr val="0EAE02"/>
              </a:solidFill>
            </a:endParaRPr>
          </a:p>
        </p:txBody>
      </p:sp>
      <p:sp>
        <p:nvSpPr>
          <p:cNvPr id="2064" name="Rectangle 2063"/>
          <p:cNvSpPr/>
          <p:nvPr/>
        </p:nvSpPr>
        <p:spPr>
          <a:xfrm>
            <a:off x="609600" y="5373469"/>
            <a:ext cx="7977253" cy="646331"/>
          </a:xfrm>
          <a:prstGeom prst="rect">
            <a:avLst/>
          </a:prstGeom>
        </p:spPr>
        <p:txBody>
          <a:bodyPr wrap="square">
            <a:spAutoFit/>
          </a:bodyPr>
          <a:lstStyle/>
          <a:p>
            <a:pPr algn="ctr"/>
            <a:r>
              <a:rPr lang="en-US" b="1"/>
              <a:t>Community Trend Outliers:</a:t>
            </a:r>
            <a:r>
              <a:rPr lang="en-US"/>
              <a:t> </a:t>
            </a:r>
            <a:r>
              <a:rPr lang="en-US" smtClean="0"/>
              <a:t>Nodes for </a:t>
            </a:r>
            <a:r>
              <a:rPr lang="en-US"/>
              <a:t>which evolutionary behaviour across a series of snapshots is quite different from that of its community </a:t>
            </a:r>
            <a:r>
              <a:rPr lang="en-US" smtClean="0"/>
              <a:t>members</a:t>
            </a:r>
            <a:endParaRPr lang="en-US"/>
          </a:p>
        </p:txBody>
      </p:sp>
      <p:sp>
        <p:nvSpPr>
          <p:cNvPr id="3" name="Slide Number Placeholder 2"/>
          <p:cNvSpPr>
            <a:spLocks noGrp="1"/>
          </p:cNvSpPr>
          <p:nvPr>
            <p:ph type="sldNum" sz="quarter" idx="12"/>
          </p:nvPr>
        </p:nvSpPr>
        <p:spPr/>
        <p:txBody>
          <a:bodyPr/>
          <a:lstStyle/>
          <a:p>
            <a:fld id="{8D4A95AB-7B14-4CE2-8EF6-8DDF97F0F3DA}" type="slidenum">
              <a:rPr lang="en-US" smtClean="0"/>
              <a:pPr/>
              <a:t>15</a:t>
            </a:fld>
            <a:endParaRPr lang="en-US"/>
          </a:p>
        </p:txBody>
      </p:sp>
    </p:spTree>
    <p:extLst>
      <p:ext uri="{BB962C8B-B14F-4D97-AF65-F5344CB8AC3E}">
        <p14:creationId xmlns:p14="http://schemas.microsoft.com/office/powerpoint/2010/main" val="2499522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33333E-6 2.77457E-6 L 0.45416 -0.11653 " pathEditMode="relative" rAng="0" ptsTypes="AA">
                                      <p:cBhvr>
                                        <p:cTn id="8" dur="2000" fill="hold"/>
                                        <p:tgtEl>
                                          <p:spTgt spid="2057"/>
                                        </p:tgtEl>
                                        <p:attrNameLst>
                                          <p:attrName>ppt_x</p:attrName>
                                          <p:attrName>ppt_y</p:attrName>
                                        </p:attrNameLst>
                                      </p:cBhvr>
                                      <p:rCtr x="22708" y="-5827"/>
                                    </p:animMotion>
                                  </p:childTnLst>
                                </p:cTn>
                              </p:par>
                              <p:par>
                                <p:cTn id="9" presetID="1" presetClass="exit" presetSubtype="0" fill="hold" nodeType="withEffect">
                                  <p:stCondLst>
                                    <p:cond delay="2000"/>
                                  </p:stCondLst>
                                  <p:childTnLst>
                                    <p:set>
                                      <p:cBhvr>
                                        <p:cTn id="10" dur="1" fill="hold">
                                          <p:stCondLst>
                                            <p:cond delay="0"/>
                                          </p:stCondLst>
                                        </p:cTn>
                                        <p:tgtEl>
                                          <p:spTgt spid="2057"/>
                                        </p:tgtEl>
                                        <p:attrNameLst>
                                          <p:attrName>style.visibility</p:attrName>
                                        </p:attrNameLst>
                                      </p:cBhvr>
                                      <p:to>
                                        <p:strVal val="hidden"/>
                                      </p:to>
                                    </p:set>
                                  </p:childTnLst>
                                </p:cTn>
                              </p:par>
                              <p:par>
                                <p:cTn id="11" presetID="1" presetClass="entr" presetSubtype="0" fill="hold" nodeType="withEffect">
                                  <p:stCondLst>
                                    <p:cond delay="2000"/>
                                  </p:stCondLst>
                                  <p:childTnLst>
                                    <p:set>
                                      <p:cBhvr>
                                        <p:cTn id="12" dur="1" fill="hold">
                                          <p:stCondLst>
                                            <p:cond delay="0"/>
                                          </p:stCondLst>
                                        </p:cTn>
                                        <p:tgtEl>
                                          <p:spTgt spid="2058"/>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0.00417 0.00555 L 0.15833 -0.16648 " pathEditMode="relative" rAng="0" ptsTypes="AA">
                                      <p:cBhvr>
                                        <p:cTn id="14" dur="2000" fill="hold"/>
                                        <p:tgtEl>
                                          <p:spTgt spid="2058"/>
                                        </p:tgtEl>
                                        <p:attrNameLst>
                                          <p:attrName>ppt_x</p:attrName>
                                          <p:attrName>ppt_y</p:attrName>
                                        </p:attrNameLst>
                                      </p:cBhvr>
                                      <p:rCtr x="7708" y="-8601"/>
                                    </p:animMotion>
                                  </p:childTnLst>
                                </p:cTn>
                              </p:par>
                              <p:par>
                                <p:cTn id="15" presetID="1" presetClass="exit" presetSubtype="0" fill="hold" nodeType="withEffect">
                                  <p:stCondLst>
                                    <p:cond delay="4000"/>
                                  </p:stCondLst>
                                  <p:childTnLst>
                                    <p:set>
                                      <p:cBhvr>
                                        <p:cTn id="16" dur="1" fill="hold">
                                          <p:stCondLst>
                                            <p:cond delay="0"/>
                                          </p:stCondLst>
                                        </p:cTn>
                                        <p:tgtEl>
                                          <p:spTgt spid="2058"/>
                                        </p:tgtEl>
                                        <p:attrNameLst>
                                          <p:attrName>style.visibility</p:attrName>
                                        </p:attrNameLst>
                                      </p:cBhvr>
                                      <p:to>
                                        <p:strVal val="hidden"/>
                                      </p:to>
                                    </p:set>
                                  </p:childTnLst>
                                </p:cTn>
                              </p:par>
                              <p:par>
                                <p:cTn id="17" presetID="1" presetClass="entr" presetSubtype="0" fill="hold" nodeType="withEffect">
                                  <p:stCondLst>
                                    <p:cond delay="4000"/>
                                  </p:stCondLst>
                                  <p:childTnLst>
                                    <p:set>
                                      <p:cBhvr>
                                        <p:cTn id="18" dur="1" fill="hold">
                                          <p:stCondLst>
                                            <p:cond delay="0"/>
                                          </p:stCondLst>
                                        </p:cTn>
                                        <p:tgtEl>
                                          <p:spTgt spid="2061"/>
                                        </p:tgtEl>
                                        <p:attrNameLst>
                                          <p:attrName>style.visibility</p:attrName>
                                        </p:attrNameLst>
                                      </p:cBhvr>
                                      <p:to>
                                        <p:strVal val="visible"/>
                                      </p:to>
                                    </p:set>
                                  </p:childTnLst>
                                </p:cTn>
                              </p:par>
                              <p:par>
                                <p:cTn id="19" presetID="42" presetClass="path" presetSubtype="0" accel="50000" decel="50000" fill="hold" nodeType="withEffect">
                                  <p:stCondLst>
                                    <p:cond delay="4000"/>
                                  </p:stCondLst>
                                  <p:childTnLst>
                                    <p:animMotion origin="layout" path="M 1.66667E-6 -5.78035E-7 L 0.45729 -0.12555 " pathEditMode="relative" rAng="0" ptsTypes="AA">
                                      <p:cBhvr>
                                        <p:cTn id="20" dur="2000" fill="hold"/>
                                        <p:tgtEl>
                                          <p:spTgt spid="2061"/>
                                        </p:tgtEl>
                                        <p:attrNameLst>
                                          <p:attrName>ppt_x</p:attrName>
                                          <p:attrName>ppt_y</p:attrName>
                                        </p:attrNameLst>
                                      </p:cBhvr>
                                      <p:rCtr x="22865" y="-6289"/>
                                    </p:animMotion>
                                  </p:childTnLst>
                                </p:cTn>
                              </p:par>
                              <p:par>
                                <p:cTn id="21" presetID="1" presetClass="exit" presetSubtype="0" fill="hold" nodeType="withEffect">
                                  <p:stCondLst>
                                    <p:cond delay="6000"/>
                                  </p:stCondLst>
                                  <p:childTnLst>
                                    <p:set>
                                      <p:cBhvr>
                                        <p:cTn id="22" dur="1" fill="hold">
                                          <p:stCondLst>
                                            <p:cond delay="0"/>
                                          </p:stCondLst>
                                        </p:cTn>
                                        <p:tgtEl>
                                          <p:spTgt spid="2061"/>
                                        </p:tgtEl>
                                        <p:attrNameLst>
                                          <p:attrName>style.visibility</p:attrName>
                                        </p:attrNameLst>
                                      </p:cBhvr>
                                      <p:to>
                                        <p:strVal val="hidden"/>
                                      </p:to>
                                    </p:set>
                                  </p:childTnLst>
                                </p:cTn>
                              </p:par>
                              <p:par>
                                <p:cTn id="23" presetID="1" presetClass="entr" presetSubtype="0" fill="hold" nodeType="withEffect">
                                  <p:stCondLst>
                                    <p:cond delay="6000"/>
                                  </p:stCondLst>
                                  <p:childTnLst>
                                    <p:set>
                                      <p:cBhvr>
                                        <p:cTn id="24" dur="1" fill="hold">
                                          <p:stCondLst>
                                            <p:cond delay="0"/>
                                          </p:stCondLst>
                                        </p:cTn>
                                        <p:tgtEl>
                                          <p:spTgt spid="2062"/>
                                        </p:tgtEl>
                                        <p:attrNameLst>
                                          <p:attrName>style.visibility</p:attrName>
                                        </p:attrNameLst>
                                      </p:cBhvr>
                                      <p:to>
                                        <p:strVal val="visible"/>
                                      </p:to>
                                    </p:set>
                                  </p:childTnLst>
                                </p:cTn>
                              </p:par>
                              <p:par>
                                <p:cTn id="25" presetID="42" presetClass="path" presetSubtype="0" accel="50000" decel="50000" fill="hold" nodeType="withEffect">
                                  <p:stCondLst>
                                    <p:cond delay="6000"/>
                                  </p:stCondLst>
                                  <p:childTnLst>
                                    <p:animMotion origin="layout" path="M 0.00104 0.00346 L 0.08541 0.36208 " pathEditMode="relative" rAng="0" ptsTypes="AA">
                                      <p:cBhvr>
                                        <p:cTn id="26" dur="2000" fill="hold"/>
                                        <p:tgtEl>
                                          <p:spTgt spid="2062"/>
                                        </p:tgtEl>
                                        <p:attrNameLst>
                                          <p:attrName>ppt_x</p:attrName>
                                          <p:attrName>ppt_y</p:attrName>
                                        </p:attrNameLst>
                                      </p:cBhvr>
                                      <p:rCtr x="4219" y="17919"/>
                                    </p:animMotion>
                                  </p:childTnLst>
                                </p:cTn>
                              </p:par>
                              <p:par>
                                <p:cTn id="27" presetID="1" presetClass="exit" presetSubtype="0" fill="hold" nodeType="withEffect">
                                  <p:stCondLst>
                                    <p:cond delay="8000"/>
                                  </p:stCondLst>
                                  <p:childTnLst>
                                    <p:set>
                                      <p:cBhvr>
                                        <p:cTn id="28" dur="1" fill="hold">
                                          <p:stCondLst>
                                            <p:cond delay="0"/>
                                          </p:stCondLst>
                                        </p:cTn>
                                        <p:tgtEl>
                                          <p:spTgt spid="2062"/>
                                        </p:tgtEl>
                                        <p:attrNameLst>
                                          <p:attrName>style.visibility</p:attrName>
                                        </p:attrNameLst>
                                      </p:cBhvr>
                                      <p:to>
                                        <p:strVal val="hidden"/>
                                      </p:to>
                                    </p:set>
                                  </p:childTnLst>
                                </p:cTn>
                              </p:par>
                              <p:par>
                                <p:cTn id="29" presetID="1" presetClass="entr" presetSubtype="0" fill="hold" nodeType="withEffect">
                                  <p:stCondLst>
                                    <p:cond delay="800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800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8000"/>
                                  </p:stCondLst>
                                  <p:childTnLst>
                                    <p:set>
                                      <p:cBhvr>
                                        <p:cTn id="34" dur="1" fill="hold">
                                          <p:stCondLst>
                                            <p:cond delay="0"/>
                                          </p:stCondLst>
                                        </p:cTn>
                                        <p:tgtEl>
                                          <p:spTgt spid="2063"/>
                                        </p:tgtEl>
                                        <p:attrNameLst>
                                          <p:attrName>style.visibility</p:attrName>
                                        </p:attrNameLst>
                                      </p:cBhvr>
                                      <p:to>
                                        <p:strVal val="visible"/>
                                      </p:to>
                                    </p:set>
                                  </p:childTnLst>
                                </p:cTn>
                              </p:par>
                              <p:par>
                                <p:cTn id="35" presetID="1" presetClass="entr" presetSubtype="0" fill="hold" nodeType="withEffect">
                                  <p:stCondLst>
                                    <p:cond delay="9500"/>
                                  </p:stCondLst>
                                  <p:childTnLst>
                                    <p:set>
                                      <p:cBhvr>
                                        <p:cTn id="36" dur="1" fill="hold">
                                          <p:stCondLst>
                                            <p:cond delay="0"/>
                                          </p:stCondLst>
                                        </p:cTn>
                                        <p:tgtEl>
                                          <p:spTgt spid="41"/>
                                        </p:tgtEl>
                                        <p:attrNameLst>
                                          <p:attrName>style.visibility</p:attrName>
                                        </p:attrNameLst>
                                      </p:cBhvr>
                                      <p:to>
                                        <p:strVal val="visible"/>
                                      </p:to>
                                    </p:set>
                                  </p:childTnLst>
                                </p:cTn>
                              </p:par>
                            </p:childTnLst>
                          </p:cTn>
                        </p:par>
                        <p:par>
                          <p:cTn id="37" fill="hold">
                            <p:stCondLst>
                              <p:cond delay="9500"/>
                            </p:stCondLst>
                            <p:childTnLst>
                              <p:par>
                                <p:cTn id="38" presetID="1"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mtClean="0"/>
                  <a:t>Difficult to Extend OneStage</a:t>
                </a:r>
                <a14:m>
                  <m:oMath xmlns:m="http://schemas.openxmlformats.org/officeDocument/2006/math">
                    <m:r>
                      <a:rPr lang="en-US" b="1" i="1" smtClean="0">
                        <a:latin typeface="Cambria Math"/>
                      </a:rPr>
                      <m:t>𝝁</m:t>
                    </m:r>
                  </m:oMath>
                </a14:m>
                <a:r>
                  <a:rPr lang="en-US" smtClean="0"/>
                  <a:t> for Multiple Snapshots</a:t>
                </a:r>
                <a:endParaRPr lang="en-US"/>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t="-17021" b="-29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smtClean="0"/>
                  <a:t>Belongingness Matrices: </a:t>
                </a:r>
                <a14:m>
                  <m:oMath xmlns:m="http://schemas.openxmlformats.org/officeDocument/2006/math">
                    <m:sSub>
                      <m:sSubPr>
                        <m:ctrlPr>
                          <a:rPr lang="en-US" b="0" i="1" smtClean="0">
                            <a:latin typeface="Cambria Math"/>
                          </a:rPr>
                        </m:ctrlPr>
                      </m:sSubPr>
                      <m:e>
                        <m:r>
                          <a:rPr lang="en-US" b="0" i="1" smtClean="0">
                            <a:latin typeface="Cambria Math"/>
                          </a:rPr>
                          <m:t>𝑃</m:t>
                        </m:r>
                      </m:e>
                      <m:sub>
                        <m:r>
                          <a:rPr lang="en-US" b="0" i="1" smtClean="0">
                            <a:latin typeface="Cambria Math"/>
                          </a:rPr>
                          <m:t>1</m:t>
                        </m:r>
                      </m:sub>
                    </m:sSub>
                    <m:r>
                      <a:rPr lang="en-US" b="0" i="1" smtClean="0">
                        <a:latin typeface="Cambria Math"/>
                      </a:rPr>
                      <m:t>, </m:t>
                    </m:r>
                    <m:sSub>
                      <m:sSubPr>
                        <m:ctrlPr>
                          <a:rPr lang="en-US" b="0" i="1" smtClean="0">
                            <a:latin typeface="Cambria Math"/>
                          </a:rPr>
                        </m:ctrlPr>
                      </m:sSubPr>
                      <m:e>
                        <m:r>
                          <a:rPr lang="en-US" b="0" i="1" smtClean="0">
                            <a:latin typeface="Cambria Math"/>
                          </a:rPr>
                          <m:t>𝑃</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𝑃</m:t>
                        </m:r>
                      </m:e>
                      <m:sub>
                        <m:r>
                          <a:rPr lang="en-US" b="0" i="1" smtClean="0">
                            <a:latin typeface="Cambria Math"/>
                          </a:rPr>
                          <m:t>𝑇</m:t>
                        </m:r>
                      </m:sub>
                    </m:sSub>
                  </m:oMath>
                </a14:m>
                <a:endParaRPr lang="en-US" smtClean="0"/>
              </a:p>
              <a:p>
                <a:r>
                  <a:rPr lang="en-US" smtClean="0"/>
                  <a:t>Outlierness Matrices: </a:t>
                </a:r>
                <a14:m>
                  <m:oMath xmlns:m="http://schemas.openxmlformats.org/officeDocument/2006/math">
                    <m:sSub>
                      <m:sSubPr>
                        <m:ctrlPr>
                          <a:rPr lang="en-US" b="0" i="1" smtClean="0">
                            <a:latin typeface="Cambria Math"/>
                          </a:rPr>
                        </m:ctrlPr>
                      </m:sSubPr>
                      <m:e>
                        <m:r>
                          <a:rPr lang="en-US" b="0" i="1" smtClean="0">
                            <a:latin typeface="Cambria Math"/>
                          </a:rPr>
                          <m:t>𝐴</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𝐴</m:t>
                        </m:r>
                      </m:e>
                      <m:sub>
                        <m:r>
                          <a:rPr lang="en-US" b="0" i="1" smtClean="0">
                            <a:latin typeface="Cambria Math"/>
                          </a:rPr>
                          <m:t>𝑇</m:t>
                        </m:r>
                      </m:sub>
                    </m:sSub>
                  </m:oMath>
                </a14:m>
                <a:endParaRPr lang="en-US" b="0" smtClean="0"/>
              </a:p>
              <a:p>
                <a:r>
                  <a:rPr lang="en-US" smtClean="0"/>
                  <a:t>For two snapshots, we did:  </a:t>
                </a:r>
                <a14:m>
                  <m:oMath xmlns:m="http://schemas.openxmlformats.org/officeDocument/2006/math">
                    <m:r>
                      <m:rPr>
                        <m:sty m:val="p"/>
                      </m:rPr>
                      <a:rPr lang="en-US" b="0" i="0" smtClean="0">
                        <a:latin typeface="Cambria Math"/>
                      </a:rPr>
                      <m:t>min</m:t>
                    </m:r>
                    <m:d>
                      <m:dPr>
                        <m:begChr m:val="{"/>
                        <m:endChr m:val="}"/>
                        <m:ctrlPr>
                          <a:rPr lang="en-US" i="1">
                            <a:latin typeface="Cambria Math"/>
                          </a:rPr>
                        </m:ctrlPr>
                      </m:dPr>
                      <m:e>
                        <m:r>
                          <m:rPr>
                            <m:sty m:val="p"/>
                          </m:rPr>
                          <a:rPr lang="en-US">
                            <a:latin typeface="Cambria Math"/>
                          </a:rPr>
                          <m:t>log</m:t>
                        </m:r>
                        <m:d>
                          <m:dPr>
                            <m:ctrlPr>
                              <a:rPr lang="en-US" i="1">
                                <a:latin typeface="Cambria Math"/>
                              </a:rPr>
                            </m:ctrlPr>
                          </m:dPr>
                          <m:e>
                            <m:f>
                              <m:fPr>
                                <m:ctrlPr>
                                  <a:rPr lang="en-US" i="1">
                                    <a:latin typeface="Cambria Math"/>
                                  </a:rPr>
                                </m:ctrlPr>
                              </m:fPr>
                              <m:num>
                                <m:r>
                                  <a:rPr lang="en-US" i="1">
                                    <a:latin typeface="Cambria Math"/>
                                  </a:rPr>
                                  <m:t>1</m:t>
                                </m:r>
                              </m:num>
                              <m:den>
                                <m:r>
                                  <a:rPr lang="en-US" i="1">
                                    <a:latin typeface="Cambria Math"/>
                                  </a:rPr>
                                  <m:t>𝐴</m:t>
                                </m:r>
                              </m:den>
                            </m:f>
                          </m:e>
                        </m:d>
                        <m:sSup>
                          <m:sSupPr>
                            <m:ctrlPr>
                              <a:rPr lang="en-US" b="0" i="1" smtClean="0">
                                <a:latin typeface="Cambria Math"/>
                              </a:rPr>
                            </m:ctrlPr>
                          </m:sSupPr>
                          <m:e>
                            <m:d>
                              <m:dPr>
                                <m:begChr m:val="["/>
                                <m:endChr m:val="]"/>
                                <m:ctrlPr>
                                  <a:rPr lang="en-US" i="1">
                                    <a:latin typeface="Cambria Math"/>
                                  </a:rPr>
                                </m:ctrlPr>
                              </m:dPr>
                              <m:e>
                                <m:r>
                                  <a:rPr lang="en-US" i="1">
                                    <a:latin typeface="Cambria Math"/>
                                  </a:rPr>
                                  <m:t>𝑄</m:t>
                                </m:r>
                                <m:r>
                                  <a:rPr lang="en-US" i="1">
                                    <a:latin typeface="Cambria Math"/>
                                  </a:rPr>
                                  <m:t>−</m:t>
                                </m:r>
                                <m:r>
                                  <a:rPr lang="en-US" i="1">
                                    <a:latin typeface="Cambria Math"/>
                                  </a:rPr>
                                  <m:t>𝑃𝑆</m:t>
                                </m:r>
                              </m:e>
                            </m:d>
                          </m:e>
                          <m:sup>
                            <m:r>
                              <a:rPr lang="en-US" b="0" i="1" smtClean="0">
                                <a:latin typeface="Cambria Math"/>
                              </a:rPr>
                              <m:t>2</m:t>
                            </m:r>
                          </m:sup>
                        </m:sSup>
                      </m:e>
                    </m:d>
                  </m:oMath>
                </a14:m>
                <a:endParaRPr lang="en-US" smtClean="0"/>
              </a:p>
              <a:p>
                <a:r>
                  <a:rPr lang="en-US" smtClean="0"/>
                  <a:t>For </a:t>
                </a:r>
                <a14:m>
                  <m:oMath xmlns:m="http://schemas.openxmlformats.org/officeDocument/2006/math">
                    <m:r>
                      <a:rPr lang="en-US" i="1" smtClean="0">
                        <a:latin typeface="Cambria Math"/>
                      </a:rPr>
                      <m:t>𝑇</m:t>
                    </m:r>
                  </m:oMath>
                </a14:m>
                <a:r>
                  <a:rPr lang="en-US" smtClean="0"/>
                  <a:t> snapshots?</a:t>
                </a:r>
              </a:p>
              <a:p>
                <a:pPr lvl="1"/>
                <a14:m>
                  <m:oMath xmlns:m="http://schemas.openxmlformats.org/officeDocument/2006/math">
                    <m:func>
                      <m:funcPr>
                        <m:ctrlPr>
                          <a:rPr lang="en-US" b="0" i="1" smtClean="0">
                            <a:latin typeface="Cambria Math"/>
                          </a:rPr>
                        </m:ctrlPr>
                      </m:funcPr>
                      <m:fName>
                        <m:r>
                          <m:rPr>
                            <m:sty m:val="p"/>
                          </m:rPr>
                          <a:rPr lang="en-US" i="0">
                            <a:latin typeface="Cambria Math"/>
                          </a:rPr>
                          <m:t>min</m:t>
                        </m:r>
                      </m:fName>
                      <m:e>
                        <m:d>
                          <m:dPr>
                            <m:begChr m:val="{"/>
                            <m:endChr m:val="}"/>
                            <m:ctrlPr>
                              <a:rPr lang="en-US" i="1" smtClean="0">
                                <a:latin typeface="Cambria Math"/>
                              </a:rPr>
                            </m:ctrlPr>
                          </m:dPr>
                          <m:e>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𝑇</m:t>
                                </m:r>
                                <m:r>
                                  <a:rPr lang="en-US" i="1">
                                    <a:latin typeface="Cambria Math"/>
                                  </a:rPr>
                                  <m:t>−1</m:t>
                                </m:r>
                              </m:sup>
                              <m:e>
                                <m:d>
                                  <m:dPr>
                                    <m:begChr m:val="["/>
                                    <m:endChr m:val="]"/>
                                    <m:ctrlPr>
                                      <a:rPr lang="en-US" i="1">
                                        <a:latin typeface="Cambria Math"/>
                                      </a:rPr>
                                    </m:ctrlPr>
                                  </m:dPr>
                                  <m:e>
                                    <m:sSup>
                                      <m:sSupPr>
                                        <m:ctrlPr>
                                          <a:rPr lang="en-US" b="0" i="1" smtClean="0">
                                            <a:latin typeface="Cambria Math"/>
                                          </a:rPr>
                                        </m:ctrlPr>
                                      </m:sSupPr>
                                      <m:e>
                                        <m:func>
                                          <m:funcPr>
                                            <m:ctrlPr>
                                              <a:rPr lang="en-US" i="1">
                                                <a:latin typeface="Cambria Math"/>
                                              </a:rPr>
                                            </m:ctrlPr>
                                          </m:funcPr>
                                          <m:fName>
                                            <m:r>
                                              <m:rPr>
                                                <m:sty m:val="p"/>
                                              </m:rPr>
                                              <a:rPr lang="en-US">
                                                <a:latin typeface="Cambria Math"/>
                                              </a:rPr>
                                              <m:t>log</m:t>
                                            </m:r>
                                          </m:fName>
                                          <m:e>
                                            <m:d>
                                              <m:dPr>
                                                <m:ctrlPr>
                                                  <a:rPr lang="en-US" i="1" smtClean="0">
                                                    <a:latin typeface="Cambria Math"/>
                                                  </a:rPr>
                                                </m:ctrlPr>
                                              </m:dPr>
                                              <m:e>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𝐴</m:t>
                                                        </m:r>
                                                      </m:e>
                                                      <m:sub>
                                                        <m:r>
                                                          <a:rPr lang="en-US" i="1">
                                                            <a:latin typeface="Cambria Math"/>
                                                          </a:rPr>
                                                          <m:t>𝑖</m:t>
                                                        </m:r>
                                                        <m:r>
                                                          <a:rPr lang="en-US" i="1">
                                                            <a:latin typeface="Cambria Math"/>
                                                          </a:rPr>
                                                          <m:t>+1</m:t>
                                                        </m:r>
                                                      </m:sub>
                                                    </m:sSub>
                                                  </m:den>
                                                </m:f>
                                              </m:e>
                                            </m:d>
                                            <m:d>
                                              <m:dPr>
                                                <m:begChr m:val="["/>
                                                <m:endChr m:val="]"/>
                                                <m:ctrlPr>
                                                  <a:rPr lang="en-US" i="1" smtClean="0">
                                                    <a:latin typeface="Cambria Math"/>
                                                  </a:rPr>
                                                </m:ctrlPr>
                                              </m:dPr>
                                              <m:e>
                                                <m:sSub>
                                                  <m:sSubPr>
                                                    <m:ctrlPr>
                                                      <a:rPr lang="en-US" b="0" i="1" smtClean="0">
                                                        <a:latin typeface="Cambria Math"/>
                                                      </a:rPr>
                                                    </m:ctrlPr>
                                                  </m:sSubPr>
                                                  <m:e>
                                                    <m:r>
                                                      <a:rPr lang="en-US" b="0" i="1" smtClean="0">
                                                        <a:latin typeface="Cambria Math"/>
                                                      </a:rPr>
                                                      <m:t>𝑃</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𝑃</m:t>
                                                    </m:r>
                                                  </m:e>
                                                  <m:sub>
                                                    <m:r>
                                                      <a:rPr lang="en-US" b="0" i="1" smtClean="0">
                                                        <a:latin typeface="Cambria Math"/>
                                                      </a:rPr>
                                                      <m:t>𝑖</m:t>
                                                    </m:r>
                                                  </m:sub>
                                                </m:sSub>
                                                <m:sSub>
                                                  <m:sSubPr>
                                                    <m:ctrlPr>
                                                      <a:rPr lang="en-US" b="0" i="1" smtClean="0">
                                                        <a:latin typeface="Cambria Math"/>
                                                      </a:rPr>
                                                    </m:ctrlPr>
                                                  </m:sSubPr>
                                                  <m:e>
                                                    <m:r>
                                                      <a:rPr lang="en-US" b="0" i="1" smtClean="0">
                                                        <a:latin typeface="Cambria Math"/>
                                                      </a:rPr>
                                                      <m:t>𝑆</m:t>
                                                    </m:r>
                                                  </m:e>
                                                  <m:sub>
                                                    <m:r>
                                                      <a:rPr lang="en-US" b="0" i="1" smtClean="0">
                                                        <a:latin typeface="Cambria Math"/>
                                                      </a:rPr>
                                                      <m:t>𝑖</m:t>
                                                    </m:r>
                                                    <m:r>
                                                      <a:rPr lang="en-US" b="0" i="1" smtClean="0">
                                                        <a:latin typeface="Cambria Math"/>
                                                      </a:rPr>
                                                      <m:t>+1</m:t>
                                                    </m:r>
                                                  </m:sub>
                                                </m:sSub>
                                              </m:e>
                                            </m:d>
                                          </m:e>
                                        </m:func>
                                      </m:e>
                                      <m:sup>
                                        <m:r>
                                          <a:rPr lang="en-US" b="0" i="1" smtClean="0">
                                            <a:latin typeface="Cambria Math"/>
                                          </a:rPr>
                                          <m:t>2</m:t>
                                        </m:r>
                                      </m:sup>
                                    </m:sSup>
                                  </m:e>
                                </m:d>
                              </m:e>
                            </m:nary>
                          </m:e>
                        </m:d>
                      </m:e>
                    </m:func>
                    <m:r>
                      <a:rPr lang="en-US" b="0" i="1" smtClean="0">
                        <a:latin typeface="Cambria Math"/>
                      </a:rPr>
                      <m:t> </m:t>
                    </m:r>
                  </m:oMath>
                </a14:m>
                <a:endParaRPr lang="en-US" smtClean="0"/>
              </a:p>
              <a:p>
                <a:pPr lvl="1"/>
                <a14:m>
                  <m:oMath xmlns:m="http://schemas.openxmlformats.org/officeDocument/2006/math">
                    <m:func>
                      <m:funcPr>
                        <m:ctrlPr>
                          <a:rPr lang="en-US" i="1">
                            <a:latin typeface="Cambria Math"/>
                          </a:rPr>
                        </m:ctrlPr>
                      </m:funcPr>
                      <m:fName>
                        <m:r>
                          <m:rPr>
                            <m:sty m:val="p"/>
                          </m:rPr>
                          <a:rPr lang="en-US">
                            <a:latin typeface="Cambria Math"/>
                          </a:rPr>
                          <m:t>min</m:t>
                        </m:r>
                      </m:fName>
                      <m:e>
                        <m:d>
                          <m:dPr>
                            <m:begChr m:val="{"/>
                            <m:endChr m:val="}"/>
                            <m:ctrlPr>
                              <a:rPr lang="en-US" i="1">
                                <a:latin typeface="Cambria Math"/>
                              </a:rPr>
                            </m:ctrlPr>
                          </m:dPr>
                          <m:e>
                            <m:nary>
                              <m:naryPr>
                                <m:chr m:val="∑"/>
                                <m:ctrlPr>
                                  <a:rPr lang="en-US" i="1">
                                    <a:latin typeface="Cambria Math"/>
                                  </a:rPr>
                                </m:ctrlPr>
                              </m:naryPr>
                              <m:sub>
                                <m:r>
                                  <m:rPr>
                                    <m:brk m:alnAt="23"/>
                                  </m:rPr>
                                  <a:rPr lang="en-US" i="1">
                                    <a:latin typeface="Cambria Math"/>
                                  </a:rPr>
                                  <m:t>𝑖</m:t>
                                </m:r>
                                <m:r>
                                  <a:rPr lang="en-US" i="1">
                                    <a:latin typeface="Cambria Math"/>
                                  </a:rPr>
                                  <m:t>=1</m:t>
                                </m:r>
                              </m:sub>
                              <m:sup>
                                <m:r>
                                  <a:rPr lang="en-US" i="1">
                                    <a:latin typeface="Cambria Math"/>
                                  </a:rPr>
                                  <m:t>𝑇</m:t>
                                </m:r>
                              </m:sup>
                              <m:e>
                                <m:nary>
                                  <m:naryPr>
                                    <m:chr m:val="∑"/>
                                    <m:ctrlPr>
                                      <a:rPr lang="en-US" i="1" smtClean="0">
                                        <a:latin typeface="Cambria Math"/>
                                      </a:rPr>
                                    </m:ctrlPr>
                                  </m:naryPr>
                                  <m:sub>
                                    <m:r>
                                      <m:rPr>
                                        <m:brk m:alnAt="23"/>
                                      </m:rPr>
                                      <a:rPr lang="en-US" b="0" i="1" smtClean="0">
                                        <a:latin typeface="Cambria Math"/>
                                      </a:rPr>
                                      <m:t>𝑗</m:t>
                                    </m:r>
                                    <m:r>
                                      <a:rPr lang="en-US" b="0" i="1" smtClean="0">
                                        <a:latin typeface="Cambria Math"/>
                                      </a:rPr>
                                      <m:t>=</m:t>
                                    </m:r>
                                    <m:r>
                                      <a:rPr lang="en-US" b="0" i="1" smtClean="0">
                                        <a:latin typeface="Cambria Math"/>
                                      </a:rPr>
                                      <m:t>𝑖</m:t>
                                    </m:r>
                                    <m:r>
                                      <a:rPr lang="en-US" b="0" i="1" smtClean="0">
                                        <a:latin typeface="Cambria Math"/>
                                      </a:rPr>
                                      <m:t>+1</m:t>
                                    </m:r>
                                  </m:sub>
                                  <m:sup>
                                    <m:r>
                                      <a:rPr lang="en-US" b="0" i="1" smtClean="0">
                                        <a:latin typeface="Cambria Math"/>
                                      </a:rPr>
                                      <m:t>𝑇</m:t>
                                    </m:r>
                                  </m:sup>
                                  <m:e>
                                    <m:d>
                                      <m:dPr>
                                        <m:begChr m:val="["/>
                                        <m:endChr m:val="]"/>
                                        <m:ctrlPr>
                                          <a:rPr lang="en-US" i="1">
                                            <a:latin typeface="Cambria Math"/>
                                          </a:rPr>
                                        </m:ctrlPr>
                                      </m:dPr>
                                      <m:e>
                                        <m:func>
                                          <m:funcPr>
                                            <m:ctrlPr>
                                              <a:rPr lang="en-US" i="1">
                                                <a:latin typeface="Cambria Math"/>
                                              </a:rPr>
                                            </m:ctrlPr>
                                          </m:funcPr>
                                          <m:fName>
                                            <m:r>
                                              <m:rPr>
                                                <m:sty m:val="p"/>
                                              </m:rPr>
                                              <a:rPr lang="en-US">
                                                <a:latin typeface="Cambria Math"/>
                                              </a:rPr>
                                              <m:t>log</m:t>
                                            </m:r>
                                          </m:fName>
                                          <m:e>
                                            <m:d>
                                              <m:dPr>
                                                <m:ctrlPr>
                                                  <a:rPr lang="en-US" i="1">
                                                    <a:latin typeface="Cambria Math"/>
                                                  </a:rPr>
                                                </m:ctrlPr>
                                              </m:dPr>
                                              <m:e>
                                                <m:f>
                                                  <m:fPr>
                                                    <m:ctrlPr>
                                                      <a:rPr lang="en-US" i="1">
                                                        <a:latin typeface="Cambria Math"/>
                                                      </a:rPr>
                                                    </m:ctrlPr>
                                                  </m:fPr>
                                                  <m:num>
                                                    <m:r>
                                                      <a:rPr lang="en-US" i="1">
                                                        <a:latin typeface="Cambria Math"/>
                                                      </a:rPr>
                                                      <m:t>1</m:t>
                                                    </m:r>
                                                  </m:num>
                                                  <m:den>
                                                    <m:sSub>
                                                      <m:sSubPr>
                                                        <m:ctrlPr>
                                                          <a:rPr lang="en-US" i="1">
                                                            <a:latin typeface="Cambria Math"/>
                                                          </a:rPr>
                                                        </m:ctrlPr>
                                                      </m:sSubPr>
                                                      <m:e>
                                                        <m:r>
                                                          <a:rPr lang="en-US" i="1">
                                                            <a:latin typeface="Cambria Math"/>
                                                          </a:rPr>
                                                          <m:t>𝐴</m:t>
                                                        </m:r>
                                                      </m:e>
                                                      <m:sub>
                                                        <m:r>
                                                          <a:rPr lang="en-US" i="1">
                                                            <a:latin typeface="Cambria Math"/>
                                                          </a:rPr>
                                                          <m:t>𝑖</m:t>
                                                        </m:r>
                                                        <m:r>
                                                          <a:rPr lang="en-US" b="0" i="1" smtClean="0">
                                                            <a:latin typeface="Cambria Math"/>
                                                          </a:rPr>
                                                          <m:t>,</m:t>
                                                        </m:r>
                                                        <m:r>
                                                          <a:rPr lang="en-US" b="0" i="1" smtClean="0">
                                                            <a:latin typeface="Cambria Math"/>
                                                          </a:rPr>
                                                          <m:t>𝑗</m:t>
                                                        </m:r>
                                                      </m:sub>
                                                    </m:sSub>
                                                  </m:den>
                                                </m:f>
                                              </m:e>
                                            </m:d>
                                            <m:sSup>
                                              <m:sSupPr>
                                                <m:ctrlPr>
                                                  <a:rPr lang="en-US" b="0" i="1" smtClean="0">
                                                    <a:latin typeface="Cambria Math"/>
                                                  </a:rPr>
                                                </m:ctrlPr>
                                              </m:sSupPr>
                                              <m:e>
                                                <m:d>
                                                  <m:dPr>
                                                    <m:begChr m:val="["/>
                                                    <m:endChr m:val="]"/>
                                                    <m:ctrlPr>
                                                      <a:rPr lang="en-US" i="1">
                                                        <a:latin typeface="Cambria Math"/>
                                                      </a:rPr>
                                                    </m:ctrlPr>
                                                  </m:dPr>
                                                  <m:e>
                                                    <m:sSub>
                                                      <m:sSubPr>
                                                        <m:ctrlPr>
                                                          <a:rPr lang="en-US" i="1">
                                                            <a:latin typeface="Cambria Math"/>
                                                          </a:rPr>
                                                        </m:ctrlPr>
                                                      </m:sSubPr>
                                                      <m:e>
                                                        <m:r>
                                                          <a:rPr lang="en-US" i="1">
                                                            <a:latin typeface="Cambria Math"/>
                                                          </a:rPr>
                                                          <m:t>𝑃</m:t>
                                                        </m:r>
                                                      </m:e>
                                                      <m:sub>
                                                        <m:r>
                                                          <a:rPr lang="en-US" i="1">
                                                            <a:latin typeface="Cambria Math"/>
                                                          </a:rPr>
                                                          <m:t>𝑖</m:t>
                                                        </m:r>
                                                      </m:sub>
                                                    </m:sSub>
                                                    <m:r>
                                                      <a:rPr lang="en-US" i="1">
                                                        <a:latin typeface="Cambria Math"/>
                                                      </a:rPr>
                                                      <m:t>−</m:t>
                                                    </m:r>
                                                    <m:sSub>
                                                      <m:sSubPr>
                                                        <m:ctrlPr>
                                                          <a:rPr lang="en-US" i="1">
                                                            <a:latin typeface="Cambria Math"/>
                                                          </a:rPr>
                                                        </m:ctrlPr>
                                                      </m:sSubPr>
                                                      <m:e>
                                                        <m:r>
                                                          <a:rPr lang="en-US" i="1">
                                                            <a:latin typeface="Cambria Math"/>
                                                          </a:rPr>
                                                          <m:t>𝑃</m:t>
                                                        </m:r>
                                                      </m:e>
                                                      <m:sub>
                                                        <m:r>
                                                          <a:rPr lang="en-US" b="0" i="1" smtClean="0">
                                                            <a:latin typeface="Cambria Math"/>
                                                          </a:rPr>
                                                          <m:t>𝑗</m:t>
                                                        </m:r>
                                                      </m:sub>
                                                    </m:sSub>
                                                    <m:sSub>
                                                      <m:sSubPr>
                                                        <m:ctrlPr>
                                                          <a:rPr lang="en-US" i="1">
                                                            <a:latin typeface="Cambria Math"/>
                                                          </a:rPr>
                                                        </m:ctrlPr>
                                                      </m:sSubPr>
                                                      <m:e>
                                                        <m:r>
                                                          <a:rPr lang="en-US" i="1">
                                                            <a:latin typeface="Cambria Math"/>
                                                          </a:rPr>
                                                          <m:t>𝑆</m:t>
                                                        </m:r>
                                                      </m:e>
                                                      <m:sub>
                                                        <m:r>
                                                          <a:rPr lang="en-US" i="1">
                                                            <a:latin typeface="Cambria Math"/>
                                                          </a:rPr>
                                                          <m:t>𝑖</m:t>
                                                        </m:r>
                                                        <m:r>
                                                          <a:rPr lang="en-US" b="0" i="1" smtClean="0">
                                                            <a:latin typeface="Cambria Math"/>
                                                          </a:rPr>
                                                          <m:t>,</m:t>
                                                        </m:r>
                                                        <m:r>
                                                          <a:rPr lang="en-US" b="0" i="1" smtClean="0">
                                                            <a:latin typeface="Cambria Math"/>
                                                          </a:rPr>
                                                          <m:t>𝑗</m:t>
                                                        </m:r>
                                                      </m:sub>
                                                    </m:sSub>
                                                  </m:e>
                                                </m:d>
                                              </m:e>
                                              <m:sup>
                                                <m:r>
                                                  <a:rPr lang="en-US" b="0" i="1" smtClean="0">
                                                    <a:latin typeface="Cambria Math"/>
                                                  </a:rPr>
                                                  <m:t>2</m:t>
                                                </m:r>
                                              </m:sup>
                                            </m:sSup>
                                          </m:e>
                                        </m:func>
                                      </m:e>
                                    </m:d>
                                  </m:e>
                                </m:nary>
                              </m:e>
                            </m:nary>
                          </m:e>
                        </m:d>
                      </m:e>
                    </m:func>
                    <m:r>
                      <a:rPr lang="en-US" i="1">
                        <a:latin typeface="Cambria Math"/>
                      </a:rPr>
                      <m:t> </m:t>
                    </m:r>
                  </m:oMath>
                </a14:m>
                <a:endParaRPr lang="en-US" smtClean="0"/>
              </a:p>
              <a:p>
                <a:r>
                  <a:rPr lang="en-US" smtClean="0"/>
                  <a:t>Drawbacks</a:t>
                </a:r>
              </a:p>
              <a:p>
                <a:pPr lvl="1"/>
                <a:r>
                  <a:rPr lang="en-US" smtClean="0"/>
                  <a:t>Inefficient: </a:t>
                </a:r>
                <a:r>
                  <a:rPr lang="en-US"/>
                  <a:t>Too many variables</a:t>
                </a:r>
              </a:p>
              <a:p>
                <a:pPr lvl="1"/>
                <a:r>
                  <a:rPr lang="en-US" smtClean="0"/>
                  <a:t>Unable to capture patterns of length &gt;2</a:t>
                </a:r>
              </a:p>
              <a:p>
                <a:pPr lvl="1"/>
                <a:r>
                  <a:rPr lang="en-US" smtClean="0"/>
                  <a:t>May try to overfit to capture all length-2 patterns</a:t>
                </a:r>
              </a:p>
              <a:p>
                <a:pPr lvl="1"/>
                <a:r>
                  <a:rPr lang="en-US"/>
                  <a:t>Unable to capture subtle patterns of change</a:t>
                </a:r>
              </a:p>
              <a:p>
                <a:pPr lvl="1"/>
                <a:endParaRPr lang="en-US" smtClean="0"/>
              </a:p>
              <a:p>
                <a:pPr lvl="1"/>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15" t="-2156" b="-40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4A95AB-7B14-4CE2-8EF6-8DDF97F0F3DA}" type="slidenum">
              <a:rPr lang="en-US" smtClean="0"/>
              <a:pPr/>
              <a:t>16</a:t>
            </a:fld>
            <a:endParaRPr lang="en-US"/>
          </a:p>
        </p:txBody>
      </p:sp>
      <p:grpSp>
        <p:nvGrpSpPr>
          <p:cNvPr id="25" name="Group 24"/>
          <p:cNvGrpSpPr/>
          <p:nvPr/>
        </p:nvGrpSpPr>
        <p:grpSpPr>
          <a:xfrm>
            <a:off x="5943600" y="2971800"/>
            <a:ext cx="3171092" cy="838200"/>
            <a:chOff x="5943600" y="2971800"/>
            <a:chExt cx="3171092" cy="838200"/>
          </a:xfrm>
        </p:grpSpPr>
        <p:sp>
          <p:nvSpPr>
            <p:cNvPr id="5" name="Cloud 4"/>
            <p:cNvSpPr/>
            <p:nvPr/>
          </p:nvSpPr>
          <p:spPr>
            <a:xfrm>
              <a:off x="5943600"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6781800"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7696200"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8657492"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1" name="Straight Connector 10"/>
            <p:cNvCxnSpPr/>
            <p:nvPr/>
          </p:nvCxnSpPr>
          <p:spPr>
            <a:xfrm>
              <a:off x="6172200" y="31242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32766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24800" y="34290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943600" y="3886200"/>
            <a:ext cx="3171092" cy="1219198"/>
            <a:chOff x="5943600" y="3886200"/>
            <a:chExt cx="3171092" cy="1219198"/>
          </a:xfrm>
        </p:grpSpPr>
        <p:sp>
          <p:nvSpPr>
            <p:cNvPr id="14" name="Cloud 13"/>
            <p:cNvSpPr/>
            <p:nvPr/>
          </p:nvSpPr>
          <p:spPr>
            <a:xfrm>
              <a:off x="5943600"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781800"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7696200"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8657492"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8" name="Straight Connector 17"/>
            <p:cNvCxnSpPr/>
            <p:nvPr/>
          </p:nvCxnSpPr>
          <p:spPr>
            <a:xfrm>
              <a:off x="6172200" y="40386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10400" y="41910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24800" y="43434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0800000">
              <a:off x="6249467" y="4229872"/>
              <a:ext cx="1675331" cy="723128"/>
            </a:xfrm>
            <a:prstGeom prst="arc">
              <a:avLst>
                <a:gd name="adj1" fmla="val 10839713"/>
                <a:gd name="adj2" fmla="val 0"/>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0800000">
              <a:off x="6172198" y="4382269"/>
              <a:ext cx="2713893" cy="723129"/>
            </a:xfrm>
            <a:prstGeom prst="arc">
              <a:avLst>
                <a:gd name="adj1" fmla="val 10602013"/>
                <a:gd name="adj2" fmla="val 26918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0800000">
              <a:off x="7087669" y="4267200"/>
              <a:ext cx="1675331" cy="723128"/>
            </a:xfrm>
            <a:prstGeom prst="arc">
              <a:avLst>
                <a:gd name="adj1" fmla="val 10839713"/>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58586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Soft </a:t>
            </a:r>
            <a:r>
              <a:rPr lang="en-US" smtClean="0"/>
              <a:t>Sequence and Soft Pattern Representation</a:t>
            </a:r>
            <a:endParaRPr lang="en-US"/>
          </a:p>
        </p:txBody>
      </p:sp>
      <p:sp>
        <p:nvSpPr>
          <p:cNvPr id="3" name="Content Placeholder 2"/>
          <p:cNvSpPr>
            <a:spLocks noGrp="1"/>
          </p:cNvSpPr>
          <p:nvPr>
            <p:ph idx="1"/>
          </p:nvPr>
        </p:nvSpPr>
        <p:spPr>
          <a:xfrm>
            <a:off x="457200" y="1600201"/>
            <a:ext cx="8229600" cy="914400"/>
          </a:xfrm>
        </p:spPr>
        <p:txBody>
          <a:bodyPr>
            <a:normAutofit fontScale="70000" lnSpcReduction="20000"/>
          </a:bodyPr>
          <a:lstStyle/>
          <a:p>
            <a:r>
              <a:rPr lang="en-US" smtClean="0"/>
              <a:t>Every </a:t>
            </a:r>
            <a:r>
              <a:rPr lang="en-US"/>
              <a:t>object has a distribution associated with it across </a:t>
            </a:r>
            <a:r>
              <a:rPr lang="en-US" smtClean="0"/>
              <a:t>time</a:t>
            </a:r>
            <a:endParaRPr lang="en-US"/>
          </a:p>
          <a:p>
            <a:pPr lvl="1"/>
            <a:r>
              <a:rPr lang="en-US" smtClean="0"/>
              <a:t>In </a:t>
            </a:r>
            <a:r>
              <a:rPr lang="en-US"/>
              <a:t>a co-authorship network, an author has a distribution of research areas associated with it across </a:t>
            </a:r>
            <a:r>
              <a:rPr lang="en-US" smtClean="0"/>
              <a:t>years</a:t>
            </a:r>
          </a:p>
          <a:p>
            <a:pPr lvl="1"/>
            <a:endParaRPr lang="en-US"/>
          </a:p>
          <a:p>
            <a:pPr lvl="1"/>
            <a:endParaRPr lang="en-US" smtClean="0"/>
          </a:p>
          <a:p>
            <a:pPr lvl="1"/>
            <a:endParaRPr lang="en-US"/>
          </a:p>
          <a:p>
            <a:pPr lvl="1"/>
            <a:endParaRPr lang="en-US" smtClean="0"/>
          </a:p>
          <a:p>
            <a:pPr lvl="1"/>
            <a:endParaRPr lang="en-US"/>
          </a:p>
          <a:p>
            <a:pPr lvl="1"/>
            <a:endParaRPr lang="en-US" smtClean="0"/>
          </a:p>
          <a:p>
            <a:pPr lvl="1"/>
            <a:endParaRPr lang="en-US"/>
          </a:p>
          <a:p>
            <a:pPr marL="342900" lvl="1" indent="-342900">
              <a:buFont typeface="Arial" pitchFamily="34" charset="0"/>
              <a:buChar char="•"/>
            </a:pPr>
            <a:endParaRPr lang="en-US"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85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D4A95AB-7B14-4CE2-8EF6-8DDF97F0F3DA}" type="slidenum">
              <a:rPr lang="en-US" smtClean="0"/>
              <a:pPr/>
              <a:t>17</a:t>
            </a:fld>
            <a:endParaRPr lang="en-US"/>
          </a:p>
        </p:txBody>
      </p:sp>
      <p:sp>
        <p:nvSpPr>
          <p:cNvPr id="7" name="Rectangle 6"/>
          <p:cNvSpPr/>
          <p:nvPr/>
        </p:nvSpPr>
        <p:spPr>
          <a:xfrm>
            <a:off x="2667000" y="4876800"/>
            <a:ext cx="3810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457200" y="4944070"/>
                <a:ext cx="8534400" cy="1200329"/>
              </a:xfrm>
              <a:prstGeom prst="rect">
                <a:avLst/>
              </a:prstGeom>
            </p:spPr>
            <p:txBody>
              <a:bodyPr wrap="square">
                <a:spAutoFit/>
              </a:bodyPr>
              <a:lstStyle/>
              <a:p>
                <a:r>
                  <a:rPr lang="pt-BR" smtClean="0">
                    <a:solidFill>
                      <a:srgbClr val="FF0000"/>
                    </a:solidFill>
                  </a:rPr>
                  <a:t>Soft sequence </a:t>
                </a:r>
                <a:r>
                  <a:rPr lang="pt-BR" smtClean="0"/>
                  <a:t>for object denoted by </a:t>
                </a:r>
                <a14:m>
                  <m:oMath xmlns:m="http://schemas.openxmlformats.org/officeDocument/2006/math">
                    <m:r>
                      <a:rPr lang="en-US" b="0" i="0" smtClean="0">
                        <a:latin typeface="Cambria Math"/>
                      </a:rPr>
                      <m:t> (</m:t>
                    </m:r>
                    <m:r>
                      <a:rPr lang="en-US" b="0" i="1" smtClean="0">
                        <a:latin typeface="Cambria Math"/>
                      </a:rPr>
                      <m:t>→)</m:t>
                    </m:r>
                  </m:oMath>
                </a14:m>
                <a:endParaRPr lang="pt-BR" smtClean="0"/>
              </a:p>
              <a:p>
                <a:r>
                  <a:rPr lang="pt-BR" smtClean="0"/>
                  <a:t>&lt;</a:t>
                </a:r>
                <a:r>
                  <a:rPr lang="pt-BR" i="1" smtClean="0"/>
                  <a:t>1</a:t>
                </a:r>
                <a:r>
                  <a:rPr lang="pt-BR" i="1"/>
                  <a:t>: (A:0.1 </a:t>
                </a:r>
                <a:r>
                  <a:rPr lang="pt-BR"/>
                  <a:t>, </a:t>
                </a:r>
                <a:r>
                  <a:rPr lang="pt-BR" i="1"/>
                  <a:t>B:0.8 </a:t>
                </a:r>
                <a:r>
                  <a:rPr lang="pt-BR"/>
                  <a:t>, </a:t>
                </a:r>
                <a:r>
                  <a:rPr lang="pt-BR" i="1"/>
                  <a:t>C:0.1) </a:t>
                </a:r>
                <a:r>
                  <a:rPr lang="pt-BR"/>
                  <a:t>, </a:t>
                </a:r>
                <a:r>
                  <a:rPr lang="pt-BR" i="1"/>
                  <a:t>2: (</a:t>
                </a:r>
                <a:r>
                  <a:rPr lang="pt-BR" i="1" smtClean="0"/>
                  <a:t>D:0.07 </a:t>
                </a:r>
                <a:r>
                  <a:rPr lang="pt-BR"/>
                  <a:t>, </a:t>
                </a:r>
                <a:r>
                  <a:rPr lang="pt-BR" i="1" smtClean="0"/>
                  <a:t>E:0.08 </a:t>
                </a:r>
                <a:r>
                  <a:rPr lang="pt-BR" smtClean="0"/>
                  <a:t>, </a:t>
                </a:r>
                <a:r>
                  <a:rPr lang="pt-BR" i="1" smtClean="0"/>
                  <a:t>F:0.85</a:t>
                </a:r>
                <a:r>
                  <a:rPr lang="pt-BR" i="1"/>
                  <a:t>) </a:t>
                </a:r>
                <a:r>
                  <a:rPr lang="pt-BR"/>
                  <a:t>, </a:t>
                </a:r>
                <a:r>
                  <a:rPr lang="pt-BR" i="1"/>
                  <a:t>3: (G:0.08 </a:t>
                </a:r>
                <a:r>
                  <a:rPr lang="pt-BR" smtClean="0"/>
                  <a:t>, </a:t>
                </a:r>
                <a:r>
                  <a:rPr lang="en-US" i="1" smtClean="0"/>
                  <a:t>H:0.8 </a:t>
                </a:r>
                <a:r>
                  <a:rPr lang="en-US"/>
                  <a:t>, </a:t>
                </a:r>
                <a:r>
                  <a:rPr lang="en-US" i="1"/>
                  <a:t>I:0.08 </a:t>
                </a:r>
                <a:r>
                  <a:rPr lang="en-US"/>
                  <a:t>, </a:t>
                </a:r>
                <a:r>
                  <a:rPr lang="en-US" i="1" smtClean="0"/>
                  <a:t>J:0.04)</a:t>
                </a:r>
                <a:r>
                  <a:rPr lang="en-US" smtClean="0"/>
                  <a:t>&gt;</a:t>
                </a:r>
              </a:p>
              <a:p>
                <a:r>
                  <a:rPr lang="en-US" smtClean="0">
                    <a:solidFill>
                      <a:srgbClr val="FF0000"/>
                    </a:solidFill>
                  </a:rPr>
                  <a:t>Hard sequence</a:t>
                </a:r>
                <a:r>
                  <a:rPr lang="en-US"/>
                  <a:t> </a:t>
                </a:r>
                <a:r>
                  <a:rPr lang="en-US" smtClean="0"/>
                  <a:t>is &lt;1:B, 2:F, 3:H&gt;</a:t>
                </a:r>
              </a:p>
              <a:p>
                <a:r>
                  <a:rPr lang="en-US" smtClean="0"/>
                  <a:t>Outliers: </a:t>
                </a:r>
                <a:r>
                  <a:rPr lang="en-US" smtClean="0">
                    <a:latin typeface="Cambria Math"/>
                    <a:ea typeface="Cambria Math"/>
                  </a:rPr>
                  <a:t>■  and </a:t>
                </a:r>
                <a:r>
                  <a:rPr lang="en-US" smtClean="0">
                    <a:latin typeface="Cambria Math"/>
                    <a:ea typeface="Cambria Math"/>
                    <a:sym typeface="Wingdings"/>
                  </a:rPr>
                  <a:t></a:t>
                </a:r>
                <a:endParaRPr lang="en-US"/>
              </a:p>
            </p:txBody>
          </p:sp>
        </mc:Choice>
        <mc:Fallback xmlns="">
          <p:sp>
            <p:nvSpPr>
              <p:cNvPr id="4" name="Rectangle 3"/>
              <p:cNvSpPr>
                <a:spLocks noRot="1" noChangeAspect="1" noMove="1" noResize="1" noEditPoints="1" noAdjustHandles="1" noChangeArrowheads="1" noChangeShapeType="1" noTextEdit="1"/>
              </p:cNvSpPr>
              <p:nvPr/>
            </p:nvSpPr>
            <p:spPr>
              <a:xfrm>
                <a:off x="457200" y="4944070"/>
                <a:ext cx="8534400" cy="1200329"/>
              </a:xfrm>
              <a:prstGeom prst="rect">
                <a:avLst/>
              </a:prstGeom>
              <a:blipFill rotWithShape="1">
                <a:blip r:embed="rId3"/>
                <a:stretch>
                  <a:fillRect l="-571" t="-2538" b="-7107"/>
                </a:stretch>
              </a:blipFill>
            </p:spPr>
            <p:txBody>
              <a:bodyPr/>
              <a:lstStyle/>
              <a:p>
                <a:r>
                  <a:rPr lang="en-US">
                    <a:noFill/>
                  </a:rPr>
                  <a:t> </a:t>
                </a:r>
              </a:p>
            </p:txBody>
          </p:sp>
        </mc:Fallback>
      </mc:AlternateContent>
      <p:sp>
        <p:nvSpPr>
          <p:cNvPr id="5" name="Oval 4"/>
          <p:cNvSpPr/>
          <p:nvPr/>
        </p:nvSpPr>
        <p:spPr>
          <a:xfrm>
            <a:off x="2667000" y="3200400"/>
            <a:ext cx="3810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00600" y="3124200"/>
            <a:ext cx="762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400800" y="3591464"/>
            <a:ext cx="457200" cy="44713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5" idx="0"/>
            <a:endCxn id="9" idx="0"/>
          </p:cNvCxnSpPr>
          <p:nvPr/>
        </p:nvCxnSpPr>
        <p:spPr>
          <a:xfrm flipV="1">
            <a:off x="2857500" y="3124200"/>
            <a:ext cx="2324100" cy="762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9" idx="4"/>
          </p:cNvCxnSpPr>
          <p:nvPr/>
        </p:nvCxnSpPr>
        <p:spPr>
          <a:xfrm>
            <a:off x="2857500" y="3591464"/>
            <a:ext cx="2324100" cy="218536"/>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p:cNvCxnSpPr>
          <p:nvPr/>
        </p:nvCxnSpPr>
        <p:spPr>
          <a:xfrm>
            <a:off x="5181600" y="3124200"/>
            <a:ext cx="1447800" cy="4572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4"/>
            <a:endCxn id="10" idx="4"/>
          </p:cNvCxnSpPr>
          <p:nvPr/>
        </p:nvCxnSpPr>
        <p:spPr>
          <a:xfrm>
            <a:off x="5181600" y="3810000"/>
            <a:ext cx="1447800" cy="2286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3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Support Computation for Soft </a:t>
            </a:r>
            <a:r>
              <a:rPr lang="en-US"/>
              <a:t>P</a:t>
            </a:r>
            <a:r>
              <a:rPr lang="en-US" smtClean="0"/>
              <a:t>atterns</a:t>
            </a:r>
            <a:endParaRPr lang="en-US"/>
          </a:p>
        </p:txBody>
      </p:sp>
      <p:sp>
        <p:nvSpPr>
          <p:cNvPr id="7" name="Cloud 6"/>
          <p:cNvSpPr/>
          <p:nvPr/>
        </p:nvSpPr>
        <p:spPr>
          <a:xfrm>
            <a:off x="6777318" y="2743200"/>
            <a:ext cx="2209800" cy="3429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01436" y="43434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11036" y="4914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0718" y="49539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3"/>
            <a:endCxn id="12" idx="4"/>
          </p:cNvCxnSpPr>
          <p:nvPr/>
        </p:nvCxnSpPr>
        <p:spPr>
          <a:xfrm flipH="1">
            <a:off x="7333578" y="4953924"/>
            <a:ext cx="284153" cy="45780"/>
          </a:xfrm>
          <a:prstGeom prst="line">
            <a:avLst/>
          </a:prstGeom>
          <a:ln w="50800">
            <a:solidFill>
              <a:srgbClr val="0EAE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4"/>
            <a:endCxn id="8" idx="4"/>
          </p:cNvCxnSpPr>
          <p:nvPr/>
        </p:nvCxnSpPr>
        <p:spPr>
          <a:xfrm flipH="1">
            <a:off x="7611036" y="4960619"/>
            <a:ext cx="22860" cy="52578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50260" y="1922690"/>
            <a:ext cx="1066800" cy="5334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45660" y="2384372"/>
            <a:ext cx="533400" cy="2667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422060" y="1676400"/>
            <a:ext cx="381000" cy="51299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99362" y="1676400"/>
            <a:ext cx="1626395" cy="5334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12460" y="2227490"/>
            <a:ext cx="1626395" cy="515710"/>
          </a:xfrm>
          <a:prstGeom prst="rect">
            <a:avLst/>
          </a:prstGeom>
          <a:solidFill>
            <a:schemeClr val="accent6">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p:cNvSpPr txBox="1"/>
              <p:nvPr/>
            </p:nvSpPr>
            <p:spPr>
              <a:xfrm>
                <a:off x="4044334" y="1524000"/>
                <a:ext cx="4929748" cy="1389290"/>
              </a:xfrm>
              <a:prstGeom prst="rect">
                <a:avLst/>
              </a:prstGeom>
              <a:noFill/>
            </p:spPr>
            <p:txBody>
              <a:bodyPr wrap="none" lIns="407099" tIns="203549" rIns="407099" bIns="203549"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𝑠𝑢𝑝</m:t>
                      </m:r>
                      <m:d>
                        <m:dPr>
                          <m:ctrlPr>
                            <a:rPr lang="en-US" sz="2000" i="1">
                              <a:latin typeface="Cambria Math"/>
                            </a:rPr>
                          </m:ctrlPr>
                        </m:dPr>
                        <m:e>
                          <m:sSub>
                            <m:sSubPr>
                              <m:ctrlPr>
                                <a:rPr lang="en-US" sz="2000" i="1">
                                  <a:latin typeface="Cambria Math"/>
                                </a:rPr>
                              </m:ctrlPr>
                            </m:sSubPr>
                            <m:e>
                              <m:r>
                                <a:rPr lang="en-US" sz="2000" i="1">
                                  <a:latin typeface="Cambria Math"/>
                                </a:rPr>
                                <m:t>𝑃</m:t>
                              </m:r>
                            </m:e>
                            <m:sub>
                              <m:sSub>
                                <m:sSubPr>
                                  <m:ctrlPr>
                                    <a:rPr lang="en-US" sz="2000" i="1">
                                      <a:latin typeface="Cambria Math"/>
                                    </a:rPr>
                                  </m:ctrlPr>
                                </m:sSubPr>
                                <m:e>
                                  <m:r>
                                    <a:rPr lang="en-US" sz="2000" i="1">
                                      <a:latin typeface="Cambria Math"/>
                                    </a:rPr>
                                    <m:t>𝑡</m:t>
                                  </m:r>
                                </m:e>
                                <m:sub>
                                  <m:r>
                                    <a:rPr lang="en-US" sz="2000" i="1">
                                      <a:latin typeface="Cambria Math"/>
                                    </a:rPr>
                                    <m:t>𝑝</m:t>
                                  </m:r>
                                </m:sub>
                              </m:sSub>
                            </m:sub>
                          </m:sSub>
                        </m:e>
                      </m:d>
                      <m:r>
                        <a:rPr lang="en-US" sz="2000" i="1">
                          <a:latin typeface="Cambria Math"/>
                        </a:rPr>
                        <m:t>=</m:t>
                      </m:r>
                      <m:nary>
                        <m:naryPr>
                          <m:chr m:val="∑"/>
                          <m:ctrlPr>
                            <a:rPr lang="en-US" sz="2000" i="1">
                              <a:latin typeface="Cambria Math"/>
                            </a:rPr>
                          </m:ctrlPr>
                        </m:naryPr>
                        <m:sub>
                          <m:r>
                            <m:rPr>
                              <m:brk m:alnAt="23"/>
                            </m:rPr>
                            <a:rPr lang="en-US" sz="2000" i="1">
                              <a:latin typeface="Cambria Math"/>
                            </a:rPr>
                            <m:t>𝑜</m:t>
                          </m:r>
                          <m:r>
                            <a:rPr lang="en-US" sz="2000" i="1">
                              <a:latin typeface="Cambria Math"/>
                            </a:rPr>
                            <m:t>=1</m:t>
                          </m:r>
                        </m:sub>
                        <m:sup>
                          <m:r>
                            <a:rPr lang="en-US" sz="2000" i="1">
                              <a:latin typeface="Cambria Math"/>
                            </a:rPr>
                            <m:t>𝑁</m:t>
                          </m:r>
                        </m:sup>
                        <m:e>
                          <m:d>
                            <m:dPr>
                              <m:begChr m:val="["/>
                              <m:endChr m:val="]"/>
                              <m:ctrlPr>
                                <a:rPr lang="en-US" sz="2000" i="1">
                                  <a:latin typeface="Cambria Math"/>
                                </a:rPr>
                              </m:ctrlPr>
                            </m:dPr>
                            <m:e>
                              <m:r>
                                <a:rPr lang="en-US" sz="2000" i="1">
                                  <a:latin typeface="Cambria Math"/>
                                </a:rPr>
                                <m:t>1−</m:t>
                              </m:r>
                              <m:f>
                                <m:fPr>
                                  <m:ctrlPr>
                                    <a:rPr lang="en-US" sz="2000" i="1">
                                      <a:latin typeface="Cambria Math"/>
                                    </a:rPr>
                                  </m:ctrlPr>
                                </m:fPr>
                                <m:num>
                                  <m:r>
                                    <a:rPr lang="en-US" sz="2000" i="1">
                                      <a:latin typeface="Cambria Math"/>
                                    </a:rPr>
                                    <m:t>𝐷𝑖𝑠𝑡</m:t>
                                  </m:r>
                                  <m:d>
                                    <m:dPr>
                                      <m:ctrlPr>
                                        <a:rPr lang="en-US" sz="2000" i="1">
                                          <a:latin typeface="Cambria Math"/>
                                        </a:rPr>
                                      </m:ctrlPr>
                                    </m:dPr>
                                    <m:e>
                                      <m:sSub>
                                        <m:sSubPr>
                                          <m:ctrlPr>
                                            <a:rPr lang="en-US" sz="2000" i="1">
                                              <a:latin typeface="Cambria Math"/>
                                            </a:rPr>
                                          </m:ctrlPr>
                                        </m:sSubPr>
                                        <m:e>
                                          <m:r>
                                            <a:rPr lang="en-US" sz="2000" i="1">
                                              <a:latin typeface="Cambria Math"/>
                                            </a:rPr>
                                            <m:t>𝑆</m:t>
                                          </m:r>
                                        </m:e>
                                        <m:sub>
                                          <m:sSub>
                                            <m:sSubPr>
                                              <m:ctrlPr>
                                                <a:rPr lang="en-US" sz="2000" i="1">
                                                  <a:latin typeface="Cambria Math"/>
                                                </a:rPr>
                                              </m:ctrlPr>
                                            </m:sSubPr>
                                            <m:e>
                                              <m:r>
                                                <a:rPr lang="en-US" sz="2000" i="1">
                                                  <a:latin typeface="Cambria Math"/>
                                                </a:rPr>
                                                <m:t>𝑡</m:t>
                                              </m:r>
                                            </m:e>
                                            <m:sub>
                                              <m:r>
                                                <a:rPr lang="en-US" sz="2000" i="1">
                                                  <a:latin typeface="Cambria Math"/>
                                                </a:rPr>
                                                <m:t>𝑜</m:t>
                                              </m:r>
                                            </m:sub>
                                          </m:sSub>
                                        </m:sub>
                                      </m:sSub>
                                      <m:r>
                                        <a:rPr lang="en-US" sz="2000" i="1">
                                          <a:latin typeface="Cambria Math"/>
                                        </a:rPr>
                                        <m:t>, </m:t>
                                      </m:r>
                                      <m:sSub>
                                        <m:sSubPr>
                                          <m:ctrlPr>
                                            <a:rPr lang="en-US" sz="2000" i="1">
                                              <a:latin typeface="Cambria Math"/>
                                            </a:rPr>
                                          </m:ctrlPr>
                                        </m:sSubPr>
                                        <m:e>
                                          <m:r>
                                            <a:rPr lang="en-US" sz="2000" i="1">
                                              <a:latin typeface="Cambria Math"/>
                                            </a:rPr>
                                            <m:t>𝑃</m:t>
                                          </m:r>
                                        </m:e>
                                        <m:sub>
                                          <m:sSub>
                                            <m:sSubPr>
                                              <m:ctrlPr>
                                                <a:rPr lang="en-US" sz="2000" i="1">
                                                  <a:latin typeface="Cambria Math"/>
                                                </a:rPr>
                                              </m:ctrlPr>
                                            </m:sSubPr>
                                            <m:e>
                                              <m:r>
                                                <a:rPr lang="en-US" sz="2000" i="1">
                                                  <a:latin typeface="Cambria Math"/>
                                                </a:rPr>
                                                <m:t>𝑡</m:t>
                                              </m:r>
                                            </m:e>
                                            <m:sub>
                                              <m:r>
                                                <a:rPr lang="en-US" sz="2000" i="1">
                                                  <a:latin typeface="Cambria Math"/>
                                                </a:rPr>
                                                <m:t>𝑝</m:t>
                                              </m:r>
                                            </m:sub>
                                          </m:sSub>
                                        </m:sub>
                                      </m:sSub>
                                    </m:e>
                                  </m:d>
                                </m:num>
                                <m:den>
                                  <m:r>
                                    <a:rPr lang="en-US" sz="2000" i="1">
                                      <a:latin typeface="Cambria Math"/>
                                    </a:rPr>
                                    <m:t>𝑚𝑎𝑥𝐷𝑖𝑠𝑡</m:t>
                                  </m:r>
                                  <m:d>
                                    <m:dPr>
                                      <m:ctrlPr>
                                        <a:rPr lang="en-US" sz="2000" i="1">
                                          <a:latin typeface="Cambria Math"/>
                                        </a:rPr>
                                      </m:ctrlPr>
                                    </m:dPr>
                                    <m:e>
                                      <m:sSub>
                                        <m:sSubPr>
                                          <m:ctrlPr>
                                            <a:rPr lang="en-US" sz="2000" i="1">
                                              <a:latin typeface="Cambria Math"/>
                                            </a:rPr>
                                          </m:ctrlPr>
                                        </m:sSubPr>
                                        <m:e>
                                          <m:r>
                                            <a:rPr lang="en-US" sz="2000" i="1">
                                              <a:latin typeface="Cambria Math"/>
                                            </a:rPr>
                                            <m:t>𝑃</m:t>
                                          </m:r>
                                        </m:e>
                                        <m:sub>
                                          <m:sSub>
                                            <m:sSubPr>
                                              <m:ctrlPr>
                                                <a:rPr lang="en-US" sz="2000" i="1">
                                                  <a:latin typeface="Cambria Math"/>
                                                </a:rPr>
                                              </m:ctrlPr>
                                            </m:sSubPr>
                                            <m:e>
                                              <m:r>
                                                <a:rPr lang="en-US" sz="2000" i="1">
                                                  <a:latin typeface="Cambria Math"/>
                                                </a:rPr>
                                                <m:t>𝑡</m:t>
                                              </m:r>
                                            </m:e>
                                            <m:sub>
                                              <m:r>
                                                <a:rPr lang="en-US" sz="2000" i="1">
                                                  <a:latin typeface="Cambria Math"/>
                                                </a:rPr>
                                                <m:t>𝑝</m:t>
                                              </m:r>
                                            </m:sub>
                                          </m:sSub>
                                        </m:sub>
                                      </m:sSub>
                                    </m:e>
                                  </m:d>
                                </m:den>
                              </m:f>
                            </m:e>
                          </m:d>
                        </m:e>
                      </m:nary>
                    </m:oMath>
                  </m:oMathPara>
                </a14:m>
                <a:endParaRPr lang="en-US" sz="2000"/>
              </a:p>
            </p:txBody>
          </p:sp>
        </mc:Choice>
        <mc:Fallback xmlns="">
          <p:sp>
            <p:nvSpPr>
              <p:cNvPr id="16" name="TextBox 15"/>
              <p:cNvSpPr txBox="1">
                <a:spLocks noRot="1" noChangeAspect="1" noMove="1" noResize="1" noEditPoints="1" noAdjustHandles="1" noChangeArrowheads="1" noChangeShapeType="1" noTextEdit="1"/>
              </p:cNvSpPr>
              <p:nvPr/>
            </p:nvSpPr>
            <p:spPr>
              <a:xfrm>
                <a:off x="4044334" y="1524000"/>
                <a:ext cx="4929748" cy="138929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26239259"/>
                  </p:ext>
                </p:extLst>
              </p:nvPr>
            </p:nvGraphicFramePr>
            <p:xfrm>
              <a:off x="427005" y="1600200"/>
              <a:ext cx="3794189" cy="3282062"/>
            </p:xfrm>
            <a:graphic>
              <a:graphicData uri="http://schemas.openxmlformats.org/drawingml/2006/table">
                <a:tbl>
                  <a:tblPr firstRow="1" bandRow="1">
                    <a:tableStyleId>{5C22544A-7EE6-4342-B048-85BDC9FD1C3A}</a:tableStyleId>
                  </a:tblPr>
                  <a:tblGrid>
                    <a:gridCol w="928561"/>
                    <a:gridCol w="2865628"/>
                  </a:tblGrid>
                  <a:tr h="288735">
                    <a:tc>
                      <a:txBody>
                        <a:bodyPr/>
                        <a:lstStyle/>
                        <a:p>
                          <a:r>
                            <a:rPr lang="en-US" sz="1500" smtClean="0"/>
                            <a:t>Notation</a:t>
                          </a:r>
                          <a:endParaRPr lang="en-US" sz="1500"/>
                        </a:p>
                      </a:txBody>
                      <a:tcPr/>
                    </a:tc>
                    <a:tc>
                      <a:txBody>
                        <a:bodyPr/>
                        <a:lstStyle/>
                        <a:p>
                          <a:r>
                            <a:rPr lang="en-US" sz="1500" smtClean="0"/>
                            <a:t>Meaning</a:t>
                          </a:r>
                          <a:endParaRPr lang="en-US" sz="1500"/>
                        </a:p>
                      </a:txBody>
                      <a:tcPr/>
                    </a:tc>
                  </a:tr>
                  <a:tr h="288735">
                    <a:tc>
                      <a:txBody>
                        <a:bodyPr/>
                        <a:lstStyle/>
                        <a:p>
                          <a:pPr algn="ctr"/>
                          <a:r>
                            <a:rPr lang="en-US" sz="1500" smtClean="0"/>
                            <a:t>min_sup</a:t>
                          </a:r>
                          <a:endParaRPr lang="en-US" sz="1500"/>
                        </a:p>
                      </a:txBody>
                      <a:tcPr/>
                    </a:tc>
                    <a:tc>
                      <a:txBody>
                        <a:bodyPr/>
                        <a:lstStyle/>
                        <a:p>
                          <a:r>
                            <a:rPr lang="en-US" sz="1500" smtClean="0"/>
                            <a:t>Minimum Support</a:t>
                          </a:r>
                          <a:endParaRPr lang="en-US" sz="1500"/>
                        </a:p>
                      </a:txBody>
                      <a:tcPr/>
                    </a:tc>
                  </a:tr>
                  <a:tr h="288735">
                    <a:tc>
                      <a:txBody>
                        <a:bodyPr/>
                        <a:lstStyle/>
                        <a:p>
                          <a:pPr algn="ctr"/>
                          <a:r>
                            <a:rPr lang="en-US" sz="1500" smtClean="0"/>
                            <a:t>t</a:t>
                          </a:r>
                          <a:endParaRPr lang="en-US" sz="1500"/>
                        </a:p>
                      </a:txBody>
                      <a:tcPr/>
                    </a:tc>
                    <a:tc>
                      <a:txBody>
                        <a:bodyPr/>
                        <a:lstStyle/>
                        <a:p>
                          <a:r>
                            <a:rPr lang="en-US" sz="1500" smtClean="0"/>
                            <a:t>Index for timestamps</a:t>
                          </a:r>
                          <a:endParaRPr lang="en-US" sz="1500"/>
                        </a:p>
                      </a:txBody>
                      <a:tcPr/>
                    </a:tc>
                  </a:tr>
                  <a:tr h="288735">
                    <a:tc>
                      <a:txBody>
                        <a:bodyPr/>
                        <a:lstStyle/>
                        <a:p>
                          <a:pPr algn="ctr"/>
                          <a:r>
                            <a:rPr lang="en-US" sz="1500" smtClean="0"/>
                            <a:t>o</a:t>
                          </a:r>
                          <a:endParaRPr lang="en-US" sz="1500"/>
                        </a:p>
                      </a:txBody>
                      <a:tcPr/>
                    </a:tc>
                    <a:tc>
                      <a:txBody>
                        <a:bodyPr/>
                        <a:lstStyle/>
                        <a:p>
                          <a:r>
                            <a:rPr lang="en-US" sz="1500" smtClean="0"/>
                            <a:t>Index for objects</a:t>
                          </a:r>
                          <a:endParaRPr lang="en-US" sz="1500"/>
                        </a:p>
                      </a:txBody>
                      <a:tcPr/>
                    </a:tc>
                  </a:tr>
                  <a:tr h="288735">
                    <a:tc>
                      <a:txBody>
                        <a:bodyPr/>
                        <a:lstStyle/>
                        <a:p>
                          <a:pPr algn="ctr"/>
                          <a:r>
                            <a:rPr lang="en-US" sz="1500" smtClean="0"/>
                            <a:t>p</a:t>
                          </a:r>
                          <a:endParaRPr lang="en-US" sz="1500"/>
                        </a:p>
                      </a:txBody>
                      <a:tcPr/>
                    </a:tc>
                    <a:tc>
                      <a:txBody>
                        <a:bodyPr/>
                        <a:lstStyle/>
                        <a:p>
                          <a:r>
                            <a:rPr lang="en-US" sz="1500" smtClean="0"/>
                            <a:t>Index for patterns</a:t>
                          </a:r>
                          <a:endParaRPr lang="en-US" sz="1500"/>
                        </a:p>
                      </a:txBody>
                      <a:tcPr/>
                    </a:tc>
                  </a:tr>
                  <a:tr h="288735">
                    <a:tc>
                      <a:txBody>
                        <a:bodyPr/>
                        <a:lstStyle/>
                        <a:p>
                          <a:pPr algn="ctr"/>
                          <a:r>
                            <a:rPr lang="en-US" sz="1500" smtClean="0"/>
                            <a:t>N</a:t>
                          </a:r>
                          <a:endParaRPr lang="en-US" sz="1500"/>
                        </a:p>
                      </a:txBody>
                      <a:tcPr/>
                    </a:tc>
                    <a:tc>
                      <a:txBody>
                        <a:bodyPr/>
                        <a:lstStyle/>
                        <a:p>
                          <a:r>
                            <a:rPr lang="en-US" sz="1500" smtClean="0"/>
                            <a:t>Total number of objects</a:t>
                          </a:r>
                          <a:endParaRPr lang="en-US" sz="1500"/>
                        </a:p>
                      </a:txBody>
                      <a:tcPr/>
                    </a:tc>
                  </a:tr>
                  <a:tr h="288735">
                    <a:tc>
                      <a:txBody>
                        <a:bodyPr/>
                        <a:lstStyle/>
                        <a:p>
                          <a:pPr algn="ctr"/>
                          <a:r>
                            <a:rPr lang="en-US" sz="1500" smtClean="0"/>
                            <a:t>T</a:t>
                          </a:r>
                          <a:endParaRPr lang="en-US" sz="1500"/>
                        </a:p>
                      </a:txBody>
                      <a:tcPr/>
                    </a:tc>
                    <a:tc>
                      <a:txBody>
                        <a:bodyPr/>
                        <a:lstStyle/>
                        <a:p>
                          <a:r>
                            <a:rPr lang="en-US" sz="1500" smtClean="0"/>
                            <a:t>Total number</a:t>
                          </a:r>
                          <a:r>
                            <a:rPr lang="en-US" sz="1500" baseline="0" smtClean="0"/>
                            <a:t> of timestamps</a:t>
                          </a:r>
                          <a:endParaRPr lang="en-US" sz="1500"/>
                        </a:p>
                      </a:txBody>
                      <a:tcPr/>
                    </a:tc>
                  </a:tr>
                  <a:tr h="307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00" b="0" i="1" smtClean="0">
                                        <a:latin typeface="Cambria Math"/>
                                      </a:rPr>
                                    </m:ctrlPr>
                                  </m:sSubPr>
                                  <m:e>
                                    <m:r>
                                      <a:rPr lang="en-US" sz="1500" b="0" i="1" smtClean="0">
                                        <a:latin typeface="Cambria Math"/>
                                      </a:rPr>
                                      <m:t>𝑆</m:t>
                                    </m:r>
                                  </m:e>
                                  <m:sub>
                                    <m:sSub>
                                      <m:sSubPr>
                                        <m:ctrlPr>
                                          <a:rPr lang="en-US" sz="1500" b="0" i="1" smtClean="0">
                                            <a:latin typeface="Cambria Math"/>
                                          </a:rPr>
                                        </m:ctrlPr>
                                      </m:sSubPr>
                                      <m:e>
                                        <m:r>
                                          <a:rPr lang="en-US" sz="1500" b="0" i="1" smtClean="0">
                                            <a:latin typeface="Cambria Math"/>
                                          </a:rPr>
                                          <m:t>𝑡</m:t>
                                        </m:r>
                                      </m:e>
                                      <m:sub>
                                        <m:r>
                                          <a:rPr lang="en-US" sz="1500" b="0" i="1" smtClean="0">
                                            <a:latin typeface="Cambria Math"/>
                                          </a:rPr>
                                          <m:t>𝑜</m:t>
                                        </m:r>
                                      </m:sub>
                                    </m:sSub>
                                  </m:sub>
                                </m:sSub>
                              </m:oMath>
                            </m:oMathPara>
                          </a14:m>
                          <a:endParaRPr lang="en-US" sz="1500"/>
                        </a:p>
                      </a:txBody>
                      <a:tcPr/>
                    </a:tc>
                    <a:tc>
                      <a:txBody>
                        <a:bodyPr/>
                        <a:lstStyle/>
                        <a:p>
                          <a:r>
                            <a:rPr lang="en-US" sz="1500" smtClean="0"/>
                            <a:t>Distribution for object o at time t</a:t>
                          </a:r>
                          <a:endParaRPr lang="en-US" sz="1500"/>
                        </a:p>
                      </a:txBody>
                      <a:tcPr/>
                    </a:tc>
                  </a:tr>
                  <a:tr h="327806">
                    <a:tc>
                      <a:txBody>
                        <a:bodyPr/>
                        <a:lstStyle/>
                        <a:p>
                          <a:pPr algn="l"/>
                          <a14:m>
                            <m:oMathPara xmlns:m="http://schemas.openxmlformats.org/officeDocument/2006/math">
                              <m:oMathParaPr>
                                <m:jc m:val="centerGroup"/>
                              </m:oMathParaPr>
                              <m:oMath xmlns:m="http://schemas.openxmlformats.org/officeDocument/2006/math">
                                <m:sSub>
                                  <m:sSubPr>
                                    <m:ctrlPr>
                                      <a:rPr lang="en-US" sz="1500" b="0" i="1" smtClean="0">
                                        <a:latin typeface="Cambria Math"/>
                                      </a:rPr>
                                    </m:ctrlPr>
                                  </m:sSubPr>
                                  <m:e>
                                    <m:r>
                                      <a:rPr lang="en-US" sz="1500" b="0" i="1" smtClean="0">
                                        <a:latin typeface="Cambria Math"/>
                                      </a:rPr>
                                      <m:t>𝑃</m:t>
                                    </m:r>
                                  </m:e>
                                  <m:sub>
                                    <m:sSub>
                                      <m:sSubPr>
                                        <m:ctrlPr>
                                          <a:rPr lang="en-US" sz="1500" b="0" i="1" smtClean="0">
                                            <a:latin typeface="Cambria Math"/>
                                          </a:rPr>
                                        </m:ctrlPr>
                                      </m:sSubPr>
                                      <m:e>
                                        <m:r>
                                          <a:rPr lang="en-US" sz="1500" b="0" i="1" smtClean="0">
                                            <a:latin typeface="Cambria Math"/>
                                          </a:rPr>
                                          <m:t>𝑡</m:t>
                                        </m:r>
                                      </m:e>
                                      <m:sub>
                                        <m:r>
                                          <a:rPr lang="en-US" sz="1500" b="0" i="1" smtClean="0">
                                            <a:latin typeface="Cambria Math"/>
                                          </a:rPr>
                                          <m:t>𝑝</m:t>
                                        </m:r>
                                      </m:sub>
                                    </m:sSub>
                                  </m:sub>
                                </m:sSub>
                              </m:oMath>
                            </m:oMathPara>
                          </a14:m>
                          <a:endParaRPr lang="en-US" sz="1500"/>
                        </a:p>
                      </a:txBody>
                      <a:tcPr/>
                    </a:tc>
                    <a:tc>
                      <a:txBody>
                        <a:bodyPr/>
                        <a:lstStyle/>
                        <a:p>
                          <a:r>
                            <a:rPr lang="en-US" sz="1500" smtClean="0"/>
                            <a:t>Distribution for pattern</a:t>
                          </a:r>
                          <a:r>
                            <a:rPr lang="en-US" sz="1500" baseline="0" smtClean="0"/>
                            <a:t> p </a:t>
                          </a:r>
                          <a:r>
                            <a:rPr lang="en-US" sz="1500" smtClean="0"/>
                            <a:t>at time t</a:t>
                          </a:r>
                          <a:endParaRPr lang="en-US" sz="1500"/>
                        </a:p>
                      </a:txBody>
                      <a:tcPr/>
                    </a:tc>
                  </a:tr>
                  <a:tr h="327806">
                    <a:tc>
                      <a:txBody>
                        <a:bodyPr/>
                        <a:lstStyle/>
                        <a:p>
                          <a:pPr algn="l"/>
                          <a14:m>
                            <m:oMathPara xmlns:m="http://schemas.openxmlformats.org/officeDocument/2006/math">
                              <m:oMathParaPr>
                                <m:jc m:val="centerGroup"/>
                              </m:oMathParaPr>
                              <m:oMath xmlns:m="http://schemas.openxmlformats.org/officeDocument/2006/math">
                                <m:r>
                                  <a:rPr lang="en-US" sz="1500" b="0" i="1" smtClean="0">
                                    <a:latin typeface="Cambria Math"/>
                                  </a:rPr>
                                  <m:t>𝑇</m:t>
                                </m:r>
                                <m:sSub>
                                  <m:sSubPr>
                                    <m:ctrlPr>
                                      <a:rPr lang="en-US" sz="1500" b="0" i="1" smtClean="0">
                                        <a:latin typeface="Cambria Math"/>
                                      </a:rPr>
                                    </m:ctrlPr>
                                  </m:sSubPr>
                                  <m:e>
                                    <m:r>
                                      <a:rPr lang="en-US" sz="1500" b="0" i="1" smtClean="0">
                                        <a:latin typeface="Cambria Math"/>
                                      </a:rPr>
                                      <m:t>𝑆</m:t>
                                    </m:r>
                                  </m:e>
                                  <m:sub>
                                    <m:r>
                                      <a:rPr lang="en-US" sz="1500" b="0" i="1" smtClean="0">
                                        <a:latin typeface="Cambria Math"/>
                                      </a:rPr>
                                      <m:t>𝑝</m:t>
                                    </m:r>
                                  </m:sub>
                                </m:sSub>
                              </m:oMath>
                            </m:oMathPara>
                          </a14:m>
                          <a:endParaRPr lang="en-US" sz="1500"/>
                        </a:p>
                      </a:txBody>
                      <a:tcPr/>
                    </a:tc>
                    <a:tc>
                      <a:txBody>
                        <a:bodyPr/>
                        <a:lstStyle/>
                        <a:p>
                          <a:r>
                            <a:rPr lang="en-US" sz="1500" smtClean="0"/>
                            <a:t>Set of timestamps for pattern</a:t>
                          </a:r>
                          <a:r>
                            <a:rPr lang="en-US" sz="1500" baseline="0" smtClean="0"/>
                            <a:t> p</a:t>
                          </a:r>
                          <a:endParaRPr lang="en-US" sz="150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26239259"/>
                  </p:ext>
                </p:extLst>
              </p:nvPr>
            </p:nvGraphicFramePr>
            <p:xfrm>
              <a:off x="427005" y="1600200"/>
              <a:ext cx="3794189" cy="3282062"/>
            </p:xfrm>
            <a:graphic>
              <a:graphicData uri="http://schemas.openxmlformats.org/drawingml/2006/table">
                <a:tbl>
                  <a:tblPr firstRow="1" bandRow="1">
                    <a:tableStyleId>{5C22544A-7EE6-4342-B048-85BDC9FD1C3A}</a:tableStyleId>
                  </a:tblPr>
                  <a:tblGrid>
                    <a:gridCol w="928561"/>
                    <a:gridCol w="2865628"/>
                  </a:tblGrid>
                  <a:tr h="320040">
                    <a:tc>
                      <a:txBody>
                        <a:bodyPr/>
                        <a:lstStyle/>
                        <a:p>
                          <a:r>
                            <a:rPr lang="en-US" sz="1500" smtClean="0"/>
                            <a:t>Notation</a:t>
                          </a:r>
                          <a:endParaRPr lang="en-US" sz="1500"/>
                        </a:p>
                      </a:txBody>
                      <a:tcPr/>
                    </a:tc>
                    <a:tc>
                      <a:txBody>
                        <a:bodyPr/>
                        <a:lstStyle/>
                        <a:p>
                          <a:r>
                            <a:rPr lang="en-US" sz="1500" smtClean="0"/>
                            <a:t>Meaning</a:t>
                          </a:r>
                          <a:endParaRPr lang="en-US" sz="1500"/>
                        </a:p>
                      </a:txBody>
                      <a:tcPr/>
                    </a:tc>
                  </a:tr>
                  <a:tr h="320040">
                    <a:tc>
                      <a:txBody>
                        <a:bodyPr/>
                        <a:lstStyle/>
                        <a:p>
                          <a:pPr algn="ctr"/>
                          <a:r>
                            <a:rPr lang="en-US" sz="1500" smtClean="0"/>
                            <a:t>min_sup</a:t>
                          </a:r>
                          <a:endParaRPr lang="en-US" sz="1500"/>
                        </a:p>
                      </a:txBody>
                      <a:tcPr/>
                    </a:tc>
                    <a:tc>
                      <a:txBody>
                        <a:bodyPr/>
                        <a:lstStyle/>
                        <a:p>
                          <a:r>
                            <a:rPr lang="en-US" sz="1500" smtClean="0"/>
                            <a:t>Minimum Support</a:t>
                          </a:r>
                          <a:endParaRPr lang="en-US" sz="1500"/>
                        </a:p>
                      </a:txBody>
                      <a:tcPr/>
                    </a:tc>
                  </a:tr>
                  <a:tr h="320040">
                    <a:tc>
                      <a:txBody>
                        <a:bodyPr/>
                        <a:lstStyle/>
                        <a:p>
                          <a:pPr algn="ctr"/>
                          <a:r>
                            <a:rPr lang="en-US" sz="1500" smtClean="0"/>
                            <a:t>t</a:t>
                          </a:r>
                          <a:endParaRPr lang="en-US" sz="1500"/>
                        </a:p>
                      </a:txBody>
                      <a:tcPr/>
                    </a:tc>
                    <a:tc>
                      <a:txBody>
                        <a:bodyPr/>
                        <a:lstStyle/>
                        <a:p>
                          <a:r>
                            <a:rPr lang="en-US" sz="1500" smtClean="0"/>
                            <a:t>Index for timestamps</a:t>
                          </a:r>
                          <a:endParaRPr lang="en-US" sz="1500"/>
                        </a:p>
                      </a:txBody>
                      <a:tcPr/>
                    </a:tc>
                  </a:tr>
                  <a:tr h="320040">
                    <a:tc>
                      <a:txBody>
                        <a:bodyPr/>
                        <a:lstStyle/>
                        <a:p>
                          <a:pPr algn="ctr"/>
                          <a:r>
                            <a:rPr lang="en-US" sz="1500" smtClean="0"/>
                            <a:t>o</a:t>
                          </a:r>
                          <a:endParaRPr lang="en-US" sz="1500"/>
                        </a:p>
                      </a:txBody>
                      <a:tcPr/>
                    </a:tc>
                    <a:tc>
                      <a:txBody>
                        <a:bodyPr/>
                        <a:lstStyle/>
                        <a:p>
                          <a:r>
                            <a:rPr lang="en-US" sz="1500" smtClean="0"/>
                            <a:t>Index for objects</a:t>
                          </a:r>
                          <a:endParaRPr lang="en-US" sz="1500"/>
                        </a:p>
                      </a:txBody>
                      <a:tcPr/>
                    </a:tc>
                  </a:tr>
                  <a:tr h="320040">
                    <a:tc>
                      <a:txBody>
                        <a:bodyPr/>
                        <a:lstStyle/>
                        <a:p>
                          <a:pPr algn="ctr"/>
                          <a:r>
                            <a:rPr lang="en-US" sz="1500" smtClean="0"/>
                            <a:t>p</a:t>
                          </a:r>
                          <a:endParaRPr lang="en-US" sz="1500"/>
                        </a:p>
                      </a:txBody>
                      <a:tcPr/>
                    </a:tc>
                    <a:tc>
                      <a:txBody>
                        <a:bodyPr/>
                        <a:lstStyle/>
                        <a:p>
                          <a:r>
                            <a:rPr lang="en-US" sz="1500" smtClean="0"/>
                            <a:t>Index for patterns</a:t>
                          </a:r>
                          <a:endParaRPr lang="en-US" sz="1500"/>
                        </a:p>
                      </a:txBody>
                      <a:tcPr/>
                    </a:tc>
                  </a:tr>
                  <a:tr h="320040">
                    <a:tc>
                      <a:txBody>
                        <a:bodyPr/>
                        <a:lstStyle/>
                        <a:p>
                          <a:pPr algn="ctr"/>
                          <a:r>
                            <a:rPr lang="en-US" sz="1500" smtClean="0"/>
                            <a:t>N</a:t>
                          </a:r>
                          <a:endParaRPr lang="en-US" sz="1500"/>
                        </a:p>
                      </a:txBody>
                      <a:tcPr/>
                    </a:tc>
                    <a:tc>
                      <a:txBody>
                        <a:bodyPr/>
                        <a:lstStyle/>
                        <a:p>
                          <a:r>
                            <a:rPr lang="en-US" sz="1500" smtClean="0"/>
                            <a:t>Total number of objects</a:t>
                          </a:r>
                          <a:endParaRPr lang="en-US" sz="1500"/>
                        </a:p>
                      </a:txBody>
                      <a:tcPr/>
                    </a:tc>
                  </a:tr>
                  <a:tr h="320040">
                    <a:tc>
                      <a:txBody>
                        <a:bodyPr/>
                        <a:lstStyle/>
                        <a:p>
                          <a:pPr algn="ctr"/>
                          <a:r>
                            <a:rPr lang="en-US" sz="1500" smtClean="0"/>
                            <a:t>T</a:t>
                          </a:r>
                          <a:endParaRPr lang="en-US" sz="1500"/>
                        </a:p>
                      </a:txBody>
                      <a:tcPr/>
                    </a:tc>
                    <a:tc>
                      <a:txBody>
                        <a:bodyPr/>
                        <a:lstStyle/>
                        <a:p>
                          <a:r>
                            <a:rPr lang="en-US" sz="1500" smtClean="0"/>
                            <a:t>Total number</a:t>
                          </a:r>
                          <a:r>
                            <a:rPr lang="en-US" sz="1500" baseline="0" smtClean="0"/>
                            <a:t> of timestamps</a:t>
                          </a:r>
                          <a:endParaRPr lang="en-US" sz="1500"/>
                        </a:p>
                      </a:txBody>
                      <a:tcPr/>
                    </a:tc>
                  </a:tr>
                  <a:tr h="340805">
                    <a:tc>
                      <a:txBody>
                        <a:bodyPr/>
                        <a:lstStyle/>
                        <a:p>
                          <a:endParaRPr lang="en-US"/>
                        </a:p>
                      </a:txBody>
                      <a:tcPr>
                        <a:blipFill rotWithShape="1">
                          <a:blip r:embed="rId3"/>
                          <a:stretch>
                            <a:fillRect t="-658929" r="-309868" b="-219643"/>
                          </a:stretch>
                        </a:blipFill>
                      </a:tcPr>
                    </a:tc>
                    <a:tc>
                      <a:txBody>
                        <a:bodyPr/>
                        <a:lstStyle/>
                        <a:p>
                          <a:r>
                            <a:rPr lang="en-US" sz="1500" smtClean="0"/>
                            <a:t>Distribution for object o at time t</a:t>
                          </a:r>
                          <a:endParaRPr lang="en-US" sz="1500"/>
                        </a:p>
                      </a:txBody>
                      <a:tcPr/>
                    </a:tc>
                  </a:tr>
                  <a:tr h="363347">
                    <a:tc>
                      <a:txBody>
                        <a:bodyPr/>
                        <a:lstStyle/>
                        <a:p>
                          <a:endParaRPr lang="en-US"/>
                        </a:p>
                      </a:txBody>
                      <a:tcPr>
                        <a:blipFill rotWithShape="1">
                          <a:blip r:embed="rId3"/>
                          <a:stretch>
                            <a:fillRect t="-708333" r="-309868" b="-105000"/>
                          </a:stretch>
                        </a:blipFill>
                      </a:tcPr>
                    </a:tc>
                    <a:tc>
                      <a:txBody>
                        <a:bodyPr/>
                        <a:lstStyle/>
                        <a:p>
                          <a:r>
                            <a:rPr lang="en-US" sz="1500" smtClean="0"/>
                            <a:t>Distribution for pattern</a:t>
                          </a:r>
                          <a:r>
                            <a:rPr lang="en-US" sz="1500" baseline="0" smtClean="0"/>
                            <a:t> p </a:t>
                          </a:r>
                          <a:r>
                            <a:rPr lang="en-US" sz="1500" smtClean="0"/>
                            <a:t>at time </a:t>
                          </a:r>
                          <a:r>
                            <a:rPr lang="en-US" sz="1500" smtClean="0"/>
                            <a:t>t</a:t>
                          </a:r>
                          <a:endParaRPr lang="en-US" sz="1500"/>
                        </a:p>
                      </a:txBody>
                      <a:tcPr/>
                    </a:tc>
                  </a:tr>
                  <a:tr h="337630">
                    <a:tc>
                      <a:txBody>
                        <a:bodyPr/>
                        <a:lstStyle/>
                        <a:p>
                          <a:endParaRPr lang="en-US"/>
                        </a:p>
                      </a:txBody>
                      <a:tcPr>
                        <a:blipFill rotWithShape="1">
                          <a:blip r:embed="rId3"/>
                          <a:stretch>
                            <a:fillRect t="-881818" r="-309868" b="-14545"/>
                          </a:stretch>
                        </a:blipFill>
                      </a:tcPr>
                    </a:tc>
                    <a:tc>
                      <a:txBody>
                        <a:bodyPr/>
                        <a:lstStyle/>
                        <a:p>
                          <a:r>
                            <a:rPr lang="en-US" sz="1500" smtClean="0"/>
                            <a:t>Set of timestamps for pattern</a:t>
                          </a:r>
                          <a:r>
                            <a:rPr lang="en-US" sz="1500" baseline="0" smtClean="0"/>
                            <a:t> p</a:t>
                          </a:r>
                          <a:endParaRPr lang="en-US" sz="1500"/>
                        </a:p>
                      </a:txBody>
                      <a:tcPr/>
                    </a:tc>
                  </a:tr>
                </a:tbl>
              </a:graphicData>
            </a:graphic>
          </p:graphicFrame>
        </mc:Fallback>
      </mc:AlternateContent>
      <p:sp>
        <p:nvSpPr>
          <p:cNvPr id="10" name="Slide Number Placeholder 9"/>
          <p:cNvSpPr>
            <a:spLocks noGrp="1"/>
          </p:cNvSpPr>
          <p:nvPr>
            <p:ph type="sldNum" sz="quarter" idx="12"/>
          </p:nvPr>
        </p:nvSpPr>
        <p:spPr/>
        <p:txBody>
          <a:bodyPr/>
          <a:lstStyle/>
          <a:p>
            <a:fld id="{8D4A95AB-7B14-4CE2-8EF6-8DDF97F0F3DA}" type="slidenum">
              <a:rPr lang="en-US" smtClean="0"/>
              <a:pPr/>
              <a:t>18</a:t>
            </a:fld>
            <a:endParaRPr lang="en-US"/>
          </a:p>
        </p:txBody>
      </p:sp>
      <mc:AlternateContent xmlns:mc="http://schemas.openxmlformats.org/markup-compatibility/2006" xmlns:a14="http://schemas.microsoft.com/office/drawing/2010/main">
        <mc:Choice Requires="a14">
          <p:sp>
            <p:nvSpPr>
              <p:cNvPr id="17" name="TextBox 16"/>
              <p:cNvSpPr txBox="1"/>
              <p:nvPr/>
            </p:nvSpPr>
            <p:spPr>
              <a:xfrm>
                <a:off x="2295031" y="4914900"/>
                <a:ext cx="4791569" cy="1291443"/>
              </a:xfrm>
              <a:prstGeom prst="rect">
                <a:avLst/>
              </a:prstGeom>
              <a:noFill/>
            </p:spPr>
            <p:txBody>
              <a:bodyPr wrap="none" lIns="407099" tIns="203549" rIns="407099" bIns="203549"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𝑠𝑢𝑝</m:t>
                      </m:r>
                      <m:d>
                        <m:dPr>
                          <m:ctrlPr>
                            <a:rPr lang="en-US" i="1">
                              <a:latin typeface="Cambria Math"/>
                            </a:rPr>
                          </m:ctrlPr>
                        </m:dPr>
                        <m:e>
                          <m:r>
                            <a:rPr lang="en-US" i="1">
                              <a:latin typeface="Cambria Math"/>
                            </a:rPr>
                            <m:t>𝑝</m:t>
                          </m:r>
                        </m:e>
                      </m:d>
                      <m:r>
                        <a:rPr lang="en-US" i="1">
                          <a:latin typeface="Cambria Math"/>
                        </a:rPr>
                        <m:t>=</m:t>
                      </m:r>
                      <m:nary>
                        <m:naryPr>
                          <m:chr m:val="∑"/>
                          <m:ctrlPr>
                            <a:rPr lang="en-US" i="1">
                              <a:latin typeface="Cambria Math"/>
                            </a:rPr>
                          </m:ctrlPr>
                        </m:naryPr>
                        <m:sub>
                          <m:r>
                            <m:rPr>
                              <m:brk m:alnAt="23"/>
                            </m:rPr>
                            <a:rPr lang="en-US" i="1">
                              <a:latin typeface="Cambria Math"/>
                            </a:rPr>
                            <m:t>𝑜</m:t>
                          </m:r>
                          <m:r>
                            <a:rPr lang="en-US" i="1">
                              <a:latin typeface="Cambria Math"/>
                            </a:rPr>
                            <m:t>=1</m:t>
                          </m:r>
                        </m:sub>
                        <m:sup>
                          <m:r>
                            <a:rPr lang="en-US" i="1">
                              <a:latin typeface="Cambria Math"/>
                            </a:rPr>
                            <m:t>𝑁</m:t>
                          </m:r>
                        </m:sup>
                        <m:e>
                          <m:nary>
                            <m:naryPr>
                              <m:chr m:val="∏"/>
                              <m:supHide m:val="on"/>
                              <m:ctrlPr>
                                <a:rPr lang="en-US" i="1">
                                  <a:latin typeface="Cambria Math"/>
                                </a:rPr>
                              </m:ctrlPr>
                            </m:naryPr>
                            <m:sub>
                              <m:r>
                                <m:rPr>
                                  <m:brk m:alnAt="7"/>
                                </m:rPr>
                                <a:rPr lang="en-US" i="1">
                                  <a:latin typeface="Cambria Math"/>
                                </a:rPr>
                                <m:t>𝑡</m:t>
                              </m:r>
                              <m:r>
                                <a:rPr lang="en-US" i="1">
                                  <a:latin typeface="Cambria Math"/>
                                </a:rPr>
                                <m:t>∈</m:t>
                              </m:r>
                              <m:r>
                                <a:rPr lang="en-US" i="1">
                                  <a:latin typeface="Cambria Math"/>
                                </a:rPr>
                                <m:t>𝑇</m:t>
                              </m:r>
                              <m:sSub>
                                <m:sSubPr>
                                  <m:ctrlPr>
                                    <a:rPr lang="en-US" i="1">
                                      <a:latin typeface="Cambria Math"/>
                                    </a:rPr>
                                  </m:ctrlPr>
                                </m:sSubPr>
                                <m:e>
                                  <m:r>
                                    <a:rPr lang="en-US" i="1">
                                      <a:latin typeface="Cambria Math"/>
                                    </a:rPr>
                                    <m:t>𝑆</m:t>
                                  </m:r>
                                </m:e>
                                <m:sub>
                                  <m:r>
                                    <a:rPr lang="en-US" i="1">
                                      <a:latin typeface="Cambria Math"/>
                                    </a:rPr>
                                    <m:t>𝑝</m:t>
                                  </m:r>
                                </m:sub>
                              </m:sSub>
                            </m:sub>
                            <m:sup/>
                            <m:e>
                              <m:d>
                                <m:dPr>
                                  <m:begChr m:val="["/>
                                  <m:endChr m:val="]"/>
                                  <m:ctrlPr>
                                    <a:rPr lang="en-US" i="1">
                                      <a:latin typeface="Cambria Math"/>
                                    </a:rPr>
                                  </m:ctrlPr>
                                </m:dPr>
                                <m:e>
                                  <m:r>
                                    <a:rPr lang="en-US" i="1">
                                      <a:latin typeface="Cambria Math"/>
                                    </a:rPr>
                                    <m:t>1−</m:t>
                                  </m:r>
                                  <m:f>
                                    <m:fPr>
                                      <m:ctrlPr>
                                        <a:rPr lang="en-US" i="1">
                                          <a:latin typeface="Cambria Math"/>
                                        </a:rPr>
                                      </m:ctrlPr>
                                    </m:fPr>
                                    <m:num>
                                      <m:r>
                                        <a:rPr lang="en-US" i="1">
                                          <a:latin typeface="Cambria Math"/>
                                        </a:rPr>
                                        <m:t>𝐷𝑖𝑠𝑡</m:t>
                                      </m:r>
                                      <m:d>
                                        <m:dPr>
                                          <m:ctrlPr>
                                            <a:rPr lang="en-US" i="1">
                                              <a:latin typeface="Cambria Math"/>
                                            </a:rPr>
                                          </m:ctrlPr>
                                        </m:dPr>
                                        <m:e>
                                          <m:sSub>
                                            <m:sSubPr>
                                              <m:ctrlPr>
                                                <a:rPr lang="en-US" i="1">
                                                  <a:latin typeface="Cambria Math"/>
                                                </a:rPr>
                                              </m:ctrlPr>
                                            </m:sSubPr>
                                            <m:e>
                                              <m:r>
                                                <a:rPr lang="en-US" i="1">
                                                  <a:latin typeface="Cambria Math"/>
                                                </a:rPr>
                                                <m:t>𝑆</m:t>
                                              </m:r>
                                            </m:e>
                                            <m:sub>
                                              <m:sSub>
                                                <m:sSubPr>
                                                  <m:ctrlPr>
                                                    <a:rPr lang="en-US" i="1">
                                                      <a:latin typeface="Cambria Math"/>
                                                    </a:rPr>
                                                  </m:ctrlPr>
                                                </m:sSubPr>
                                                <m:e>
                                                  <m:r>
                                                    <a:rPr lang="en-US" i="1">
                                                      <a:latin typeface="Cambria Math"/>
                                                    </a:rPr>
                                                    <m:t>𝑡</m:t>
                                                  </m:r>
                                                </m:e>
                                                <m:sub>
                                                  <m:r>
                                                    <a:rPr lang="en-US" i="1">
                                                      <a:latin typeface="Cambria Math"/>
                                                    </a:rPr>
                                                    <m:t>𝑜</m:t>
                                                  </m:r>
                                                </m:sub>
                                              </m:sSub>
                                            </m:sub>
                                          </m:sSub>
                                          <m:r>
                                            <a:rPr lang="en-US" i="1">
                                              <a:latin typeface="Cambria Math"/>
                                            </a:rPr>
                                            <m:t>, </m:t>
                                          </m:r>
                                          <m:sSub>
                                            <m:sSubPr>
                                              <m:ctrlPr>
                                                <a:rPr lang="en-US" i="1">
                                                  <a:latin typeface="Cambria Math"/>
                                                </a:rPr>
                                              </m:ctrlPr>
                                            </m:sSubPr>
                                            <m:e>
                                              <m:r>
                                                <a:rPr lang="en-US" i="1">
                                                  <a:latin typeface="Cambria Math"/>
                                                </a:rPr>
                                                <m:t>𝑃</m:t>
                                              </m:r>
                                            </m:e>
                                            <m:sub>
                                              <m:sSub>
                                                <m:sSubPr>
                                                  <m:ctrlPr>
                                                    <a:rPr lang="en-US" i="1">
                                                      <a:latin typeface="Cambria Math"/>
                                                    </a:rPr>
                                                  </m:ctrlPr>
                                                </m:sSubPr>
                                                <m:e>
                                                  <m:r>
                                                    <a:rPr lang="en-US" i="1">
                                                      <a:latin typeface="Cambria Math"/>
                                                    </a:rPr>
                                                    <m:t>𝑡</m:t>
                                                  </m:r>
                                                </m:e>
                                                <m:sub>
                                                  <m:r>
                                                    <a:rPr lang="en-US" i="1">
                                                      <a:latin typeface="Cambria Math"/>
                                                    </a:rPr>
                                                    <m:t>𝑝</m:t>
                                                  </m:r>
                                                </m:sub>
                                              </m:sSub>
                                            </m:sub>
                                          </m:sSub>
                                        </m:e>
                                      </m:d>
                                    </m:num>
                                    <m:den>
                                      <m:r>
                                        <a:rPr lang="en-US" i="1">
                                          <a:latin typeface="Cambria Math"/>
                                        </a:rPr>
                                        <m:t>𝑚𝑎𝑥𝐷𝑖𝑠𝑡</m:t>
                                      </m:r>
                                      <m:d>
                                        <m:dPr>
                                          <m:ctrlPr>
                                            <a:rPr lang="en-US" i="1">
                                              <a:latin typeface="Cambria Math"/>
                                            </a:rPr>
                                          </m:ctrlPr>
                                        </m:dPr>
                                        <m:e>
                                          <m:sSub>
                                            <m:sSubPr>
                                              <m:ctrlPr>
                                                <a:rPr lang="en-US" i="1">
                                                  <a:latin typeface="Cambria Math"/>
                                                </a:rPr>
                                              </m:ctrlPr>
                                            </m:sSubPr>
                                            <m:e>
                                              <m:r>
                                                <a:rPr lang="en-US" i="1">
                                                  <a:latin typeface="Cambria Math"/>
                                                </a:rPr>
                                                <m:t>𝑃</m:t>
                                              </m:r>
                                            </m:e>
                                            <m:sub>
                                              <m:sSub>
                                                <m:sSubPr>
                                                  <m:ctrlPr>
                                                    <a:rPr lang="en-US" i="1">
                                                      <a:latin typeface="Cambria Math"/>
                                                    </a:rPr>
                                                  </m:ctrlPr>
                                                </m:sSubPr>
                                                <m:e>
                                                  <m:r>
                                                    <a:rPr lang="en-US" i="1">
                                                      <a:latin typeface="Cambria Math"/>
                                                    </a:rPr>
                                                    <m:t>𝑡</m:t>
                                                  </m:r>
                                                </m:e>
                                                <m:sub>
                                                  <m:r>
                                                    <a:rPr lang="en-US" i="1">
                                                      <a:latin typeface="Cambria Math"/>
                                                    </a:rPr>
                                                    <m:t>𝑝</m:t>
                                                  </m:r>
                                                </m:sub>
                                              </m:sSub>
                                            </m:sub>
                                          </m:sSub>
                                        </m:e>
                                      </m:d>
                                    </m:den>
                                  </m:f>
                                </m:e>
                              </m:d>
                            </m:e>
                          </m:nary>
                        </m:e>
                      </m:nary>
                    </m:oMath>
                  </m:oMathPara>
                </a14:m>
                <a:endParaRPr lang="en-US" i="1">
                  <a:latin typeface="Cambria Math"/>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295031" y="4914900"/>
                <a:ext cx="4791569" cy="1291443"/>
              </a:xfrm>
              <a:prstGeom prst="rect">
                <a:avLst/>
              </a:prstGeom>
              <a:blipFill rotWithShape="1">
                <a:blip r:embed="rId4"/>
                <a:stretch>
                  <a:fillRect/>
                </a:stretch>
              </a:blipFill>
            </p:spPr>
            <p:txBody>
              <a:bodyPr/>
              <a:lstStyle/>
              <a:p>
                <a:r>
                  <a:rPr lang="en-US">
                    <a:noFill/>
                  </a:rPr>
                  <a:t> </a:t>
                </a:r>
              </a:p>
            </p:txBody>
          </p:sp>
        </mc:Fallback>
      </mc:AlternateContent>
      <p:sp>
        <p:nvSpPr>
          <p:cNvPr id="3" name="TextBox 2"/>
          <p:cNvSpPr txBox="1"/>
          <p:nvPr/>
        </p:nvSpPr>
        <p:spPr>
          <a:xfrm>
            <a:off x="4267200" y="3752671"/>
            <a:ext cx="2258375" cy="1200329"/>
          </a:xfrm>
          <a:prstGeom prst="rect">
            <a:avLst/>
          </a:prstGeom>
          <a:noFill/>
        </p:spPr>
        <p:txBody>
          <a:bodyPr wrap="none" rtlCol="0">
            <a:spAutoFit/>
          </a:bodyPr>
          <a:lstStyle/>
          <a:p>
            <a:r>
              <a:rPr lang="en-US" smtClean="0">
                <a:solidFill>
                  <a:srgbClr val="FF0000"/>
                </a:solidFill>
              </a:rPr>
              <a:t>For longer patterns</a:t>
            </a:r>
          </a:p>
          <a:p>
            <a:endParaRPr lang="en-US"/>
          </a:p>
          <a:p>
            <a:r>
              <a:rPr lang="en-US" smtClean="0"/>
              <a:t>Candidate generation </a:t>
            </a:r>
          </a:p>
          <a:p>
            <a:r>
              <a:rPr lang="en-US" smtClean="0"/>
              <a:t>uses Apriori</a:t>
            </a:r>
            <a:endParaRPr lang="en-US"/>
          </a:p>
        </p:txBody>
      </p:sp>
    </p:spTree>
    <p:extLst>
      <p:ext uri="{BB962C8B-B14F-4D97-AF65-F5344CB8AC3E}">
        <p14:creationId xmlns:p14="http://schemas.microsoft.com/office/powerpoint/2010/main" val="683073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5" grpId="0" animBg="1"/>
      <p:bldP spid="15" grpId="1" animBg="1"/>
      <p:bldP spid="18" grpId="0" animBg="1"/>
      <p:bldP spid="18" grpId="1" animBg="1"/>
      <p:bldP spid="19" grpId="0" animBg="1"/>
      <p:bldP spid="19" grpId="1" animBg="1"/>
      <p:bldP spid="20" grpId="0" animBg="1"/>
      <p:bldP spid="20" grpId="1" animBg="1"/>
      <p:bldP spid="21" grpId="0" animBg="1"/>
      <p:bldP spid="21" grpId="1" animBg="1"/>
      <p:bldP spid="1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CT-Outlier Detection</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smtClean="0"/>
                  <a:t>Given: Set of soft patterns (P) and set of sequences (S)</a:t>
                </a:r>
              </a:p>
              <a:p>
                <a:r>
                  <a:rPr lang="en-US" smtClean="0"/>
                  <a:t>Output: Find outlier sequences</a:t>
                </a:r>
              </a:p>
              <a:p>
                <a:endParaRPr lang="en-US" smtClean="0"/>
              </a:p>
              <a:p>
                <a:endParaRPr lang="en-US"/>
              </a:p>
              <a:p>
                <a:endParaRPr lang="en-US" smtClean="0"/>
              </a:p>
              <a:p>
                <a:endParaRPr lang="en-US" b="0" i="1" smtClean="0">
                  <a:latin typeface="Cambria Math"/>
                </a:endParaRPr>
              </a:p>
              <a:p>
                <a14:m>
                  <m:oMath xmlns:m="http://schemas.openxmlformats.org/officeDocument/2006/math">
                    <m:r>
                      <a:rPr lang="en-US" b="0" i="1" smtClean="0">
                        <a:latin typeface="Cambria Math"/>
                      </a:rPr>
                      <m:t>𝑠𝑐𝑜𝑟𝑒</m:t>
                    </m:r>
                    <m:d>
                      <m:dPr>
                        <m:ctrlPr>
                          <a:rPr lang="en-US" b="0" i="1" smtClean="0">
                            <a:latin typeface="Cambria Math"/>
                          </a:rPr>
                        </m:ctrlPr>
                      </m:dPr>
                      <m:e>
                        <m:r>
                          <a:rPr lang="en-US" b="0" i="1" smtClean="0">
                            <a:latin typeface="Cambria Math"/>
                          </a:rPr>
                          <m:t>𝑜</m:t>
                        </m:r>
                        <m:r>
                          <a:rPr lang="en-US" b="0" i="1" smtClean="0">
                            <a:latin typeface="Cambria Math"/>
                          </a:rPr>
                          <m:t>,</m:t>
                        </m:r>
                        <m:r>
                          <a:rPr lang="en-US" b="0" i="1" smtClean="0">
                            <a:latin typeface="Cambria Math"/>
                          </a:rPr>
                          <m:t>𝑝</m:t>
                        </m:r>
                      </m:e>
                    </m:d>
                    <m:r>
                      <a:rPr lang="en-US" b="0" i="1" smtClean="0">
                        <a:latin typeface="Cambria Math"/>
                      </a:rPr>
                      <m:t>=</m:t>
                    </m:r>
                    <m:func>
                      <m:funcPr>
                        <m:ctrlPr>
                          <a:rPr lang="en-US" b="0" i="1" smtClean="0">
                            <a:latin typeface="Cambria Math"/>
                          </a:rPr>
                        </m:ctrlPr>
                      </m:funcPr>
                      <m:fName>
                        <m:r>
                          <m:rPr>
                            <m:sty m:val="p"/>
                          </m:rPr>
                          <a:rPr lang="en-US" b="0" i="0" smtClean="0">
                            <a:latin typeface="Cambria Math"/>
                          </a:rPr>
                          <m:t>sup</m:t>
                        </m:r>
                      </m:fName>
                      <m:e>
                        <m:d>
                          <m:dPr>
                            <m:ctrlPr>
                              <a:rPr lang="en-US" b="0" i="1" smtClean="0">
                                <a:latin typeface="Cambria Math"/>
                              </a:rPr>
                            </m:ctrlPr>
                          </m:dPr>
                          <m:e>
                            <m:r>
                              <a:rPr lang="en-US" b="0" i="1" smtClean="0">
                                <a:latin typeface="Cambria Math"/>
                              </a:rPr>
                              <m:t>𝑝</m:t>
                            </m:r>
                          </m:e>
                        </m:d>
                      </m:e>
                    </m:func>
                    <m:r>
                      <a:rPr lang="en-US" b="0" i="1" smtClean="0">
                        <a:latin typeface="Cambria Math"/>
                      </a:rPr>
                      <m:t>×</m:t>
                    </m:r>
                    <m:nary>
                      <m:naryPr>
                        <m:chr m:val="∑"/>
                        <m:supHide m:val="on"/>
                        <m:ctrlPr>
                          <a:rPr lang="en-US" i="1">
                            <a:latin typeface="Cambria Math"/>
                          </a:rPr>
                        </m:ctrlPr>
                      </m:naryPr>
                      <m:sub>
                        <m:r>
                          <m:rPr>
                            <m:brk m:alnAt="7"/>
                          </m:rPr>
                          <a:rPr lang="en-US" i="1">
                            <a:latin typeface="Cambria Math"/>
                          </a:rPr>
                          <m:t>𝑡</m:t>
                        </m:r>
                        <m:r>
                          <a:rPr lang="en-US" i="1">
                            <a:latin typeface="Cambria Math"/>
                          </a:rPr>
                          <m:t>∈</m:t>
                        </m:r>
                        <m:sSub>
                          <m:sSubPr>
                            <m:ctrlPr>
                              <a:rPr lang="en-US" i="1">
                                <a:latin typeface="Cambria Math"/>
                              </a:rPr>
                            </m:ctrlPr>
                          </m:sSubPr>
                          <m:e>
                            <m:r>
                              <a:rPr lang="en-US" i="1">
                                <a:latin typeface="Cambria Math"/>
                              </a:rPr>
                              <m:t>𝜃</m:t>
                            </m:r>
                          </m:e>
                          <m:sub>
                            <m:r>
                              <a:rPr lang="en-US" b="0" i="1" smtClean="0">
                                <a:latin typeface="Cambria Math"/>
                              </a:rPr>
                              <m:t>𝑝</m:t>
                            </m:r>
                            <m:r>
                              <a:rPr lang="en-US" i="1">
                                <a:latin typeface="Cambria Math"/>
                              </a:rPr>
                              <m:t>𝑜</m:t>
                            </m:r>
                          </m:sub>
                        </m:sSub>
                      </m:sub>
                      <m:sup/>
                      <m:e>
                        <m:d>
                          <m:dPr>
                            <m:begChr m:val="["/>
                            <m:endChr m:val="]"/>
                            <m:ctrlPr>
                              <a:rPr lang="en-US" i="1">
                                <a:latin typeface="Cambria Math"/>
                              </a:rPr>
                            </m:ctrlPr>
                          </m:dPr>
                          <m:e>
                            <m:func>
                              <m:funcPr>
                                <m:ctrlPr>
                                  <a:rPr lang="en-US" i="1">
                                    <a:latin typeface="Cambria Math"/>
                                  </a:rPr>
                                </m:ctrlPr>
                              </m:funcPr>
                              <m:fName>
                                <m:r>
                                  <m:rPr>
                                    <m:sty m:val="p"/>
                                  </m:rPr>
                                  <a:rPr lang="en-US">
                                    <a:latin typeface="Cambria Math"/>
                                  </a:rPr>
                                  <m:t>sup</m:t>
                                </m:r>
                              </m:fName>
                              <m:e>
                                <m:d>
                                  <m:dPr>
                                    <m:ctrlPr>
                                      <a:rPr lang="en-US" i="1">
                                        <a:latin typeface="Cambria Math"/>
                                      </a:rPr>
                                    </m:ctrlPr>
                                  </m:dPr>
                                  <m:e>
                                    <m:sSub>
                                      <m:sSubPr>
                                        <m:ctrlPr>
                                          <a:rPr lang="en-US" i="1">
                                            <a:latin typeface="Cambria Math"/>
                                          </a:rPr>
                                        </m:ctrlPr>
                                      </m:sSubPr>
                                      <m:e>
                                        <m:r>
                                          <a:rPr lang="en-US" i="1">
                                            <a:latin typeface="Cambria Math"/>
                                          </a:rPr>
                                          <m:t>𝑃</m:t>
                                        </m:r>
                                      </m:e>
                                      <m:sub>
                                        <m:sSub>
                                          <m:sSubPr>
                                            <m:ctrlPr>
                                              <a:rPr lang="en-US" i="1">
                                                <a:latin typeface="Cambria Math"/>
                                              </a:rPr>
                                            </m:ctrlPr>
                                          </m:sSubPr>
                                          <m:e>
                                            <m:r>
                                              <a:rPr lang="en-US" i="1">
                                                <a:latin typeface="Cambria Math"/>
                                              </a:rPr>
                                              <m:t>𝑡</m:t>
                                            </m:r>
                                          </m:e>
                                          <m:sub>
                                            <m:r>
                                              <a:rPr lang="en-US" b="0" i="1" smtClean="0">
                                                <a:latin typeface="Cambria Math"/>
                                              </a:rPr>
                                              <m:t>𝑝</m:t>
                                            </m:r>
                                          </m:sub>
                                        </m:sSub>
                                      </m:sub>
                                    </m:sSub>
                                  </m:e>
                                </m:d>
                              </m:e>
                            </m:func>
                            <m:r>
                              <a:rPr lang="en-US" i="1">
                                <a:latin typeface="Cambria Math"/>
                              </a:rPr>
                              <m:t>×</m:t>
                            </m:r>
                            <m:f>
                              <m:fPr>
                                <m:ctrlPr>
                                  <a:rPr lang="en-US" i="1">
                                    <a:latin typeface="Cambria Math"/>
                                  </a:rPr>
                                </m:ctrlPr>
                              </m:fPr>
                              <m:num>
                                <m:r>
                                  <a:rPr lang="en-US" i="1">
                                    <a:latin typeface="Cambria Math"/>
                                  </a:rPr>
                                  <m:t>𝐷𝑖𝑠𝑡</m:t>
                                </m:r>
                                <m:r>
                                  <a:rPr lang="en-US" i="1">
                                    <a:latin typeface="Cambria Math"/>
                                  </a:rPr>
                                  <m:t>(</m:t>
                                </m:r>
                                <m:sSub>
                                  <m:sSubPr>
                                    <m:ctrlPr>
                                      <a:rPr lang="en-US" i="1">
                                        <a:latin typeface="Cambria Math"/>
                                      </a:rPr>
                                    </m:ctrlPr>
                                  </m:sSubPr>
                                  <m:e>
                                    <m:r>
                                      <a:rPr lang="en-US" i="1">
                                        <a:latin typeface="Cambria Math"/>
                                      </a:rPr>
                                      <m:t>𝑆</m:t>
                                    </m:r>
                                  </m:e>
                                  <m:sub>
                                    <m:sSub>
                                      <m:sSubPr>
                                        <m:ctrlPr>
                                          <a:rPr lang="en-US" i="1">
                                            <a:latin typeface="Cambria Math"/>
                                          </a:rPr>
                                        </m:ctrlPr>
                                      </m:sSubPr>
                                      <m:e>
                                        <m:r>
                                          <a:rPr lang="en-US" i="1">
                                            <a:latin typeface="Cambria Math"/>
                                          </a:rPr>
                                          <m:t>𝑡</m:t>
                                        </m:r>
                                      </m:e>
                                      <m:sub>
                                        <m:r>
                                          <a:rPr lang="en-US" i="1">
                                            <a:latin typeface="Cambria Math"/>
                                          </a:rPr>
                                          <m:t>𝑜</m:t>
                                        </m:r>
                                      </m:sub>
                                    </m:sSub>
                                  </m:sub>
                                </m:sSub>
                                <m:r>
                                  <a:rPr lang="en-US" i="1">
                                    <a:latin typeface="Cambria Math"/>
                                  </a:rPr>
                                  <m:t>, </m:t>
                                </m:r>
                                <m:sSub>
                                  <m:sSubPr>
                                    <m:ctrlPr>
                                      <a:rPr lang="en-US" i="1">
                                        <a:latin typeface="Cambria Math"/>
                                      </a:rPr>
                                    </m:ctrlPr>
                                  </m:sSubPr>
                                  <m:e>
                                    <m:r>
                                      <a:rPr lang="en-US" i="1">
                                        <a:latin typeface="Cambria Math"/>
                                      </a:rPr>
                                      <m:t>𝑃</m:t>
                                    </m:r>
                                  </m:e>
                                  <m:sub>
                                    <m:sSub>
                                      <m:sSubPr>
                                        <m:ctrlPr>
                                          <a:rPr lang="en-US" i="1">
                                            <a:latin typeface="Cambria Math"/>
                                          </a:rPr>
                                        </m:ctrlPr>
                                      </m:sSubPr>
                                      <m:e>
                                        <m:r>
                                          <a:rPr lang="en-US" i="1">
                                            <a:latin typeface="Cambria Math"/>
                                          </a:rPr>
                                          <m:t>𝑡</m:t>
                                        </m:r>
                                      </m:e>
                                      <m:sub>
                                        <m:r>
                                          <a:rPr lang="en-US" b="0" i="1" smtClean="0">
                                            <a:latin typeface="Cambria Math"/>
                                          </a:rPr>
                                          <m:t>𝑝</m:t>
                                        </m:r>
                                      </m:sub>
                                    </m:sSub>
                                  </m:sub>
                                </m:sSub>
                                <m:r>
                                  <a:rPr lang="en-US" i="1">
                                    <a:latin typeface="Cambria Math"/>
                                  </a:rPr>
                                  <m:t>)</m:t>
                                </m:r>
                              </m:num>
                              <m:den>
                                <m:r>
                                  <a:rPr lang="en-US" i="1">
                                    <a:latin typeface="Cambria Math"/>
                                  </a:rPr>
                                  <m:t>𝑚𝑎𝑥𝐷𝑖𝑠𝑡</m:t>
                                </m:r>
                                <m:r>
                                  <a:rPr lang="en-US" i="1">
                                    <a:latin typeface="Cambria Math"/>
                                  </a:rPr>
                                  <m:t>(</m:t>
                                </m:r>
                                <m:sSub>
                                  <m:sSubPr>
                                    <m:ctrlPr>
                                      <a:rPr lang="en-US" i="1">
                                        <a:latin typeface="Cambria Math"/>
                                      </a:rPr>
                                    </m:ctrlPr>
                                  </m:sSubPr>
                                  <m:e>
                                    <m:r>
                                      <a:rPr lang="en-US" i="1">
                                        <a:latin typeface="Cambria Math"/>
                                      </a:rPr>
                                      <m:t>𝑃</m:t>
                                    </m:r>
                                  </m:e>
                                  <m:sub>
                                    <m:sSub>
                                      <m:sSubPr>
                                        <m:ctrlPr>
                                          <a:rPr lang="en-US" i="1">
                                            <a:latin typeface="Cambria Math"/>
                                          </a:rPr>
                                        </m:ctrlPr>
                                      </m:sSubPr>
                                      <m:e>
                                        <m:r>
                                          <a:rPr lang="en-US" i="1">
                                            <a:latin typeface="Cambria Math"/>
                                          </a:rPr>
                                          <m:t>𝑡</m:t>
                                        </m:r>
                                      </m:e>
                                      <m:sub>
                                        <m:r>
                                          <a:rPr lang="en-US" b="0" i="1" smtClean="0">
                                            <a:latin typeface="Cambria Math"/>
                                          </a:rPr>
                                          <m:t>𝑝</m:t>
                                        </m:r>
                                      </m:sub>
                                    </m:sSub>
                                  </m:sub>
                                </m:sSub>
                                <m:r>
                                  <a:rPr lang="en-US" i="1">
                                    <a:latin typeface="Cambria Math"/>
                                  </a:rPr>
                                  <m:t>)</m:t>
                                </m:r>
                              </m:den>
                            </m:f>
                          </m:e>
                        </m:d>
                      </m:e>
                    </m:nary>
                  </m:oMath>
                </a14:m>
                <a:endParaRPr lang="en-US" smtClean="0"/>
              </a:p>
              <a:p>
                <a14:m>
                  <m:oMath xmlns:m="http://schemas.openxmlformats.org/officeDocument/2006/math">
                    <m:r>
                      <a:rPr lang="en-US" i="1">
                        <a:latin typeface="Cambria Math"/>
                      </a:rPr>
                      <m:t>𝑠𝑐𝑜𝑟𝑒</m:t>
                    </m:r>
                    <m:d>
                      <m:dPr>
                        <m:ctrlPr>
                          <a:rPr lang="en-US" i="1">
                            <a:latin typeface="Cambria Math"/>
                          </a:rPr>
                        </m:ctrlPr>
                      </m:dPr>
                      <m:e>
                        <m:r>
                          <a:rPr lang="en-US" i="1">
                            <a:latin typeface="Cambria Math"/>
                          </a:rPr>
                          <m:t>𝑜</m:t>
                        </m:r>
                      </m:e>
                    </m:d>
                    <m:r>
                      <a:rPr lang="en-US" i="1">
                        <a:latin typeface="Cambria Math"/>
                      </a:rPr>
                      <m:t>=</m:t>
                    </m:r>
                    <m:nary>
                      <m:naryPr>
                        <m:chr m:val="∑"/>
                        <m:ctrlPr>
                          <a:rPr lang="en-US" i="1">
                            <a:latin typeface="Cambria Math"/>
                          </a:rPr>
                        </m:ctrlPr>
                      </m:naryPr>
                      <m:sub>
                        <m:r>
                          <m:rPr>
                            <m:brk m:alnAt="23"/>
                          </m:rPr>
                          <a:rPr lang="en-US" i="1">
                            <a:latin typeface="Cambria Math"/>
                          </a:rPr>
                          <m:t>𝑐</m:t>
                        </m:r>
                        <m:r>
                          <a:rPr lang="en-US" i="1">
                            <a:latin typeface="Cambria Math"/>
                          </a:rPr>
                          <m:t>=1</m:t>
                        </m:r>
                      </m:sub>
                      <m:sup>
                        <m:r>
                          <a:rPr lang="en-US" i="1">
                            <a:latin typeface="Cambria Math"/>
                          </a:rPr>
                          <m:t>|</m:t>
                        </m:r>
                        <m:r>
                          <a:rPr lang="en-US" i="1">
                            <a:latin typeface="Cambria Math"/>
                          </a:rPr>
                          <m:t>𝐶</m:t>
                        </m:r>
                        <m:r>
                          <a:rPr lang="en-US" i="1">
                            <a:latin typeface="Cambria Math"/>
                          </a:rPr>
                          <m:t>|</m:t>
                        </m:r>
                      </m:sup>
                      <m:e>
                        <m:r>
                          <a:rPr lang="en-US" i="1">
                            <a:latin typeface="Cambria Math"/>
                          </a:rPr>
                          <m:t>𝑠𝑐𝑜𝑟𝑒</m:t>
                        </m:r>
                        <m:r>
                          <a:rPr lang="en-US" i="1">
                            <a:latin typeface="Cambria Math"/>
                          </a:rPr>
                          <m:t>(</m:t>
                        </m:r>
                        <m:r>
                          <a:rPr lang="en-US" i="1">
                            <a:latin typeface="Cambria Math"/>
                          </a:rPr>
                          <m:t>𝑜</m:t>
                        </m:r>
                        <m:r>
                          <a:rPr lang="en-US" b="0" i="1" smtClean="0">
                            <a:latin typeface="Cambria Math"/>
                          </a:rPr>
                          <m:t>,</m:t>
                        </m:r>
                        <m:r>
                          <a:rPr lang="en-US" b="0" i="1" smtClean="0">
                            <a:latin typeface="Cambria Math"/>
                          </a:rPr>
                          <m:t>𝑐</m:t>
                        </m:r>
                        <m:r>
                          <a:rPr lang="en-US" i="1">
                            <a:latin typeface="Cambria Math"/>
                          </a:rPr>
                          <m:t>)</m:t>
                        </m:r>
                      </m:e>
                    </m:nary>
                    <m:r>
                      <a:rPr lang="en-US" i="1">
                        <a:latin typeface="Cambria Math"/>
                      </a:rPr>
                      <m:t>=</m:t>
                    </m:r>
                    <m:nary>
                      <m:naryPr>
                        <m:chr m:val="∑"/>
                        <m:ctrlPr>
                          <a:rPr lang="en-US" i="1">
                            <a:latin typeface="Cambria Math"/>
                          </a:rPr>
                        </m:ctrlPr>
                      </m:naryPr>
                      <m:sub>
                        <m:r>
                          <m:rPr>
                            <m:brk m:alnAt="23"/>
                          </m:rPr>
                          <a:rPr lang="en-US" i="1">
                            <a:latin typeface="Cambria Math"/>
                          </a:rPr>
                          <m:t>𝑐</m:t>
                        </m:r>
                        <m:r>
                          <a:rPr lang="en-US" i="1">
                            <a:latin typeface="Cambria Math"/>
                          </a:rPr>
                          <m:t>=1</m:t>
                        </m:r>
                      </m:sub>
                      <m:sup>
                        <m:r>
                          <a:rPr lang="en-US" i="1">
                            <a:latin typeface="Cambria Math"/>
                          </a:rPr>
                          <m:t>|</m:t>
                        </m:r>
                        <m:r>
                          <a:rPr lang="en-US" i="1">
                            <a:latin typeface="Cambria Math"/>
                          </a:rPr>
                          <m:t>𝐶</m:t>
                        </m:r>
                        <m:r>
                          <a:rPr lang="en-US" i="1">
                            <a:latin typeface="Cambria Math"/>
                          </a:rPr>
                          <m:t>|</m:t>
                        </m:r>
                      </m:sup>
                      <m:e>
                        <m:r>
                          <a:rPr lang="en-US" i="1">
                            <a:latin typeface="Cambria Math"/>
                          </a:rPr>
                          <m:t>𝑠𝑐𝑜𝑟𝑒</m:t>
                        </m:r>
                        <m:r>
                          <a:rPr lang="en-US" i="1">
                            <a:latin typeface="Cambria Math"/>
                          </a:rPr>
                          <m:t>(</m:t>
                        </m:r>
                        <m:r>
                          <a:rPr lang="en-US" b="0" i="1" smtClean="0">
                            <a:latin typeface="Cambria Math"/>
                          </a:rPr>
                          <m:t>𝑜</m:t>
                        </m:r>
                        <m:r>
                          <a:rPr lang="en-US" b="0" i="1" smtClean="0">
                            <a:latin typeface="Cambria Math"/>
                          </a:rPr>
                          <m:t>,</m:t>
                        </m:r>
                        <m:r>
                          <a:rPr lang="en-US" i="1">
                            <a:latin typeface="Cambria Math"/>
                          </a:rPr>
                          <m:t>𝑏𝑚</m:t>
                        </m:r>
                        <m:sSub>
                          <m:sSubPr>
                            <m:ctrlPr>
                              <a:rPr lang="en-US" i="1">
                                <a:latin typeface="Cambria Math"/>
                              </a:rPr>
                            </m:ctrlPr>
                          </m:sSubPr>
                          <m:e>
                            <m:r>
                              <a:rPr lang="en-US" i="1">
                                <a:latin typeface="Cambria Math"/>
                              </a:rPr>
                              <m:t>𝑝</m:t>
                            </m:r>
                          </m:e>
                          <m:sub>
                            <m:r>
                              <a:rPr lang="en-US" i="1">
                                <a:latin typeface="Cambria Math"/>
                              </a:rPr>
                              <m:t>𝑜𝑐</m:t>
                            </m:r>
                          </m:sub>
                        </m:sSub>
                        <m:r>
                          <a:rPr lang="en-US" i="1">
                            <a:latin typeface="Cambria Math"/>
                          </a:rPr>
                          <m:t>)</m:t>
                        </m:r>
                      </m:e>
                    </m:nary>
                  </m:oMath>
                </a14:m>
                <a:endParaRPr lang="en-US"/>
              </a:p>
              <a:p>
                <a:pPr lvl="1"/>
                <a:r>
                  <a:rPr lang="en-US"/>
                  <a:t>A </a:t>
                </a:r>
                <a:r>
                  <a:rPr lang="en-US" smtClean="0"/>
                  <a:t>configuration c </a:t>
                </a:r>
                <a:r>
                  <a:rPr lang="en-US"/>
                  <a:t>is a set of timestamps of </a:t>
                </a:r>
                <a:r>
                  <a:rPr lang="en-US" smtClean="0"/>
                  <a:t>size&gt;1</a:t>
                </a:r>
              </a:p>
              <a:p>
                <a:pPr lvl="1"/>
                <a:r>
                  <a:rPr lang="en-US"/>
                  <a:t>bmp</a:t>
                </a:r>
                <a:r>
                  <a:rPr lang="en-US" baseline="-25000"/>
                  <a:t>oc</a:t>
                </a:r>
                <a:r>
                  <a:rPr lang="en-US"/>
                  <a:t> is the best matching pattern for object o </a:t>
                </a:r>
                <a:r>
                  <a:rPr lang="en-US" smtClean="0"/>
                  <a:t>for configuration c</a:t>
                </a:r>
              </a:p>
              <a:p>
                <a:pPr lvl="1"/>
                <a:endParaRPr lang="en-US"/>
              </a:p>
              <a:p>
                <a:endParaRPr lang="en-US"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4A95AB-7B14-4CE2-8EF6-8DDF97F0F3DA}" type="slidenum">
              <a:rPr lang="en-US" smtClean="0"/>
              <a:pPr/>
              <a:t>19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48207545"/>
              </p:ext>
            </p:extLst>
          </p:nvPr>
        </p:nvGraphicFramePr>
        <p:xfrm>
          <a:off x="1676400" y="2286000"/>
          <a:ext cx="3657600" cy="370840"/>
        </p:xfrm>
        <a:graphic>
          <a:graphicData uri="http://schemas.openxmlformats.org/drawingml/2006/table">
            <a:tbl>
              <a:tblPr firstRow="1" bandRow="1">
                <a:tableStyleId>{5940675A-B579-460E-94D1-54222C63F5DA}</a:tableStyleId>
              </a:tblPr>
              <a:tblGrid>
                <a:gridCol w="365760"/>
                <a:gridCol w="365760"/>
                <a:gridCol w="365760"/>
                <a:gridCol w="365760"/>
                <a:gridCol w="365760"/>
                <a:gridCol w="365760"/>
                <a:gridCol w="365760"/>
                <a:gridCol w="365760"/>
                <a:gridCol w="365760"/>
                <a:gridCol w="365760"/>
              </a:tblGrid>
              <a:tr h="370840">
                <a:tc>
                  <a:txBody>
                    <a:bodyPr/>
                    <a:lstStyle/>
                    <a:p>
                      <a:r>
                        <a:rPr lang="en-US" sz="1400" smtClean="0"/>
                        <a:t>1</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2</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3</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4</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5</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6</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7</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8</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9</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10</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29803111"/>
              </p:ext>
            </p:extLst>
          </p:nvPr>
        </p:nvGraphicFramePr>
        <p:xfrm>
          <a:off x="1676400" y="2667000"/>
          <a:ext cx="3657600" cy="370840"/>
        </p:xfrm>
        <a:graphic>
          <a:graphicData uri="http://schemas.openxmlformats.org/drawingml/2006/table">
            <a:tbl>
              <a:tblPr firstRow="1" bandRow="1">
                <a:tableStyleId>{5940675A-B579-460E-94D1-54222C63F5DA}</a:tableStyleId>
              </a:tblPr>
              <a:tblGrid>
                <a:gridCol w="365760"/>
                <a:gridCol w="365760"/>
                <a:gridCol w="365760"/>
                <a:gridCol w="365760"/>
                <a:gridCol w="365760"/>
                <a:gridCol w="365760"/>
                <a:gridCol w="365760"/>
                <a:gridCol w="365760"/>
                <a:gridCol w="365760"/>
                <a:gridCol w="365760"/>
              </a:tblGrid>
              <a:tr h="370840">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noFill/>
                  </a:tcPr>
                </a:tc>
                <a:tc>
                  <a:txBody>
                    <a:bodyPr/>
                    <a:lstStyle/>
                    <a:p>
                      <a:endParaRPr lang="en-US"/>
                    </a:p>
                  </a:txBody>
                  <a:tcPr>
                    <a:solidFill>
                      <a:srgbClr val="FFC000"/>
                    </a:solidFill>
                  </a:tcPr>
                </a:tc>
                <a:tc>
                  <a:txBody>
                    <a:bodyPr/>
                    <a:lstStyle/>
                    <a:p>
                      <a:endParaRPr lang="en-US"/>
                    </a:p>
                  </a:txBody>
                  <a:tcPr>
                    <a:solidFill>
                      <a:srgbClr val="00FF00"/>
                    </a:solidFill>
                  </a:tcPr>
                </a:tc>
                <a:tc>
                  <a:txBody>
                    <a:bodyPr/>
                    <a:lstStyle/>
                    <a:p>
                      <a:endParaRPr lang="en-US"/>
                    </a:p>
                  </a:txBody>
                  <a:tcPr>
                    <a:noFill/>
                  </a:tcPr>
                </a:tc>
                <a:tc>
                  <a:txBody>
                    <a:bodyPr/>
                    <a:lstStyle/>
                    <a:p>
                      <a:endParaRPr lang="en-US"/>
                    </a:p>
                  </a:txBody>
                  <a:tcPr>
                    <a:solidFill>
                      <a:schemeClr val="accent2"/>
                    </a:solidFill>
                  </a:tcPr>
                </a:tc>
                <a:tc>
                  <a:txBody>
                    <a:bodyPr/>
                    <a:lstStyle/>
                    <a:p>
                      <a:endParaRPr lang="en-US"/>
                    </a:p>
                  </a:txBody>
                  <a:tcPr>
                    <a:solidFill>
                      <a:schemeClr val="accent6"/>
                    </a:solidFill>
                  </a:tcPr>
                </a:tc>
                <a:tc>
                  <a:txBody>
                    <a:bodyPr/>
                    <a:lstStyle/>
                    <a:p>
                      <a:endParaRPr lang="en-US"/>
                    </a:p>
                  </a:txBody>
                  <a:tcPr>
                    <a:noFill/>
                  </a:tcPr>
                </a:tc>
                <a:tc>
                  <a:txBody>
                    <a:bodyPr/>
                    <a:lstStyle/>
                    <a:p>
                      <a:endParaRPr lang="en-US"/>
                    </a:p>
                  </a:txBody>
                  <a:tcPr>
                    <a:solidFill>
                      <a:schemeClr val="accent3">
                        <a:lumMod val="5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57044279"/>
              </p:ext>
            </p:extLst>
          </p:nvPr>
        </p:nvGraphicFramePr>
        <p:xfrm>
          <a:off x="1676400" y="3114040"/>
          <a:ext cx="3657600" cy="370840"/>
        </p:xfrm>
        <a:graphic>
          <a:graphicData uri="http://schemas.openxmlformats.org/drawingml/2006/table">
            <a:tbl>
              <a:tblPr firstRow="1" bandRow="1">
                <a:tableStyleId>{5940675A-B579-460E-94D1-54222C63F5DA}</a:tableStyleId>
              </a:tblPr>
              <a:tblGrid>
                <a:gridCol w="365760"/>
                <a:gridCol w="365760"/>
                <a:gridCol w="365760"/>
                <a:gridCol w="365760"/>
                <a:gridCol w="365760"/>
                <a:gridCol w="365760"/>
                <a:gridCol w="365760"/>
                <a:gridCol w="365760"/>
                <a:gridCol w="365760"/>
                <a:gridCol w="365760"/>
              </a:tblGrid>
              <a:tr h="370840">
                <a:tc>
                  <a:txBody>
                    <a:bodyPr/>
                    <a:lstStyle/>
                    <a:p>
                      <a:endParaRPr lang="en-US">
                        <a:solidFill>
                          <a:srgbClr val="FF0000"/>
                        </a:solidFill>
                      </a:endParaRPr>
                    </a:p>
                  </a:txBody>
                  <a:tcPr>
                    <a:solidFill>
                      <a:srgbClr val="FF0000"/>
                    </a:solidFill>
                  </a:tcPr>
                </a:tc>
                <a:tc>
                  <a:txBody>
                    <a:bodyPr/>
                    <a:lstStyle/>
                    <a:p>
                      <a:endParaRPr lang="en-US">
                        <a:solidFill>
                          <a:srgbClr val="FF0000"/>
                        </a:solidFill>
                      </a:endParaRPr>
                    </a:p>
                  </a:txBody>
                  <a:tcPr>
                    <a:solidFill>
                      <a:srgbClr val="FF0000"/>
                    </a:solidFill>
                  </a:tcPr>
                </a:tc>
                <a:tc>
                  <a:txBody>
                    <a:bodyPr/>
                    <a:lstStyle/>
                    <a:p>
                      <a:endParaRPr lang="en-US">
                        <a:solidFill>
                          <a:srgbClr val="FF0000"/>
                        </a:solidFill>
                      </a:endParaRPr>
                    </a:p>
                  </a:txBody>
                  <a:tcPr>
                    <a:solidFill>
                      <a:srgbClr val="FF0000"/>
                    </a:solidFill>
                  </a:tcPr>
                </a:tc>
                <a:tc>
                  <a:txBody>
                    <a:bodyPr/>
                    <a:lstStyle/>
                    <a:p>
                      <a:endParaRPr lang="en-US"/>
                    </a:p>
                  </a:txBody>
                  <a:tcPr>
                    <a:solidFill>
                      <a:srgbClr val="00FF00"/>
                    </a:solidFill>
                  </a:tcPr>
                </a:tc>
                <a:tc>
                  <a:txBody>
                    <a:bodyPr/>
                    <a:lstStyle/>
                    <a:p>
                      <a:endParaRPr lang="en-US"/>
                    </a:p>
                  </a:txBody>
                  <a:tcPr>
                    <a:solidFill>
                      <a:srgbClr val="00FF00"/>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6"/>
                    </a:solidFill>
                  </a:tcPr>
                </a:tc>
                <a:tc>
                  <a:txBody>
                    <a:bodyPr/>
                    <a:lstStyle/>
                    <a:p>
                      <a:endParaRPr lang="en-US"/>
                    </a:p>
                  </a:txBody>
                  <a:tcPr>
                    <a:solidFill>
                      <a:schemeClr val="accent6"/>
                    </a:solidFill>
                  </a:tcPr>
                </a:tc>
                <a:tc>
                  <a:txBody>
                    <a:bodyPr/>
                    <a:lstStyle/>
                    <a:p>
                      <a:endParaRPr lang="en-US"/>
                    </a:p>
                  </a:txBody>
                  <a:tcPr>
                    <a:solidFill>
                      <a:schemeClr val="accent6"/>
                    </a:solidFill>
                  </a:tcPr>
                </a:tc>
              </a:tr>
            </a:tbl>
          </a:graphicData>
        </a:graphic>
      </p:graphicFrame>
      <p:sp>
        <p:nvSpPr>
          <p:cNvPr id="8" name="TextBox 7"/>
          <p:cNvSpPr txBox="1"/>
          <p:nvPr/>
        </p:nvSpPr>
        <p:spPr>
          <a:xfrm>
            <a:off x="476918" y="2667000"/>
            <a:ext cx="1047082" cy="369332"/>
          </a:xfrm>
          <a:prstGeom prst="rect">
            <a:avLst/>
          </a:prstGeom>
          <a:noFill/>
        </p:spPr>
        <p:txBody>
          <a:bodyPr wrap="none" rtlCol="0">
            <a:spAutoFit/>
          </a:bodyPr>
          <a:lstStyle/>
          <a:p>
            <a:r>
              <a:rPr lang="en-US" smtClean="0"/>
              <a:t>Pattern p</a:t>
            </a:r>
            <a:endParaRPr lang="en-US"/>
          </a:p>
        </p:txBody>
      </p:sp>
      <p:sp>
        <p:nvSpPr>
          <p:cNvPr id="9" name="TextBox 8"/>
          <p:cNvSpPr txBox="1"/>
          <p:nvPr/>
        </p:nvSpPr>
        <p:spPr>
          <a:xfrm>
            <a:off x="381000" y="3124200"/>
            <a:ext cx="1274708" cy="369332"/>
          </a:xfrm>
          <a:prstGeom prst="rect">
            <a:avLst/>
          </a:prstGeom>
          <a:noFill/>
        </p:spPr>
        <p:txBody>
          <a:bodyPr wrap="none" rtlCol="0">
            <a:spAutoFit/>
          </a:bodyPr>
          <a:lstStyle/>
          <a:p>
            <a:r>
              <a:rPr lang="en-US" smtClean="0"/>
              <a:t>Sequence o</a:t>
            </a:r>
            <a:endParaRPr lang="en-US"/>
          </a:p>
        </p:txBody>
      </p:sp>
      <mc:AlternateContent xmlns:mc="http://schemas.openxmlformats.org/markup-compatibility/2006" xmlns:a14="http://schemas.microsoft.com/office/drawing/2010/main">
        <mc:Choice Requires="a14">
          <p:sp>
            <p:nvSpPr>
              <p:cNvPr id="10" name="TextBox 9"/>
              <p:cNvSpPr txBox="1"/>
              <p:nvPr/>
            </p:nvSpPr>
            <p:spPr>
              <a:xfrm>
                <a:off x="5410200" y="2667000"/>
                <a:ext cx="3195170" cy="830997"/>
              </a:xfrm>
              <a:prstGeom prst="rect">
                <a:avLst/>
              </a:prstGeom>
              <a:noFill/>
            </p:spPr>
            <p:txBody>
              <a:bodyPr wrap="none" rtlCol="0">
                <a:spAutoFit/>
              </a:bodyPr>
              <a:lstStyle/>
              <a:p>
                <a14:m>
                  <m:oMath xmlns:m="http://schemas.openxmlformats.org/officeDocument/2006/math">
                    <m:r>
                      <a:rPr lang="en-US" sz="2400" i="1">
                        <a:latin typeface="Cambria Math"/>
                      </a:rPr>
                      <m:t>𝜙</m:t>
                    </m:r>
                    <m:r>
                      <a:rPr lang="en-US" sz="2400" i="1" baseline="-25000">
                        <a:latin typeface="Cambria Math"/>
                      </a:rPr>
                      <m:t>𝑝𝑜</m:t>
                    </m:r>
                  </m:oMath>
                </a14:m>
                <a:r>
                  <a:rPr lang="en-US" sz="2400" smtClean="0"/>
                  <a:t> (Match): {1,2,5,7,8}</a:t>
                </a:r>
                <a:endParaRPr lang="en-US" sz="2400"/>
              </a:p>
              <a:p>
                <a14:m>
                  <m:oMath xmlns:m="http://schemas.openxmlformats.org/officeDocument/2006/math">
                    <m:r>
                      <a:rPr lang="en-US" sz="2400" i="1">
                        <a:latin typeface="Cambria Math"/>
                      </a:rPr>
                      <m:t>𝜃</m:t>
                    </m:r>
                    <m:r>
                      <a:rPr lang="en-US" sz="2400" i="1" baseline="-25000">
                        <a:latin typeface="Cambria Math"/>
                      </a:rPr>
                      <m:t>𝑝𝑜</m:t>
                    </m:r>
                  </m:oMath>
                </a14:m>
                <a:r>
                  <a:rPr lang="en-US" sz="2400" smtClean="0"/>
                  <a:t> (Mismatch): {4,10}</a:t>
                </a:r>
                <a:endParaRPr lang="en-US" sz="2400"/>
              </a:p>
            </p:txBody>
          </p:sp>
        </mc:Choice>
        <mc:Fallback xmlns="">
          <p:sp>
            <p:nvSpPr>
              <p:cNvPr id="10" name="TextBox 9"/>
              <p:cNvSpPr txBox="1">
                <a:spLocks noRot="1" noChangeAspect="1" noMove="1" noResize="1" noEditPoints="1" noAdjustHandles="1" noChangeArrowheads="1" noChangeShapeType="1" noTextEdit="1"/>
              </p:cNvSpPr>
              <p:nvPr/>
            </p:nvSpPr>
            <p:spPr>
              <a:xfrm>
                <a:off x="5410200" y="2667000"/>
                <a:ext cx="3195170" cy="830997"/>
              </a:xfrm>
              <a:prstGeom prst="rect">
                <a:avLst/>
              </a:prstGeom>
              <a:blipFill rotWithShape="1">
                <a:blip r:embed="rId3"/>
                <a:stretch>
                  <a:fillRect l="-1527" t="-5882" b="-15441"/>
                </a:stretch>
              </a:blipFill>
            </p:spPr>
            <p:txBody>
              <a:bodyPr/>
              <a:lstStyle/>
              <a:p>
                <a:r>
                  <a:rPr lang="en-US">
                    <a:noFill/>
                  </a:rPr>
                  <a:t> </a:t>
                </a:r>
              </a:p>
            </p:txBody>
          </p:sp>
        </mc:Fallback>
      </mc:AlternateContent>
      <p:cxnSp>
        <p:nvCxnSpPr>
          <p:cNvPr id="12" name="Straight Connector 11"/>
          <p:cNvCxnSpPr/>
          <p:nvPr/>
        </p:nvCxnSpPr>
        <p:spPr>
          <a:xfrm>
            <a:off x="2667000" y="2286000"/>
            <a:ext cx="0" cy="565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3800" y="2286000"/>
            <a:ext cx="0" cy="565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76800" y="2286000"/>
            <a:ext cx="0" cy="565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51760" y="2286000"/>
            <a:ext cx="3215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67400" y="2101334"/>
            <a:ext cx="1662635" cy="369332"/>
          </a:xfrm>
          <a:prstGeom prst="rect">
            <a:avLst/>
          </a:prstGeom>
          <a:noFill/>
        </p:spPr>
        <p:txBody>
          <a:bodyPr wrap="none" rtlCol="0">
            <a:spAutoFit/>
          </a:bodyPr>
          <a:lstStyle/>
          <a:p>
            <a:r>
              <a:rPr lang="en-US" smtClean="0">
                <a:solidFill>
                  <a:srgbClr val="7030A0"/>
                </a:solidFill>
              </a:rPr>
              <a:t>Gapped Pattern</a:t>
            </a:r>
            <a:endParaRPr lang="en-US">
              <a:solidFill>
                <a:srgbClr val="7030A0"/>
              </a:solidFill>
            </a:endParaRPr>
          </a:p>
        </p:txBody>
      </p:sp>
    </p:spTree>
    <p:extLst>
      <p:ext uri="{BB962C8B-B14F-4D97-AF65-F5344CB8AC3E}">
        <p14:creationId xmlns:p14="http://schemas.microsoft.com/office/powerpoint/2010/main" val="3198118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Outlier Detection</a:t>
            </a:r>
            <a:endParaRPr lang="en-US" sz="4000"/>
          </a:p>
        </p:txBody>
      </p:sp>
      <p:grpSp>
        <p:nvGrpSpPr>
          <p:cNvPr id="24" name="Group 23"/>
          <p:cNvGrpSpPr/>
          <p:nvPr/>
        </p:nvGrpSpPr>
        <p:grpSpPr>
          <a:xfrm>
            <a:off x="95250" y="1260231"/>
            <a:ext cx="2724150" cy="2236232"/>
            <a:chOff x="2819400" y="1295400"/>
            <a:chExt cx="2724150" cy="2236232"/>
          </a:xfrm>
        </p:grpSpPr>
        <p:pic>
          <p:nvPicPr>
            <p:cNvPr id="19458" name="Picture 2" descr="https://encrypted-tbn2.google.com/images?q=tbn:ANd9GcQ1yZuKW47BITNXznzJgXnzYMyFnSeBXKIux1i6kzr9uiMq3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295400"/>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83940" y="3162300"/>
              <a:ext cx="2026260" cy="369332"/>
            </a:xfrm>
            <a:prstGeom prst="rect">
              <a:avLst/>
            </a:prstGeom>
            <a:noFill/>
          </p:spPr>
          <p:txBody>
            <a:bodyPr wrap="none" rtlCol="0">
              <a:spAutoFit/>
            </a:bodyPr>
            <a:lstStyle/>
            <a:p>
              <a:r>
                <a:rPr lang="en-US" smtClean="0"/>
                <a:t>Outliers in Statistics</a:t>
              </a:r>
              <a:endParaRPr lang="en-US"/>
            </a:p>
          </p:txBody>
        </p:sp>
      </p:grpSp>
      <p:grpSp>
        <p:nvGrpSpPr>
          <p:cNvPr id="23" name="Group 22"/>
          <p:cNvGrpSpPr/>
          <p:nvPr/>
        </p:nvGrpSpPr>
        <p:grpSpPr>
          <a:xfrm>
            <a:off x="2838450" y="1301234"/>
            <a:ext cx="2724150" cy="2083832"/>
            <a:chOff x="5943600" y="1485900"/>
            <a:chExt cx="2724150" cy="2083832"/>
          </a:xfrm>
        </p:grpSpPr>
        <p:pic>
          <p:nvPicPr>
            <p:cNvPr id="19462" name="Picture 6" descr="https://encrypted-tbn3.google.com/images?q=tbn:ANd9GcQf7-4PHLO3plUQlyM6djt6Pr7Qu5_mnnW285HSxO-_9Eeq81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485900"/>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279540" y="3200400"/>
              <a:ext cx="2280624" cy="369332"/>
            </a:xfrm>
            <a:prstGeom prst="rect">
              <a:avLst/>
            </a:prstGeom>
            <a:noFill/>
          </p:spPr>
          <p:txBody>
            <a:bodyPr wrap="none" rtlCol="0">
              <a:spAutoFit/>
            </a:bodyPr>
            <a:lstStyle/>
            <a:p>
              <a:r>
                <a:rPr lang="en-US" smtClean="0"/>
                <a:t>Outliers in Time Series</a:t>
              </a:r>
              <a:endParaRPr lang="en-US"/>
            </a:p>
          </p:txBody>
        </p:sp>
      </p:grpSp>
      <p:grpSp>
        <p:nvGrpSpPr>
          <p:cNvPr id="27" name="Group 26"/>
          <p:cNvGrpSpPr/>
          <p:nvPr/>
        </p:nvGrpSpPr>
        <p:grpSpPr>
          <a:xfrm>
            <a:off x="5962038" y="1501300"/>
            <a:ext cx="2390654" cy="1809750"/>
            <a:chOff x="350181" y="4362450"/>
            <a:chExt cx="2390654" cy="1809750"/>
          </a:xfrm>
        </p:grpSpPr>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4362450"/>
              <a:ext cx="15240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50181" y="5802868"/>
              <a:ext cx="2390654" cy="369332"/>
            </a:xfrm>
            <a:prstGeom prst="rect">
              <a:avLst/>
            </a:prstGeom>
            <a:noFill/>
          </p:spPr>
          <p:txBody>
            <a:bodyPr wrap="none" rtlCol="0">
              <a:spAutoFit/>
            </a:bodyPr>
            <a:lstStyle/>
            <a:p>
              <a:r>
                <a:rPr lang="en-US" smtClean="0"/>
                <a:t>Distance based Outliers</a:t>
              </a:r>
              <a:endParaRPr lang="en-US"/>
            </a:p>
          </p:txBody>
        </p:sp>
      </p:grpSp>
      <p:sp>
        <p:nvSpPr>
          <p:cNvPr id="9" name="Slide Number Placeholder 8"/>
          <p:cNvSpPr>
            <a:spLocks noGrp="1"/>
          </p:cNvSpPr>
          <p:nvPr>
            <p:ph type="sldNum" sz="quarter" idx="12"/>
          </p:nvPr>
        </p:nvSpPr>
        <p:spPr/>
        <p:txBody>
          <a:bodyPr/>
          <a:lstStyle/>
          <a:p>
            <a:fld id="{8D4A95AB-7B14-4CE2-8EF6-8DDF97F0F3DA}" type="slidenum">
              <a:rPr lang="en-US" smtClean="0"/>
              <a:pPr/>
              <a:t>2</a:t>
            </a:fld>
            <a:endParaRPr lang="en-US"/>
          </a:p>
        </p:txBody>
      </p:sp>
      <p:grpSp>
        <p:nvGrpSpPr>
          <p:cNvPr id="25" name="Group 24"/>
          <p:cNvGrpSpPr/>
          <p:nvPr/>
        </p:nvGrpSpPr>
        <p:grpSpPr>
          <a:xfrm>
            <a:off x="247650" y="3548303"/>
            <a:ext cx="2438400" cy="2623897"/>
            <a:chOff x="5943600" y="3624503"/>
            <a:chExt cx="2438400" cy="2623897"/>
          </a:xfrm>
        </p:grpSpPr>
        <p:sp>
          <p:nvSpPr>
            <p:cNvPr id="18" name="TextBox 17"/>
            <p:cNvSpPr txBox="1"/>
            <p:nvPr/>
          </p:nvSpPr>
          <p:spPr>
            <a:xfrm>
              <a:off x="6470043" y="5879068"/>
              <a:ext cx="1454757" cy="369332"/>
            </a:xfrm>
            <a:prstGeom prst="rect">
              <a:avLst/>
            </a:prstGeom>
            <a:noFill/>
          </p:spPr>
          <p:txBody>
            <a:bodyPr wrap="none" rtlCol="0">
              <a:spAutoFit/>
            </a:bodyPr>
            <a:lstStyle/>
            <a:p>
              <a:r>
                <a:rPr lang="en-US" smtClean="0"/>
                <a:t>Local Outliers</a:t>
              </a:r>
              <a:endParaRPr lang="en-US"/>
            </a:p>
          </p:txBody>
        </p:sp>
        <p:pic>
          <p:nvPicPr>
            <p:cNvPr id="1946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624503"/>
              <a:ext cx="2438400" cy="220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6" name="Group 25"/>
          <p:cNvGrpSpPr/>
          <p:nvPr/>
        </p:nvGrpSpPr>
        <p:grpSpPr>
          <a:xfrm>
            <a:off x="2681341" y="3886200"/>
            <a:ext cx="3186059" cy="2286000"/>
            <a:chOff x="2681341" y="3886200"/>
            <a:chExt cx="3186059" cy="2286000"/>
          </a:xfrm>
        </p:grpSpPr>
        <p:pic>
          <p:nvPicPr>
            <p:cNvPr id="1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5663" y="3886200"/>
              <a:ext cx="14882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294352" y="5802868"/>
              <a:ext cx="1887248" cy="369332"/>
            </a:xfrm>
            <a:prstGeom prst="rect">
              <a:avLst/>
            </a:prstGeom>
            <a:noFill/>
          </p:spPr>
          <p:txBody>
            <a:bodyPr wrap="none" rtlCol="0">
              <a:spAutoFit/>
            </a:bodyPr>
            <a:lstStyle/>
            <a:p>
              <a:r>
                <a:rPr lang="en-US" smtClean="0"/>
                <a:t>Collective Outliers</a:t>
              </a:r>
              <a:endParaRPr lang="en-US"/>
            </a:p>
          </p:txBody>
        </p:sp>
        <p:pic>
          <p:nvPicPr>
            <p:cNvPr id="2355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1341" y="5095875"/>
              <a:ext cx="3186059"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6034767" y="3792360"/>
            <a:ext cx="2452741" cy="2195174"/>
            <a:chOff x="6034767" y="3792360"/>
            <a:chExt cx="2452741" cy="2195174"/>
          </a:xfrm>
        </p:grpSpPr>
        <p:sp>
          <p:nvSpPr>
            <p:cNvPr id="3" name="Freeform 2"/>
            <p:cNvSpPr/>
            <p:nvPr/>
          </p:nvSpPr>
          <p:spPr>
            <a:xfrm>
              <a:off x="6034767" y="4041475"/>
              <a:ext cx="2360245" cy="1089766"/>
            </a:xfrm>
            <a:custGeom>
              <a:avLst/>
              <a:gdLst>
                <a:gd name="connsiteX0" fmla="*/ 0 w 2360245"/>
                <a:gd name="connsiteY0" fmla="*/ 1089766 h 1089766"/>
                <a:gd name="connsiteX1" fmla="*/ 404446 w 2360245"/>
                <a:gd name="connsiteY1" fmla="*/ 456720 h 1089766"/>
                <a:gd name="connsiteX2" fmla="*/ 685800 w 2360245"/>
                <a:gd name="connsiteY2" fmla="*/ 984258 h 1089766"/>
                <a:gd name="connsiteX3" fmla="*/ 1055077 w 2360245"/>
                <a:gd name="connsiteY3" fmla="*/ 192951 h 1089766"/>
                <a:gd name="connsiteX4" fmla="*/ 1283677 w 2360245"/>
                <a:gd name="connsiteY4" fmla="*/ 896335 h 1089766"/>
                <a:gd name="connsiteX5" fmla="*/ 1600200 w 2360245"/>
                <a:gd name="connsiteY5" fmla="*/ 157781 h 1089766"/>
                <a:gd name="connsiteX6" fmla="*/ 1670538 w 2360245"/>
                <a:gd name="connsiteY6" fmla="*/ 790827 h 1089766"/>
                <a:gd name="connsiteX7" fmla="*/ 1705708 w 2360245"/>
                <a:gd name="connsiteY7" fmla="*/ 175366 h 1089766"/>
                <a:gd name="connsiteX8" fmla="*/ 1758462 w 2360245"/>
                <a:gd name="connsiteY8" fmla="*/ 52274 h 1089766"/>
                <a:gd name="connsiteX9" fmla="*/ 2074985 w 2360245"/>
                <a:gd name="connsiteY9" fmla="*/ 931504 h 1089766"/>
                <a:gd name="connsiteX10" fmla="*/ 2321169 w 2360245"/>
                <a:gd name="connsiteY10" fmla="*/ 1037012 h 1089766"/>
                <a:gd name="connsiteX11" fmla="*/ 2356338 w 2360245"/>
                <a:gd name="connsiteY11" fmla="*/ 1037012 h 10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0245" h="1089766">
                  <a:moveTo>
                    <a:pt x="0" y="1089766"/>
                  </a:moveTo>
                  <a:cubicBezTo>
                    <a:pt x="145073" y="782035"/>
                    <a:pt x="290146" y="474305"/>
                    <a:pt x="404446" y="456720"/>
                  </a:cubicBezTo>
                  <a:cubicBezTo>
                    <a:pt x="518746" y="439135"/>
                    <a:pt x="577362" y="1028219"/>
                    <a:pt x="685800" y="984258"/>
                  </a:cubicBezTo>
                  <a:cubicBezTo>
                    <a:pt x="794239" y="940296"/>
                    <a:pt x="955431" y="207605"/>
                    <a:pt x="1055077" y="192951"/>
                  </a:cubicBezTo>
                  <a:cubicBezTo>
                    <a:pt x="1154723" y="178297"/>
                    <a:pt x="1192823" y="902197"/>
                    <a:pt x="1283677" y="896335"/>
                  </a:cubicBezTo>
                  <a:cubicBezTo>
                    <a:pt x="1374531" y="890473"/>
                    <a:pt x="1535723" y="175366"/>
                    <a:pt x="1600200" y="157781"/>
                  </a:cubicBezTo>
                  <a:cubicBezTo>
                    <a:pt x="1664677" y="140196"/>
                    <a:pt x="1652953" y="787896"/>
                    <a:pt x="1670538" y="790827"/>
                  </a:cubicBezTo>
                  <a:cubicBezTo>
                    <a:pt x="1688123" y="793758"/>
                    <a:pt x="1691054" y="298458"/>
                    <a:pt x="1705708" y="175366"/>
                  </a:cubicBezTo>
                  <a:cubicBezTo>
                    <a:pt x="1720362" y="52274"/>
                    <a:pt x="1696916" y="-73749"/>
                    <a:pt x="1758462" y="52274"/>
                  </a:cubicBezTo>
                  <a:cubicBezTo>
                    <a:pt x="1820008" y="178297"/>
                    <a:pt x="1981201" y="767381"/>
                    <a:pt x="2074985" y="931504"/>
                  </a:cubicBezTo>
                  <a:cubicBezTo>
                    <a:pt x="2168769" y="1095627"/>
                    <a:pt x="2274277" y="1019427"/>
                    <a:pt x="2321169" y="1037012"/>
                  </a:cubicBezTo>
                  <a:cubicBezTo>
                    <a:pt x="2368061" y="1054597"/>
                    <a:pt x="2362199" y="1045804"/>
                    <a:pt x="2356338" y="103701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034767" y="3792360"/>
              <a:ext cx="0" cy="13388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0"/>
            </p:cNvCxnSpPr>
            <p:nvPr/>
          </p:nvCxnSpPr>
          <p:spPr>
            <a:xfrm>
              <a:off x="6034767" y="5131241"/>
              <a:ext cx="24527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568167" y="4821060"/>
              <a:ext cx="304800" cy="419100"/>
            </a:xfrm>
            <a:prstGeom prst="ellipse">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558767" y="4643748"/>
              <a:ext cx="304800" cy="4191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248007" y="5618202"/>
              <a:ext cx="1989519" cy="369332"/>
            </a:xfrm>
            <a:prstGeom prst="rect">
              <a:avLst/>
            </a:prstGeom>
            <a:noFill/>
          </p:spPr>
          <p:txBody>
            <a:bodyPr wrap="none" rtlCol="0">
              <a:spAutoFit/>
            </a:bodyPr>
            <a:lstStyle/>
            <a:p>
              <a:r>
                <a:rPr lang="en-US" smtClean="0"/>
                <a:t>Contextual Outliers</a:t>
              </a:r>
              <a:endParaRPr lang="en-US"/>
            </a:p>
          </p:txBody>
        </p:sp>
        <p:sp>
          <p:nvSpPr>
            <p:cNvPr id="4" name="TextBox 3"/>
            <p:cNvSpPr txBox="1"/>
            <p:nvPr/>
          </p:nvSpPr>
          <p:spPr>
            <a:xfrm>
              <a:off x="6400800" y="5181600"/>
              <a:ext cx="651140" cy="276999"/>
            </a:xfrm>
            <a:prstGeom prst="rect">
              <a:avLst/>
            </a:prstGeom>
            <a:noFill/>
          </p:spPr>
          <p:txBody>
            <a:bodyPr wrap="none" rtlCol="0">
              <a:spAutoFit/>
            </a:bodyPr>
            <a:lstStyle/>
            <a:p>
              <a:r>
                <a:rPr lang="en-US" sz="1200" smtClean="0"/>
                <a:t>Normal</a:t>
              </a:r>
              <a:endParaRPr lang="en-US" sz="1200"/>
            </a:p>
          </p:txBody>
        </p:sp>
        <p:sp>
          <p:nvSpPr>
            <p:cNvPr id="30" name="TextBox 29"/>
            <p:cNvSpPr txBox="1"/>
            <p:nvPr/>
          </p:nvSpPr>
          <p:spPr>
            <a:xfrm>
              <a:off x="7349860" y="5181600"/>
              <a:ext cx="619080" cy="276999"/>
            </a:xfrm>
            <a:prstGeom prst="rect">
              <a:avLst/>
            </a:prstGeom>
            <a:noFill/>
          </p:spPr>
          <p:txBody>
            <a:bodyPr wrap="none" rtlCol="0">
              <a:spAutoFit/>
            </a:bodyPr>
            <a:lstStyle/>
            <a:p>
              <a:r>
                <a:rPr lang="en-US" sz="1200" smtClean="0"/>
                <a:t>Outlier</a:t>
              </a:r>
              <a:endParaRPr lang="en-US" sz="1200"/>
            </a:p>
          </p:txBody>
        </p:sp>
      </p:grpSp>
    </p:spTree>
    <p:extLst>
      <p:ext uri="{BB962C8B-B14F-4D97-AF65-F5344CB8AC3E}">
        <p14:creationId xmlns:p14="http://schemas.microsoft.com/office/powerpoint/2010/main" val="4882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9722927"/>
              </p:ext>
            </p:extLst>
          </p:nvPr>
        </p:nvGraphicFramePr>
        <p:xfrm>
          <a:off x="393124" y="1542862"/>
          <a:ext cx="6769674" cy="3554162"/>
        </p:xfrm>
        <a:graphic>
          <a:graphicData uri="http://schemas.openxmlformats.org/drawingml/2006/table">
            <a:tbl>
              <a:tblPr>
                <a:tableStyleId>{5940675A-B579-460E-94D1-54222C63F5DA}</a:tableStyleId>
              </a:tblPr>
              <a:tblGrid>
                <a:gridCol w="647164"/>
                <a:gridCol w="932417"/>
                <a:gridCol w="576677"/>
                <a:gridCol w="576677"/>
                <a:gridCol w="576677"/>
                <a:gridCol w="576677"/>
                <a:gridCol w="576677"/>
                <a:gridCol w="576677"/>
                <a:gridCol w="576677"/>
                <a:gridCol w="576677"/>
                <a:gridCol w="576677"/>
              </a:tblGrid>
              <a:tr h="383214">
                <a:tc>
                  <a:txBody>
                    <a:bodyPr/>
                    <a:lstStyle/>
                    <a:p>
                      <a:pPr algn="ctr" fontAlgn="b"/>
                      <a:r>
                        <a:rPr lang="en-US" sz="1800" u="none" strike="noStrike">
                          <a:effectLst/>
                        </a:rPr>
                        <a:t>N</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Outliers</a:t>
                      </a:r>
                      <a:endParaRPr lang="en-US" sz="1800" b="0" i="0" u="none" strike="noStrike">
                        <a:solidFill>
                          <a:srgbClr val="000000"/>
                        </a:solidFill>
                        <a:effectLst/>
                        <a:latin typeface="Calibri"/>
                      </a:endParaRPr>
                    </a:p>
                  </a:txBody>
                  <a:tcPr marL="14925" marR="14925" marT="13948" marB="0" anchor="b"/>
                </a:tc>
                <a:tc gridSpan="9">
                  <a:txBody>
                    <a:bodyPr/>
                    <a:lstStyle/>
                    <a:p>
                      <a:pPr algn="ctr" fontAlgn="b"/>
                      <a:r>
                        <a:rPr lang="en-US" sz="1800" u="none" strike="noStrike">
                          <a:effectLst/>
                        </a:rPr>
                        <a:t>Outlier Degree=0.8</a:t>
                      </a:r>
                      <a:endParaRPr lang="en-US" sz="1800" b="0" i="0" u="none" strike="noStrike">
                        <a:solidFill>
                          <a:srgbClr val="000000"/>
                        </a:solidFill>
                        <a:effectLst/>
                        <a:latin typeface="Calibri"/>
                      </a:endParaRPr>
                    </a:p>
                  </a:txBody>
                  <a:tcPr marL="14925" marR="14925" marT="1394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a:t>
                      </a:r>
                      <a:endParaRPr lang="en-US" sz="1800" b="0" i="0" u="none" strike="noStrike">
                        <a:solidFill>
                          <a:srgbClr val="000000"/>
                        </a:solidFill>
                        <a:effectLst/>
                        <a:latin typeface="Calibri"/>
                      </a:endParaRPr>
                    </a:p>
                  </a:txBody>
                  <a:tcPr marL="14925" marR="14925" marT="13948" marB="0" anchor="b"/>
                </a:tc>
                <a:tc gridSpan="3">
                  <a:txBody>
                    <a:bodyPr/>
                    <a:lstStyle/>
                    <a:p>
                      <a:pPr algn="ctr" fontAlgn="b"/>
                      <a:r>
                        <a:rPr lang="en-US" sz="1800" u="none" strike="noStrike">
                          <a:effectLst/>
                        </a:rPr>
                        <a:t>|P|=5</a:t>
                      </a:r>
                      <a:endParaRPr lang="en-US" sz="1800" b="0" i="0" u="none" strike="noStrike">
                        <a:solidFill>
                          <a:srgbClr val="000000"/>
                        </a:solidFill>
                        <a:effectLst/>
                        <a:latin typeface="Calibri"/>
                      </a:endParaRPr>
                    </a:p>
                  </a:txBody>
                  <a:tcPr marL="14925" marR="14925" marT="1394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gridSpan="3">
                  <a:txBody>
                    <a:bodyPr/>
                    <a:lstStyle/>
                    <a:p>
                      <a:pPr algn="ctr" fontAlgn="b"/>
                      <a:r>
                        <a:rPr lang="en-US" sz="1800" u="none" strike="noStrike">
                          <a:effectLst/>
                        </a:rPr>
                        <a:t>|P|=10</a:t>
                      </a:r>
                      <a:endParaRPr lang="en-US" sz="1800" b="0" i="0" u="none" strike="noStrike">
                        <a:solidFill>
                          <a:srgbClr val="000000"/>
                        </a:solidFill>
                        <a:effectLst/>
                        <a:latin typeface="Calibri"/>
                      </a:endParaRPr>
                    </a:p>
                  </a:txBody>
                  <a:tcPr marL="14925" marR="14925" marT="1394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gridSpan="3">
                  <a:txBody>
                    <a:bodyPr/>
                    <a:lstStyle/>
                    <a:p>
                      <a:pPr algn="ctr" fontAlgn="b"/>
                      <a:r>
                        <a:rPr lang="en-US" sz="1800" u="none" strike="noStrike">
                          <a:effectLst/>
                        </a:rPr>
                        <a:t>|P|=15</a:t>
                      </a:r>
                      <a:endParaRPr lang="en-US" sz="1800" b="0" i="0" u="none" strike="noStrike">
                        <a:solidFill>
                          <a:srgbClr val="000000"/>
                        </a:solidFill>
                        <a:effectLst/>
                        <a:latin typeface="Calibri"/>
                      </a:endParaRPr>
                    </a:p>
                  </a:txBody>
                  <a:tcPr marL="14925" marR="14925" marT="1394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CTO</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CTO</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CTO</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BL2</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85.5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r>
                        <a:rPr lang="en-US" sz="1800" u="none" strike="noStrike">
                          <a:effectLst/>
                        </a:rPr>
                        <a:t>1000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79.3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96.7</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83.5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88.4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73.1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86.1</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r>
                        <a:rPr lang="en-US" sz="1800" u="none" strike="noStrike">
                          <a:effectLst/>
                        </a:rPr>
                        <a:t>5000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85.6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88.4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93.1</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79.7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96.9</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81.8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82.8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87.6</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r>
                        <a:rPr lang="en-US" sz="1800" u="none" strike="noStrike">
                          <a:effectLst/>
                        </a:rPr>
                        <a:t>10000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80.6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93.3</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99.1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96.6</a:t>
                      </a:r>
                      <a:endParaRPr lang="en-US" sz="1800" b="0" i="0" u="none" strike="noStrike">
                        <a:solidFill>
                          <a:srgbClr val="000000"/>
                        </a:solidFill>
                        <a:effectLst/>
                        <a:latin typeface="Calibri"/>
                      </a:endParaRPr>
                    </a:p>
                  </a:txBody>
                  <a:tcPr marL="14925" marR="14925" marT="13948" marB="0" anchor="b"/>
                </a:tc>
              </a:tr>
            </a:tbl>
          </a:graphicData>
        </a:graphic>
      </p:graphicFrame>
      <p:sp>
        <p:nvSpPr>
          <p:cNvPr id="2" name="Title 1"/>
          <p:cNvSpPr>
            <a:spLocks noGrp="1"/>
          </p:cNvSpPr>
          <p:nvPr>
            <p:ph type="title"/>
          </p:nvPr>
        </p:nvSpPr>
        <p:spPr/>
        <p:txBody>
          <a:bodyPr/>
          <a:lstStyle/>
          <a:p>
            <a:r>
              <a:rPr lang="en-US"/>
              <a:t>Synthetic Dataset Results</a:t>
            </a:r>
          </a:p>
        </p:txBody>
      </p:sp>
      <p:grpSp>
        <p:nvGrpSpPr>
          <p:cNvPr id="8" name="Group 7"/>
          <p:cNvGrpSpPr/>
          <p:nvPr/>
        </p:nvGrpSpPr>
        <p:grpSpPr>
          <a:xfrm>
            <a:off x="3962400" y="3048000"/>
            <a:ext cx="1301959" cy="990600"/>
            <a:chOff x="7359076" y="4648200"/>
            <a:chExt cx="1301959" cy="990600"/>
          </a:xfrm>
        </p:grpSpPr>
        <p:sp>
          <p:nvSpPr>
            <p:cNvPr id="9" name="Rectangle 8"/>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a:endCxn id="9" idx="3"/>
            </p:cNvCxnSpPr>
            <p:nvPr/>
          </p:nvCxnSpPr>
          <p:spPr>
            <a:xfrm>
              <a:off x="7467600" y="51435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59076" y="4648200"/>
              <a:ext cx="1301959" cy="861774"/>
            </a:xfrm>
            <a:prstGeom prst="rect">
              <a:avLst/>
            </a:prstGeom>
            <a:noFill/>
          </p:spPr>
          <p:txBody>
            <a:bodyPr wrap="none" rtlCol="0">
              <a:spAutoFit/>
            </a:bodyPr>
            <a:lstStyle/>
            <a:p>
              <a:pPr algn="ctr">
                <a:lnSpc>
                  <a:spcPct val="150000"/>
                </a:lnSpc>
              </a:pPr>
              <a:r>
                <a:rPr lang="en-US" sz="2000" b="1" smtClean="0"/>
                <a:t>BL1 (7.4%)</a:t>
              </a:r>
            </a:p>
            <a:p>
              <a:pPr algn="ctr"/>
              <a:r>
                <a:rPr lang="en-US" sz="2000" b="1" smtClean="0"/>
                <a:t>BL2 (2.3%)</a:t>
              </a:r>
              <a:endParaRPr lang="en-US" sz="2000" b="1"/>
            </a:p>
          </p:txBody>
        </p:sp>
      </p:grpSp>
      <p:sp>
        <p:nvSpPr>
          <p:cNvPr id="12" name="Down Arrow 11"/>
          <p:cNvSpPr/>
          <p:nvPr/>
        </p:nvSpPr>
        <p:spPr>
          <a:xfrm flipV="1">
            <a:off x="5290124" y="3075562"/>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D4A95AB-7B14-4CE2-8EF6-8DDF97F0F3DA}" type="slidenum">
              <a:rPr lang="en-US" smtClean="0"/>
              <a:pPr/>
              <a:t>20</a:t>
            </a:fld>
            <a:endParaRPr lang="en-US"/>
          </a:p>
        </p:txBody>
      </p:sp>
      <p:sp>
        <p:nvSpPr>
          <p:cNvPr id="15" name="Content Placeholder 4"/>
          <p:cNvSpPr>
            <a:spLocks noGrp="1"/>
          </p:cNvSpPr>
          <p:nvPr>
            <p:ph idx="1"/>
          </p:nvPr>
        </p:nvSpPr>
        <p:spPr>
          <a:xfrm>
            <a:off x="609600" y="5181600"/>
            <a:ext cx="6324600" cy="895350"/>
          </a:xfrm>
        </p:spPr>
        <p:txBody>
          <a:bodyPr>
            <a:noAutofit/>
          </a:bodyPr>
          <a:lstStyle/>
          <a:p>
            <a:pPr marL="0" indent="0" algn="ctr">
              <a:buNone/>
            </a:pPr>
            <a:r>
              <a:rPr lang="en-US" sz="2100"/>
              <a:t>CTO=The Proposed Algorithm </a:t>
            </a:r>
            <a:r>
              <a:rPr lang="en-US" sz="2100" smtClean="0"/>
              <a:t>CTODA</a:t>
            </a:r>
            <a:br>
              <a:rPr lang="en-US" sz="2100" smtClean="0"/>
            </a:br>
            <a:r>
              <a:rPr lang="en-US" sz="2100" smtClean="0"/>
              <a:t>BL1=Consecutive Baseline</a:t>
            </a:r>
          </a:p>
          <a:p>
            <a:pPr marL="0" indent="0" algn="ctr">
              <a:buNone/>
            </a:pPr>
            <a:r>
              <a:rPr lang="en-US" sz="2100" smtClean="0"/>
              <a:t>BL2=No-gaps Baseline</a:t>
            </a:r>
          </a:p>
        </p:txBody>
      </p:sp>
      <p:sp>
        <p:nvSpPr>
          <p:cNvPr id="13" name="TextBox 12"/>
          <p:cNvSpPr txBox="1"/>
          <p:nvPr/>
        </p:nvSpPr>
        <p:spPr>
          <a:xfrm>
            <a:off x="7620000" y="1828800"/>
            <a:ext cx="1092415" cy="646331"/>
          </a:xfrm>
          <a:prstGeom prst="rect">
            <a:avLst/>
          </a:prstGeom>
          <a:noFill/>
        </p:spPr>
        <p:txBody>
          <a:bodyPr wrap="none" rtlCol="0">
            <a:spAutoFit/>
          </a:bodyPr>
          <a:lstStyle/>
          <a:p>
            <a:pPr algn="ctr"/>
            <a:r>
              <a:rPr lang="en-US" b="1" smtClean="0"/>
              <a:t>Runtime</a:t>
            </a:r>
          </a:p>
          <a:p>
            <a:pPr algn="ctr"/>
            <a:r>
              <a:rPr lang="en-US" b="1" smtClean="0"/>
              <a:t>(seconds)</a:t>
            </a:r>
            <a:endParaRPr lang="en-US" b="1"/>
          </a:p>
        </p:txBody>
      </p:sp>
      <p:sp>
        <p:nvSpPr>
          <p:cNvPr id="16" name="TextBox 15"/>
          <p:cNvSpPr txBox="1"/>
          <p:nvPr/>
        </p:nvSpPr>
        <p:spPr>
          <a:xfrm>
            <a:off x="7963296" y="2754868"/>
            <a:ext cx="418704" cy="369332"/>
          </a:xfrm>
          <a:prstGeom prst="rect">
            <a:avLst/>
          </a:prstGeom>
          <a:noFill/>
        </p:spPr>
        <p:txBody>
          <a:bodyPr wrap="none" rtlCol="0">
            <a:spAutoFit/>
          </a:bodyPr>
          <a:lstStyle/>
          <a:p>
            <a:r>
              <a:rPr lang="en-US" b="1" smtClean="0"/>
              <a:t>83</a:t>
            </a:r>
            <a:endParaRPr lang="en-US" b="1"/>
          </a:p>
        </p:txBody>
      </p:sp>
      <p:sp>
        <p:nvSpPr>
          <p:cNvPr id="17" name="TextBox 16"/>
          <p:cNvSpPr txBox="1"/>
          <p:nvPr/>
        </p:nvSpPr>
        <p:spPr>
          <a:xfrm>
            <a:off x="7922476" y="3581400"/>
            <a:ext cx="535724" cy="369332"/>
          </a:xfrm>
          <a:prstGeom prst="rect">
            <a:avLst/>
          </a:prstGeom>
          <a:noFill/>
        </p:spPr>
        <p:txBody>
          <a:bodyPr wrap="none" rtlCol="0">
            <a:spAutoFit/>
          </a:bodyPr>
          <a:lstStyle/>
          <a:p>
            <a:r>
              <a:rPr lang="en-US" b="1" smtClean="0"/>
              <a:t>116</a:t>
            </a:r>
            <a:endParaRPr lang="en-US" b="1"/>
          </a:p>
        </p:txBody>
      </p:sp>
      <p:sp>
        <p:nvSpPr>
          <p:cNvPr id="18" name="TextBox 17"/>
          <p:cNvSpPr txBox="1"/>
          <p:nvPr/>
        </p:nvSpPr>
        <p:spPr>
          <a:xfrm>
            <a:off x="7922476" y="4419600"/>
            <a:ext cx="535724" cy="369332"/>
          </a:xfrm>
          <a:prstGeom prst="rect">
            <a:avLst/>
          </a:prstGeom>
          <a:noFill/>
        </p:spPr>
        <p:txBody>
          <a:bodyPr wrap="none" rtlCol="0">
            <a:spAutoFit/>
          </a:bodyPr>
          <a:lstStyle/>
          <a:p>
            <a:r>
              <a:rPr lang="en-US" b="1" smtClean="0"/>
              <a:t>184</a:t>
            </a:r>
            <a:endParaRPr lang="en-US" b="1"/>
          </a:p>
        </p:txBody>
      </p:sp>
    </p:spTree>
    <p:extLst>
      <p:ext uri="{BB962C8B-B14F-4D97-AF65-F5344CB8AC3E}">
        <p14:creationId xmlns:p14="http://schemas.microsoft.com/office/powerpoint/2010/main" val="3797793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Real Dataset Case </a:t>
            </a:r>
            <a:r>
              <a:rPr lang="en-US" b="1" smtClean="0"/>
              <a:t>Studies (Budget)</a:t>
            </a:r>
            <a:endParaRPr lang="en-US"/>
          </a:p>
        </p:txBody>
      </p:sp>
      <p:sp>
        <p:nvSpPr>
          <p:cNvPr id="3" name="Content Placeholder 2"/>
          <p:cNvSpPr>
            <a:spLocks noGrp="1"/>
          </p:cNvSpPr>
          <p:nvPr>
            <p:ph idx="1"/>
          </p:nvPr>
        </p:nvSpPr>
        <p:spPr>
          <a:xfrm>
            <a:off x="457200" y="1295400"/>
            <a:ext cx="8229600" cy="685799"/>
          </a:xfrm>
        </p:spPr>
        <p:txBody>
          <a:bodyPr>
            <a:normAutofit fontScale="62500" lnSpcReduction="20000"/>
          </a:bodyPr>
          <a:lstStyle/>
          <a:p>
            <a:r>
              <a:rPr lang="en-US"/>
              <a:t>41545 </a:t>
            </a:r>
            <a:r>
              <a:rPr lang="en-US" smtClean="0"/>
              <a:t>patterns (20% support)</a:t>
            </a:r>
          </a:p>
          <a:p>
            <a:r>
              <a:rPr lang="en-US" b="1" smtClean="0"/>
              <a:t>State of Arkansas</a:t>
            </a:r>
          </a:p>
        </p:txBody>
      </p:sp>
      <p:sp>
        <p:nvSpPr>
          <p:cNvPr id="4" name="Slide Number Placeholder 3"/>
          <p:cNvSpPr>
            <a:spLocks noGrp="1"/>
          </p:cNvSpPr>
          <p:nvPr>
            <p:ph type="sldNum" sz="quarter" idx="12"/>
          </p:nvPr>
        </p:nvSpPr>
        <p:spPr/>
        <p:txBody>
          <a:bodyPr/>
          <a:lstStyle/>
          <a:p>
            <a:fld id="{8D4A95AB-7B14-4CE2-8EF6-8DDF97F0F3DA}" type="slidenum">
              <a:rPr lang="en-US" smtClean="0"/>
              <a:pPr/>
              <a:t>21</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19420512"/>
              </p:ext>
            </p:extLst>
          </p:nvPr>
        </p:nvGraphicFramePr>
        <p:xfrm>
          <a:off x="193431" y="196060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4148314663"/>
              </p:ext>
            </p:extLst>
          </p:nvPr>
        </p:nvGraphicFramePr>
        <p:xfrm>
          <a:off x="4343400"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81000" y="4703802"/>
            <a:ext cx="3625031" cy="553998"/>
          </a:xfrm>
          <a:prstGeom prst="rect">
            <a:avLst/>
          </a:prstGeom>
          <a:noFill/>
        </p:spPr>
        <p:txBody>
          <a:bodyPr wrap="none" rtlCol="0">
            <a:spAutoFit/>
          </a:bodyPr>
          <a:lstStyle/>
          <a:p>
            <a:r>
              <a:rPr lang="en-US" sz="1500" b="1" smtClean="0"/>
              <a:t>Average trend of </a:t>
            </a:r>
            <a:r>
              <a:rPr lang="en-US" sz="1500" b="1"/>
              <a:t>5</a:t>
            </a:r>
            <a:r>
              <a:rPr lang="en-US" sz="1500" b="1" smtClean="0"/>
              <a:t> states with distributions</a:t>
            </a:r>
          </a:p>
          <a:p>
            <a:r>
              <a:rPr lang="en-US" sz="1500" b="1" smtClean="0"/>
              <a:t>close to that of AK for 2004-2009</a:t>
            </a:r>
            <a:endParaRPr lang="en-US" sz="1500" b="1"/>
          </a:p>
        </p:txBody>
      </p:sp>
      <p:sp>
        <p:nvSpPr>
          <p:cNvPr id="8" name="TextBox 7"/>
          <p:cNvSpPr txBox="1"/>
          <p:nvPr/>
        </p:nvSpPr>
        <p:spPr>
          <a:xfrm>
            <a:off x="4800600" y="3090446"/>
            <a:ext cx="3569247" cy="338554"/>
          </a:xfrm>
          <a:prstGeom prst="rect">
            <a:avLst/>
          </a:prstGeom>
          <a:noFill/>
        </p:spPr>
        <p:txBody>
          <a:bodyPr wrap="none" rtlCol="0">
            <a:spAutoFit/>
          </a:bodyPr>
          <a:lstStyle/>
          <a:p>
            <a:r>
              <a:rPr lang="en-US" sz="1600" b="1" smtClean="0"/>
              <a:t>Distributions of Budget Spending for AK</a:t>
            </a:r>
            <a:endParaRPr lang="en-US" sz="1600" b="1"/>
          </a:p>
        </p:txBody>
      </p:sp>
      <p:sp>
        <p:nvSpPr>
          <p:cNvPr id="9" name="Oval 8"/>
          <p:cNvSpPr/>
          <p:nvPr/>
        </p:nvSpPr>
        <p:spPr>
          <a:xfrm>
            <a:off x="4800600" y="3429000"/>
            <a:ext cx="762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descr="http://upload.wikimedia.org/wikipedia/commons/thumb/8/86/Arkansas_in_United_States.svg/270px-Arkansas_in_United_Stat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204" y="1295400"/>
            <a:ext cx="2124075" cy="131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22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mtClean="0"/>
              <a:t>Thesis Outline</a:t>
            </a:r>
            <a:endParaRPr lang="en-US"/>
          </a:p>
        </p:txBody>
      </p:sp>
      <p:grpSp>
        <p:nvGrpSpPr>
          <p:cNvPr id="588" name="Group 587"/>
          <p:cNvGrpSpPr/>
          <p:nvPr/>
        </p:nvGrpSpPr>
        <p:grpSpPr>
          <a:xfrm>
            <a:off x="1032977" y="4546435"/>
            <a:ext cx="2925529" cy="1778165"/>
            <a:chOff x="914400" y="830008"/>
            <a:chExt cx="3454653" cy="2364339"/>
          </a:xfrm>
        </p:grpSpPr>
        <p:grpSp>
          <p:nvGrpSpPr>
            <p:cNvPr id="589" name="Group 588"/>
            <p:cNvGrpSpPr/>
            <p:nvPr/>
          </p:nvGrpSpPr>
          <p:grpSpPr>
            <a:xfrm>
              <a:off x="914400" y="830008"/>
              <a:ext cx="3454653" cy="2041642"/>
              <a:chOff x="381000" y="372217"/>
              <a:chExt cx="4118694" cy="2980583"/>
            </a:xfrm>
          </p:grpSpPr>
          <p:sp>
            <p:nvSpPr>
              <p:cNvPr id="591" name="Cloud 590"/>
              <p:cNvSpPr/>
              <p:nvPr/>
            </p:nvSpPr>
            <p:spPr>
              <a:xfrm>
                <a:off x="381000" y="372217"/>
                <a:ext cx="4118694" cy="2980583"/>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11564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537472" y="12192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15374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9852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1376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743200" y="1385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971800" y="1828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3276600" y="2133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3137672" y="1994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124200" y="2375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1447800" y="2528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24000" y="20574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752600" y="26042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232672" y="914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524000" y="1537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385072" y="1295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819400" y="851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3061472" y="838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667000" y="1156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3048000" y="13088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9718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3442472"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3352800" y="1981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27432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752600"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600200" y="2680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371600" y="2299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689872" y="22098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994672" y="2528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1" name="Oval 620"/>
              <p:cNvSpPr/>
              <p:nvPr/>
            </p:nvSpPr>
            <p:spPr>
              <a:xfrm>
                <a:off x="1918472" y="2209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2" name="Oval 621"/>
              <p:cNvSpPr/>
              <p:nvPr/>
            </p:nvSpPr>
            <p:spPr>
              <a:xfrm>
                <a:off x="12192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3" name="Oval 622"/>
              <p:cNvSpPr/>
              <p:nvPr/>
            </p:nvSpPr>
            <p:spPr>
              <a:xfrm>
                <a:off x="1295400" y="1447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4" name="Oval 623"/>
              <p:cNvSpPr/>
              <p:nvPr/>
            </p:nvSpPr>
            <p:spPr>
              <a:xfrm>
                <a:off x="1766072" y="11430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5" name="Oval 624"/>
              <p:cNvSpPr/>
              <p:nvPr/>
            </p:nvSpPr>
            <p:spPr>
              <a:xfrm>
                <a:off x="1066800" y="1295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6" name="Oval 625"/>
              <p:cNvSpPr/>
              <p:nvPr/>
            </p:nvSpPr>
            <p:spPr>
              <a:xfrm>
                <a:off x="1524000" y="1371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7" name="Oval 626"/>
              <p:cNvSpPr/>
              <p:nvPr/>
            </p:nvSpPr>
            <p:spPr>
              <a:xfrm>
                <a:off x="2680472" y="990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8" name="Oval 627"/>
              <p:cNvSpPr/>
              <p:nvPr/>
            </p:nvSpPr>
            <p:spPr>
              <a:xfrm>
                <a:off x="2832872" y="1232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9" name="Oval 628"/>
              <p:cNvSpPr/>
              <p:nvPr/>
            </p:nvSpPr>
            <p:spPr>
              <a:xfrm>
                <a:off x="3290072" y="914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0" name="Oval 629"/>
              <p:cNvSpPr/>
              <p:nvPr/>
            </p:nvSpPr>
            <p:spPr>
              <a:xfrm>
                <a:off x="3276600" y="11564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1" name="Oval 630"/>
              <p:cNvSpPr/>
              <p:nvPr/>
            </p:nvSpPr>
            <p:spPr>
              <a:xfrm>
                <a:off x="3276600" y="1766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2" name="Oval 631"/>
              <p:cNvSpPr/>
              <p:nvPr/>
            </p:nvSpPr>
            <p:spPr>
              <a:xfrm>
                <a:off x="2895600" y="1994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3" name="Oval 632"/>
              <p:cNvSpPr/>
              <p:nvPr/>
            </p:nvSpPr>
            <p:spPr>
              <a:xfrm>
                <a:off x="29718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4" name="Oval 633"/>
              <p:cNvSpPr/>
              <p:nvPr/>
            </p:nvSpPr>
            <p:spPr>
              <a:xfrm>
                <a:off x="3290072" y="2438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5" name="Rectangle 634"/>
              <p:cNvSpPr/>
              <p:nvPr/>
            </p:nvSpPr>
            <p:spPr>
              <a:xfrm flipV="1">
                <a:off x="3973094" y="1066800"/>
                <a:ext cx="141706" cy="141605"/>
              </a:xfrm>
              <a:prstGeom prst="rect">
                <a:avLst/>
              </a:prstGeom>
              <a:solidFill>
                <a:srgbClr val="00B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6" name="Rectangle 635"/>
              <p:cNvSpPr/>
              <p:nvPr/>
            </p:nvSpPr>
            <p:spPr>
              <a:xfrm flipV="1">
                <a:off x="1991894" y="1752600"/>
                <a:ext cx="141706" cy="141605"/>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0" name="TextBox 589"/>
            <p:cNvSpPr txBox="1"/>
            <p:nvPr/>
          </p:nvSpPr>
          <p:spPr>
            <a:xfrm>
              <a:off x="1074804" y="2778480"/>
              <a:ext cx="3230243" cy="415867"/>
            </a:xfrm>
            <a:prstGeom prst="rect">
              <a:avLst/>
            </a:prstGeom>
            <a:noFill/>
          </p:spPr>
          <p:txBody>
            <a:bodyPr wrap="none" rtlCol="0">
              <a:spAutoFit/>
            </a:bodyPr>
            <a:lstStyle/>
            <a:p>
              <a:pPr algn="ctr"/>
              <a:r>
                <a:rPr lang="en-US" smtClean="0"/>
                <a:t>Community Distribution Outliers</a:t>
              </a:r>
            </a:p>
          </p:txBody>
        </p:sp>
      </p:grpSp>
      <p:grpSp>
        <p:nvGrpSpPr>
          <p:cNvPr id="637" name="Group 636"/>
          <p:cNvGrpSpPr/>
          <p:nvPr/>
        </p:nvGrpSpPr>
        <p:grpSpPr>
          <a:xfrm>
            <a:off x="4707813" y="1442171"/>
            <a:ext cx="3995577" cy="2217964"/>
            <a:chOff x="359500" y="376099"/>
            <a:chExt cx="3995577" cy="3009880"/>
          </a:xfrm>
        </p:grpSpPr>
        <p:sp>
          <p:nvSpPr>
            <p:cNvPr id="638" name="Cloud 637"/>
            <p:cNvSpPr/>
            <p:nvPr/>
          </p:nvSpPr>
          <p:spPr>
            <a:xfrm>
              <a:off x="359500" y="376099"/>
              <a:ext cx="2840900" cy="2524681"/>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3581400" y="727885"/>
              <a:ext cx="685800" cy="662948"/>
              <a:chOff x="3581400" y="784852"/>
              <a:chExt cx="914400" cy="792496"/>
            </a:xfrm>
          </p:grpSpPr>
          <p:sp>
            <p:nvSpPr>
              <p:cNvPr id="706" name="Rectangle 705"/>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7" name="Straight Connector 706"/>
              <p:cNvCxnSpPr/>
              <p:nvPr/>
            </p:nvCxnSpPr>
            <p:spPr>
              <a:xfrm flipV="1">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9" name="Oval 708"/>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0" name="Oval 709"/>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1" name="Oval 710"/>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2" name="Oval 711"/>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0" name="Group 639"/>
            <p:cNvGrpSpPr/>
            <p:nvPr/>
          </p:nvGrpSpPr>
          <p:grpSpPr>
            <a:xfrm rot="20365718">
              <a:off x="779688" y="807972"/>
              <a:ext cx="408350" cy="369192"/>
              <a:chOff x="3581400" y="784852"/>
              <a:chExt cx="914400" cy="792496"/>
            </a:xfrm>
          </p:grpSpPr>
          <p:sp>
            <p:nvSpPr>
              <p:cNvPr id="699" name="Rectangle 698"/>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0" name="Straight Connector 699"/>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3" name="Oval 702"/>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4" name="Oval 703"/>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5" name="Oval 704"/>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1" name="Group 640"/>
            <p:cNvGrpSpPr/>
            <p:nvPr/>
          </p:nvGrpSpPr>
          <p:grpSpPr>
            <a:xfrm rot="20365718">
              <a:off x="1839754" y="636915"/>
              <a:ext cx="408350" cy="369192"/>
              <a:chOff x="3581400" y="784852"/>
              <a:chExt cx="914400" cy="792496"/>
            </a:xfrm>
          </p:grpSpPr>
          <p:sp>
            <p:nvSpPr>
              <p:cNvPr id="692" name="Rectangle 691"/>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3" name="Straight Connector 692"/>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95" name="Oval 694"/>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6" name="Oval 695"/>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7" name="Oval 696"/>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8" name="Oval 697"/>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2" name="Group 641"/>
            <p:cNvGrpSpPr/>
            <p:nvPr/>
          </p:nvGrpSpPr>
          <p:grpSpPr>
            <a:xfrm rot="233470">
              <a:off x="842261" y="1557939"/>
              <a:ext cx="408350" cy="369192"/>
              <a:chOff x="3581400" y="784852"/>
              <a:chExt cx="914400" cy="792496"/>
            </a:xfrm>
          </p:grpSpPr>
          <p:sp>
            <p:nvSpPr>
              <p:cNvPr id="685" name="Rectangle 684"/>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6" name="Straight Connector 685"/>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8" name="Oval 687"/>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9" name="Oval 688"/>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0" name="Oval 689"/>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1" name="Oval 690"/>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3" name="Group 642"/>
            <p:cNvGrpSpPr/>
            <p:nvPr/>
          </p:nvGrpSpPr>
          <p:grpSpPr>
            <a:xfrm rot="233470">
              <a:off x="2456088" y="1168604"/>
              <a:ext cx="408350" cy="369192"/>
              <a:chOff x="3581400" y="784852"/>
              <a:chExt cx="914400" cy="792496"/>
            </a:xfrm>
          </p:grpSpPr>
          <p:sp>
            <p:nvSpPr>
              <p:cNvPr id="678" name="Rectangle 677"/>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9" name="Straight Connector 678"/>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1" name="Oval 680"/>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2" name="Oval 681"/>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3" name="Oval 682"/>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4" name="Oval 683"/>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4" name="Group 643"/>
            <p:cNvGrpSpPr/>
            <p:nvPr/>
          </p:nvGrpSpPr>
          <p:grpSpPr>
            <a:xfrm rot="18691133">
              <a:off x="1567931" y="1383004"/>
              <a:ext cx="408350" cy="369192"/>
              <a:chOff x="3581400" y="784852"/>
              <a:chExt cx="914400" cy="792496"/>
            </a:xfrm>
          </p:grpSpPr>
          <p:sp>
            <p:nvSpPr>
              <p:cNvPr id="671" name="Rectangle 670"/>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2" name="Straight Connector 671"/>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74" name="Oval 673"/>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5" name="Oval 674"/>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6" name="Oval 675"/>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7" name="Oval 676"/>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5" name="Group 644"/>
            <p:cNvGrpSpPr/>
            <p:nvPr/>
          </p:nvGrpSpPr>
          <p:grpSpPr>
            <a:xfrm rot="18691133">
              <a:off x="1593380" y="2359567"/>
              <a:ext cx="408350" cy="369192"/>
              <a:chOff x="3581400" y="784852"/>
              <a:chExt cx="914400" cy="792496"/>
            </a:xfrm>
          </p:grpSpPr>
          <p:sp>
            <p:nvSpPr>
              <p:cNvPr id="664" name="Rectangle 663"/>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5" name="Straight Connector 664"/>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8" name="Oval 667"/>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9" name="Oval 668"/>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0" name="Oval 669"/>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6" name="Group 645"/>
            <p:cNvGrpSpPr/>
            <p:nvPr/>
          </p:nvGrpSpPr>
          <p:grpSpPr>
            <a:xfrm rot="5400000">
              <a:off x="2098871" y="1792506"/>
              <a:ext cx="408350" cy="369192"/>
              <a:chOff x="3581400" y="784852"/>
              <a:chExt cx="914400" cy="792496"/>
            </a:xfrm>
          </p:grpSpPr>
          <p:sp>
            <p:nvSpPr>
              <p:cNvPr id="657" name="Rectangle 656"/>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8" name="Straight Connector 657"/>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0" name="Oval 659"/>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1" name="Oval 660"/>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2" name="Oval 661"/>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3" name="Oval 662"/>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7" name="Group 646"/>
            <p:cNvGrpSpPr/>
            <p:nvPr/>
          </p:nvGrpSpPr>
          <p:grpSpPr>
            <a:xfrm rot="5400000">
              <a:off x="1026858" y="2008628"/>
              <a:ext cx="408350" cy="369192"/>
              <a:chOff x="3581400" y="784852"/>
              <a:chExt cx="914400" cy="792496"/>
            </a:xfrm>
          </p:grpSpPr>
          <p:sp>
            <p:nvSpPr>
              <p:cNvPr id="650" name="Rectangle 649"/>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1" name="Straight Connector 650"/>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53" name="Oval 652"/>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4" name="Oval 653"/>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5" name="Oval 654"/>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6" name="Oval 655"/>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48"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78" y="1515011"/>
              <a:ext cx="1117099" cy="1117099"/>
            </a:xfrm>
            <a:prstGeom prst="rect">
              <a:avLst/>
            </a:prstGeom>
            <a:noFill/>
            <a:extLst>
              <a:ext uri="{909E8E84-426E-40DD-AFC4-6F175D3DCCD1}">
                <a14:hiddenFill xmlns:a14="http://schemas.microsoft.com/office/drawing/2010/main">
                  <a:solidFill>
                    <a:srgbClr val="FFFFFF"/>
                  </a:solidFill>
                </a14:hiddenFill>
              </a:ext>
            </a:extLst>
          </p:spPr>
        </p:pic>
        <p:sp>
          <p:nvSpPr>
            <p:cNvPr id="649" name="TextBox 648"/>
            <p:cNvSpPr txBox="1"/>
            <p:nvPr/>
          </p:nvSpPr>
          <p:spPr>
            <a:xfrm>
              <a:off x="642923" y="2884778"/>
              <a:ext cx="3314048" cy="501201"/>
            </a:xfrm>
            <a:prstGeom prst="rect">
              <a:avLst/>
            </a:prstGeom>
            <a:noFill/>
          </p:spPr>
          <p:txBody>
            <a:bodyPr wrap="none" rtlCol="0">
              <a:spAutoFit/>
            </a:bodyPr>
            <a:lstStyle/>
            <a:p>
              <a:pPr algn="ctr"/>
              <a:r>
                <a:rPr lang="en-US" smtClean="0"/>
                <a:t>Association-based Clique Outliers</a:t>
              </a:r>
            </a:p>
          </p:txBody>
        </p:sp>
      </p:grpSp>
      <p:sp>
        <p:nvSpPr>
          <p:cNvPr id="713" name="TextBox 712"/>
          <p:cNvSpPr txBox="1"/>
          <p:nvPr/>
        </p:nvSpPr>
        <p:spPr>
          <a:xfrm>
            <a:off x="789696" y="920439"/>
            <a:ext cx="3629904" cy="369332"/>
          </a:xfrm>
          <a:prstGeom prst="rect">
            <a:avLst/>
          </a:prstGeom>
          <a:noFill/>
        </p:spPr>
        <p:txBody>
          <a:bodyPr wrap="none" rtlCol="0">
            <a:spAutoFit/>
          </a:bodyPr>
          <a:lstStyle/>
          <a:p>
            <a:r>
              <a:rPr lang="en-US" b="1" smtClean="0"/>
              <a:t>Community Based Outlier Detection</a:t>
            </a:r>
            <a:endParaRPr lang="en-US" b="1"/>
          </a:p>
        </p:txBody>
      </p:sp>
      <p:sp>
        <p:nvSpPr>
          <p:cNvPr id="714" name="TextBox 713"/>
          <p:cNvSpPr txBox="1"/>
          <p:nvPr/>
        </p:nvSpPr>
        <p:spPr>
          <a:xfrm>
            <a:off x="5152227" y="920439"/>
            <a:ext cx="3106748" cy="369332"/>
          </a:xfrm>
          <a:prstGeom prst="rect">
            <a:avLst/>
          </a:prstGeom>
          <a:noFill/>
        </p:spPr>
        <p:txBody>
          <a:bodyPr wrap="none" rtlCol="0">
            <a:spAutoFit/>
          </a:bodyPr>
          <a:lstStyle/>
          <a:p>
            <a:r>
              <a:rPr lang="en-US" b="1" smtClean="0"/>
              <a:t>Query Based Outlier Detection</a:t>
            </a:r>
            <a:endParaRPr lang="en-US" b="1"/>
          </a:p>
        </p:txBody>
      </p:sp>
      <p:grpSp>
        <p:nvGrpSpPr>
          <p:cNvPr id="715" name="Group 714"/>
          <p:cNvGrpSpPr/>
          <p:nvPr/>
        </p:nvGrpSpPr>
        <p:grpSpPr>
          <a:xfrm>
            <a:off x="4707813" y="3880571"/>
            <a:ext cx="3995577" cy="2217964"/>
            <a:chOff x="4767423" y="3825311"/>
            <a:chExt cx="3995577" cy="2497425"/>
          </a:xfrm>
        </p:grpSpPr>
        <p:sp>
          <p:nvSpPr>
            <p:cNvPr id="716" name="Cloud 715"/>
            <p:cNvSpPr/>
            <p:nvPr/>
          </p:nvSpPr>
          <p:spPr>
            <a:xfrm>
              <a:off x="4767423" y="3825311"/>
              <a:ext cx="2840900" cy="20948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901" y="5016695"/>
              <a:ext cx="1117099" cy="926905"/>
            </a:xfrm>
            <a:prstGeom prst="rect">
              <a:avLst/>
            </a:prstGeom>
            <a:noFill/>
            <a:extLst>
              <a:ext uri="{909E8E84-426E-40DD-AFC4-6F175D3DCCD1}">
                <a14:hiddenFill xmlns:a14="http://schemas.microsoft.com/office/drawing/2010/main">
                  <a:solidFill>
                    <a:srgbClr val="FFFFFF"/>
                  </a:solidFill>
                </a14:hiddenFill>
              </a:ext>
            </a:extLst>
          </p:spPr>
        </p:pic>
        <p:sp>
          <p:nvSpPr>
            <p:cNvPr id="718" name="TextBox 717"/>
            <p:cNvSpPr txBox="1"/>
            <p:nvPr/>
          </p:nvSpPr>
          <p:spPr>
            <a:xfrm>
              <a:off x="5143761" y="5906869"/>
              <a:ext cx="3128229" cy="415867"/>
            </a:xfrm>
            <a:prstGeom prst="rect">
              <a:avLst/>
            </a:prstGeom>
            <a:noFill/>
          </p:spPr>
          <p:txBody>
            <a:bodyPr wrap="none" rtlCol="0">
              <a:spAutoFit/>
            </a:bodyPr>
            <a:lstStyle/>
            <a:p>
              <a:pPr algn="ctr"/>
              <a:r>
                <a:rPr lang="en-US" smtClean="0"/>
                <a:t>Query-Based Subgraph Outliers</a:t>
              </a:r>
            </a:p>
          </p:txBody>
        </p:sp>
        <p:grpSp>
          <p:nvGrpSpPr>
            <p:cNvPr id="719" name="Group 718"/>
            <p:cNvGrpSpPr/>
            <p:nvPr/>
          </p:nvGrpSpPr>
          <p:grpSpPr>
            <a:xfrm>
              <a:off x="5167301" y="4134380"/>
              <a:ext cx="381000" cy="579870"/>
              <a:chOff x="9677400" y="3657600"/>
              <a:chExt cx="685800" cy="1043766"/>
            </a:xfrm>
          </p:grpSpPr>
          <p:cxnSp>
            <p:nvCxnSpPr>
              <p:cNvPr id="810" name="Straight Connector 809"/>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2" name="Oval 811"/>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3" name="Oval 812"/>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4" name="Oval 813"/>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5" name="Oval 814"/>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16" name="Straight Connector 815"/>
              <p:cNvCxnSpPr>
                <a:stCxn id="815" idx="6"/>
                <a:endCxn id="814"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8" name="Oval 817"/>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0" name="Group 719"/>
            <p:cNvGrpSpPr/>
            <p:nvPr/>
          </p:nvGrpSpPr>
          <p:grpSpPr>
            <a:xfrm>
              <a:off x="8013950" y="4130640"/>
              <a:ext cx="685800" cy="1043766"/>
              <a:chOff x="9677400" y="3657600"/>
              <a:chExt cx="685800" cy="1043766"/>
            </a:xfrm>
          </p:grpSpPr>
          <p:cxnSp>
            <p:nvCxnSpPr>
              <p:cNvPr id="801" name="Straight Connector 800"/>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3" name="Oval 802"/>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4" name="Oval 803"/>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5" name="Oval 804"/>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6" name="Oval 805"/>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07" name="Straight Connector 806"/>
              <p:cNvCxnSpPr>
                <a:stCxn id="806" idx="6"/>
                <a:endCxn id="805"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9" name="Oval 808"/>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1" name="Group 720"/>
            <p:cNvGrpSpPr/>
            <p:nvPr/>
          </p:nvGrpSpPr>
          <p:grpSpPr>
            <a:xfrm rot="19415938">
              <a:off x="4935488" y="4628478"/>
              <a:ext cx="381000" cy="579870"/>
              <a:chOff x="9677400" y="3657600"/>
              <a:chExt cx="685800" cy="1043766"/>
            </a:xfrm>
          </p:grpSpPr>
          <p:cxnSp>
            <p:nvCxnSpPr>
              <p:cNvPr id="792" name="Straight Connector 791"/>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4" name="Oval 793"/>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5" name="Oval 794"/>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6" name="Oval 795"/>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7" name="Oval 796"/>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98" name="Straight Connector 797"/>
              <p:cNvCxnSpPr>
                <a:stCxn id="797" idx="6"/>
                <a:endCxn id="796"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0" name="Oval 799"/>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2" name="Group 721"/>
            <p:cNvGrpSpPr/>
            <p:nvPr/>
          </p:nvGrpSpPr>
          <p:grpSpPr>
            <a:xfrm rot="19415938">
              <a:off x="5630657" y="4237696"/>
              <a:ext cx="381000" cy="579870"/>
              <a:chOff x="9677400" y="3657600"/>
              <a:chExt cx="685800" cy="1043766"/>
            </a:xfrm>
          </p:grpSpPr>
          <p:cxnSp>
            <p:nvCxnSpPr>
              <p:cNvPr id="783" name="Straight Connector 782"/>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5" name="Oval 784"/>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6" name="Oval 785"/>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7" name="Oval 786"/>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8" name="Oval 787"/>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9" name="Straight Connector 788"/>
              <p:cNvCxnSpPr>
                <a:stCxn id="788" idx="6"/>
                <a:endCxn id="787"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3" name="Group 722"/>
            <p:cNvGrpSpPr/>
            <p:nvPr/>
          </p:nvGrpSpPr>
          <p:grpSpPr>
            <a:xfrm rot="1766447">
              <a:off x="6340326" y="4065407"/>
              <a:ext cx="381000" cy="579870"/>
              <a:chOff x="9677400" y="3657600"/>
              <a:chExt cx="685800" cy="1043766"/>
            </a:xfrm>
          </p:grpSpPr>
          <p:cxnSp>
            <p:nvCxnSpPr>
              <p:cNvPr id="774" name="Straight Connector 773"/>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7" name="Oval 776"/>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8" name="Oval 777"/>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9" name="Oval 778"/>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0" name="Straight Connector 779"/>
              <p:cNvCxnSpPr>
                <a:stCxn id="779" idx="6"/>
                <a:endCxn id="778"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2" name="Oval 781"/>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4" name="Group 723"/>
            <p:cNvGrpSpPr/>
            <p:nvPr/>
          </p:nvGrpSpPr>
          <p:grpSpPr>
            <a:xfrm rot="1766447">
              <a:off x="5503902" y="5115371"/>
              <a:ext cx="381000" cy="579870"/>
              <a:chOff x="9677400" y="3657600"/>
              <a:chExt cx="685800" cy="1043766"/>
            </a:xfrm>
          </p:grpSpPr>
          <p:cxnSp>
            <p:nvCxnSpPr>
              <p:cNvPr id="765" name="Straight Connector 764"/>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7" name="Oval 766"/>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8" name="Oval 767"/>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9" name="Oval 768"/>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0" name="Oval 769"/>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71" name="Straight Connector 770"/>
              <p:cNvCxnSpPr>
                <a:stCxn id="770" idx="6"/>
                <a:endCxn id="769"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5" name="Group 724"/>
            <p:cNvGrpSpPr/>
            <p:nvPr/>
          </p:nvGrpSpPr>
          <p:grpSpPr>
            <a:xfrm rot="5400000">
              <a:off x="6090271" y="4785680"/>
              <a:ext cx="381000" cy="579870"/>
              <a:chOff x="9677400" y="3657600"/>
              <a:chExt cx="685800" cy="1043766"/>
            </a:xfrm>
          </p:grpSpPr>
          <p:cxnSp>
            <p:nvCxnSpPr>
              <p:cNvPr id="756" name="Straight Connector 755"/>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8" name="Oval 757"/>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9" name="Oval 758"/>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0" name="Oval 759"/>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1" name="Oval 760"/>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62" name="Straight Connector 761"/>
              <p:cNvCxnSpPr>
                <a:stCxn id="761" idx="6"/>
                <a:endCxn id="760"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4" name="Oval 763"/>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6" name="Group 725"/>
            <p:cNvGrpSpPr/>
            <p:nvPr/>
          </p:nvGrpSpPr>
          <p:grpSpPr>
            <a:xfrm rot="5400000">
              <a:off x="6986852" y="4022093"/>
              <a:ext cx="381000" cy="579870"/>
              <a:chOff x="9677400" y="3657600"/>
              <a:chExt cx="685800" cy="1043766"/>
            </a:xfrm>
          </p:grpSpPr>
          <p:cxnSp>
            <p:nvCxnSpPr>
              <p:cNvPr id="747" name="Straight Connector 746"/>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9" name="Oval 748"/>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0" name="Oval 749"/>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1" name="Oval 750"/>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2" name="Oval 751"/>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53" name="Straight Connector 752"/>
              <p:cNvCxnSpPr>
                <a:stCxn id="752" idx="6"/>
                <a:endCxn id="751"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7" name="Group 726"/>
            <p:cNvGrpSpPr/>
            <p:nvPr/>
          </p:nvGrpSpPr>
          <p:grpSpPr>
            <a:xfrm rot="16200000">
              <a:off x="6026119" y="5232714"/>
              <a:ext cx="381000" cy="579870"/>
              <a:chOff x="9677400" y="3657600"/>
              <a:chExt cx="685800" cy="1043766"/>
            </a:xfrm>
          </p:grpSpPr>
          <p:cxnSp>
            <p:nvCxnSpPr>
              <p:cNvPr id="738" name="Straight Connector 737"/>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0" name="Oval 739"/>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1" name="Oval 740"/>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2" name="Oval 741"/>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3" name="Oval 742"/>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44" name="Straight Connector 743"/>
              <p:cNvCxnSpPr>
                <a:stCxn id="743" idx="6"/>
                <a:endCxn id="742"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6" name="Oval 745"/>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8" name="Group 727"/>
            <p:cNvGrpSpPr/>
            <p:nvPr/>
          </p:nvGrpSpPr>
          <p:grpSpPr>
            <a:xfrm rot="16200000">
              <a:off x="6736760" y="4792034"/>
              <a:ext cx="381000" cy="579870"/>
              <a:chOff x="9677400" y="3657600"/>
              <a:chExt cx="685800" cy="1043766"/>
            </a:xfrm>
          </p:grpSpPr>
          <p:cxnSp>
            <p:nvCxnSpPr>
              <p:cNvPr id="729" name="Straight Connector 728"/>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1" name="Oval 730"/>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2" name="Oval 731"/>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3" name="Oval 732"/>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4" name="Oval 733"/>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35" name="Straight Connector 734"/>
              <p:cNvCxnSpPr>
                <a:stCxn id="734" idx="6"/>
                <a:endCxn id="733"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7" name="Oval 736"/>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819" name="Rectangle 818"/>
          <p:cNvSpPr/>
          <p:nvPr/>
        </p:nvSpPr>
        <p:spPr>
          <a:xfrm>
            <a:off x="457200" y="920439"/>
            <a:ext cx="8305800" cy="54041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 name="Straight Connector 819"/>
          <p:cNvCxnSpPr>
            <a:stCxn id="819" idx="0"/>
            <a:endCxn id="819" idx="2"/>
          </p:cNvCxnSpPr>
          <p:nvPr/>
        </p:nvCxnSpPr>
        <p:spPr>
          <a:xfrm>
            <a:off x="4610100" y="920439"/>
            <a:ext cx="0" cy="54041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457200" y="1289771"/>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9" name="Group 828"/>
          <p:cNvGrpSpPr/>
          <p:nvPr/>
        </p:nvGrpSpPr>
        <p:grpSpPr>
          <a:xfrm>
            <a:off x="989202" y="1371600"/>
            <a:ext cx="2896998" cy="1386352"/>
            <a:chOff x="2407245" y="914400"/>
            <a:chExt cx="3673787" cy="1759664"/>
          </a:xfrm>
        </p:grpSpPr>
        <p:sp>
          <p:nvSpPr>
            <p:cNvPr id="830" name="Cloud 829"/>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31" name="Straight Connector 830"/>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30"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5" name="Straight Connector 834"/>
            <p:cNvCxnSpPr>
              <a:endCxn id="830"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36" name="TextBox 835"/>
            <p:cNvSpPr txBox="1"/>
            <p:nvPr/>
          </p:nvSpPr>
          <p:spPr>
            <a:xfrm>
              <a:off x="2407245" y="2268464"/>
              <a:ext cx="3673787" cy="405600"/>
            </a:xfrm>
            <a:prstGeom prst="rect">
              <a:avLst/>
            </a:prstGeom>
            <a:noFill/>
          </p:spPr>
          <p:txBody>
            <a:bodyPr wrap="none" rtlCol="0">
              <a:spAutoFit/>
            </a:bodyPr>
            <a:lstStyle/>
            <a:p>
              <a:pPr algn="ctr"/>
              <a:r>
                <a:rPr lang="en-US" smtClean="0"/>
                <a:t>Evolutionary Community  Outliers</a:t>
              </a:r>
              <a:endParaRPr lang="en-US"/>
            </a:p>
          </p:txBody>
        </p:sp>
        <p:sp>
          <p:nvSpPr>
            <p:cNvPr id="837" name="Oval 836"/>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8" name="Oval 837"/>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9" name="Oval 838"/>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0" name="Oval 839"/>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1" name="Cloud 840"/>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42" name="Straight Connector 841"/>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a:stCxn id="841"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a:endCxn id="841"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47" name="Oval 846"/>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8" name="Oval 847"/>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9" name="Oval 848"/>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0" name="Oval 849"/>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1" name="Right Arrow 850"/>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2" name="Oval 851"/>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53" name="Oval 852"/>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64" name="Straight Connector 863"/>
            <p:cNvCxnSpPr>
              <a:stCxn id="841"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5" name="Group 864"/>
          <p:cNvGrpSpPr/>
          <p:nvPr/>
        </p:nvGrpSpPr>
        <p:grpSpPr>
          <a:xfrm>
            <a:off x="977785" y="2882345"/>
            <a:ext cx="3149540" cy="1659821"/>
            <a:chOff x="3528683" y="3898679"/>
            <a:chExt cx="3225740" cy="1906332"/>
          </a:xfrm>
        </p:grpSpPr>
        <p:sp>
          <p:nvSpPr>
            <p:cNvPr id="866" name="Cloud 865"/>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Cloud 866"/>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Cloud 867"/>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Cloud 868"/>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TextBox 909"/>
            <p:cNvSpPr txBox="1"/>
            <p:nvPr/>
          </p:nvSpPr>
          <p:spPr>
            <a:xfrm>
              <a:off x="3835572" y="5380827"/>
              <a:ext cx="2718667" cy="424184"/>
            </a:xfrm>
            <a:prstGeom prst="rect">
              <a:avLst/>
            </a:prstGeom>
            <a:noFill/>
          </p:spPr>
          <p:txBody>
            <a:bodyPr wrap="none" rtlCol="0">
              <a:spAutoFit/>
            </a:bodyPr>
            <a:lstStyle/>
            <a:p>
              <a:pPr algn="ctr"/>
              <a:r>
                <a:rPr lang="en-US" smtClean="0"/>
                <a:t>Community Trend Outliers</a:t>
              </a:r>
            </a:p>
          </p:txBody>
        </p:sp>
        <p:sp>
          <p:nvSpPr>
            <p:cNvPr id="911" name="Oval 910"/>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2" name="Oval 911"/>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3" name="Oval 912"/>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4" name="Oval 913"/>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15" name="Straight Connector 914"/>
            <p:cNvCxnSpPr>
              <a:endCxn id="866"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6" name="Straight Connector 915"/>
            <p:cNvCxnSpPr>
              <a:stCxn id="866"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0" name="Rectangle 339"/>
          <p:cNvSpPr/>
          <p:nvPr/>
        </p:nvSpPr>
        <p:spPr>
          <a:xfrm rot="16200000">
            <a:off x="-725286" y="2340418"/>
            <a:ext cx="1981200" cy="530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PRELIM</a:t>
            </a:r>
            <a:endParaRPr lang="en-US" sz="2800">
              <a:solidFill>
                <a:srgbClr val="FF0000"/>
              </a:solidFill>
            </a:endParaRPr>
          </a:p>
        </p:txBody>
      </p:sp>
      <p:sp>
        <p:nvSpPr>
          <p:cNvPr id="341" name="Rectangle 340"/>
          <p:cNvSpPr/>
          <p:nvPr/>
        </p:nvSpPr>
        <p:spPr>
          <a:xfrm>
            <a:off x="606828" y="2807183"/>
            <a:ext cx="3888972" cy="164483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611257" y="1289771"/>
            <a:ext cx="3888972" cy="1529629"/>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457200" y="1276807"/>
            <a:ext cx="4152900" cy="3215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28" name="Rectangle 827"/>
          <p:cNvSpPr/>
          <p:nvPr/>
        </p:nvSpPr>
        <p:spPr>
          <a:xfrm>
            <a:off x="457200" y="2836499"/>
            <a:ext cx="4152900" cy="167661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98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7037E-7 L -0.00208 0.25301 " pathEditMode="relative" rAng="0" ptsTypes="AA">
                                      <p:cBhvr>
                                        <p:cTn id="10" dur="2000" fill="hold"/>
                                        <p:tgtEl>
                                          <p:spTgt spid="828"/>
                                        </p:tgtEl>
                                        <p:attrNameLst>
                                          <p:attrName>ppt_x</p:attrName>
                                          <p:attrName>ppt_y</p:attrName>
                                        </p:attrNameLst>
                                      </p:cBhvr>
                                      <p:rCtr x="-104" y="12639"/>
                                    </p:animMotion>
                                  </p:childTnLst>
                                </p:cTn>
                              </p:par>
                              <p:par>
                                <p:cTn id="11" presetID="6" presetClass="emph" presetSubtype="0" fill="hold" grpId="1" nodeType="withEffect">
                                  <p:stCondLst>
                                    <p:cond delay="0"/>
                                  </p:stCondLst>
                                  <p:childTnLst>
                                    <p:animScale>
                                      <p:cBhvr>
                                        <p:cTn id="12" dur="2000" fill="hold"/>
                                        <p:tgtEl>
                                          <p:spTgt spid="828"/>
                                        </p:tgtEl>
                                      </p:cBhvr>
                                      <p:by x="100000" y="110000"/>
                                    </p:animScale>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P spid="342" grpId="0" animBg="1"/>
      <p:bldP spid="828" grpId="0" animBg="1"/>
      <p:bldP spid="8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smtClean="0"/>
              <a:t>Heterogeneous Networks are Ubiquitous</a:t>
            </a:r>
            <a:endParaRPr lang="en-US" sz="4000" b="1"/>
          </a:p>
        </p:txBody>
      </p:sp>
      <p:sp>
        <p:nvSpPr>
          <p:cNvPr id="7" name="Date Placeholder 6"/>
          <p:cNvSpPr>
            <a:spLocks noGrp="1"/>
          </p:cNvSpPr>
          <p:nvPr>
            <p:ph type="dt" sz="half" idx="10"/>
          </p:nvPr>
        </p:nvSpPr>
        <p:spPr/>
        <p:txBody>
          <a:bodyPr/>
          <a:lstStyle/>
          <a:p>
            <a:fld id="{2B15F0DB-9978-4433-9369-C9296AD80BA4}" type="datetime1">
              <a:rPr lang="en-US" smtClean="0"/>
              <a:t>28-Mar-13</a:t>
            </a:fld>
            <a:endParaRPr lang="en-US"/>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53312"/>
            <a:ext cx="2217420" cy="228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19200"/>
            <a:ext cx="3352800" cy="247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066800"/>
            <a:ext cx="2200768" cy="272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8868" y="3821354"/>
            <a:ext cx="1569532" cy="369332"/>
          </a:xfrm>
          <a:prstGeom prst="rect">
            <a:avLst/>
          </a:prstGeom>
          <a:noFill/>
        </p:spPr>
        <p:txBody>
          <a:bodyPr wrap="none" rtlCol="0">
            <a:spAutoFit/>
          </a:bodyPr>
          <a:lstStyle/>
          <a:p>
            <a:r>
              <a:rPr lang="en-US" smtClean="0"/>
              <a:t>IMDB Network</a:t>
            </a:r>
            <a:endParaRPr lang="en-US"/>
          </a:p>
        </p:txBody>
      </p:sp>
      <p:sp>
        <p:nvSpPr>
          <p:cNvPr id="13" name="TextBox 12"/>
          <p:cNvSpPr txBox="1"/>
          <p:nvPr/>
        </p:nvSpPr>
        <p:spPr>
          <a:xfrm>
            <a:off x="3581400" y="3821354"/>
            <a:ext cx="1531060" cy="369332"/>
          </a:xfrm>
          <a:prstGeom prst="rect">
            <a:avLst/>
          </a:prstGeom>
          <a:noFill/>
        </p:spPr>
        <p:txBody>
          <a:bodyPr wrap="none" rtlCol="0">
            <a:spAutoFit/>
          </a:bodyPr>
          <a:lstStyle/>
          <a:p>
            <a:r>
              <a:rPr lang="en-US" smtClean="0"/>
              <a:t>DBLP Network</a:t>
            </a:r>
            <a:endParaRPr lang="en-US"/>
          </a:p>
        </p:txBody>
      </p:sp>
      <p:sp>
        <p:nvSpPr>
          <p:cNvPr id="14" name="TextBox 13"/>
          <p:cNvSpPr txBox="1"/>
          <p:nvPr/>
        </p:nvSpPr>
        <p:spPr>
          <a:xfrm>
            <a:off x="6473470" y="3821354"/>
            <a:ext cx="1940018" cy="369332"/>
          </a:xfrm>
          <a:prstGeom prst="rect">
            <a:avLst/>
          </a:prstGeom>
          <a:noFill/>
        </p:spPr>
        <p:txBody>
          <a:bodyPr wrap="none" rtlCol="0">
            <a:spAutoFit/>
          </a:bodyPr>
          <a:lstStyle/>
          <a:p>
            <a:r>
              <a:rPr lang="en-US" smtClean="0"/>
              <a:t>Facebook Network</a:t>
            </a:r>
            <a:endParaRPr lang="en-US"/>
          </a:p>
        </p:txBody>
      </p:sp>
      <p:sp>
        <p:nvSpPr>
          <p:cNvPr id="4" name="Rectangle 3"/>
          <p:cNvSpPr/>
          <p:nvPr/>
        </p:nvSpPr>
        <p:spPr>
          <a:xfrm>
            <a:off x="2560320" y="2127166"/>
            <a:ext cx="533400" cy="62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2009" y="1066800"/>
            <a:ext cx="800219" cy="369332"/>
          </a:xfrm>
          <a:prstGeom prst="rect">
            <a:avLst/>
          </a:prstGeom>
          <a:noFill/>
        </p:spPr>
        <p:txBody>
          <a:bodyPr wrap="none" rtlCol="0">
            <a:spAutoFit/>
          </a:bodyPr>
          <a:lstStyle/>
          <a:p>
            <a:r>
              <a:rPr lang="en-US" b="1" smtClean="0"/>
              <a:t>Studio</a:t>
            </a:r>
            <a:endParaRPr lang="en-US" b="1"/>
          </a:p>
        </p:txBody>
      </p:sp>
      <p:graphicFrame>
        <p:nvGraphicFramePr>
          <p:cNvPr id="6" name="Object 5"/>
          <p:cNvGraphicFramePr>
            <a:graphicFrameLocks noChangeAspect="1"/>
          </p:cNvGraphicFramePr>
          <p:nvPr>
            <p:extLst>
              <p:ext uri="{D42A27DB-BD31-4B8C-83A1-F6EECF244321}">
                <p14:modId xmlns:p14="http://schemas.microsoft.com/office/powerpoint/2010/main" val="263723774"/>
              </p:ext>
            </p:extLst>
          </p:nvPr>
        </p:nvGraphicFramePr>
        <p:xfrm>
          <a:off x="1468437" y="4584700"/>
          <a:ext cx="1046163" cy="1422400"/>
        </p:xfrm>
        <a:graphic>
          <a:graphicData uri="http://schemas.openxmlformats.org/presentationml/2006/ole">
            <mc:AlternateContent xmlns:mc="http://schemas.openxmlformats.org/markup-compatibility/2006">
              <mc:Choice xmlns:v="urn:schemas-microsoft-com:vml" Requires="v">
                <p:oleObj spid="_x0000_s38022" name="Equation" r:id="rId7" imgW="1358900" imgH="1600200" progId="Equation.3">
                  <p:embed/>
                </p:oleObj>
              </mc:Choice>
              <mc:Fallback>
                <p:oleObj name="Equation" r:id="rId7" imgW="1358900" imgH="1600200"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8437" y="4584700"/>
                        <a:ext cx="1046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56187247"/>
              </p:ext>
            </p:extLst>
          </p:nvPr>
        </p:nvGraphicFramePr>
        <p:xfrm>
          <a:off x="7567613" y="4585494"/>
          <a:ext cx="966787" cy="1420813"/>
        </p:xfrm>
        <a:graphic>
          <a:graphicData uri="http://schemas.openxmlformats.org/presentationml/2006/ole">
            <mc:AlternateContent xmlns:mc="http://schemas.openxmlformats.org/markup-compatibility/2006">
              <mc:Choice xmlns:v="urn:schemas-microsoft-com:vml" Requires="v">
                <p:oleObj spid="_x0000_s38023" name="Equation" r:id="rId9" imgW="1689100" imgH="1600200" progId="Equation.3">
                  <p:embed/>
                </p:oleObj>
              </mc:Choice>
              <mc:Fallback>
                <p:oleObj name="Equation" r:id="rId9" imgW="1689100" imgH="1600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7613" y="4585494"/>
                        <a:ext cx="9667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20614900"/>
              </p:ext>
            </p:extLst>
          </p:nvPr>
        </p:nvGraphicFramePr>
        <p:xfrm>
          <a:off x="3529013" y="4585494"/>
          <a:ext cx="966787" cy="1420813"/>
        </p:xfrm>
        <a:graphic>
          <a:graphicData uri="http://schemas.openxmlformats.org/presentationml/2006/ole">
            <mc:AlternateContent xmlns:mc="http://schemas.openxmlformats.org/markup-compatibility/2006">
              <mc:Choice xmlns:v="urn:schemas-microsoft-com:vml" Requires="v">
                <p:oleObj spid="_x0000_s38024" name="Equation" r:id="rId11" imgW="1689100" imgH="1600200" progId="Equation.3">
                  <p:embed/>
                </p:oleObj>
              </mc:Choice>
              <mc:Fallback>
                <p:oleObj name="Equation" r:id="rId11" imgW="1689100" imgH="1600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9013" y="4585494"/>
                        <a:ext cx="9667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96701307"/>
              </p:ext>
            </p:extLst>
          </p:nvPr>
        </p:nvGraphicFramePr>
        <p:xfrm>
          <a:off x="5507038" y="4584700"/>
          <a:ext cx="1046162" cy="1422400"/>
        </p:xfrm>
        <a:graphic>
          <a:graphicData uri="http://schemas.openxmlformats.org/presentationml/2006/ole">
            <mc:AlternateContent xmlns:mc="http://schemas.openxmlformats.org/markup-compatibility/2006">
              <mc:Choice xmlns:v="urn:schemas-microsoft-com:vml" Requires="v">
                <p:oleObj spid="_x0000_s38025" name="Equation" r:id="rId12" imgW="1358900" imgH="1600200" progId="Equation.3">
                  <p:embed/>
                </p:oleObj>
              </mc:Choice>
              <mc:Fallback>
                <p:oleObj name="Equation" r:id="rId12" imgW="1358900" imgH="16002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7038" y="4584700"/>
                        <a:ext cx="10461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8"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4990344"/>
            <a:ext cx="447652" cy="57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3"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99914" y="5066512"/>
            <a:ext cx="652886" cy="41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4"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2818" y="4937323"/>
            <a:ext cx="725613" cy="70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5"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78270" y="4946594"/>
            <a:ext cx="588660" cy="5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1283249" y="5168076"/>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352800"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334000"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7375221"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583281" y="4507468"/>
            <a:ext cx="960519" cy="369332"/>
          </a:xfrm>
          <a:prstGeom prst="rect">
            <a:avLst/>
          </a:prstGeom>
          <a:noFill/>
        </p:spPr>
        <p:txBody>
          <a:bodyPr wrap="none" rtlCol="0">
            <a:spAutoFit/>
          </a:bodyPr>
          <a:lstStyle/>
          <a:p>
            <a:r>
              <a:rPr lang="en-US" b="1" smtClean="0"/>
              <a:t>Director</a:t>
            </a:r>
            <a:endParaRPr lang="en-US" b="1"/>
          </a:p>
        </p:txBody>
      </p:sp>
      <p:sp>
        <p:nvSpPr>
          <p:cNvPr id="26" name="TextBox 25"/>
          <p:cNvSpPr txBox="1"/>
          <p:nvPr/>
        </p:nvSpPr>
        <p:spPr>
          <a:xfrm>
            <a:off x="4572000" y="4495800"/>
            <a:ext cx="800219" cy="369332"/>
          </a:xfrm>
          <a:prstGeom prst="rect">
            <a:avLst/>
          </a:prstGeom>
          <a:noFill/>
        </p:spPr>
        <p:txBody>
          <a:bodyPr wrap="none" rtlCol="0">
            <a:spAutoFit/>
          </a:bodyPr>
          <a:lstStyle/>
          <a:p>
            <a:r>
              <a:rPr lang="en-US" b="1" smtClean="0"/>
              <a:t>Studio</a:t>
            </a:r>
            <a:endParaRPr lang="en-US" b="1"/>
          </a:p>
        </p:txBody>
      </p:sp>
      <p:sp>
        <p:nvSpPr>
          <p:cNvPr id="27" name="TextBox 26"/>
          <p:cNvSpPr txBox="1"/>
          <p:nvPr/>
        </p:nvSpPr>
        <p:spPr>
          <a:xfrm>
            <a:off x="2667000" y="4495800"/>
            <a:ext cx="789896" cy="369332"/>
          </a:xfrm>
          <a:prstGeom prst="rect">
            <a:avLst/>
          </a:prstGeom>
          <a:noFill/>
        </p:spPr>
        <p:txBody>
          <a:bodyPr wrap="none" rtlCol="0">
            <a:spAutoFit/>
          </a:bodyPr>
          <a:lstStyle/>
          <a:p>
            <a:r>
              <a:rPr lang="en-US" b="1" smtClean="0"/>
              <a:t>Movie</a:t>
            </a:r>
            <a:endParaRPr lang="en-US" b="1"/>
          </a:p>
        </p:txBody>
      </p:sp>
      <p:sp>
        <p:nvSpPr>
          <p:cNvPr id="28" name="TextBox 27"/>
          <p:cNvSpPr txBox="1"/>
          <p:nvPr/>
        </p:nvSpPr>
        <p:spPr>
          <a:xfrm>
            <a:off x="609600" y="4495800"/>
            <a:ext cx="703398" cy="369332"/>
          </a:xfrm>
          <a:prstGeom prst="rect">
            <a:avLst/>
          </a:prstGeom>
          <a:noFill/>
        </p:spPr>
        <p:txBody>
          <a:bodyPr wrap="none" rtlCol="0">
            <a:spAutoFit/>
          </a:bodyPr>
          <a:lstStyle/>
          <a:p>
            <a:r>
              <a:rPr lang="en-US" b="1" smtClean="0"/>
              <a:t>Actor</a:t>
            </a:r>
            <a:endParaRPr lang="en-US" b="1"/>
          </a:p>
        </p:txBody>
      </p:sp>
    </p:spTree>
    <p:extLst>
      <p:ext uri="{BB962C8B-B14F-4D97-AF65-F5344CB8AC3E}">
        <p14:creationId xmlns:p14="http://schemas.microsoft.com/office/powerpoint/2010/main" val="124335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8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9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90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9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animBg="1"/>
      <p:bldP spid="12" grpId="0" animBg="1"/>
      <p:bldP spid="22" grpId="0" animBg="1"/>
      <p:bldP spid="23" grpId="0" animBg="1"/>
      <p:bldP spid="24" grpId="0" animBg="1"/>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4000" b="1" smtClean="0"/>
              <a:t>Community Distribution Outliers</a:t>
            </a:r>
            <a:br>
              <a:rPr lang="en-US" sz="4000" b="1" smtClean="0"/>
            </a:br>
            <a:r>
              <a:rPr lang="en-US" sz="4000" smtClean="0"/>
              <a:t>(CD-Outliers)</a:t>
            </a:r>
            <a:endParaRPr lang="en-US" sz="4000" b="1"/>
          </a:p>
        </p:txBody>
      </p:sp>
      <p:sp>
        <p:nvSpPr>
          <p:cNvPr id="2064" name="Rectangle 2063"/>
          <p:cNvSpPr/>
          <p:nvPr/>
        </p:nvSpPr>
        <p:spPr>
          <a:xfrm>
            <a:off x="609600" y="5373469"/>
            <a:ext cx="7977253" cy="646331"/>
          </a:xfrm>
          <a:prstGeom prst="rect">
            <a:avLst/>
          </a:prstGeom>
        </p:spPr>
        <p:txBody>
          <a:bodyPr wrap="square">
            <a:spAutoFit/>
          </a:bodyPr>
          <a:lstStyle/>
          <a:p>
            <a:pPr algn="ctr"/>
            <a:r>
              <a:rPr lang="en-US" b="1"/>
              <a:t>Community </a:t>
            </a:r>
            <a:r>
              <a:rPr lang="en-US" b="1" smtClean="0"/>
              <a:t>Distribution Outliers</a:t>
            </a:r>
            <a:r>
              <a:rPr lang="en-US" b="1"/>
              <a:t>:</a:t>
            </a:r>
            <a:r>
              <a:rPr lang="en-US"/>
              <a:t> Objects whose community distribution does not follow any of the popular community distribution </a:t>
            </a:r>
            <a:r>
              <a:rPr lang="en-US" smtClean="0"/>
              <a:t>patterns</a:t>
            </a:r>
            <a:endParaRPr lang="en-US"/>
          </a:p>
        </p:txBody>
      </p:sp>
      <p:sp>
        <p:nvSpPr>
          <p:cNvPr id="3" name="Date Placeholder 2"/>
          <p:cNvSpPr>
            <a:spLocks noGrp="1"/>
          </p:cNvSpPr>
          <p:nvPr>
            <p:ph type="dt" sz="half" idx="10"/>
          </p:nvPr>
        </p:nvSpPr>
        <p:spPr/>
        <p:txBody>
          <a:bodyPr/>
          <a:lstStyle/>
          <a:p>
            <a:fld id="{0835127B-C742-4559-9063-03907B8D49DD}" type="datetime1">
              <a:rPr lang="en-US" smtClean="0"/>
              <a:t>28-Mar-13</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343400" cy="301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187278519"/>
              </p:ext>
            </p:extLst>
          </p:nvPr>
        </p:nvGraphicFramePr>
        <p:xfrm>
          <a:off x="5324858" y="1464425"/>
          <a:ext cx="3261995" cy="3337560"/>
        </p:xfrm>
        <a:graphic>
          <a:graphicData uri="http://schemas.openxmlformats.org/drawingml/2006/table">
            <a:tbl>
              <a:tblPr firstRow="1" bandRow="1">
                <a:tableStyleId>{5C22544A-7EE6-4342-B048-85BDC9FD1C3A}</a:tableStyleId>
              </a:tblPr>
              <a:tblGrid>
                <a:gridCol w="1341755"/>
                <a:gridCol w="640080"/>
                <a:gridCol w="640080"/>
                <a:gridCol w="640080"/>
              </a:tblGrid>
              <a:tr h="370840">
                <a:tc>
                  <a:txBody>
                    <a:bodyPr/>
                    <a:lstStyle/>
                    <a:p>
                      <a:pPr algn="ctr"/>
                      <a:r>
                        <a:rPr lang="en-US" smtClean="0"/>
                        <a:t>Type</a:t>
                      </a:r>
                      <a:endParaRPr lang="en-US"/>
                    </a:p>
                  </a:txBody>
                  <a:tcPr/>
                </a:tc>
                <a:tc>
                  <a:txBody>
                    <a:bodyPr/>
                    <a:lstStyle/>
                    <a:p>
                      <a:pPr algn="ctr"/>
                      <a:r>
                        <a:rPr lang="en-US" smtClean="0"/>
                        <a:t>x</a:t>
                      </a:r>
                      <a:endParaRPr lang="en-US"/>
                    </a:p>
                  </a:txBody>
                  <a:tcPr/>
                </a:tc>
                <a:tc>
                  <a:txBody>
                    <a:bodyPr/>
                    <a:lstStyle/>
                    <a:p>
                      <a:pPr algn="ctr"/>
                      <a:r>
                        <a:rPr lang="en-US" smtClean="0"/>
                        <a:t>y</a:t>
                      </a:r>
                      <a:endParaRPr lang="en-US"/>
                    </a:p>
                  </a:txBody>
                  <a:tcPr/>
                </a:tc>
                <a:tc>
                  <a:txBody>
                    <a:bodyPr/>
                    <a:lstStyle/>
                    <a:p>
                      <a:pPr algn="ctr"/>
                      <a:r>
                        <a:rPr lang="en-US" smtClean="0"/>
                        <a:t>z</a:t>
                      </a:r>
                      <a:endParaRPr lang="en-US"/>
                    </a:p>
                  </a:txBody>
                  <a:tcPr/>
                </a:tc>
              </a:tr>
              <a:tr h="370840">
                <a:tc>
                  <a:txBody>
                    <a:bodyPr/>
                    <a:lstStyle/>
                    <a:p>
                      <a:pPr algn="ctr"/>
                      <a:r>
                        <a:rPr lang="en-US" smtClean="0">
                          <a:solidFill>
                            <a:srgbClr val="0070C0"/>
                          </a:solidFill>
                        </a:rPr>
                        <a:t>Pattern “b”</a:t>
                      </a:r>
                      <a:endParaRPr lang="en-US">
                        <a:solidFill>
                          <a:srgbClr val="0070C0"/>
                        </a:solidFill>
                      </a:endParaRPr>
                    </a:p>
                  </a:txBody>
                  <a:tcPr/>
                </a:tc>
                <a:tc>
                  <a:txBody>
                    <a:bodyPr/>
                    <a:lstStyle/>
                    <a:p>
                      <a:pPr algn="ctr"/>
                      <a:r>
                        <a:rPr lang="en-US" smtClean="0"/>
                        <a:t>0.8</a:t>
                      </a:r>
                      <a:endParaRPr lang="en-US"/>
                    </a:p>
                  </a:txBody>
                  <a:tcPr/>
                </a:tc>
                <a:tc>
                  <a:txBody>
                    <a:bodyPr/>
                    <a:lstStyle/>
                    <a:p>
                      <a:pPr algn="ctr"/>
                      <a:r>
                        <a:rPr lang="en-US" smtClean="0"/>
                        <a:t>0.0</a:t>
                      </a:r>
                      <a:endParaRPr lang="en-US"/>
                    </a:p>
                  </a:txBody>
                  <a:tcPr/>
                </a:tc>
                <a:tc>
                  <a:txBody>
                    <a:bodyPr/>
                    <a:lstStyle/>
                    <a:p>
                      <a:pPr algn="ctr"/>
                      <a:r>
                        <a:rPr lang="en-US" smtClean="0"/>
                        <a:t>0.2</a:t>
                      </a:r>
                      <a:endParaRPr lang="en-US"/>
                    </a:p>
                  </a:txBody>
                  <a:tcPr/>
                </a:tc>
              </a:tr>
              <a:tr h="370840">
                <a:tc>
                  <a:txBody>
                    <a:bodyPr/>
                    <a:lstStyle/>
                    <a:p>
                      <a:pPr algn="ctr"/>
                      <a:r>
                        <a:rPr lang="en-US" smtClean="0">
                          <a:solidFill>
                            <a:srgbClr val="92D050"/>
                          </a:solidFill>
                        </a:rPr>
                        <a:t>Pattern “g”</a:t>
                      </a:r>
                      <a:endParaRPr lang="en-US">
                        <a:solidFill>
                          <a:srgbClr val="92D050"/>
                        </a:solidFill>
                      </a:endParaRPr>
                    </a:p>
                  </a:txBody>
                  <a:tcPr/>
                </a:tc>
                <a:tc>
                  <a:txBody>
                    <a:bodyPr/>
                    <a:lstStyle/>
                    <a:p>
                      <a:pPr algn="ctr"/>
                      <a:r>
                        <a:rPr lang="en-US" smtClean="0"/>
                        <a:t>0.2</a:t>
                      </a:r>
                      <a:endParaRPr lang="en-US"/>
                    </a:p>
                  </a:txBody>
                  <a:tcPr/>
                </a:tc>
                <a:tc>
                  <a:txBody>
                    <a:bodyPr/>
                    <a:lstStyle/>
                    <a:p>
                      <a:pPr algn="ctr"/>
                      <a:r>
                        <a:rPr lang="en-US" smtClean="0"/>
                        <a:t>0.8</a:t>
                      </a:r>
                      <a:endParaRPr lang="en-US"/>
                    </a:p>
                  </a:txBody>
                  <a:tcPr/>
                </a:tc>
                <a:tc>
                  <a:txBody>
                    <a:bodyPr/>
                    <a:lstStyle/>
                    <a:p>
                      <a:pPr algn="ctr"/>
                      <a:r>
                        <a:rPr lang="en-US" smtClean="0"/>
                        <a:t>0.0</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rPr>
                        <a:t>Pattern “r”</a:t>
                      </a:r>
                    </a:p>
                  </a:txBody>
                  <a:tcPr/>
                </a:tc>
                <a:tc>
                  <a:txBody>
                    <a:bodyPr/>
                    <a:lstStyle/>
                    <a:p>
                      <a:pPr algn="ctr"/>
                      <a:r>
                        <a:rPr lang="en-US" smtClean="0"/>
                        <a:t>0.0</a:t>
                      </a:r>
                      <a:endParaRPr lang="en-US"/>
                    </a:p>
                  </a:txBody>
                  <a:tcPr/>
                </a:tc>
                <a:tc>
                  <a:txBody>
                    <a:bodyPr/>
                    <a:lstStyle/>
                    <a:p>
                      <a:pPr algn="ctr"/>
                      <a:r>
                        <a:rPr lang="en-US" smtClean="0"/>
                        <a:t>0.2</a:t>
                      </a:r>
                      <a:endParaRPr lang="en-US"/>
                    </a:p>
                  </a:txBody>
                  <a:tcPr/>
                </a:tc>
                <a:tc>
                  <a:txBody>
                    <a:bodyPr/>
                    <a:lstStyle/>
                    <a:p>
                      <a:pPr algn="ctr"/>
                      <a:r>
                        <a:rPr lang="en-US" smtClean="0"/>
                        <a:t>0.8</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00FFFF"/>
                          </a:solidFill>
                        </a:rPr>
                        <a:t>Pattern “c”</a:t>
                      </a:r>
                    </a:p>
                  </a:txBody>
                  <a:tcPr/>
                </a:tc>
                <a:tc>
                  <a:txBody>
                    <a:bodyPr/>
                    <a:lstStyle/>
                    <a:p>
                      <a:pPr algn="ctr"/>
                      <a:r>
                        <a:rPr lang="en-US" smtClean="0"/>
                        <a:t>0.4</a:t>
                      </a:r>
                      <a:endParaRPr lang="en-US"/>
                    </a:p>
                  </a:txBody>
                  <a:tcPr/>
                </a:tc>
                <a:tc>
                  <a:txBody>
                    <a:bodyPr/>
                    <a:lstStyle/>
                    <a:p>
                      <a:pPr algn="ctr"/>
                      <a:r>
                        <a:rPr lang="en-US" smtClean="0"/>
                        <a:t>0.0</a:t>
                      </a:r>
                      <a:endParaRPr lang="en-US"/>
                    </a:p>
                  </a:txBody>
                  <a:tcPr/>
                </a:tc>
                <a:tc>
                  <a:txBody>
                    <a:bodyPr/>
                    <a:lstStyle/>
                    <a:p>
                      <a:pPr algn="ctr"/>
                      <a:r>
                        <a:rPr lang="en-US" smtClean="0"/>
                        <a:t>0.6</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33CC"/>
                          </a:solidFill>
                        </a:rPr>
                        <a:t>Pattern “m”</a:t>
                      </a:r>
                    </a:p>
                  </a:txBody>
                  <a:tcPr/>
                </a:tc>
                <a:tc>
                  <a:txBody>
                    <a:bodyPr/>
                    <a:lstStyle/>
                    <a:p>
                      <a:pPr algn="ctr"/>
                      <a:r>
                        <a:rPr lang="en-US" smtClean="0"/>
                        <a:t>0.0</a:t>
                      </a:r>
                      <a:endParaRPr lang="en-US"/>
                    </a:p>
                  </a:txBody>
                  <a:tcPr/>
                </a:tc>
                <a:tc>
                  <a:txBody>
                    <a:bodyPr/>
                    <a:lstStyle/>
                    <a:p>
                      <a:pPr algn="ctr"/>
                      <a:r>
                        <a:rPr lang="en-US" smtClean="0"/>
                        <a:t>0.4</a:t>
                      </a:r>
                      <a:endParaRPr lang="en-US"/>
                    </a:p>
                  </a:txBody>
                  <a:tcPr/>
                </a:tc>
                <a:tc>
                  <a:txBody>
                    <a:bodyPr/>
                    <a:lstStyle/>
                    <a:p>
                      <a:pPr algn="ctr"/>
                      <a:r>
                        <a:rPr lang="en-US" smtClean="0"/>
                        <a:t>0.6</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solidFill>
                            <a:srgbClr val="FFFF00"/>
                          </a:solidFill>
                        </a:rPr>
                        <a:t>Pattern</a:t>
                      </a:r>
                      <a:r>
                        <a:rPr lang="en-US" baseline="0" smtClean="0">
                          <a:solidFill>
                            <a:srgbClr val="FFFF00"/>
                          </a:solidFill>
                        </a:rPr>
                        <a:t> </a:t>
                      </a:r>
                      <a:r>
                        <a:rPr lang="en-US" smtClean="0">
                          <a:solidFill>
                            <a:srgbClr val="FFFF00"/>
                          </a:solidFill>
                        </a:rPr>
                        <a:t>“y”</a:t>
                      </a:r>
                    </a:p>
                  </a:txBody>
                  <a:tcPr/>
                </a:tc>
                <a:tc>
                  <a:txBody>
                    <a:bodyPr/>
                    <a:lstStyle/>
                    <a:p>
                      <a:pPr algn="ctr"/>
                      <a:r>
                        <a:rPr lang="en-US" smtClean="0"/>
                        <a:t>0.4</a:t>
                      </a:r>
                      <a:endParaRPr lang="en-US"/>
                    </a:p>
                  </a:txBody>
                  <a:tcPr/>
                </a:tc>
                <a:tc>
                  <a:txBody>
                    <a:bodyPr/>
                    <a:lstStyle/>
                    <a:p>
                      <a:pPr algn="ctr"/>
                      <a:r>
                        <a:rPr lang="en-US" smtClean="0"/>
                        <a:t>0.6</a:t>
                      </a:r>
                      <a:endParaRPr lang="en-US"/>
                    </a:p>
                  </a:txBody>
                  <a:tcPr/>
                </a:tc>
                <a:tc>
                  <a:txBody>
                    <a:bodyPr/>
                    <a:lstStyle/>
                    <a:p>
                      <a:pPr algn="ctr"/>
                      <a:r>
                        <a:rPr lang="en-US" smtClean="0"/>
                        <a:t>0.0</a:t>
                      </a:r>
                      <a:endParaRPr lang="en-US"/>
                    </a:p>
                  </a:txBody>
                  <a:tcPr/>
                </a:tc>
              </a:tr>
              <a:tr h="370840">
                <a:tc>
                  <a:txBody>
                    <a:bodyPr/>
                    <a:lstStyle/>
                    <a:p>
                      <a:pPr algn="ctr"/>
                      <a:r>
                        <a:rPr lang="en-US" smtClean="0"/>
                        <a:t>Outlier 1</a:t>
                      </a:r>
                      <a:endParaRPr lang="en-US"/>
                    </a:p>
                  </a:txBody>
                  <a:tcPr/>
                </a:tc>
                <a:tc>
                  <a:txBody>
                    <a:bodyPr/>
                    <a:lstStyle/>
                    <a:p>
                      <a:pPr algn="ctr"/>
                      <a:r>
                        <a:rPr lang="en-US" smtClean="0"/>
                        <a:t>0.6</a:t>
                      </a:r>
                      <a:endParaRPr lang="en-US"/>
                    </a:p>
                  </a:txBody>
                  <a:tcPr/>
                </a:tc>
                <a:tc>
                  <a:txBody>
                    <a:bodyPr/>
                    <a:lstStyle/>
                    <a:p>
                      <a:pPr algn="ctr"/>
                      <a:r>
                        <a:rPr lang="en-US" smtClean="0"/>
                        <a:t>0.0</a:t>
                      </a:r>
                      <a:endParaRPr lang="en-US"/>
                    </a:p>
                  </a:txBody>
                  <a:tcPr/>
                </a:tc>
                <a:tc>
                  <a:txBody>
                    <a:bodyPr/>
                    <a:lstStyle/>
                    <a:p>
                      <a:pPr algn="ctr"/>
                      <a:r>
                        <a:rPr lang="en-US" smtClean="0"/>
                        <a:t>0.4</a:t>
                      </a:r>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mtClean="0"/>
                        <a:t>Outlier 2</a:t>
                      </a:r>
                    </a:p>
                  </a:txBody>
                  <a:tcPr/>
                </a:tc>
                <a:tc>
                  <a:txBody>
                    <a:bodyPr/>
                    <a:lstStyle/>
                    <a:p>
                      <a:pPr algn="ctr"/>
                      <a:r>
                        <a:rPr lang="en-US" smtClean="0"/>
                        <a:t>0.33</a:t>
                      </a:r>
                      <a:endParaRPr lang="en-US"/>
                    </a:p>
                  </a:txBody>
                  <a:tcPr/>
                </a:tc>
                <a:tc>
                  <a:txBody>
                    <a:bodyPr/>
                    <a:lstStyle/>
                    <a:p>
                      <a:pPr algn="ctr"/>
                      <a:r>
                        <a:rPr lang="en-US" smtClean="0"/>
                        <a:t>0.33</a:t>
                      </a:r>
                      <a:endParaRPr lang="en-US"/>
                    </a:p>
                  </a:txBody>
                  <a:tcPr/>
                </a:tc>
                <a:tc>
                  <a:txBody>
                    <a:bodyPr/>
                    <a:lstStyle/>
                    <a:p>
                      <a:pPr algn="ctr"/>
                      <a:r>
                        <a:rPr lang="en-US" smtClean="0"/>
                        <a:t>0.34</a:t>
                      </a:r>
                      <a:endParaRPr lang="en-US"/>
                    </a:p>
                  </a:txBody>
                  <a:tcPr/>
                </a:tc>
              </a:tr>
            </a:tbl>
          </a:graphicData>
        </a:graphic>
      </p:graphicFrame>
      <p:sp>
        <p:nvSpPr>
          <p:cNvPr id="7" name="Content Placeholder 2"/>
          <p:cNvSpPr txBox="1">
            <a:spLocks/>
          </p:cNvSpPr>
          <p:nvPr/>
        </p:nvSpPr>
        <p:spPr>
          <a:xfrm>
            <a:off x="597408" y="4308194"/>
            <a:ext cx="4355592" cy="106527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Distribution Pattern for a Type</a:t>
            </a:r>
          </a:p>
          <a:p>
            <a:pPr lvl="1"/>
            <a:r>
              <a:rPr lang="en-US" smtClean="0"/>
              <a:t>A cluster obtained by grouping rows of a belongingness matrix of that type</a:t>
            </a:r>
          </a:p>
          <a:p>
            <a:pPr lvl="1"/>
            <a:r>
              <a:rPr lang="en-US" smtClean="0"/>
              <a:t>Can be represented using cluster centroids</a:t>
            </a:r>
            <a:endParaRPr lang="en-US"/>
          </a:p>
        </p:txBody>
      </p:sp>
      <p:sp>
        <p:nvSpPr>
          <p:cNvPr id="4" name="Rectangle 3"/>
          <p:cNvSpPr/>
          <p:nvPr/>
        </p:nvSpPr>
        <p:spPr>
          <a:xfrm>
            <a:off x="5281547" y="4074568"/>
            <a:ext cx="3329053" cy="726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76600" y="2667000"/>
            <a:ext cx="1802574" cy="10668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1028700"/>
            <a:ext cx="0" cy="16383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90600" y="2667000"/>
            <a:ext cx="2286000" cy="533400"/>
          </a:xfrm>
          <a:prstGeom prst="straightConnector1">
            <a:avLst/>
          </a:prstGeom>
          <a:ln>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9600" y="3200400"/>
            <a:ext cx="381000" cy="762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1" name="TextBox 2050"/>
          <p:cNvSpPr txBox="1"/>
          <p:nvPr/>
        </p:nvSpPr>
        <p:spPr>
          <a:xfrm>
            <a:off x="4724400" y="3200400"/>
            <a:ext cx="290464" cy="369332"/>
          </a:xfrm>
          <a:prstGeom prst="rect">
            <a:avLst/>
          </a:prstGeom>
          <a:noFill/>
        </p:spPr>
        <p:txBody>
          <a:bodyPr wrap="none" rtlCol="0">
            <a:spAutoFit/>
          </a:bodyPr>
          <a:lstStyle/>
          <a:p>
            <a:r>
              <a:rPr lang="en-US" b="1" smtClean="0"/>
              <a:t>x</a:t>
            </a:r>
            <a:endParaRPr lang="en-US" b="1"/>
          </a:p>
        </p:txBody>
      </p:sp>
      <p:sp>
        <p:nvSpPr>
          <p:cNvPr id="37" name="TextBox 36"/>
          <p:cNvSpPr txBox="1"/>
          <p:nvPr/>
        </p:nvSpPr>
        <p:spPr>
          <a:xfrm>
            <a:off x="381000" y="3124200"/>
            <a:ext cx="293670" cy="369332"/>
          </a:xfrm>
          <a:prstGeom prst="rect">
            <a:avLst/>
          </a:prstGeom>
          <a:noFill/>
        </p:spPr>
        <p:txBody>
          <a:bodyPr wrap="none" rtlCol="0">
            <a:spAutoFit/>
          </a:bodyPr>
          <a:lstStyle/>
          <a:p>
            <a:r>
              <a:rPr lang="en-US" b="1"/>
              <a:t>y</a:t>
            </a:r>
          </a:p>
        </p:txBody>
      </p:sp>
      <p:sp>
        <p:nvSpPr>
          <p:cNvPr id="38" name="TextBox 37"/>
          <p:cNvSpPr txBox="1"/>
          <p:nvPr/>
        </p:nvSpPr>
        <p:spPr>
          <a:xfrm>
            <a:off x="2982930" y="990600"/>
            <a:ext cx="276038" cy="369332"/>
          </a:xfrm>
          <a:prstGeom prst="rect">
            <a:avLst/>
          </a:prstGeom>
          <a:noFill/>
        </p:spPr>
        <p:txBody>
          <a:bodyPr wrap="none" rtlCol="0">
            <a:spAutoFit/>
          </a:bodyPr>
          <a:lstStyle/>
          <a:p>
            <a:r>
              <a:rPr lang="en-US" b="1" smtClean="0"/>
              <a:t>z</a:t>
            </a:r>
            <a:endParaRPr lang="en-US" b="1"/>
          </a:p>
        </p:txBody>
      </p:sp>
    </p:spTree>
    <p:extLst>
      <p:ext uri="{BB962C8B-B14F-4D97-AF65-F5344CB8AC3E}">
        <p14:creationId xmlns:p14="http://schemas.microsoft.com/office/powerpoint/2010/main" val="140777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4"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1" y="710210"/>
            <a:ext cx="4767602" cy="2935722"/>
            <a:chOff x="76201" y="3224810"/>
            <a:chExt cx="4767602" cy="2935722"/>
          </a:xfrm>
        </p:grpSpPr>
        <p:pic>
          <p:nvPicPr>
            <p:cNvPr id="7" name="Picture 5" descr="https://encrypted-tbn3.google.com/images?q=tbn:ANd9GcT7osOW-JTHGiOZfY87oJ3PXS8-R9saxWtpYRTD-ojVamRx0LqY3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224810"/>
              <a:ext cx="2332656" cy="1747241"/>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2286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14400" y="5334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002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2911" y="4648200"/>
              <a:ext cx="623889" cy="369332"/>
            </a:xfrm>
            <a:prstGeom prst="rect">
              <a:avLst/>
            </a:prstGeom>
            <a:noFill/>
          </p:spPr>
          <p:txBody>
            <a:bodyPr wrap="none" rtlCol="0">
              <a:spAutoFit/>
            </a:bodyPr>
            <a:lstStyle/>
            <a:p>
              <a:r>
                <a:rPr lang="en-US" b="1" smtClean="0"/>
                <a:t>User</a:t>
              </a:r>
              <a:endParaRPr lang="en-US" b="1"/>
            </a:p>
          </p:txBody>
        </p:sp>
        <p:sp>
          <p:nvSpPr>
            <p:cNvPr id="12" name="TextBox 11"/>
            <p:cNvSpPr txBox="1"/>
            <p:nvPr/>
          </p:nvSpPr>
          <p:spPr>
            <a:xfrm>
              <a:off x="1905000" y="4648200"/>
              <a:ext cx="503856" cy="369332"/>
            </a:xfrm>
            <a:prstGeom prst="rect">
              <a:avLst/>
            </a:prstGeom>
            <a:noFill/>
          </p:spPr>
          <p:txBody>
            <a:bodyPr wrap="none" rtlCol="0">
              <a:spAutoFit/>
            </a:bodyPr>
            <a:lstStyle/>
            <a:p>
              <a:r>
                <a:rPr lang="en-US" b="1" smtClean="0"/>
                <a:t>Tag</a:t>
              </a:r>
              <a:endParaRPr lang="en-US" b="1"/>
            </a:p>
          </p:txBody>
        </p:sp>
        <p:sp>
          <p:nvSpPr>
            <p:cNvPr id="13" name="TextBox 12"/>
            <p:cNvSpPr txBox="1"/>
            <p:nvPr/>
          </p:nvSpPr>
          <p:spPr>
            <a:xfrm>
              <a:off x="1113425" y="5498068"/>
              <a:ext cx="562975" cy="369332"/>
            </a:xfrm>
            <a:prstGeom prst="rect">
              <a:avLst/>
            </a:prstGeom>
            <a:noFill/>
          </p:spPr>
          <p:txBody>
            <a:bodyPr wrap="none" rtlCol="0">
              <a:spAutoFit/>
            </a:bodyPr>
            <a:lstStyle/>
            <a:p>
              <a:r>
                <a:rPr lang="en-US" b="1" smtClean="0"/>
                <a:t>URL</a:t>
              </a:r>
              <a:endParaRPr lang="en-US" b="1"/>
            </a:p>
          </p:txBody>
        </p:sp>
        <p:cxnSp>
          <p:nvCxnSpPr>
            <p:cNvPr id="14" name="Straight Connector 13"/>
            <p:cNvCxnSpPr>
              <a:endCxn id="9" idx="1"/>
            </p:cNvCxnSpPr>
            <p:nvPr/>
          </p:nvCxnSpPr>
          <p:spPr>
            <a:xfrm>
              <a:off x="838200" y="51816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4"/>
              <a:endCxn id="9" idx="7"/>
            </p:cNvCxnSpPr>
            <p:nvPr/>
          </p:nvCxnSpPr>
          <p:spPr>
            <a:xfrm flipH="1">
              <a:off x="1747734" y="51816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2"/>
            </p:cNvCxnSpPr>
            <p:nvPr/>
          </p:nvCxnSpPr>
          <p:spPr>
            <a:xfrm flipH="1">
              <a:off x="1204912" y="48387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1" descr="https://encrypted-tbn1.google.com/images?q=tbn:ANd9GcQQ182EjXEbjHybSNwzPE_i0tJJFctkUlKVYhVFW4NyigAbng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571" y="4191429"/>
              <a:ext cx="1149172" cy="11491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438400" y="5715000"/>
              <a:ext cx="577402" cy="369332"/>
            </a:xfrm>
            <a:prstGeom prst="rect">
              <a:avLst/>
            </a:prstGeom>
            <a:noFill/>
          </p:spPr>
          <p:txBody>
            <a:bodyPr wrap="none" rtlCol="0">
              <a:spAutoFit/>
            </a:bodyPr>
            <a:lstStyle/>
            <a:p>
              <a:r>
                <a:rPr lang="en-US" b="1" smtClean="0"/>
                <a:t>Arts</a:t>
              </a:r>
              <a:endParaRPr lang="en-US" b="1"/>
            </a:p>
          </p:txBody>
        </p:sp>
        <p:sp>
          <p:nvSpPr>
            <p:cNvPr id="19" name="TextBox 18"/>
            <p:cNvSpPr txBox="1"/>
            <p:nvPr/>
          </p:nvSpPr>
          <p:spPr>
            <a:xfrm>
              <a:off x="3016822" y="5715000"/>
              <a:ext cx="891591" cy="369332"/>
            </a:xfrm>
            <a:prstGeom prst="rect">
              <a:avLst/>
            </a:prstGeom>
            <a:noFill/>
          </p:spPr>
          <p:txBody>
            <a:bodyPr wrap="none" rtlCol="0">
              <a:spAutoFit/>
            </a:bodyPr>
            <a:lstStyle/>
            <a:p>
              <a:r>
                <a:rPr lang="en-US" b="1" smtClean="0"/>
                <a:t>Science</a:t>
              </a:r>
              <a:endParaRPr lang="en-US" b="1"/>
            </a:p>
          </p:txBody>
        </p:sp>
        <p:sp>
          <p:nvSpPr>
            <p:cNvPr id="20" name="TextBox 19"/>
            <p:cNvSpPr txBox="1"/>
            <p:nvPr/>
          </p:nvSpPr>
          <p:spPr>
            <a:xfrm>
              <a:off x="3375609" y="5486400"/>
              <a:ext cx="915764" cy="369332"/>
            </a:xfrm>
            <a:prstGeom prst="rect">
              <a:avLst/>
            </a:prstGeom>
            <a:noFill/>
          </p:spPr>
          <p:txBody>
            <a:bodyPr wrap="none" rtlCol="0">
              <a:spAutoFit/>
            </a:bodyPr>
            <a:lstStyle/>
            <a:p>
              <a:r>
                <a:rPr lang="en-US" b="1" smtClean="0"/>
                <a:t>Fashion</a:t>
              </a:r>
              <a:endParaRPr lang="en-US" b="1"/>
            </a:p>
          </p:txBody>
        </p:sp>
        <p:sp>
          <p:nvSpPr>
            <p:cNvPr id="21" name="TextBox 20"/>
            <p:cNvSpPr txBox="1"/>
            <p:nvPr/>
          </p:nvSpPr>
          <p:spPr>
            <a:xfrm>
              <a:off x="4049996" y="5791200"/>
              <a:ext cx="793807" cy="369332"/>
            </a:xfrm>
            <a:prstGeom prst="rect">
              <a:avLst/>
            </a:prstGeom>
            <a:noFill/>
          </p:spPr>
          <p:txBody>
            <a:bodyPr wrap="none" rtlCol="0">
              <a:spAutoFit/>
            </a:bodyPr>
            <a:lstStyle/>
            <a:p>
              <a:r>
                <a:rPr lang="en-US" b="1" smtClean="0"/>
                <a:t>Sports</a:t>
              </a:r>
              <a:endParaRPr lang="en-US" b="1"/>
            </a:p>
          </p:txBody>
        </p:sp>
        <p:cxnSp>
          <p:nvCxnSpPr>
            <p:cNvPr id="22" name="Straight Arrow Connector 21"/>
            <p:cNvCxnSpPr/>
            <p:nvPr/>
          </p:nvCxnSpPr>
          <p:spPr>
            <a:xfrm flipH="1">
              <a:off x="2720689" y="51816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146677" y="53406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693489" y="53080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1" idx="0"/>
            </p:cNvCxnSpPr>
            <p:nvPr/>
          </p:nvCxnSpPr>
          <p:spPr>
            <a:xfrm>
              <a:off x="4240303" y="5308016"/>
              <a:ext cx="206597"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13" descr="https://encrypted-tbn1.google.com/images?q=tbn:ANd9GcQ4NEXVwxP5MKwoMkUGNWNvIKoQw1dDiGvfKaa6nidSxzGcJMQE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6576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rot="19490413">
              <a:off x="2537624" y="40552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EXPERT</a:t>
              </a:r>
              <a:endParaRPr lang="en-US" sz="1600">
                <a:solidFill>
                  <a:schemeClr val="tx1"/>
                </a:solidFill>
              </a:endParaRPr>
            </a:p>
          </p:txBody>
        </p:sp>
      </p:grpSp>
      <p:grpSp>
        <p:nvGrpSpPr>
          <p:cNvPr id="28" name="Group 27"/>
          <p:cNvGrpSpPr/>
          <p:nvPr/>
        </p:nvGrpSpPr>
        <p:grpSpPr>
          <a:xfrm>
            <a:off x="4387793" y="3534252"/>
            <a:ext cx="4527607" cy="2714148"/>
            <a:chOff x="4648200" y="3522584"/>
            <a:chExt cx="4527607" cy="2714148"/>
          </a:xfrm>
        </p:grpSpPr>
        <p:pic>
          <p:nvPicPr>
            <p:cNvPr id="29" name="Picture 19" descr="https://encrypted-tbn3.google.com/images?q=tbn:ANd9GcTjeWg5es_-6WfDgRuwNx8uczK_R5xhhDEAYqGuUnPcxylQ1m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578" y="3522584"/>
              <a:ext cx="1883777" cy="994714"/>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4648200" y="4572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0" y="54102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19800" y="4572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862511" y="4724400"/>
              <a:ext cx="623889" cy="369332"/>
            </a:xfrm>
            <a:prstGeom prst="rect">
              <a:avLst/>
            </a:prstGeom>
            <a:noFill/>
          </p:spPr>
          <p:txBody>
            <a:bodyPr wrap="none" rtlCol="0">
              <a:spAutoFit/>
            </a:bodyPr>
            <a:lstStyle/>
            <a:p>
              <a:r>
                <a:rPr lang="en-US" b="1" smtClean="0"/>
                <a:t>User</a:t>
              </a:r>
              <a:endParaRPr lang="en-US" b="1"/>
            </a:p>
          </p:txBody>
        </p:sp>
        <p:sp>
          <p:nvSpPr>
            <p:cNvPr id="34" name="TextBox 33"/>
            <p:cNvSpPr txBox="1"/>
            <p:nvPr/>
          </p:nvSpPr>
          <p:spPr>
            <a:xfrm>
              <a:off x="6324600" y="4724400"/>
              <a:ext cx="503856" cy="369332"/>
            </a:xfrm>
            <a:prstGeom prst="rect">
              <a:avLst/>
            </a:prstGeom>
            <a:noFill/>
          </p:spPr>
          <p:txBody>
            <a:bodyPr wrap="none" rtlCol="0">
              <a:spAutoFit/>
            </a:bodyPr>
            <a:lstStyle/>
            <a:p>
              <a:r>
                <a:rPr lang="en-US" b="1" smtClean="0"/>
                <a:t>Tag</a:t>
              </a:r>
              <a:endParaRPr lang="en-US" b="1"/>
            </a:p>
          </p:txBody>
        </p:sp>
        <p:sp>
          <p:nvSpPr>
            <p:cNvPr id="35" name="TextBox 34"/>
            <p:cNvSpPr txBox="1"/>
            <p:nvPr/>
          </p:nvSpPr>
          <p:spPr>
            <a:xfrm>
              <a:off x="5410200" y="5574268"/>
              <a:ext cx="739305" cy="369332"/>
            </a:xfrm>
            <a:prstGeom prst="rect">
              <a:avLst/>
            </a:prstGeom>
            <a:noFill/>
          </p:spPr>
          <p:txBody>
            <a:bodyPr wrap="none" rtlCol="0">
              <a:spAutoFit/>
            </a:bodyPr>
            <a:lstStyle/>
            <a:p>
              <a:r>
                <a:rPr lang="en-US" b="1" smtClean="0"/>
                <a:t>Video</a:t>
              </a:r>
              <a:endParaRPr lang="en-US" b="1"/>
            </a:p>
          </p:txBody>
        </p:sp>
        <p:cxnSp>
          <p:nvCxnSpPr>
            <p:cNvPr id="36" name="Straight Connector 35"/>
            <p:cNvCxnSpPr>
              <a:endCxn id="31" idx="1"/>
            </p:cNvCxnSpPr>
            <p:nvPr/>
          </p:nvCxnSpPr>
          <p:spPr>
            <a:xfrm>
              <a:off x="5257800" y="52578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4"/>
              <a:endCxn id="31" idx="7"/>
            </p:cNvCxnSpPr>
            <p:nvPr/>
          </p:nvCxnSpPr>
          <p:spPr>
            <a:xfrm flipH="1">
              <a:off x="6167334" y="52578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2"/>
            </p:cNvCxnSpPr>
            <p:nvPr/>
          </p:nvCxnSpPr>
          <p:spPr>
            <a:xfrm flipH="1">
              <a:off x="5624512" y="49149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58000" y="5791200"/>
              <a:ext cx="577402" cy="369332"/>
            </a:xfrm>
            <a:prstGeom prst="rect">
              <a:avLst/>
            </a:prstGeom>
            <a:noFill/>
          </p:spPr>
          <p:txBody>
            <a:bodyPr wrap="none" rtlCol="0">
              <a:spAutoFit/>
            </a:bodyPr>
            <a:lstStyle/>
            <a:p>
              <a:r>
                <a:rPr lang="en-US" b="1" smtClean="0"/>
                <a:t>Arts</a:t>
              </a:r>
              <a:endParaRPr lang="en-US" b="1"/>
            </a:p>
          </p:txBody>
        </p:sp>
        <p:sp>
          <p:nvSpPr>
            <p:cNvPr id="40" name="TextBox 39"/>
            <p:cNvSpPr txBox="1"/>
            <p:nvPr/>
          </p:nvSpPr>
          <p:spPr>
            <a:xfrm>
              <a:off x="7436422" y="5791200"/>
              <a:ext cx="891591" cy="369332"/>
            </a:xfrm>
            <a:prstGeom prst="rect">
              <a:avLst/>
            </a:prstGeom>
            <a:noFill/>
          </p:spPr>
          <p:txBody>
            <a:bodyPr wrap="none" rtlCol="0">
              <a:spAutoFit/>
            </a:bodyPr>
            <a:lstStyle/>
            <a:p>
              <a:r>
                <a:rPr lang="en-US" b="1" smtClean="0"/>
                <a:t>Science</a:t>
              </a:r>
              <a:endParaRPr lang="en-US" b="1"/>
            </a:p>
          </p:txBody>
        </p:sp>
        <p:sp>
          <p:nvSpPr>
            <p:cNvPr id="41" name="TextBox 40"/>
            <p:cNvSpPr txBox="1"/>
            <p:nvPr/>
          </p:nvSpPr>
          <p:spPr>
            <a:xfrm>
              <a:off x="7795209" y="5562600"/>
              <a:ext cx="915764" cy="369332"/>
            </a:xfrm>
            <a:prstGeom prst="rect">
              <a:avLst/>
            </a:prstGeom>
            <a:noFill/>
          </p:spPr>
          <p:txBody>
            <a:bodyPr wrap="none" rtlCol="0">
              <a:spAutoFit/>
            </a:bodyPr>
            <a:lstStyle/>
            <a:p>
              <a:r>
                <a:rPr lang="en-US" b="1" smtClean="0"/>
                <a:t>Fashion</a:t>
              </a:r>
              <a:endParaRPr lang="en-US" b="1"/>
            </a:p>
          </p:txBody>
        </p:sp>
        <p:sp>
          <p:nvSpPr>
            <p:cNvPr id="42" name="TextBox 41"/>
            <p:cNvSpPr txBox="1"/>
            <p:nvPr/>
          </p:nvSpPr>
          <p:spPr>
            <a:xfrm>
              <a:off x="8382000" y="5867400"/>
              <a:ext cx="793807" cy="369332"/>
            </a:xfrm>
            <a:prstGeom prst="rect">
              <a:avLst/>
            </a:prstGeom>
            <a:noFill/>
          </p:spPr>
          <p:txBody>
            <a:bodyPr wrap="none" rtlCol="0">
              <a:spAutoFit/>
            </a:bodyPr>
            <a:lstStyle/>
            <a:p>
              <a:r>
                <a:rPr lang="en-US" b="1" smtClean="0"/>
                <a:t>Sports</a:t>
              </a:r>
              <a:endParaRPr lang="en-US" b="1"/>
            </a:p>
          </p:txBody>
        </p:sp>
        <p:cxnSp>
          <p:nvCxnSpPr>
            <p:cNvPr id="43" name="Straight Arrow Connector 42"/>
            <p:cNvCxnSpPr/>
            <p:nvPr/>
          </p:nvCxnSpPr>
          <p:spPr>
            <a:xfrm flipH="1">
              <a:off x="7140289" y="52578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566277" y="54168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8113089" y="53842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2" idx="0"/>
            </p:cNvCxnSpPr>
            <p:nvPr/>
          </p:nvCxnSpPr>
          <p:spPr>
            <a:xfrm>
              <a:off x="8572307" y="5384216"/>
              <a:ext cx="206597"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7" name="Picture 13" descr="https://encrypted-tbn1.google.com/images?q=tbn:ANd9GcQ4NEXVwxP5MKwoMkUGNWNvIKoQw1dDiGvfKaa6nidSxzGcJMQE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7338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rot="19490413">
              <a:off x="6957224" y="41314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MARKETER</a:t>
              </a:r>
              <a:endParaRPr lang="en-US" sz="1100">
                <a:solidFill>
                  <a:schemeClr val="tx1"/>
                </a:solidFill>
              </a:endParaRPr>
            </a:p>
          </p:txBody>
        </p:sp>
        <p:pic>
          <p:nvPicPr>
            <p:cNvPr id="49" name="Picture 17" descr="https://encrypted-tbn1.google.com/images?q=tbn:ANd9GcTJU7bar0AkHG5g7vQKvzKDsUzFMeGHbqYRB4aLjarvw4lqRlgyw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9748" y="4489662"/>
              <a:ext cx="788853" cy="85093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normAutofit/>
          </a:bodyPr>
          <a:lstStyle/>
          <a:p>
            <a:r>
              <a:rPr lang="en-US" smtClean="0"/>
              <a:t>CD-Outlier Examples</a:t>
            </a:r>
            <a:endParaRPr lang="en-US"/>
          </a:p>
        </p:txBody>
      </p:sp>
      <p:sp>
        <p:nvSpPr>
          <p:cNvPr id="4" name="Date Placeholder 3"/>
          <p:cNvSpPr>
            <a:spLocks noGrp="1"/>
          </p:cNvSpPr>
          <p:nvPr>
            <p:ph type="dt" sz="half" idx="10"/>
          </p:nvPr>
        </p:nvSpPr>
        <p:spPr/>
        <p:txBody>
          <a:bodyPr/>
          <a:lstStyle/>
          <a:p>
            <a:fld id="{C0F2265E-CD5C-4ABB-9452-773A817CCCB4}" type="datetime1">
              <a:rPr lang="en-US" smtClean="0"/>
              <a:t>28-Mar-13</a:t>
            </a:fld>
            <a:endParaRPr lang="en-US"/>
          </a:p>
        </p:txBody>
      </p:sp>
    </p:spTree>
    <p:extLst>
      <p:ext uri="{BB962C8B-B14F-4D97-AF65-F5344CB8AC3E}">
        <p14:creationId xmlns:p14="http://schemas.microsoft.com/office/powerpoint/2010/main" val="14791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smtClean="0"/>
              <a:t>Our Approach in Brief</a:t>
            </a:r>
            <a:endParaRPr lang="en-US" sz="4000"/>
          </a:p>
        </p:txBody>
      </p:sp>
      <p:sp>
        <p:nvSpPr>
          <p:cNvPr id="5" name="Cloud 4"/>
          <p:cNvSpPr/>
          <p:nvPr/>
        </p:nvSpPr>
        <p:spPr>
          <a:xfrm>
            <a:off x="228600" y="2490242"/>
            <a:ext cx="1676400" cy="17007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70617471"/>
              </p:ext>
            </p:extLst>
          </p:nvPr>
        </p:nvGraphicFramePr>
        <p:xfrm>
          <a:off x="2895600" y="1289951"/>
          <a:ext cx="906462" cy="1423988"/>
        </p:xfrm>
        <a:graphic>
          <a:graphicData uri="http://schemas.openxmlformats.org/presentationml/2006/ole">
            <mc:AlternateContent xmlns:mc="http://schemas.openxmlformats.org/markup-compatibility/2006">
              <mc:Choice xmlns:v="urn:schemas-microsoft-com:vml" Requires="v">
                <p:oleObj spid="_x0000_s37067" name="Equation" r:id="rId4" imgW="1358640" imgH="1600200" progId="Equation.3">
                  <p:embed/>
                </p:oleObj>
              </mc:Choice>
              <mc:Fallback>
                <p:oleObj name="Equation" r:id="rId4" imgW="135864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289951"/>
                        <a:ext cx="906462"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0368678"/>
              </p:ext>
            </p:extLst>
          </p:nvPr>
        </p:nvGraphicFramePr>
        <p:xfrm>
          <a:off x="2895600" y="2706688"/>
          <a:ext cx="906463" cy="1423987"/>
        </p:xfrm>
        <a:graphic>
          <a:graphicData uri="http://schemas.openxmlformats.org/presentationml/2006/ole">
            <mc:AlternateContent xmlns:mc="http://schemas.openxmlformats.org/markup-compatibility/2006">
              <mc:Choice xmlns:v="urn:schemas-microsoft-com:vml" Requires="v">
                <p:oleObj spid="_x0000_s37068" name="Equation" r:id="rId6" imgW="1358900" imgH="1600200" progId="Equation.3">
                  <p:embed/>
                </p:oleObj>
              </mc:Choice>
              <mc:Fallback>
                <p:oleObj name="Equation" r:id="rId6"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706688"/>
                        <a:ext cx="906463" cy="142398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89182216"/>
              </p:ext>
            </p:extLst>
          </p:nvPr>
        </p:nvGraphicFramePr>
        <p:xfrm>
          <a:off x="2895600" y="4251380"/>
          <a:ext cx="906463" cy="1423987"/>
        </p:xfrm>
        <a:graphic>
          <a:graphicData uri="http://schemas.openxmlformats.org/presentationml/2006/ole">
            <mc:AlternateContent xmlns:mc="http://schemas.openxmlformats.org/markup-compatibility/2006">
              <mc:Choice xmlns:v="urn:schemas-microsoft-com:vml" Requires="v">
                <p:oleObj spid="_x0000_s37069" name="Equation" r:id="rId7" imgW="1358900" imgH="1600200" progId="Equation.3">
                  <p:embed/>
                </p:oleObj>
              </mc:Choice>
              <mc:Fallback>
                <p:oleObj name="Equation" r:id="rId7"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251380"/>
                        <a:ext cx="906463"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4267200" y="2911475"/>
            <a:ext cx="1066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rPr>
              <a:t>Joint NMF</a:t>
            </a:r>
            <a:endParaRPr lang="en-US" sz="3000">
              <a:solidFill>
                <a:schemeClr val="tx1"/>
              </a:solidFill>
            </a:endParaRPr>
          </a:p>
        </p:txBody>
      </p:sp>
      <p:sp>
        <p:nvSpPr>
          <p:cNvPr id="11" name="TextBox 10"/>
          <p:cNvSpPr txBox="1"/>
          <p:nvPr/>
        </p:nvSpPr>
        <p:spPr>
          <a:xfrm>
            <a:off x="3810000" y="2465943"/>
            <a:ext cx="375424" cy="369332"/>
          </a:xfrm>
          <a:prstGeom prst="rect">
            <a:avLst/>
          </a:prstGeom>
          <a:noFill/>
        </p:spPr>
        <p:txBody>
          <a:bodyPr wrap="none" rtlCol="0">
            <a:spAutoFit/>
          </a:bodyPr>
          <a:lstStyle/>
          <a:p>
            <a:r>
              <a:rPr lang="en-US" smtClean="0"/>
              <a:t>T</a:t>
            </a:r>
            <a:r>
              <a:rPr lang="en-US" baseline="-25000" smtClean="0"/>
              <a:t>1</a:t>
            </a:r>
            <a:endParaRPr lang="en-US" baseline="-25000"/>
          </a:p>
        </p:txBody>
      </p:sp>
      <p:sp>
        <p:nvSpPr>
          <p:cNvPr id="12" name="TextBox 11"/>
          <p:cNvSpPr txBox="1"/>
          <p:nvPr/>
        </p:nvSpPr>
        <p:spPr>
          <a:xfrm>
            <a:off x="3815576" y="3989943"/>
            <a:ext cx="375424" cy="369332"/>
          </a:xfrm>
          <a:prstGeom prst="rect">
            <a:avLst/>
          </a:prstGeom>
          <a:noFill/>
        </p:spPr>
        <p:txBody>
          <a:bodyPr wrap="none" rtlCol="0">
            <a:spAutoFit/>
          </a:bodyPr>
          <a:lstStyle/>
          <a:p>
            <a:r>
              <a:rPr lang="en-US" smtClean="0"/>
              <a:t>T</a:t>
            </a:r>
            <a:r>
              <a:rPr lang="en-US" baseline="-25000" smtClean="0"/>
              <a:t>2</a:t>
            </a:r>
            <a:endParaRPr lang="en-US" baseline="-25000"/>
          </a:p>
        </p:txBody>
      </p:sp>
      <p:sp>
        <p:nvSpPr>
          <p:cNvPr id="13" name="TextBox 12"/>
          <p:cNvSpPr txBox="1"/>
          <p:nvPr/>
        </p:nvSpPr>
        <p:spPr>
          <a:xfrm>
            <a:off x="3810000" y="5574268"/>
            <a:ext cx="375424" cy="369332"/>
          </a:xfrm>
          <a:prstGeom prst="rect">
            <a:avLst/>
          </a:prstGeom>
          <a:noFill/>
        </p:spPr>
        <p:txBody>
          <a:bodyPr wrap="none" rtlCol="0">
            <a:spAutoFit/>
          </a:bodyPr>
          <a:lstStyle/>
          <a:p>
            <a:r>
              <a:rPr lang="en-US" smtClean="0"/>
              <a:t>T</a:t>
            </a:r>
            <a:r>
              <a:rPr lang="en-US" baseline="-25000" smtClean="0"/>
              <a:t>3</a:t>
            </a:r>
            <a:endParaRPr lang="en-US" baseline="-25000"/>
          </a:p>
        </p:txBody>
      </p:sp>
      <p:sp>
        <p:nvSpPr>
          <p:cNvPr id="15" name="Rectangle 14"/>
          <p:cNvSpPr/>
          <p:nvPr/>
        </p:nvSpPr>
        <p:spPr>
          <a:xfrm>
            <a:off x="5709458" y="1324237"/>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24600" y="1821626"/>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15000" y="2804303"/>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30142" y="3301692"/>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744787" y="4267200"/>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359929" y="4764589"/>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19800" y="2465943"/>
            <a:ext cx="468398" cy="369332"/>
          </a:xfrm>
          <a:prstGeom prst="rect">
            <a:avLst/>
          </a:prstGeom>
          <a:noFill/>
        </p:spPr>
        <p:txBody>
          <a:bodyPr wrap="none" rtlCol="0">
            <a:spAutoFit/>
          </a:bodyPr>
          <a:lstStyle/>
          <a:p>
            <a:r>
              <a:rPr lang="en-US"/>
              <a:t>W</a:t>
            </a:r>
            <a:r>
              <a:rPr lang="en-US" baseline="-25000" smtClean="0"/>
              <a:t>1</a:t>
            </a:r>
            <a:endParaRPr lang="en-US" baseline="-25000"/>
          </a:p>
        </p:txBody>
      </p:sp>
      <p:sp>
        <p:nvSpPr>
          <p:cNvPr id="23" name="TextBox 22"/>
          <p:cNvSpPr txBox="1"/>
          <p:nvPr/>
        </p:nvSpPr>
        <p:spPr>
          <a:xfrm>
            <a:off x="6019800" y="3913743"/>
            <a:ext cx="468398" cy="369332"/>
          </a:xfrm>
          <a:prstGeom prst="rect">
            <a:avLst/>
          </a:prstGeom>
          <a:noFill/>
        </p:spPr>
        <p:txBody>
          <a:bodyPr wrap="none" rtlCol="0">
            <a:spAutoFit/>
          </a:bodyPr>
          <a:lstStyle/>
          <a:p>
            <a:r>
              <a:rPr lang="en-US" smtClean="0"/>
              <a:t>W</a:t>
            </a:r>
            <a:r>
              <a:rPr lang="en-US" baseline="-25000" smtClean="0"/>
              <a:t>2</a:t>
            </a:r>
            <a:endParaRPr lang="en-US" baseline="-25000"/>
          </a:p>
        </p:txBody>
      </p:sp>
      <p:sp>
        <p:nvSpPr>
          <p:cNvPr id="24" name="TextBox 23"/>
          <p:cNvSpPr txBox="1"/>
          <p:nvPr/>
        </p:nvSpPr>
        <p:spPr>
          <a:xfrm>
            <a:off x="6019800" y="5410200"/>
            <a:ext cx="468398" cy="369332"/>
          </a:xfrm>
          <a:prstGeom prst="rect">
            <a:avLst/>
          </a:prstGeom>
          <a:noFill/>
        </p:spPr>
        <p:txBody>
          <a:bodyPr wrap="none" rtlCol="0">
            <a:spAutoFit/>
          </a:bodyPr>
          <a:lstStyle/>
          <a:p>
            <a:r>
              <a:rPr lang="en-US" smtClean="0"/>
              <a:t>W</a:t>
            </a:r>
            <a:r>
              <a:rPr lang="en-US" baseline="-25000" smtClean="0"/>
              <a:t>3</a:t>
            </a:r>
            <a:endParaRPr lang="en-US" baseline="-25000"/>
          </a:p>
        </p:txBody>
      </p:sp>
      <p:sp>
        <p:nvSpPr>
          <p:cNvPr id="25" name="TextBox 24"/>
          <p:cNvSpPr txBox="1"/>
          <p:nvPr/>
        </p:nvSpPr>
        <p:spPr>
          <a:xfrm>
            <a:off x="6618202" y="2084943"/>
            <a:ext cx="407484" cy="369332"/>
          </a:xfrm>
          <a:prstGeom prst="rect">
            <a:avLst/>
          </a:prstGeom>
          <a:noFill/>
        </p:spPr>
        <p:txBody>
          <a:bodyPr wrap="none" rtlCol="0">
            <a:spAutoFit/>
          </a:bodyPr>
          <a:lstStyle/>
          <a:p>
            <a:r>
              <a:rPr lang="en-US" smtClean="0"/>
              <a:t>H</a:t>
            </a:r>
            <a:r>
              <a:rPr lang="en-US" baseline="-25000" smtClean="0"/>
              <a:t>1</a:t>
            </a:r>
            <a:endParaRPr lang="en-US" baseline="-25000"/>
          </a:p>
        </p:txBody>
      </p:sp>
      <p:sp>
        <p:nvSpPr>
          <p:cNvPr id="26" name="TextBox 25"/>
          <p:cNvSpPr txBox="1"/>
          <p:nvPr/>
        </p:nvSpPr>
        <p:spPr>
          <a:xfrm>
            <a:off x="6629400" y="3521075"/>
            <a:ext cx="407484" cy="369332"/>
          </a:xfrm>
          <a:prstGeom prst="rect">
            <a:avLst/>
          </a:prstGeom>
          <a:noFill/>
        </p:spPr>
        <p:txBody>
          <a:bodyPr wrap="none" rtlCol="0">
            <a:spAutoFit/>
          </a:bodyPr>
          <a:lstStyle/>
          <a:p>
            <a:r>
              <a:rPr lang="en-US" smtClean="0"/>
              <a:t>H</a:t>
            </a:r>
            <a:r>
              <a:rPr lang="en-US" baseline="-25000" smtClean="0"/>
              <a:t>2</a:t>
            </a:r>
            <a:endParaRPr lang="en-US" baseline="-25000"/>
          </a:p>
        </p:txBody>
      </p:sp>
      <p:sp>
        <p:nvSpPr>
          <p:cNvPr id="27" name="TextBox 26"/>
          <p:cNvSpPr txBox="1"/>
          <p:nvPr/>
        </p:nvSpPr>
        <p:spPr>
          <a:xfrm>
            <a:off x="6629400" y="4964668"/>
            <a:ext cx="407484" cy="369332"/>
          </a:xfrm>
          <a:prstGeom prst="rect">
            <a:avLst/>
          </a:prstGeom>
          <a:noFill/>
        </p:spPr>
        <p:txBody>
          <a:bodyPr wrap="none" rtlCol="0">
            <a:spAutoFit/>
          </a:bodyPr>
          <a:lstStyle/>
          <a:p>
            <a:r>
              <a:rPr lang="en-US" smtClean="0"/>
              <a:t>H</a:t>
            </a:r>
            <a:r>
              <a:rPr lang="en-US" baseline="-25000" smtClean="0"/>
              <a:t>3</a:t>
            </a:r>
            <a:endParaRPr lang="en-US" baseline="-25000"/>
          </a:p>
        </p:txBody>
      </p:sp>
      <p:pic>
        <p:nvPicPr>
          <p:cNvPr id="3083"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198047"/>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TextBox 28"/>
              <p:cNvSpPr txBox="1"/>
              <p:nvPr/>
            </p:nvSpPr>
            <p:spPr>
              <a:xfrm>
                <a:off x="7191519" y="2161143"/>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xmlns="">
          <p:sp>
            <p:nvSpPr>
              <p:cNvPr id="29" name="TextBox 28"/>
              <p:cNvSpPr txBox="1">
                <a:spLocks noRot="1" noChangeAspect="1" noMove="1" noResize="1" noEditPoints="1" noAdjustHandles="1" noChangeArrowheads="1" noChangeShapeType="1" noTextEdit="1"/>
              </p:cNvSpPr>
              <p:nvPr/>
            </p:nvSpPr>
            <p:spPr>
              <a:xfrm>
                <a:off x="7191519" y="2161143"/>
                <a:ext cx="1495281" cy="369332"/>
              </a:xfrm>
              <a:prstGeom prst="rect">
                <a:avLst/>
              </a:prstGeom>
              <a:blipFill rotWithShape="1">
                <a:blip r:embed="rId9"/>
                <a:stretch>
                  <a:fillRect l="-3673" t="-8333" r="-3265" b="-26667"/>
                </a:stretch>
              </a:blipFill>
            </p:spPr>
            <p:txBody>
              <a:bodyPr/>
              <a:lstStyle/>
              <a:p>
                <a:r>
                  <a:rPr lang="en-US">
                    <a:noFill/>
                  </a:rPr>
                  <a:t> </a:t>
                </a:r>
              </a:p>
            </p:txBody>
          </p:sp>
        </mc:Fallback>
      </mc:AlternateContent>
      <p:pic>
        <p:nvPicPr>
          <p:cNvPr id="31"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681" y="2835275"/>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2" name="TextBox 31"/>
              <p:cNvSpPr txBox="1"/>
              <p:nvPr/>
            </p:nvSpPr>
            <p:spPr>
              <a:xfrm>
                <a:off x="7239000" y="3798371"/>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xmlns="">
          <p:sp>
            <p:nvSpPr>
              <p:cNvPr id="32" name="TextBox 31"/>
              <p:cNvSpPr txBox="1">
                <a:spLocks noRot="1" noChangeAspect="1" noMove="1" noResize="1" noEditPoints="1" noAdjustHandles="1" noChangeArrowheads="1" noChangeShapeType="1" noTextEdit="1"/>
              </p:cNvSpPr>
              <p:nvPr/>
            </p:nvSpPr>
            <p:spPr>
              <a:xfrm>
                <a:off x="7239000" y="3798371"/>
                <a:ext cx="1495281" cy="369332"/>
              </a:xfrm>
              <a:prstGeom prst="rect">
                <a:avLst/>
              </a:prstGeom>
              <a:blipFill rotWithShape="1">
                <a:blip r:embed="rId10"/>
                <a:stretch>
                  <a:fillRect l="-3673" t="-8197" r="-3265" b="-24590"/>
                </a:stretch>
              </a:blipFill>
            </p:spPr>
            <p:txBody>
              <a:bodyPr/>
              <a:lstStyle/>
              <a:p>
                <a:r>
                  <a:rPr lang="en-US">
                    <a:noFill/>
                  </a:rPr>
                  <a:t> </a:t>
                </a:r>
              </a:p>
            </p:txBody>
          </p:sp>
        </mc:Fallback>
      </mc:AlternateContent>
      <p:pic>
        <p:nvPicPr>
          <p:cNvPr id="33"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2681" y="4306372"/>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4" name="TextBox 33"/>
              <p:cNvSpPr txBox="1"/>
              <p:nvPr/>
            </p:nvSpPr>
            <p:spPr>
              <a:xfrm>
                <a:off x="7239000" y="5269468"/>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xmlns="">
          <p:sp>
            <p:nvSpPr>
              <p:cNvPr id="34" name="TextBox 33"/>
              <p:cNvSpPr txBox="1">
                <a:spLocks noRot="1" noChangeAspect="1" noMove="1" noResize="1" noEditPoints="1" noAdjustHandles="1" noChangeArrowheads="1" noChangeShapeType="1" noTextEdit="1"/>
              </p:cNvSpPr>
              <p:nvPr/>
            </p:nvSpPr>
            <p:spPr>
              <a:xfrm>
                <a:off x="7239000" y="5269468"/>
                <a:ext cx="1495281" cy="369332"/>
              </a:xfrm>
              <a:prstGeom prst="rect">
                <a:avLst/>
              </a:prstGeom>
              <a:blipFill rotWithShape="1">
                <a:blip r:embed="rId11"/>
                <a:stretch>
                  <a:fillRect l="-3673" t="-8197" r="-3265" b="-24590"/>
                </a:stretch>
              </a:blipFill>
            </p:spPr>
            <p:txBody>
              <a:bodyPr/>
              <a:lstStyle/>
              <a:p>
                <a:r>
                  <a:rPr lang="en-US">
                    <a:noFill/>
                  </a:rPr>
                  <a:t> </a:t>
                </a:r>
              </a:p>
            </p:txBody>
          </p:sp>
        </mc:Fallback>
      </mc:AlternateContent>
      <p:cxnSp>
        <p:nvCxnSpPr>
          <p:cNvPr id="35" name="Straight Arrow Connector 34"/>
          <p:cNvCxnSpPr/>
          <p:nvPr/>
        </p:nvCxnSpPr>
        <p:spPr>
          <a:xfrm>
            <a:off x="3997712" y="1987423"/>
            <a:ext cx="726688"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9" idx="1"/>
          </p:cNvCxnSpPr>
          <p:nvPr/>
        </p:nvCxnSpPr>
        <p:spPr>
          <a:xfrm>
            <a:off x="3827656" y="3444875"/>
            <a:ext cx="4395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056256" y="3994666"/>
            <a:ext cx="668144" cy="9700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876800" y="1987423"/>
            <a:ext cx="647700"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3"/>
            <a:endCxn id="18" idx="1"/>
          </p:cNvCxnSpPr>
          <p:nvPr/>
        </p:nvCxnSpPr>
        <p:spPr>
          <a:xfrm>
            <a:off x="5334000" y="3444875"/>
            <a:ext cx="381000" cy="2261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76800" y="4038600"/>
            <a:ext cx="647700" cy="9260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799456" y="1970798"/>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858000" y="3444875"/>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858000" y="4953000"/>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7" name="Curved Up Arrow 3076"/>
          <p:cNvSpPr/>
          <p:nvPr/>
        </p:nvSpPr>
        <p:spPr>
          <a:xfrm flipH="1">
            <a:off x="3271024" y="5666859"/>
            <a:ext cx="4715616" cy="5656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Arrow Connector 73"/>
          <p:cNvCxnSpPr/>
          <p:nvPr/>
        </p:nvCxnSpPr>
        <p:spPr>
          <a:xfrm flipV="1">
            <a:off x="2133600" y="2216023"/>
            <a:ext cx="647700"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2133600" y="3460749"/>
            <a:ext cx="64770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2133600" y="3821668"/>
            <a:ext cx="647700" cy="11313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4" name="TextBox 3083"/>
          <p:cNvSpPr txBox="1"/>
          <p:nvPr/>
        </p:nvSpPr>
        <p:spPr>
          <a:xfrm>
            <a:off x="4390328" y="5867400"/>
            <a:ext cx="2486899" cy="369332"/>
          </a:xfrm>
          <a:prstGeom prst="rect">
            <a:avLst/>
          </a:prstGeom>
          <a:noFill/>
        </p:spPr>
        <p:txBody>
          <a:bodyPr wrap="none" rtlCol="0">
            <a:spAutoFit/>
          </a:bodyPr>
          <a:lstStyle/>
          <a:p>
            <a:r>
              <a:rPr lang="en-US" smtClean="0"/>
              <a:t>Remove Outliers from T</a:t>
            </a:r>
            <a:r>
              <a:rPr lang="en-US" i="0" baseline="-25000" smtClean="0">
                <a:latin typeface="+mj-lt"/>
              </a:rPr>
              <a:t>i</a:t>
            </a:r>
            <a:endParaRPr lang="en-US" baseline="-25000"/>
          </a:p>
        </p:txBody>
      </p:sp>
      <p:sp>
        <p:nvSpPr>
          <p:cNvPr id="3" name="Rectangle 2"/>
          <p:cNvSpPr/>
          <p:nvPr/>
        </p:nvSpPr>
        <p:spPr>
          <a:xfrm>
            <a:off x="4079488" y="1198047"/>
            <a:ext cx="2702312" cy="456088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79488" y="838200"/>
            <a:ext cx="2702312" cy="3598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0000"/>
                </a:solidFill>
              </a:rPr>
              <a:t>Pattern Discovery</a:t>
            </a:r>
            <a:endParaRPr lang="en-US" sz="2200" b="1">
              <a:solidFill>
                <a:srgbClr val="FF0000"/>
              </a:solidFill>
            </a:endParaRPr>
          </a:p>
        </p:txBody>
      </p:sp>
      <p:sp>
        <p:nvSpPr>
          <p:cNvPr id="46" name="Rectangle 45"/>
          <p:cNvSpPr/>
          <p:nvPr/>
        </p:nvSpPr>
        <p:spPr>
          <a:xfrm>
            <a:off x="7038487" y="1219200"/>
            <a:ext cx="2092712" cy="456088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025686" y="838200"/>
            <a:ext cx="2118314" cy="3598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smtClean="0">
                <a:solidFill>
                  <a:srgbClr val="FF0000"/>
                </a:solidFill>
              </a:rPr>
              <a:t>Outlier Detection</a:t>
            </a:r>
            <a:endParaRPr lang="en-US" sz="2200" b="1">
              <a:solidFill>
                <a:srgbClr val="FF0000"/>
              </a:solidFill>
            </a:endParaRPr>
          </a:p>
        </p:txBody>
      </p:sp>
    </p:spTree>
    <p:extLst>
      <p:ext uri="{BB962C8B-B14F-4D97-AF65-F5344CB8AC3E}">
        <p14:creationId xmlns:p14="http://schemas.microsoft.com/office/powerpoint/2010/main" val="17890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7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8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5"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32" grpId="0"/>
      <p:bldP spid="34" grpId="0"/>
      <p:bldP spid="3077" grpId="0" animBg="1"/>
      <p:bldP spid="3084" grpId="0"/>
      <p:bldP spid="3" grpId="0" animBg="1"/>
      <p:bldP spid="10" grpId="0" animBg="1"/>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Brief Overview of NMF</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smtClean="0"/>
                  <a:t>Given a non-negative matrix </a:t>
                </a:r>
                <a14:m>
                  <m:oMath xmlns:m="http://schemas.openxmlformats.org/officeDocument/2006/math">
                    <m:r>
                      <a:rPr lang="en-US" b="0" i="1" smtClean="0">
                        <a:latin typeface="Cambria Math"/>
                      </a:rPr>
                      <m:t>𝑇</m:t>
                    </m:r>
                    <m:r>
                      <a:rPr lang="en-US" b="0" i="1" smtClean="0">
                        <a:latin typeface="Cambria Math"/>
                      </a:rPr>
                      <m:t>∈</m:t>
                    </m:r>
                    <m:sSup>
                      <m:sSupPr>
                        <m:ctrlPr>
                          <a:rPr lang="en-US" b="0" i="1" smtClean="0">
                            <a:latin typeface="Cambria Math"/>
                          </a:rPr>
                        </m:ctrlPr>
                      </m:sSupPr>
                      <m:e>
                        <m:r>
                          <a:rPr lang="en-US" b="0" i="1" smtClean="0">
                            <a:latin typeface="Cambria Math"/>
                          </a:rPr>
                          <m:t>𝑅</m:t>
                        </m:r>
                      </m:e>
                      <m:sup>
                        <m:r>
                          <a:rPr lang="en-US" b="0" i="1" smtClean="0">
                            <a:latin typeface="Cambria Math"/>
                          </a:rPr>
                          <m:t>𝑁</m:t>
                        </m:r>
                        <m:r>
                          <a:rPr lang="en-US" b="0" i="1" smtClean="0">
                            <a:latin typeface="Cambria Math"/>
                          </a:rPr>
                          <m:t>×</m:t>
                        </m:r>
                        <m:r>
                          <a:rPr lang="en-US" b="0" i="1" smtClean="0">
                            <a:latin typeface="Cambria Math"/>
                          </a:rPr>
                          <m:t>𝐶</m:t>
                        </m:r>
                      </m:sup>
                    </m:sSup>
                  </m:oMath>
                </a14:m>
                <a:endParaRPr lang="en-US" b="0" smtClean="0"/>
              </a:p>
              <a:p>
                <a:r>
                  <a:rPr lang="en-US" smtClean="0"/>
                  <a:t>Compute a factorization of T with two factors</a:t>
                </a:r>
              </a:p>
              <a:p>
                <a:pPr lvl="1"/>
                <a14:m>
                  <m:oMath xmlns:m="http://schemas.openxmlformats.org/officeDocument/2006/math">
                    <m:r>
                      <a:rPr lang="en-US" b="0" i="1" smtClean="0">
                        <a:latin typeface="Cambria Math"/>
                      </a:rPr>
                      <m:t>𝑊</m:t>
                    </m:r>
                    <m:r>
                      <a:rPr lang="en-US" b="0" i="1" smtClean="0">
                        <a:latin typeface="Cambria Math"/>
                      </a:rPr>
                      <m:t>∈</m:t>
                    </m:r>
                    <m:sSup>
                      <m:sSupPr>
                        <m:ctrlPr>
                          <a:rPr lang="en-US" b="0" i="1" smtClean="0">
                            <a:latin typeface="Cambria Math"/>
                          </a:rPr>
                        </m:ctrlPr>
                      </m:sSupPr>
                      <m:e>
                        <m:r>
                          <a:rPr lang="en-US" b="0" i="1" smtClean="0">
                            <a:latin typeface="Cambria Math"/>
                          </a:rPr>
                          <m:t>𝑅</m:t>
                        </m:r>
                      </m:e>
                      <m:sup>
                        <m:r>
                          <a:rPr lang="en-US" b="0" i="1" smtClean="0">
                            <a:latin typeface="Cambria Math"/>
                          </a:rPr>
                          <m:t>𝑁</m:t>
                        </m:r>
                        <m:r>
                          <a:rPr lang="en-US" b="0" i="1" smtClean="0">
                            <a:latin typeface="Cambria Math"/>
                          </a:rPr>
                          <m:t>×</m:t>
                        </m:r>
                        <m:sSup>
                          <m:sSupPr>
                            <m:ctrlPr>
                              <a:rPr lang="en-US" b="0" i="1" smtClean="0">
                                <a:latin typeface="Cambria Math"/>
                              </a:rPr>
                            </m:ctrlPr>
                          </m:sSupPr>
                          <m:e>
                            <m:r>
                              <a:rPr lang="en-US" b="0" i="1" smtClean="0">
                                <a:latin typeface="Cambria Math"/>
                              </a:rPr>
                              <m:t>𝐶</m:t>
                            </m:r>
                          </m:e>
                          <m:sup>
                            <m:r>
                              <a:rPr lang="en-US" b="0" i="1" smtClean="0">
                                <a:latin typeface="Cambria Math"/>
                              </a:rPr>
                              <m:t>′</m:t>
                            </m:r>
                          </m:sup>
                        </m:sSup>
                      </m:sup>
                    </m:sSup>
                  </m:oMath>
                </a14:m>
                <a:r>
                  <a:rPr lang="en-US" smtClean="0"/>
                  <a:t> and </a:t>
                </a:r>
                <a14:m>
                  <m:oMath xmlns:m="http://schemas.openxmlformats.org/officeDocument/2006/math">
                    <m:r>
                      <m:rPr>
                        <m:sty m:val="p"/>
                      </m:rPr>
                      <a:rPr lang="en-US" b="0" i="0" smtClean="0">
                        <a:latin typeface="Cambria Math"/>
                      </a:rPr>
                      <m:t>H</m:t>
                    </m:r>
                    <m:r>
                      <a:rPr lang="en-US" i="1">
                        <a:latin typeface="Cambria Math"/>
                      </a:rPr>
                      <m:t>∈</m:t>
                    </m:r>
                    <m:sSup>
                      <m:sSupPr>
                        <m:ctrlPr>
                          <a:rPr lang="en-US" i="1">
                            <a:latin typeface="Cambria Math"/>
                          </a:rPr>
                        </m:ctrlPr>
                      </m:sSupPr>
                      <m:e>
                        <m:r>
                          <a:rPr lang="en-US" i="1">
                            <a:latin typeface="Cambria Math"/>
                          </a:rPr>
                          <m:t>𝑅</m:t>
                        </m:r>
                      </m:e>
                      <m:sup>
                        <m:sSup>
                          <m:sSupPr>
                            <m:ctrlPr>
                              <a:rPr lang="en-US" i="1">
                                <a:latin typeface="Cambria Math"/>
                              </a:rPr>
                            </m:ctrlPr>
                          </m:sSupPr>
                          <m:e>
                            <m:r>
                              <a:rPr lang="en-US" i="1">
                                <a:latin typeface="Cambria Math"/>
                              </a:rPr>
                              <m:t>𝐶</m:t>
                            </m:r>
                          </m:e>
                          <m:sup>
                            <m:r>
                              <a:rPr lang="en-US" i="1">
                                <a:latin typeface="Cambria Math"/>
                              </a:rPr>
                              <m:t>′</m:t>
                            </m:r>
                          </m:sup>
                        </m:sSup>
                        <m:r>
                          <a:rPr lang="en-US" b="0" i="1" smtClean="0">
                            <a:latin typeface="Cambria Math"/>
                          </a:rPr>
                          <m:t>×</m:t>
                        </m:r>
                        <m:r>
                          <a:rPr lang="en-US" b="0" i="1" smtClean="0">
                            <a:latin typeface="Cambria Math"/>
                          </a:rPr>
                          <m:t>𝐶</m:t>
                        </m:r>
                      </m:sup>
                    </m:sSup>
                  </m:oMath>
                </a14:m>
                <a:endParaRPr lang="en-US" smtClean="0"/>
              </a:p>
              <a:p>
                <a:pPr lvl="1"/>
                <a:r>
                  <a:rPr lang="en-US" smtClean="0"/>
                  <a:t>Such that </a:t>
                </a:r>
                <a14:m>
                  <m:oMath xmlns:m="http://schemas.openxmlformats.org/officeDocument/2006/math">
                    <m:r>
                      <a:rPr lang="en-US" b="0" i="1" smtClean="0">
                        <a:latin typeface="Cambria Math"/>
                      </a:rPr>
                      <m:t>𝑇</m:t>
                    </m:r>
                    <m:r>
                      <a:rPr lang="en-US" b="0" i="1" smtClean="0">
                        <a:latin typeface="Cambria Math"/>
                      </a:rPr>
                      <m:t>≈</m:t>
                    </m:r>
                    <m:r>
                      <a:rPr lang="en-US" b="0" i="1" smtClean="0">
                        <a:latin typeface="Cambria Math"/>
                      </a:rPr>
                      <m:t>𝑊𝐻</m:t>
                    </m:r>
                  </m:oMath>
                </a14:m>
                <a:r>
                  <a:rPr lang="en-US" smtClean="0"/>
                  <a:t> and both W and H are non-negative</a:t>
                </a:r>
              </a:p>
              <a:p>
                <a:r>
                  <a:rPr lang="en-US" smtClean="0"/>
                  <a:t>NMF is similar to KMeans clustering [</a:t>
                </a:r>
                <a:r>
                  <a:rPr lang="en-US"/>
                  <a:t>Ding and He, 2005], [Zass and Shashua, 2005</a:t>
                </a:r>
                <a:r>
                  <a:rPr lang="en-US" smtClean="0"/>
                  <a:t>]</a:t>
                </a:r>
              </a:p>
              <a:p>
                <a:pPr lvl="1"/>
                <a:r>
                  <a:rPr lang="en-US" smtClean="0"/>
                  <a:t>W is cluster indicator matrix</a:t>
                </a:r>
              </a:p>
              <a:p>
                <a:pPr lvl="1"/>
                <a:r>
                  <a:rPr lang="en-US" smtClean="0"/>
                  <a:t>H is cluster centroid matrix</a:t>
                </a:r>
              </a:p>
              <a:p>
                <a:r>
                  <a:rPr lang="en-US" smtClean="0"/>
                  <a:t>Optimization problem</a:t>
                </a:r>
              </a:p>
              <a:p>
                <a:pPr lvl="1"/>
                <a14:m>
                  <m:oMath xmlns:m="http://schemas.openxmlformats.org/officeDocument/2006/math">
                    <m:func>
                      <m:funcPr>
                        <m:ctrlPr>
                          <a:rPr lang="en-US" b="0" i="1" smtClean="0">
                            <a:latin typeface="Cambria Math"/>
                          </a:rPr>
                        </m:ctrlPr>
                      </m:funcPr>
                      <m:fName>
                        <m:eqArr>
                          <m:eqArrPr>
                            <m:ctrlPr>
                              <a:rPr lang="en-US" b="0" i="1" smtClean="0">
                                <a:latin typeface="Cambria Math"/>
                              </a:rPr>
                            </m:ctrlPr>
                          </m:eqArrPr>
                          <m:e>
                            <m:r>
                              <m:rPr>
                                <m:sty m:val="p"/>
                              </m:rPr>
                              <a:rPr lang="en-US" b="0" i="0" smtClean="0">
                                <a:latin typeface="Cambria Math"/>
                              </a:rPr>
                              <m:t>min</m:t>
                            </m:r>
                          </m:e>
                          <m:e>
                            <m:r>
                              <a:rPr lang="en-US" b="0" i="1" smtClean="0">
                                <a:latin typeface="Cambria Math"/>
                              </a:rPr>
                              <m:t>𝑊</m:t>
                            </m:r>
                            <m:r>
                              <a:rPr lang="en-US" b="0" i="1" smtClean="0">
                                <a:latin typeface="Cambria Math"/>
                              </a:rPr>
                              <m:t>,</m:t>
                            </m:r>
                            <m:r>
                              <a:rPr lang="en-US" b="0" i="1" smtClean="0">
                                <a:latin typeface="Cambria Math"/>
                              </a:rPr>
                              <m:t>𝐻</m:t>
                            </m:r>
                          </m:e>
                        </m:eqArr>
                      </m:fName>
                      <m:e>
                        <m:sSup>
                          <m:sSupPr>
                            <m:ctrlPr>
                              <a:rPr lang="en-US" b="0" i="1" smtClean="0">
                                <a:latin typeface="Cambria Math"/>
                              </a:rPr>
                            </m:ctrlPr>
                          </m:sSupPr>
                          <m:e>
                            <m:d>
                              <m:dPr>
                                <m:begChr m:val="‖"/>
                                <m:endChr m:val="‖"/>
                                <m:ctrlPr>
                                  <a:rPr lang="en-US" b="0" i="1" smtClean="0">
                                    <a:latin typeface="Cambria Math"/>
                                  </a:rPr>
                                </m:ctrlPr>
                              </m:dPr>
                              <m:e>
                                <m:r>
                                  <a:rPr lang="en-US" b="0" i="1" smtClean="0">
                                    <a:latin typeface="Cambria Math"/>
                                  </a:rPr>
                                  <m:t>𝑇</m:t>
                                </m:r>
                                <m:r>
                                  <a:rPr lang="en-US" b="0" i="1" smtClean="0">
                                    <a:latin typeface="Cambria Math"/>
                                  </a:rPr>
                                  <m:t>−</m:t>
                                </m:r>
                                <m:r>
                                  <a:rPr lang="en-US" b="0" i="1" smtClean="0">
                                    <a:latin typeface="Cambria Math"/>
                                  </a:rPr>
                                  <m:t>𝑊𝐻</m:t>
                                </m:r>
                              </m:e>
                            </m:d>
                          </m:e>
                          <m:sup>
                            <m:r>
                              <a:rPr lang="en-US" b="0" i="1" smtClean="0">
                                <a:latin typeface="Cambria Math"/>
                              </a:rPr>
                              <m:t>2</m:t>
                            </m:r>
                          </m:sup>
                        </m:sSup>
                      </m:e>
                    </m:func>
                    <m:r>
                      <a:rPr lang="en-US" b="0" i="1" smtClean="0">
                        <a:latin typeface="Cambria Math"/>
                      </a:rPr>
                      <m:t> </m:t>
                    </m:r>
                  </m:oMath>
                </a14:m>
                <a:endParaRPr lang="en-US" smtClean="0"/>
              </a:p>
              <a:p>
                <a:pPr lvl="1"/>
                <a:r>
                  <a:rPr lang="en-US"/>
                  <a:t>s</a:t>
                </a:r>
                <a:r>
                  <a:rPr lang="en-US" smtClean="0"/>
                  <a:t>ubject to the constraints</a:t>
                </a:r>
              </a:p>
              <a:p>
                <a:pPr lvl="1"/>
                <a14:m>
                  <m:oMath xmlns:m="http://schemas.openxmlformats.org/officeDocument/2006/math">
                    <m:r>
                      <a:rPr lang="en-US" b="0" i="1" smtClean="0">
                        <a:latin typeface="Cambria Math"/>
                      </a:rPr>
                      <m:t>𝑊</m:t>
                    </m:r>
                    <m:r>
                      <a:rPr lang="en-US" b="0" i="1" smtClean="0">
                        <a:latin typeface="Cambria Math"/>
                      </a:rPr>
                      <m:t>≥0, </m:t>
                    </m:r>
                    <m:r>
                      <a:rPr lang="en-US" b="0" i="1" smtClean="0">
                        <a:latin typeface="Cambria Math"/>
                      </a:rPr>
                      <m:t>𝐻</m:t>
                    </m:r>
                    <m:r>
                      <a:rPr lang="en-US" b="0" i="1" smtClean="0">
                        <a:latin typeface="Cambria Math"/>
                      </a:rPr>
                      <m:t>≥0</m:t>
                    </m:r>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15" t="-21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F93976AD-9D9C-4667-BB6B-6261F7FAF625}" type="datetime1">
              <a:rPr lang="en-US" smtClean="0"/>
              <a:t>28-Mar-13</a:t>
            </a:fld>
            <a:endParaRPr lang="en-US"/>
          </a:p>
        </p:txBody>
      </p:sp>
    </p:spTree>
    <p:extLst>
      <p:ext uri="{BB962C8B-B14F-4D97-AF65-F5344CB8AC3E}">
        <p14:creationId xmlns:p14="http://schemas.microsoft.com/office/powerpoint/2010/main" val="199238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Discovery of Distribution Patterns</a:t>
            </a:r>
            <a:endParaRPr lang="en-US" sz="4000"/>
          </a:p>
        </p:txBody>
      </p:sp>
      <p:sp>
        <p:nvSpPr>
          <p:cNvPr id="3" name="Content Placeholder 2"/>
          <p:cNvSpPr>
            <a:spLocks noGrp="1"/>
          </p:cNvSpPr>
          <p:nvPr>
            <p:ph idx="1"/>
          </p:nvPr>
        </p:nvSpPr>
        <p:spPr/>
        <p:txBody>
          <a:bodyPr>
            <a:normAutofit fontScale="92500" lnSpcReduction="10000"/>
          </a:bodyPr>
          <a:lstStyle/>
          <a:p>
            <a:r>
              <a:rPr lang="en-US" smtClean="0"/>
              <a:t>Each of the T matrices can be clustered individually</a:t>
            </a:r>
          </a:p>
          <a:p>
            <a:r>
              <a:rPr lang="en-US" smtClean="0"/>
              <a:t>But the membership matrices T</a:t>
            </a:r>
          </a:p>
          <a:p>
            <a:pPr lvl="1"/>
            <a:r>
              <a:rPr lang="en-US" smtClean="0"/>
              <a:t>Are defined for objects that are connected to each other</a:t>
            </a:r>
          </a:p>
          <a:p>
            <a:pPr lvl="1"/>
            <a:r>
              <a:rPr lang="en-US" smtClean="0"/>
              <a:t>Represent objects in the same space of C dimensions</a:t>
            </a:r>
          </a:p>
          <a:p>
            <a:r>
              <a:rPr lang="en-US" smtClean="0"/>
              <a:t>Hidden structures across types should be consistent with each other</a:t>
            </a:r>
          </a:p>
          <a:p>
            <a:r>
              <a:rPr lang="en-US" smtClean="0"/>
              <a:t>Divergence between any two clusterings should be small</a:t>
            </a:r>
          </a:p>
        </p:txBody>
      </p:sp>
      <p:sp>
        <p:nvSpPr>
          <p:cNvPr id="4" name="Date Placeholder 3"/>
          <p:cNvSpPr>
            <a:spLocks noGrp="1"/>
          </p:cNvSpPr>
          <p:nvPr>
            <p:ph type="dt" sz="half" idx="10"/>
          </p:nvPr>
        </p:nvSpPr>
        <p:spPr/>
        <p:txBody>
          <a:bodyPr/>
          <a:lstStyle/>
          <a:p>
            <a:fld id="{A8207D7A-E5C8-4C42-A6D3-5F2DB4F3C08D}" type="datetime1">
              <a:rPr lang="en-US" smtClean="0"/>
              <a:t>28-Mar-13</a:t>
            </a:fld>
            <a:endParaRPr lang="en-US"/>
          </a:p>
        </p:txBody>
      </p:sp>
    </p:spTree>
    <p:extLst>
      <p:ext uri="{BB962C8B-B14F-4D97-AF65-F5344CB8AC3E}">
        <p14:creationId xmlns:p14="http://schemas.microsoft.com/office/powerpoint/2010/main" val="90880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Optimization &amp; Iterative Update Rules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1905000"/>
              </a:xfrm>
            </p:spPr>
            <p:txBody>
              <a:bodyPr>
                <a:normAutofit fontScale="70000" lnSpcReduction="20000"/>
              </a:bodyPr>
              <a:lstStyle/>
              <a:p>
                <a:pPr marL="342900" lvl="1" indent="-342900">
                  <a:buFont typeface="Arial" pitchFamily="34" charset="0"/>
                  <a:buChar char="•"/>
                </a:pPr>
                <a14:m>
                  <m:oMath xmlns:m="http://schemas.openxmlformats.org/officeDocument/2006/math">
                    <m:func>
                      <m:funcPr>
                        <m:ctrlPr>
                          <a:rPr lang="en-US" i="1" smtClean="0">
                            <a:latin typeface="Cambria Math"/>
                          </a:rPr>
                        </m:ctrlPr>
                      </m:funcPr>
                      <m:fName>
                        <m:eqArr>
                          <m:eqArrPr>
                            <m:ctrlPr>
                              <a:rPr lang="en-US" i="1">
                                <a:latin typeface="Cambria Math"/>
                              </a:rPr>
                            </m:ctrlPr>
                          </m:eqArrPr>
                          <m:e>
                            <m:r>
                              <m:rPr>
                                <m:sty m:val="p"/>
                              </m:rPr>
                              <a:rPr lang="en-US">
                                <a:latin typeface="Cambria Math"/>
                              </a:rPr>
                              <m:t>min</m:t>
                            </m:r>
                          </m:e>
                          <m:e>
                            <m:r>
                              <a:rPr lang="en-US" i="1">
                                <a:latin typeface="Cambria Math"/>
                              </a:rPr>
                              <m:t>𝑊</m:t>
                            </m:r>
                            <m:r>
                              <a:rPr lang="en-US" i="1">
                                <a:latin typeface="Cambria Math"/>
                              </a:rPr>
                              <m:t>,</m:t>
                            </m:r>
                            <m:r>
                              <a:rPr lang="en-US" i="1">
                                <a:latin typeface="Cambria Math"/>
                              </a:rPr>
                              <m:t>𝐻</m:t>
                            </m:r>
                          </m:e>
                        </m:eqArr>
                      </m:fName>
                      <m:e>
                        <m:sSup>
                          <m:sSupPr>
                            <m:ctrlPr>
                              <a:rPr lang="en-US" b="0" i="1" smtClean="0">
                                <a:latin typeface="Cambria Math"/>
                              </a:rPr>
                            </m:ctrlPr>
                          </m:sSupPr>
                          <m:e>
                            <m:nary>
                              <m:naryPr>
                                <m:chr m:val="∑"/>
                                <m:ctrlPr>
                                  <a:rPr lang="en-US" b="0" i="1" smtClean="0">
                                    <a:latin typeface="Cambria Math"/>
                                  </a:rPr>
                                </m:ctrlPr>
                              </m:naryPr>
                              <m:sub>
                                <m:r>
                                  <m:rPr>
                                    <m:brk m:alnAt="23"/>
                                  </m:rPr>
                                  <a:rPr lang="en-US" b="0" i="1" smtClean="0">
                                    <a:latin typeface="Cambria Math"/>
                                  </a:rPr>
                                  <m:t>𝑘</m:t>
                                </m:r>
                                <m:r>
                                  <a:rPr lang="en-US" b="0" i="1" smtClean="0">
                                    <a:latin typeface="Cambria Math"/>
                                  </a:rPr>
                                  <m:t>=1</m:t>
                                </m:r>
                              </m:sub>
                              <m:sup>
                                <m:r>
                                  <a:rPr lang="en-US" b="0" i="1" smtClean="0">
                                    <a:latin typeface="Cambria Math"/>
                                  </a:rPr>
                                  <m:t>𝐾</m:t>
                                </m:r>
                              </m:sup>
                              <m:e>
                                <m:d>
                                  <m:dPr>
                                    <m:begChr m:val="{"/>
                                    <m:endChr m:val="}"/>
                                    <m:ctrlPr>
                                      <a:rPr lang="en-US" b="0" i="1" smtClean="0">
                                        <a:latin typeface="Cambria Math"/>
                                      </a:rPr>
                                    </m:ctrlPr>
                                  </m:dPr>
                                  <m:e>
                                    <m:sSup>
                                      <m:sSupPr>
                                        <m:ctrlPr>
                                          <a:rPr lang="en-US" b="0" i="1" smtClean="0">
                                            <a:latin typeface="Cambria Math"/>
                                          </a:rPr>
                                        </m:ctrlPr>
                                      </m:sSupPr>
                                      <m:e>
                                        <m:d>
                                          <m:dPr>
                                            <m:begChr m:val="‖"/>
                                            <m:endChr m:val="‖"/>
                                            <m:ctrlPr>
                                              <a:rPr lang="en-US" i="1">
                                                <a:latin typeface="Cambria Math"/>
                                              </a:rPr>
                                            </m:ctrlPr>
                                          </m:dPr>
                                          <m:e>
                                            <m:sSub>
                                              <m:sSubPr>
                                                <m:ctrlPr>
                                                  <a:rPr lang="en-US" b="0" i="1" smtClean="0">
                                                    <a:latin typeface="Cambria Math"/>
                                                  </a:rPr>
                                                </m:ctrlPr>
                                              </m:sSubPr>
                                              <m:e>
                                                <m:r>
                                                  <a:rPr lang="en-US" i="1">
                                                    <a:latin typeface="Cambria Math"/>
                                                  </a:rPr>
                                                  <m:t>𝑇</m:t>
                                                </m:r>
                                              </m:e>
                                              <m:sub>
                                                <m:r>
                                                  <a:rPr lang="en-US" b="0" i="1" smtClean="0">
                                                    <a:latin typeface="Cambria Math"/>
                                                  </a:rPr>
                                                  <m:t>𝑘</m:t>
                                                </m:r>
                                              </m:sub>
                                            </m:sSub>
                                            <m:r>
                                              <a:rPr lang="en-US" i="1">
                                                <a:latin typeface="Cambria Math"/>
                                              </a:rPr>
                                              <m:t>−</m:t>
                                            </m:r>
                                            <m:sSub>
                                              <m:sSubPr>
                                                <m:ctrlPr>
                                                  <a:rPr lang="en-US" b="0" i="1" smtClean="0">
                                                    <a:latin typeface="Cambria Math"/>
                                                  </a:rPr>
                                                </m:ctrlPr>
                                              </m:sSubPr>
                                              <m:e>
                                                <m:r>
                                                  <a:rPr lang="en-US" i="1">
                                                    <a:latin typeface="Cambria Math"/>
                                                  </a:rPr>
                                                  <m:t>𝑊</m:t>
                                                </m:r>
                                              </m:e>
                                              <m:sub>
                                                <m:r>
                                                  <a:rPr lang="en-US" b="0" i="1" smtClean="0">
                                                    <a:latin typeface="Cambria Math"/>
                                                  </a:rPr>
                                                  <m:t>𝑘</m:t>
                                                </m:r>
                                              </m:sub>
                                            </m:sSub>
                                            <m:sSub>
                                              <m:sSubPr>
                                                <m:ctrlPr>
                                                  <a:rPr lang="en-US" b="0" i="1" smtClean="0">
                                                    <a:latin typeface="Cambria Math"/>
                                                  </a:rPr>
                                                </m:ctrlPr>
                                              </m:sSubPr>
                                              <m:e>
                                                <m:r>
                                                  <a:rPr lang="en-US" i="1">
                                                    <a:latin typeface="Cambria Math"/>
                                                  </a:rPr>
                                                  <m:t>𝐻</m:t>
                                                </m:r>
                                              </m:e>
                                              <m:sub>
                                                <m:r>
                                                  <a:rPr lang="en-US" b="0" i="1" smtClean="0">
                                                    <a:latin typeface="Cambria Math"/>
                                                  </a:rPr>
                                                  <m:t>𝑘</m:t>
                                                </m:r>
                                              </m:sub>
                                            </m:sSub>
                                          </m:e>
                                        </m:d>
                                      </m:e>
                                      <m:sup>
                                        <m:r>
                                          <a:rPr lang="en-US" b="0" i="1" smtClean="0">
                                            <a:latin typeface="Cambria Math"/>
                                          </a:rPr>
                                          <m:t>2</m:t>
                                        </m:r>
                                      </m:sup>
                                    </m:sSup>
                                  </m:e>
                                </m:d>
                              </m:e>
                            </m:nary>
                            <m:r>
                              <a:rPr lang="en-US" b="0" i="1" smtClean="0">
                                <a:latin typeface="Cambria Math"/>
                              </a:rPr>
                              <m:t>+</m:t>
                            </m:r>
                            <m:r>
                              <a:rPr lang="en-US" b="0" i="1" smtClean="0">
                                <a:latin typeface="Cambria Math"/>
                              </a:rPr>
                              <m:t>𝛼</m:t>
                            </m:r>
                            <m:nary>
                              <m:naryPr>
                                <m:chr m:val="∑"/>
                                <m:ctrlPr>
                                  <a:rPr lang="en-US" b="0" i="1" smtClean="0">
                                    <a:latin typeface="Cambria Math"/>
                                  </a:rPr>
                                </m:ctrlPr>
                              </m:naryPr>
                              <m:sub>
                                <m:eqArr>
                                  <m:eqArrPr>
                                    <m:ctrlPr>
                                      <a:rPr lang="en-US" b="0" i="1" smtClean="0">
                                        <a:latin typeface="Cambria Math"/>
                                      </a:rPr>
                                    </m:ctrlPr>
                                  </m:eqArrPr>
                                  <m:e>
                                    <m:r>
                                      <m:rPr>
                                        <m:brk m:alnAt="23"/>
                                      </m:rPr>
                                      <a:rPr lang="en-US" b="0" i="1" smtClean="0">
                                        <a:latin typeface="Cambria Math"/>
                                      </a:rPr>
                                      <m:t>𝑘</m:t>
                                    </m:r>
                                    <m:r>
                                      <a:rPr lang="en-US" b="0" i="1" smtClean="0">
                                        <a:latin typeface="Cambria Math"/>
                                      </a:rPr>
                                      <m:t>=1</m:t>
                                    </m:r>
                                  </m:e>
                                  <m:e>
                                    <m:r>
                                      <a:rPr lang="en-US" b="0" i="1" smtClean="0">
                                        <a:latin typeface="Cambria Math"/>
                                      </a:rPr>
                                      <m:t>𝑙</m:t>
                                    </m:r>
                                    <m:r>
                                      <a:rPr lang="en-US" b="0" i="1" smtClean="0">
                                        <a:latin typeface="Cambria Math"/>
                                      </a:rPr>
                                      <m:t>=1</m:t>
                                    </m:r>
                                  </m:e>
                                  <m:e>
                                    <m:r>
                                      <a:rPr lang="en-US" b="0" i="1" smtClean="0">
                                        <a:latin typeface="Cambria Math"/>
                                      </a:rPr>
                                      <m:t>𝑘</m:t>
                                    </m:r>
                                    <m:r>
                                      <a:rPr lang="en-US" b="0" i="1" smtClean="0">
                                        <a:latin typeface="Cambria Math"/>
                                      </a:rPr>
                                      <m:t>&lt;</m:t>
                                    </m:r>
                                    <m:r>
                                      <a:rPr lang="en-US" b="0" i="1" smtClean="0">
                                        <a:latin typeface="Cambria Math"/>
                                      </a:rPr>
                                      <m:t>𝑙</m:t>
                                    </m:r>
                                  </m:e>
                                </m:eqArr>
                              </m:sub>
                              <m:sup>
                                <m:r>
                                  <a:rPr lang="en-US" b="0" i="1" smtClean="0">
                                    <a:latin typeface="Cambria Math"/>
                                  </a:rPr>
                                  <m:t>𝐾</m:t>
                                </m:r>
                              </m:sup>
                              <m:e>
                                <m:d>
                                  <m:dPr>
                                    <m:begChr m:val="{"/>
                                    <m:endChr m:val="}"/>
                                    <m:ctrlPr>
                                      <a:rPr lang="en-US" b="0" i="1" smtClean="0">
                                        <a:latin typeface="Cambria Math"/>
                                      </a:rPr>
                                    </m:ctrlPr>
                                  </m:dPr>
                                  <m:e>
                                    <m:sSup>
                                      <m:sSupPr>
                                        <m:ctrlPr>
                                          <a:rPr lang="en-US" b="0" i="1" smtClean="0">
                                            <a:latin typeface="Cambria Math"/>
                                          </a:rPr>
                                        </m:ctrlPr>
                                      </m:sSupPr>
                                      <m:e>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𝐻</m:t>
                                                </m:r>
                                              </m:e>
                                              <m:sub>
                                                <m:r>
                                                  <a:rPr lang="en-US" b="0" i="1" smtClean="0">
                                                    <a:latin typeface="Cambria Math"/>
                                                  </a:rPr>
                                                  <m:t>𝑘</m:t>
                                                </m:r>
                                              </m:sub>
                                            </m:sSub>
                                            <m:r>
                                              <a:rPr lang="en-US" b="0" i="1" smtClean="0">
                                                <a:latin typeface="Cambria Math"/>
                                              </a:rPr>
                                              <m:t>−</m:t>
                                            </m:r>
                                            <m:sSub>
                                              <m:sSubPr>
                                                <m:ctrlPr>
                                                  <a:rPr lang="en-US" b="0" i="1" smtClean="0">
                                                    <a:latin typeface="Cambria Math"/>
                                                  </a:rPr>
                                                </m:ctrlPr>
                                              </m:sSubPr>
                                              <m:e>
                                                <m:r>
                                                  <a:rPr lang="en-US" b="0" i="1" smtClean="0">
                                                    <a:latin typeface="Cambria Math"/>
                                                  </a:rPr>
                                                  <m:t>𝐻</m:t>
                                                </m:r>
                                              </m:e>
                                              <m:sub>
                                                <m:r>
                                                  <a:rPr lang="en-US" b="0" i="1" smtClean="0">
                                                    <a:latin typeface="Cambria Math"/>
                                                  </a:rPr>
                                                  <m:t>𝑙</m:t>
                                                </m:r>
                                              </m:sub>
                                            </m:sSub>
                                          </m:e>
                                        </m:d>
                                      </m:e>
                                      <m:sup>
                                        <m:r>
                                          <a:rPr lang="en-US" b="0" i="1" smtClean="0">
                                            <a:latin typeface="Cambria Math"/>
                                          </a:rPr>
                                          <m:t>2</m:t>
                                        </m:r>
                                      </m:sup>
                                    </m:sSup>
                                  </m:e>
                                </m:d>
                              </m:e>
                            </m:nary>
                          </m:e>
                          <m:sup/>
                        </m:sSup>
                      </m:e>
                    </m:func>
                    <m:r>
                      <a:rPr lang="en-US" i="1">
                        <a:latin typeface="Cambria Math"/>
                      </a:rPr>
                      <m:t> </m:t>
                    </m:r>
                  </m:oMath>
                </a14:m>
                <a:endParaRPr lang="en-US"/>
              </a:p>
              <a:p>
                <a:pPr marL="0" indent="0">
                  <a:buNone/>
                </a:pPr>
                <a:r>
                  <a:rPr lang="en-US" smtClean="0"/>
                  <a:t>      subject to the constraints</a:t>
                </a:r>
              </a:p>
              <a:p>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𝑘</m:t>
                        </m:r>
                      </m:sub>
                    </m:sSub>
                    <m:r>
                      <a:rPr lang="en-US" b="0" i="1" smtClean="0">
                        <a:latin typeface="Cambria Math"/>
                      </a:rPr>
                      <m:t>≥0    ∀</m:t>
                    </m:r>
                    <m:r>
                      <a:rPr lang="en-US" b="0" i="1" smtClean="0">
                        <a:latin typeface="Cambria Math"/>
                      </a:rPr>
                      <m:t>𝑘</m:t>
                    </m:r>
                    <m:r>
                      <a:rPr lang="en-US" b="0" i="1" smtClean="0">
                        <a:latin typeface="Cambria Math"/>
                      </a:rPr>
                      <m:t>=1,2,…</m:t>
                    </m:r>
                    <m:r>
                      <a:rPr lang="en-US" b="0" i="1" smtClean="0">
                        <a:latin typeface="Cambria Math"/>
                      </a:rPr>
                      <m:t>𝐾</m:t>
                    </m:r>
                  </m:oMath>
                </a14:m>
                <a:endParaRPr lang="en-US" b="0" smtClean="0"/>
              </a:p>
              <a:p>
                <a14:m>
                  <m:oMath xmlns:m="http://schemas.openxmlformats.org/officeDocument/2006/math">
                    <m:sSub>
                      <m:sSubPr>
                        <m:ctrlPr>
                          <a:rPr lang="en-US" i="1">
                            <a:latin typeface="Cambria Math"/>
                          </a:rPr>
                        </m:ctrlPr>
                      </m:sSubPr>
                      <m:e>
                        <m:r>
                          <a:rPr lang="en-US" b="0" i="1" smtClean="0">
                            <a:latin typeface="Cambria Math"/>
                          </a:rPr>
                          <m:t>𝐻</m:t>
                        </m:r>
                      </m:e>
                      <m:sub>
                        <m:r>
                          <a:rPr lang="en-US" i="1">
                            <a:latin typeface="Cambria Math"/>
                          </a:rPr>
                          <m:t>𝑘</m:t>
                        </m:r>
                      </m:sub>
                    </m:sSub>
                    <m:r>
                      <a:rPr lang="en-US" i="1">
                        <a:latin typeface="Cambria Math"/>
                      </a:rPr>
                      <m:t>≥0    ∀</m:t>
                    </m:r>
                    <m:r>
                      <a:rPr lang="en-US" i="1">
                        <a:latin typeface="Cambria Math"/>
                      </a:rPr>
                      <m:t>𝑘</m:t>
                    </m:r>
                    <m:r>
                      <a:rPr lang="en-US" i="1">
                        <a:latin typeface="Cambria Math"/>
                      </a:rPr>
                      <m:t>=1,2,…</m:t>
                    </m:r>
                    <m:r>
                      <a:rPr lang="en-US" i="1">
                        <a:latin typeface="Cambria Math"/>
                      </a:rPr>
                      <m:t>𝐾</m:t>
                    </m:r>
                  </m:oMath>
                </a14:m>
                <a:endParaRPr lang="en-US" smtClean="0"/>
              </a:p>
              <a:p>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1905000"/>
              </a:xfrm>
              <a:blipFill rotWithShape="1">
                <a:blip r:embed="rId2"/>
                <a:stretch>
                  <a:fillRect l="-815" t="-1923" b="-256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B162F17D-2743-4CD3-BB46-C716879463DE}" type="datetime1">
              <a:rPr lang="en-US" smtClean="0"/>
              <a:t>28-Mar-13</a:t>
            </a:fld>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3886200"/>
                <a:ext cx="8229600" cy="21637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en-US" i="1" smtClean="0">
                            <a:latin typeface="Cambria Math"/>
                          </a:rPr>
                        </m:ctrlPr>
                      </m:sSubPr>
                      <m:e>
                        <m:r>
                          <a:rPr lang="en-US" i="1" smtClean="0">
                            <a:latin typeface="Cambria Math"/>
                          </a:rPr>
                          <m:t>𝑊</m:t>
                        </m:r>
                      </m:e>
                      <m:sub>
                        <m:r>
                          <a:rPr lang="en-US" i="1" smtClean="0">
                            <a:latin typeface="Cambria Math"/>
                          </a:rPr>
                          <m:t>𝑘</m:t>
                        </m:r>
                      </m:sub>
                    </m:sSub>
                    <m:r>
                      <a:rPr lang="en-US" i="1" smtClean="0">
                        <a:latin typeface="Cambria Math"/>
                      </a:rPr>
                      <m:t>←</m:t>
                    </m:r>
                    <m:sSub>
                      <m:sSubPr>
                        <m:ctrlPr>
                          <a:rPr lang="en-US" i="1" smtClean="0">
                            <a:latin typeface="Cambria Math"/>
                          </a:rPr>
                        </m:ctrlPr>
                      </m:sSubPr>
                      <m:e>
                        <m:r>
                          <a:rPr lang="en-US" i="1" smtClean="0">
                            <a:latin typeface="Cambria Math"/>
                          </a:rPr>
                          <m:t>𝑊</m:t>
                        </m:r>
                      </m:e>
                      <m:sub>
                        <m:r>
                          <a:rPr lang="en-US" i="1" smtClean="0">
                            <a:latin typeface="Cambria Math"/>
                          </a:rPr>
                          <m:t>𝑘</m:t>
                        </m:r>
                      </m:sub>
                    </m:sSub>
                    <m:r>
                      <a:rPr lang="en-US" i="1" smtClean="0">
                        <a:latin typeface="Cambria Math"/>
                      </a:rPr>
                      <m:t>⊙</m:t>
                    </m:r>
                    <m:f>
                      <m:fPr>
                        <m:ctrlPr>
                          <a:rPr lang="en-US" i="1" smtClean="0">
                            <a:latin typeface="Cambria Math"/>
                          </a:rPr>
                        </m:ctrlPr>
                      </m:fPr>
                      <m:num>
                        <m:sSub>
                          <m:sSubPr>
                            <m:ctrlPr>
                              <a:rPr lang="en-US" i="1">
                                <a:latin typeface="Cambria Math"/>
                              </a:rPr>
                            </m:ctrlPr>
                          </m:sSubPr>
                          <m:e>
                            <m:r>
                              <a:rPr lang="en-US" i="1">
                                <a:latin typeface="Cambria Math"/>
                              </a:rPr>
                              <m:t>𝑇</m:t>
                            </m:r>
                          </m:e>
                          <m:sub>
                            <m:r>
                              <a:rPr lang="en-US" i="1">
                                <a:latin typeface="Cambria Math"/>
                              </a:rPr>
                              <m:t>𝑘</m:t>
                            </m:r>
                          </m:sub>
                        </m:sSub>
                        <m:sSubSup>
                          <m:sSubSupPr>
                            <m:ctrlPr>
                              <a:rPr lang="en-US" i="1">
                                <a:latin typeface="Cambria Math"/>
                              </a:rPr>
                            </m:ctrlPr>
                          </m:sSubSupPr>
                          <m:e>
                            <m:r>
                              <a:rPr lang="en-US" i="1">
                                <a:latin typeface="Cambria Math"/>
                              </a:rPr>
                              <m:t>𝐻</m:t>
                            </m:r>
                          </m:e>
                          <m:sub>
                            <m:r>
                              <a:rPr lang="en-US" i="1">
                                <a:latin typeface="Cambria Math"/>
                              </a:rPr>
                              <m:t>𝑘</m:t>
                            </m:r>
                          </m:sub>
                          <m:sup>
                            <m:r>
                              <a:rPr lang="en-US" i="1">
                                <a:latin typeface="Cambria Math"/>
                              </a:rPr>
                              <m:t>𝑇</m:t>
                            </m:r>
                          </m:sup>
                        </m:sSubSup>
                      </m:num>
                      <m:den>
                        <m:sSub>
                          <m:sSubPr>
                            <m:ctrlPr>
                              <a:rPr lang="en-US" i="1" smtClean="0">
                                <a:latin typeface="Cambria Math"/>
                              </a:rPr>
                            </m:ctrlPr>
                          </m:sSubPr>
                          <m:e>
                            <m:r>
                              <a:rPr lang="en-US" i="1" smtClean="0">
                                <a:latin typeface="Cambria Math"/>
                              </a:rPr>
                              <m:t>𝑊</m:t>
                            </m:r>
                          </m:e>
                          <m:sub>
                            <m:r>
                              <a:rPr lang="en-US" i="1" smtClean="0">
                                <a:latin typeface="Cambria Math"/>
                              </a:rPr>
                              <m:t>𝑘</m:t>
                            </m:r>
                          </m:sub>
                        </m:sSub>
                        <m:sSub>
                          <m:sSubPr>
                            <m:ctrlPr>
                              <a:rPr lang="en-US" i="1" smtClean="0">
                                <a:latin typeface="Cambria Math"/>
                              </a:rPr>
                            </m:ctrlPr>
                          </m:sSubPr>
                          <m:e>
                            <m:r>
                              <a:rPr lang="en-US" i="1" smtClean="0">
                                <a:latin typeface="Cambria Math"/>
                              </a:rPr>
                              <m:t>𝐻</m:t>
                            </m:r>
                          </m:e>
                          <m:sub>
                            <m:r>
                              <a:rPr lang="en-US" i="1" smtClean="0">
                                <a:latin typeface="Cambria Math"/>
                              </a:rPr>
                              <m:t>𝑘</m:t>
                            </m:r>
                          </m:sub>
                        </m:sSub>
                        <m:sSubSup>
                          <m:sSubSupPr>
                            <m:ctrlPr>
                              <a:rPr lang="en-US" i="1" smtClean="0">
                                <a:latin typeface="Cambria Math"/>
                              </a:rPr>
                            </m:ctrlPr>
                          </m:sSubSupPr>
                          <m:e>
                            <m:r>
                              <a:rPr lang="en-US" i="1" smtClean="0">
                                <a:latin typeface="Cambria Math"/>
                              </a:rPr>
                              <m:t>𝐻</m:t>
                            </m:r>
                          </m:e>
                          <m:sub>
                            <m:r>
                              <a:rPr lang="en-US" i="1" smtClean="0">
                                <a:latin typeface="Cambria Math"/>
                              </a:rPr>
                              <m:t>𝑘</m:t>
                            </m:r>
                          </m:sub>
                          <m:sup>
                            <m:r>
                              <a:rPr lang="en-US" i="1" smtClean="0">
                                <a:latin typeface="Cambria Math"/>
                              </a:rPr>
                              <m:t>𝑇</m:t>
                            </m:r>
                          </m:sup>
                        </m:sSubSup>
                      </m:den>
                    </m:f>
                    <m:r>
                      <a:rPr lang="en-US" i="1" smtClean="0">
                        <a:latin typeface="Cambria Math"/>
                      </a:rPr>
                      <m:t>     ∀</m:t>
                    </m:r>
                    <m:r>
                      <a:rPr lang="en-US" i="1" smtClean="0">
                        <a:latin typeface="Cambria Math"/>
                      </a:rPr>
                      <m:t>𝑘</m:t>
                    </m:r>
                    <m:r>
                      <a:rPr lang="en-US" i="1" smtClean="0">
                        <a:latin typeface="Cambria Math"/>
                      </a:rPr>
                      <m:t>=1,2,…, </m:t>
                    </m:r>
                    <m:r>
                      <a:rPr lang="en-US" i="1" smtClean="0">
                        <a:latin typeface="Cambria Math"/>
                      </a:rPr>
                      <m:t>𝐾</m:t>
                    </m:r>
                  </m:oMath>
                </a14:m>
                <a:endParaRPr lang="en-US" smtClean="0"/>
              </a:p>
              <a:p>
                <a14:m>
                  <m:oMath xmlns:m="http://schemas.openxmlformats.org/officeDocument/2006/math">
                    <m:sSub>
                      <m:sSubPr>
                        <m:ctrlPr>
                          <a:rPr lang="en-US" i="1" smtClean="0">
                            <a:latin typeface="Cambria Math"/>
                          </a:rPr>
                        </m:ctrlPr>
                      </m:sSubPr>
                      <m:e>
                        <m:r>
                          <a:rPr lang="en-US" i="1" smtClean="0">
                            <a:latin typeface="Cambria Math"/>
                          </a:rPr>
                          <m:t>𝐻</m:t>
                        </m:r>
                      </m:e>
                      <m:sub>
                        <m:r>
                          <a:rPr lang="en-US" i="1" smtClean="0">
                            <a:latin typeface="Cambria Math"/>
                          </a:rPr>
                          <m:t>𝑘</m:t>
                        </m:r>
                      </m:sub>
                    </m:sSub>
                    <m:r>
                      <a:rPr lang="en-US" i="1" smtClean="0">
                        <a:latin typeface="Cambria Math"/>
                      </a:rPr>
                      <m:t>←</m:t>
                    </m:r>
                    <m:sSub>
                      <m:sSubPr>
                        <m:ctrlPr>
                          <a:rPr lang="en-US" i="1" smtClean="0">
                            <a:latin typeface="Cambria Math"/>
                          </a:rPr>
                        </m:ctrlPr>
                      </m:sSubPr>
                      <m:e>
                        <m:r>
                          <a:rPr lang="en-US" i="1" smtClean="0">
                            <a:latin typeface="Cambria Math"/>
                          </a:rPr>
                          <m:t>𝐻</m:t>
                        </m:r>
                      </m:e>
                      <m:sub>
                        <m:r>
                          <a:rPr lang="en-US" i="1" smtClean="0">
                            <a:latin typeface="Cambria Math"/>
                          </a:rPr>
                          <m:t>𝑘</m:t>
                        </m:r>
                      </m:sub>
                    </m:sSub>
                    <m:r>
                      <a:rPr lang="en-US" i="1" smtClean="0">
                        <a:latin typeface="Cambria Math"/>
                      </a:rPr>
                      <m:t>⊙</m:t>
                    </m:r>
                    <m:f>
                      <m:fPr>
                        <m:ctrlPr>
                          <a:rPr lang="en-US" i="1" smtClean="0">
                            <a:latin typeface="Cambria Math"/>
                          </a:rPr>
                        </m:ctrlPr>
                      </m:fPr>
                      <m:num>
                        <m:sSubSup>
                          <m:sSubSupPr>
                            <m:ctrlPr>
                              <a:rPr lang="en-US" i="1" smtClean="0">
                                <a:latin typeface="Cambria Math"/>
                              </a:rPr>
                            </m:ctrlPr>
                          </m:sSubSupPr>
                          <m:e>
                            <m:r>
                              <a:rPr lang="en-US" i="1" smtClean="0">
                                <a:latin typeface="Cambria Math"/>
                              </a:rPr>
                              <m:t>𝑊</m:t>
                            </m:r>
                          </m:e>
                          <m:sub>
                            <m:r>
                              <a:rPr lang="en-US" i="1" smtClean="0">
                                <a:latin typeface="Cambria Math"/>
                              </a:rPr>
                              <m:t>𝑘</m:t>
                            </m:r>
                          </m:sub>
                          <m:sup>
                            <m:r>
                              <a:rPr lang="en-US" i="1" smtClean="0">
                                <a:latin typeface="Cambria Math"/>
                              </a:rPr>
                              <m:t>𝑇</m:t>
                            </m:r>
                          </m:sup>
                        </m:sSubSup>
                        <m:sSub>
                          <m:sSubPr>
                            <m:ctrlPr>
                              <a:rPr lang="en-US" i="1" smtClean="0">
                                <a:latin typeface="Cambria Math"/>
                              </a:rPr>
                            </m:ctrlPr>
                          </m:sSubPr>
                          <m:e>
                            <m:r>
                              <a:rPr lang="en-US" i="1" smtClean="0">
                                <a:latin typeface="Cambria Math"/>
                              </a:rPr>
                              <m:t>𝑇</m:t>
                            </m:r>
                          </m:e>
                          <m:sub>
                            <m:r>
                              <a:rPr lang="en-US" i="1" smtClean="0">
                                <a:latin typeface="Cambria Math"/>
                              </a:rPr>
                              <m:t>𝑘</m:t>
                            </m:r>
                          </m:sub>
                        </m:sSub>
                        <m:r>
                          <a:rPr lang="en-US" i="1" smtClean="0">
                            <a:latin typeface="Cambria Math"/>
                          </a:rPr>
                          <m:t>+</m:t>
                        </m:r>
                        <m:r>
                          <a:rPr lang="en-US" i="1" smtClean="0">
                            <a:latin typeface="Cambria Math"/>
                          </a:rPr>
                          <m:t>𝛼</m:t>
                        </m:r>
                        <m:nary>
                          <m:naryPr>
                            <m:chr m:val="∑"/>
                            <m:ctrlPr>
                              <a:rPr lang="en-US" i="1" smtClean="0">
                                <a:latin typeface="Cambria Math"/>
                              </a:rPr>
                            </m:ctrlPr>
                          </m:naryPr>
                          <m:sub>
                            <m:eqArr>
                              <m:eqArrPr>
                                <m:ctrlPr>
                                  <a:rPr lang="en-US" i="1" smtClean="0">
                                    <a:latin typeface="Cambria Math"/>
                                  </a:rPr>
                                </m:ctrlPr>
                              </m:eqArrPr>
                              <m:e>
                                <m:r>
                                  <m:rPr>
                                    <m:brk m:alnAt="23"/>
                                  </m:rPr>
                                  <a:rPr lang="en-US" i="1" smtClean="0">
                                    <a:latin typeface="Cambria Math"/>
                                  </a:rPr>
                                  <m:t>𝑙</m:t>
                                </m:r>
                                <m:r>
                                  <a:rPr lang="en-US" i="1" smtClean="0">
                                    <a:latin typeface="Cambria Math"/>
                                  </a:rPr>
                                  <m:t>=1</m:t>
                                </m:r>
                              </m:e>
                              <m:e>
                                <m:r>
                                  <a:rPr lang="en-US" i="1" smtClean="0">
                                    <a:latin typeface="Cambria Math"/>
                                  </a:rPr>
                                  <m:t>𝑘</m:t>
                                </m:r>
                                <m:r>
                                  <a:rPr lang="en-US" i="1" smtClean="0">
                                    <a:latin typeface="Cambria Math"/>
                                  </a:rPr>
                                  <m:t>≠</m:t>
                                </m:r>
                                <m:r>
                                  <a:rPr lang="en-US" i="1" smtClean="0">
                                    <a:latin typeface="Cambria Math"/>
                                  </a:rPr>
                                  <m:t>𝑙</m:t>
                                </m:r>
                              </m:e>
                            </m:eqArr>
                          </m:sub>
                          <m:sup>
                            <m:r>
                              <a:rPr lang="en-US" i="1" smtClean="0">
                                <a:latin typeface="Cambria Math"/>
                              </a:rPr>
                              <m:t>𝐾</m:t>
                            </m:r>
                          </m:sup>
                          <m:e>
                            <m:sSup>
                              <m:sSupPr>
                                <m:ctrlPr>
                                  <a:rPr lang="en-US" i="1" smtClean="0">
                                    <a:latin typeface="Cambria Math"/>
                                  </a:rPr>
                                </m:ctrlPr>
                              </m:sSupPr>
                              <m:e>
                                <m:r>
                                  <a:rPr lang="en-US" i="1" smtClean="0">
                                    <a:latin typeface="Cambria Math"/>
                                  </a:rPr>
                                  <m:t>𝐼</m:t>
                                </m:r>
                              </m:e>
                              <m:sup>
                                <m:sSup>
                                  <m:sSupPr>
                                    <m:ctrlPr>
                                      <a:rPr lang="en-US" i="1" smtClean="0">
                                        <a:latin typeface="Cambria Math"/>
                                      </a:rPr>
                                    </m:ctrlPr>
                                  </m:sSupPr>
                                  <m:e>
                                    <m:r>
                                      <a:rPr lang="en-US" i="1" smtClean="0">
                                        <a:latin typeface="Cambria Math"/>
                                      </a:rPr>
                                      <m:t>𝐶</m:t>
                                    </m:r>
                                  </m:e>
                                  <m:sup>
                                    <m:r>
                                      <a:rPr lang="en-US" i="1" smtClean="0">
                                        <a:latin typeface="Cambria Math"/>
                                      </a:rPr>
                                      <m:t>′</m:t>
                                    </m:r>
                                  </m:sup>
                                </m:sSup>
                                <m:r>
                                  <a:rPr lang="en-US" i="1" smtClean="0">
                                    <a:latin typeface="Cambria Math"/>
                                  </a:rPr>
                                  <m:t>×</m:t>
                                </m:r>
                                <m:sSup>
                                  <m:sSupPr>
                                    <m:ctrlPr>
                                      <a:rPr lang="en-US" i="1" smtClean="0">
                                        <a:latin typeface="Cambria Math"/>
                                      </a:rPr>
                                    </m:ctrlPr>
                                  </m:sSupPr>
                                  <m:e>
                                    <m:r>
                                      <a:rPr lang="en-US" i="1" smtClean="0">
                                        <a:latin typeface="Cambria Math"/>
                                      </a:rPr>
                                      <m:t>𝐶</m:t>
                                    </m:r>
                                  </m:e>
                                  <m:sup>
                                    <m:r>
                                      <a:rPr lang="en-US" i="1" smtClean="0">
                                        <a:latin typeface="Cambria Math"/>
                                      </a:rPr>
                                      <m:t>′</m:t>
                                    </m:r>
                                  </m:sup>
                                </m:sSup>
                              </m:sup>
                            </m:sSup>
                            <m:sSub>
                              <m:sSubPr>
                                <m:ctrlPr>
                                  <a:rPr lang="en-US" i="1" smtClean="0">
                                    <a:latin typeface="Cambria Math"/>
                                  </a:rPr>
                                </m:ctrlPr>
                              </m:sSubPr>
                              <m:e>
                                <m:r>
                                  <a:rPr lang="en-US" i="1" smtClean="0">
                                    <a:latin typeface="Cambria Math"/>
                                  </a:rPr>
                                  <m:t>𝐻</m:t>
                                </m:r>
                              </m:e>
                              <m:sub>
                                <m:r>
                                  <a:rPr lang="en-US" i="1" smtClean="0">
                                    <a:latin typeface="Cambria Math"/>
                                  </a:rPr>
                                  <m:t>𝑙</m:t>
                                </m:r>
                              </m:sub>
                            </m:sSub>
                          </m:e>
                        </m:nary>
                      </m:num>
                      <m:den>
                        <m:sSubSup>
                          <m:sSubSupPr>
                            <m:ctrlPr>
                              <a:rPr lang="en-US" i="1" smtClean="0">
                                <a:latin typeface="Cambria Math"/>
                              </a:rPr>
                            </m:ctrlPr>
                          </m:sSubSupPr>
                          <m:e>
                            <m:r>
                              <a:rPr lang="en-US" i="1" smtClean="0">
                                <a:latin typeface="Cambria Math"/>
                              </a:rPr>
                              <m:t>𝑊</m:t>
                            </m:r>
                          </m:e>
                          <m:sub>
                            <m:r>
                              <a:rPr lang="en-US" i="1" smtClean="0">
                                <a:latin typeface="Cambria Math"/>
                              </a:rPr>
                              <m:t>𝑘</m:t>
                            </m:r>
                          </m:sub>
                          <m:sup>
                            <m:r>
                              <a:rPr lang="en-US" i="1" smtClean="0">
                                <a:latin typeface="Cambria Math"/>
                              </a:rPr>
                              <m:t>𝑇</m:t>
                            </m:r>
                          </m:sup>
                        </m:sSubSup>
                        <m:sSub>
                          <m:sSubPr>
                            <m:ctrlPr>
                              <a:rPr lang="en-US" i="1" smtClean="0">
                                <a:latin typeface="Cambria Math"/>
                              </a:rPr>
                            </m:ctrlPr>
                          </m:sSubPr>
                          <m:e>
                            <m:r>
                              <a:rPr lang="en-US" i="1" smtClean="0">
                                <a:latin typeface="Cambria Math"/>
                              </a:rPr>
                              <m:t>𝑊</m:t>
                            </m:r>
                          </m:e>
                          <m:sub>
                            <m:r>
                              <a:rPr lang="en-US" i="1" smtClean="0">
                                <a:latin typeface="Cambria Math"/>
                              </a:rPr>
                              <m:t>𝑘</m:t>
                            </m:r>
                          </m:sub>
                        </m:sSub>
                        <m:sSub>
                          <m:sSubPr>
                            <m:ctrlPr>
                              <a:rPr lang="en-US" i="1" smtClean="0">
                                <a:latin typeface="Cambria Math"/>
                              </a:rPr>
                            </m:ctrlPr>
                          </m:sSubPr>
                          <m:e>
                            <m:r>
                              <a:rPr lang="en-US" i="1" smtClean="0">
                                <a:latin typeface="Cambria Math"/>
                              </a:rPr>
                              <m:t>𝐻</m:t>
                            </m:r>
                          </m:e>
                          <m:sub>
                            <m:r>
                              <a:rPr lang="en-US" i="1" smtClean="0">
                                <a:latin typeface="Cambria Math"/>
                              </a:rPr>
                              <m:t>𝑘</m:t>
                            </m:r>
                          </m:sub>
                        </m:sSub>
                        <m:r>
                          <a:rPr lang="en-US" i="1" smtClean="0">
                            <a:latin typeface="Cambria Math"/>
                          </a:rPr>
                          <m:t>+</m:t>
                        </m:r>
                        <m:r>
                          <a:rPr lang="en-US" i="1" smtClean="0">
                            <a:latin typeface="Cambria Math"/>
                          </a:rPr>
                          <m:t>𝛼</m:t>
                        </m:r>
                        <m:nary>
                          <m:naryPr>
                            <m:chr m:val="∑"/>
                            <m:ctrlPr>
                              <a:rPr lang="en-US" i="1" smtClean="0">
                                <a:latin typeface="Cambria Math"/>
                              </a:rPr>
                            </m:ctrlPr>
                          </m:naryPr>
                          <m:sub>
                            <m:eqArr>
                              <m:eqArrPr>
                                <m:ctrlPr>
                                  <a:rPr lang="en-US" i="1" smtClean="0">
                                    <a:latin typeface="Cambria Math"/>
                                  </a:rPr>
                                </m:ctrlPr>
                              </m:eqArrPr>
                              <m:e>
                                <m:r>
                                  <m:rPr>
                                    <m:brk m:alnAt="23"/>
                                  </m:rPr>
                                  <a:rPr lang="en-US" i="1" smtClean="0">
                                    <a:latin typeface="Cambria Math"/>
                                  </a:rPr>
                                  <m:t>𝑙</m:t>
                                </m:r>
                                <m:r>
                                  <a:rPr lang="en-US" i="1" smtClean="0">
                                    <a:latin typeface="Cambria Math"/>
                                  </a:rPr>
                                  <m:t>=1</m:t>
                                </m:r>
                              </m:e>
                              <m:e>
                                <m:r>
                                  <a:rPr lang="en-US" i="1" smtClean="0">
                                    <a:latin typeface="Cambria Math"/>
                                  </a:rPr>
                                  <m:t>𝑘</m:t>
                                </m:r>
                                <m:r>
                                  <a:rPr lang="en-US" i="1" smtClean="0">
                                    <a:latin typeface="Cambria Math"/>
                                  </a:rPr>
                                  <m:t>≠</m:t>
                                </m:r>
                                <m:r>
                                  <a:rPr lang="en-US" i="1" smtClean="0">
                                    <a:latin typeface="Cambria Math"/>
                                  </a:rPr>
                                  <m:t>𝑙</m:t>
                                </m:r>
                                <m:r>
                                  <a:rPr lang="en-US" i="1" smtClean="0">
                                    <a:latin typeface="Cambria Math"/>
                                  </a:rPr>
                                  <m:t> </m:t>
                                </m:r>
                              </m:e>
                            </m:eqArr>
                          </m:sub>
                          <m:sup>
                            <m:r>
                              <a:rPr lang="en-US" i="1" smtClean="0">
                                <a:latin typeface="Cambria Math"/>
                              </a:rPr>
                              <m:t>𝐾</m:t>
                            </m:r>
                          </m:sup>
                          <m:e>
                            <m:sSup>
                              <m:sSupPr>
                                <m:ctrlPr>
                                  <a:rPr lang="en-US" i="1" smtClean="0">
                                    <a:latin typeface="Cambria Math"/>
                                  </a:rPr>
                                </m:ctrlPr>
                              </m:sSupPr>
                              <m:e>
                                <m:r>
                                  <a:rPr lang="en-US" i="1" smtClean="0">
                                    <a:latin typeface="Cambria Math"/>
                                  </a:rPr>
                                  <m:t>𝐼</m:t>
                                </m:r>
                              </m:e>
                              <m:sup>
                                <m:sSup>
                                  <m:sSupPr>
                                    <m:ctrlPr>
                                      <a:rPr lang="en-US" i="1" smtClean="0">
                                        <a:latin typeface="Cambria Math"/>
                                      </a:rPr>
                                    </m:ctrlPr>
                                  </m:sSupPr>
                                  <m:e>
                                    <m:r>
                                      <a:rPr lang="en-US" i="1" smtClean="0">
                                        <a:latin typeface="Cambria Math"/>
                                      </a:rPr>
                                      <m:t>𝐶</m:t>
                                    </m:r>
                                  </m:e>
                                  <m:sup>
                                    <m:r>
                                      <a:rPr lang="en-US" i="1" smtClean="0">
                                        <a:latin typeface="Cambria Math"/>
                                      </a:rPr>
                                      <m:t>′</m:t>
                                    </m:r>
                                  </m:sup>
                                </m:sSup>
                                <m:r>
                                  <a:rPr lang="en-US" i="1" smtClean="0">
                                    <a:latin typeface="Cambria Math"/>
                                  </a:rPr>
                                  <m:t>×</m:t>
                                </m:r>
                                <m:sSup>
                                  <m:sSupPr>
                                    <m:ctrlPr>
                                      <a:rPr lang="en-US" i="1" smtClean="0">
                                        <a:latin typeface="Cambria Math"/>
                                      </a:rPr>
                                    </m:ctrlPr>
                                  </m:sSupPr>
                                  <m:e>
                                    <m:r>
                                      <a:rPr lang="en-US" i="1" smtClean="0">
                                        <a:latin typeface="Cambria Math"/>
                                      </a:rPr>
                                      <m:t>𝐶</m:t>
                                    </m:r>
                                  </m:e>
                                  <m:sup>
                                    <m:r>
                                      <a:rPr lang="en-US" i="1" smtClean="0">
                                        <a:latin typeface="Cambria Math"/>
                                      </a:rPr>
                                      <m:t>′</m:t>
                                    </m:r>
                                  </m:sup>
                                </m:sSup>
                              </m:sup>
                            </m:sSup>
                            <m:sSub>
                              <m:sSubPr>
                                <m:ctrlPr>
                                  <a:rPr lang="en-US" i="1" smtClean="0">
                                    <a:latin typeface="Cambria Math"/>
                                  </a:rPr>
                                </m:ctrlPr>
                              </m:sSubPr>
                              <m:e>
                                <m:r>
                                  <a:rPr lang="en-US" i="1" smtClean="0">
                                    <a:latin typeface="Cambria Math"/>
                                  </a:rPr>
                                  <m:t>𝐻</m:t>
                                </m:r>
                              </m:e>
                              <m:sub>
                                <m:r>
                                  <a:rPr lang="en-US" i="1" smtClean="0">
                                    <a:latin typeface="Cambria Math"/>
                                  </a:rPr>
                                  <m:t>𝑘</m:t>
                                </m:r>
                              </m:sub>
                            </m:sSub>
                          </m:e>
                        </m:nary>
                      </m:den>
                    </m:f>
                    <m:r>
                      <a:rPr lang="en-US" i="1" smtClean="0">
                        <a:latin typeface="Cambria Math"/>
                      </a:rPr>
                      <m:t>   ∀</m:t>
                    </m:r>
                    <m:r>
                      <a:rPr lang="en-US" i="1" smtClean="0">
                        <a:latin typeface="Cambria Math"/>
                      </a:rPr>
                      <m:t>𝑘</m:t>
                    </m:r>
                    <m:r>
                      <a:rPr lang="en-US" i="1" smtClean="0">
                        <a:latin typeface="Cambria Math"/>
                      </a:rPr>
                      <m:t>=1,2,…, </m:t>
                    </m:r>
                    <m:r>
                      <a:rPr lang="en-US" i="1" smtClean="0">
                        <a:latin typeface="Cambria Math"/>
                      </a:rPr>
                      <m:t>𝐾</m:t>
                    </m:r>
                  </m:oMath>
                </a14:m>
                <a:endParaRPr lang="en-US" i="1" smtClean="0">
                  <a:latin typeface="Cambria Math"/>
                </a:endParaRPr>
              </a:p>
              <a:p>
                <a14:m>
                  <m:oMath xmlns:m="http://schemas.openxmlformats.org/officeDocument/2006/math">
                    <m:r>
                      <a:rPr lang="en-US" i="1" smtClean="0">
                        <a:latin typeface="Cambria Math"/>
                      </a:rPr>
                      <m:t>⊙ </m:t>
                    </m:r>
                  </m:oMath>
                </a14:m>
                <a:r>
                  <a:rPr lang="en-US" smtClean="0"/>
                  <a:t>denotes the Hadamard Product and </a:t>
                </a:r>
                <a14:m>
                  <m:oMath xmlns:m="http://schemas.openxmlformats.org/officeDocument/2006/math">
                    <m:f>
                      <m:fPr>
                        <m:ctrlPr>
                          <a:rPr lang="en-US" i="1" smtClean="0">
                            <a:latin typeface="Cambria Math"/>
                          </a:rPr>
                        </m:ctrlPr>
                      </m:fPr>
                      <m:num>
                        <m:r>
                          <a:rPr lang="en-US" i="1" smtClean="0">
                            <a:latin typeface="Cambria Math"/>
                          </a:rPr>
                          <m:t>𝐴</m:t>
                        </m:r>
                      </m:num>
                      <m:den>
                        <m:r>
                          <a:rPr lang="en-US" i="1" smtClean="0">
                            <a:latin typeface="Cambria Math"/>
                          </a:rPr>
                          <m:t>𝐵</m:t>
                        </m:r>
                      </m:den>
                    </m:f>
                  </m:oMath>
                </a14:m>
                <a:r>
                  <a:rPr lang="en-US" smtClean="0"/>
                  <a:t> denotes the element-wise division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3886200"/>
                <a:ext cx="8229600" cy="2163763"/>
              </a:xfrm>
              <a:prstGeom prst="rect">
                <a:avLst/>
              </a:prstGeom>
              <a:blipFill rotWithShape="1">
                <a:blip r:embed="rId3"/>
                <a:stretch>
                  <a:fillRect l="-444"/>
                </a:stretch>
              </a:blipFill>
            </p:spPr>
            <p:txBody>
              <a:bodyPr/>
              <a:lstStyle/>
              <a:p>
                <a:r>
                  <a:rPr lang="en-US">
                    <a:noFill/>
                  </a:rPr>
                  <a:t> </a:t>
                </a:r>
              </a:p>
            </p:txBody>
          </p:sp>
        </mc:Fallback>
      </mc:AlternateContent>
    </p:spTree>
    <p:extLst>
      <p:ext uri="{BB962C8B-B14F-4D97-AF65-F5344CB8AC3E}">
        <p14:creationId xmlns:p14="http://schemas.microsoft.com/office/powerpoint/2010/main" val="39646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Network Data is Omnipresent</a:t>
            </a:r>
            <a:endParaRPr lang="en-US" dirty="0"/>
          </a:p>
        </p:txBody>
      </p:sp>
      <p:grpSp>
        <p:nvGrpSpPr>
          <p:cNvPr id="3" name="Group 2"/>
          <p:cNvGrpSpPr/>
          <p:nvPr/>
        </p:nvGrpSpPr>
        <p:grpSpPr>
          <a:xfrm>
            <a:off x="533400" y="1210257"/>
            <a:ext cx="2590800" cy="2283275"/>
            <a:chOff x="533400" y="1210257"/>
            <a:chExt cx="2590800" cy="2283275"/>
          </a:xfrm>
        </p:grpSpPr>
        <p:pic>
          <p:nvPicPr>
            <p:cNvPr id="17410" name="Picture 2" descr="https://encrypted-tbn1.google.com/images?q=tbn:ANd9GcTQP1DP5Ul2TpUIkBrsqgsADkZGCzM1BwjGsKUfrMGy-bMjsTsIZ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0257"/>
              <a:ext cx="2590800" cy="1940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579" y="3124200"/>
              <a:ext cx="1676421" cy="369332"/>
            </a:xfrm>
            <a:prstGeom prst="rect">
              <a:avLst/>
            </a:prstGeom>
            <a:noFill/>
          </p:spPr>
          <p:txBody>
            <a:bodyPr wrap="none" rtlCol="0">
              <a:spAutoFit/>
            </a:bodyPr>
            <a:lstStyle/>
            <a:p>
              <a:r>
                <a:rPr lang="en-US" smtClean="0"/>
                <a:t>Social Networks</a:t>
              </a:r>
              <a:endParaRPr lang="en-US"/>
            </a:p>
          </p:txBody>
        </p:sp>
      </p:grpSp>
      <p:grpSp>
        <p:nvGrpSpPr>
          <p:cNvPr id="8" name="Group 7"/>
          <p:cNvGrpSpPr/>
          <p:nvPr/>
        </p:nvGrpSpPr>
        <p:grpSpPr>
          <a:xfrm>
            <a:off x="6311506" y="1295400"/>
            <a:ext cx="2543175" cy="2209800"/>
            <a:chOff x="6311506" y="1295400"/>
            <a:chExt cx="2543175" cy="2209800"/>
          </a:xfrm>
        </p:grpSpPr>
        <p:pic>
          <p:nvPicPr>
            <p:cNvPr id="17414" name="Picture 6" descr="https://encrypted-tbn1.google.com/images?q=tbn:ANd9GcScWwiygPYrogWP6RMJvlFZzPeWR8EN3DDmUfN7ng7PeXTvO7aH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506" y="1295400"/>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53200" y="3135868"/>
              <a:ext cx="2194319" cy="369332"/>
            </a:xfrm>
            <a:prstGeom prst="rect">
              <a:avLst/>
            </a:prstGeom>
            <a:noFill/>
          </p:spPr>
          <p:txBody>
            <a:bodyPr wrap="none" rtlCol="0">
              <a:spAutoFit/>
            </a:bodyPr>
            <a:lstStyle/>
            <a:p>
              <a:r>
                <a:rPr lang="en-US" smtClean="0"/>
                <a:t>The World Wide Web</a:t>
              </a:r>
              <a:endParaRPr lang="en-US"/>
            </a:p>
          </p:txBody>
        </p:sp>
      </p:grpSp>
      <p:grpSp>
        <p:nvGrpSpPr>
          <p:cNvPr id="11" name="Group 10"/>
          <p:cNvGrpSpPr/>
          <p:nvPr/>
        </p:nvGrpSpPr>
        <p:grpSpPr>
          <a:xfrm>
            <a:off x="309354" y="3682366"/>
            <a:ext cx="2510046" cy="2566034"/>
            <a:chOff x="309354" y="3682366"/>
            <a:chExt cx="2510046" cy="2566034"/>
          </a:xfrm>
        </p:grpSpPr>
        <p:pic>
          <p:nvPicPr>
            <p:cNvPr id="17416" name="Picture 8" descr="https://encrypted-tbn0.google.com/images?q=tbn:ANd9GcQ2SG79QoqUBs5gM2DbGEjklxF2gdx4KNZqdVXqzZRPSDjr1a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473" y="3682366"/>
              <a:ext cx="1643927" cy="222313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09354" y="5879068"/>
              <a:ext cx="2510046" cy="369332"/>
            </a:xfrm>
            <a:prstGeom prst="rect">
              <a:avLst/>
            </a:prstGeom>
            <a:noFill/>
          </p:spPr>
          <p:txBody>
            <a:bodyPr wrap="none" rtlCol="0">
              <a:spAutoFit/>
            </a:bodyPr>
            <a:lstStyle/>
            <a:p>
              <a:r>
                <a:rPr lang="en-US" smtClean="0"/>
                <a:t>Transportation Networks</a:t>
              </a:r>
              <a:endParaRPr lang="en-US"/>
            </a:p>
          </p:txBody>
        </p:sp>
      </p:grpSp>
      <p:grpSp>
        <p:nvGrpSpPr>
          <p:cNvPr id="9" name="Group 8"/>
          <p:cNvGrpSpPr/>
          <p:nvPr/>
        </p:nvGrpSpPr>
        <p:grpSpPr>
          <a:xfrm>
            <a:off x="6296025" y="3714749"/>
            <a:ext cx="2466975" cy="2521983"/>
            <a:chOff x="6296025" y="3714749"/>
            <a:chExt cx="2466975" cy="2521983"/>
          </a:xfrm>
        </p:grpSpPr>
        <p:pic>
          <p:nvPicPr>
            <p:cNvPr id="17420" name="Picture 12" descr="https://encrypted-tbn1.google.com/images?q=tbn:ANd9GcRRUlLIqrVkeVU-Ga9ZwshgzvjyYrQkIUATP6ib4t1jVQ1c6xX6p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6025" y="3714749"/>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532723" y="5867400"/>
              <a:ext cx="2077877" cy="369332"/>
            </a:xfrm>
            <a:prstGeom prst="rect">
              <a:avLst/>
            </a:prstGeom>
            <a:noFill/>
          </p:spPr>
          <p:txBody>
            <a:bodyPr wrap="none" rtlCol="0">
              <a:spAutoFit/>
            </a:bodyPr>
            <a:lstStyle/>
            <a:p>
              <a:r>
                <a:rPr lang="en-US" smtClean="0"/>
                <a:t>Computer Networks</a:t>
              </a:r>
              <a:endParaRPr lang="en-US"/>
            </a:p>
          </p:txBody>
        </p:sp>
      </p:grpSp>
      <p:grpSp>
        <p:nvGrpSpPr>
          <p:cNvPr id="4" name="Group 3"/>
          <p:cNvGrpSpPr/>
          <p:nvPr/>
        </p:nvGrpSpPr>
        <p:grpSpPr>
          <a:xfrm>
            <a:off x="3429000" y="1210257"/>
            <a:ext cx="2893549" cy="2294943"/>
            <a:chOff x="3429000" y="1210257"/>
            <a:chExt cx="2893549" cy="2294943"/>
          </a:xfrm>
        </p:grpSpPr>
        <p:sp>
          <p:nvSpPr>
            <p:cNvPr id="13" name="TextBox 12"/>
            <p:cNvSpPr txBox="1"/>
            <p:nvPr/>
          </p:nvSpPr>
          <p:spPr>
            <a:xfrm>
              <a:off x="3429000" y="3135868"/>
              <a:ext cx="2893549" cy="369332"/>
            </a:xfrm>
            <a:prstGeom prst="rect">
              <a:avLst/>
            </a:prstGeom>
            <a:noFill/>
          </p:spPr>
          <p:txBody>
            <a:bodyPr wrap="none" rtlCol="0">
              <a:spAutoFit/>
            </a:bodyPr>
            <a:lstStyle/>
            <a:p>
              <a:r>
                <a:rPr lang="en-US" smtClean="0"/>
                <a:t>Protein Interaction Networks</a:t>
              </a:r>
              <a:endParaRPr lang="en-US"/>
            </a:p>
          </p:txBody>
        </p:sp>
        <p:pic>
          <p:nvPicPr>
            <p:cNvPr id="18" name="Picture 8" descr="http://www.pnas.org/content/101/9/2981/F2.lar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4424" y="1210257"/>
              <a:ext cx="2462699" cy="17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6" name="Slide Number Placeholder 5"/>
          <p:cNvSpPr>
            <a:spLocks noGrp="1"/>
          </p:cNvSpPr>
          <p:nvPr>
            <p:ph type="sldNum" sz="quarter" idx="12"/>
          </p:nvPr>
        </p:nvSpPr>
        <p:spPr/>
        <p:txBody>
          <a:bodyPr/>
          <a:lstStyle/>
          <a:p>
            <a:fld id="{8D4A95AB-7B14-4CE2-8EF6-8DDF97F0F3DA}" type="slidenum">
              <a:rPr lang="en-US" smtClean="0"/>
              <a:pPr/>
              <a:t>3</a:t>
            </a:fld>
            <a:endParaRPr lang="en-US"/>
          </a:p>
        </p:txBody>
      </p:sp>
      <p:sp>
        <p:nvSpPr>
          <p:cNvPr id="7" name="Rectangle 6"/>
          <p:cNvSpPr/>
          <p:nvPr/>
        </p:nvSpPr>
        <p:spPr>
          <a:xfrm>
            <a:off x="2819400" y="3669030"/>
            <a:ext cx="24384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048000" y="3840605"/>
            <a:ext cx="3045814" cy="2396127"/>
            <a:chOff x="3048000" y="3840605"/>
            <a:chExt cx="3045814" cy="2396127"/>
          </a:xfrm>
        </p:grpSpPr>
        <p:sp>
          <p:nvSpPr>
            <p:cNvPr id="16" name="TextBox 15"/>
            <p:cNvSpPr txBox="1"/>
            <p:nvPr/>
          </p:nvSpPr>
          <p:spPr>
            <a:xfrm>
              <a:off x="3516051" y="5867400"/>
              <a:ext cx="2351349" cy="369332"/>
            </a:xfrm>
            <a:prstGeom prst="rect">
              <a:avLst/>
            </a:prstGeom>
            <a:noFill/>
          </p:spPr>
          <p:txBody>
            <a:bodyPr wrap="none" rtlCol="0">
              <a:spAutoFit/>
            </a:bodyPr>
            <a:lstStyle/>
            <a:p>
              <a:r>
                <a:rPr lang="en-US" smtClean="0"/>
                <a:t>Bibliographic Networks</a:t>
              </a:r>
              <a:endParaRPr lang="en-US"/>
            </a:p>
          </p:txBody>
        </p:sp>
        <p:pic>
          <p:nvPicPr>
            <p:cNvPr id="34818" name="Picture 2" descr="http://www.cs.umd.edu/hcil/InfovisRepository/contest-2004/18/unzip/entry2-network_files/image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3840605"/>
              <a:ext cx="3045814" cy="19066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803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smtClean="0"/>
              <a:t>Community Distribution Outlier Detection</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mtClean="0"/>
                  <a:t>Joint NMF outputs the </a:t>
                </a:r>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𝑘</m:t>
                        </m:r>
                      </m:sub>
                    </m:sSub>
                  </m:oMath>
                </a14:m>
                <a:r>
                  <a:rPr lang="en-US" smtClean="0"/>
                  <a:t> and </a:t>
                </a:r>
                <a14:m>
                  <m:oMath xmlns:m="http://schemas.openxmlformats.org/officeDocument/2006/math">
                    <m:sSub>
                      <m:sSubPr>
                        <m:ctrlPr>
                          <a:rPr lang="en-US" b="0" i="1" smtClean="0">
                            <a:latin typeface="Cambria Math"/>
                          </a:rPr>
                        </m:ctrlPr>
                      </m:sSubPr>
                      <m:e>
                        <m:r>
                          <a:rPr lang="en-US" b="0" i="1" smtClean="0">
                            <a:latin typeface="Cambria Math"/>
                          </a:rPr>
                          <m:t>𝐻</m:t>
                        </m:r>
                      </m:e>
                      <m:sub>
                        <m:r>
                          <a:rPr lang="en-US" b="0" i="1" smtClean="0">
                            <a:latin typeface="Cambria Math"/>
                          </a:rPr>
                          <m:t>𝑘</m:t>
                        </m:r>
                      </m:sub>
                    </m:sSub>
                  </m:oMath>
                </a14:m>
                <a:r>
                  <a:rPr lang="en-US" smtClean="0"/>
                  <a:t> matrices</a:t>
                </a:r>
              </a:p>
              <a:p>
                <a:r>
                  <a:rPr lang="en-US" smtClean="0"/>
                  <a:t>Each row of </a:t>
                </a:r>
                <a14:m>
                  <m:oMath xmlns:m="http://schemas.openxmlformats.org/officeDocument/2006/math">
                    <m:sSub>
                      <m:sSubPr>
                        <m:ctrlPr>
                          <a:rPr lang="en-US" b="0" i="1" smtClean="0">
                            <a:latin typeface="Cambria Math"/>
                          </a:rPr>
                        </m:ctrlPr>
                      </m:sSubPr>
                      <m:e>
                        <m:r>
                          <a:rPr lang="en-US" b="0" i="1" smtClean="0">
                            <a:latin typeface="Cambria Math"/>
                          </a:rPr>
                          <m:t>𝐻</m:t>
                        </m:r>
                      </m:e>
                      <m:sub>
                        <m:r>
                          <a:rPr lang="en-US" b="0" i="1" smtClean="0">
                            <a:latin typeface="Cambria Math"/>
                          </a:rPr>
                          <m:t>𝑘</m:t>
                        </m:r>
                      </m:sub>
                    </m:sSub>
                  </m:oMath>
                </a14:m>
                <a:r>
                  <a:rPr lang="en-US" smtClean="0"/>
                  <a:t> is a distribution pattern</a:t>
                </a:r>
              </a:p>
              <a:p>
                <a:r>
                  <a:rPr lang="en-US" smtClean="0"/>
                  <a:t>Each element (i,j) of </a:t>
                </a:r>
                <a14:m>
                  <m:oMath xmlns:m="http://schemas.openxmlformats.org/officeDocument/2006/math">
                    <m:sSub>
                      <m:sSubPr>
                        <m:ctrlPr>
                          <a:rPr lang="en-US" b="0" i="1" smtClean="0">
                            <a:latin typeface="Cambria Math"/>
                          </a:rPr>
                        </m:ctrlPr>
                      </m:sSubPr>
                      <m:e>
                        <m:r>
                          <a:rPr lang="en-US" b="0" i="1" smtClean="0">
                            <a:latin typeface="Cambria Math"/>
                          </a:rPr>
                          <m:t>𝑊</m:t>
                        </m:r>
                      </m:e>
                      <m:sub>
                        <m:r>
                          <a:rPr lang="en-US" b="0" i="1" smtClean="0">
                            <a:latin typeface="Cambria Math"/>
                          </a:rPr>
                          <m:t>𝑘</m:t>
                        </m:r>
                      </m:sub>
                    </m:sSub>
                  </m:oMath>
                </a14:m>
                <a:r>
                  <a:rPr lang="en-US" smtClean="0"/>
                  <a:t> denotes probability with which object i belongs to community j</a:t>
                </a:r>
              </a:p>
              <a:p>
                <a:r>
                  <a:rPr lang="en-US" smtClean="0"/>
                  <a:t>Outlier score of an object i is the distance of the object from the nearest cluster centroid</a:t>
                </a:r>
              </a:p>
              <a:p>
                <a:pPr lvl="1"/>
                <a14:m>
                  <m:oMath xmlns:m="http://schemas.openxmlformats.org/officeDocument/2006/math">
                    <m:r>
                      <a:rPr lang="en-US" b="0" i="1" smtClean="0">
                        <a:latin typeface="Cambria Math"/>
                      </a:rPr>
                      <m:t>𝑂𝑆</m:t>
                    </m:r>
                    <m:d>
                      <m:dPr>
                        <m:ctrlPr>
                          <a:rPr lang="en-US" b="0" i="1" smtClean="0">
                            <a:latin typeface="Cambria Math"/>
                          </a:rPr>
                        </m:ctrlPr>
                      </m:dPr>
                      <m:e>
                        <m:r>
                          <a:rPr lang="en-US" b="0" i="1" smtClean="0">
                            <a:latin typeface="Cambria Math"/>
                          </a:rPr>
                          <m:t>𝑖</m:t>
                        </m:r>
                      </m:e>
                    </m:d>
                    <m:r>
                      <a:rPr lang="en-US" b="0" i="1" smtClean="0">
                        <a:latin typeface="Cambria Math"/>
                      </a:rPr>
                      <m:t>=</m:t>
                    </m:r>
                    <m:r>
                      <a:rPr lang="en-US" b="0" i="1" smtClean="0">
                        <a:latin typeface="Cambria Math"/>
                      </a:rPr>
                      <m:t>𝑎𝑟𝑔𝑚𝑖</m:t>
                    </m:r>
                    <m:sSub>
                      <m:sSubPr>
                        <m:ctrlPr>
                          <a:rPr lang="en-US" b="0" i="1" smtClean="0">
                            <a:latin typeface="Cambria Math"/>
                          </a:rPr>
                        </m:ctrlPr>
                      </m:sSubPr>
                      <m:e>
                        <m:r>
                          <a:rPr lang="en-US" b="0" i="1" smtClean="0">
                            <a:latin typeface="Cambria Math"/>
                          </a:rPr>
                          <m:t>𝑛</m:t>
                        </m:r>
                      </m:e>
                      <m:sub>
                        <m:r>
                          <a:rPr lang="en-US" b="0" i="1" smtClean="0">
                            <a:latin typeface="Cambria Math"/>
                          </a:rPr>
                          <m:t>𝑗</m:t>
                        </m:r>
                      </m:sub>
                    </m:sSub>
                    <m:r>
                      <a:rPr lang="en-US" b="0" i="1" smtClean="0">
                        <a:latin typeface="Cambria Math"/>
                      </a:rPr>
                      <m:t> </m:t>
                    </m:r>
                    <m:r>
                      <a:rPr lang="en-US" b="0" i="1" smtClean="0">
                        <a:latin typeface="Cambria Math"/>
                      </a:rPr>
                      <m:t>𝐷𝑖𝑠𝑡</m:t>
                    </m:r>
                    <m:r>
                      <a:rPr lang="en-US" b="0" i="1" smtClean="0">
                        <a:latin typeface="Cambria Math"/>
                      </a:rPr>
                      <m:t>(</m:t>
                    </m:r>
                    <m:sSub>
                      <m:sSubPr>
                        <m:ctrlPr>
                          <a:rPr lang="en-US" b="0" i="1" smtClean="0">
                            <a:latin typeface="Cambria Math"/>
                          </a:rPr>
                        </m:ctrlPr>
                      </m:sSubPr>
                      <m:e>
                        <m:r>
                          <a:rPr lang="en-US" b="0" i="1" smtClean="0">
                            <a:latin typeface="Cambria Math"/>
                          </a:rPr>
                          <m:t>𝑇</m:t>
                        </m:r>
                      </m:e>
                      <m:sub>
                        <m:sSub>
                          <m:sSubPr>
                            <m:ctrlPr>
                              <a:rPr lang="en-US" b="0" i="1" smtClean="0">
                                <a:latin typeface="Cambria Math"/>
                              </a:rPr>
                            </m:ctrlPr>
                          </m:sSubPr>
                          <m:e>
                            <m:r>
                              <a:rPr lang="en-US" b="0" i="1" smtClean="0">
                                <a:latin typeface="Cambria Math"/>
                              </a:rPr>
                              <m:t>𝑘</m:t>
                            </m:r>
                          </m:e>
                          <m:sub>
                            <m:d>
                              <m:dPr>
                                <m:ctrlPr>
                                  <a:rPr lang="en-US" b="0" i="1" smtClean="0">
                                    <a:latin typeface="Cambria Math"/>
                                  </a:rPr>
                                </m:ctrlPr>
                              </m:dPr>
                              <m:e>
                                <m:r>
                                  <a:rPr lang="en-US" b="0" i="1" smtClean="0">
                                    <a:latin typeface="Cambria Math"/>
                                  </a:rPr>
                                  <m:t>𝑖</m:t>
                                </m:r>
                                <m:r>
                                  <a:rPr lang="en-US" b="0" i="1" smtClean="0">
                                    <a:latin typeface="Cambria Math"/>
                                  </a:rPr>
                                  <m:t>,.</m:t>
                                </m:r>
                              </m:e>
                            </m:d>
                          </m:sub>
                        </m:sSub>
                      </m:sub>
                    </m:sSub>
                    <m:r>
                      <a:rPr lang="en-US" b="0" i="1" smtClean="0">
                        <a:latin typeface="Cambria Math"/>
                      </a:rPr>
                      <m:t>, </m:t>
                    </m:r>
                    <m:sSub>
                      <m:sSubPr>
                        <m:ctrlPr>
                          <a:rPr lang="en-US" b="0" i="1" smtClean="0">
                            <a:latin typeface="Cambria Math"/>
                          </a:rPr>
                        </m:ctrlPr>
                      </m:sSubPr>
                      <m:e>
                        <m:sSub>
                          <m:sSubPr>
                            <m:ctrlPr>
                              <a:rPr lang="en-US" b="0" i="1" smtClean="0">
                                <a:latin typeface="Cambria Math"/>
                              </a:rPr>
                            </m:ctrlPr>
                          </m:sSubPr>
                          <m:e>
                            <m:r>
                              <a:rPr lang="en-US" b="0" i="1" smtClean="0">
                                <a:latin typeface="Cambria Math"/>
                              </a:rPr>
                              <m:t>𝐻</m:t>
                            </m:r>
                          </m:e>
                          <m:sub>
                            <m:r>
                              <a:rPr lang="en-US" b="0" i="1" smtClean="0">
                                <a:latin typeface="Cambria Math"/>
                              </a:rPr>
                              <m:t>𝑘</m:t>
                            </m:r>
                          </m:sub>
                        </m:sSub>
                      </m:e>
                      <m:sub>
                        <m:d>
                          <m:dPr>
                            <m:ctrlPr>
                              <a:rPr lang="en-US" b="0" i="1" smtClean="0">
                                <a:latin typeface="Cambria Math"/>
                              </a:rPr>
                            </m:ctrlPr>
                          </m:dPr>
                          <m:e>
                            <m:r>
                              <a:rPr lang="en-US" b="0" i="1" smtClean="0">
                                <a:latin typeface="Cambria Math"/>
                              </a:rPr>
                              <m:t>𝑗</m:t>
                            </m:r>
                            <m:r>
                              <a:rPr lang="en-US" b="0" i="1" smtClean="0">
                                <a:latin typeface="Cambria Math"/>
                              </a:rPr>
                              <m:t>,.</m:t>
                            </m:r>
                          </m:e>
                        </m:d>
                      </m:sub>
                    </m:sSub>
                    <m:r>
                      <a:rPr lang="en-US" b="0" i="1" smtClean="0">
                        <a:latin typeface="Cambria Math"/>
                      </a:rPr>
                      <m:t>)</m:t>
                    </m:r>
                  </m:oMath>
                </a14:m>
                <a:endParaRPr lang="en-US" smtClean="0"/>
              </a:p>
              <a:p>
                <a:pPr lvl="1"/>
                <a:r>
                  <a:rPr lang="en-US" smtClean="0"/>
                  <a:t>Objects far away from nearest cluster centroids get higher outlier score</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81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2C0AFC91-ECD1-43EA-8C2A-4D7BF65B05EC}" type="datetime1">
              <a:rPr lang="en-US" smtClean="0"/>
              <a:t>28-Mar-13</a:t>
            </a:fld>
            <a:endParaRPr lang="en-US"/>
          </a:p>
        </p:txBody>
      </p:sp>
    </p:spTree>
    <p:extLst>
      <p:ext uri="{BB962C8B-B14F-4D97-AF65-F5344CB8AC3E}">
        <p14:creationId xmlns:p14="http://schemas.microsoft.com/office/powerpoint/2010/main" val="7510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Iterative Refinement Algorithm</a:t>
            </a:r>
            <a:endParaRPr lang="en-US" sz="400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1EFEDE3-3504-437D-A8F4-4298909ED2F8}" type="datetime1">
              <a:rPr lang="en-US" smtClean="0"/>
              <a:t>28-Mar-13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3025"/>
            <a:ext cx="59721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4600" y="4238625"/>
            <a:ext cx="11430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a:off x="1600200" y="4238625"/>
            <a:ext cx="2362200" cy="409575"/>
          </a:xfrm>
          <a:prstGeom prst="rightArrowCallout">
            <a:avLst/>
          </a:prstGeom>
          <a:solidFill>
            <a:schemeClr val="accent6">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038600" y="4278868"/>
                <a:ext cx="1263423"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𝑵</m:t>
                      </m:r>
                      <m:sSup>
                        <m:sSupPr>
                          <m:ctrlPr>
                            <a:rPr lang="en-US" b="1" i="1" smtClean="0">
                              <a:solidFill>
                                <a:srgbClr val="FF0000"/>
                              </a:solidFill>
                              <a:latin typeface="Cambria Math"/>
                            </a:rPr>
                          </m:ctrlPr>
                        </m:sSupPr>
                        <m:e>
                          <m:r>
                            <a:rPr lang="en-US" b="1" i="1" smtClean="0">
                              <a:solidFill>
                                <a:srgbClr val="FF0000"/>
                              </a:solidFill>
                              <a:latin typeface="Cambria Math"/>
                            </a:rPr>
                            <m:t>𝑲𝑪</m:t>
                          </m:r>
                        </m:e>
                        <m:sup>
                          <m:r>
                            <a:rPr lang="en-US" b="1" i="1" smtClean="0">
                              <a:solidFill>
                                <a:srgbClr val="FF0000"/>
                              </a:solidFill>
                              <a:latin typeface="Cambria Math"/>
                            </a:rPr>
                            <m:t>′</m:t>
                          </m:r>
                          <m:r>
                            <a:rPr lang="en-US" b="1" i="1" smtClean="0">
                              <a:solidFill>
                                <a:srgbClr val="FF0000"/>
                              </a:solidFill>
                              <a:latin typeface="Cambria Math"/>
                            </a:rPr>
                            <m:t>𝟐</m:t>
                          </m:r>
                        </m:sup>
                      </m:sSup>
                      <m:r>
                        <a:rPr lang="en-US" b="1" i="1" smtClean="0">
                          <a:solidFill>
                            <a:srgbClr val="FF0000"/>
                          </a:solidFill>
                          <a:latin typeface="Cambria Math"/>
                        </a:rPr>
                        <m:t>)</m:t>
                      </m:r>
                    </m:oMath>
                  </m:oMathPara>
                </a14:m>
                <a:endParaRPr lang="en-US" b="1">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8600" y="4278868"/>
                <a:ext cx="1263423" cy="375552"/>
              </a:xfrm>
              <a:prstGeom prst="rect">
                <a:avLst/>
              </a:prstGeom>
              <a:blipFill rotWithShape="1">
                <a:blip r:embed="rId3"/>
                <a:stretch>
                  <a:fillRect b="-11290"/>
                </a:stretch>
              </a:blipFill>
            </p:spPr>
            <p:txBody>
              <a:bodyPr/>
              <a:lstStyle/>
              <a:p>
                <a:r>
                  <a:rPr lang="en-US">
                    <a:noFill/>
                  </a:rPr>
                  <a:t> </a:t>
                </a:r>
              </a:p>
            </p:txBody>
          </p:sp>
        </mc:Fallback>
      </mc:AlternateContent>
      <p:sp>
        <p:nvSpPr>
          <p:cNvPr id="8" name="Right Arrow Callout 7"/>
          <p:cNvSpPr/>
          <p:nvPr/>
        </p:nvSpPr>
        <p:spPr>
          <a:xfrm>
            <a:off x="1143000" y="3429000"/>
            <a:ext cx="5867400" cy="1600200"/>
          </a:xfrm>
          <a:prstGeom prst="rightArrowCallout">
            <a:avLst>
              <a:gd name="adj1" fmla="val 25000"/>
              <a:gd name="adj2" fmla="val 25000"/>
              <a:gd name="adj3" fmla="val 25000"/>
              <a:gd name="adj4" fmla="val 89448"/>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7010400" y="4044048"/>
                <a:ext cx="1474956"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sSup>
                        <m:sSupPr>
                          <m:ctrlPr>
                            <a:rPr lang="en-US" b="1" i="1" smtClean="0">
                              <a:solidFill>
                                <a:srgbClr val="FF0000"/>
                              </a:solidFill>
                              <a:latin typeface="Cambria Math"/>
                            </a:rPr>
                          </m:ctrlPr>
                        </m:sSupPr>
                        <m:e>
                          <m:r>
                            <a:rPr lang="en-US" b="1" i="1" smtClean="0">
                              <a:solidFill>
                                <a:srgbClr val="FF0000"/>
                              </a:solidFill>
                              <a:latin typeface="Cambria Math"/>
                            </a:rPr>
                            <m:t>𝑲</m:t>
                          </m:r>
                        </m:e>
                        <m:sup>
                          <m:r>
                            <a:rPr lang="en-US" b="1" i="1" smtClean="0">
                              <a:solidFill>
                                <a:srgbClr val="FF0000"/>
                              </a:solidFill>
                              <a:latin typeface="Cambria Math"/>
                            </a:rPr>
                            <m:t>𝟐</m:t>
                          </m:r>
                        </m:sup>
                      </m:sSup>
                      <m:r>
                        <a:rPr lang="en-US" b="1" i="1" smtClean="0">
                          <a:solidFill>
                            <a:srgbClr val="FF0000"/>
                          </a:solidFill>
                          <a:latin typeface="Cambria Math"/>
                        </a:rPr>
                        <m:t>𝑰𝑵</m:t>
                      </m:r>
                      <m:sSup>
                        <m:sSupPr>
                          <m:ctrlPr>
                            <a:rPr lang="en-US" b="1" i="1" smtClean="0">
                              <a:solidFill>
                                <a:srgbClr val="FF0000"/>
                              </a:solidFill>
                              <a:latin typeface="Cambria Math"/>
                            </a:rPr>
                          </m:ctrlPr>
                        </m:sSupPr>
                        <m:e>
                          <m:r>
                            <a:rPr lang="en-US" b="1" i="1" smtClean="0">
                              <a:solidFill>
                                <a:srgbClr val="FF0000"/>
                              </a:solidFill>
                              <a:latin typeface="Cambria Math"/>
                            </a:rPr>
                            <m:t>𝑪</m:t>
                          </m:r>
                        </m:e>
                        <m:sup>
                          <m:r>
                            <a:rPr lang="en-US" b="1" i="1" smtClean="0">
                              <a:solidFill>
                                <a:srgbClr val="FF0000"/>
                              </a:solidFill>
                              <a:latin typeface="Cambria Math"/>
                            </a:rPr>
                            <m:t>′</m:t>
                          </m:r>
                          <m:r>
                            <a:rPr lang="en-US" b="1" i="1" smtClean="0">
                              <a:solidFill>
                                <a:srgbClr val="FF0000"/>
                              </a:solidFill>
                              <a:latin typeface="Cambria Math"/>
                            </a:rPr>
                            <m:t>𝟐</m:t>
                          </m:r>
                        </m:sup>
                      </m:sSup>
                      <m:r>
                        <a:rPr lang="en-US" b="1" i="1" smtClean="0">
                          <a:solidFill>
                            <a:srgbClr val="FF0000"/>
                          </a:solidFill>
                          <a:latin typeface="Cambria Math"/>
                        </a:rPr>
                        <m:t>)</m:t>
                      </m:r>
                    </m:oMath>
                  </m:oMathPara>
                </a14:m>
                <a:endParaRPr lang="en-US" b="1">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010400" y="4044048"/>
                <a:ext cx="1474956" cy="375552"/>
              </a:xfrm>
              <a:prstGeom prst="rect">
                <a:avLst/>
              </a:prstGeom>
              <a:blipFill rotWithShape="1">
                <a:blip r:embed="rId4"/>
                <a:stretch>
                  <a:fillRect b="-11290"/>
                </a:stretch>
              </a:blipFill>
            </p:spPr>
            <p:txBody>
              <a:bodyPr/>
              <a:lstStyle/>
              <a:p>
                <a:r>
                  <a:rPr lang="en-US">
                    <a:noFill/>
                  </a:rPr>
                  <a:t> </a:t>
                </a:r>
              </a:p>
            </p:txBody>
          </p:sp>
        </mc:Fallback>
      </mc:AlternateContent>
      <p:sp>
        <p:nvSpPr>
          <p:cNvPr id="11" name="Right Arrow Callout 10"/>
          <p:cNvSpPr/>
          <p:nvPr/>
        </p:nvSpPr>
        <p:spPr>
          <a:xfrm>
            <a:off x="1143000" y="5181600"/>
            <a:ext cx="5867400" cy="800100"/>
          </a:xfrm>
          <a:prstGeom prst="rightArrowCallout">
            <a:avLst>
              <a:gd name="adj1" fmla="val 25000"/>
              <a:gd name="adj2" fmla="val 25000"/>
              <a:gd name="adj3" fmla="val 25000"/>
              <a:gd name="adj4" fmla="val 89448"/>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010400" y="5410200"/>
                <a:ext cx="16562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𝑲𝑵𝒍𝒐𝒈</m:t>
                      </m:r>
                      <m:r>
                        <a:rPr lang="en-US" b="1" i="1" smtClean="0">
                          <a:solidFill>
                            <a:srgbClr val="FF0000"/>
                          </a:solidFill>
                          <a:latin typeface="Cambria Math"/>
                        </a:rPr>
                        <m:t>(</m:t>
                      </m:r>
                      <m:r>
                        <a:rPr lang="en-US" b="1" i="1" smtClean="0">
                          <a:solidFill>
                            <a:srgbClr val="FF0000"/>
                          </a:solidFill>
                          <a:latin typeface="Cambria Math"/>
                        </a:rPr>
                        <m:t>𝜿</m:t>
                      </m:r>
                      <m:r>
                        <a:rPr lang="en-US" b="1" i="1" smtClean="0">
                          <a:solidFill>
                            <a:srgbClr val="FF0000"/>
                          </a:solidFill>
                          <a:latin typeface="Cambria Math"/>
                        </a:rPr>
                        <m:t>))</m:t>
                      </m:r>
                    </m:oMath>
                  </m:oMathPara>
                </a14:m>
                <a:endParaRPr lang="en-US" b="1">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010400" y="5410200"/>
                <a:ext cx="1656223" cy="369332"/>
              </a:xfrm>
              <a:prstGeom prst="rect">
                <a:avLst/>
              </a:prstGeom>
              <a:blipFill rotWithShape="1">
                <a:blip r:embed="rId5"/>
                <a:stretch>
                  <a:fillRect b="-13333"/>
                </a:stretch>
              </a:blipFill>
            </p:spPr>
            <p:txBody>
              <a:bodyPr/>
              <a:lstStyle/>
              <a:p>
                <a:r>
                  <a:rPr lang="en-US">
                    <a:noFill/>
                  </a:rPr>
                  <a:t> </a:t>
                </a:r>
              </a:p>
            </p:txBody>
          </p:sp>
        </mc:Fallback>
      </mc:AlternateContent>
      <p:sp>
        <p:nvSpPr>
          <p:cNvPr id="14" name="Rectangular Callout 13"/>
          <p:cNvSpPr/>
          <p:nvPr/>
        </p:nvSpPr>
        <p:spPr>
          <a:xfrm>
            <a:off x="784111" y="2895600"/>
            <a:ext cx="7772400" cy="3352800"/>
          </a:xfrm>
          <a:prstGeom prst="wedgeRectCallout">
            <a:avLst>
              <a:gd name="adj1" fmla="val 37122"/>
              <a:gd name="adj2" fmla="val -60213"/>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477000" y="1752600"/>
                <a:ext cx="2813463" cy="375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𝑵</m:t>
                      </m:r>
                      <m:sSup>
                        <m:sSupPr>
                          <m:ctrlPr>
                            <a:rPr lang="en-US" b="1" i="1" smtClean="0">
                              <a:solidFill>
                                <a:srgbClr val="FF0000"/>
                              </a:solidFill>
                              <a:latin typeface="Cambria Math"/>
                            </a:rPr>
                          </m:ctrlPr>
                        </m:sSupPr>
                        <m:e>
                          <m:r>
                            <a:rPr lang="en-US" b="1" i="1" smtClean="0">
                              <a:solidFill>
                                <a:srgbClr val="FF0000"/>
                              </a:solidFill>
                              <a:latin typeface="Cambria Math"/>
                            </a:rPr>
                            <m:t>𝑰</m:t>
                          </m:r>
                        </m:e>
                        <m:sup>
                          <m:r>
                            <a:rPr lang="en-US" b="1" i="1" smtClean="0">
                              <a:solidFill>
                                <a:srgbClr val="FF0000"/>
                              </a:solidFill>
                              <a:latin typeface="Cambria Math"/>
                            </a:rPr>
                            <m:t>′</m:t>
                          </m:r>
                        </m:sup>
                      </m:sSup>
                      <m:r>
                        <a:rPr lang="en-US" b="1" i="1" smtClean="0">
                          <a:solidFill>
                            <a:srgbClr val="FF0000"/>
                          </a:solidFill>
                          <a:latin typeface="Cambria Math"/>
                        </a:rPr>
                        <m:t>𝑲</m:t>
                      </m:r>
                      <m:r>
                        <a:rPr lang="en-US" b="1" i="1" smtClean="0">
                          <a:solidFill>
                            <a:srgbClr val="FF0000"/>
                          </a:solidFill>
                          <a:latin typeface="Cambria Math"/>
                        </a:rPr>
                        <m:t>[</m:t>
                      </m:r>
                      <m:r>
                        <a:rPr lang="en-US" b="1" i="1" smtClean="0">
                          <a:solidFill>
                            <a:srgbClr val="FF0000"/>
                          </a:solidFill>
                          <a:latin typeface="Cambria Math"/>
                        </a:rPr>
                        <m:t>𝑲𝑰</m:t>
                      </m:r>
                      <m:sSup>
                        <m:sSupPr>
                          <m:ctrlPr>
                            <a:rPr lang="en-US" b="1" i="1">
                              <a:solidFill>
                                <a:srgbClr val="FF0000"/>
                              </a:solidFill>
                              <a:latin typeface="Cambria Math"/>
                            </a:rPr>
                          </m:ctrlPr>
                        </m:sSupPr>
                        <m:e>
                          <m:r>
                            <a:rPr lang="en-US" b="1" i="1">
                              <a:solidFill>
                                <a:srgbClr val="FF0000"/>
                              </a:solidFill>
                              <a:latin typeface="Cambria Math"/>
                            </a:rPr>
                            <m:t>𝑪</m:t>
                          </m:r>
                        </m:e>
                        <m:sup>
                          <m:r>
                            <a:rPr lang="en-US" b="1" i="1">
                              <a:solidFill>
                                <a:srgbClr val="FF0000"/>
                              </a:solidFill>
                              <a:latin typeface="Cambria Math"/>
                            </a:rPr>
                            <m:t>′</m:t>
                          </m:r>
                          <m:r>
                            <a:rPr lang="en-US" b="1" i="1">
                              <a:solidFill>
                                <a:srgbClr val="FF0000"/>
                              </a:solidFill>
                              <a:latin typeface="Cambria Math"/>
                            </a:rPr>
                            <m:t>𝟐</m:t>
                          </m:r>
                        </m:sup>
                      </m:sSup>
                      <m:r>
                        <a:rPr lang="en-US" b="1" i="1">
                          <a:solidFill>
                            <a:srgbClr val="FF0000"/>
                          </a:solidFill>
                          <a:latin typeface="Cambria Math"/>
                        </a:rPr>
                        <m:t>+</m:t>
                      </m:r>
                      <m:r>
                        <a:rPr lang="en-US" b="1">
                          <a:solidFill>
                            <a:srgbClr val="FF0000"/>
                          </a:solidFill>
                          <a:latin typeface="Cambria Math"/>
                        </a:rPr>
                        <m:t>𝐥𝐨𝐠</m:t>
                      </m:r>
                      <m:r>
                        <a:rPr lang="en-US" b="1" i="1">
                          <a:solidFill>
                            <a:srgbClr val="FF0000"/>
                          </a:solidFill>
                          <a:latin typeface="Cambria Math"/>
                        </a:rPr>
                        <m:t>⁡(</m:t>
                      </m:r>
                      <m:r>
                        <a:rPr lang="en-US" b="1" i="1">
                          <a:solidFill>
                            <a:srgbClr val="FF0000"/>
                          </a:solidFill>
                          <a:latin typeface="Cambria Math"/>
                        </a:rPr>
                        <m:t>𝜿</m:t>
                      </m:r>
                      <m:r>
                        <a:rPr lang="en-US" b="1" i="1">
                          <a:solidFill>
                            <a:srgbClr val="FF0000"/>
                          </a:solidFill>
                          <a:latin typeface="Cambria Math"/>
                        </a:rPr>
                        <m:t>)])</m:t>
                      </m:r>
                    </m:oMath>
                  </m:oMathPara>
                </a14:m>
                <a:endParaRPr lang="en-US" b="1">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477000" y="1752600"/>
                <a:ext cx="2813463" cy="375872"/>
              </a:xfrm>
              <a:prstGeom prst="rect">
                <a:avLst/>
              </a:prstGeom>
              <a:blipFill rotWithShape="1">
                <a:blip r:embed="rId6"/>
                <a:stretch>
                  <a:fillRect b="-14754"/>
                </a:stretch>
              </a:blipFill>
            </p:spPr>
            <p:txBody>
              <a:bodyPr/>
              <a:lstStyle/>
              <a:p>
                <a:r>
                  <a:rPr lang="en-US">
                    <a:noFill/>
                  </a:rPr>
                  <a:t> </a:t>
                </a:r>
              </a:p>
            </p:txBody>
          </p:sp>
        </mc:Fallback>
      </mc:AlternateContent>
      <p:sp>
        <p:nvSpPr>
          <p:cNvPr id="16" name="TextBox 15"/>
          <p:cNvSpPr txBox="1"/>
          <p:nvPr/>
        </p:nvSpPr>
        <p:spPr>
          <a:xfrm>
            <a:off x="7692605" y="2057400"/>
            <a:ext cx="1228221" cy="923330"/>
          </a:xfrm>
          <a:prstGeom prst="rect">
            <a:avLst/>
          </a:prstGeom>
          <a:noFill/>
        </p:spPr>
        <p:txBody>
          <a:bodyPr wrap="none" rtlCol="0">
            <a:spAutoFit/>
          </a:bodyPr>
          <a:lstStyle/>
          <a:p>
            <a:pPr algn="ctr"/>
            <a:r>
              <a:rPr lang="en-US" smtClean="0">
                <a:solidFill>
                  <a:srgbClr val="00B050"/>
                </a:solidFill>
              </a:rPr>
              <a:t>Linear in </a:t>
            </a:r>
          </a:p>
          <a:p>
            <a:pPr algn="ctr"/>
            <a:r>
              <a:rPr lang="en-US" smtClean="0">
                <a:solidFill>
                  <a:srgbClr val="00B050"/>
                </a:solidFill>
              </a:rPr>
              <a:t>number of </a:t>
            </a:r>
          </a:p>
          <a:p>
            <a:pPr algn="ctr"/>
            <a:r>
              <a:rPr lang="en-US" smtClean="0">
                <a:solidFill>
                  <a:srgbClr val="00B050"/>
                </a:solidFill>
              </a:rPr>
              <a:t>objects</a:t>
            </a:r>
            <a:endParaRPr lang="en-US">
              <a:solidFill>
                <a:srgbClr val="00B050"/>
              </a:solidFill>
            </a:endParaRPr>
          </a:p>
        </p:txBody>
      </p:sp>
    </p:spTree>
    <p:extLst>
      <p:ext uri="{BB962C8B-B14F-4D97-AF65-F5344CB8AC3E}">
        <p14:creationId xmlns:p14="http://schemas.microsoft.com/office/powerpoint/2010/main" val="191740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11" grpId="0" animBg="1"/>
      <p:bldP spid="11" grpId="1" animBg="1"/>
      <p:bldP spid="12" grpId="0"/>
      <p:bldP spid="14" grpId="0" animBg="1"/>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Synthetic Dataset Results Summary</a:t>
            </a:r>
          </a:p>
        </p:txBody>
      </p:sp>
      <p:sp>
        <p:nvSpPr>
          <p:cNvPr id="3" name="Content Placeholder 2"/>
          <p:cNvSpPr>
            <a:spLocks noGrp="1"/>
          </p:cNvSpPr>
          <p:nvPr>
            <p:ph idx="1"/>
          </p:nvPr>
        </p:nvSpPr>
        <p:spPr>
          <a:xfrm>
            <a:off x="381000" y="4419600"/>
            <a:ext cx="8229600" cy="685800"/>
          </a:xfrm>
        </p:spPr>
        <p:txBody>
          <a:bodyPr>
            <a:noAutofit/>
          </a:bodyPr>
          <a:lstStyle/>
          <a:p>
            <a:pPr marL="0" indent="0" algn="ctr">
              <a:buNone/>
            </a:pPr>
            <a:r>
              <a:rPr lang="en-US" sz="2000" smtClean="0"/>
              <a:t>Synthetic Dataset Results </a:t>
            </a:r>
            <a:r>
              <a:rPr lang="en-US" sz="2000"/>
              <a:t>(</a:t>
            </a:r>
            <a:r>
              <a:rPr lang="en-US" sz="2000" smtClean="0"/>
              <a:t>CDO =The Proposed Algorithm</a:t>
            </a:r>
            <a:r>
              <a:rPr lang="en-US" sz="2000"/>
              <a:t> </a:t>
            </a:r>
            <a:r>
              <a:rPr lang="en-US" sz="2000" smtClean="0"/>
              <a:t>CDODA</a:t>
            </a:r>
            <a:r>
              <a:rPr lang="en-US" sz="2000"/>
              <a:t>, </a:t>
            </a:r>
            <a:r>
              <a:rPr lang="en-US" sz="2000" smtClean="0"/>
              <a:t>SI = Single Iteration Baseline, Homo = Homogenous</a:t>
            </a:r>
            <a:r>
              <a:rPr lang="en-US" sz="2000"/>
              <a:t> </a:t>
            </a:r>
            <a:r>
              <a:rPr lang="en-US" sz="2000" smtClean="0"/>
              <a:t>(Single </a:t>
            </a:r>
            <a:r>
              <a:rPr lang="en-US" sz="2000"/>
              <a:t>NMF) </a:t>
            </a:r>
            <a:r>
              <a:rPr lang="en-US" sz="2000" smtClean="0"/>
              <a:t>Baseline) for C=6</a:t>
            </a:r>
            <a:endParaRPr lang="en-US" sz="2000"/>
          </a:p>
        </p:txBody>
      </p:sp>
      <p:sp>
        <p:nvSpPr>
          <p:cNvPr id="4" name="Date Placeholder 3"/>
          <p:cNvSpPr>
            <a:spLocks noGrp="1"/>
          </p:cNvSpPr>
          <p:nvPr>
            <p:ph type="dt" sz="half" idx="10"/>
          </p:nvPr>
        </p:nvSpPr>
        <p:spPr/>
        <p:txBody>
          <a:bodyPr/>
          <a:lstStyle/>
          <a:p>
            <a:fld id="{4B28594F-DCE5-4064-A2FF-2544AEEC838C}" type="datetime1">
              <a:rPr lang="en-US" smtClean="0"/>
              <a:t>28-Mar-13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15200" cy="270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181600"/>
            <a:ext cx="7467600" cy="646331"/>
          </a:xfrm>
          <a:prstGeom prst="rect">
            <a:avLst/>
          </a:prstGeom>
        </p:spPr>
        <p:txBody>
          <a:bodyPr wrap="square">
            <a:spAutoFit/>
          </a:bodyPr>
          <a:lstStyle/>
          <a:p>
            <a:pPr marL="285750" indent="-285750">
              <a:buFont typeface="Arial" pitchFamily="34" charset="0"/>
              <a:buChar char="•"/>
            </a:pPr>
            <a:r>
              <a:rPr lang="en-US" smtClean="0"/>
              <a:t>SI: Single iteration version of CDO</a:t>
            </a:r>
          </a:p>
          <a:p>
            <a:pPr marL="285750" indent="-285750">
              <a:buFont typeface="Arial" pitchFamily="34" charset="0"/>
              <a:buChar char="•"/>
            </a:pPr>
            <a:r>
              <a:rPr lang="en-US" smtClean="0"/>
              <a:t>Homo: Treats all objects to be of the same type</a:t>
            </a:r>
            <a:endParaRPr lang="en-US"/>
          </a:p>
        </p:txBody>
      </p:sp>
      <p:grpSp>
        <p:nvGrpSpPr>
          <p:cNvPr id="8" name="Group 7"/>
          <p:cNvGrpSpPr/>
          <p:nvPr/>
        </p:nvGrpSpPr>
        <p:grpSpPr>
          <a:xfrm>
            <a:off x="7239000" y="5105400"/>
            <a:ext cx="1563248" cy="990600"/>
            <a:chOff x="7239000" y="4648200"/>
            <a:chExt cx="1563248" cy="990600"/>
          </a:xfrm>
        </p:grpSpPr>
        <p:sp>
          <p:nvSpPr>
            <p:cNvPr id="9" name="Rectangle 8"/>
            <p:cNvSpPr/>
            <p:nvPr/>
          </p:nvSpPr>
          <p:spPr>
            <a:xfrm>
              <a:off x="7297419" y="4648200"/>
              <a:ext cx="1389381"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a:endCxn id="9" idx="3"/>
            </p:cNvCxnSpPr>
            <p:nvPr/>
          </p:nvCxnSpPr>
          <p:spPr>
            <a:xfrm>
              <a:off x="7297419" y="5143500"/>
              <a:ext cx="13893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9000" y="4648200"/>
              <a:ext cx="1563248" cy="938719"/>
            </a:xfrm>
            <a:prstGeom prst="rect">
              <a:avLst/>
            </a:prstGeom>
            <a:noFill/>
          </p:spPr>
          <p:txBody>
            <a:bodyPr wrap="none" rtlCol="0">
              <a:spAutoFit/>
            </a:bodyPr>
            <a:lstStyle/>
            <a:p>
              <a:pPr algn="ctr">
                <a:lnSpc>
                  <a:spcPct val="150000"/>
                </a:lnSpc>
              </a:pPr>
              <a:r>
                <a:rPr lang="en-US" sz="2200" b="1" smtClean="0"/>
                <a:t>SI (2.9%)</a:t>
              </a:r>
            </a:p>
            <a:p>
              <a:pPr algn="ctr"/>
              <a:r>
                <a:rPr lang="en-US" sz="2200" b="1" smtClean="0"/>
                <a:t>Homo(21%)</a:t>
              </a:r>
              <a:endParaRPr lang="en-US" sz="2200" b="1"/>
            </a:p>
          </p:txBody>
        </p:sp>
      </p:grpSp>
      <p:sp>
        <p:nvSpPr>
          <p:cNvPr id="12" name="Down Arrow 11"/>
          <p:cNvSpPr/>
          <p:nvPr/>
        </p:nvSpPr>
        <p:spPr>
          <a:xfrm flipV="1">
            <a:off x="8686800" y="5132962"/>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84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Running Time and Convergence</a:t>
            </a:r>
          </a:p>
        </p:txBody>
      </p:sp>
      <p:sp>
        <p:nvSpPr>
          <p:cNvPr id="4" name="Date Placeholder 3"/>
          <p:cNvSpPr>
            <a:spLocks noGrp="1"/>
          </p:cNvSpPr>
          <p:nvPr>
            <p:ph type="dt" sz="half" idx="10"/>
          </p:nvPr>
        </p:nvSpPr>
        <p:spPr/>
        <p:txBody>
          <a:bodyPr/>
          <a:lstStyle/>
          <a:p>
            <a:fld id="{4B28594F-DCE5-4064-A2FF-2544AEEC838C}" type="datetime1">
              <a:rPr lang="en-US" smtClean="0"/>
              <a:t>28-Mar-13</a:t>
            </a:fld>
            <a:endParaRPr lang="en-US"/>
          </a:p>
        </p:txBody>
      </p:sp>
      <p:graphicFrame>
        <p:nvGraphicFramePr>
          <p:cNvPr id="5" name="Chart 4"/>
          <p:cNvGraphicFramePr>
            <a:graphicFrameLocks/>
          </p:cNvGraphicFramePr>
          <p:nvPr>
            <p:extLst>
              <p:ext uri="{D42A27DB-BD31-4B8C-83A1-F6EECF244321}">
                <p14:modId xmlns:p14="http://schemas.microsoft.com/office/powerpoint/2010/main" val="1778249988"/>
              </p:ext>
            </p:extLst>
          </p:nvPr>
        </p:nvGraphicFramePr>
        <p:xfrm>
          <a:off x="228600" y="14478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402972650"/>
              </p:ext>
            </p:extLst>
          </p:nvPr>
        </p:nvGraphicFramePr>
        <p:xfrm>
          <a:off x="4800600" y="3505200"/>
          <a:ext cx="3876675" cy="246697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28600" y="4038600"/>
            <a:ext cx="4572000" cy="369332"/>
          </a:xfrm>
          <a:prstGeom prst="rect">
            <a:avLst/>
          </a:prstGeom>
        </p:spPr>
        <p:txBody>
          <a:bodyPr>
            <a:spAutoFit/>
          </a:bodyPr>
          <a:lstStyle/>
          <a:p>
            <a:pPr algn="ctr"/>
            <a:r>
              <a:rPr lang="en-US" b="1"/>
              <a:t>Running Time (sec) for </a:t>
            </a:r>
            <a:r>
              <a:rPr lang="en-US" b="1" smtClean="0"/>
              <a:t>CDO (Scalability</a:t>
            </a:r>
            <a:r>
              <a:rPr lang="en-US" b="1"/>
              <a:t>)</a:t>
            </a:r>
          </a:p>
        </p:txBody>
      </p:sp>
      <p:sp>
        <p:nvSpPr>
          <p:cNvPr id="7" name="Rectangle 6"/>
          <p:cNvSpPr/>
          <p:nvPr/>
        </p:nvSpPr>
        <p:spPr>
          <a:xfrm>
            <a:off x="5471127" y="3212068"/>
            <a:ext cx="2682273" cy="369332"/>
          </a:xfrm>
          <a:prstGeom prst="rect">
            <a:avLst/>
          </a:prstGeom>
        </p:spPr>
        <p:txBody>
          <a:bodyPr wrap="none">
            <a:spAutoFit/>
          </a:bodyPr>
          <a:lstStyle/>
          <a:p>
            <a:r>
              <a:rPr lang="en-US" b="1"/>
              <a:t>Convergence of joint-NMF</a:t>
            </a:r>
          </a:p>
        </p:txBody>
      </p:sp>
    </p:spTree>
    <p:extLst>
      <p:ext uri="{BB962C8B-B14F-4D97-AF65-F5344CB8AC3E}">
        <p14:creationId xmlns:p14="http://schemas.microsoft.com/office/powerpoint/2010/main" val="32764778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Dataset Case Studies (DBLP)</a:t>
            </a:r>
          </a:p>
        </p:txBody>
      </p:sp>
      <p:sp>
        <p:nvSpPr>
          <p:cNvPr id="3" name="Content Placeholder 2"/>
          <p:cNvSpPr>
            <a:spLocks noGrp="1"/>
          </p:cNvSpPr>
          <p:nvPr>
            <p:ph idx="1"/>
          </p:nvPr>
        </p:nvSpPr>
        <p:spPr/>
        <p:txBody>
          <a:bodyPr>
            <a:normAutofit fontScale="62500" lnSpcReduction="20000"/>
          </a:bodyPr>
          <a:lstStyle/>
          <a:p>
            <a:r>
              <a:rPr lang="en-US"/>
              <a:t>Each research area appears as a pattern and then there are other patterns with distributions across multiple areas. E.g., “Data Mining” and “Computational Biology” is a pattern</a:t>
            </a:r>
          </a:p>
          <a:p>
            <a:r>
              <a:rPr lang="en-US"/>
              <a:t>Some patterns are specific to particular types</a:t>
            </a:r>
          </a:p>
          <a:p>
            <a:pPr lvl="1"/>
            <a:r>
              <a:rPr lang="en-US"/>
              <a:t>“Software engineering” and “Operating systems” for conferences</a:t>
            </a:r>
          </a:p>
          <a:p>
            <a:pPr lvl="1"/>
            <a:r>
              <a:rPr lang="en-US"/>
              <a:t>“Concurrent Distributed and Parallel Computing” and “Security and privacy” for authors</a:t>
            </a:r>
          </a:p>
          <a:p>
            <a:pPr lvl="1"/>
            <a:r>
              <a:rPr lang="en-US"/>
              <a:t>“Security and privacy” and “Education” for terms</a:t>
            </a:r>
          </a:p>
          <a:p>
            <a:r>
              <a:rPr lang="en-US"/>
              <a:t>Top Outlier Author: Giuseppe de Giacomo - Algorithms and Theory (0.25), Databases (0.47), Artificial Intelligence (0.13), Human Computer Interaction (0.06)</a:t>
            </a:r>
          </a:p>
          <a:p>
            <a:r>
              <a:rPr lang="en-US"/>
              <a:t>Top conference outlier: From integrated publication and information systems to virtual information and knowledge environments - Databases (0.5), Artificial Intelligence (0.09), Human Computer interaction (0.4)</a:t>
            </a:r>
          </a:p>
          <a:p>
            <a:r>
              <a:rPr lang="en-US"/>
              <a:t>Top terms outlier: military - Algorithms and theory (0.02), Security and Privacy (0.37), Databases (0.22), Computer Graphics (0.37</a:t>
            </a:r>
            <a:r>
              <a:rPr lang="en-US" smtClean="0"/>
              <a:t>)</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34</a:t>
            </a:fld>
            <a:endParaRPr lang="en-US"/>
          </a:p>
        </p:txBody>
      </p:sp>
    </p:spTree>
    <p:extLst>
      <p:ext uri="{BB962C8B-B14F-4D97-AF65-F5344CB8AC3E}">
        <p14:creationId xmlns:p14="http://schemas.microsoft.com/office/powerpoint/2010/main" val="37481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anish\Google Drive\past\2012_KDD_ECODA1\paper\cameraReady\rt110-gup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7904" y="3855010"/>
            <a:ext cx="222885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000" b="1" smtClean="0"/>
              <a:t>Summary of Community based Outlier Detection</a:t>
            </a:r>
            <a:endParaRPr lang="en-US" sz="4000" b="1"/>
          </a:p>
        </p:txBody>
      </p:sp>
      <p:sp>
        <p:nvSpPr>
          <p:cNvPr id="3" name="Content Placeholder 2"/>
          <p:cNvSpPr>
            <a:spLocks noGrp="1"/>
          </p:cNvSpPr>
          <p:nvPr>
            <p:ph idx="1"/>
          </p:nvPr>
        </p:nvSpPr>
        <p:spPr>
          <a:xfrm>
            <a:off x="457200" y="1600200"/>
            <a:ext cx="6248400" cy="4724400"/>
          </a:xfrm>
        </p:spPr>
        <p:txBody>
          <a:bodyPr>
            <a:normAutofit fontScale="70000" lnSpcReduction="20000"/>
          </a:bodyPr>
          <a:lstStyle/>
          <a:p>
            <a:r>
              <a:rPr lang="en-US" smtClean="0"/>
              <a:t>Introduced three community-based outlier definitions</a:t>
            </a:r>
          </a:p>
          <a:p>
            <a:pPr lvl="1"/>
            <a:r>
              <a:rPr lang="en-US" smtClean="0"/>
              <a:t>EC-Outliers for two snapshot case</a:t>
            </a:r>
          </a:p>
          <a:p>
            <a:pPr lvl="1"/>
            <a:r>
              <a:rPr lang="en-US" smtClean="0"/>
              <a:t>CT-Outliers for the case of multiple snapshots</a:t>
            </a:r>
          </a:p>
          <a:p>
            <a:pPr lvl="1"/>
            <a:r>
              <a:rPr lang="en-US" smtClean="0"/>
              <a:t>CD-Outliers for static heterogeneous networks</a:t>
            </a:r>
          </a:p>
          <a:p>
            <a:r>
              <a:rPr lang="en-US" smtClean="0"/>
              <a:t>Proposed novel approaches</a:t>
            </a:r>
          </a:p>
          <a:p>
            <a:pPr lvl="1"/>
            <a:r>
              <a:rPr lang="en-US"/>
              <a:t>Two pass coordinate descent method to perform community matching and </a:t>
            </a:r>
            <a:r>
              <a:rPr lang="en-US" smtClean="0"/>
              <a:t>EC-Outlier </a:t>
            </a:r>
            <a:r>
              <a:rPr lang="en-US"/>
              <a:t>detection simultaneously</a:t>
            </a:r>
          </a:p>
          <a:p>
            <a:pPr lvl="1"/>
            <a:r>
              <a:rPr lang="en-US" smtClean="0"/>
              <a:t>Two-step CT-Outlier </a:t>
            </a:r>
            <a:r>
              <a:rPr lang="en-US"/>
              <a:t>detection </a:t>
            </a:r>
            <a:r>
              <a:rPr lang="en-US" smtClean="0"/>
              <a:t>using soft </a:t>
            </a:r>
            <a:r>
              <a:rPr lang="en-US"/>
              <a:t>pattern mining </a:t>
            </a:r>
            <a:endParaRPr lang="en-US" smtClean="0"/>
          </a:p>
          <a:p>
            <a:pPr lvl="1"/>
            <a:r>
              <a:rPr lang="en-US" smtClean="0"/>
              <a:t>CD-Outlier detection using a joint-NMF </a:t>
            </a:r>
            <a:r>
              <a:rPr lang="en-US"/>
              <a:t>optimization framework to learn distribution patterns across multiple object </a:t>
            </a:r>
            <a:r>
              <a:rPr lang="en-US" smtClean="0"/>
              <a:t>types together</a:t>
            </a:r>
            <a:endParaRPr lang="en-US"/>
          </a:p>
          <a:p>
            <a:r>
              <a:rPr lang="en-US" smtClean="0"/>
              <a:t>Experimented with </a:t>
            </a:r>
            <a:r>
              <a:rPr lang="en-US"/>
              <a:t>multiple real and synthetic </a:t>
            </a:r>
            <a:r>
              <a:rPr lang="en-US" smtClean="0"/>
              <a:t>datasets</a:t>
            </a:r>
          </a:p>
          <a:p>
            <a:endParaRPr lang="en-US"/>
          </a:p>
        </p:txBody>
      </p:sp>
      <p:sp>
        <p:nvSpPr>
          <p:cNvPr id="4" name="Date Placeholder 3"/>
          <p:cNvSpPr>
            <a:spLocks noGrp="1"/>
          </p:cNvSpPr>
          <p:nvPr>
            <p:ph type="dt" sz="half" idx="10"/>
          </p:nvPr>
        </p:nvSpPr>
        <p:spPr/>
        <p:txBody>
          <a:bodyPr/>
          <a:lstStyle/>
          <a:p>
            <a:fld id="{BF7C2342-B242-4744-8D09-DC59256D956D}" type="datetime1">
              <a:rPr lang="en-US" smtClean="0"/>
              <a:t>28-Mar-13</a:t>
            </a:fld>
            <a:endParaRPr lang="en-US"/>
          </a:p>
        </p:txBody>
      </p:sp>
      <p:grpSp>
        <p:nvGrpSpPr>
          <p:cNvPr id="6" name="Group 5"/>
          <p:cNvGrpSpPr/>
          <p:nvPr/>
        </p:nvGrpSpPr>
        <p:grpSpPr>
          <a:xfrm>
            <a:off x="6936583" y="4118781"/>
            <a:ext cx="1504950" cy="1304290"/>
            <a:chOff x="9096734" y="3733800"/>
            <a:chExt cx="1504950" cy="1304290"/>
          </a:xfrm>
        </p:grpSpPr>
        <p:pic>
          <p:nvPicPr>
            <p:cNvPr id="38916" name="Picture 4" descr="http://blogs.webtrends.com/files/2011/07/unifi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734" y="3733800"/>
              <a:ext cx="1504950" cy="1304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06309" y="4195445"/>
              <a:ext cx="685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FF0000"/>
                  </a:solidFill>
                </a:rPr>
                <a:t>NMF</a:t>
              </a:r>
              <a:endParaRPr lang="en-US" b="1">
                <a:solidFill>
                  <a:srgbClr val="FF0000"/>
                </a:solidFill>
              </a:endParaRPr>
            </a:p>
          </p:txBody>
        </p:sp>
      </p:grpSp>
      <p:grpSp>
        <p:nvGrpSpPr>
          <p:cNvPr id="26" name="Group 25"/>
          <p:cNvGrpSpPr/>
          <p:nvPr/>
        </p:nvGrpSpPr>
        <p:grpSpPr>
          <a:xfrm>
            <a:off x="6216262" y="1446932"/>
            <a:ext cx="2652136" cy="2111732"/>
            <a:chOff x="914400" y="830008"/>
            <a:chExt cx="3454653" cy="2807867"/>
          </a:xfrm>
        </p:grpSpPr>
        <p:grpSp>
          <p:nvGrpSpPr>
            <p:cNvPr id="27" name="Group 26"/>
            <p:cNvGrpSpPr/>
            <p:nvPr/>
          </p:nvGrpSpPr>
          <p:grpSpPr>
            <a:xfrm>
              <a:off x="914400" y="830008"/>
              <a:ext cx="3454653" cy="2041642"/>
              <a:chOff x="381000" y="372217"/>
              <a:chExt cx="4118694" cy="2980583"/>
            </a:xfrm>
          </p:grpSpPr>
          <p:sp>
            <p:nvSpPr>
              <p:cNvPr id="29" name="Cloud 28"/>
              <p:cNvSpPr/>
              <p:nvPr/>
            </p:nvSpPr>
            <p:spPr>
              <a:xfrm>
                <a:off x="381000" y="372217"/>
                <a:ext cx="4118694" cy="2980583"/>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1564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537472" y="12192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5374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852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1376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1385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971800" y="1828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276600" y="2133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37672" y="1994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124200" y="2375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447800" y="2528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524000" y="20574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752600" y="26042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232672" y="914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1537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385072" y="1295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819400" y="851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61472" y="838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667000" y="1156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048000" y="13088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9718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442472"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352800" y="1981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7432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1752600"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600200" y="2680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371600" y="2299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689872" y="22098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94672" y="2528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9" name="Oval 58"/>
              <p:cNvSpPr/>
              <p:nvPr/>
            </p:nvSpPr>
            <p:spPr>
              <a:xfrm>
                <a:off x="1918472" y="2209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0" name="Oval 59"/>
              <p:cNvSpPr/>
              <p:nvPr/>
            </p:nvSpPr>
            <p:spPr>
              <a:xfrm>
                <a:off x="12192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1" name="Oval 60"/>
              <p:cNvSpPr/>
              <p:nvPr/>
            </p:nvSpPr>
            <p:spPr>
              <a:xfrm>
                <a:off x="1295400" y="1447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 name="Oval 61"/>
              <p:cNvSpPr/>
              <p:nvPr/>
            </p:nvSpPr>
            <p:spPr>
              <a:xfrm>
                <a:off x="1766072" y="11430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 name="Oval 62"/>
              <p:cNvSpPr/>
              <p:nvPr/>
            </p:nvSpPr>
            <p:spPr>
              <a:xfrm>
                <a:off x="1066800" y="1295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4" name="Oval 63"/>
              <p:cNvSpPr/>
              <p:nvPr/>
            </p:nvSpPr>
            <p:spPr>
              <a:xfrm>
                <a:off x="1524000" y="1371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5" name="Oval 64"/>
              <p:cNvSpPr/>
              <p:nvPr/>
            </p:nvSpPr>
            <p:spPr>
              <a:xfrm>
                <a:off x="2680472" y="990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6" name="Oval 65"/>
              <p:cNvSpPr/>
              <p:nvPr/>
            </p:nvSpPr>
            <p:spPr>
              <a:xfrm>
                <a:off x="2832872" y="1232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7" name="Oval 66"/>
              <p:cNvSpPr/>
              <p:nvPr/>
            </p:nvSpPr>
            <p:spPr>
              <a:xfrm>
                <a:off x="3290072" y="914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8" name="Oval 67"/>
              <p:cNvSpPr/>
              <p:nvPr/>
            </p:nvSpPr>
            <p:spPr>
              <a:xfrm>
                <a:off x="3276600" y="11564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9" name="Oval 68"/>
              <p:cNvSpPr/>
              <p:nvPr/>
            </p:nvSpPr>
            <p:spPr>
              <a:xfrm>
                <a:off x="3276600" y="1766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0" name="Oval 69"/>
              <p:cNvSpPr/>
              <p:nvPr/>
            </p:nvSpPr>
            <p:spPr>
              <a:xfrm>
                <a:off x="2895600" y="1994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1" name="Oval 70"/>
              <p:cNvSpPr/>
              <p:nvPr/>
            </p:nvSpPr>
            <p:spPr>
              <a:xfrm>
                <a:off x="29718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2" name="Oval 71"/>
              <p:cNvSpPr/>
              <p:nvPr/>
            </p:nvSpPr>
            <p:spPr>
              <a:xfrm>
                <a:off x="3290072" y="2438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3" name="Rectangle 72"/>
              <p:cNvSpPr/>
              <p:nvPr/>
            </p:nvSpPr>
            <p:spPr>
              <a:xfrm flipV="1">
                <a:off x="3973094" y="1066800"/>
                <a:ext cx="141706" cy="141605"/>
              </a:xfrm>
              <a:prstGeom prst="rect">
                <a:avLst/>
              </a:prstGeom>
              <a:solidFill>
                <a:srgbClr val="00B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ectangle 73"/>
              <p:cNvSpPr/>
              <p:nvPr/>
            </p:nvSpPr>
            <p:spPr>
              <a:xfrm flipV="1">
                <a:off x="1991894" y="1752600"/>
                <a:ext cx="141706" cy="141605"/>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p:cNvSpPr txBox="1"/>
            <p:nvPr/>
          </p:nvSpPr>
          <p:spPr>
            <a:xfrm>
              <a:off x="1066876" y="2778480"/>
              <a:ext cx="3246099" cy="859395"/>
            </a:xfrm>
            <a:prstGeom prst="rect">
              <a:avLst/>
            </a:prstGeom>
            <a:noFill/>
          </p:spPr>
          <p:txBody>
            <a:bodyPr wrap="none" rtlCol="0">
              <a:spAutoFit/>
            </a:bodyPr>
            <a:lstStyle/>
            <a:p>
              <a:pPr algn="ctr"/>
              <a:r>
                <a:rPr lang="en-US" smtClean="0"/>
                <a:t>Community Distribution </a:t>
              </a:r>
            </a:p>
            <a:p>
              <a:pPr algn="ctr"/>
              <a:r>
                <a:rPr lang="en-US" smtClean="0"/>
                <a:t>Outliers</a:t>
              </a:r>
            </a:p>
          </p:txBody>
        </p:sp>
      </p:grpSp>
      <p:grpSp>
        <p:nvGrpSpPr>
          <p:cNvPr id="75" name="Group 74"/>
          <p:cNvGrpSpPr/>
          <p:nvPr/>
        </p:nvGrpSpPr>
        <p:grpSpPr>
          <a:xfrm>
            <a:off x="6405497" y="1783528"/>
            <a:ext cx="2557174" cy="1721540"/>
            <a:chOff x="2635397" y="914400"/>
            <a:chExt cx="3217484" cy="2168021"/>
          </a:xfrm>
        </p:grpSpPr>
        <p:sp>
          <p:nvSpPr>
            <p:cNvPr id="76" name="Cloud 75"/>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7" name="Straight Connector 76"/>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6"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76"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35397" y="2268464"/>
              <a:ext cx="3217484" cy="813957"/>
            </a:xfrm>
            <a:prstGeom prst="rect">
              <a:avLst/>
            </a:prstGeom>
            <a:noFill/>
          </p:spPr>
          <p:txBody>
            <a:bodyPr wrap="none" rtlCol="0">
              <a:spAutoFit/>
            </a:bodyPr>
            <a:lstStyle/>
            <a:p>
              <a:pPr algn="ctr"/>
              <a:r>
                <a:rPr lang="en-US" smtClean="0"/>
                <a:t>Evolutionary Community </a:t>
              </a:r>
            </a:p>
            <a:p>
              <a:pPr algn="ctr"/>
              <a:r>
                <a:rPr lang="en-US" smtClean="0"/>
                <a:t> Outliers</a:t>
              </a:r>
              <a:endParaRPr lang="en-US"/>
            </a:p>
          </p:txBody>
        </p:sp>
        <p:sp>
          <p:nvSpPr>
            <p:cNvPr id="83" name="Oval 82"/>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Oval 83"/>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 name="Oval 84"/>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6" name="Oval 85"/>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7" name="Cloud 86"/>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8" name="Straight Connector 87"/>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87"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87"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4" name="Oval 93"/>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5" name="Oval 94"/>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6" name="Oval 95"/>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7" name="Right Arrow 96"/>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8" name="Oval 97"/>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9" name="Oval 98"/>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10" name="Straight Connector 109"/>
            <p:cNvCxnSpPr>
              <a:stCxn id="87"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6154465" y="1670435"/>
            <a:ext cx="2785094" cy="1659821"/>
            <a:chOff x="3528683" y="3898679"/>
            <a:chExt cx="3225740" cy="1906332"/>
          </a:xfrm>
        </p:grpSpPr>
        <p:sp>
          <p:nvSpPr>
            <p:cNvPr id="112" name="Cloud 111"/>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loud 113"/>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loud 114"/>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3835572" y="5380827"/>
              <a:ext cx="2718667" cy="424184"/>
            </a:xfrm>
            <a:prstGeom prst="rect">
              <a:avLst/>
            </a:prstGeom>
            <a:noFill/>
          </p:spPr>
          <p:txBody>
            <a:bodyPr wrap="none" rtlCol="0">
              <a:spAutoFit/>
            </a:bodyPr>
            <a:lstStyle/>
            <a:p>
              <a:pPr algn="ctr"/>
              <a:r>
                <a:rPr lang="en-US" smtClean="0"/>
                <a:t>Community Trend Outliers</a:t>
              </a:r>
            </a:p>
          </p:txBody>
        </p:sp>
        <p:sp>
          <p:nvSpPr>
            <p:cNvPr id="157" name="Oval 156"/>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58" name="Oval 157"/>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59" name="Oval 158"/>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160" name="Oval 159"/>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161" name="Straight Connector 160"/>
            <p:cNvCxnSpPr>
              <a:endCxn id="112"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12"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1568731" y="7010400"/>
            <a:ext cx="6858000" cy="3525798"/>
            <a:chOff x="1447800" y="1905000"/>
            <a:chExt cx="6858000" cy="3525798"/>
          </a:xfrm>
        </p:grpSpPr>
        <p:sp>
          <p:nvSpPr>
            <p:cNvPr id="179" name="Cloud 178"/>
            <p:cNvSpPr/>
            <p:nvPr/>
          </p:nvSpPr>
          <p:spPr>
            <a:xfrm>
              <a:off x="1447800" y="1905000"/>
              <a:ext cx="2209800" cy="3429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0" name="Oval 179"/>
            <p:cNvSpPr/>
            <p:nvPr/>
          </p:nvSpPr>
          <p:spPr>
            <a:xfrm>
              <a:off x="1671918" y="35052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1" name="Oval 180"/>
            <p:cNvSpPr/>
            <p:nvPr/>
          </p:nvSpPr>
          <p:spPr>
            <a:xfrm>
              <a:off x="2281518" y="40767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2" name="Oval 181"/>
            <p:cNvSpPr/>
            <p:nvPr/>
          </p:nvSpPr>
          <p:spPr>
            <a:xfrm>
              <a:off x="1981200" y="41157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cxnSp>
          <p:nvCxnSpPr>
            <p:cNvPr id="183" name="Straight Connector 182"/>
            <p:cNvCxnSpPr>
              <a:stCxn id="181" idx="3"/>
              <a:endCxn id="182" idx="4"/>
            </p:cNvCxnSpPr>
            <p:nvPr/>
          </p:nvCxnSpPr>
          <p:spPr>
            <a:xfrm flipH="1">
              <a:off x="2004060" y="4115724"/>
              <a:ext cx="284153" cy="45780"/>
            </a:xfrm>
            <a:prstGeom prst="line">
              <a:avLst/>
            </a:prstGeom>
            <a:ln w="50800">
              <a:solidFill>
                <a:srgbClr val="0EAE0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81" idx="4"/>
              <a:endCxn id="180" idx="4"/>
            </p:cNvCxnSpPr>
            <p:nvPr/>
          </p:nvCxnSpPr>
          <p:spPr>
            <a:xfrm flipH="1">
              <a:off x="2281518" y="4122419"/>
              <a:ext cx="22860" cy="52578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1905000" y="2286000"/>
              <a:ext cx="1297791" cy="553998"/>
            </a:xfrm>
            <a:prstGeom prst="rect">
              <a:avLst/>
            </a:prstGeom>
            <a:noFill/>
          </p:spPr>
          <p:txBody>
            <a:bodyPr wrap="none" rtlCol="0">
              <a:spAutoFit/>
            </a:bodyPr>
            <a:lstStyle/>
            <a:p>
              <a:r>
                <a:rPr lang="en-US" sz="3000" b="1" smtClean="0"/>
                <a:t>Cluster</a:t>
              </a:r>
              <a:endParaRPr lang="en-US" sz="3000" b="1"/>
            </a:p>
          </p:txBody>
        </p:sp>
        <p:sp>
          <p:nvSpPr>
            <p:cNvPr id="186" name="TextBox 185"/>
            <p:cNvSpPr txBox="1"/>
            <p:nvPr/>
          </p:nvSpPr>
          <p:spPr>
            <a:xfrm>
              <a:off x="1905000" y="2907269"/>
              <a:ext cx="1361848" cy="553998"/>
            </a:xfrm>
            <a:prstGeom prst="rect">
              <a:avLst/>
            </a:prstGeom>
            <a:noFill/>
          </p:spPr>
          <p:txBody>
            <a:bodyPr wrap="none" rtlCol="0">
              <a:spAutoFit/>
            </a:bodyPr>
            <a:lstStyle/>
            <a:p>
              <a:r>
                <a:rPr lang="en-US" sz="3000" b="1" smtClean="0"/>
                <a:t>Pattern</a:t>
              </a:r>
              <a:endParaRPr lang="en-US" sz="3000" b="1"/>
            </a:p>
          </p:txBody>
        </p:sp>
        <p:cxnSp>
          <p:nvCxnSpPr>
            <p:cNvPr id="187" name="Straight Arrow Connector 186"/>
            <p:cNvCxnSpPr/>
            <p:nvPr/>
          </p:nvCxnSpPr>
          <p:spPr>
            <a:xfrm>
              <a:off x="2552699" y="2710934"/>
              <a:ext cx="0" cy="3048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8" name="Cloud 187"/>
            <p:cNvSpPr/>
            <p:nvPr/>
          </p:nvSpPr>
          <p:spPr>
            <a:xfrm>
              <a:off x="3810000" y="1905000"/>
              <a:ext cx="2209800" cy="3429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89" name="Cloud 188"/>
            <p:cNvSpPr/>
            <p:nvPr/>
          </p:nvSpPr>
          <p:spPr>
            <a:xfrm>
              <a:off x="6096000" y="1905000"/>
              <a:ext cx="2209800" cy="3429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90" name="Oval 189"/>
            <p:cNvSpPr/>
            <p:nvPr/>
          </p:nvSpPr>
          <p:spPr>
            <a:xfrm>
              <a:off x="4198620" y="2477095"/>
              <a:ext cx="762000" cy="714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91" name="Oval 190"/>
            <p:cNvSpPr/>
            <p:nvPr/>
          </p:nvSpPr>
          <p:spPr>
            <a:xfrm>
              <a:off x="6416040" y="3424474"/>
              <a:ext cx="1440180" cy="13501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p>
          </p:txBody>
        </p:sp>
        <p:cxnSp>
          <p:nvCxnSpPr>
            <p:cNvPr id="192" name="Straight Connector 191"/>
            <p:cNvCxnSpPr>
              <a:stCxn id="181" idx="7"/>
            </p:cNvCxnSpPr>
            <p:nvPr/>
          </p:nvCxnSpPr>
          <p:spPr>
            <a:xfrm flipV="1">
              <a:off x="2320542" y="2834282"/>
              <a:ext cx="2259078" cy="1249113"/>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4579620" y="2834282"/>
              <a:ext cx="2621280" cy="1288138"/>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94" name="TextBox 193"/>
            <p:cNvSpPr txBox="1"/>
            <p:nvPr/>
          </p:nvSpPr>
          <p:spPr>
            <a:xfrm>
              <a:off x="2971800" y="4876800"/>
              <a:ext cx="1292341" cy="553998"/>
            </a:xfrm>
            <a:prstGeom prst="rect">
              <a:avLst/>
            </a:prstGeom>
            <a:noFill/>
          </p:spPr>
          <p:txBody>
            <a:bodyPr wrap="none" rtlCol="0">
              <a:spAutoFit/>
            </a:bodyPr>
            <a:lstStyle/>
            <a:p>
              <a:r>
                <a:rPr lang="en-US" sz="3000" b="1" smtClean="0"/>
                <a:t>Apriori</a:t>
              </a:r>
              <a:endParaRPr lang="en-US" sz="3000" b="1"/>
            </a:p>
          </p:txBody>
        </p:sp>
      </p:grpSp>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794" y="4022985"/>
            <a:ext cx="2763206" cy="145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2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389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7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89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mtClean="0"/>
              <a:t>Thesis Outline</a:t>
            </a:r>
            <a:endParaRPr lang="en-US"/>
          </a:p>
        </p:txBody>
      </p:sp>
      <p:grpSp>
        <p:nvGrpSpPr>
          <p:cNvPr id="588" name="Group 587"/>
          <p:cNvGrpSpPr/>
          <p:nvPr/>
        </p:nvGrpSpPr>
        <p:grpSpPr>
          <a:xfrm>
            <a:off x="1032977" y="4546435"/>
            <a:ext cx="2925529" cy="1778165"/>
            <a:chOff x="914400" y="830008"/>
            <a:chExt cx="3454653" cy="2364339"/>
          </a:xfrm>
        </p:grpSpPr>
        <p:grpSp>
          <p:nvGrpSpPr>
            <p:cNvPr id="589" name="Group 588"/>
            <p:cNvGrpSpPr/>
            <p:nvPr/>
          </p:nvGrpSpPr>
          <p:grpSpPr>
            <a:xfrm>
              <a:off x="914400" y="830008"/>
              <a:ext cx="3454653" cy="2041642"/>
              <a:chOff x="381000" y="372217"/>
              <a:chExt cx="4118694" cy="2980583"/>
            </a:xfrm>
          </p:grpSpPr>
          <p:sp>
            <p:nvSpPr>
              <p:cNvPr id="591" name="Cloud 590"/>
              <p:cNvSpPr/>
              <p:nvPr/>
            </p:nvSpPr>
            <p:spPr>
              <a:xfrm>
                <a:off x="381000" y="372217"/>
                <a:ext cx="4118694" cy="2980583"/>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11564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537472" y="12192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15374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9852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1376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743200" y="1385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971800" y="1828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3276600" y="2133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3137672" y="1994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124200" y="2375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1447800" y="2528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24000" y="20574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752600" y="26042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232672" y="914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524000" y="1537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385072" y="1295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819400" y="851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3061472" y="838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667000" y="1156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3048000" y="13088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9718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3442472"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3352800" y="1981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27432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752600"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600200" y="2680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371600" y="2299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689872" y="22098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994672" y="2528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1" name="Oval 620"/>
              <p:cNvSpPr/>
              <p:nvPr/>
            </p:nvSpPr>
            <p:spPr>
              <a:xfrm>
                <a:off x="1918472" y="2209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2" name="Oval 621"/>
              <p:cNvSpPr/>
              <p:nvPr/>
            </p:nvSpPr>
            <p:spPr>
              <a:xfrm>
                <a:off x="12192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3" name="Oval 622"/>
              <p:cNvSpPr/>
              <p:nvPr/>
            </p:nvSpPr>
            <p:spPr>
              <a:xfrm>
                <a:off x="1295400" y="1447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4" name="Oval 623"/>
              <p:cNvSpPr/>
              <p:nvPr/>
            </p:nvSpPr>
            <p:spPr>
              <a:xfrm>
                <a:off x="1766072" y="11430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5" name="Oval 624"/>
              <p:cNvSpPr/>
              <p:nvPr/>
            </p:nvSpPr>
            <p:spPr>
              <a:xfrm>
                <a:off x="1066800" y="1295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6" name="Oval 625"/>
              <p:cNvSpPr/>
              <p:nvPr/>
            </p:nvSpPr>
            <p:spPr>
              <a:xfrm>
                <a:off x="1524000" y="1371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7" name="Oval 626"/>
              <p:cNvSpPr/>
              <p:nvPr/>
            </p:nvSpPr>
            <p:spPr>
              <a:xfrm>
                <a:off x="2680472" y="990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8" name="Oval 627"/>
              <p:cNvSpPr/>
              <p:nvPr/>
            </p:nvSpPr>
            <p:spPr>
              <a:xfrm>
                <a:off x="2832872" y="1232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9" name="Oval 628"/>
              <p:cNvSpPr/>
              <p:nvPr/>
            </p:nvSpPr>
            <p:spPr>
              <a:xfrm>
                <a:off x="3290072" y="914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0" name="Oval 629"/>
              <p:cNvSpPr/>
              <p:nvPr/>
            </p:nvSpPr>
            <p:spPr>
              <a:xfrm>
                <a:off x="3276600" y="11564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1" name="Oval 630"/>
              <p:cNvSpPr/>
              <p:nvPr/>
            </p:nvSpPr>
            <p:spPr>
              <a:xfrm>
                <a:off x="3276600" y="1766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2" name="Oval 631"/>
              <p:cNvSpPr/>
              <p:nvPr/>
            </p:nvSpPr>
            <p:spPr>
              <a:xfrm>
                <a:off x="2895600" y="1994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3" name="Oval 632"/>
              <p:cNvSpPr/>
              <p:nvPr/>
            </p:nvSpPr>
            <p:spPr>
              <a:xfrm>
                <a:off x="29718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4" name="Oval 633"/>
              <p:cNvSpPr/>
              <p:nvPr/>
            </p:nvSpPr>
            <p:spPr>
              <a:xfrm>
                <a:off x="3290072" y="2438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5" name="Rectangle 634"/>
              <p:cNvSpPr/>
              <p:nvPr/>
            </p:nvSpPr>
            <p:spPr>
              <a:xfrm flipV="1">
                <a:off x="3973094" y="1066800"/>
                <a:ext cx="141706" cy="141605"/>
              </a:xfrm>
              <a:prstGeom prst="rect">
                <a:avLst/>
              </a:prstGeom>
              <a:solidFill>
                <a:srgbClr val="00B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6" name="Rectangle 635"/>
              <p:cNvSpPr/>
              <p:nvPr/>
            </p:nvSpPr>
            <p:spPr>
              <a:xfrm flipV="1">
                <a:off x="1991894" y="1752600"/>
                <a:ext cx="141706" cy="141605"/>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0" name="TextBox 589"/>
            <p:cNvSpPr txBox="1"/>
            <p:nvPr/>
          </p:nvSpPr>
          <p:spPr>
            <a:xfrm>
              <a:off x="1074804" y="2778480"/>
              <a:ext cx="3230243" cy="415867"/>
            </a:xfrm>
            <a:prstGeom prst="rect">
              <a:avLst/>
            </a:prstGeom>
            <a:noFill/>
          </p:spPr>
          <p:txBody>
            <a:bodyPr wrap="none" rtlCol="0">
              <a:spAutoFit/>
            </a:bodyPr>
            <a:lstStyle/>
            <a:p>
              <a:pPr algn="ctr"/>
              <a:r>
                <a:rPr lang="en-US" smtClean="0"/>
                <a:t>Community Distribution Outliers</a:t>
              </a:r>
            </a:p>
          </p:txBody>
        </p:sp>
      </p:grpSp>
      <p:grpSp>
        <p:nvGrpSpPr>
          <p:cNvPr id="637" name="Group 636"/>
          <p:cNvGrpSpPr/>
          <p:nvPr/>
        </p:nvGrpSpPr>
        <p:grpSpPr>
          <a:xfrm>
            <a:off x="4707813" y="1442171"/>
            <a:ext cx="3995577" cy="2217964"/>
            <a:chOff x="359500" y="376099"/>
            <a:chExt cx="3995577" cy="3009880"/>
          </a:xfrm>
        </p:grpSpPr>
        <p:sp>
          <p:nvSpPr>
            <p:cNvPr id="638" name="Cloud 637"/>
            <p:cNvSpPr/>
            <p:nvPr/>
          </p:nvSpPr>
          <p:spPr>
            <a:xfrm>
              <a:off x="359500" y="376099"/>
              <a:ext cx="2840900" cy="2524681"/>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3581400" y="727885"/>
              <a:ext cx="685800" cy="662948"/>
              <a:chOff x="3581400" y="784852"/>
              <a:chExt cx="914400" cy="792496"/>
            </a:xfrm>
          </p:grpSpPr>
          <p:sp>
            <p:nvSpPr>
              <p:cNvPr id="706" name="Rectangle 705"/>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7" name="Straight Connector 706"/>
              <p:cNvCxnSpPr/>
              <p:nvPr/>
            </p:nvCxnSpPr>
            <p:spPr>
              <a:xfrm flipV="1">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9" name="Oval 708"/>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0" name="Oval 709"/>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1" name="Oval 710"/>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2" name="Oval 711"/>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0" name="Group 639"/>
            <p:cNvGrpSpPr/>
            <p:nvPr/>
          </p:nvGrpSpPr>
          <p:grpSpPr>
            <a:xfrm rot="20365718">
              <a:off x="779688" y="807972"/>
              <a:ext cx="408350" cy="369192"/>
              <a:chOff x="3581400" y="784852"/>
              <a:chExt cx="914400" cy="792496"/>
            </a:xfrm>
          </p:grpSpPr>
          <p:sp>
            <p:nvSpPr>
              <p:cNvPr id="699" name="Rectangle 698"/>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0" name="Straight Connector 699"/>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3" name="Oval 702"/>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4" name="Oval 703"/>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5" name="Oval 704"/>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1" name="Group 640"/>
            <p:cNvGrpSpPr/>
            <p:nvPr/>
          </p:nvGrpSpPr>
          <p:grpSpPr>
            <a:xfrm rot="20365718">
              <a:off x="1839754" y="636915"/>
              <a:ext cx="408350" cy="369192"/>
              <a:chOff x="3581400" y="784852"/>
              <a:chExt cx="914400" cy="792496"/>
            </a:xfrm>
          </p:grpSpPr>
          <p:sp>
            <p:nvSpPr>
              <p:cNvPr id="692" name="Rectangle 691"/>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3" name="Straight Connector 692"/>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95" name="Oval 694"/>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6" name="Oval 695"/>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7" name="Oval 696"/>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8" name="Oval 697"/>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2" name="Group 641"/>
            <p:cNvGrpSpPr/>
            <p:nvPr/>
          </p:nvGrpSpPr>
          <p:grpSpPr>
            <a:xfrm rot="233470">
              <a:off x="842261" y="1557939"/>
              <a:ext cx="408350" cy="369192"/>
              <a:chOff x="3581400" y="784852"/>
              <a:chExt cx="914400" cy="792496"/>
            </a:xfrm>
          </p:grpSpPr>
          <p:sp>
            <p:nvSpPr>
              <p:cNvPr id="685" name="Rectangle 684"/>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6" name="Straight Connector 685"/>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8" name="Oval 687"/>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9" name="Oval 688"/>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0" name="Oval 689"/>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1" name="Oval 690"/>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3" name="Group 642"/>
            <p:cNvGrpSpPr/>
            <p:nvPr/>
          </p:nvGrpSpPr>
          <p:grpSpPr>
            <a:xfrm rot="233470">
              <a:off x="2456088" y="1168604"/>
              <a:ext cx="408350" cy="369192"/>
              <a:chOff x="3581400" y="784852"/>
              <a:chExt cx="914400" cy="792496"/>
            </a:xfrm>
          </p:grpSpPr>
          <p:sp>
            <p:nvSpPr>
              <p:cNvPr id="678" name="Rectangle 677"/>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9" name="Straight Connector 678"/>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1" name="Oval 680"/>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2" name="Oval 681"/>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3" name="Oval 682"/>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4" name="Oval 683"/>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4" name="Group 643"/>
            <p:cNvGrpSpPr/>
            <p:nvPr/>
          </p:nvGrpSpPr>
          <p:grpSpPr>
            <a:xfrm rot="18691133">
              <a:off x="1567931" y="1383004"/>
              <a:ext cx="408350" cy="369192"/>
              <a:chOff x="3581400" y="784852"/>
              <a:chExt cx="914400" cy="792496"/>
            </a:xfrm>
          </p:grpSpPr>
          <p:sp>
            <p:nvSpPr>
              <p:cNvPr id="671" name="Rectangle 670"/>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2" name="Straight Connector 671"/>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74" name="Oval 673"/>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5" name="Oval 674"/>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6" name="Oval 675"/>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7" name="Oval 676"/>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5" name="Group 644"/>
            <p:cNvGrpSpPr/>
            <p:nvPr/>
          </p:nvGrpSpPr>
          <p:grpSpPr>
            <a:xfrm rot="18691133">
              <a:off x="1593380" y="2359567"/>
              <a:ext cx="408350" cy="369192"/>
              <a:chOff x="3581400" y="784852"/>
              <a:chExt cx="914400" cy="792496"/>
            </a:xfrm>
          </p:grpSpPr>
          <p:sp>
            <p:nvSpPr>
              <p:cNvPr id="664" name="Rectangle 663"/>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5" name="Straight Connector 664"/>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8" name="Oval 667"/>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9" name="Oval 668"/>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0" name="Oval 669"/>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6" name="Group 645"/>
            <p:cNvGrpSpPr/>
            <p:nvPr/>
          </p:nvGrpSpPr>
          <p:grpSpPr>
            <a:xfrm rot="5400000">
              <a:off x="2098871" y="1792506"/>
              <a:ext cx="408350" cy="369192"/>
              <a:chOff x="3581400" y="784852"/>
              <a:chExt cx="914400" cy="792496"/>
            </a:xfrm>
          </p:grpSpPr>
          <p:sp>
            <p:nvSpPr>
              <p:cNvPr id="657" name="Rectangle 656"/>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8" name="Straight Connector 657"/>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0" name="Oval 659"/>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1" name="Oval 660"/>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2" name="Oval 661"/>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3" name="Oval 662"/>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7" name="Group 646"/>
            <p:cNvGrpSpPr/>
            <p:nvPr/>
          </p:nvGrpSpPr>
          <p:grpSpPr>
            <a:xfrm rot="5400000">
              <a:off x="1026858" y="2008628"/>
              <a:ext cx="408350" cy="369192"/>
              <a:chOff x="3581400" y="784852"/>
              <a:chExt cx="914400" cy="792496"/>
            </a:xfrm>
          </p:grpSpPr>
          <p:sp>
            <p:nvSpPr>
              <p:cNvPr id="650" name="Rectangle 649"/>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1" name="Straight Connector 650"/>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53" name="Oval 652"/>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4" name="Oval 653"/>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5" name="Oval 654"/>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6" name="Oval 655"/>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48"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78" y="1515011"/>
              <a:ext cx="1117099" cy="1117099"/>
            </a:xfrm>
            <a:prstGeom prst="rect">
              <a:avLst/>
            </a:prstGeom>
            <a:noFill/>
            <a:extLst>
              <a:ext uri="{909E8E84-426E-40DD-AFC4-6F175D3DCCD1}">
                <a14:hiddenFill xmlns:a14="http://schemas.microsoft.com/office/drawing/2010/main">
                  <a:solidFill>
                    <a:srgbClr val="FFFFFF"/>
                  </a:solidFill>
                </a14:hiddenFill>
              </a:ext>
            </a:extLst>
          </p:spPr>
        </p:pic>
        <p:sp>
          <p:nvSpPr>
            <p:cNvPr id="649" name="TextBox 648"/>
            <p:cNvSpPr txBox="1"/>
            <p:nvPr/>
          </p:nvSpPr>
          <p:spPr>
            <a:xfrm>
              <a:off x="642923" y="2884778"/>
              <a:ext cx="3314048" cy="501201"/>
            </a:xfrm>
            <a:prstGeom prst="rect">
              <a:avLst/>
            </a:prstGeom>
            <a:noFill/>
          </p:spPr>
          <p:txBody>
            <a:bodyPr wrap="none" rtlCol="0">
              <a:spAutoFit/>
            </a:bodyPr>
            <a:lstStyle/>
            <a:p>
              <a:pPr algn="ctr"/>
              <a:r>
                <a:rPr lang="en-US" smtClean="0"/>
                <a:t>Association-based Clique Outliers</a:t>
              </a:r>
            </a:p>
          </p:txBody>
        </p:sp>
      </p:grpSp>
      <p:sp>
        <p:nvSpPr>
          <p:cNvPr id="713" name="TextBox 712"/>
          <p:cNvSpPr txBox="1"/>
          <p:nvPr/>
        </p:nvSpPr>
        <p:spPr>
          <a:xfrm>
            <a:off x="789696" y="920439"/>
            <a:ext cx="3629904" cy="369332"/>
          </a:xfrm>
          <a:prstGeom prst="rect">
            <a:avLst/>
          </a:prstGeom>
          <a:noFill/>
        </p:spPr>
        <p:txBody>
          <a:bodyPr wrap="none" rtlCol="0">
            <a:spAutoFit/>
          </a:bodyPr>
          <a:lstStyle/>
          <a:p>
            <a:r>
              <a:rPr lang="en-US" b="1" smtClean="0"/>
              <a:t>Community Based Outlier Detection</a:t>
            </a:r>
            <a:endParaRPr lang="en-US" b="1"/>
          </a:p>
        </p:txBody>
      </p:sp>
      <p:sp>
        <p:nvSpPr>
          <p:cNvPr id="714" name="TextBox 713"/>
          <p:cNvSpPr txBox="1"/>
          <p:nvPr/>
        </p:nvSpPr>
        <p:spPr>
          <a:xfrm>
            <a:off x="5152227" y="920439"/>
            <a:ext cx="3106748" cy="369332"/>
          </a:xfrm>
          <a:prstGeom prst="rect">
            <a:avLst/>
          </a:prstGeom>
          <a:noFill/>
        </p:spPr>
        <p:txBody>
          <a:bodyPr wrap="none" rtlCol="0">
            <a:spAutoFit/>
          </a:bodyPr>
          <a:lstStyle/>
          <a:p>
            <a:r>
              <a:rPr lang="en-US" b="1" smtClean="0"/>
              <a:t>Query Based Outlier Detection</a:t>
            </a:r>
            <a:endParaRPr lang="en-US" b="1"/>
          </a:p>
        </p:txBody>
      </p:sp>
      <p:grpSp>
        <p:nvGrpSpPr>
          <p:cNvPr id="715" name="Group 714"/>
          <p:cNvGrpSpPr/>
          <p:nvPr/>
        </p:nvGrpSpPr>
        <p:grpSpPr>
          <a:xfrm>
            <a:off x="4707813" y="3880571"/>
            <a:ext cx="3995577" cy="2217964"/>
            <a:chOff x="4767423" y="3825311"/>
            <a:chExt cx="3995577" cy="2497425"/>
          </a:xfrm>
        </p:grpSpPr>
        <p:sp>
          <p:nvSpPr>
            <p:cNvPr id="716" name="Cloud 715"/>
            <p:cNvSpPr/>
            <p:nvPr/>
          </p:nvSpPr>
          <p:spPr>
            <a:xfrm>
              <a:off x="4767423" y="3825311"/>
              <a:ext cx="2840900" cy="20948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901" y="5016695"/>
              <a:ext cx="1117099" cy="926905"/>
            </a:xfrm>
            <a:prstGeom prst="rect">
              <a:avLst/>
            </a:prstGeom>
            <a:noFill/>
            <a:extLst>
              <a:ext uri="{909E8E84-426E-40DD-AFC4-6F175D3DCCD1}">
                <a14:hiddenFill xmlns:a14="http://schemas.microsoft.com/office/drawing/2010/main">
                  <a:solidFill>
                    <a:srgbClr val="FFFFFF"/>
                  </a:solidFill>
                </a14:hiddenFill>
              </a:ext>
            </a:extLst>
          </p:spPr>
        </p:pic>
        <p:sp>
          <p:nvSpPr>
            <p:cNvPr id="718" name="TextBox 717"/>
            <p:cNvSpPr txBox="1"/>
            <p:nvPr/>
          </p:nvSpPr>
          <p:spPr>
            <a:xfrm>
              <a:off x="5143761" y="5906869"/>
              <a:ext cx="3128229" cy="415867"/>
            </a:xfrm>
            <a:prstGeom prst="rect">
              <a:avLst/>
            </a:prstGeom>
            <a:noFill/>
          </p:spPr>
          <p:txBody>
            <a:bodyPr wrap="none" rtlCol="0">
              <a:spAutoFit/>
            </a:bodyPr>
            <a:lstStyle/>
            <a:p>
              <a:pPr algn="ctr"/>
              <a:r>
                <a:rPr lang="en-US" smtClean="0"/>
                <a:t>Query-Based Subgraph Outliers</a:t>
              </a:r>
            </a:p>
          </p:txBody>
        </p:sp>
        <p:grpSp>
          <p:nvGrpSpPr>
            <p:cNvPr id="719" name="Group 718"/>
            <p:cNvGrpSpPr/>
            <p:nvPr/>
          </p:nvGrpSpPr>
          <p:grpSpPr>
            <a:xfrm>
              <a:off x="5167301" y="4134380"/>
              <a:ext cx="381000" cy="579870"/>
              <a:chOff x="9677400" y="3657600"/>
              <a:chExt cx="685800" cy="1043766"/>
            </a:xfrm>
          </p:grpSpPr>
          <p:cxnSp>
            <p:nvCxnSpPr>
              <p:cNvPr id="810" name="Straight Connector 809"/>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2" name="Oval 811"/>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3" name="Oval 812"/>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4" name="Oval 813"/>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5" name="Oval 814"/>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16" name="Straight Connector 815"/>
              <p:cNvCxnSpPr>
                <a:stCxn id="815" idx="6"/>
                <a:endCxn id="814"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8" name="Oval 817"/>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0" name="Group 719"/>
            <p:cNvGrpSpPr/>
            <p:nvPr/>
          </p:nvGrpSpPr>
          <p:grpSpPr>
            <a:xfrm>
              <a:off x="8013950" y="4130640"/>
              <a:ext cx="685800" cy="1043766"/>
              <a:chOff x="9677400" y="3657600"/>
              <a:chExt cx="685800" cy="1043766"/>
            </a:xfrm>
          </p:grpSpPr>
          <p:cxnSp>
            <p:nvCxnSpPr>
              <p:cNvPr id="801" name="Straight Connector 800"/>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3" name="Oval 802"/>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4" name="Oval 803"/>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5" name="Oval 804"/>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6" name="Oval 805"/>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07" name="Straight Connector 806"/>
              <p:cNvCxnSpPr>
                <a:stCxn id="806" idx="6"/>
                <a:endCxn id="805"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9" name="Oval 808"/>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1" name="Group 720"/>
            <p:cNvGrpSpPr/>
            <p:nvPr/>
          </p:nvGrpSpPr>
          <p:grpSpPr>
            <a:xfrm rot="19415938">
              <a:off x="4935488" y="4628478"/>
              <a:ext cx="381000" cy="579870"/>
              <a:chOff x="9677400" y="3657600"/>
              <a:chExt cx="685800" cy="1043766"/>
            </a:xfrm>
          </p:grpSpPr>
          <p:cxnSp>
            <p:nvCxnSpPr>
              <p:cNvPr id="792" name="Straight Connector 791"/>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4" name="Oval 793"/>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5" name="Oval 794"/>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6" name="Oval 795"/>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7" name="Oval 796"/>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98" name="Straight Connector 797"/>
              <p:cNvCxnSpPr>
                <a:stCxn id="797" idx="6"/>
                <a:endCxn id="796"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0" name="Oval 799"/>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2" name="Group 721"/>
            <p:cNvGrpSpPr/>
            <p:nvPr/>
          </p:nvGrpSpPr>
          <p:grpSpPr>
            <a:xfrm rot="19415938">
              <a:off x="5630657" y="4237696"/>
              <a:ext cx="381000" cy="579870"/>
              <a:chOff x="9677400" y="3657600"/>
              <a:chExt cx="685800" cy="1043766"/>
            </a:xfrm>
          </p:grpSpPr>
          <p:cxnSp>
            <p:nvCxnSpPr>
              <p:cNvPr id="783" name="Straight Connector 782"/>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5" name="Oval 784"/>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6" name="Oval 785"/>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7" name="Oval 786"/>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8" name="Oval 787"/>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9" name="Straight Connector 788"/>
              <p:cNvCxnSpPr>
                <a:stCxn id="788" idx="6"/>
                <a:endCxn id="787"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3" name="Group 722"/>
            <p:cNvGrpSpPr/>
            <p:nvPr/>
          </p:nvGrpSpPr>
          <p:grpSpPr>
            <a:xfrm rot="1766447">
              <a:off x="6340326" y="4065407"/>
              <a:ext cx="381000" cy="579870"/>
              <a:chOff x="9677400" y="3657600"/>
              <a:chExt cx="685800" cy="1043766"/>
            </a:xfrm>
          </p:grpSpPr>
          <p:cxnSp>
            <p:nvCxnSpPr>
              <p:cNvPr id="774" name="Straight Connector 773"/>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7" name="Oval 776"/>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8" name="Oval 777"/>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9" name="Oval 778"/>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0" name="Straight Connector 779"/>
              <p:cNvCxnSpPr>
                <a:stCxn id="779" idx="6"/>
                <a:endCxn id="778"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2" name="Oval 781"/>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4" name="Group 723"/>
            <p:cNvGrpSpPr/>
            <p:nvPr/>
          </p:nvGrpSpPr>
          <p:grpSpPr>
            <a:xfrm rot="1766447">
              <a:off x="5503902" y="5115371"/>
              <a:ext cx="381000" cy="579870"/>
              <a:chOff x="9677400" y="3657600"/>
              <a:chExt cx="685800" cy="1043766"/>
            </a:xfrm>
          </p:grpSpPr>
          <p:cxnSp>
            <p:nvCxnSpPr>
              <p:cNvPr id="765" name="Straight Connector 764"/>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7" name="Oval 766"/>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8" name="Oval 767"/>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9" name="Oval 768"/>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0" name="Oval 769"/>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71" name="Straight Connector 770"/>
              <p:cNvCxnSpPr>
                <a:stCxn id="770" idx="6"/>
                <a:endCxn id="769"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5" name="Group 724"/>
            <p:cNvGrpSpPr/>
            <p:nvPr/>
          </p:nvGrpSpPr>
          <p:grpSpPr>
            <a:xfrm rot="5400000">
              <a:off x="6090271" y="4785680"/>
              <a:ext cx="381000" cy="579870"/>
              <a:chOff x="9677400" y="3657600"/>
              <a:chExt cx="685800" cy="1043766"/>
            </a:xfrm>
          </p:grpSpPr>
          <p:cxnSp>
            <p:nvCxnSpPr>
              <p:cNvPr id="756" name="Straight Connector 755"/>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8" name="Oval 757"/>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9" name="Oval 758"/>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0" name="Oval 759"/>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1" name="Oval 760"/>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62" name="Straight Connector 761"/>
              <p:cNvCxnSpPr>
                <a:stCxn id="761" idx="6"/>
                <a:endCxn id="760"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4" name="Oval 763"/>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6" name="Group 725"/>
            <p:cNvGrpSpPr/>
            <p:nvPr/>
          </p:nvGrpSpPr>
          <p:grpSpPr>
            <a:xfrm rot="5400000">
              <a:off x="6986852" y="4022093"/>
              <a:ext cx="381000" cy="579870"/>
              <a:chOff x="9677400" y="3657600"/>
              <a:chExt cx="685800" cy="1043766"/>
            </a:xfrm>
          </p:grpSpPr>
          <p:cxnSp>
            <p:nvCxnSpPr>
              <p:cNvPr id="747" name="Straight Connector 746"/>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9" name="Oval 748"/>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0" name="Oval 749"/>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1" name="Oval 750"/>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2" name="Oval 751"/>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53" name="Straight Connector 752"/>
              <p:cNvCxnSpPr>
                <a:stCxn id="752" idx="6"/>
                <a:endCxn id="751"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7" name="Group 726"/>
            <p:cNvGrpSpPr/>
            <p:nvPr/>
          </p:nvGrpSpPr>
          <p:grpSpPr>
            <a:xfrm rot="16200000">
              <a:off x="6026119" y="5232714"/>
              <a:ext cx="381000" cy="579870"/>
              <a:chOff x="9677400" y="3657600"/>
              <a:chExt cx="685800" cy="1043766"/>
            </a:xfrm>
          </p:grpSpPr>
          <p:cxnSp>
            <p:nvCxnSpPr>
              <p:cNvPr id="738" name="Straight Connector 737"/>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0" name="Oval 739"/>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1" name="Oval 740"/>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2" name="Oval 741"/>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3" name="Oval 742"/>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44" name="Straight Connector 743"/>
              <p:cNvCxnSpPr>
                <a:stCxn id="743" idx="6"/>
                <a:endCxn id="742"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6" name="Oval 745"/>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8" name="Group 727"/>
            <p:cNvGrpSpPr/>
            <p:nvPr/>
          </p:nvGrpSpPr>
          <p:grpSpPr>
            <a:xfrm rot="16200000">
              <a:off x="6736760" y="4792034"/>
              <a:ext cx="381000" cy="579870"/>
              <a:chOff x="9677400" y="3657600"/>
              <a:chExt cx="685800" cy="1043766"/>
            </a:xfrm>
          </p:grpSpPr>
          <p:cxnSp>
            <p:nvCxnSpPr>
              <p:cNvPr id="729" name="Straight Connector 728"/>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1" name="Oval 730"/>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2" name="Oval 731"/>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3" name="Oval 732"/>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4" name="Oval 733"/>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35" name="Straight Connector 734"/>
              <p:cNvCxnSpPr>
                <a:stCxn id="734" idx="6"/>
                <a:endCxn id="733"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7" name="Oval 736"/>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cxnSp>
        <p:nvCxnSpPr>
          <p:cNvPr id="820" name="Straight Connector 819"/>
          <p:cNvCxnSpPr>
            <a:stCxn id="819" idx="0"/>
            <a:endCxn id="819" idx="2"/>
          </p:cNvCxnSpPr>
          <p:nvPr/>
        </p:nvCxnSpPr>
        <p:spPr>
          <a:xfrm>
            <a:off x="4610100" y="920439"/>
            <a:ext cx="0" cy="54041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457200" y="1289771"/>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9" name="Group 828"/>
          <p:cNvGrpSpPr/>
          <p:nvPr/>
        </p:nvGrpSpPr>
        <p:grpSpPr>
          <a:xfrm>
            <a:off x="989202" y="1371600"/>
            <a:ext cx="2896998" cy="1386352"/>
            <a:chOff x="2407245" y="914400"/>
            <a:chExt cx="3673787" cy="1759664"/>
          </a:xfrm>
        </p:grpSpPr>
        <p:sp>
          <p:nvSpPr>
            <p:cNvPr id="830" name="Cloud 829"/>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31" name="Straight Connector 830"/>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30"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5" name="Straight Connector 834"/>
            <p:cNvCxnSpPr>
              <a:endCxn id="830"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36" name="TextBox 835"/>
            <p:cNvSpPr txBox="1"/>
            <p:nvPr/>
          </p:nvSpPr>
          <p:spPr>
            <a:xfrm>
              <a:off x="2407245" y="2268464"/>
              <a:ext cx="3673787" cy="405600"/>
            </a:xfrm>
            <a:prstGeom prst="rect">
              <a:avLst/>
            </a:prstGeom>
            <a:noFill/>
          </p:spPr>
          <p:txBody>
            <a:bodyPr wrap="none" rtlCol="0">
              <a:spAutoFit/>
            </a:bodyPr>
            <a:lstStyle/>
            <a:p>
              <a:pPr algn="ctr"/>
              <a:r>
                <a:rPr lang="en-US" smtClean="0"/>
                <a:t>Evolutionary Community  Outliers</a:t>
              </a:r>
              <a:endParaRPr lang="en-US"/>
            </a:p>
          </p:txBody>
        </p:sp>
        <p:sp>
          <p:nvSpPr>
            <p:cNvPr id="837" name="Oval 836"/>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8" name="Oval 837"/>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9" name="Oval 838"/>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0" name="Oval 839"/>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1" name="Cloud 840"/>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42" name="Straight Connector 841"/>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a:stCxn id="841"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a:endCxn id="841"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47" name="Oval 846"/>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8" name="Oval 847"/>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9" name="Oval 848"/>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0" name="Oval 849"/>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1" name="Right Arrow 850"/>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2" name="Oval 851"/>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53" name="Oval 852"/>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64" name="Straight Connector 863"/>
            <p:cNvCxnSpPr>
              <a:stCxn id="841"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5" name="Group 864"/>
          <p:cNvGrpSpPr/>
          <p:nvPr/>
        </p:nvGrpSpPr>
        <p:grpSpPr>
          <a:xfrm>
            <a:off x="977785" y="2882345"/>
            <a:ext cx="3149540" cy="1659821"/>
            <a:chOff x="3528683" y="3898679"/>
            <a:chExt cx="3225740" cy="1906332"/>
          </a:xfrm>
        </p:grpSpPr>
        <p:sp>
          <p:nvSpPr>
            <p:cNvPr id="866" name="Cloud 865"/>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Cloud 866"/>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Cloud 867"/>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Cloud 868"/>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TextBox 909"/>
            <p:cNvSpPr txBox="1"/>
            <p:nvPr/>
          </p:nvSpPr>
          <p:spPr>
            <a:xfrm>
              <a:off x="3835572" y="5380827"/>
              <a:ext cx="2718667" cy="424184"/>
            </a:xfrm>
            <a:prstGeom prst="rect">
              <a:avLst/>
            </a:prstGeom>
            <a:noFill/>
          </p:spPr>
          <p:txBody>
            <a:bodyPr wrap="none" rtlCol="0">
              <a:spAutoFit/>
            </a:bodyPr>
            <a:lstStyle/>
            <a:p>
              <a:pPr algn="ctr"/>
              <a:r>
                <a:rPr lang="en-US" smtClean="0"/>
                <a:t>Community Trend Outliers</a:t>
              </a:r>
            </a:p>
          </p:txBody>
        </p:sp>
        <p:sp>
          <p:nvSpPr>
            <p:cNvPr id="911" name="Oval 910"/>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2" name="Oval 911"/>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3" name="Oval 912"/>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4" name="Oval 913"/>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15" name="Straight Connector 914"/>
            <p:cNvCxnSpPr>
              <a:endCxn id="866"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6" name="Straight Connector 915"/>
            <p:cNvCxnSpPr>
              <a:stCxn id="866"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0" name="Rectangle 339"/>
          <p:cNvSpPr/>
          <p:nvPr/>
        </p:nvSpPr>
        <p:spPr>
          <a:xfrm rot="16200000">
            <a:off x="-725286" y="2340418"/>
            <a:ext cx="1981200" cy="530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PRELIM</a:t>
            </a:r>
            <a:endParaRPr lang="en-US" sz="2800">
              <a:solidFill>
                <a:srgbClr val="FF0000"/>
              </a:solidFill>
            </a:endParaRPr>
          </a:p>
        </p:txBody>
      </p:sp>
      <p:sp>
        <p:nvSpPr>
          <p:cNvPr id="341" name="Rectangle 340"/>
          <p:cNvSpPr/>
          <p:nvPr/>
        </p:nvSpPr>
        <p:spPr>
          <a:xfrm>
            <a:off x="606828" y="1371601"/>
            <a:ext cx="3888972" cy="3110408"/>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609600" y="4478415"/>
            <a:ext cx="3888972" cy="184618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457200" y="1276807"/>
            <a:ext cx="4152900" cy="3215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19" name="Rectangle 818"/>
          <p:cNvSpPr/>
          <p:nvPr/>
        </p:nvSpPr>
        <p:spPr>
          <a:xfrm>
            <a:off x="457200" y="920439"/>
            <a:ext cx="8305800" cy="54041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Rectangle 827"/>
          <p:cNvSpPr/>
          <p:nvPr/>
        </p:nvSpPr>
        <p:spPr>
          <a:xfrm>
            <a:off x="437564" y="4537088"/>
            <a:ext cx="4152900" cy="17875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1" nodeType="clickEffect">
                                  <p:stCondLst>
                                    <p:cond delay="0"/>
                                  </p:stCondLst>
                                  <p:childTnLst>
                                    <p:animScale>
                                      <p:cBhvr>
                                        <p:cTn id="10" dur="2000" fill="hold"/>
                                        <p:tgtEl>
                                          <p:spTgt spid="828"/>
                                        </p:tgtEl>
                                      </p:cBhvr>
                                      <p:by x="100000" y="135000"/>
                                    </p:animScale>
                                  </p:childTnLst>
                                </p:cTn>
                              </p:par>
                              <p:par>
                                <p:cTn id="11" presetID="0" presetClass="path" presetSubtype="0" accel="50000" decel="50000" fill="hold" grpId="2" nodeType="withEffect">
                                  <p:stCondLst>
                                    <p:cond delay="0"/>
                                  </p:stCondLst>
                                  <p:childTnLst>
                                    <p:animMotion origin="layout" path="M 0 1.85185E-6 L 0.45833 -0.43634 " pathEditMode="relative" rAng="0" ptsTypes="AA">
                                      <p:cBhvr>
                                        <p:cTn id="12" dur="2000" fill="hold"/>
                                        <p:tgtEl>
                                          <p:spTgt spid="828"/>
                                        </p:tgtEl>
                                        <p:attrNameLst>
                                          <p:attrName>ppt_x</p:attrName>
                                          <p:attrName>ppt_y</p:attrName>
                                        </p:attrNameLst>
                                      </p:cBhvr>
                                      <p:rCtr x="22917" y="-21829"/>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animBg="1"/>
      <p:bldP spid="342" grpId="0" animBg="1"/>
      <p:bldP spid="828" grpId="1" animBg="1"/>
      <p:bldP spid="828"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Association-Based Clique Outliers (ABC-Outliers)</a:t>
            </a:r>
            <a:endParaRPr lang="en-US"/>
          </a:p>
        </p:txBody>
      </p:sp>
      <p:sp>
        <p:nvSpPr>
          <p:cNvPr id="3" name="Content Placeholder 2"/>
          <p:cNvSpPr>
            <a:spLocks noGrp="1"/>
          </p:cNvSpPr>
          <p:nvPr>
            <p:ph idx="1"/>
          </p:nvPr>
        </p:nvSpPr>
        <p:spPr>
          <a:xfrm>
            <a:off x="457200" y="1600201"/>
            <a:ext cx="8229600" cy="1752599"/>
          </a:xfrm>
        </p:spPr>
        <p:txBody>
          <a:bodyPr>
            <a:normAutofit fontScale="70000" lnSpcReduction="20000"/>
          </a:bodyPr>
          <a:lstStyle/>
          <a:p>
            <a:r>
              <a:rPr lang="en-US" smtClean="0"/>
              <a:t>A conjunctive select query on a network consists </a:t>
            </a:r>
            <a:r>
              <a:rPr lang="en-US"/>
              <a:t>of (type, predicate) </a:t>
            </a:r>
            <a:r>
              <a:rPr lang="en-US" smtClean="0"/>
              <a:t>pairs</a:t>
            </a:r>
          </a:p>
          <a:p>
            <a:r>
              <a:rPr lang="en-US" smtClean="0"/>
              <a:t>Expected result are cliques ranked by outlierness</a:t>
            </a:r>
          </a:p>
          <a:p>
            <a:r>
              <a:rPr lang="en-US" smtClean="0"/>
              <a:t>ABCOutliers: </a:t>
            </a:r>
            <a:r>
              <a:rPr lang="en-US"/>
              <a:t>Cliques containing rare and interesting associations between constituent </a:t>
            </a:r>
            <a:r>
              <a:rPr lang="en-US" smtClean="0"/>
              <a:t>entities</a:t>
            </a:r>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5" name="TextBox 4"/>
          <p:cNvSpPr txBox="1"/>
          <p:nvPr/>
        </p:nvSpPr>
        <p:spPr>
          <a:xfrm>
            <a:off x="6403185" y="3352800"/>
            <a:ext cx="939489" cy="584775"/>
          </a:xfrm>
          <a:prstGeom prst="rect">
            <a:avLst/>
          </a:prstGeom>
          <a:noFill/>
          <a:ln>
            <a:solidFill>
              <a:schemeClr val="tx1"/>
            </a:solidFill>
          </a:ln>
        </p:spPr>
        <p:txBody>
          <a:bodyPr wrap="none" rtlCol="0">
            <a:spAutoFit/>
          </a:bodyPr>
          <a:lstStyle/>
          <a:p>
            <a:pPr algn="ctr"/>
            <a:r>
              <a:rPr lang="en-US" sz="1600" smtClean="0"/>
              <a:t>Research</a:t>
            </a:r>
          </a:p>
          <a:p>
            <a:pPr algn="ctr"/>
            <a:r>
              <a:rPr lang="en-US" sz="1600" smtClean="0"/>
              <a:t>Area</a:t>
            </a:r>
            <a:endParaRPr lang="en-US" sz="1600"/>
          </a:p>
        </p:txBody>
      </p:sp>
      <p:sp>
        <p:nvSpPr>
          <p:cNvPr id="6" name="TextBox 5"/>
          <p:cNvSpPr txBox="1"/>
          <p:nvPr/>
        </p:nvSpPr>
        <p:spPr>
          <a:xfrm>
            <a:off x="5411912" y="3965284"/>
            <a:ext cx="768160" cy="338554"/>
          </a:xfrm>
          <a:prstGeom prst="rect">
            <a:avLst/>
          </a:prstGeom>
          <a:noFill/>
          <a:ln>
            <a:solidFill>
              <a:schemeClr val="tx1"/>
            </a:solidFill>
          </a:ln>
        </p:spPr>
        <p:txBody>
          <a:bodyPr wrap="none" rtlCol="0">
            <a:spAutoFit/>
          </a:bodyPr>
          <a:lstStyle/>
          <a:p>
            <a:pPr algn="ctr"/>
            <a:r>
              <a:rPr lang="en-US" sz="1600" smtClean="0"/>
              <a:t>Author	</a:t>
            </a:r>
            <a:endParaRPr lang="en-US" sz="1600"/>
          </a:p>
        </p:txBody>
      </p:sp>
      <p:sp>
        <p:nvSpPr>
          <p:cNvPr id="7" name="TextBox 6"/>
          <p:cNvSpPr txBox="1"/>
          <p:nvPr/>
        </p:nvSpPr>
        <p:spPr>
          <a:xfrm>
            <a:off x="7473173" y="3958747"/>
            <a:ext cx="1137427" cy="338554"/>
          </a:xfrm>
          <a:prstGeom prst="rect">
            <a:avLst/>
          </a:prstGeom>
          <a:noFill/>
          <a:ln>
            <a:solidFill>
              <a:schemeClr val="tx1"/>
            </a:solidFill>
          </a:ln>
        </p:spPr>
        <p:txBody>
          <a:bodyPr wrap="none" rtlCol="0">
            <a:spAutoFit/>
          </a:bodyPr>
          <a:lstStyle/>
          <a:p>
            <a:pPr algn="ctr"/>
            <a:r>
              <a:rPr lang="en-US" sz="1600" smtClean="0"/>
              <a:t>Conference</a:t>
            </a:r>
            <a:endParaRPr lang="en-US" sz="1600"/>
          </a:p>
        </p:txBody>
      </p:sp>
      <p:sp>
        <p:nvSpPr>
          <p:cNvPr id="8" name="TextBox 7"/>
          <p:cNvSpPr txBox="1"/>
          <p:nvPr/>
        </p:nvSpPr>
        <p:spPr>
          <a:xfrm>
            <a:off x="4833526" y="5134063"/>
            <a:ext cx="2035232" cy="492443"/>
          </a:xfrm>
          <a:prstGeom prst="rect">
            <a:avLst/>
          </a:prstGeom>
          <a:noFill/>
          <a:ln>
            <a:solidFill>
              <a:schemeClr val="tx1"/>
            </a:solidFill>
          </a:ln>
        </p:spPr>
        <p:txBody>
          <a:bodyPr wrap="square" lIns="0" tIns="0" rIns="0" bIns="0" rtlCol="0">
            <a:spAutoFit/>
          </a:bodyPr>
          <a:lstStyle/>
          <a:p>
            <a:pPr algn="ctr"/>
            <a:r>
              <a:rPr lang="en-US" sz="1600" smtClean="0"/>
              <a:t>Computer  Networking </a:t>
            </a:r>
            <a:endParaRPr lang="en-US" sz="1600"/>
          </a:p>
          <a:p>
            <a:pPr algn="ctr"/>
            <a:r>
              <a:rPr lang="en-US" sz="1600"/>
              <a:t>A</a:t>
            </a:r>
            <a:r>
              <a:rPr lang="en-US" sz="1600" smtClean="0"/>
              <a:t>uthor</a:t>
            </a:r>
            <a:endParaRPr lang="en-US" sz="1600"/>
          </a:p>
        </p:txBody>
      </p:sp>
      <p:sp>
        <p:nvSpPr>
          <p:cNvPr id="9" name="TextBox 8"/>
          <p:cNvSpPr txBox="1"/>
          <p:nvPr/>
        </p:nvSpPr>
        <p:spPr>
          <a:xfrm>
            <a:off x="6329348" y="4430518"/>
            <a:ext cx="1366852" cy="538609"/>
          </a:xfrm>
          <a:prstGeom prst="rect">
            <a:avLst/>
          </a:prstGeom>
          <a:noFill/>
          <a:ln>
            <a:solidFill>
              <a:schemeClr val="tx1"/>
            </a:solidFill>
          </a:ln>
        </p:spPr>
        <p:txBody>
          <a:bodyPr wrap="square" bIns="0" rtlCol="0">
            <a:spAutoFit/>
          </a:bodyPr>
          <a:lstStyle/>
          <a:p>
            <a:pPr algn="ctr"/>
            <a:r>
              <a:rPr lang="en-US" sz="1600" smtClean="0"/>
              <a:t>Energy and </a:t>
            </a:r>
          </a:p>
          <a:p>
            <a:pPr algn="ctr"/>
            <a:r>
              <a:rPr lang="en-US" sz="1600" smtClean="0"/>
              <a:t>Sustainability</a:t>
            </a:r>
            <a:endParaRPr lang="en-US" sz="1600"/>
          </a:p>
        </p:txBody>
      </p:sp>
      <p:sp>
        <p:nvSpPr>
          <p:cNvPr id="10" name="TextBox 9"/>
          <p:cNvSpPr txBox="1"/>
          <p:nvPr/>
        </p:nvSpPr>
        <p:spPr>
          <a:xfrm>
            <a:off x="7494746" y="5126736"/>
            <a:ext cx="1573054" cy="492443"/>
          </a:xfrm>
          <a:prstGeom prst="rect">
            <a:avLst/>
          </a:prstGeom>
          <a:noFill/>
          <a:ln>
            <a:solidFill>
              <a:schemeClr val="tx1"/>
            </a:solidFill>
          </a:ln>
        </p:spPr>
        <p:txBody>
          <a:bodyPr wrap="square" lIns="0" tIns="0" rIns="0" bIns="0" rtlCol="0">
            <a:spAutoFit/>
          </a:bodyPr>
          <a:lstStyle/>
          <a:p>
            <a:pPr algn="ctr"/>
            <a:r>
              <a:rPr lang="en-US" sz="1600" smtClean="0"/>
              <a:t>Data  engineering </a:t>
            </a:r>
          </a:p>
          <a:p>
            <a:pPr algn="ctr"/>
            <a:r>
              <a:rPr lang="en-US" sz="1600" smtClean="0"/>
              <a:t>Conference</a:t>
            </a:r>
            <a:endParaRPr lang="en-US" sz="1600"/>
          </a:p>
        </p:txBody>
      </p:sp>
      <p:cxnSp>
        <p:nvCxnSpPr>
          <p:cNvPr id="11" name="Straight Connector 10"/>
          <p:cNvCxnSpPr>
            <a:stCxn id="6" idx="0"/>
            <a:endCxn id="5" idx="1"/>
          </p:cNvCxnSpPr>
          <p:nvPr/>
        </p:nvCxnSpPr>
        <p:spPr>
          <a:xfrm flipV="1">
            <a:off x="5795992" y="3645188"/>
            <a:ext cx="607193" cy="320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0"/>
            <a:endCxn id="5" idx="3"/>
          </p:cNvCxnSpPr>
          <p:nvPr/>
        </p:nvCxnSpPr>
        <p:spPr>
          <a:xfrm flipH="1" flipV="1">
            <a:off x="7342674" y="3645188"/>
            <a:ext cx="699213" cy="31355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1"/>
            <a:endCxn id="6" idx="3"/>
          </p:cNvCxnSpPr>
          <p:nvPr/>
        </p:nvCxnSpPr>
        <p:spPr>
          <a:xfrm flipH="1">
            <a:off x="6180072" y="4128024"/>
            <a:ext cx="1293101" cy="65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9" idx="1"/>
          </p:cNvCxnSpPr>
          <p:nvPr/>
        </p:nvCxnSpPr>
        <p:spPr>
          <a:xfrm flipV="1">
            <a:off x="5851142" y="4699823"/>
            <a:ext cx="478206" cy="4342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0"/>
            <a:endCxn id="9" idx="3"/>
          </p:cNvCxnSpPr>
          <p:nvPr/>
        </p:nvCxnSpPr>
        <p:spPr>
          <a:xfrm flipH="1" flipV="1">
            <a:off x="7696200" y="4699823"/>
            <a:ext cx="585073" cy="42691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1"/>
            <a:endCxn id="8" idx="3"/>
          </p:cNvCxnSpPr>
          <p:nvPr/>
        </p:nvCxnSpPr>
        <p:spPr>
          <a:xfrm flipH="1">
            <a:off x="6868758" y="5372958"/>
            <a:ext cx="625988" cy="73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57200" y="3124200"/>
            <a:ext cx="4114800" cy="28120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Applications</a:t>
            </a:r>
          </a:p>
          <a:p>
            <a:pPr lvl="1"/>
            <a:r>
              <a:rPr lang="en-US" smtClean="0"/>
              <a:t>Discovering interesting relationships</a:t>
            </a:r>
          </a:p>
          <a:p>
            <a:pPr lvl="1"/>
            <a:r>
              <a:rPr lang="en-US" smtClean="0"/>
              <a:t>Data de-noising (removing incorrect data attributes or entity associations)</a:t>
            </a:r>
          </a:p>
          <a:p>
            <a:pPr lvl="1"/>
            <a:r>
              <a:rPr lang="en-US" smtClean="0"/>
              <a:t>Explaining the future behavior of objects participating in such associations</a:t>
            </a:r>
            <a:endParaRPr lang="en-US"/>
          </a:p>
        </p:txBody>
      </p:sp>
    </p:spTree>
    <p:extLst>
      <p:ext uri="{BB962C8B-B14F-4D97-AF65-F5344CB8AC3E}">
        <p14:creationId xmlns:p14="http://schemas.microsoft.com/office/powerpoint/2010/main" val="15225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 Definitions: A Network</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85691"/>
            <a:ext cx="1888447" cy="4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Oval 91"/>
          <p:cNvSpPr/>
          <p:nvPr/>
        </p:nvSpPr>
        <p:spPr>
          <a:xfrm>
            <a:off x="4267200" y="118836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90" name="Rectangle 89"/>
          <p:cNvSpPr/>
          <p:nvPr/>
        </p:nvSpPr>
        <p:spPr>
          <a:xfrm>
            <a:off x="4601823" y="1176384"/>
            <a:ext cx="1219200" cy="3677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Actors</a:t>
            </a:r>
            <a:endParaRPr lang="en-US" sz="2000" b="1"/>
          </a:p>
        </p:txBody>
      </p:sp>
      <p:sp>
        <p:nvSpPr>
          <p:cNvPr id="94" name="Oval 93"/>
          <p:cNvSpPr/>
          <p:nvPr/>
        </p:nvSpPr>
        <p:spPr>
          <a:xfrm>
            <a:off x="6858000" y="11430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95" name="Rectangle 94"/>
          <p:cNvSpPr/>
          <p:nvPr/>
        </p:nvSpPr>
        <p:spPr>
          <a:xfrm>
            <a:off x="7255553" y="1111528"/>
            <a:ext cx="1219200" cy="3677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Locations</a:t>
            </a:r>
            <a:endParaRPr lang="en-US" sz="2000" b="1"/>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2066410" cy="448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8" descr="https://encrypted-tbn3.google.com/images?q=tbn:ANd9GcQ2xJQ77sIaiVvaT2F6YaWaYUiabFbe3mQ548jRUXsMNwwkNFOyM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734" y="4033838"/>
            <a:ext cx="879732" cy="80486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997" y="3200400"/>
            <a:ext cx="89359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1" descr="http://graphichive.net/uploaded/fordesigner/13129521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3100" y="4033838"/>
            <a:ext cx="1036303" cy="804862"/>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Connector 99"/>
          <p:cNvCxnSpPr>
            <a:stCxn id="97" idx="0"/>
            <a:endCxn id="98" idx="1"/>
          </p:cNvCxnSpPr>
          <p:nvPr/>
        </p:nvCxnSpPr>
        <p:spPr>
          <a:xfrm flipV="1">
            <a:off x="976600" y="3638550"/>
            <a:ext cx="704397" cy="395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7" idx="3"/>
            <a:endCxn id="99" idx="1"/>
          </p:cNvCxnSpPr>
          <p:nvPr/>
        </p:nvCxnSpPr>
        <p:spPr>
          <a:xfrm>
            <a:off x="1416466" y="4436269"/>
            <a:ext cx="143663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8" idx="3"/>
            <a:endCxn id="99" idx="0"/>
          </p:cNvCxnSpPr>
          <p:nvPr/>
        </p:nvCxnSpPr>
        <p:spPr>
          <a:xfrm>
            <a:off x="2574592" y="3638550"/>
            <a:ext cx="796660" cy="395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6200" y="3250168"/>
            <a:ext cx="1374287" cy="369332"/>
          </a:xfrm>
          <a:prstGeom prst="rect">
            <a:avLst/>
          </a:prstGeom>
          <a:noFill/>
        </p:spPr>
        <p:txBody>
          <a:bodyPr wrap="square" rtlCol="0">
            <a:spAutoFit/>
          </a:bodyPr>
          <a:lstStyle/>
          <a:p>
            <a:pPr algn="ctr"/>
            <a:r>
              <a:rPr lang="en-US" b="1" smtClean="0"/>
              <a:t>Query Q</a:t>
            </a:r>
            <a:endParaRPr lang="en-US" b="1"/>
          </a:p>
        </p:txBody>
      </p:sp>
      <p:sp>
        <p:nvSpPr>
          <p:cNvPr id="104" name="TextBox 103"/>
          <p:cNvSpPr txBox="1"/>
          <p:nvPr/>
        </p:nvSpPr>
        <p:spPr>
          <a:xfrm>
            <a:off x="582320" y="5553417"/>
            <a:ext cx="1078821" cy="646331"/>
          </a:xfrm>
          <a:prstGeom prst="rect">
            <a:avLst/>
          </a:prstGeom>
          <a:noFill/>
        </p:spPr>
        <p:txBody>
          <a:bodyPr wrap="none" rtlCol="0">
            <a:spAutoFit/>
          </a:bodyPr>
          <a:lstStyle/>
          <a:p>
            <a:pPr algn="ctr"/>
            <a:r>
              <a:rPr lang="en-US"/>
              <a:t>Actor</a:t>
            </a:r>
          </a:p>
          <a:p>
            <a:pPr algn="ctr"/>
            <a:r>
              <a:rPr lang="en-US" smtClean="0"/>
              <a:t>American</a:t>
            </a:r>
          </a:p>
        </p:txBody>
      </p:sp>
      <p:sp>
        <p:nvSpPr>
          <p:cNvPr id="105" name="TextBox 104"/>
          <p:cNvSpPr txBox="1"/>
          <p:nvPr/>
        </p:nvSpPr>
        <p:spPr>
          <a:xfrm>
            <a:off x="1638362" y="4907086"/>
            <a:ext cx="1297535" cy="646331"/>
          </a:xfrm>
          <a:prstGeom prst="rect">
            <a:avLst/>
          </a:prstGeom>
          <a:noFill/>
        </p:spPr>
        <p:txBody>
          <a:bodyPr wrap="none" rtlCol="0">
            <a:spAutoFit/>
          </a:bodyPr>
          <a:lstStyle/>
          <a:p>
            <a:pPr algn="ctr"/>
            <a:r>
              <a:rPr lang="en-US" smtClean="0"/>
              <a:t>Movie</a:t>
            </a:r>
            <a:endParaRPr lang="en-US"/>
          </a:p>
          <a:p>
            <a:pPr algn="ctr"/>
            <a:r>
              <a:rPr lang="en-US" smtClean="0"/>
              <a:t>Vietnamese</a:t>
            </a:r>
          </a:p>
        </p:txBody>
      </p:sp>
      <p:sp>
        <p:nvSpPr>
          <p:cNvPr id="106" name="TextBox 105"/>
          <p:cNvSpPr txBox="1"/>
          <p:nvPr/>
        </p:nvSpPr>
        <p:spPr>
          <a:xfrm>
            <a:off x="2926273" y="5553417"/>
            <a:ext cx="933910" cy="646331"/>
          </a:xfrm>
          <a:prstGeom prst="rect">
            <a:avLst/>
          </a:prstGeom>
          <a:noFill/>
        </p:spPr>
        <p:txBody>
          <a:bodyPr wrap="none" rtlCol="0">
            <a:spAutoFit/>
          </a:bodyPr>
          <a:lstStyle/>
          <a:p>
            <a:pPr algn="ctr"/>
            <a:r>
              <a:rPr lang="en-US" smtClean="0"/>
              <a:t>Country</a:t>
            </a:r>
          </a:p>
          <a:p>
            <a:pPr algn="ctr"/>
            <a:r>
              <a:rPr lang="en-US" smtClean="0"/>
              <a:t>China</a:t>
            </a:r>
          </a:p>
        </p:txBody>
      </p:sp>
      <p:cxnSp>
        <p:nvCxnSpPr>
          <p:cNvPr id="107" name="Straight Connector 106"/>
          <p:cNvCxnSpPr>
            <a:stCxn id="104" idx="0"/>
            <a:endCxn id="105" idx="1"/>
          </p:cNvCxnSpPr>
          <p:nvPr/>
        </p:nvCxnSpPr>
        <p:spPr>
          <a:xfrm flipV="1">
            <a:off x="1121731" y="5230252"/>
            <a:ext cx="516631" cy="3231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4" idx="3"/>
            <a:endCxn id="106" idx="1"/>
          </p:cNvCxnSpPr>
          <p:nvPr/>
        </p:nvCxnSpPr>
        <p:spPr>
          <a:xfrm>
            <a:off x="1661141" y="5876583"/>
            <a:ext cx="126513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6" idx="0"/>
            <a:endCxn id="105" idx="3"/>
          </p:cNvCxnSpPr>
          <p:nvPr/>
        </p:nvCxnSpPr>
        <p:spPr>
          <a:xfrm flipH="1" flipV="1">
            <a:off x="2935897" y="5230252"/>
            <a:ext cx="457331" cy="3231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2400" y="4812268"/>
            <a:ext cx="1374287" cy="369332"/>
          </a:xfrm>
          <a:prstGeom prst="rect">
            <a:avLst/>
          </a:prstGeom>
          <a:noFill/>
        </p:spPr>
        <p:txBody>
          <a:bodyPr wrap="square" rtlCol="0">
            <a:spAutoFit/>
          </a:bodyPr>
          <a:lstStyle/>
          <a:p>
            <a:pPr algn="ctr"/>
            <a:r>
              <a:rPr lang="en-US" b="1" smtClean="0"/>
              <a:t>Outlier</a:t>
            </a:r>
            <a:endParaRPr lang="en-US" b="1"/>
          </a:p>
        </p:txBody>
      </p:sp>
      <p:grpSp>
        <p:nvGrpSpPr>
          <p:cNvPr id="111" name="Group 110"/>
          <p:cNvGrpSpPr/>
          <p:nvPr/>
        </p:nvGrpSpPr>
        <p:grpSpPr>
          <a:xfrm>
            <a:off x="154920" y="1219200"/>
            <a:ext cx="3252423" cy="1981200"/>
            <a:chOff x="1197139" y="-386219"/>
            <a:chExt cx="3781250" cy="2411895"/>
          </a:xfrm>
        </p:grpSpPr>
        <p:sp>
          <p:nvSpPr>
            <p:cNvPr id="112" name="Oval 111"/>
            <p:cNvSpPr/>
            <p:nvPr/>
          </p:nvSpPr>
          <p:spPr>
            <a:xfrm>
              <a:off x="2403588" y="17208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13" name="Oval 112"/>
            <p:cNvSpPr/>
            <p:nvPr/>
          </p:nvSpPr>
          <p:spPr>
            <a:xfrm>
              <a:off x="2405145" y="882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14" name="Oval 113"/>
            <p:cNvSpPr/>
            <p:nvPr/>
          </p:nvSpPr>
          <p:spPr>
            <a:xfrm>
              <a:off x="1701789" y="1263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115" name="Straight Connector 114"/>
            <p:cNvCxnSpPr>
              <a:stCxn id="114" idx="5"/>
              <a:endCxn id="112" idx="1"/>
            </p:cNvCxnSpPr>
            <p:nvPr/>
          </p:nvCxnSpPr>
          <p:spPr>
            <a:xfrm>
              <a:off x="1961952" y="1523839"/>
              <a:ext cx="486273" cy="241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4" idx="7"/>
              <a:endCxn id="113" idx="2"/>
            </p:cNvCxnSpPr>
            <p:nvPr/>
          </p:nvCxnSpPr>
          <p:spPr>
            <a:xfrm flipV="1">
              <a:off x="1961952" y="1035076"/>
              <a:ext cx="443193" cy="27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225789" y="882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18" name="Oval 117"/>
            <p:cNvSpPr/>
            <p:nvPr/>
          </p:nvSpPr>
          <p:spPr>
            <a:xfrm>
              <a:off x="2405145" y="120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19" name="Oval 118"/>
            <p:cNvSpPr/>
            <p:nvPr/>
          </p:nvSpPr>
          <p:spPr>
            <a:xfrm>
              <a:off x="3227346" y="17208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20" name="Oval 119"/>
            <p:cNvSpPr/>
            <p:nvPr/>
          </p:nvSpPr>
          <p:spPr>
            <a:xfrm>
              <a:off x="3225789" y="120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a:t>
              </a:r>
            </a:p>
          </p:txBody>
        </p:sp>
        <p:sp>
          <p:nvSpPr>
            <p:cNvPr id="121" name="Oval 120"/>
            <p:cNvSpPr/>
            <p:nvPr/>
          </p:nvSpPr>
          <p:spPr>
            <a:xfrm>
              <a:off x="3987789" y="17208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22" name="Oval 121"/>
            <p:cNvSpPr/>
            <p:nvPr/>
          </p:nvSpPr>
          <p:spPr>
            <a:xfrm>
              <a:off x="3987789" y="895784"/>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23" name="Oval 122"/>
            <p:cNvSpPr/>
            <p:nvPr/>
          </p:nvSpPr>
          <p:spPr>
            <a:xfrm>
              <a:off x="3987789" y="1206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24" name="Oval 123"/>
            <p:cNvSpPr/>
            <p:nvPr/>
          </p:nvSpPr>
          <p:spPr>
            <a:xfrm>
              <a:off x="4673589" y="501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25" name="Oval 124"/>
            <p:cNvSpPr/>
            <p:nvPr/>
          </p:nvSpPr>
          <p:spPr>
            <a:xfrm>
              <a:off x="4673589" y="130833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126" name="Straight Connector 125"/>
            <p:cNvCxnSpPr>
              <a:stCxn id="113" idx="0"/>
              <a:endCxn id="118" idx="4"/>
            </p:cNvCxnSpPr>
            <p:nvPr/>
          </p:nvCxnSpPr>
          <p:spPr>
            <a:xfrm flipV="1">
              <a:off x="2557545"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3" idx="4"/>
              <a:endCxn id="112" idx="0"/>
            </p:cNvCxnSpPr>
            <p:nvPr/>
          </p:nvCxnSpPr>
          <p:spPr>
            <a:xfrm flipH="1">
              <a:off x="2555988"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0" idx="2"/>
              <a:endCxn id="118" idx="6"/>
            </p:cNvCxnSpPr>
            <p:nvPr/>
          </p:nvCxnSpPr>
          <p:spPr>
            <a:xfrm flipH="1">
              <a:off x="2709945" y="273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0" idx="6"/>
              <a:endCxn id="123" idx="2"/>
            </p:cNvCxnSpPr>
            <p:nvPr/>
          </p:nvCxnSpPr>
          <p:spPr>
            <a:xfrm>
              <a:off x="3530589" y="27307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3" idx="6"/>
              <a:endCxn id="117" idx="2"/>
            </p:cNvCxnSpPr>
            <p:nvPr/>
          </p:nvCxnSpPr>
          <p:spPr>
            <a:xfrm>
              <a:off x="2709945" y="1035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2" idx="6"/>
              <a:endCxn id="119" idx="2"/>
            </p:cNvCxnSpPr>
            <p:nvPr/>
          </p:nvCxnSpPr>
          <p:spPr>
            <a:xfrm>
              <a:off x="2708388" y="1873276"/>
              <a:ext cx="518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9" idx="7"/>
              <a:endCxn id="122" idx="3"/>
            </p:cNvCxnSpPr>
            <p:nvPr/>
          </p:nvCxnSpPr>
          <p:spPr>
            <a:xfrm flipV="1">
              <a:off x="3487509" y="1155947"/>
              <a:ext cx="544917" cy="609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19" idx="6"/>
              <a:endCxn id="121" idx="2"/>
            </p:cNvCxnSpPr>
            <p:nvPr/>
          </p:nvCxnSpPr>
          <p:spPr>
            <a:xfrm>
              <a:off x="3532146" y="1873276"/>
              <a:ext cx="455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22" idx="4"/>
              <a:endCxn id="121" idx="0"/>
            </p:cNvCxnSpPr>
            <p:nvPr/>
          </p:nvCxnSpPr>
          <p:spPr>
            <a:xfrm>
              <a:off x="4140189" y="1200584"/>
              <a:ext cx="0" cy="520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3" idx="4"/>
              <a:endCxn id="122" idx="0"/>
            </p:cNvCxnSpPr>
            <p:nvPr/>
          </p:nvCxnSpPr>
          <p:spPr>
            <a:xfrm>
              <a:off x="4140189" y="425476"/>
              <a:ext cx="0" cy="470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23" idx="5"/>
              <a:endCxn id="124" idx="1"/>
            </p:cNvCxnSpPr>
            <p:nvPr/>
          </p:nvCxnSpPr>
          <p:spPr>
            <a:xfrm>
              <a:off x="4247952" y="380839"/>
              <a:ext cx="470274" cy="16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2" idx="7"/>
              <a:endCxn id="124" idx="3"/>
            </p:cNvCxnSpPr>
            <p:nvPr/>
          </p:nvCxnSpPr>
          <p:spPr>
            <a:xfrm flipV="1">
              <a:off x="4247952" y="761839"/>
              <a:ext cx="470274" cy="178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25" idx="0"/>
              <a:endCxn id="124" idx="4"/>
            </p:cNvCxnSpPr>
            <p:nvPr/>
          </p:nvCxnSpPr>
          <p:spPr>
            <a:xfrm flipV="1">
              <a:off x="4825989" y="806476"/>
              <a:ext cx="0" cy="501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21" idx="7"/>
              <a:endCxn id="125" idx="3"/>
            </p:cNvCxnSpPr>
            <p:nvPr/>
          </p:nvCxnSpPr>
          <p:spPr>
            <a:xfrm flipV="1">
              <a:off x="4247952" y="1568493"/>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22" idx="5"/>
              <a:endCxn id="125" idx="1"/>
            </p:cNvCxnSpPr>
            <p:nvPr/>
          </p:nvCxnSpPr>
          <p:spPr>
            <a:xfrm>
              <a:off x="4247952" y="1155947"/>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20" idx="4"/>
              <a:endCxn id="117" idx="0"/>
            </p:cNvCxnSpPr>
            <p:nvPr/>
          </p:nvCxnSpPr>
          <p:spPr>
            <a:xfrm>
              <a:off x="3378189"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19" idx="0"/>
              <a:endCxn id="117" idx="4"/>
            </p:cNvCxnSpPr>
            <p:nvPr/>
          </p:nvCxnSpPr>
          <p:spPr>
            <a:xfrm flipH="1" flipV="1">
              <a:off x="3378189"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473190" y="1111276"/>
              <a:ext cx="339285" cy="369332"/>
            </a:xfrm>
            <a:prstGeom prst="rect">
              <a:avLst/>
            </a:prstGeom>
            <a:noFill/>
          </p:spPr>
          <p:txBody>
            <a:bodyPr wrap="none" rtlCol="0">
              <a:spAutoFit/>
            </a:bodyPr>
            <a:lstStyle/>
            <a:p>
              <a:r>
                <a:rPr lang="en-US" sz="1200" smtClean="0"/>
                <a:t>1</a:t>
              </a:r>
              <a:endParaRPr lang="en-US" sz="1200"/>
            </a:p>
          </p:txBody>
        </p:sp>
        <p:sp>
          <p:nvSpPr>
            <p:cNvPr id="144" name="TextBox 143"/>
            <p:cNvSpPr txBox="1"/>
            <p:nvPr/>
          </p:nvSpPr>
          <p:spPr>
            <a:xfrm>
              <a:off x="2238303" y="-107924"/>
              <a:ext cx="339285" cy="369332"/>
            </a:xfrm>
            <a:prstGeom prst="rect">
              <a:avLst/>
            </a:prstGeom>
            <a:noFill/>
          </p:spPr>
          <p:txBody>
            <a:bodyPr wrap="none" rtlCol="0">
              <a:spAutoFit/>
            </a:bodyPr>
            <a:lstStyle/>
            <a:p>
              <a:r>
                <a:rPr lang="en-US" sz="1200" smtClean="0"/>
                <a:t>2</a:t>
              </a:r>
              <a:endParaRPr lang="en-US" sz="1200"/>
            </a:p>
          </p:txBody>
        </p:sp>
        <p:sp>
          <p:nvSpPr>
            <p:cNvPr id="145" name="TextBox 144"/>
            <p:cNvSpPr txBox="1"/>
            <p:nvPr/>
          </p:nvSpPr>
          <p:spPr>
            <a:xfrm>
              <a:off x="2238303" y="665744"/>
              <a:ext cx="339285" cy="369332"/>
            </a:xfrm>
            <a:prstGeom prst="rect">
              <a:avLst/>
            </a:prstGeom>
            <a:noFill/>
          </p:spPr>
          <p:txBody>
            <a:bodyPr wrap="none" rtlCol="0">
              <a:spAutoFit/>
            </a:bodyPr>
            <a:lstStyle/>
            <a:p>
              <a:r>
                <a:rPr lang="en-US" sz="1200"/>
                <a:t>3</a:t>
              </a:r>
            </a:p>
          </p:txBody>
        </p:sp>
        <p:sp>
          <p:nvSpPr>
            <p:cNvPr id="146" name="TextBox 145"/>
            <p:cNvSpPr txBox="1"/>
            <p:nvPr/>
          </p:nvSpPr>
          <p:spPr>
            <a:xfrm>
              <a:off x="2254303" y="1465861"/>
              <a:ext cx="339285" cy="369332"/>
            </a:xfrm>
            <a:prstGeom prst="rect">
              <a:avLst/>
            </a:prstGeom>
            <a:noFill/>
          </p:spPr>
          <p:txBody>
            <a:bodyPr wrap="none" rtlCol="0">
              <a:spAutoFit/>
            </a:bodyPr>
            <a:lstStyle/>
            <a:p>
              <a:r>
                <a:rPr lang="en-US" sz="1200"/>
                <a:t>4</a:t>
              </a:r>
            </a:p>
          </p:txBody>
        </p:sp>
        <p:sp>
          <p:nvSpPr>
            <p:cNvPr id="147" name="TextBox 146"/>
            <p:cNvSpPr txBox="1"/>
            <p:nvPr/>
          </p:nvSpPr>
          <p:spPr>
            <a:xfrm>
              <a:off x="3076501" y="-107924"/>
              <a:ext cx="339285" cy="369332"/>
            </a:xfrm>
            <a:prstGeom prst="rect">
              <a:avLst/>
            </a:prstGeom>
            <a:noFill/>
          </p:spPr>
          <p:txBody>
            <a:bodyPr wrap="none" rtlCol="0">
              <a:spAutoFit/>
            </a:bodyPr>
            <a:lstStyle/>
            <a:p>
              <a:r>
                <a:rPr lang="en-US" sz="1200" smtClean="0"/>
                <a:t>5</a:t>
              </a:r>
              <a:endParaRPr lang="en-US" sz="1200"/>
            </a:p>
          </p:txBody>
        </p:sp>
        <p:sp>
          <p:nvSpPr>
            <p:cNvPr id="148" name="TextBox 147"/>
            <p:cNvSpPr txBox="1"/>
            <p:nvPr/>
          </p:nvSpPr>
          <p:spPr>
            <a:xfrm>
              <a:off x="3838502" y="-107924"/>
              <a:ext cx="339285" cy="369332"/>
            </a:xfrm>
            <a:prstGeom prst="rect">
              <a:avLst/>
            </a:prstGeom>
            <a:noFill/>
          </p:spPr>
          <p:txBody>
            <a:bodyPr wrap="none" rtlCol="0">
              <a:spAutoFit/>
            </a:bodyPr>
            <a:lstStyle/>
            <a:p>
              <a:r>
                <a:rPr lang="en-US" sz="1200"/>
                <a:t>8</a:t>
              </a:r>
            </a:p>
          </p:txBody>
        </p:sp>
        <p:sp>
          <p:nvSpPr>
            <p:cNvPr id="149" name="TextBox 148"/>
            <p:cNvSpPr txBox="1"/>
            <p:nvPr/>
          </p:nvSpPr>
          <p:spPr>
            <a:xfrm>
              <a:off x="3073390" y="665744"/>
              <a:ext cx="339285" cy="369332"/>
            </a:xfrm>
            <a:prstGeom prst="rect">
              <a:avLst/>
            </a:prstGeom>
            <a:noFill/>
          </p:spPr>
          <p:txBody>
            <a:bodyPr wrap="none" rtlCol="0">
              <a:spAutoFit/>
            </a:bodyPr>
            <a:lstStyle/>
            <a:p>
              <a:r>
                <a:rPr lang="en-US" sz="1200" smtClean="0"/>
                <a:t>6</a:t>
              </a:r>
              <a:endParaRPr lang="en-US" sz="1200"/>
            </a:p>
          </p:txBody>
        </p:sp>
        <p:sp>
          <p:nvSpPr>
            <p:cNvPr id="150" name="TextBox 149"/>
            <p:cNvSpPr txBox="1"/>
            <p:nvPr/>
          </p:nvSpPr>
          <p:spPr>
            <a:xfrm>
              <a:off x="3073390" y="1465861"/>
              <a:ext cx="339285" cy="369332"/>
            </a:xfrm>
            <a:prstGeom prst="rect">
              <a:avLst/>
            </a:prstGeom>
            <a:noFill/>
          </p:spPr>
          <p:txBody>
            <a:bodyPr wrap="none" rtlCol="0">
              <a:spAutoFit/>
            </a:bodyPr>
            <a:lstStyle/>
            <a:p>
              <a:r>
                <a:rPr lang="en-US" sz="1200"/>
                <a:t>7</a:t>
              </a:r>
            </a:p>
          </p:txBody>
        </p:sp>
        <p:sp>
          <p:nvSpPr>
            <p:cNvPr id="151" name="TextBox 150"/>
            <p:cNvSpPr txBox="1"/>
            <p:nvPr/>
          </p:nvSpPr>
          <p:spPr>
            <a:xfrm>
              <a:off x="3838502" y="654077"/>
              <a:ext cx="339285" cy="369332"/>
            </a:xfrm>
            <a:prstGeom prst="rect">
              <a:avLst/>
            </a:prstGeom>
            <a:noFill/>
          </p:spPr>
          <p:txBody>
            <a:bodyPr wrap="none" rtlCol="0">
              <a:spAutoFit/>
            </a:bodyPr>
            <a:lstStyle/>
            <a:p>
              <a:r>
                <a:rPr lang="en-US" sz="1200"/>
                <a:t>9</a:t>
              </a:r>
            </a:p>
          </p:txBody>
        </p:sp>
        <p:sp>
          <p:nvSpPr>
            <p:cNvPr id="152" name="TextBox 151"/>
            <p:cNvSpPr txBox="1"/>
            <p:nvPr/>
          </p:nvSpPr>
          <p:spPr>
            <a:xfrm>
              <a:off x="3823074" y="1463718"/>
              <a:ext cx="440532" cy="369332"/>
            </a:xfrm>
            <a:prstGeom prst="rect">
              <a:avLst/>
            </a:prstGeom>
            <a:noFill/>
          </p:spPr>
          <p:txBody>
            <a:bodyPr wrap="none" rtlCol="0">
              <a:spAutoFit/>
            </a:bodyPr>
            <a:lstStyle/>
            <a:p>
              <a:r>
                <a:rPr lang="en-US" sz="1200" smtClean="0"/>
                <a:t>10</a:t>
              </a:r>
              <a:endParaRPr lang="en-US" sz="1200"/>
            </a:p>
          </p:txBody>
        </p:sp>
        <p:sp>
          <p:nvSpPr>
            <p:cNvPr id="153" name="TextBox 152"/>
            <p:cNvSpPr txBox="1"/>
            <p:nvPr/>
          </p:nvSpPr>
          <p:spPr>
            <a:xfrm>
              <a:off x="4524303" y="196875"/>
              <a:ext cx="440532" cy="369332"/>
            </a:xfrm>
            <a:prstGeom prst="rect">
              <a:avLst/>
            </a:prstGeom>
            <a:noFill/>
          </p:spPr>
          <p:txBody>
            <a:bodyPr wrap="none" rtlCol="0">
              <a:spAutoFit/>
            </a:bodyPr>
            <a:lstStyle/>
            <a:p>
              <a:r>
                <a:rPr lang="en-US" sz="1200" smtClean="0"/>
                <a:t>11</a:t>
              </a:r>
              <a:endParaRPr lang="en-US" sz="1200"/>
            </a:p>
          </p:txBody>
        </p:sp>
        <p:sp>
          <p:nvSpPr>
            <p:cNvPr id="154" name="TextBox 153"/>
            <p:cNvSpPr txBox="1"/>
            <p:nvPr/>
          </p:nvSpPr>
          <p:spPr>
            <a:xfrm>
              <a:off x="1197139" y="-386219"/>
              <a:ext cx="1414506" cy="449621"/>
            </a:xfrm>
            <a:prstGeom prst="rect">
              <a:avLst/>
            </a:prstGeom>
            <a:noFill/>
          </p:spPr>
          <p:txBody>
            <a:bodyPr wrap="none" rtlCol="0">
              <a:spAutoFit/>
            </a:bodyPr>
            <a:lstStyle/>
            <a:p>
              <a:pPr algn="ctr"/>
              <a:r>
                <a:rPr lang="en-US" b="1" smtClean="0"/>
                <a:t>Network G</a:t>
              </a:r>
              <a:endParaRPr lang="en-US" b="1"/>
            </a:p>
          </p:txBody>
        </p:sp>
      </p:grpSp>
    </p:spTree>
    <p:extLst>
      <p:ext uri="{BB962C8B-B14F-4D97-AF65-F5344CB8AC3E}">
        <p14:creationId xmlns:p14="http://schemas.microsoft.com/office/powerpoint/2010/main" val="27817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0" grpId="0" animBg="1"/>
      <p:bldP spid="94" grpId="0" animBg="1"/>
      <p:bldP spid="95" grpId="0" animBg="1"/>
      <p:bldP spid="103" grpId="0"/>
      <p:bldP spid="104" grpId="0"/>
      <p:bldP spid="105" grpId="0"/>
      <p:bldP spid="106" grpId="0"/>
      <p:bldP spid="1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924560" y="1512332"/>
            <a:ext cx="2759951" cy="1992868"/>
          </a:xfrm>
          <a:prstGeom prst="flowChartMagneticDisk">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5552" y="194846"/>
            <a:ext cx="2644057" cy="338554"/>
          </a:xfrm>
          <a:prstGeom prst="rect">
            <a:avLst/>
          </a:prstGeom>
          <a:noFill/>
        </p:spPr>
        <p:txBody>
          <a:bodyPr wrap="none" rtlCol="0">
            <a:spAutoFit/>
          </a:bodyPr>
          <a:lstStyle/>
          <a:p>
            <a:r>
              <a:rPr lang="en-US" sz="1600" b="1" smtClean="0"/>
              <a:t>Q=&lt;(T</a:t>
            </a:r>
            <a:r>
              <a:rPr lang="en-US" sz="1600" b="1" baseline="-25000" smtClean="0"/>
              <a:t>1</a:t>
            </a:r>
            <a:r>
              <a:rPr lang="en-US" sz="1600" b="1" smtClean="0"/>
              <a:t>,P</a:t>
            </a:r>
            <a:r>
              <a:rPr lang="en-US" sz="1600" b="1" baseline="-25000" smtClean="0"/>
              <a:t>1</a:t>
            </a:r>
            <a:r>
              <a:rPr lang="en-US" sz="1600" b="1" smtClean="0"/>
              <a:t>), (T</a:t>
            </a:r>
            <a:r>
              <a:rPr lang="en-US" sz="1600" b="1" baseline="-25000" smtClean="0"/>
              <a:t>2</a:t>
            </a:r>
            <a:r>
              <a:rPr lang="en-US" sz="1600" b="1" smtClean="0"/>
              <a:t>,P</a:t>
            </a:r>
            <a:r>
              <a:rPr lang="en-US" sz="1600" b="1" baseline="-25000" smtClean="0"/>
              <a:t>2</a:t>
            </a:r>
            <a:r>
              <a:rPr lang="en-US" sz="1600" b="1" smtClean="0"/>
              <a:t>), …, (T</a:t>
            </a:r>
            <a:r>
              <a:rPr lang="en-US" sz="1600" b="1" baseline="-25000" smtClean="0"/>
              <a:t>L</a:t>
            </a:r>
            <a:r>
              <a:rPr lang="en-US" sz="1600" b="1" smtClean="0"/>
              <a:t>,P</a:t>
            </a:r>
            <a:r>
              <a:rPr lang="en-US" sz="1600" b="1" baseline="-25000" smtClean="0"/>
              <a:t>L</a:t>
            </a:r>
            <a:r>
              <a:rPr lang="en-US" sz="1600" b="1" smtClean="0"/>
              <a:t>)&gt;</a:t>
            </a:r>
            <a:endParaRPr lang="en-US" sz="1600" b="1"/>
          </a:p>
        </p:txBody>
      </p:sp>
      <p:graphicFrame>
        <p:nvGraphicFramePr>
          <p:cNvPr id="7" name="Table 6"/>
          <p:cNvGraphicFramePr>
            <a:graphicFrameLocks noGrp="1"/>
          </p:cNvGraphicFramePr>
          <p:nvPr>
            <p:extLst>
              <p:ext uri="{D42A27DB-BD31-4B8C-83A1-F6EECF244321}">
                <p14:modId xmlns:p14="http://schemas.microsoft.com/office/powerpoint/2010/main" val="83110687"/>
              </p:ext>
            </p:extLst>
          </p:nvPr>
        </p:nvGraphicFramePr>
        <p:xfrm>
          <a:off x="1076960" y="2259092"/>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2659430"/>
              </p:ext>
            </p:extLst>
          </p:nvPr>
        </p:nvGraphicFramePr>
        <p:xfrm>
          <a:off x="2219960" y="243840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00999322"/>
              </p:ext>
            </p:extLst>
          </p:nvPr>
        </p:nvGraphicFramePr>
        <p:xfrm>
          <a:off x="2895600" y="259080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93965845"/>
              </p:ext>
            </p:extLst>
          </p:nvPr>
        </p:nvGraphicFramePr>
        <p:xfrm>
          <a:off x="1447800" y="266700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cxnSp>
        <p:nvCxnSpPr>
          <p:cNvPr id="11" name="Straight Arrow Connector 10"/>
          <p:cNvCxnSpPr/>
          <p:nvPr/>
        </p:nvCxnSpPr>
        <p:spPr>
          <a:xfrm>
            <a:off x="1229360" y="1207532"/>
            <a:ext cx="0" cy="2842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19960" y="1219200"/>
            <a:ext cx="0" cy="27253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39160" y="1219200"/>
            <a:ext cx="0" cy="27253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53360" y="914400"/>
            <a:ext cx="550151" cy="707886"/>
          </a:xfrm>
          <a:prstGeom prst="rect">
            <a:avLst/>
          </a:prstGeom>
          <a:noFill/>
        </p:spPr>
        <p:txBody>
          <a:bodyPr wrap="none" rtlCol="0">
            <a:spAutoFit/>
          </a:bodyPr>
          <a:lstStyle/>
          <a:p>
            <a:r>
              <a:rPr lang="en-US" sz="4000" b="1" smtClean="0"/>
              <a:t>…</a:t>
            </a:r>
            <a:endParaRPr lang="en-US" sz="4000" b="1"/>
          </a:p>
        </p:txBody>
      </p:sp>
      <p:graphicFrame>
        <p:nvGraphicFramePr>
          <p:cNvPr id="15" name="Table 14"/>
          <p:cNvGraphicFramePr>
            <a:graphicFrameLocks noGrp="1"/>
          </p:cNvGraphicFramePr>
          <p:nvPr>
            <p:extLst>
              <p:ext uri="{D42A27DB-BD31-4B8C-83A1-F6EECF244321}">
                <p14:modId xmlns:p14="http://schemas.microsoft.com/office/powerpoint/2010/main" val="991175878"/>
              </p:ext>
            </p:extLst>
          </p:nvPr>
        </p:nvGraphicFramePr>
        <p:xfrm>
          <a:off x="4429760" y="1752600"/>
          <a:ext cx="1666240" cy="225286"/>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tblGrid>
              <a:tr h="225286">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58361930"/>
              </p:ext>
            </p:extLst>
          </p:nvPr>
        </p:nvGraphicFramePr>
        <p:xfrm>
          <a:off x="4429760" y="2365514"/>
          <a:ext cx="1249680" cy="225286"/>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tblGrid>
              <a:tr h="225286">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324404648"/>
              </p:ext>
            </p:extLst>
          </p:nvPr>
        </p:nvGraphicFramePr>
        <p:xfrm>
          <a:off x="4429760" y="3115846"/>
          <a:ext cx="2082800" cy="225286"/>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tblGrid>
              <a:tr h="225286">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sp>
        <p:nvSpPr>
          <p:cNvPr id="18" name="TextBox 17"/>
          <p:cNvSpPr txBox="1"/>
          <p:nvPr/>
        </p:nvSpPr>
        <p:spPr>
          <a:xfrm>
            <a:off x="5115560" y="2570202"/>
            <a:ext cx="301686" cy="553998"/>
          </a:xfrm>
          <a:prstGeom prst="rect">
            <a:avLst/>
          </a:prstGeom>
          <a:noFill/>
        </p:spPr>
        <p:txBody>
          <a:bodyPr wrap="none" rtlCol="0">
            <a:spAutoFit/>
          </a:bodyPr>
          <a:lstStyle/>
          <a:p>
            <a:r>
              <a:rPr lang="en-US" sz="3000" b="1" smtClean="0">
                <a:latin typeface="Cambria Math"/>
                <a:ea typeface="Cambria Math"/>
              </a:rPr>
              <a:t>⋮</a:t>
            </a:r>
            <a:endParaRPr lang="en-US" sz="3000" b="1"/>
          </a:p>
        </p:txBody>
      </p:sp>
      <p:sp>
        <p:nvSpPr>
          <p:cNvPr id="19" name="TextBox 18"/>
          <p:cNvSpPr txBox="1"/>
          <p:nvPr/>
        </p:nvSpPr>
        <p:spPr>
          <a:xfrm>
            <a:off x="4124960" y="1383268"/>
            <a:ext cx="389850" cy="369332"/>
          </a:xfrm>
          <a:prstGeom prst="rect">
            <a:avLst/>
          </a:prstGeom>
          <a:noFill/>
        </p:spPr>
        <p:txBody>
          <a:bodyPr wrap="none" rtlCol="0">
            <a:spAutoFit/>
          </a:bodyPr>
          <a:lstStyle/>
          <a:p>
            <a:r>
              <a:rPr lang="en-US" b="1" smtClean="0">
                <a:latin typeface="Cambria Math"/>
                <a:ea typeface="Cambria Math"/>
              </a:rPr>
              <a:t>L</a:t>
            </a:r>
            <a:r>
              <a:rPr lang="en-US" b="1" baseline="-25000" smtClean="0">
                <a:latin typeface="Cambria Math"/>
                <a:ea typeface="Cambria Math"/>
              </a:rPr>
              <a:t>1</a:t>
            </a:r>
            <a:endParaRPr lang="en-US" b="1" baseline="-25000"/>
          </a:p>
        </p:txBody>
      </p:sp>
      <p:sp>
        <p:nvSpPr>
          <p:cNvPr id="20" name="TextBox 19"/>
          <p:cNvSpPr txBox="1"/>
          <p:nvPr/>
        </p:nvSpPr>
        <p:spPr>
          <a:xfrm>
            <a:off x="4124960" y="1992868"/>
            <a:ext cx="389850" cy="369332"/>
          </a:xfrm>
          <a:prstGeom prst="rect">
            <a:avLst/>
          </a:prstGeom>
          <a:noFill/>
        </p:spPr>
        <p:txBody>
          <a:bodyPr wrap="none" rtlCol="0">
            <a:spAutoFit/>
          </a:bodyPr>
          <a:lstStyle/>
          <a:p>
            <a:r>
              <a:rPr lang="en-US" b="1" smtClean="0">
                <a:latin typeface="Cambria Math"/>
                <a:ea typeface="Cambria Math"/>
              </a:rPr>
              <a:t>L</a:t>
            </a:r>
            <a:r>
              <a:rPr lang="en-US" b="1" baseline="-25000" smtClean="0">
                <a:latin typeface="Cambria Math"/>
                <a:ea typeface="Cambria Math"/>
              </a:rPr>
              <a:t>2</a:t>
            </a:r>
            <a:endParaRPr lang="en-US" b="1" baseline="-25000"/>
          </a:p>
        </p:txBody>
      </p:sp>
      <p:sp>
        <p:nvSpPr>
          <p:cNvPr id="21" name="TextBox 20"/>
          <p:cNvSpPr txBox="1"/>
          <p:nvPr/>
        </p:nvSpPr>
        <p:spPr>
          <a:xfrm>
            <a:off x="4124960" y="2743200"/>
            <a:ext cx="388248" cy="369332"/>
          </a:xfrm>
          <a:prstGeom prst="rect">
            <a:avLst/>
          </a:prstGeom>
          <a:noFill/>
        </p:spPr>
        <p:txBody>
          <a:bodyPr wrap="none" rtlCol="0">
            <a:spAutoFit/>
          </a:bodyPr>
          <a:lstStyle/>
          <a:p>
            <a:r>
              <a:rPr lang="en-US" b="1" smtClean="0">
                <a:latin typeface="Cambria Math"/>
                <a:ea typeface="Cambria Math"/>
              </a:rPr>
              <a:t>L</a:t>
            </a:r>
            <a:r>
              <a:rPr lang="en-US" b="1" baseline="-25000" smtClean="0">
                <a:latin typeface="Cambria Math"/>
                <a:ea typeface="Cambria Math"/>
              </a:rPr>
              <a:t>L</a:t>
            </a:r>
            <a:endParaRPr lang="en-US" b="1" baseline="-25000"/>
          </a:p>
        </p:txBody>
      </p:sp>
      <p:sp>
        <p:nvSpPr>
          <p:cNvPr id="22" name="Rectangle 21"/>
          <p:cNvSpPr/>
          <p:nvPr/>
        </p:nvSpPr>
        <p:spPr>
          <a:xfrm>
            <a:off x="6858000" y="2133600"/>
            <a:ext cx="1676400" cy="77366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rPr>
              <a:t>Candidate Computation by Matching</a:t>
            </a:r>
            <a:endParaRPr lang="en-US" sz="1600" b="1">
              <a:solidFill>
                <a:schemeClr val="tx1"/>
              </a:solidFill>
            </a:endParaRPr>
          </a:p>
        </p:txBody>
      </p:sp>
      <p:sp>
        <p:nvSpPr>
          <p:cNvPr id="23" name="TextBox 22"/>
          <p:cNvSpPr txBox="1"/>
          <p:nvPr/>
        </p:nvSpPr>
        <p:spPr>
          <a:xfrm>
            <a:off x="7107319" y="1383268"/>
            <a:ext cx="1101648" cy="338554"/>
          </a:xfrm>
          <a:prstGeom prst="rect">
            <a:avLst/>
          </a:prstGeom>
          <a:noFill/>
        </p:spPr>
        <p:txBody>
          <a:bodyPr wrap="none" rtlCol="0">
            <a:spAutoFit/>
          </a:bodyPr>
          <a:lstStyle/>
          <a:p>
            <a:r>
              <a:rPr lang="en-US" sz="1600" b="1" smtClean="0"/>
              <a:t>Network G</a:t>
            </a:r>
            <a:endParaRPr lang="en-US" sz="1600" b="1"/>
          </a:p>
        </p:txBody>
      </p:sp>
      <p:cxnSp>
        <p:nvCxnSpPr>
          <p:cNvPr id="24" name="Straight Arrow Connector 23"/>
          <p:cNvCxnSpPr>
            <a:endCxn id="22" idx="0"/>
          </p:cNvCxnSpPr>
          <p:nvPr/>
        </p:nvCxnSpPr>
        <p:spPr>
          <a:xfrm flipH="1">
            <a:off x="7696200" y="1752600"/>
            <a:ext cx="7143"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96360" y="1905000"/>
            <a:ext cx="4227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96360" y="2438400"/>
            <a:ext cx="4227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96360" y="3188732"/>
            <a:ext cx="4227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a:off x="6429653" y="1676400"/>
            <a:ext cx="352147" cy="1676400"/>
          </a:xfrm>
          <a:prstGeom prst="rightBrace">
            <a:avLst>
              <a:gd name="adj1" fmla="val 8333"/>
              <a:gd name="adj2" fmla="val 5060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924560" y="1969532"/>
            <a:ext cx="377026" cy="369332"/>
          </a:xfrm>
          <a:prstGeom prst="rect">
            <a:avLst/>
          </a:prstGeom>
          <a:noFill/>
        </p:spPr>
        <p:txBody>
          <a:bodyPr wrap="none" rtlCol="0">
            <a:spAutoFit/>
          </a:bodyPr>
          <a:lstStyle/>
          <a:p>
            <a:r>
              <a:rPr lang="en-US" b="1" smtClean="0"/>
              <a:t>T</a:t>
            </a:r>
            <a:r>
              <a:rPr lang="en-US" b="1" baseline="-25000" smtClean="0"/>
              <a:t>1</a:t>
            </a:r>
            <a:endParaRPr lang="en-US" b="1" baseline="-25000"/>
          </a:p>
        </p:txBody>
      </p:sp>
      <p:sp>
        <p:nvSpPr>
          <p:cNvPr id="31" name="TextBox 30"/>
          <p:cNvSpPr txBox="1"/>
          <p:nvPr/>
        </p:nvSpPr>
        <p:spPr>
          <a:xfrm>
            <a:off x="2133600" y="2103477"/>
            <a:ext cx="377026" cy="369332"/>
          </a:xfrm>
          <a:prstGeom prst="rect">
            <a:avLst/>
          </a:prstGeom>
          <a:noFill/>
        </p:spPr>
        <p:txBody>
          <a:bodyPr wrap="none" rtlCol="0">
            <a:spAutoFit/>
          </a:bodyPr>
          <a:lstStyle/>
          <a:p>
            <a:r>
              <a:rPr lang="en-US" b="1" smtClean="0"/>
              <a:t>T</a:t>
            </a:r>
            <a:r>
              <a:rPr lang="en-US" b="1" baseline="-25000" smtClean="0"/>
              <a:t>2</a:t>
            </a:r>
            <a:endParaRPr lang="en-US" b="1" baseline="-25000"/>
          </a:p>
        </p:txBody>
      </p:sp>
      <p:sp>
        <p:nvSpPr>
          <p:cNvPr id="32" name="TextBox 31"/>
          <p:cNvSpPr txBox="1"/>
          <p:nvPr/>
        </p:nvSpPr>
        <p:spPr>
          <a:xfrm>
            <a:off x="1762760" y="2286000"/>
            <a:ext cx="377026" cy="369332"/>
          </a:xfrm>
          <a:prstGeom prst="rect">
            <a:avLst/>
          </a:prstGeom>
          <a:noFill/>
        </p:spPr>
        <p:txBody>
          <a:bodyPr wrap="none" rtlCol="0">
            <a:spAutoFit/>
          </a:bodyPr>
          <a:lstStyle/>
          <a:p>
            <a:r>
              <a:rPr lang="en-US" b="1" smtClean="0"/>
              <a:t>T</a:t>
            </a:r>
            <a:r>
              <a:rPr lang="en-US" b="1" baseline="-25000" smtClean="0"/>
              <a:t>3</a:t>
            </a:r>
            <a:endParaRPr lang="en-US" b="1" baseline="-25000"/>
          </a:p>
        </p:txBody>
      </p:sp>
      <p:sp>
        <p:nvSpPr>
          <p:cNvPr id="33" name="TextBox 32"/>
          <p:cNvSpPr txBox="1"/>
          <p:nvPr/>
        </p:nvSpPr>
        <p:spPr>
          <a:xfrm>
            <a:off x="2822155" y="2209800"/>
            <a:ext cx="378245" cy="369332"/>
          </a:xfrm>
          <a:prstGeom prst="rect">
            <a:avLst/>
          </a:prstGeom>
          <a:noFill/>
        </p:spPr>
        <p:txBody>
          <a:bodyPr wrap="none" rtlCol="0">
            <a:spAutoFit/>
          </a:bodyPr>
          <a:lstStyle/>
          <a:p>
            <a:r>
              <a:rPr lang="en-US" b="1" smtClean="0"/>
              <a:t>T</a:t>
            </a:r>
            <a:r>
              <a:rPr lang="en-US" b="1" baseline="-25000" smtClean="0"/>
              <a:t>T</a:t>
            </a:r>
            <a:endParaRPr lang="en-US" b="1" baseline="-25000"/>
          </a:p>
        </p:txBody>
      </p:sp>
      <p:cxnSp>
        <p:nvCxnSpPr>
          <p:cNvPr id="34" name="Straight Arrow Connector 33"/>
          <p:cNvCxnSpPr/>
          <p:nvPr/>
        </p:nvCxnSpPr>
        <p:spPr>
          <a:xfrm>
            <a:off x="2448560" y="533400"/>
            <a:ext cx="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6305550" y="3802336"/>
                <a:ext cx="2228850" cy="92972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a:rPr>
                          </m:ctrlPr>
                        </m:sSubPr>
                        <m:e>
                          <m:r>
                            <a:rPr lang="en-US" sz="1400" b="1" i="0" smtClean="0">
                              <a:solidFill>
                                <a:schemeClr val="tx1"/>
                              </a:solidFill>
                              <a:latin typeface="Cambria Math"/>
                            </a:rPr>
                            <m:t>𝐂</m:t>
                          </m:r>
                        </m:e>
                        <m:sub>
                          <m:r>
                            <a:rPr lang="en-US" sz="1400" b="1" i="0" smtClean="0">
                              <a:solidFill>
                                <a:schemeClr val="tx1"/>
                              </a:solidFill>
                              <a:latin typeface="Cambria Math"/>
                            </a:rPr>
                            <m:t>𝟏</m:t>
                          </m:r>
                        </m:sub>
                      </m:sSub>
                      <m:r>
                        <a:rPr lang="en-US" sz="1400" b="1" i="0" smtClean="0">
                          <a:solidFill>
                            <a:schemeClr val="tx1"/>
                          </a:solidFill>
                          <a:latin typeface="Cambria Math"/>
                        </a:rPr>
                        <m:t>=&lt;</m:t>
                      </m:r>
                      <m:sSubSup>
                        <m:sSubSupPr>
                          <m:ctrlPr>
                            <a:rPr lang="en-US" sz="1400" b="1" i="1" smtClean="0">
                              <a:solidFill>
                                <a:schemeClr val="tx1"/>
                              </a:solidFill>
                              <a:latin typeface="Cambria Math"/>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a:rPr>
                              </m:ctrlPr>
                            </m:sSubPr>
                            <m:e>
                              <m:r>
                                <a:rPr lang="en-US" sz="1400" b="1" i="1" smtClean="0">
                                  <a:solidFill>
                                    <a:schemeClr val="tx1"/>
                                  </a:solidFill>
                                  <a:latin typeface="Cambria Math"/>
                                </a:rPr>
                                <m:t>𝟏</m:t>
                              </m:r>
                            </m:e>
                            <m:sub>
                              <m:r>
                                <a:rPr lang="en-US" sz="1400" b="1" i="1" smtClean="0">
                                  <a:solidFill>
                                    <a:schemeClr val="tx1"/>
                                  </a:solidFill>
                                  <a:latin typeface="Cambria Math"/>
                                </a:rPr>
                                <m:t>𝟏</m:t>
                              </m:r>
                            </m:sub>
                          </m:sSub>
                        </m:sub>
                        <m:sup>
                          <m:sSub>
                            <m:sSubPr>
                              <m:ctrlPr>
                                <a:rPr lang="en-US" sz="1400" b="1" i="1" smtClean="0">
                                  <a:solidFill>
                                    <a:schemeClr val="tx1"/>
                                  </a:solidFill>
                                  <a:latin typeface="Cambria Math"/>
                                </a:rPr>
                              </m:ctrlPr>
                            </m:sSubPr>
                            <m:e>
                              <m:r>
                                <a:rPr lang="en-US" sz="1400" b="1" i="1" smtClean="0">
                                  <a:solidFill>
                                    <a:schemeClr val="tx1"/>
                                  </a:solidFill>
                                  <a:latin typeface="Cambria Math"/>
                                </a:rPr>
                                <m:t>𝑫</m:t>
                              </m:r>
                            </m:e>
                            <m:sub>
                              <m:r>
                                <a:rPr lang="en-US" sz="1400" b="1" i="1" smtClean="0">
                                  <a:solidFill>
                                    <a:schemeClr val="tx1"/>
                                  </a:solidFill>
                                  <a:latin typeface="Cambria Math"/>
                                </a:rPr>
                                <m:t>𝟏</m:t>
                              </m:r>
                            </m:sub>
                          </m:sSub>
                          <m:r>
                            <a:rPr lang="en-US" sz="1400" b="1" i="1" smtClean="0">
                              <a:solidFill>
                                <a:schemeClr val="tx1"/>
                              </a:solidFill>
                              <a:latin typeface="Cambria Math"/>
                            </a:rPr>
                            <m:t>×</m:t>
                          </m:r>
                          <m:r>
                            <a:rPr lang="en-US" sz="1400" b="1" i="1" smtClean="0">
                              <a:solidFill>
                                <a:schemeClr val="tx1"/>
                              </a:solidFill>
                              <a:latin typeface="Cambria Math"/>
                            </a:rPr>
                            <m:t>𝟏</m:t>
                          </m:r>
                        </m:sup>
                      </m:sSubSup>
                      <m:r>
                        <a:rPr lang="en-US" sz="1400" b="1" i="1" smtClean="0">
                          <a:solidFill>
                            <a:schemeClr val="tx1"/>
                          </a:solidFill>
                          <a:latin typeface="Cambria Math"/>
                        </a:rPr>
                        <m:t>, …,</m:t>
                      </m:r>
                      <m:sSubSup>
                        <m:sSubSupPr>
                          <m:ctrlPr>
                            <a:rPr lang="en-US" sz="1400" b="1" i="1" smtClean="0">
                              <a:solidFill>
                                <a:schemeClr val="tx1"/>
                              </a:solidFill>
                              <a:latin typeface="Cambria Math"/>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a:rPr>
                              </m:ctrlPr>
                            </m:sSubPr>
                            <m:e>
                              <m:r>
                                <a:rPr lang="en-US" sz="1400" b="1" i="1" smtClean="0">
                                  <a:solidFill>
                                    <a:schemeClr val="tx1"/>
                                  </a:solidFill>
                                  <a:latin typeface="Cambria Math"/>
                                </a:rPr>
                                <m:t>𝟏</m:t>
                              </m:r>
                            </m:e>
                            <m:sub>
                              <m:r>
                                <a:rPr lang="en-US" sz="1400" b="1" i="1" smtClean="0">
                                  <a:solidFill>
                                    <a:schemeClr val="tx1"/>
                                  </a:solidFill>
                                  <a:latin typeface="Cambria Math"/>
                                </a:rPr>
                                <m:t>𝑳</m:t>
                              </m:r>
                            </m:sub>
                          </m:sSub>
                        </m:sub>
                        <m:sup>
                          <m:sSub>
                            <m:sSubPr>
                              <m:ctrlPr>
                                <a:rPr lang="en-US" sz="1400" b="1" i="1" smtClean="0">
                                  <a:solidFill>
                                    <a:schemeClr val="tx1"/>
                                  </a:solidFill>
                                  <a:latin typeface="Cambria Math"/>
                                </a:rPr>
                              </m:ctrlPr>
                            </m:sSubPr>
                            <m:e>
                              <m:r>
                                <a:rPr lang="en-US" sz="1400" b="1" i="1" smtClean="0">
                                  <a:solidFill>
                                    <a:schemeClr val="tx1"/>
                                  </a:solidFill>
                                  <a:latin typeface="Cambria Math"/>
                                </a:rPr>
                                <m:t>𝑫</m:t>
                              </m:r>
                            </m:e>
                            <m:sub>
                              <m:r>
                                <a:rPr lang="en-US" sz="1400" b="1" i="1" smtClean="0">
                                  <a:solidFill>
                                    <a:schemeClr val="tx1"/>
                                  </a:solidFill>
                                  <a:latin typeface="Cambria Math"/>
                                </a:rPr>
                                <m:t>𝑳</m:t>
                              </m:r>
                            </m:sub>
                          </m:sSub>
                          <m:r>
                            <a:rPr lang="en-US" sz="1400" b="1" i="1" smtClean="0">
                              <a:solidFill>
                                <a:schemeClr val="tx1"/>
                              </a:solidFill>
                              <a:latin typeface="Cambria Math"/>
                            </a:rPr>
                            <m:t>×</m:t>
                          </m:r>
                          <m:r>
                            <a:rPr lang="en-US" sz="1400" b="1" i="1" smtClean="0">
                              <a:solidFill>
                                <a:schemeClr val="tx1"/>
                              </a:solidFill>
                              <a:latin typeface="Cambria Math"/>
                            </a:rPr>
                            <m:t>𝟏</m:t>
                          </m:r>
                        </m:sup>
                      </m:sSubSup>
                      <m:r>
                        <a:rPr lang="en-US" sz="1400" b="1" i="1" smtClean="0">
                          <a:solidFill>
                            <a:schemeClr val="tx1"/>
                          </a:solidFill>
                          <a:latin typeface="Cambria Math"/>
                        </a:rPr>
                        <m:t>&gt;</m:t>
                      </m:r>
                    </m:oMath>
                  </m:oMathPara>
                </a14:m>
                <a:endParaRPr lang="en-US" sz="1400" b="1" smtClean="0">
                  <a:solidFill>
                    <a:schemeClr val="tx1"/>
                  </a:solidFill>
                </a:endParaRPr>
              </a:p>
              <a:p>
                <a:pPr algn="ctr"/>
                <a:r>
                  <a:rPr lang="en-US" sz="1400" b="1" smtClean="0">
                    <a:solidFill>
                      <a:schemeClr val="tx1"/>
                    </a:solidFill>
                    <a:latin typeface="Cambria Math"/>
                    <a:ea typeface="Cambria Math"/>
                  </a:rPr>
                  <a:t>⋮</a:t>
                </a:r>
              </a:p>
              <a:p>
                <a:pPr algn="ct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a:rPr>
                          </m:ctrlPr>
                        </m:sSubPr>
                        <m:e>
                          <m:r>
                            <a:rPr lang="en-US" sz="1400" b="1" i="0" smtClean="0">
                              <a:solidFill>
                                <a:schemeClr val="tx1"/>
                              </a:solidFill>
                              <a:latin typeface="Cambria Math"/>
                            </a:rPr>
                            <m:t>𝐂</m:t>
                          </m:r>
                        </m:e>
                        <m:sub>
                          <m:r>
                            <a:rPr lang="en-US" sz="1400" b="1" i="0" smtClean="0">
                              <a:solidFill>
                                <a:schemeClr val="tx1"/>
                              </a:solidFill>
                              <a:latin typeface="Cambria Math"/>
                            </a:rPr>
                            <m:t>𝐌</m:t>
                          </m:r>
                        </m:sub>
                      </m:sSub>
                      <m:r>
                        <a:rPr lang="en-US" sz="1400" b="1" i="0" smtClean="0">
                          <a:solidFill>
                            <a:schemeClr val="tx1"/>
                          </a:solidFill>
                          <a:latin typeface="Cambria Math"/>
                        </a:rPr>
                        <m:t>=&lt;</m:t>
                      </m:r>
                      <m:sSubSup>
                        <m:sSubSupPr>
                          <m:ctrlPr>
                            <a:rPr lang="en-US" sz="1400" b="1" i="1" smtClean="0">
                              <a:solidFill>
                                <a:schemeClr val="tx1"/>
                              </a:solidFill>
                              <a:latin typeface="Cambria Math"/>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a:rPr>
                              </m:ctrlPr>
                            </m:sSubPr>
                            <m:e>
                              <m:r>
                                <a:rPr lang="en-US" sz="1400" b="1" i="1" smtClean="0">
                                  <a:solidFill>
                                    <a:schemeClr val="tx1"/>
                                  </a:solidFill>
                                  <a:latin typeface="Cambria Math"/>
                                </a:rPr>
                                <m:t>𝑴</m:t>
                              </m:r>
                            </m:e>
                            <m:sub>
                              <m:r>
                                <a:rPr lang="en-US" sz="1400" b="1" i="1" smtClean="0">
                                  <a:solidFill>
                                    <a:schemeClr val="tx1"/>
                                  </a:solidFill>
                                  <a:latin typeface="Cambria Math"/>
                                </a:rPr>
                                <m:t>𝟏</m:t>
                              </m:r>
                            </m:sub>
                          </m:sSub>
                        </m:sub>
                        <m:sup>
                          <m:sSub>
                            <m:sSubPr>
                              <m:ctrlPr>
                                <a:rPr lang="en-US" sz="1400" b="1" i="1" smtClean="0">
                                  <a:solidFill>
                                    <a:schemeClr val="tx1"/>
                                  </a:solidFill>
                                  <a:latin typeface="Cambria Math"/>
                                </a:rPr>
                              </m:ctrlPr>
                            </m:sSubPr>
                            <m:e>
                              <m:r>
                                <a:rPr lang="en-US" sz="1400" b="1" i="1" smtClean="0">
                                  <a:solidFill>
                                    <a:schemeClr val="tx1"/>
                                  </a:solidFill>
                                  <a:latin typeface="Cambria Math"/>
                                </a:rPr>
                                <m:t>𝑫</m:t>
                              </m:r>
                            </m:e>
                            <m:sub>
                              <m:r>
                                <a:rPr lang="en-US" sz="1400" b="1" i="1" smtClean="0">
                                  <a:solidFill>
                                    <a:schemeClr val="tx1"/>
                                  </a:solidFill>
                                  <a:latin typeface="Cambria Math"/>
                                </a:rPr>
                                <m:t>𝟏</m:t>
                              </m:r>
                            </m:sub>
                          </m:sSub>
                          <m:r>
                            <a:rPr lang="en-US" sz="1400" b="1" i="1">
                              <a:solidFill>
                                <a:schemeClr val="tx1"/>
                              </a:solidFill>
                              <a:latin typeface="Cambria Math"/>
                            </a:rPr>
                            <m:t>×</m:t>
                          </m:r>
                          <m:r>
                            <a:rPr lang="en-US" sz="1400" b="1" i="1">
                              <a:solidFill>
                                <a:schemeClr val="tx1"/>
                              </a:solidFill>
                              <a:latin typeface="Cambria Math"/>
                            </a:rPr>
                            <m:t>𝟏</m:t>
                          </m:r>
                        </m:sup>
                      </m:sSubSup>
                      <m:r>
                        <a:rPr lang="en-US" sz="1400" b="1" i="1" smtClean="0">
                          <a:solidFill>
                            <a:schemeClr val="tx1"/>
                          </a:solidFill>
                          <a:latin typeface="Cambria Math"/>
                        </a:rPr>
                        <m:t>, …,</m:t>
                      </m:r>
                      <m:sSubSup>
                        <m:sSubSupPr>
                          <m:ctrlPr>
                            <a:rPr lang="en-US" sz="1400" b="1" i="1" smtClean="0">
                              <a:solidFill>
                                <a:schemeClr val="tx1"/>
                              </a:solidFill>
                              <a:latin typeface="Cambria Math"/>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a:rPr>
                              </m:ctrlPr>
                            </m:sSubPr>
                            <m:e>
                              <m:r>
                                <a:rPr lang="en-US" sz="1400" b="1" i="1" smtClean="0">
                                  <a:solidFill>
                                    <a:schemeClr val="tx1"/>
                                  </a:solidFill>
                                  <a:latin typeface="Cambria Math"/>
                                </a:rPr>
                                <m:t>𝑴</m:t>
                              </m:r>
                            </m:e>
                            <m:sub>
                              <m:r>
                                <a:rPr lang="en-US" sz="1400" b="1" i="1" smtClean="0">
                                  <a:solidFill>
                                    <a:schemeClr val="tx1"/>
                                  </a:solidFill>
                                  <a:latin typeface="Cambria Math"/>
                                </a:rPr>
                                <m:t>𝑳</m:t>
                              </m:r>
                            </m:sub>
                          </m:sSub>
                        </m:sub>
                        <m:sup>
                          <m:sSub>
                            <m:sSubPr>
                              <m:ctrlPr>
                                <a:rPr lang="en-US" sz="1400" b="1" i="1" smtClean="0">
                                  <a:solidFill>
                                    <a:schemeClr val="tx1"/>
                                  </a:solidFill>
                                  <a:latin typeface="Cambria Math"/>
                                </a:rPr>
                              </m:ctrlPr>
                            </m:sSubPr>
                            <m:e>
                              <m:r>
                                <a:rPr lang="en-US" sz="1400" b="1" i="1" smtClean="0">
                                  <a:solidFill>
                                    <a:schemeClr val="tx1"/>
                                  </a:solidFill>
                                  <a:latin typeface="Cambria Math"/>
                                </a:rPr>
                                <m:t>𝑫</m:t>
                              </m:r>
                            </m:e>
                            <m:sub>
                              <m:r>
                                <a:rPr lang="en-US" sz="1400" b="1" i="1" smtClean="0">
                                  <a:solidFill>
                                    <a:schemeClr val="tx1"/>
                                  </a:solidFill>
                                  <a:latin typeface="Cambria Math"/>
                                </a:rPr>
                                <m:t>𝑳</m:t>
                              </m:r>
                            </m:sub>
                          </m:sSub>
                          <m:r>
                            <a:rPr lang="en-US" sz="1400" b="1" i="1" smtClean="0">
                              <a:solidFill>
                                <a:schemeClr val="tx1"/>
                              </a:solidFill>
                              <a:latin typeface="Cambria Math"/>
                            </a:rPr>
                            <m:t>×</m:t>
                          </m:r>
                          <m:r>
                            <a:rPr lang="en-US" sz="1400" b="1" i="1" smtClean="0">
                              <a:solidFill>
                                <a:schemeClr val="tx1"/>
                              </a:solidFill>
                              <a:latin typeface="Cambria Math"/>
                            </a:rPr>
                            <m:t>𝟏</m:t>
                          </m:r>
                        </m:sup>
                      </m:sSubSup>
                      <m:r>
                        <a:rPr lang="en-US" sz="1400" b="1" i="1" smtClean="0">
                          <a:solidFill>
                            <a:schemeClr val="tx1"/>
                          </a:solidFill>
                          <a:latin typeface="Cambria Math"/>
                        </a:rPr>
                        <m:t>&gt;</m:t>
                      </m:r>
                    </m:oMath>
                  </m:oMathPara>
                </a14:m>
                <a:endParaRPr lang="en-US" sz="1400" b="1" smtClean="0">
                  <a:solidFill>
                    <a:schemeClr val="tx1"/>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6305550" y="3802336"/>
                <a:ext cx="2228850" cy="929726"/>
              </a:xfrm>
              <a:prstGeom prst="rect">
                <a:avLst/>
              </a:prstGeom>
              <a:blipFill rotWithShape="1">
                <a:blip r:embed="rId2"/>
                <a:stretch>
                  <a:fillRect/>
                </a:stretch>
              </a:blipFill>
              <a:ln w="50800">
                <a:solidFill>
                  <a:schemeClr val="tx1"/>
                </a:solidFill>
              </a:ln>
            </p:spPr>
            <p:txBody>
              <a:bodyPr/>
              <a:lstStyle/>
              <a:p>
                <a:r>
                  <a:rPr lang="en-US">
                    <a:noFill/>
                  </a:rPr>
                  <a:t> </a:t>
                </a:r>
              </a:p>
            </p:txBody>
          </p:sp>
        </mc:Fallback>
      </mc:AlternateContent>
      <p:sp>
        <p:nvSpPr>
          <p:cNvPr id="42" name="Rectangle 41"/>
          <p:cNvSpPr/>
          <p:nvPr/>
        </p:nvSpPr>
        <p:spPr>
          <a:xfrm>
            <a:off x="3879609" y="3802336"/>
            <a:ext cx="1547797" cy="92972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rPr>
              <a:t>Cluster Computation for an Attribute</a:t>
            </a:r>
            <a:endParaRPr lang="en-US" b="1" baseline="-25000">
              <a:solidFill>
                <a:schemeClr val="tx1"/>
              </a:solidFill>
            </a:endParaRPr>
          </a:p>
        </p:txBody>
      </p:sp>
      <p:sp>
        <p:nvSpPr>
          <p:cNvPr id="45" name="Rectangle 44"/>
          <p:cNvSpPr/>
          <p:nvPr/>
        </p:nvSpPr>
        <p:spPr>
          <a:xfrm>
            <a:off x="1106887" y="3802337"/>
            <a:ext cx="1904390" cy="92972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rPr>
              <a:t>Score Computation for a Query Edge</a:t>
            </a:r>
            <a:endParaRPr lang="en-US" b="1" baseline="-25000">
              <a:solidFill>
                <a:schemeClr val="tx1"/>
              </a:solidFill>
            </a:endParaRPr>
          </a:p>
        </p:txBody>
      </p:sp>
      <p:sp>
        <p:nvSpPr>
          <p:cNvPr id="46" name="Flowchart: Decision 45"/>
          <p:cNvSpPr/>
          <p:nvPr/>
        </p:nvSpPr>
        <p:spPr>
          <a:xfrm>
            <a:off x="2488503" y="4876800"/>
            <a:ext cx="1646473" cy="719554"/>
          </a:xfrm>
          <a:prstGeom prst="flowChartDecision">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rPr>
              <a:t>TopK Quit?</a:t>
            </a:r>
            <a:endParaRPr lang="en-US" sz="1600" b="1">
              <a:solidFill>
                <a:schemeClr val="tx1"/>
              </a:solidFill>
            </a:endParaRPr>
          </a:p>
        </p:txBody>
      </p:sp>
      <p:cxnSp>
        <p:nvCxnSpPr>
          <p:cNvPr id="81" name="Straight Arrow Connector 80"/>
          <p:cNvCxnSpPr/>
          <p:nvPr/>
        </p:nvCxnSpPr>
        <p:spPr>
          <a:xfrm>
            <a:off x="7772400" y="2907268"/>
            <a:ext cx="0" cy="8950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9" name="Table 138"/>
          <p:cNvGraphicFramePr>
            <a:graphicFrameLocks noGrp="1"/>
          </p:cNvGraphicFramePr>
          <p:nvPr>
            <p:extLst>
              <p:ext uri="{D42A27DB-BD31-4B8C-83A1-F6EECF244321}">
                <p14:modId xmlns:p14="http://schemas.microsoft.com/office/powerpoint/2010/main" val="207401604"/>
              </p:ext>
            </p:extLst>
          </p:nvPr>
        </p:nvGraphicFramePr>
        <p:xfrm>
          <a:off x="444883" y="838200"/>
          <a:ext cx="4138676" cy="335280"/>
        </p:xfrm>
        <a:graphic>
          <a:graphicData uri="http://schemas.openxmlformats.org/drawingml/2006/table">
            <a:tbl>
              <a:tblPr firstRow="1" bandRow="1">
                <a:tableStyleId>{5940675A-B579-460E-94D1-54222C63F5DA}</a:tableStyleId>
              </a:tblPr>
              <a:tblGrid>
                <a:gridCol w="1265555"/>
                <a:gridCol w="1265555"/>
                <a:gridCol w="373380"/>
                <a:gridCol w="1234186"/>
              </a:tblGrid>
              <a:tr h="316468">
                <a:tc>
                  <a:txBody>
                    <a:bodyPr/>
                    <a:lstStyle/>
                    <a:p>
                      <a:r>
                        <a:rPr lang="en-US" sz="1600" b="1" smtClean="0"/>
                        <a:t>Q</a:t>
                      </a:r>
                      <a:r>
                        <a:rPr lang="en-US" sz="1600" b="1" baseline="-25000" smtClean="0"/>
                        <a:t>1</a:t>
                      </a:r>
                      <a:r>
                        <a:rPr lang="en-US" sz="1600" b="1" smtClean="0"/>
                        <a:t>=&lt;(T</a:t>
                      </a:r>
                      <a:r>
                        <a:rPr lang="en-US" sz="1600" b="1" baseline="-25000" smtClean="0"/>
                        <a:t>1</a:t>
                      </a:r>
                      <a:r>
                        <a:rPr lang="en-US" sz="1600" b="1" smtClean="0"/>
                        <a:t>,P</a:t>
                      </a:r>
                      <a:r>
                        <a:rPr lang="en-US" sz="1600" b="1" baseline="-25000" smtClean="0"/>
                        <a:t>1</a:t>
                      </a:r>
                      <a:r>
                        <a:rPr lang="en-US" sz="1600" b="1" smtClean="0"/>
                        <a:t>)&gt;</a:t>
                      </a:r>
                      <a:endParaRPr lang="en-US" sz="1600"/>
                    </a:p>
                  </a:txBody>
                  <a:tcPr/>
                </a:tc>
                <a:tc>
                  <a:txBody>
                    <a:bodyPr/>
                    <a:lstStyle/>
                    <a:p>
                      <a:r>
                        <a:rPr lang="en-US" sz="1600" b="1" smtClean="0"/>
                        <a:t>Q</a:t>
                      </a:r>
                      <a:r>
                        <a:rPr lang="en-US" sz="1600" b="1" baseline="-25000" smtClean="0"/>
                        <a:t>2</a:t>
                      </a:r>
                      <a:r>
                        <a:rPr lang="en-US" sz="1600" b="1" smtClean="0"/>
                        <a:t>=&lt;(T</a:t>
                      </a:r>
                      <a:r>
                        <a:rPr lang="en-US" sz="1600" b="1" baseline="-25000" smtClean="0"/>
                        <a:t>2</a:t>
                      </a:r>
                      <a:r>
                        <a:rPr lang="en-US" sz="1600" b="1" smtClean="0"/>
                        <a:t>,P</a:t>
                      </a:r>
                      <a:r>
                        <a:rPr lang="en-US" sz="1600" b="1" baseline="-25000" smtClean="0"/>
                        <a:t>2</a:t>
                      </a:r>
                      <a:r>
                        <a:rPr lang="en-US" sz="1600" b="1" smtClean="0"/>
                        <a:t>)&gt;</a:t>
                      </a:r>
                      <a:endParaRPr lang="en-US" sz="1600"/>
                    </a:p>
                  </a:txBody>
                  <a:tcPr/>
                </a:tc>
                <a:tc>
                  <a:txBody>
                    <a:bodyPr/>
                    <a:lstStyle/>
                    <a:p>
                      <a:r>
                        <a:rPr lang="en-US" sz="1600" b="1" smtClean="0"/>
                        <a:t>…</a:t>
                      </a:r>
                      <a:endParaRPr lang="en-US" sz="1600"/>
                    </a:p>
                  </a:txBody>
                  <a:tcPr/>
                </a:tc>
                <a:tc>
                  <a:txBody>
                    <a:bodyPr/>
                    <a:lstStyle/>
                    <a:p>
                      <a:r>
                        <a:rPr lang="en-US" sz="1600" b="1" smtClean="0"/>
                        <a:t>Q</a:t>
                      </a:r>
                      <a:r>
                        <a:rPr lang="en-US" sz="1600" b="1" baseline="-25000" smtClean="0"/>
                        <a:t>L</a:t>
                      </a:r>
                      <a:r>
                        <a:rPr lang="en-US" sz="1600" b="1" smtClean="0"/>
                        <a:t>=&lt;(T</a:t>
                      </a:r>
                      <a:r>
                        <a:rPr lang="en-US" sz="1600" b="1" baseline="-25000" smtClean="0"/>
                        <a:t>L</a:t>
                      </a:r>
                      <a:r>
                        <a:rPr lang="en-US" sz="1600" b="1" smtClean="0"/>
                        <a:t>,P</a:t>
                      </a:r>
                      <a:r>
                        <a:rPr lang="en-US" sz="1600" b="1" baseline="-25000" smtClean="0"/>
                        <a:t>L</a:t>
                      </a:r>
                      <a:r>
                        <a:rPr lang="en-US" sz="1600" b="1" smtClean="0"/>
                        <a:t>)&gt;</a:t>
                      </a:r>
                      <a:endParaRPr lang="en-US" sz="1600"/>
                    </a:p>
                  </a:txBody>
                  <a:tcPr/>
                </a:tc>
              </a:tr>
            </a:tbl>
          </a:graphicData>
        </a:graphic>
      </p:graphicFrame>
      <p:sp>
        <p:nvSpPr>
          <p:cNvPr id="140" name="Flowchart: Data 139"/>
          <p:cNvSpPr/>
          <p:nvPr/>
        </p:nvSpPr>
        <p:spPr>
          <a:xfrm>
            <a:off x="848360" y="205458"/>
            <a:ext cx="3336049" cy="327942"/>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algn="ctr"/>
            <a:endParaRPr lang="en-US" sz="1600" b="1" smtClean="0">
              <a:solidFill>
                <a:schemeClr val="tx1"/>
              </a:solidFill>
            </a:endParaRPr>
          </a:p>
        </p:txBody>
      </p:sp>
      <p:sp>
        <p:nvSpPr>
          <p:cNvPr id="145" name="Flowchart: Data 144"/>
          <p:cNvSpPr/>
          <p:nvPr/>
        </p:nvSpPr>
        <p:spPr>
          <a:xfrm>
            <a:off x="848360" y="5674303"/>
            <a:ext cx="1894840" cy="492443"/>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600" b="1" smtClean="0">
                <a:solidFill>
                  <a:schemeClr val="tx1"/>
                </a:solidFill>
              </a:rPr>
              <a:t>TopK ABCOutliers</a:t>
            </a:r>
          </a:p>
        </p:txBody>
      </p:sp>
      <p:sp>
        <p:nvSpPr>
          <p:cNvPr id="153" name="Rectangle 152"/>
          <p:cNvSpPr/>
          <p:nvPr/>
        </p:nvSpPr>
        <p:spPr>
          <a:xfrm>
            <a:off x="228600" y="685800"/>
            <a:ext cx="8425280" cy="28956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28600" y="3674476"/>
            <a:ext cx="8425280" cy="257392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6162506" y="762000"/>
            <a:ext cx="2415174" cy="5934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rPr>
              <a:t>Matching</a:t>
            </a:r>
          </a:p>
        </p:txBody>
      </p:sp>
      <p:sp>
        <p:nvSpPr>
          <p:cNvPr id="157" name="Rectangle 156"/>
          <p:cNvSpPr/>
          <p:nvPr/>
        </p:nvSpPr>
        <p:spPr>
          <a:xfrm>
            <a:off x="6162506" y="5596354"/>
            <a:ext cx="2415174" cy="5641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rPr>
              <a:t>Outlier Detection</a:t>
            </a:r>
          </a:p>
        </p:txBody>
      </p:sp>
      <p:cxnSp>
        <p:nvCxnSpPr>
          <p:cNvPr id="73" name="Straight Arrow Connector 72"/>
          <p:cNvCxnSpPr>
            <a:stCxn id="39" idx="1"/>
            <a:endCxn id="42" idx="3"/>
          </p:cNvCxnSpPr>
          <p:nvPr/>
        </p:nvCxnSpPr>
        <p:spPr>
          <a:xfrm flipH="1">
            <a:off x="5427406" y="4267199"/>
            <a:ext cx="878144"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45" idx="3"/>
          </p:cNvCxnSpPr>
          <p:nvPr/>
        </p:nvCxnSpPr>
        <p:spPr>
          <a:xfrm flipH="1">
            <a:off x="3011277" y="4267200"/>
            <a:ext cx="86833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45" idx="2"/>
            <a:endCxn id="46" idx="1"/>
          </p:cNvCxnSpPr>
          <p:nvPr/>
        </p:nvCxnSpPr>
        <p:spPr>
          <a:xfrm rot="16200000" flipH="1">
            <a:off x="2021535" y="4769609"/>
            <a:ext cx="504514" cy="429421"/>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46" idx="3"/>
            <a:endCxn id="42" idx="2"/>
          </p:cNvCxnSpPr>
          <p:nvPr/>
        </p:nvCxnSpPr>
        <p:spPr>
          <a:xfrm flipV="1">
            <a:off x="4134976" y="4732063"/>
            <a:ext cx="518532" cy="504514"/>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46" idx="2"/>
            <a:endCxn id="145" idx="5"/>
          </p:cNvCxnSpPr>
          <p:nvPr/>
        </p:nvCxnSpPr>
        <p:spPr>
          <a:xfrm rot="5400000">
            <a:off x="2770643" y="5379427"/>
            <a:ext cx="324171" cy="758024"/>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76600" y="5562600"/>
            <a:ext cx="485518" cy="369332"/>
          </a:xfrm>
          <a:prstGeom prst="rect">
            <a:avLst/>
          </a:prstGeom>
          <a:noFill/>
        </p:spPr>
        <p:txBody>
          <a:bodyPr wrap="none" rtlCol="0">
            <a:spAutoFit/>
          </a:bodyPr>
          <a:lstStyle/>
          <a:p>
            <a:r>
              <a:rPr lang="en-US" smtClean="0"/>
              <a:t>Yes</a:t>
            </a:r>
            <a:endParaRPr lang="en-US"/>
          </a:p>
        </p:txBody>
      </p:sp>
      <p:sp>
        <p:nvSpPr>
          <p:cNvPr id="49" name="TextBox 48"/>
          <p:cNvSpPr txBox="1"/>
          <p:nvPr/>
        </p:nvSpPr>
        <p:spPr>
          <a:xfrm>
            <a:off x="4086482" y="5181600"/>
            <a:ext cx="455574" cy="369332"/>
          </a:xfrm>
          <a:prstGeom prst="rect">
            <a:avLst/>
          </a:prstGeom>
          <a:noFill/>
        </p:spPr>
        <p:txBody>
          <a:bodyPr wrap="none" rtlCol="0">
            <a:spAutoFit/>
          </a:bodyPr>
          <a:lstStyle/>
          <a:p>
            <a:r>
              <a:rPr lang="en-US" smtClean="0"/>
              <a:t>No</a:t>
            </a:r>
            <a:endParaRPr lang="en-US"/>
          </a:p>
        </p:txBody>
      </p:sp>
    </p:spTree>
    <p:extLst>
      <p:ext uri="{BB962C8B-B14F-4D97-AF65-F5344CB8AC3E}">
        <p14:creationId xmlns:p14="http://schemas.microsoft.com/office/powerpoint/2010/main" val="265713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8" grpId="0"/>
      <p:bldP spid="19" grpId="0"/>
      <p:bldP spid="20" grpId="0"/>
      <p:bldP spid="21" grpId="0"/>
      <p:bldP spid="22" grpId="0" animBg="1"/>
      <p:bldP spid="23" grpId="0"/>
      <p:bldP spid="28" grpId="0" animBg="1"/>
      <p:bldP spid="30" grpId="0"/>
      <p:bldP spid="31" grpId="0"/>
      <p:bldP spid="32" grpId="0"/>
      <p:bldP spid="33" grpId="0"/>
      <p:bldP spid="39" grpId="0" animBg="1"/>
      <p:bldP spid="42" grpId="0" animBg="1"/>
      <p:bldP spid="45" grpId="0" animBg="1"/>
      <p:bldP spid="46" grpId="0" animBg="1"/>
      <p:bldP spid="145" grpId="0" animBg="1"/>
      <p:bldP spid="153" grpId="0" animBg="1"/>
      <p:bldP spid="154" grpId="0" animBg="1"/>
      <p:bldP spid="156" grpId="0" animBg="1"/>
      <p:bldP spid="157" grpId="0" animBg="1"/>
      <p:bldP spid="2"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New Area: Outlier Detection for Information Networks</a:t>
            </a:r>
            <a:endParaRPr lang="en-US"/>
          </a:p>
        </p:txBody>
      </p:sp>
      <p:sp>
        <p:nvSpPr>
          <p:cNvPr id="5" name="Cloud 4"/>
          <p:cNvSpPr/>
          <p:nvPr/>
        </p:nvSpPr>
        <p:spPr>
          <a:xfrm>
            <a:off x="609600" y="1524000"/>
            <a:ext cx="2895600" cy="18288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rgbClr val="FF0000"/>
                </a:solidFill>
              </a:rPr>
              <a:t>Network Analysis</a:t>
            </a:r>
            <a:endParaRPr lang="en-US" sz="3000">
              <a:solidFill>
                <a:srgbClr val="FF0000"/>
              </a:solidFill>
            </a:endParaRPr>
          </a:p>
        </p:txBody>
      </p:sp>
      <p:pic>
        <p:nvPicPr>
          <p:cNvPr id="20482" name="Picture 2" descr="https://encrypted-tbn0.google.com/images?q=tbn:ANd9GcQ2vaWzemFj3Q49TOTmO5F6gVXPyo2IveAH11YuQ_bU9ZiSGJXm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880" y="3896912"/>
            <a:ext cx="1752600" cy="1776178"/>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p:cNvSpPr/>
          <p:nvPr/>
        </p:nvSpPr>
        <p:spPr>
          <a:xfrm>
            <a:off x="5257800" y="1524000"/>
            <a:ext cx="2895600" cy="18288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rgbClr val="FF0000"/>
                </a:solidFill>
              </a:rPr>
              <a:t>Outlier</a:t>
            </a:r>
          </a:p>
          <a:p>
            <a:pPr algn="ctr"/>
            <a:r>
              <a:rPr lang="en-US" sz="3000" smtClean="0">
                <a:solidFill>
                  <a:srgbClr val="FF0000"/>
                </a:solidFill>
              </a:rPr>
              <a:t>Detection</a:t>
            </a:r>
            <a:endParaRPr lang="en-US" sz="3000">
              <a:solidFill>
                <a:srgbClr val="FF0000"/>
              </a:solidFill>
            </a:endParaRPr>
          </a:p>
        </p:txBody>
      </p:sp>
      <p:cxnSp>
        <p:nvCxnSpPr>
          <p:cNvPr id="12" name="Straight Arrow Connector 11"/>
          <p:cNvCxnSpPr/>
          <p:nvPr/>
        </p:nvCxnSpPr>
        <p:spPr>
          <a:xfrm flipH="1">
            <a:off x="4648200" y="3048000"/>
            <a:ext cx="726280" cy="990600"/>
          </a:xfrm>
          <a:prstGeom prst="straightConnector1">
            <a:avLst/>
          </a:prstGeom>
          <a:ln w="127000" cap="flat">
            <a:solidFill>
              <a:schemeClr val="accent6">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0400" y="3048000"/>
            <a:ext cx="726280" cy="990600"/>
          </a:xfrm>
          <a:prstGeom prst="straightConnector1">
            <a:avLst/>
          </a:prstGeom>
          <a:ln w="127000" cap="flat">
            <a:solidFill>
              <a:schemeClr val="accent6">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05400" y="5105400"/>
            <a:ext cx="779860" cy="0"/>
          </a:xfrm>
          <a:prstGeom prst="straightConnector1">
            <a:avLst/>
          </a:prstGeom>
          <a:ln w="127000" cap="flat">
            <a:solidFill>
              <a:schemeClr val="accent6">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29" name="Cloud 28"/>
          <p:cNvSpPr/>
          <p:nvPr/>
        </p:nvSpPr>
        <p:spPr>
          <a:xfrm>
            <a:off x="5870020" y="3543300"/>
            <a:ext cx="3121580" cy="26289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rgbClr val="FF0000"/>
                </a:solidFill>
              </a:rPr>
              <a:t>Outlier</a:t>
            </a:r>
          </a:p>
          <a:p>
            <a:pPr algn="ctr"/>
            <a:r>
              <a:rPr lang="en-US" sz="3000" smtClean="0">
                <a:solidFill>
                  <a:srgbClr val="FF0000"/>
                </a:solidFill>
              </a:rPr>
              <a:t>Detection</a:t>
            </a:r>
          </a:p>
          <a:p>
            <a:pPr algn="ctr"/>
            <a:r>
              <a:rPr lang="en-US" sz="3000" smtClean="0">
                <a:solidFill>
                  <a:srgbClr val="FF0000"/>
                </a:solidFill>
              </a:rPr>
              <a:t>For</a:t>
            </a:r>
          </a:p>
          <a:p>
            <a:pPr algn="ctr"/>
            <a:r>
              <a:rPr lang="en-US" sz="3000" smtClean="0">
                <a:solidFill>
                  <a:srgbClr val="FF0000"/>
                </a:solidFill>
              </a:rPr>
              <a:t>Networks</a:t>
            </a:r>
            <a:endParaRPr lang="en-US" sz="3000">
              <a:solidFill>
                <a:srgbClr val="FF0000"/>
              </a:solidFill>
            </a:endParaRPr>
          </a:p>
        </p:txBody>
      </p:sp>
      <p:sp>
        <p:nvSpPr>
          <p:cNvPr id="25" name="Slide Number Placeholder 24"/>
          <p:cNvSpPr>
            <a:spLocks noGrp="1"/>
          </p:cNvSpPr>
          <p:nvPr>
            <p:ph type="sldNum" sz="quarter" idx="12"/>
          </p:nvPr>
        </p:nvSpPr>
        <p:spPr/>
        <p:txBody>
          <a:bodyPr/>
          <a:lstStyle/>
          <a:p>
            <a:fld id="{8D4A95AB-7B14-4CE2-8EF6-8DDF97F0F3DA}" type="slidenum">
              <a:rPr lang="en-US" smtClean="0"/>
              <a:pPr/>
              <a:t>4</a:t>
            </a:fld>
            <a:endParaRPr lang="en-US"/>
          </a:p>
        </p:txBody>
      </p:sp>
    </p:spTree>
    <p:extLst>
      <p:ext uri="{BB962C8B-B14F-4D97-AF65-F5344CB8AC3E}">
        <p14:creationId xmlns:p14="http://schemas.microsoft.com/office/powerpoint/2010/main" val="253611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Candidate Computation by Matching</a:t>
            </a:r>
            <a:br>
              <a:rPr lang="en-US" smtClean="0"/>
            </a:br>
            <a:r>
              <a:rPr lang="en-US" sz="3600" smtClean="0"/>
              <a:t>Graph Indexing</a:t>
            </a:r>
            <a:endParaRPr lang="en-US" sz="3600"/>
          </a:p>
        </p:txBody>
      </p:sp>
      <p:sp>
        <p:nvSpPr>
          <p:cNvPr id="3" name="Content Placeholder 2"/>
          <p:cNvSpPr>
            <a:spLocks noGrp="1"/>
          </p:cNvSpPr>
          <p:nvPr>
            <p:ph idx="1"/>
          </p:nvPr>
        </p:nvSpPr>
        <p:spPr>
          <a:xfrm>
            <a:off x="457201" y="1600200"/>
            <a:ext cx="3505200" cy="4525963"/>
          </a:xfrm>
        </p:spPr>
        <p:txBody>
          <a:bodyPr>
            <a:normAutofit fontScale="70000" lnSpcReduction="20000"/>
          </a:bodyPr>
          <a:lstStyle/>
          <a:p>
            <a:r>
              <a:rPr lang="en-US"/>
              <a:t>Relational </a:t>
            </a:r>
            <a:r>
              <a:rPr lang="en-US" smtClean="0"/>
              <a:t>database: Attribute </a:t>
            </a:r>
            <a:r>
              <a:rPr lang="en-US"/>
              <a:t>information </a:t>
            </a:r>
            <a:r>
              <a:rPr lang="en-US" smtClean="0"/>
              <a:t>associated with </a:t>
            </a:r>
            <a:r>
              <a:rPr lang="en-US"/>
              <a:t>each of the vertices (entities) in </a:t>
            </a:r>
            <a:r>
              <a:rPr lang="en-US" i="1" smtClean="0"/>
              <a:t>G</a:t>
            </a:r>
          </a:p>
          <a:p>
            <a:endParaRPr lang="en-US" smtClean="0"/>
          </a:p>
          <a:p>
            <a:r>
              <a:rPr lang="en-US" smtClean="0"/>
              <a:t>Memory: Connectivity </a:t>
            </a:r>
            <a:r>
              <a:rPr lang="en-US"/>
              <a:t>information of the </a:t>
            </a:r>
            <a:r>
              <a:rPr lang="en-US" smtClean="0"/>
              <a:t>graph</a:t>
            </a:r>
          </a:p>
          <a:p>
            <a:endParaRPr lang="en-US" smtClean="0"/>
          </a:p>
          <a:p>
            <a:r>
              <a:rPr lang="en-US"/>
              <a:t>Shared neighbors index: For each entity, store the number of shared neighbors of each type, shared between the entity and its neighbors of a particular type</a:t>
            </a:r>
            <a:endParaRPr lang="en-US" smtClean="0"/>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grpSp>
        <p:nvGrpSpPr>
          <p:cNvPr id="5" name="Group 4"/>
          <p:cNvGrpSpPr/>
          <p:nvPr/>
        </p:nvGrpSpPr>
        <p:grpSpPr>
          <a:xfrm>
            <a:off x="4082801" y="3676650"/>
            <a:ext cx="2748770" cy="1428750"/>
            <a:chOff x="1282798" y="-107924"/>
            <a:chExt cx="3695591" cy="2133600"/>
          </a:xfrm>
        </p:grpSpPr>
        <p:sp>
          <p:nvSpPr>
            <p:cNvPr id="6" name="Oval 5"/>
            <p:cNvSpPr/>
            <p:nvPr/>
          </p:nvSpPr>
          <p:spPr>
            <a:xfrm>
              <a:off x="2403588" y="17208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7" name="Oval 6"/>
            <p:cNvSpPr/>
            <p:nvPr/>
          </p:nvSpPr>
          <p:spPr>
            <a:xfrm>
              <a:off x="2405145" y="882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8" name="Oval 7"/>
            <p:cNvSpPr/>
            <p:nvPr/>
          </p:nvSpPr>
          <p:spPr>
            <a:xfrm>
              <a:off x="1701789" y="1263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9" name="Straight Connector 8"/>
            <p:cNvCxnSpPr>
              <a:stCxn id="8" idx="5"/>
              <a:endCxn id="6" idx="1"/>
            </p:cNvCxnSpPr>
            <p:nvPr/>
          </p:nvCxnSpPr>
          <p:spPr>
            <a:xfrm>
              <a:off x="1961952" y="1523839"/>
              <a:ext cx="486273" cy="241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7"/>
              <a:endCxn id="7" idx="2"/>
            </p:cNvCxnSpPr>
            <p:nvPr/>
          </p:nvCxnSpPr>
          <p:spPr>
            <a:xfrm flipV="1">
              <a:off x="1961952" y="1035076"/>
              <a:ext cx="443193" cy="27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25789" y="882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2" name="Oval 11"/>
            <p:cNvSpPr/>
            <p:nvPr/>
          </p:nvSpPr>
          <p:spPr>
            <a:xfrm>
              <a:off x="2405145" y="120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3" name="Oval 12"/>
            <p:cNvSpPr/>
            <p:nvPr/>
          </p:nvSpPr>
          <p:spPr>
            <a:xfrm>
              <a:off x="3227346" y="17208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4" name="Oval 13"/>
            <p:cNvSpPr/>
            <p:nvPr/>
          </p:nvSpPr>
          <p:spPr>
            <a:xfrm>
              <a:off x="3225789" y="120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a:t>
              </a:r>
            </a:p>
          </p:txBody>
        </p:sp>
        <p:sp>
          <p:nvSpPr>
            <p:cNvPr id="15" name="Oval 14"/>
            <p:cNvSpPr/>
            <p:nvPr/>
          </p:nvSpPr>
          <p:spPr>
            <a:xfrm>
              <a:off x="3987789" y="17208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6" name="Oval 15"/>
            <p:cNvSpPr/>
            <p:nvPr/>
          </p:nvSpPr>
          <p:spPr>
            <a:xfrm>
              <a:off x="3987789" y="895784"/>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7" name="Oval 16"/>
            <p:cNvSpPr/>
            <p:nvPr/>
          </p:nvSpPr>
          <p:spPr>
            <a:xfrm>
              <a:off x="3987789" y="1206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8" name="Oval 17"/>
            <p:cNvSpPr/>
            <p:nvPr/>
          </p:nvSpPr>
          <p:spPr>
            <a:xfrm>
              <a:off x="4673589" y="501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9" name="Oval 18"/>
            <p:cNvSpPr/>
            <p:nvPr/>
          </p:nvSpPr>
          <p:spPr>
            <a:xfrm>
              <a:off x="4673589" y="130833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20" name="Straight Connector 19"/>
            <p:cNvCxnSpPr>
              <a:stCxn id="7" idx="0"/>
              <a:endCxn id="12" idx="4"/>
            </p:cNvCxnSpPr>
            <p:nvPr/>
          </p:nvCxnSpPr>
          <p:spPr>
            <a:xfrm flipV="1">
              <a:off x="2557545"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4"/>
              <a:endCxn id="6" idx="0"/>
            </p:cNvCxnSpPr>
            <p:nvPr/>
          </p:nvCxnSpPr>
          <p:spPr>
            <a:xfrm flipH="1">
              <a:off x="2555988"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2"/>
              <a:endCxn id="12" idx="6"/>
            </p:cNvCxnSpPr>
            <p:nvPr/>
          </p:nvCxnSpPr>
          <p:spPr>
            <a:xfrm flipH="1">
              <a:off x="2709945" y="273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6"/>
              <a:endCxn id="17" idx="2"/>
            </p:cNvCxnSpPr>
            <p:nvPr/>
          </p:nvCxnSpPr>
          <p:spPr>
            <a:xfrm>
              <a:off x="3530589" y="27307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6"/>
              <a:endCxn id="11" idx="2"/>
            </p:cNvCxnSpPr>
            <p:nvPr/>
          </p:nvCxnSpPr>
          <p:spPr>
            <a:xfrm>
              <a:off x="2709945" y="1035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6"/>
              <a:endCxn id="13" idx="2"/>
            </p:cNvCxnSpPr>
            <p:nvPr/>
          </p:nvCxnSpPr>
          <p:spPr>
            <a:xfrm>
              <a:off x="2708388" y="1873276"/>
              <a:ext cx="518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7"/>
              <a:endCxn id="16" idx="3"/>
            </p:cNvCxnSpPr>
            <p:nvPr/>
          </p:nvCxnSpPr>
          <p:spPr>
            <a:xfrm flipV="1">
              <a:off x="3487509" y="1155947"/>
              <a:ext cx="544917" cy="609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6"/>
              <a:endCxn id="15" idx="2"/>
            </p:cNvCxnSpPr>
            <p:nvPr/>
          </p:nvCxnSpPr>
          <p:spPr>
            <a:xfrm>
              <a:off x="3532146" y="1873276"/>
              <a:ext cx="455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4"/>
              <a:endCxn id="15" idx="0"/>
            </p:cNvCxnSpPr>
            <p:nvPr/>
          </p:nvCxnSpPr>
          <p:spPr>
            <a:xfrm>
              <a:off x="4140189" y="1200584"/>
              <a:ext cx="0" cy="520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4"/>
              <a:endCxn id="16" idx="0"/>
            </p:cNvCxnSpPr>
            <p:nvPr/>
          </p:nvCxnSpPr>
          <p:spPr>
            <a:xfrm>
              <a:off x="4140189" y="425476"/>
              <a:ext cx="0" cy="470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5"/>
              <a:endCxn id="18" idx="1"/>
            </p:cNvCxnSpPr>
            <p:nvPr/>
          </p:nvCxnSpPr>
          <p:spPr>
            <a:xfrm>
              <a:off x="4247952" y="380839"/>
              <a:ext cx="470274" cy="16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7"/>
              <a:endCxn id="18" idx="3"/>
            </p:cNvCxnSpPr>
            <p:nvPr/>
          </p:nvCxnSpPr>
          <p:spPr>
            <a:xfrm flipV="1">
              <a:off x="4247952" y="761839"/>
              <a:ext cx="470274" cy="178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0"/>
              <a:endCxn id="18" idx="4"/>
            </p:cNvCxnSpPr>
            <p:nvPr/>
          </p:nvCxnSpPr>
          <p:spPr>
            <a:xfrm flipV="1">
              <a:off x="4825989" y="806476"/>
              <a:ext cx="0" cy="501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7"/>
              <a:endCxn id="19" idx="3"/>
            </p:cNvCxnSpPr>
            <p:nvPr/>
          </p:nvCxnSpPr>
          <p:spPr>
            <a:xfrm flipV="1">
              <a:off x="4247952" y="1568493"/>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5"/>
              <a:endCxn id="19" idx="1"/>
            </p:cNvCxnSpPr>
            <p:nvPr/>
          </p:nvCxnSpPr>
          <p:spPr>
            <a:xfrm>
              <a:off x="4247952" y="1155947"/>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4" idx="4"/>
              <a:endCxn id="11" idx="0"/>
            </p:cNvCxnSpPr>
            <p:nvPr/>
          </p:nvCxnSpPr>
          <p:spPr>
            <a:xfrm>
              <a:off x="3378189"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 idx="0"/>
              <a:endCxn id="11" idx="4"/>
            </p:cNvCxnSpPr>
            <p:nvPr/>
          </p:nvCxnSpPr>
          <p:spPr>
            <a:xfrm flipH="1" flipV="1">
              <a:off x="3378189"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73190" y="1111276"/>
              <a:ext cx="339285" cy="369332"/>
            </a:xfrm>
            <a:prstGeom prst="rect">
              <a:avLst/>
            </a:prstGeom>
            <a:noFill/>
          </p:spPr>
          <p:txBody>
            <a:bodyPr wrap="none" rtlCol="0">
              <a:spAutoFit/>
            </a:bodyPr>
            <a:lstStyle/>
            <a:p>
              <a:r>
                <a:rPr lang="en-US" sz="1200" smtClean="0"/>
                <a:t>1</a:t>
              </a:r>
              <a:endParaRPr lang="en-US" sz="1200"/>
            </a:p>
          </p:txBody>
        </p:sp>
        <p:sp>
          <p:nvSpPr>
            <p:cNvPr id="38" name="TextBox 37"/>
            <p:cNvSpPr txBox="1"/>
            <p:nvPr/>
          </p:nvSpPr>
          <p:spPr>
            <a:xfrm>
              <a:off x="2238303" y="-107924"/>
              <a:ext cx="339285" cy="369332"/>
            </a:xfrm>
            <a:prstGeom prst="rect">
              <a:avLst/>
            </a:prstGeom>
            <a:noFill/>
          </p:spPr>
          <p:txBody>
            <a:bodyPr wrap="none" rtlCol="0">
              <a:spAutoFit/>
            </a:bodyPr>
            <a:lstStyle/>
            <a:p>
              <a:r>
                <a:rPr lang="en-US" sz="1200" smtClean="0"/>
                <a:t>2</a:t>
              </a:r>
              <a:endParaRPr lang="en-US" sz="1200"/>
            </a:p>
          </p:txBody>
        </p:sp>
        <p:sp>
          <p:nvSpPr>
            <p:cNvPr id="39" name="TextBox 38"/>
            <p:cNvSpPr txBox="1"/>
            <p:nvPr/>
          </p:nvSpPr>
          <p:spPr>
            <a:xfrm>
              <a:off x="2238303" y="665744"/>
              <a:ext cx="339285" cy="369332"/>
            </a:xfrm>
            <a:prstGeom prst="rect">
              <a:avLst/>
            </a:prstGeom>
            <a:noFill/>
          </p:spPr>
          <p:txBody>
            <a:bodyPr wrap="none" rtlCol="0">
              <a:spAutoFit/>
            </a:bodyPr>
            <a:lstStyle/>
            <a:p>
              <a:r>
                <a:rPr lang="en-US" sz="1200"/>
                <a:t>3</a:t>
              </a:r>
            </a:p>
          </p:txBody>
        </p:sp>
        <p:sp>
          <p:nvSpPr>
            <p:cNvPr id="40" name="TextBox 39"/>
            <p:cNvSpPr txBox="1"/>
            <p:nvPr/>
          </p:nvSpPr>
          <p:spPr>
            <a:xfrm>
              <a:off x="2254303" y="1465861"/>
              <a:ext cx="339285" cy="369332"/>
            </a:xfrm>
            <a:prstGeom prst="rect">
              <a:avLst/>
            </a:prstGeom>
            <a:noFill/>
          </p:spPr>
          <p:txBody>
            <a:bodyPr wrap="none" rtlCol="0">
              <a:spAutoFit/>
            </a:bodyPr>
            <a:lstStyle/>
            <a:p>
              <a:r>
                <a:rPr lang="en-US" sz="1200"/>
                <a:t>4</a:t>
              </a:r>
            </a:p>
          </p:txBody>
        </p:sp>
        <p:sp>
          <p:nvSpPr>
            <p:cNvPr id="41" name="TextBox 40"/>
            <p:cNvSpPr txBox="1"/>
            <p:nvPr/>
          </p:nvSpPr>
          <p:spPr>
            <a:xfrm>
              <a:off x="3076502" y="-107924"/>
              <a:ext cx="339285" cy="369332"/>
            </a:xfrm>
            <a:prstGeom prst="rect">
              <a:avLst/>
            </a:prstGeom>
            <a:noFill/>
          </p:spPr>
          <p:txBody>
            <a:bodyPr wrap="none" rtlCol="0">
              <a:spAutoFit/>
            </a:bodyPr>
            <a:lstStyle/>
            <a:p>
              <a:r>
                <a:rPr lang="en-US" sz="1200" smtClean="0"/>
                <a:t>5</a:t>
              </a:r>
              <a:endParaRPr lang="en-US" sz="1200"/>
            </a:p>
          </p:txBody>
        </p:sp>
        <p:sp>
          <p:nvSpPr>
            <p:cNvPr id="42" name="TextBox 41"/>
            <p:cNvSpPr txBox="1"/>
            <p:nvPr/>
          </p:nvSpPr>
          <p:spPr>
            <a:xfrm>
              <a:off x="3838502" y="-107924"/>
              <a:ext cx="339285" cy="369332"/>
            </a:xfrm>
            <a:prstGeom prst="rect">
              <a:avLst/>
            </a:prstGeom>
            <a:noFill/>
          </p:spPr>
          <p:txBody>
            <a:bodyPr wrap="none" rtlCol="0">
              <a:spAutoFit/>
            </a:bodyPr>
            <a:lstStyle/>
            <a:p>
              <a:r>
                <a:rPr lang="en-US" sz="1200"/>
                <a:t>8</a:t>
              </a:r>
            </a:p>
          </p:txBody>
        </p:sp>
        <p:sp>
          <p:nvSpPr>
            <p:cNvPr id="43" name="TextBox 42"/>
            <p:cNvSpPr txBox="1"/>
            <p:nvPr/>
          </p:nvSpPr>
          <p:spPr>
            <a:xfrm>
              <a:off x="3073390" y="665744"/>
              <a:ext cx="339285" cy="369332"/>
            </a:xfrm>
            <a:prstGeom prst="rect">
              <a:avLst/>
            </a:prstGeom>
            <a:noFill/>
          </p:spPr>
          <p:txBody>
            <a:bodyPr wrap="none" rtlCol="0">
              <a:spAutoFit/>
            </a:bodyPr>
            <a:lstStyle/>
            <a:p>
              <a:r>
                <a:rPr lang="en-US" sz="1200" smtClean="0"/>
                <a:t>6</a:t>
              </a:r>
              <a:endParaRPr lang="en-US" sz="1200"/>
            </a:p>
          </p:txBody>
        </p:sp>
        <p:sp>
          <p:nvSpPr>
            <p:cNvPr id="44" name="TextBox 43"/>
            <p:cNvSpPr txBox="1"/>
            <p:nvPr/>
          </p:nvSpPr>
          <p:spPr>
            <a:xfrm>
              <a:off x="3073390" y="1465861"/>
              <a:ext cx="339285" cy="369332"/>
            </a:xfrm>
            <a:prstGeom prst="rect">
              <a:avLst/>
            </a:prstGeom>
            <a:noFill/>
          </p:spPr>
          <p:txBody>
            <a:bodyPr wrap="none" rtlCol="0">
              <a:spAutoFit/>
            </a:bodyPr>
            <a:lstStyle/>
            <a:p>
              <a:r>
                <a:rPr lang="en-US" sz="1200"/>
                <a:t>7</a:t>
              </a:r>
            </a:p>
          </p:txBody>
        </p:sp>
        <p:sp>
          <p:nvSpPr>
            <p:cNvPr id="45" name="TextBox 44"/>
            <p:cNvSpPr txBox="1"/>
            <p:nvPr/>
          </p:nvSpPr>
          <p:spPr>
            <a:xfrm>
              <a:off x="3838502" y="654076"/>
              <a:ext cx="339285" cy="369332"/>
            </a:xfrm>
            <a:prstGeom prst="rect">
              <a:avLst/>
            </a:prstGeom>
            <a:noFill/>
          </p:spPr>
          <p:txBody>
            <a:bodyPr wrap="none" rtlCol="0">
              <a:spAutoFit/>
            </a:bodyPr>
            <a:lstStyle/>
            <a:p>
              <a:r>
                <a:rPr lang="en-US" sz="1200"/>
                <a:t>9</a:t>
              </a:r>
            </a:p>
          </p:txBody>
        </p:sp>
        <p:sp>
          <p:nvSpPr>
            <p:cNvPr id="46" name="TextBox 45"/>
            <p:cNvSpPr txBox="1"/>
            <p:nvPr/>
          </p:nvSpPr>
          <p:spPr>
            <a:xfrm>
              <a:off x="3823074" y="1463719"/>
              <a:ext cx="440532" cy="369332"/>
            </a:xfrm>
            <a:prstGeom prst="rect">
              <a:avLst/>
            </a:prstGeom>
            <a:noFill/>
          </p:spPr>
          <p:txBody>
            <a:bodyPr wrap="none" rtlCol="0">
              <a:spAutoFit/>
            </a:bodyPr>
            <a:lstStyle/>
            <a:p>
              <a:r>
                <a:rPr lang="en-US" sz="1200" smtClean="0"/>
                <a:t>10</a:t>
              </a:r>
              <a:endParaRPr lang="en-US" sz="1200"/>
            </a:p>
          </p:txBody>
        </p:sp>
        <p:sp>
          <p:nvSpPr>
            <p:cNvPr id="47" name="TextBox 46"/>
            <p:cNvSpPr txBox="1"/>
            <p:nvPr/>
          </p:nvSpPr>
          <p:spPr>
            <a:xfrm>
              <a:off x="4524303" y="196876"/>
              <a:ext cx="440532" cy="369332"/>
            </a:xfrm>
            <a:prstGeom prst="rect">
              <a:avLst/>
            </a:prstGeom>
            <a:noFill/>
          </p:spPr>
          <p:txBody>
            <a:bodyPr wrap="none" rtlCol="0">
              <a:spAutoFit/>
            </a:bodyPr>
            <a:lstStyle/>
            <a:p>
              <a:r>
                <a:rPr lang="en-US" sz="1200" smtClean="0"/>
                <a:t>11</a:t>
              </a:r>
              <a:endParaRPr lang="en-US" sz="1200"/>
            </a:p>
          </p:txBody>
        </p:sp>
        <p:sp>
          <p:nvSpPr>
            <p:cNvPr id="48" name="TextBox 47"/>
            <p:cNvSpPr txBox="1"/>
            <p:nvPr/>
          </p:nvSpPr>
          <p:spPr>
            <a:xfrm>
              <a:off x="1282798" y="120676"/>
              <a:ext cx="1107116" cy="369332"/>
            </a:xfrm>
            <a:prstGeom prst="rect">
              <a:avLst/>
            </a:prstGeom>
            <a:noFill/>
          </p:spPr>
          <p:txBody>
            <a:bodyPr wrap="none" rtlCol="0">
              <a:spAutoFit/>
            </a:bodyPr>
            <a:lstStyle/>
            <a:p>
              <a:pPr algn="ctr"/>
              <a:r>
                <a:rPr lang="en-US" sz="1200" smtClean="0"/>
                <a:t>Network G</a:t>
              </a:r>
              <a:endParaRPr lang="en-US" sz="1200"/>
            </a:p>
          </p:txBody>
        </p:sp>
      </p:grpSp>
      <p:sp>
        <p:nvSpPr>
          <p:cNvPr id="54" name="Flowchart: Magnetic Disk 53"/>
          <p:cNvSpPr/>
          <p:nvPr/>
        </p:nvSpPr>
        <p:spPr>
          <a:xfrm>
            <a:off x="4572000" y="1512332"/>
            <a:ext cx="2352040" cy="1535668"/>
          </a:xfrm>
          <a:prstGeom prst="flowChartMagneticDisk">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55" name="Table 54"/>
          <p:cNvGraphicFramePr>
            <a:graphicFrameLocks noGrp="1"/>
          </p:cNvGraphicFramePr>
          <p:nvPr>
            <p:extLst>
              <p:ext uri="{D42A27DB-BD31-4B8C-83A1-F6EECF244321}">
                <p14:modId xmlns:p14="http://schemas.microsoft.com/office/powerpoint/2010/main" val="4225724189"/>
              </p:ext>
            </p:extLst>
          </p:nvPr>
        </p:nvGraphicFramePr>
        <p:xfrm>
          <a:off x="4638040" y="204216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979376572"/>
              </p:ext>
            </p:extLst>
          </p:nvPr>
        </p:nvGraphicFramePr>
        <p:xfrm>
          <a:off x="5304862" y="2280166"/>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90714065"/>
              </p:ext>
            </p:extLst>
          </p:nvPr>
        </p:nvGraphicFramePr>
        <p:xfrm>
          <a:off x="6075041" y="2180672"/>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sp>
        <p:nvSpPr>
          <p:cNvPr id="59" name="TextBox 58"/>
          <p:cNvSpPr txBox="1"/>
          <p:nvPr/>
        </p:nvSpPr>
        <p:spPr>
          <a:xfrm>
            <a:off x="4702178" y="1628001"/>
            <a:ext cx="321303" cy="276999"/>
          </a:xfrm>
          <a:prstGeom prst="rect">
            <a:avLst/>
          </a:prstGeom>
          <a:noFill/>
        </p:spPr>
        <p:txBody>
          <a:bodyPr wrap="square" rtlCol="0">
            <a:spAutoFit/>
          </a:bodyPr>
          <a:lstStyle/>
          <a:p>
            <a:r>
              <a:rPr lang="en-US" sz="1200" b="1" smtClean="0"/>
              <a:t>T</a:t>
            </a:r>
            <a:r>
              <a:rPr lang="en-US" sz="1200" b="1" baseline="-25000" smtClean="0"/>
              <a:t>1</a:t>
            </a:r>
            <a:endParaRPr lang="en-US" sz="1200" b="1" baseline="-25000"/>
          </a:p>
        </p:txBody>
      </p:sp>
      <p:sp>
        <p:nvSpPr>
          <p:cNvPr id="60" name="TextBox 59"/>
          <p:cNvSpPr txBox="1"/>
          <p:nvPr/>
        </p:nvSpPr>
        <p:spPr>
          <a:xfrm>
            <a:off x="5328281" y="2009001"/>
            <a:ext cx="321303" cy="276999"/>
          </a:xfrm>
          <a:prstGeom prst="rect">
            <a:avLst/>
          </a:prstGeom>
          <a:noFill/>
        </p:spPr>
        <p:txBody>
          <a:bodyPr wrap="square" rtlCol="0">
            <a:spAutoFit/>
          </a:bodyPr>
          <a:lstStyle/>
          <a:p>
            <a:r>
              <a:rPr lang="en-US" sz="1200" b="1" smtClean="0"/>
              <a:t>T</a:t>
            </a:r>
            <a:r>
              <a:rPr lang="en-US" sz="1200" b="1" baseline="-25000" smtClean="0"/>
              <a:t>2</a:t>
            </a:r>
            <a:endParaRPr lang="en-US" sz="1200" b="1" baseline="-25000"/>
          </a:p>
        </p:txBody>
      </p:sp>
      <p:sp>
        <p:nvSpPr>
          <p:cNvPr id="62" name="TextBox 61"/>
          <p:cNvSpPr txBox="1"/>
          <p:nvPr/>
        </p:nvSpPr>
        <p:spPr>
          <a:xfrm>
            <a:off x="6606139" y="1903673"/>
            <a:ext cx="322342" cy="276999"/>
          </a:xfrm>
          <a:prstGeom prst="rect">
            <a:avLst/>
          </a:prstGeom>
          <a:noFill/>
        </p:spPr>
        <p:txBody>
          <a:bodyPr wrap="square" rtlCol="0">
            <a:spAutoFit/>
          </a:bodyPr>
          <a:lstStyle/>
          <a:p>
            <a:r>
              <a:rPr lang="en-US" sz="1200" b="1" smtClean="0"/>
              <a:t>T</a:t>
            </a:r>
            <a:r>
              <a:rPr lang="en-US" sz="1200" b="1" baseline="-25000" smtClean="0"/>
              <a:t>T</a:t>
            </a:r>
            <a:endParaRPr lang="en-US" sz="1200" b="1" baseline="-25000"/>
          </a:p>
        </p:txBody>
      </p:sp>
      <p:graphicFrame>
        <p:nvGraphicFramePr>
          <p:cNvPr id="64" name="Table 63"/>
          <p:cNvGraphicFramePr>
            <a:graphicFrameLocks noGrp="1"/>
          </p:cNvGraphicFramePr>
          <p:nvPr>
            <p:extLst>
              <p:ext uri="{D42A27DB-BD31-4B8C-83A1-F6EECF244321}">
                <p14:modId xmlns:p14="http://schemas.microsoft.com/office/powerpoint/2010/main" val="4205365707"/>
              </p:ext>
            </p:extLst>
          </p:nvPr>
        </p:nvGraphicFramePr>
        <p:xfrm>
          <a:off x="6858000" y="3032760"/>
          <a:ext cx="2181225" cy="2987040"/>
        </p:xfrm>
        <a:graphic>
          <a:graphicData uri="http://schemas.openxmlformats.org/drawingml/2006/table">
            <a:tbl>
              <a:tblPr firstRow="1" bandRow="1">
                <a:tableStyleId>{5C22544A-7EE6-4342-B048-85BDC9FD1C3A}</a:tableStyleId>
              </a:tblPr>
              <a:tblGrid>
                <a:gridCol w="306705"/>
                <a:gridCol w="208280"/>
                <a:gridCol w="208280"/>
                <a:gridCol w="208280"/>
                <a:gridCol w="208280"/>
                <a:gridCol w="208280"/>
                <a:gridCol w="208280"/>
                <a:gridCol w="208280"/>
                <a:gridCol w="208280"/>
                <a:gridCol w="208280"/>
              </a:tblGrid>
              <a:tr h="189179">
                <a:tc>
                  <a:txBody>
                    <a:bodyPr/>
                    <a:lstStyle/>
                    <a:p>
                      <a:pPr algn="ctr"/>
                      <a:endParaRPr lang="en-US" sz="800"/>
                    </a:p>
                  </a:txBody>
                  <a:tcPr/>
                </a:tc>
                <a:tc gridSpan="3">
                  <a:txBody>
                    <a:bodyPr/>
                    <a:lstStyle/>
                    <a:p>
                      <a:pPr algn="ctr"/>
                      <a:r>
                        <a:rPr lang="en-US" sz="800" smtClean="0"/>
                        <a:t>A</a:t>
                      </a:r>
                      <a:endParaRPr lang="en-US" sz="800"/>
                    </a:p>
                  </a:txBody>
                  <a:tcPr/>
                </a:tc>
                <a:tc hMerge="1">
                  <a:txBody>
                    <a:bodyPr/>
                    <a:lstStyle/>
                    <a:p>
                      <a:endParaRPr lang="en-US"/>
                    </a:p>
                  </a:txBody>
                  <a:tcPr/>
                </a:tc>
                <a:tc hMerge="1">
                  <a:txBody>
                    <a:bodyPr/>
                    <a:lstStyle/>
                    <a:p>
                      <a:endParaRPr lang="en-US"/>
                    </a:p>
                  </a:txBody>
                  <a:tcPr/>
                </a:tc>
                <a:tc gridSpan="3">
                  <a:txBody>
                    <a:bodyPr/>
                    <a:lstStyle/>
                    <a:p>
                      <a:pPr algn="ctr"/>
                      <a:r>
                        <a:rPr lang="en-US" sz="800" smtClean="0"/>
                        <a:t>B</a:t>
                      </a:r>
                      <a:endParaRPr lang="en-US" sz="800"/>
                    </a:p>
                  </a:txBody>
                  <a:tcPr/>
                </a:tc>
                <a:tc hMerge="1">
                  <a:txBody>
                    <a:bodyPr/>
                    <a:lstStyle/>
                    <a:p>
                      <a:endParaRPr lang="en-US"/>
                    </a:p>
                  </a:txBody>
                  <a:tcPr/>
                </a:tc>
                <a:tc hMerge="1">
                  <a:txBody>
                    <a:bodyPr/>
                    <a:lstStyle/>
                    <a:p>
                      <a:endParaRPr lang="en-US"/>
                    </a:p>
                  </a:txBody>
                  <a:tcPr/>
                </a:tc>
                <a:tc gridSpan="3">
                  <a:txBody>
                    <a:bodyPr/>
                    <a:lstStyle/>
                    <a:p>
                      <a:pPr algn="ctr"/>
                      <a:r>
                        <a:rPr lang="en-US" sz="800" smtClean="0"/>
                        <a:t>C</a:t>
                      </a:r>
                      <a:endParaRPr lang="en-US" sz="800"/>
                    </a:p>
                  </a:txBody>
                  <a:tcPr/>
                </a:tc>
                <a:tc hMerge="1">
                  <a:txBody>
                    <a:bodyPr/>
                    <a:lstStyle/>
                    <a:p>
                      <a:endParaRPr lang="en-US"/>
                    </a:p>
                  </a:txBody>
                  <a:tcPr/>
                </a:tc>
                <a:tc hMerge="1">
                  <a:txBody>
                    <a:bodyPr/>
                    <a:lstStyle/>
                    <a:p>
                      <a:endParaRPr lang="en-US"/>
                    </a:p>
                  </a:txBody>
                  <a:tcPr/>
                </a:tc>
              </a:tr>
              <a:tr h="189179">
                <a:tc>
                  <a:txBody>
                    <a:bodyPr/>
                    <a:lstStyle/>
                    <a:p>
                      <a:pPr algn="ctr"/>
                      <a:endParaRPr lang="en-US" sz="800"/>
                    </a:p>
                  </a:txBody>
                  <a:tcPr/>
                </a:tc>
                <a:tc>
                  <a:txBody>
                    <a:bodyPr/>
                    <a:lstStyle/>
                    <a:p>
                      <a:pPr algn="ctr"/>
                      <a:r>
                        <a:rPr lang="en-US" sz="800" smtClean="0"/>
                        <a:t>A</a:t>
                      </a:r>
                      <a:endParaRPr lang="en-US" sz="800"/>
                    </a:p>
                  </a:txBody>
                  <a:tcPr/>
                </a:tc>
                <a:tc>
                  <a:txBody>
                    <a:bodyPr/>
                    <a:lstStyle/>
                    <a:p>
                      <a:pPr algn="ctr"/>
                      <a:r>
                        <a:rPr lang="en-US" sz="800" smtClean="0"/>
                        <a:t>B</a:t>
                      </a:r>
                      <a:endParaRPr lang="en-US" sz="800"/>
                    </a:p>
                  </a:txBody>
                  <a:tcPr/>
                </a:tc>
                <a:tc>
                  <a:txBody>
                    <a:bodyPr/>
                    <a:lstStyle/>
                    <a:p>
                      <a:pPr algn="ctr"/>
                      <a:r>
                        <a:rPr lang="en-US" sz="800" smtClean="0"/>
                        <a:t>C</a:t>
                      </a:r>
                      <a:endParaRPr lang="en-US" sz="800"/>
                    </a:p>
                  </a:txBody>
                  <a:tcPr/>
                </a:tc>
                <a:tc>
                  <a:txBody>
                    <a:bodyPr/>
                    <a:lstStyle/>
                    <a:p>
                      <a:pPr algn="ctr"/>
                      <a:r>
                        <a:rPr lang="en-US" sz="800" smtClean="0"/>
                        <a:t>A</a:t>
                      </a:r>
                      <a:endParaRPr lang="en-US" sz="800"/>
                    </a:p>
                  </a:txBody>
                  <a:tcPr/>
                </a:tc>
                <a:tc>
                  <a:txBody>
                    <a:bodyPr/>
                    <a:lstStyle/>
                    <a:p>
                      <a:pPr algn="ctr"/>
                      <a:r>
                        <a:rPr lang="en-US" sz="800" smtClean="0"/>
                        <a:t>B</a:t>
                      </a:r>
                      <a:endParaRPr lang="en-US" sz="800"/>
                    </a:p>
                  </a:txBody>
                  <a:tcPr/>
                </a:tc>
                <a:tc>
                  <a:txBody>
                    <a:bodyPr/>
                    <a:lstStyle/>
                    <a:p>
                      <a:pPr algn="ctr"/>
                      <a:r>
                        <a:rPr lang="en-US" sz="800" smtClean="0"/>
                        <a:t>C</a:t>
                      </a:r>
                      <a:endParaRPr lang="en-US" sz="800"/>
                    </a:p>
                  </a:txBody>
                  <a:tcPr/>
                </a:tc>
                <a:tc>
                  <a:txBody>
                    <a:bodyPr/>
                    <a:lstStyle/>
                    <a:p>
                      <a:pPr algn="ctr"/>
                      <a:r>
                        <a:rPr lang="en-US" sz="800" smtClean="0"/>
                        <a:t>A</a:t>
                      </a:r>
                      <a:endParaRPr lang="en-US" sz="800"/>
                    </a:p>
                  </a:txBody>
                  <a:tcPr/>
                </a:tc>
                <a:tc>
                  <a:txBody>
                    <a:bodyPr/>
                    <a:lstStyle/>
                    <a:p>
                      <a:pPr algn="ctr"/>
                      <a:r>
                        <a:rPr lang="en-US" sz="800" smtClean="0"/>
                        <a:t>B</a:t>
                      </a:r>
                      <a:endParaRPr lang="en-US" sz="800"/>
                    </a:p>
                  </a:txBody>
                  <a:tcPr/>
                </a:tc>
                <a:tc>
                  <a:txBody>
                    <a:bodyPr/>
                    <a:lstStyle/>
                    <a:p>
                      <a:pPr algn="ctr"/>
                      <a:r>
                        <a:rPr lang="en-US" sz="800" smtClean="0"/>
                        <a:t>C</a:t>
                      </a:r>
                      <a:endParaRPr lang="en-US" sz="800"/>
                    </a:p>
                  </a:txBody>
                  <a:tcPr/>
                </a:tc>
              </a:tr>
              <a:tr h="189179">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3</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4</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5</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6</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7</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8</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9</a:t>
                      </a:r>
                      <a:endParaRPr lang="en-US" sz="800"/>
                    </a:p>
                  </a:txBody>
                  <a:tcPr/>
                </a:tc>
                <a:tc>
                  <a:txBody>
                    <a:bodyPr/>
                    <a:lstStyle/>
                    <a:p>
                      <a:pPr algn="ctr"/>
                      <a:r>
                        <a:rPr lang="en-US" sz="800" smtClean="0"/>
                        <a:t>0</a:t>
                      </a:r>
                      <a:endParaRPr lang="en-US" sz="800"/>
                    </a:p>
                  </a:txBody>
                  <a:tcPr/>
                </a:tc>
                <a:tc>
                  <a:txBody>
                    <a:bodyPr/>
                    <a:lstStyle/>
                    <a:p>
                      <a:pPr algn="ctr"/>
                      <a:r>
                        <a:rPr lang="en-US" sz="800" smtClean="0"/>
                        <a:t>2</a:t>
                      </a:r>
                      <a:endParaRPr lang="en-US" sz="800"/>
                    </a:p>
                  </a:txBody>
                  <a:tcPr/>
                </a:tc>
                <a:tc>
                  <a:txBody>
                    <a:bodyPr/>
                    <a:lstStyle/>
                    <a:p>
                      <a:pPr algn="ctr"/>
                      <a:r>
                        <a:rPr lang="en-US" sz="800" smtClean="0"/>
                        <a:t>1</a:t>
                      </a:r>
                      <a:endParaRPr lang="en-US" sz="800"/>
                    </a:p>
                  </a:txBody>
                  <a:tcPr/>
                </a:tc>
                <a:tc>
                  <a:txBody>
                    <a:bodyPr/>
                    <a:lstStyle/>
                    <a:p>
                      <a:pPr algn="ctr"/>
                      <a:r>
                        <a:rPr lang="en-US" sz="800" smtClean="0"/>
                        <a:t>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10</a:t>
                      </a:r>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2</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11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1</a:t>
                      </a:r>
                      <a:endParaRPr lang="en-US" sz="800"/>
                    </a:p>
                  </a:txBody>
                  <a:tcPr/>
                </a:tc>
              </a:tr>
              <a:tr h="189179">
                <a:tc>
                  <a:txBody>
                    <a:bodyPr/>
                    <a:lstStyle/>
                    <a:p>
                      <a:pPr algn="ctr"/>
                      <a:r>
                        <a:rPr lang="en-US" sz="800" smtClean="0"/>
                        <a:t>12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bl>
          </a:graphicData>
        </a:graphic>
      </p:graphicFrame>
      <mc:AlternateContent xmlns:mc="http://schemas.openxmlformats.org/markup-compatibility/2006" xmlns:a14="http://schemas.microsoft.com/office/drawing/2010/main">
        <mc:Choice Requires="a14">
          <p:sp>
            <p:nvSpPr>
              <p:cNvPr id="65" name="Rounded Rectangular Callout 64"/>
              <p:cNvSpPr/>
              <p:nvPr/>
            </p:nvSpPr>
            <p:spPr>
              <a:xfrm>
                <a:off x="5045862" y="5461819"/>
                <a:ext cx="1242154" cy="609600"/>
              </a:xfrm>
              <a:prstGeom prst="wedgeRoundRectCallout">
                <a:avLst>
                  <a:gd name="adj1" fmla="val 97899"/>
                  <a:gd name="adj2" fmla="val -778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𝑁</m:t>
                      </m:r>
                      <m:sSup>
                        <m:sSupPr>
                          <m:ctrlPr>
                            <a:rPr lang="en-US" b="0" i="1" smtClean="0">
                              <a:latin typeface="Cambria Math"/>
                            </a:rPr>
                          </m:ctrlPr>
                        </m:sSupPr>
                        <m:e>
                          <m:r>
                            <a:rPr lang="en-US" b="0" i="1" smtClean="0">
                              <a:latin typeface="Cambria Math"/>
                            </a:rPr>
                            <m:t>𝑇</m:t>
                          </m:r>
                        </m:e>
                        <m:sup>
                          <m:r>
                            <a:rPr lang="en-US" b="0" i="1" smtClean="0">
                              <a:latin typeface="Cambria Math"/>
                            </a:rPr>
                            <m:t>2</m:t>
                          </m:r>
                        </m:sup>
                      </m:sSup>
                      <m:r>
                        <a:rPr lang="en-US" b="0" i="1" smtClean="0">
                          <a:latin typeface="Cambria Math"/>
                        </a:rPr>
                        <m:t>)</m:t>
                      </m:r>
                    </m:oMath>
                  </m:oMathPara>
                </a14:m>
                <a:endParaRPr lang="en-US"/>
              </a:p>
            </p:txBody>
          </p:sp>
        </mc:Choice>
        <mc:Fallback xmlns="">
          <p:sp>
            <p:nvSpPr>
              <p:cNvPr id="65" name="Rounded Rectangular Callout 64"/>
              <p:cNvSpPr>
                <a:spLocks noRot="1" noChangeAspect="1" noMove="1" noResize="1" noEditPoints="1" noAdjustHandles="1" noChangeArrowheads="1" noChangeShapeType="1" noTextEdit="1"/>
              </p:cNvSpPr>
              <p:nvPr/>
            </p:nvSpPr>
            <p:spPr>
              <a:xfrm>
                <a:off x="5045862" y="5461819"/>
                <a:ext cx="1242154" cy="609600"/>
              </a:xfrm>
              <a:prstGeom prst="wedgeRoundRectCallout">
                <a:avLst>
                  <a:gd name="adj1" fmla="val 97899"/>
                  <a:gd name="adj2" fmla="val -77822"/>
                  <a:gd name="adj3" fmla="val 16667"/>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115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9" grpId="0"/>
      <p:bldP spid="60" grpId="0"/>
      <p:bldP spid="62" grpId="0"/>
      <p:bldP spid="6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Candidate Computation by Matching</a:t>
            </a:r>
            <a:br>
              <a:rPr lang="en-US"/>
            </a:br>
            <a:r>
              <a:rPr lang="en-US" sz="3600" smtClean="0"/>
              <a:t>Candidate Filtering</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mtClean="0"/>
                  <a:t>Given: </a:t>
                </a:r>
                <a14:m>
                  <m:oMath xmlns:m="http://schemas.openxmlformats.org/officeDocument/2006/math">
                    <m:r>
                      <a:rPr lang="en-US" i="1" smtClean="0">
                        <a:latin typeface="Cambria Math"/>
                      </a:rPr>
                      <m:t>𝐿</m:t>
                    </m:r>
                  </m:oMath>
                </a14:m>
                <a:r>
                  <a:rPr lang="en-US" smtClean="0"/>
                  <a:t> lists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𝐿</m:t>
                        </m:r>
                      </m:e>
                      <m:sub>
                        <m:r>
                          <a:rPr lang="en-US" b="0" i="1" smtClean="0">
                            <a:latin typeface="Cambria Math"/>
                          </a:rPr>
                          <m:t>2</m:t>
                        </m:r>
                      </m:sub>
                    </m:sSub>
                    <m:r>
                      <a:rPr lang="en-US" b="0" i="1" smtClean="0">
                        <a:latin typeface="Cambria Math"/>
                      </a:rPr>
                      <m:t>,…, </m:t>
                    </m:r>
                    <m:sSub>
                      <m:sSubPr>
                        <m:ctrlPr>
                          <a:rPr lang="en-US" b="0" i="1" smtClean="0">
                            <a:latin typeface="Cambria Math"/>
                          </a:rPr>
                        </m:ctrlPr>
                      </m:sSubPr>
                      <m:e>
                        <m:r>
                          <a:rPr lang="en-US" b="0" i="1" smtClean="0">
                            <a:latin typeface="Cambria Math"/>
                          </a:rPr>
                          <m:t>𝐿</m:t>
                        </m:r>
                      </m:e>
                      <m:sub>
                        <m:r>
                          <a:rPr lang="en-US" b="0" i="1" smtClean="0">
                            <a:latin typeface="Cambria Math"/>
                          </a:rPr>
                          <m:t>𝐿</m:t>
                        </m:r>
                      </m:sub>
                    </m:sSub>
                  </m:oMath>
                </a14:m>
                <a:endParaRPr lang="en-US" smtClean="0"/>
              </a:p>
              <a:p>
                <a:r>
                  <a:rPr lang="en-US" smtClean="0"/>
                  <a:t>Find: Cliques of size </a:t>
                </a:r>
                <a14:m>
                  <m:oMath xmlns:m="http://schemas.openxmlformats.org/officeDocument/2006/math">
                    <m:r>
                      <a:rPr lang="en-US" i="1" smtClean="0">
                        <a:latin typeface="Cambria Math"/>
                      </a:rPr>
                      <m:t>𝐿</m:t>
                    </m:r>
                  </m:oMath>
                </a14:m>
                <a:r>
                  <a:rPr lang="en-US" smtClean="0"/>
                  <a:t> such that each clique has a node from each list</a:t>
                </a:r>
              </a:p>
              <a:p>
                <a:r>
                  <a:rPr lang="en-US" smtClean="0"/>
                  <a:t>Start with size 1 cliques and grow them</a:t>
                </a:r>
              </a:p>
              <a:p>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𝑚𝑖𝑛</m:t>
                        </m:r>
                      </m:sub>
                    </m:sSub>
                  </m:oMath>
                </a14:m>
                <a:r>
                  <a:rPr lang="en-US" smtClean="0"/>
                  <a:t> is list of min size and has type </a:t>
                </a:r>
                <a14:m>
                  <m:oMath xmlns:m="http://schemas.openxmlformats.org/officeDocument/2006/math">
                    <m:sSub>
                      <m:sSubPr>
                        <m:ctrlPr>
                          <a:rPr lang="en-US" b="0" i="1" smtClean="0">
                            <a:latin typeface="Cambria Math"/>
                          </a:rPr>
                        </m:ctrlPr>
                      </m:sSubPr>
                      <m:e>
                        <m:r>
                          <a:rPr lang="en-US" b="0" i="1" smtClean="0">
                            <a:latin typeface="Cambria Math"/>
                          </a:rPr>
                          <m:t>𝑇</m:t>
                        </m:r>
                      </m:e>
                      <m:sub>
                        <m:r>
                          <a:rPr lang="en-US" b="0" i="1" smtClean="0">
                            <a:latin typeface="Cambria Math"/>
                          </a:rPr>
                          <m:t>𝑚𝑖𝑛</m:t>
                        </m:r>
                      </m:sub>
                    </m:sSub>
                  </m:oMath>
                </a14:m>
                <a:endParaRPr lang="en-US" b="0" smtClean="0"/>
              </a:p>
              <a:p>
                <a:r>
                  <a:rPr lang="en-US" smtClean="0"/>
                  <a:t>Prune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𝑚𝑖𝑛</m:t>
                        </m:r>
                      </m:sub>
                    </m:sSub>
                  </m:oMath>
                </a14:m>
                <a:endParaRPr lang="en-US" b="0" smtClean="0"/>
              </a:p>
              <a:p>
                <a:pPr lvl="1"/>
                <a:r>
                  <a:rPr lang="en-US"/>
                  <a:t>Prune the node if its typed neighbors cannot satisfy the requirements of the </a:t>
                </a:r>
                <a:r>
                  <a:rPr lang="en-US" smtClean="0"/>
                  <a:t>query</a:t>
                </a:r>
                <a:endParaRPr lang="en-US"/>
              </a:p>
              <a:p>
                <a:pPr lvl="1"/>
                <a:r>
                  <a:rPr lang="en-US" smtClean="0"/>
                  <a:t>Prune the node if its typed neighbors do not have enough shared neighbors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815" b="-310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Tree>
    <p:extLst>
      <p:ext uri="{BB962C8B-B14F-4D97-AF65-F5344CB8AC3E}">
        <p14:creationId xmlns:p14="http://schemas.microsoft.com/office/powerpoint/2010/main" val="327056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Candidate Computation by </a:t>
            </a:r>
            <a:r>
              <a:rPr lang="en-US" smtClean="0"/>
              <a:t>Matching</a:t>
            </a:r>
            <a:br>
              <a:rPr lang="en-US" smtClean="0"/>
            </a:br>
            <a:r>
              <a:rPr lang="en-US" sz="3600" smtClean="0"/>
              <a:t>Generating Candidates</a:t>
            </a:r>
            <a:endParaRPr lang="en-US" sz="36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Size 1 cliques: Elements of list </a:t>
                </a:r>
                <a14:m>
                  <m:oMath xmlns:m="http://schemas.openxmlformats.org/officeDocument/2006/math">
                    <m:sSub>
                      <m:sSubPr>
                        <m:ctrlPr>
                          <a:rPr lang="en-US" b="0" i="1" smtClean="0">
                            <a:latin typeface="Cambria Math"/>
                          </a:rPr>
                        </m:ctrlPr>
                      </m:sSubPr>
                      <m:e>
                        <m:r>
                          <a:rPr lang="en-US" b="0" i="1" smtClean="0">
                            <a:latin typeface="Cambria Math"/>
                          </a:rPr>
                          <m:t>𝐿</m:t>
                        </m:r>
                      </m:e>
                      <m:sub>
                        <m:r>
                          <a:rPr lang="en-US" b="0" i="1" smtClean="0">
                            <a:latin typeface="Cambria Math"/>
                          </a:rPr>
                          <m:t>𝑚𝑖𝑛</m:t>
                        </m:r>
                      </m:sub>
                    </m:sSub>
                  </m:oMath>
                </a14:m>
                <a:endParaRPr lang="en-US" smtClean="0"/>
              </a:p>
              <a:p>
                <a:r>
                  <a:rPr lang="en-US" smtClean="0"/>
                  <a:t>Grow each length-</a:t>
                </a:r>
                <a14:m>
                  <m:oMath xmlns:m="http://schemas.openxmlformats.org/officeDocument/2006/math">
                    <m:r>
                      <a:rPr lang="en-US" i="1" smtClean="0">
                        <a:latin typeface="Cambria Math"/>
                      </a:rPr>
                      <m:t>𝑙</m:t>
                    </m:r>
                  </m:oMath>
                </a14:m>
                <a:r>
                  <a:rPr lang="en-US" smtClean="0"/>
                  <a:t> clique to length-</a:t>
                </a:r>
                <a14:m>
                  <m:oMath xmlns:m="http://schemas.openxmlformats.org/officeDocument/2006/math">
                    <m:r>
                      <a:rPr lang="en-US" i="1" smtClean="0">
                        <a:latin typeface="Cambria Math"/>
                      </a:rPr>
                      <m:t>𝑙</m:t>
                    </m:r>
                    <m:r>
                      <a:rPr lang="en-US" i="1" smtClean="0">
                        <a:latin typeface="Cambria Math"/>
                      </a:rPr>
                      <m:t>+1</m:t>
                    </m:r>
                  </m:oMath>
                </a14:m>
                <a:r>
                  <a:rPr lang="en-US" smtClean="0"/>
                  <a:t> cliques</a:t>
                </a:r>
              </a:p>
              <a:p>
                <a:pPr lvl="1"/>
                <a:r>
                  <a:rPr lang="en-US" smtClean="0"/>
                  <a:t>Randomly choose next type </a:t>
                </a:r>
                <a14:m>
                  <m:oMath xmlns:m="http://schemas.openxmlformats.org/officeDocument/2006/math">
                    <m:r>
                      <a:rPr lang="en-US" i="1" smtClean="0">
                        <a:latin typeface="Cambria Math"/>
                      </a:rPr>
                      <m:t>𝑡</m:t>
                    </m:r>
                    <m:r>
                      <a:rPr lang="en-US" i="1" smtClean="0">
                        <a:latin typeface="Cambria Math"/>
                      </a:rPr>
                      <m:t>’</m:t>
                    </m:r>
                  </m:oMath>
                </a14:m>
                <a:endParaRPr lang="en-US" smtClean="0"/>
              </a:p>
              <a:p>
                <a:pPr lvl="1"/>
                <a:r>
                  <a:rPr lang="en-US" smtClean="0"/>
                  <a:t>A node </a:t>
                </a:r>
                <a14:m>
                  <m:oMath xmlns:m="http://schemas.openxmlformats.org/officeDocument/2006/math">
                    <m:r>
                      <a:rPr lang="en-US" i="1" smtClean="0">
                        <a:latin typeface="Cambria Math"/>
                      </a:rPr>
                      <m:t>𝑛</m:t>
                    </m:r>
                  </m:oMath>
                </a14:m>
                <a:r>
                  <a:rPr lang="en-US" smtClean="0"/>
                  <a:t> of type </a:t>
                </a:r>
                <a14:m>
                  <m:oMath xmlns:m="http://schemas.openxmlformats.org/officeDocument/2006/math">
                    <m:r>
                      <a:rPr lang="en-US" i="1" smtClean="0">
                        <a:latin typeface="Cambria Math"/>
                      </a:rPr>
                      <m:t>𝑡</m:t>
                    </m:r>
                    <m:r>
                      <a:rPr lang="en-US" i="1" smtClean="0">
                        <a:latin typeface="Cambria Math"/>
                      </a:rPr>
                      <m:t>’</m:t>
                    </m:r>
                  </m:oMath>
                </a14:m>
                <a:r>
                  <a:rPr lang="en-US" smtClean="0"/>
                  <a:t> is added to length-</a:t>
                </a:r>
                <a14:m>
                  <m:oMath xmlns:m="http://schemas.openxmlformats.org/officeDocument/2006/math">
                    <m:r>
                      <a:rPr lang="en-US" i="1" smtClean="0">
                        <a:latin typeface="Cambria Math"/>
                      </a:rPr>
                      <m:t>𝑙</m:t>
                    </m:r>
                  </m:oMath>
                </a14:m>
                <a:r>
                  <a:rPr lang="en-US" smtClean="0"/>
                  <a:t> clique if it is connected to all nodes in clique</a:t>
                </a:r>
              </a:p>
              <a:p>
                <a:r>
                  <a:rPr lang="en-US" smtClean="0"/>
                  <a:t>Length-</a:t>
                </a:r>
                <a14:m>
                  <m:oMath xmlns:m="http://schemas.openxmlformats.org/officeDocument/2006/math">
                    <m:r>
                      <a:rPr lang="en-US" i="1" smtClean="0">
                        <a:latin typeface="Cambria Math"/>
                      </a:rPr>
                      <m:t>𝑙</m:t>
                    </m:r>
                  </m:oMath>
                </a14:m>
                <a:r>
                  <a:rPr lang="en-US" smtClean="0"/>
                  <a:t> clique is pruned off if it cannot grow</a:t>
                </a:r>
              </a:p>
              <a:p>
                <a:r>
                  <a:rPr lang="en-US" smtClean="0"/>
                  <a:t>Algorithm terminates when </a:t>
                </a:r>
                <a14:m>
                  <m:oMath xmlns:m="http://schemas.openxmlformats.org/officeDocument/2006/math">
                    <m:r>
                      <a:rPr lang="en-US" i="1" smtClean="0">
                        <a:latin typeface="Cambria Math"/>
                      </a:rPr>
                      <m:t>𝑙</m:t>
                    </m:r>
                    <m:r>
                      <a:rPr lang="en-US" i="1" smtClean="0">
                        <a:latin typeface="Cambria Math"/>
                      </a:rPr>
                      <m:t>=</m:t>
                    </m:r>
                    <m:r>
                      <a:rPr lang="en-US" i="1" smtClean="0">
                        <a:latin typeface="Cambria Math"/>
                      </a:rPr>
                      <m:t>𝐿</m:t>
                    </m:r>
                  </m:oMath>
                </a14:m>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4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Tree>
    <p:extLst>
      <p:ext uri="{BB962C8B-B14F-4D97-AF65-F5344CB8AC3E}">
        <p14:creationId xmlns:p14="http://schemas.microsoft.com/office/powerpoint/2010/main" val="351915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Outlier Score Computation</a:t>
            </a:r>
            <a:br>
              <a:rPr lang="en-US" smtClean="0"/>
            </a:br>
            <a:r>
              <a:rPr lang="en-US" sz="3600" smtClean="0"/>
              <a:t>Scoring Attribute Value Pairs (1)</a:t>
            </a:r>
            <a:endParaRPr lang="en-US" sz="36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mtClean="0"/>
                  <a:t>Outlier score between values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𝑖</m:t>
                        </m:r>
                      </m:sub>
                    </m:sSub>
                  </m:oMath>
                </a14:m>
                <a:r>
                  <a:rPr lang="en-US" smtClean="0"/>
                  <a:t> and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𝑗</m:t>
                        </m:r>
                      </m:sub>
                    </m:sSub>
                  </m:oMath>
                </a14:m>
                <a:r>
                  <a:rPr lang="en-US" smtClean="0"/>
                  <a:t> should be high if</a:t>
                </a:r>
              </a:p>
              <a:p>
                <a:pPr lvl="1"/>
                <a:r>
                  <a:rPr lang="en-US" smtClean="0"/>
                  <a:t>Values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𝑖</m:t>
                        </m:r>
                      </m:sub>
                    </m:sSub>
                  </m:oMath>
                </a14:m>
                <a:r>
                  <a:rPr lang="en-US" smtClean="0"/>
                  <a:t> and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𝑗</m:t>
                        </m:r>
                      </m:sub>
                    </m:sSub>
                  </m:oMath>
                </a14:m>
                <a:r>
                  <a:rPr lang="en-US" smtClean="0"/>
                  <a:t> co-occur rarely</a:t>
                </a:r>
              </a:p>
              <a:p>
                <a:pPr lvl="1"/>
                <a:r>
                  <a:rPr lang="en-US"/>
                  <a:t>Values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𝑖</m:t>
                        </m:r>
                      </m:sub>
                    </m:sSub>
                  </m:oMath>
                </a14:m>
                <a:r>
                  <a:rPr lang="en-US"/>
                  <a:t> and </a:t>
                </a:r>
                <a14:m>
                  <m:oMath xmlns:m="http://schemas.openxmlformats.org/officeDocument/2006/math">
                    <m:sSub>
                      <m:sSubPr>
                        <m:ctrlPr>
                          <a:rPr lang="en-US" i="1">
                            <a:latin typeface="Cambria Math"/>
                          </a:rPr>
                        </m:ctrlPr>
                      </m:sSubPr>
                      <m:e>
                        <m:r>
                          <a:rPr lang="en-US" i="1">
                            <a:latin typeface="Cambria Math"/>
                          </a:rPr>
                          <m:t>𝑣</m:t>
                        </m:r>
                      </m:e>
                      <m:sub>
                        <m:r>
                          <a:rPr lang="en-US" i="1">
                            <a:latin typeface="Cambria Math"/>
                          </a:rPr>
                          <m:t>𝑗</m:t>
                        </m:r>
                      </m:sub>
                    </m:sSub>
                  </m:oMath>
                </a14:m>
                <a:r>
                  <a:rPr lang="en-US"/>
                  <a:t> </a:t>
                </a:r>
                <a:r>
                  <a:rPr lang="en-US" smtClean="0"/>
                  <a:t>are individually frequent</a:t>
                </a:r>
              </a:p>
              <a:p>
                <a:pPr lvl="1"/>
                <a14:m>
                  <m:oMath xmlns:m="http://schemas.openxmlformats.org/officeDocument/2006/math">
                    <m:r>
                      <a:rPr lang="en-US" b="0" i="1" smtClean="0">
                        <a:latin typeface="Cambria Math"/>
                      </a:rPr>
                      <m:t>∃</m:t>
                    </m:r>
                    <m:sSub>
                      <m:sSubPr>
                        <m:ctrlPr>
                          <a:rPr lang="en-US" b="0" i="1" smtClean="0">
                            <a:latin typeface="Cambria Math"/>
                          </a:rPr>
                        </m:ctrlPr>
                      </m:sSubPr>
                      <m:e>
                        <m:r>
                          <a:rPr lang="en-US" b="0" i="1" smtClean="0">
                            <a:latin typeface="Cambria Math"/>
                          </a:rPr>
                          <m:t>𝑠</m:t>
                        </m:r>
                      </m:e>
                      <m:sub>
                        <m:r>
                          <a:rPr lang="en-US" b="0" i="1" smtClean="0">
                            <a:latin typeface="Cambria Math"/>
                          </a:rPr>
                          <m:t>𝑗</m:t>
                        </m:r>
                      </m:sub>
                    </m:sSub>
                    <m:r>
                      <a:rPr lang="en-US" b="0" i="1" smtClean="0">
                        <a:latin typeface="Cambria Math"/>
                      </a:rPr>
                      <m:t>|</m:t>
                    </m:r>
                  </m:oMath>
                </a14:m>
                <a:r>
                  <a:rPr lang="en-US" smtClean="0"/>
                  <a:t>co-occur freq(</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rPr>
                          <m:t>𝑠</m:t>
                        </m:r>
                      </m:e>
                      <m:sub>
                        <m:r>
                          <a:rPr lang="en-US" b="0" i="1" smtClean="0">
                            <a:latin typeface="Cambria Math"/>
                          </a:rPr>
                          <m:t>𝑗</m:t>
                        </m:r>
                      </m:sub>
                    </m:sSub>
                  </m:oMath>
                </a14:m>
                <a:r>
                  <a:rPr lang="en-US" smtClean="0"/>
                  <a:t>) &gt; </a:t>
                </a:r>
                <a14:m>
                  <m:oMath xmlns:m="http://schemas.openxmlformats.org/officeDocument/2006/math">
                    <m:r>
                      <a:rPr lang="en-US" b="0" i="1" smtClean="0">
                        <a:latin typeface="Cambria Math"/>
                      </a:rPr>
                      <m:t>𝛾</m:t>
                    </m:r>
                    <m:r>
                      <a:rPr lang="en-US" b="0" i="1" smtClean="0">
                        <a:latin typeface="Cambria Math"/>
                      </a:rPr>
                      <m:t>×</m:t>
                    </m:r>
                  </m:oMath>
                </a14:m>
                <a:r>
                  <a:rPr lang="en-US" smtClean="0"/>
                  <a:t>freq(</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𝑖</m:t>
                        </m:r>
                      </m:sub>
                    </m:sSub>
                  </m:oMath>
                </a14:m>
                <a:r>
                  <a:rPr lang="en-US" smtClean="0"/>
                  <a:t>) and </a:t>
                </a:r>
                <a14:m>
                  <m:oMath xmlns:m="http://schemas.openxmlformats.org/officeDocument/2006/math">
                    <m:sSub>
                      <m:sSubPr>
                        <m:ctrlPr>
                          <a:rPr lang="en-US" b="0" i="1" smtClean="0">
                            <a:latin typeface="Cambria Math"/>
                          </a:rPr>
                        </m:ctrlPr>
                      </m:sSubPr>
                      <m:e>
                        <m:r>
                          <a:rPr lang="en-US" b="0" i="1" smtClean="0">
                            <a:latin typeface="Cambria Math"/>
                          </a:rPr>
                          <m:t>𝑣</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rPr>
                          <m:t>𝑠</m:t>
                        </m:r>
                      </m:e>
                      <m:sub>
                        <m:r>
                          <a:rPr lang="en-US" b="0" i="1" smtClean="0">
                            <a:latin typeface="Cambria Math"/>
                          </a:rPr>
                          <m:t>𝑗</m:t>
                        </m:r>
                      </m:sub>
                    </m:sSub>
                  </m:oMath>
                </a14:m>
                <a:endParaRPr lang="en-US" smtClean="0"/>
              </a:p>
              <a:p>
                <a:pPr lvl="1"/>
                <a14:m>
                  <m:oMath xmlns:m="http://schemas.openxmlformats.org/officeDocument/2006/math">
                    <m:r>
                      <a:rPr lang="en-US" i="1">
                        <a:latin typeface="Cambria Math"/>
                      </a:rPr>
                      <m:t>∃</m:t>
                    </m:r>
                    <m:sSub>
                      <m:sSubPr>
                        <m:ctrlPr>
                          <a:rPr lang="en-US" i="1">
                            <a:latin typeface="Cambria Math"/>
                          </a:rPr>
                        </m:ctrlPr>
                      </m:sSubPr>
                      <m:e>
                        <m:r>
                          <a:rPr lang="en-US" i="1">
                            <a:latin typeface="Cambria Math"/>
                          </a:rPr>
                          <m:t>𝑠</m:t>
                        </m:r>
                      </m:e>
                      <m:sub>
                        <m:r>
                          <a:rPr lang="en-US" b="0" i="1" smtClean="0">
                            <a:latin typeface="Cambria Math"/>
                          </a:rPr>
                          <m:t>𝑖</m:t>
                        </m:r>
                      </m:sub>
                    </m:sSub>
                    <m:r>
                      <a:rPr lang="en-US" i="1">
                        <a:latin typeface="Cambria Math"/>
                      </a:rPr>
                      <m:t>|</m:t>
                    </m:r>
                  </m:oMath>
                </a14:m>
                <a:r>
                  <a:rPr lang="en-US"/>
                  <a:t>co-occur freq(</a:t>
                </a:r>
                <a14:m>
                  <m:oMath xmlns:m="http://schemas.openxmlformats.org/officeDocument/2006/math">
                    <m:sSub>
                      <m:sSubPr>
                        <m:ctrlPr>
                          <a:rPr lang="en-US" i="1">
                            <a:latin typeface="Cambria Math"/>
                          </a:rPr>
                        </m:ctrlPr>
                      </m:sSubPr>
                      <m:e>
                        <m:r>
                          <a:rPr lang="en-US" i="1">
                            <a:latin typeface="Cambria Math"/>
                          </a:rPr>
                          <m:t>𝑣</m:t>
                        </m:r>
                      </m:e>
                      <m:sub>
                        <m:r>
                          <a:rPr lang="en-US" b="0" i="1" smtClean="0">
                            <a:latin typeface="Cambria Math"/>
                          </a:rPr>
                          <m:t>𝑗</m:t>
                        </m:r>
                      </m:sub>
                    </m:sSub>
                    <m:r>
                      <a:rPr lang="en-US" i="1">
                        <a:latin typeface="Cambria Math"/>
                      </a:rPr>
                      <m:t>,</m:t>
                    </m:r>
                    <m:sSub>
                      <m:sSubPr>
                        <m:ctrlPr>
                          <a:rPr lang="en-US" i="1">
                            <a:latin typeface="Cambria Math"/>
                          </a:rPr>
                        </m:ctrlPr>
                      </m:sSubPr>
                      <m:e>
                        <m:r>
                          <a:rPr lang="en-US" i="1">
                            <a:latin typeface="Cambria Math"/>
                          </a:rPr>
                          <m:t>𝑠</m:t>
                        </m:r>
                      </m:e>
                      <m:sub>
                        <m:r>
                          <a:rPr lang="en-US" b="0" i="1" smtClean="0">
                            <a:latin typeface="Cambria Math"/>
                          </a:rPr>
                          <m:t>𝑖</m:t>
                        </m:r>
                      </m:sub>
                    </m:sSub>
                  </m:oMath>
                </a14:m>
                <a:r>
                  <a:rPr lang="en-US"/>
                  <a:t>)</a:t>
                </a:r>
                <a:r>
                  <a:rPr lang="en-US" smtClean="0"/>
                  <a:t> </a:t>
                </a:r>
                <a:r>
                  <a:rPr lang="en-US"/>
                  <a:t>&gt;</a:t>
                </a:r>
                <a:r>
                  <a:rPr lang="en-US" smtClean="0"/>
                  <a:t> </a:t>
                </a:r>
                <a14:m>
                  <m:oMath xmlns:m="http://schemas.openxmlformats.org/officeDocument/2006/math">
                    <m:r>
                      <a:rPr lang="en-US" i="1">
                        <a:latin typeface="Cambria Math"/>
                      </a:rPr>
                      <m:t>𝛾</m:t>
                    </m:r>
                    <m:r>
                      <a:rPr lang="en-US" b="0" i="1" smtClean="0">
                        <a:latin typeface="Cambria Math"/>
                      </a:rPr>
                      <m:t>×</m:t>
                    </m:r>
                  </m:oMath>
                </a14:m>
                <a:r>
                  <a:rPr lang="en-US"/>
                  <a:t>freq(</a:t>
                </a:r>
                <a14:m>
                  <m:oMath xmlns:m="http://schemas.openxmlformats.org/officeDocument/2006/math">
                    <m:sSub>
                      <m:sSubPr>
                        <m:ctrlPr>
                          <a:rPr lang="en-US" i="1">
                            <a:latin typeface="Cambria Math"/>
                          </a:rPr>
                        </m:ctrlPr>
                      </m:sSubPr>
                      <m:e>
                        <m:r>
                          <a:rPr lang="en-US" i="1">
                            <a:latin typeface="Cambria Math"/>
                          </a:rPr>
                          <m:t>𝑣</m:t>
                        </m:r>
                      </m:e>
                      <m:sub>
                        <m:r>
                          <a:rPr lang="en-US" b="0" i="1" smtClean="0">
                            <a:latin typeface="Cambria Math"/>
                          </a:rPr>
                          <m:t>𝑗</m:t>
                        </m:r>
                      </m:sub>
                    </m:sSub>
                  </m:oMath>
                </a14:m>
                <a:r>
                  <a:rPr lang="en-US"/>
                  <a:t>) and </a:t>
                </a:r>
                <a14:m>
                  <m:oMath xmlns:m="http://schemas.openxmlformats.org/officeDocument/2006/math">
                    <m:sSub>
                      <m:sSubPr>
                        <m:ctrlPr>
                          <a:rPr lang="en-US" i="1">
                            <a:latin typeface="Cambria Math"/>
                          </a:rPr>
                        </m:ctrlPr>
                      </m:sSubPr>
                      <m:e>
                        <m:r>
                          <a:rPr lang="en-US" i="1">
                            <a:latin typeface="Cambria Math"/>
                          </a:rPr>
                          <m:t>𝑣</m:t>
                        </m:r>
                      </m:e>
                      <m:sub>
                        <m:r>
                          <a:rPr lang="en-US" b="0" i="1" smtClean="0">
                            <a:latin typeface="Cambria Math"/>
                          </a:rPr>
                          <m:t>𝑖</m:t>
                        </m:r>
                      </m:sub>
                    </m:sSub>
                    <m:r>
                      <a:rPr lang="en-US" i="1">
                        <a:latin typeface="Cambria Math"/>
                      </a:rPr>
                      <m:t>∉</m:t>
                    </m:r>
                    <m:sSub>
                      <m:sSubPr>
                        <m:ctrlPr>
                          <a:rPr lang="en-US" i="1">
                            <a:latin typeface="Cambria Math"/>
                          </a:rPr>
                        </m:ctrlPr>
                      </m:sSubPr>
                      <m:e>
                        <m:r>
                          <a:rPr lang="en-US" i="1">
                            <a:latin typeface="Cambria Math"/>
                          </a:rPr>
                          <m:t>𝑠</m:t>
                        </m:r>
                      </m:e>
                      <m:sub>
                        <m:r>
                          <a:rPr lang="en-US" b="0" i="1" smtClean="0">
                            <a:latin typeface="Cambria Math"/>
                          </a:rPr>
                          <m:t>𝑖</m:t>
                        </m:r>
                      </m:sub>
                    </m:sSub>
                  </m:oMath>
                </a14:m>
                <a:endParaRPr lang="en-US" smtClean="0"/>
              </a:p>
              <a:p>
                <a:r>
                  <a:rPr lang="en-US" smtClean="0"/>
                  <a:t>Computation for individual values may be noisy</a:t>
                </a:r>
              </a:p>
              <a:p>
                <a:pPr lvl="1"/>
                <a:r>
                  <a:rPr lang="en-US" smtClean="0"/>
                  <a:t>Compute clusters for every attribute</a:t>
                </a:r>
              </a:p>
              <a:p>
                <a:pPr lvl="2"/>
                <a:r>
                  <a:rPr lang="en-US" smtClean="0"/>
                  <a:t>KMeans for numbers, time durations</a:t>
                </a:r>
              </a:p>
              <a:p>
                <a:pPr lvl="2"/>
                <a:r>
                  <a:rPr lang="en-US" smtClean="0"/>
                  <a:t>Category label for categorical attributes</a:t>
                </a:r>
              </a:p>
              <a:p>
                <a:pPr lvl="2"/>
                <a:r>
                  <a:rPr lang="en-US" smtClean="0"/>
                  <a:t>Sets of strings: create network and then partition (METIS)</a:t>
                </a:r>
                <a:endParaRPr lang="en-US"/>
              </a:p>
              <a:p>
                <a:pPr lvl="1"/>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3235" r="-1259" b="-539"/>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6629400" y="2133600"/>
                <a:ext cx="12248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r>
                        <a:rPr lang="en-US" b="0" i="1" smtClean="0">
                          <a:latin typeface="Cambria Math"/>
                        </a:rPr>
                        <m:t>𝛾</m:t>
                      </m:r>
                      <m:r>
                        <a:rPr lang="en-US" b="0" i="1" smtClean="0">
                          <a:latin typeface="Cambria Math"/>
                        </a:rPr>
                        <m:t>≤1</m:t>
                      </m:r>
                    </m:oMath>
                  </m:oMathPara>
                </a14:m>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6629400" y="2133600"/>
                <a:ext cx="1224822" cy="369332"/>
              </a:xfrm>
              <a:prstGeom prst="rect">
                <a:avLst/>
              </a:prstGeom>
              <a:blipFill rotWithShape="1">
                <a:blip r:embed="rId3"/>
                <a:stretch>
                  <a:fillRect b="-3279"/>
                </a:stretch>
              </a:blipFill>
            </p:spPr>
            <p:txBody>
              <a:bodyPr/>
              <a:lstStyle/>
              <a:p>
                <a:r>
                  <a:rPr lang="en-US">
                    <a:noFill/>
                  </a:rPr>
                  <a:t> </a:t>
                </a:r>
              </a:p>
            </p:txBody>
          </p:sp>
        </mc:Fallback>
      </mc:AlternateContent>
      <p:sp>
        <p:nvSpPr>
          <p:cNvPr id="14" name="Rectangle 13"/>
          <p:cNvSpPr/>
          <p:nvPr/>
        </p:nvSpPr>
        <p:spPr>
          <a:xfrm>
            <a:off x="2409684" y="41910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Hindi</a:t>
            </a:r>
            <a:endParaRPr lang="en-US" sz="2400">
              <a:solidFill>
                <a:srgbClr val="FF0000"/>
              </a:solidFill>
            </a:endParaRPr>
          </a:p>
        </p:txBody>
      </p:sp>
      <p:sp>
        <p:nvSpPr>
          <p:cNvPr id="15" name="Rectangle 14"/>
          <p:cNvSpPr/>
          <p:nvPr/>
        </p:nvSpPr>
        <p:spPr>
          <a:xfrm>
            <a:off x="4876800" y="41910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China</a:t>
            </a:r>
            <a:endParaRPr lang="en-US" sz="2400">
              <a:solidFill>
                <a:srgbClr val="FF0000"/>
              </a:solidFill>
            </a:endParaRPr>
          </a:p>
        </p:txBody>
      </p:sp>
      <p:cxnSp>
        <p:nvCxnSpPr>
          <p:cNvPr id="16" name="Straight Connector 15"/>
          <p:cNvCxnSpPr>
            <a:stCxn id="14" idx="3"/>
            <a:endCxn id="15" idx="1"/>
          </p:cNvCxnSpPr>
          <p:nvPr/>
        </p:nvCxnSpPr>
        <p:spPr>
          <a:xfrm>
            <a:off x="4009884" y="4457700"/>
            <a:ext cx="8669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2"/>
            <a:endCxn id="20" idx="0"/>
          </p:cNvCxnSpPr>
          <p:nvPr/>
        </p:nvCxnSpPr>
        <p:spPr>
          <a:xfrm>
            <a:off x="5676900" y="4724400"/>
            <a:ext cx="0" cy="461682"/>
          </a:xfrm>
          <a:prstGeom prst="line">
            <a:avLst/>
          </a:prstGeom>
          <a:ln w="25400">
            <a:solidFill>
              <a:srgbClr val="0EAE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2"/>
            <a:endCxn id="19" idx="0"/>
          </p:cNvCxnSpPr>
          <p:nvPr/>
        </p:nvCxnSpPr>
        <p:spPr>
          <a:xfrm>
            <a:off x="3209784" y="4724400"/>
            <a:ext cx="0" cy="652182"/>
          </a:xfrm>
          <a:prstGeom prst="line">
            <a:avLst/>
          </a:prstGeom>
          <a:ln w="25400">
            <a:solidFill>
              <a:srgbClr val="0EAE0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09684" y="5376582"/>
            <a:ext cx="1600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India Pakistan</a:t>
            </a:r>
          </a:p>
        </p:txBody>
      </p:sp>
      <p:sp>
        <p:nvSpPr>
          <p:cNvPr id="20" name="Rectangle 19"/>
          <p:cNvSpPr/>
          <p:nvPr/>
        </p:nvSpPr>
        <p:spPr>
          <a:xfrm>
            <a:off x="4876800" y="5186082"/>
            <a:ext cx="1600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Mandarin Mongolian</a:t>
            </a:r>
            <a:endParaRPr lang="en-US" sz="2400">
              <a:solidFill>
                <a:schemeClr val="tx1"/>
              </a:solidFill>
            </a:endParaRPr>
          </a:p>
          <a:p>
            <a:pPr algn="ctr"/>
            <a:r>
              <a:rPr lang="en-US" sz="2400" smtClean="0">
                <a:solidFill>
                  <a:schemeClr val="tx1"/>
                </a:solidFill>
              </a:rPr>
              <a:t>Southern</a:t>
            </a:r>
            <a:endParaRPr lang="en-US" sz="2400">
              <a:solidFill>
                <a:schemeClr val="tx1"/>
              </a:solidFill>
            </a:endParaRPr>
          </a:p>
        </p:txBody>
      </p:sp>
    </p:spTree>
    <p:extLst>
      <p:ext uri="{BB962C8B-B14F-4D97-AF65-F5344CB8AC3E}">
        <p14:creationId xmlns:p14="http://schemas.microsoft.com/office/powerpoint/2010/main" val="31799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4" grpId="1" animBg="1"/>
      <p:bldP spid="15" grpId="0" animBg="1"/>
      <p:bldP spid="15" grpId="1" animBg="1"/>
      <p:bldP spid="19" grpId="0" animBg="1"/>
      <p:bldP spid="19" grpId="1" animBg="1"/>
      <p:bldP spid="20" grpId="0" animBg="1"/>
      <p:bldP spid="2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Outlier Score Computation</a:t>
            </a:r>
            <a:br>
              <a:rPr lang="en-US" smtClean="0"/>
            </a:br>
            <a:r>
              <a:rPr lang="en-US" sz="3600" smtClean="0"/>
              <a:t>Scoring Attribute Value Pairs, Edges, Cliques</a:t>
            </a:r>
            <a:endParaRPr lang="en-US" sz="36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smtClean="0"/>
                  <a:t>Peakedness of Cluster Co-occurrence Curves</a:t>
                </a:r>
              </a:p>
              <a:p>
                <a:pPr lvl="1"/>
                <a14:m>
                  <m:oMath xmlns:m="http://schemas.openxmlformats.org/officeDocument/2006/math">
                    <m:r>
                      <a:rPr lang="en-US" i="1" smtClean="0">
                        <a:latin typeface="Cambria Math"/>
                      </a:rPr>
                      <m:t>𝑝𝑒𝑎𝑘𝑒𝑑𝑛𝑒𝑠𝑠</m:t>
                    </m:r>
                    <m:r>
                      <a:rPr lang="en-US" i="1" smtClean="0">
                        <a:latin typeface="Cambria Math"/>
                      </a:rPr>
                      <m:t>(</m:t>
                    </m:r>
                    <m:sSub>
                      <m:sSubPr>
                        <m:ctrlPr>
                          <a:rPr lang="en-US" b="0" i="1" smtClean="0">
                            <a:latin typeface="Cambria Math"/>
                          </a:rPr>
                        </m:ctrlPr>
                      </m:sSubPr>
                      <m:e>
                        <m:r>
                          <a:rPr lang="en-US" i="1" smtClean="0">
                            <a:latin typeface="Cambria Math"/>
                          </a:rPr>
                          <m:t>𝑐</m:t>
                        </m:r>
                      </m:e>
                      <m:sub>
                        <m:sSub>
                          <m:sSubPr>
                            <m:ctrlPr>
                              <a:rPr lang="en-US" b="0" i="1" smtClean="0">
                                <a:latin typeface="Cambria Math"/>
                              </a:rPr>
                            </m:ctrlPr>
                          </m:sSubPr>
                          <m:e>
                            <m:r>
                              <a:rPr lang="en-US" b="0" i="1" smtClean="0">
                                <a:latin typeface="Cambria Math"/>
                              </a:rPr>
                              <m:t>𝑖</m:t>
                            </m:r>
                          </m:e>
                          <m:sub>
                            <m:r>
                              <a:rPr lang="en-US" b="0" i="1" smtClean="0">
                                <a:latin typeface="Cambria Math"/>
                              </a:rPr>
                              <m:t>𝑘</m:t>
                            </m:r>
                          </m:sub>
                        </m:sSub>
                      </m:sub>
                    </m:sSub>
                    <m:r>
                      <a:rPr lang="en-US" i="1" smtClean="0">
                        <a:latin typeface="Cambria Math"/>
                      </a:rPr>
                      <m:t>, </m:t>
                    </m:r>
                    <m:sSub>
                      <m:sSubPr>
                        <m:ctrlPr>
                          <a:rPr lang="en-US" i="1" smtClean="0">
                            <a:latin typeface="Cambria Math"/>
                          </a:rPr>
                        </m:ctrlPr>
                      </m:sSubPr>
                      <m:e>
                        <m:r>
                          <a:rPr lang="en-US" i="1" smtClean="0">
                            <a:latin typeface="Cambria Math"/>
                          </a:rPr>
                          <m:t>𝐴</m:t>
                        </m:r>
                      </m:e>
                      <m:sub>
                        <m:sSub>
                          <m:sSubPr>
                            <m:ctrlPr>
                              <a:rPr lang="en-US" b="0" i="1" smtClean="0">
                                <a:latin typeface="Cambria Math"/>
                              </a:rPr>
                            </m:ctrlPr>
                          </m:sSubPr>
                          <m:e>
                            <m:r>
                              <a:rPr lang="en-US" b="0" i="1" smtClean="0">
                                <a:latin typeface="Cambria Math"/>
                              </a:rPr>
                              <m:t>𝑗</m:t>
                            </m:r>
                          </m:e>
                          <m:sub>
                            <m:r>
                              <a:rPr lang="en-US" b="0" i="1" smtClean="0">
                                <a:latin typeface="Cambria Math"/>
                              </a:rPr>
                              <m:t>𝑙</m:t>
                            </m:r>
                          </m:sub>
                        </m:sSub>
                      </m:sub>
                    </m:sSub>
                    <m:r>
                      <a:rPr lang="en-US" i="1" smtClean="0">
                        <a:latin typeface="Cambria Math"/>
                      </a:rPr>
                      <m:t>)=</m:t>
                    </m:r>
                    <m:r>
                      <m:rPr>
                        <m:sty m:val="p"/>
                      </m:rPr>
                      <a:rPr lang="en-US" i="1" smtClean="0">
                        <a:latin typeface="Cambria Math"/>
                      </a:rPr>
                      <m:t>max</m:t>
                    </m:r>
                    <m:r>
                      <a:rPr lang="en-US" i="1" smtClean="0">
                        <a:latin typeface="Cambria Math"/>
                      </a:rPr>
                      <m:t>⁡(0, 1−</m:t>
                    </m:r>
                    <m:r>
                      <a:rPr lang="en-US" i="1" smtClean="0">
                        <a:latin typeface="Cambria Math"/>
                      </a:rPr>
                      <m:t>𝛽</m:t>
                    </m:r>
                    <m:r>
                      <a:rPr lang="en-US" i="1" smtClean="0">
                        <a:latin typeface="Cambria Math"/>
                      </a:rPr>
                      <m:t>×(|</m:t>
                    </m:r>
                    <m:sSub>
                      <m:sSubPr>
                        <m:ctrlPr>
                          <a:rPr lang="en-US" i="1" smtClean="0">
                            <a:latin typeface="Cambria Math"/>
                          </a:rPr>
                        </m:ctrlPr>
                      </m:sSubPr>
                      <m:e>
                        <m:r>
                          <a:rPr lang="en-US" i="1" smtClean="0">
                            <a:latin typeface="Cambria Math"/>
                          </a:rPr>
                          <m:t>𝑐</m:t>
                        </m:r>
                      </m:e>
                      <m:sub>
                        <m:r>
                          <a:rPr lang="en-US" i="1" smtClean="0">
                            <a:latin typeface="Cambria Math"/>
                          </a:rPr>
                          <m:t>𝑗</m:t>
                        </m:r>
                      </m:sub>
                    </m:sSub>
                    <m:r>
                      <a:rPr lang="en-US" i="1" smtClean="0">
                        <a:latin typeface="Cambria Math"/>
                      </a:rPr>
                      <m:t>|−1))</m:t>
                    </m:r>
                  </m:oMath>
                </a14:m>
                <a:endParaRPr lang="en-US"/>
              </a:p>
              <a:p>
                <a:r>
                  <a:rPr lang="en-US"/>
                  <a:t>Outlier Score of an </a:t>
                </a:r>
                <a:r>
                  <a:rPr lang="en-US" smtClean="0"/>
                  <a:t>Association</a:t>
                </a:r>
              </a:p>
              <a:p>
                <a:pPr lvl="1"/>
                <a14:m>
                  <m:oMath xmlns:m="http://schemas.openxmlformats.org/officeDocument/2006/math">
                    <m:r>
                      <a:rPr lang="en-US" i="1" smtClean="0">
                        <a:latin typeface="Cambria Math"/>
                      </a:rPr>
                      <m:t>𝑠𝑐𝑜𝑟𝑒</m:t>
                    </m:r>
                    <m:r>
                      <a:rPr lang="en-US" i="1" smtClean="0">
                        <a:latin typeface="Cambria Math"/>
                      </a:rPr>
                      <m:t>(</m:t>
                    </m:r>
                    <m:sSub>
                      <m:sSubPr>
                        <m:ctrlPr>
                          <a:rPr lang="en-US" i="1" smtClean="0">
                            <a:latin typeface="Cambria Math"/>
                          </a:rPr>
                        </m:ctrlPr>
                      </m:sSubPr>
                      <m:e>
                        <m:r>
                          <a:rPr lang="en-US" i="1" smtClean="0">
                            <a:latin typeface="Cambria Math"/>
                          </a:rPr>
                          <m:t>𝑣</m:t>
                        </m:r>
                      </m:e>
                      <m:sub>
                        <m:r>
                          <a:rPr lang="en-US" i="1" smtClean="0">
                            <a:latin typeface="Cambria Math"/>
                          </a:rPr>
                          <m:t>𝑖</m:t>
                        </m:r>
                      </m:sub>
                    </m:sSub>
                    <m:r>
                      <a:rPr lang="en-US" i="1" smtClean="0">
                        <a:latin typeface="Cambria Math"/>
                      </a:rPr>
                      <m:t>, </m:t>
                    </m:r>
                    <m:sSub>
                      <m:sSubPr>
                        <m:ctrlPr>
                          <a:rPr lang="en-US" i="1" smtClean="0">
                            <a:latin typeface="Cambria Math"/>
                          </a:rPr>
                        </m:ctrlPr>
                      </m:sSubPr>
                      <m:e>
                        <m:r>
                          <a:rPr lang="en-US" i="1" smtClean="0">
                            <a:latin typeface="Cambria Math"/>
                          </a:rPr>
                          <m:t>𝑣</m:t>
                        </m:r>
                      </m:e>
                      <m:sub>
                        <m:r>
                          <a:rPr lang="en-US" i="1" smtClean="0">
                            <a:latin typeface="Cambria Math"/>
                          </a:rPr>
                          <m:t>𝑗</m:t>
                        </m:r>
                      </m:sub>
                    </m:sSub>
                    <m:r>
                      <a:rPr lang="en-US" i="1" smtClean="0">
                        <a:latin typeface="Cambria Math"/>
                      </a:rPr>
                      <m:t>)=</m:t>
                    </m:r>
                    <m:f>
                      <m:fPr>
                        <m:ctrlPr>
                          <a:rPr lang="en-US" i="1" smtClean="0">
                            <a:latin typeface="Cambria Math"/>
                          </a:rPr>
                        </m:ctrlPr>
                      </m:fPr>
                      <m:num>
                        <m:r>
                          <a:rPr lang="en-US" i="1">
                            <a:latin typeface="Cambria Math"/>
                          </a:rPr>
                          <m:t>𝑓𝑟𝑒𝑞</m:t>
                        </m:r>
                        <m:d>
                          <m:dPr>
                            <m:ctrlPr>
                              <a:rPr lang="en-US" i="1">
                                <a:latin typeface="Cambria Math"/>
                              </a:rPr>
                            </m:ctrlPr>
                          </m:dPr>
                          <m:e>
                            <m:sSub>
                              <m:sSubPr>
                                <m:ctrlPr>
                                  <a:rPr lang="en-US" i="1">
                                    <a:latin typeface="Cambria Math"/>
                                  </a:rPr>
                                </m:ctrlPr>
                              </m:sSubPr>
                              <m:e>
                                <m:r>
                                  <a:rPr lang="en-US" i="1">
                                    <a:latin typeface="Cambria Math"/>
                                  </a:rPr>
                                  <m:t>𝑐</m:t>
                                </m:r>
                              </m:e>
                              <m:sub>
                                <m:sSub>
                                  <m:sSubPr>
                                    <m:ctrlPr>
                                      <a:rPr lang="en-US" i="1">
                                        <a:latin typeface="Cambria Math"/>
                                      </a:rPr>
                                    </m:ctrlPr>
                                  </m:sSubPr>
                                  <m:e>
                                    <m:r>
                                      <a:rPr lang="en-US" i="1">
                                        <a:latin typeface="Cambria Math"/>
                                      </a:rPr>
                                      <m:t>𝑖</m:t>
                                    </m:r>
                                  </m:e>
                                  <m:sub>
                                    <m:r>
                                      <a:rPr lang="en-US" i="1">
                                        <a:latin typeface="Cambria Math"/>
                                      </a:rPr>
                                      <m:t>𝑘</m:t>
                                    </m:r>
                                  </m:sub>
                                </m:sSub>
                              </m:sub>
                            </m:sSub>
                          </m:e>
                        </m:d>
                        <m:r>
                          <a:rPr lang="en-US" b="0" i="1" smtClean="0">
                            <a:latin typeface="Cambria Math"/>
                          </a:rPr>
                          <m:t>×</m:t>
                        </m:r>
                        <m:r>
                          <a:rPr lang="en-US" i="1">
                            <a:latin typeface="Cambria Math"/>
                          </a:rPr>
                          <m:t>𝑓𝑟𝑒𝑞</m:t>
                        </m:r>
                        <m:d>
                          <m:dPr>
                            <m:ctrlPr>
                              <a:rPr lang="en-US" i="1">
                                <a:latin typeface="Cambria Math"/>
                              </a:rPr>
                            </m:ctrlPr>
                          </m:dPr>
                          <m:e>
                            <m:sSub>
                              <m:sSubPr>
                                <m:ctrlPr>
                                  <a:rPr lang="en-US" i="1">
                                    <a:latin typeface="Cambria Math"/>
                                  </a:rPr>
                                </m:ctrlPr>
                              </m:sSubPr>
                              <m:e>
                                <m:r>
                                  <a:rPr lang="en-US" i="1">
                                    <a:latin typeface="Cambria Math"/>
                                  </a:rPr>
                                  <m:t>𝑐</m:t>
                                </m:r>
                              </m:e>
                              <m:sub>
                                <m:sSub>
                                  <m:sSubPr>
                                    <m:ctrlPr>
                                      <a:rPr lang="en-US" i="1">
                                        <a:latin typeface="Cambria Math"/>
                                      </a:rPr>
                                    </m:ctrlPr>
                                  </m:sSubPr>
                                  <m:e>
                                    <m:r>
                                      <a:rPr lang="en-US" b="0" i="1" smtClean="0">
                                        <a:latin typeface="Cambria Math"/>
                                      </a:rPr>
                                      <m:t>𝑗</m:t>
                                    </m:r>
                                  </m:e>
                                  <m:sub>
                                    <m:r>
                                      <a:rPr lang="en-US" b="0" i="1" smtClean="0">
                                        <a:latin typeface="Cambria Math"/>
                                      </a:rPr>
                                      <m:t>𝑙</m:t>
                                    </m:r>
                                  </m:sub>
                                </m:sSub>
                              </m:sub>
                            </m:sSub>
                          </m:e>
                        </m:d>
                      </m:num>
                      <m:den>
                        <m:r>
                          <a:rPr lang="en-US" i="1">
                            <a:latin typeface="Cambria Math"/>
                          </a:rPr>
                          <m:t>𝑓𝑟𝑒𝑞</m:t>
                        </m:r>
                        <m:d>
                          <m:dPr>
                            <m:ctrlPr>
                              <a:rPr lang="en-US" i="1">
                                <a:latin typeface="Cambria Math"/>
                              </a:rPr>
                            </m:ctrlPr>
                          </m:dPr>
                          <m:e>
                            <m:sSub>
                              <m:sSubPr>
                                <m:ctrlPr>
                                  <a:rPr lang="en-US" i="1">
                                    <a:latin typeface="Cambria Math"/>
                                  </a:rPr>
                                </m:ctrlPr>
                              </m:sSubPr>
                              <m:e>
                                <m:r>
                                  <a:rPr lang="en-US" i="1">
                                    <a:latin typeface="Cambria Math"/>
                                  </a:rPr>
                                  <m:t>𝑐</m:t>
                                </m:r>
                              </m:e>
                              <m:sub>
                                <m:sSub>
                                  <m:sSubPr>
                                    <m:ctrlPr>
                                      <a:rPr lang="en-US" i="1">
                                        <a:latin typeface="Cambria Math"/>
                                      </a:rPr>
                                    </m:ctrlPr>
                                  </m:sSubPr>
                                  <m:e>
                                    <m:r>
                                      <a:rPr lang="en-US" i="1">
                                        <a:latin typeface="Cambria Math"/>
                                      </a:rPr>
                                      <m:t>𝑖</m:t>
                                    </m:r>
                                  </m:e>
                                  <m:sub>
                                    <m:r>
                                      <a:rPr lang="en-US" i="1">
                                        <a:latin typeface="Cambria Math"/>
                                      </a:rPr>
                                      <m:t>𝑘</m:t>
                                    </m:r>
                                  </m:sub>
                                </m:sSub>
                              </m:sub>
                            </m:sSub>
                            <m:r>
                              <a:rPr lang="en-US" i="1">
                                <a:latin typeface="Cambria Math"/>
                              </a:rPr>
                              <m:t>, </m:t>
                            </m:r>
                            <m:sSub>
                              <m:sSubPr>
                                <m:ctrlPr>
                                  <a:rPr lang="en-US" i="1">
                                    <a:latin typeface="Cambria Math"/>
                                  </a:rPr>
                                </m:ctrlPr>
                              </m:sSubPr>
                              <m:e>
                                <m:r>
                                  <a:rPr lang="en-US" i="1">
                                    <a:latin typeface="Cambria Math"/>
                                  </a:rPr>
                                  <m:t>𝑐</m:t>
                                </m:r>
                              </m:e>
                              <m:sub>
                                <m:sSub>
                                  <m:sSubPr>
                                    <m:ctrlPr>
                                      <a:rPr lang="en-US" i="1">
                                        <a:latin typeface="Cambria Math"/>
                                      </a:rPr>
                                    </m:ctrlPr>
                                  </m:sSubPr>
                                  <m:e>
                                    <m:r>
                                      <a:rPr lang="en-US" i="1">
                                        <a:latin typeface="Cambria Math"/>
                                      </a:rPr>
                                      <m:t>𝑗</m:t>
                                    </m:r>
                                  </m:e>
                                  <m:sub>
                                    <m:r>
                                      <a:rPr lang="en-US" i="1">
                                        <a:latin typeface="Cambria Math"/>
                                      </a:rPr>
                                      <m:t>𝑙</m:t>
                                    </m:r>
                                  </m:sub>
                                </m:sSub>
                              </m:sub>
                            </m:sSub>
                          </m:e>
                        </m:d>
                      </m:den>
                    </m:f>
                    <m:r>
                      <a:rPr lang="en-US" i="1" smtClean="0">
                        <a:latin typeface="Cambria Math"/>
                      </a:rPr>
                      <m:t>×</m:t>
                    </m:r>
                    <m:f>
                      <m:fPr>
                        <m:ctrlPr>
                          <a:rPr lang="en-US" i="1" smtClean="0">
                            <a:latin typeface="Cambria Math"/>
                          </a:rPr>
                        </m:ctrlPr>
                      </m:fPr>
                      <m:num>
                        <m:r>
                          <a:rPr lang="en-US" i="1">
                            <a:latin typeface="Cambria Math"/>
                          </a:rPr>
                          <m:t>𝑝𝑒𝑎𝑘𝑒𝑑𝑛𝑒𝑠𝑠</m:t>
                        </m:r>
                        <m:r>
                          <a:rPr lang="en-US" i="1">
                            <a:latin typeface="Cambria Math"/>
                          </a:rPr>
                          <m:t>(</m:t>
                        </m:r>
                        <m:sSub>
                          <m:sSubPr>
                            <m:ctrlPr>
                              <a:rPr lang="en-US" i="1">
                                <a:latin typeface="Cambria Math"/>
                              </a:rPr>
                            </m:ctrlPr>
                          </m:sSubPr>
                          <m:e>
                            <m:r>
                              <a:rPr lang="en-US" i="1">
                                <a:latin typeface="Cambria Math"/>
                              </a:rPr>
                              <m:t>𝑐</m:t>
                            </m:r>
                          </m:e>
                          <m:sub>
                            <m:sSub>
                              <m:sSubPr>
                                <m:ctrlPr>
                                  <a:rPr lang="en-US" i="1">
                                    <a:latin typeface="Cambria Math"/>
                                  </a:rPr>
                                </m:ctrlPr>
                              </m:sSubPr>
                              <m:e>
                                <m:r>
                                  <a:rPr lang="en-US" i="1">
                                    <a:latin typeface="Cambria Math"/>
                                  </a:rPr>
                                  <m:t>𝑗</m:t>
                                </m:r>
                              </m:e>
                              <m:sub>
                                <m:r>
                                  <a:rPr lang="en-US" i="1">
                                    <a:latin typeface="Cambria Math"/>
                                  </a:rPr>
                                  <m:t>𝑙</m:t>
                                </m:r>
                              </m:sub>
                            </m:sSub>
                          </m:sub>
                        </m:sSub>
                        <m:r>
                          <a:rPr lang="en-US" i="1">
                            <a:latin typeface="Cambria Math"/>
                          </a:rPr>
                          <m:t>, </m:t>
                        </m:r>
                        <m:sSub>
                          <m:sSubPr>
                            <m:ctrlPr>
                              <a:rPr lang="en-US" i="1">
                                <a:latin typeface="Cambria Math"/>
                              </a:rPr>
                            </m:ctrlPr>
                          </m:sSubPr>
                          <m:e>
                            <m:r>
                              <a:rPr lang="en-US" i="1">
                                <a:latin typeface="Cambria Math"/>
                              </a:rPr>
                              <m:t>𝐴</m:t>
                            </m:r>
                          </m:e>
                          <m:sub>
                            <m:sSub>
                              <m:sSubPr>
                                <m:ctrlPr>
                                  <a:rPr lang="en-US" i="1">
                                    <a:latin typeface="Cambria Math"/>
                                  </a:rPr>
                                </m:ctrlPr>
                              </m:sSubPr>
                              <m:e>
                                <m:r>
                                  <a:rPr lang="en-US" i="1">
                                    <a:latin typeface="Cambria Math"/>
                                  </a:rPr>
                                  <m:t>𝑖</m:t>
                                </m:r>
                              </m:e>
                              <m:sub>
                                <m:r>
                                  <a:rPr lang="en-US" i="1">
                                    <a:latin typeface="Cambria Math"/>
                                  </a:rPr>
                                  <m:t>𝑘</m:t>
                                </m:r>
                              </m:sub>
                            </m:sSub>
                          </m:sub>
                        </m:sSub>
                        <m:r>
                          <a:rPr lang="en-US" i="1">
                            <a:latin typeface="Cambria Math"/>
                          </a:rPr>
                          <m:t>)+</m:t>
                        </m:r>
                        <m:r>
                          <a:rPr lang="en-US" i="1">
                            <a:latin typeface="Cambria Math"/>
                          </a:rPr>
                          <m:t>𝑝𝑒𝑎𝑘𝑒𝑑𝑛𝑒𝑠𝑠</m:t>
                        </m:r>
                        <m:r>
                          <a:rPr lang="en-US" i="1">
                            <a:latin typeface="Cambria Math"/>
                          </a:rPr>
                          <m:t>(</m:t>
                        </m:r>
                        <m:sSub>
                          <m:sSubPr>
                            <m:ctrlPr>
                              <a:rPr lang="en-US" i="1">
                                <a:latin typeface="Cambria Math"/>
                              </a:rPr>
                            </m:ctrlPr>
                          </m:sSubPr>
                          <m:e>
                            <m:r>
                              <a:rPr lang="en-US" i="1">
                                <a:latin typeface="Cambria Math"/>
                              </a:rPr>
                              <m:t>𝑐</m:t>
                            </m:r>
                          </m:e>
                          <m:sub>
                            <m:sSub>
                              <m:sSubPr>
                                <m:ctrlPr>
                                  <a:rPr lang="en-US" i="1">
                                    <a:latin typeface="Cambria Math"/>
                                  </a:rPr>
                                </m:ctrlPr>
                              </m:sSubPr>
                              <m:e>
                                <m:r>
                                  <a:rPr lang="en-US" i="1">
                                    <a:latin typeface="Cambria Math"/>
                                  </a:rPr>
                                  <m:t>𝑖</m:t>
                                </m:r>
                              </m:e>
                              <m:sub>
                                <m:r>
                                  <a:rPr lang="en-US" i="1">
                                    <a:latin typeface="Cambria Math"/>
                                  </a:rPr>
                                  <m:t>𝑘</m:t>
                                </m:r>
                              </m:sub>
                            </m:sSub>
                          </m:sub>
                        </m:sSub>
                        <m:r>
                          <a:rPr lang="en-US" i="1">
                            <a:latin typeface="Cambria Math"/>
                          </a:rPr>
                          <m:t>, </m:t>
                        </m:r>
                        <m:sSub>
                          <m:sSubPr>
                            <m:ctrlPr>
                              <a:rPr lang="en-US" i="1">
                                <a:latin typeface="Cambria Math"/>
                              </a:rPr>
                            </m:ctrlPr>
                          </m:sSubPr>
                          <m:e>
                            <m:r>
                              <a:rPr lang="en-US" i="1">
                                <a:latin typeface="Cambria Math"/>
                              </a:rPr>
                              <m:t>𝐴</m:t>
                            </m:r>
                          </m:e>
                          <m:sub>
                            <m:sSub>
                              <m:sSubPr>
                                <m:ctrlPr>
                                  <a:rPr lang="en-US" i="1">
                                    <a:latin typeface="Cambria Math"/>
                                  </a:rPr>
                                </m:ctrlPr>
                              </m:sSubPr>
                              <m:e>
                                <m:r>
                                  <a:rPr lang="en-US" i="1">
                                    <a:latin typeface="Cambria Math"/>
                                  </a:rPr>
                                  <m:t>𝑗</m:t>
                                </m:r>
                              </m:e>
                              <m:sub>
                                <m:r>
                                  <a:rPr lang="en-US" i="1">
                                    <a:latin typeface="Cambria Math"/>
                                  </a:rPr>
                                  <m:t>𝑙</m:t>
                                </m:r>
                              </m:sub>
                            </m:sSub>
                          </m:sub>
                        </m:sSub>
                        <m:r>
                          <a:rPr lang="en-US" i="1">
                            <a:latin typeface="Cambria Math"/>
                          </a:rPr>
                          <m:t>)</m:t>
                        </m:r>
                      </m:num>
                      <m:den>
                        <m:r>
                          <a:rPr lang="en-US" b="0" i="1" smtClean="0">
                            <a:latin typeface="Cambria Math"/>
                          </a:rPr>
                          <m:t>2</m:t>
                        </m:r>
                      </m:den>
                    </m:f>
                  </m:oMath>
                </a14:m>
                <a:endParaRPr lang="en-US" smtClean="0"/>
              </a:p>
              <a:p>
                <a14:m>
                  <m:oMath xmlns:m="http://schemas.openxmlformats.org/officeDocument/2006/math">
                    <m:r>
                      <a:rPr lang="en-US" i="1">
                        <a:latin typeface="Cambria Math"/>
                      </a:rPr>
                      <m:t>𝑠𝑐𝑜𝑟𝑒</m:t>
                    </m:r>
                    <m:d>
                      <m:dPr>
                        <m:ctrlPr>
                          <a:rPr lang="en-US" i="1">
                            <a:latin typeface="Cambria Math"/>
                          </a:rPr>
                        </m:ctrlPr>
                      </m:dPr>
                      <m:e>
                        <m:r>
                          <a:rPr lang="en-US" i="1">
                            <a:latin typeface="Cambria Math"/>
                          </a:rPr>
                          <m:t>𝑒𝑑𝑔𝑒</m:t>
                        </m:r>
                        <m:r>
                          <a:rPr lang="en-US" i="1">
                            <a:latin typeface="Cambria Math"/>
                          </a:rPr>
                          <m:t> </m:t>
                        </m:r>
                        <m:r>
                          <a:rPr lang="en-US" i="1">
                            <a:latin typeface="Cambria Math"/>
                          </a:rPr>
                          <m:t>𝑒</m:t>
                        </m:r>
                      </m:e>
                    </m:d>
                    <m:r>
                      <a:rPr lang="en-US" i="1">
                        <a:latin typeface="Cambria Math"/>
                      </a:rPr>
                      <m:t>=</m:t>
                    </m:r>
                    <m:f>
                      <m:fPr>
                        <m:ctrlPr>
                          <a:rPr lang="en-US" i="1">
                            <a:latin typeface="Cambria Math"/>
                          </a:rPr>
                        </m:ctrlPr>
                      </m:fPr>
                      <m:num>
                        <m:nary>
                          <m:naryPr>
                            <m:chr m:val="∑"/>
                            <m:ctrlPr>
                              <a:rPr lang="en-US" i="1">
                                <a:latin typeface="Cambria Math"/>
                              </a:rPr>
                            </m:ctrlPr>
                          </m:naryPr>
                          <m:sub>
                            <m:r>
                              <m:rPr>
                                <m:brk m:alnAt="23"/>
                              </m:rPr>
                              <a:rPr lang="en-US" i="1">
                                <a:latin typeface="Cambria Math"/>
                              </a:rPr>
                              <m:t>𝑎</m:t>
                            </m:r>
                            <m:r>
                              <a:rPr lang="en-US" i="1">
                                <a:latin typeface="Cambria Math"/>
                              </a:rPr>
                              <m:t>=1</m:t>
                            </m:r>
                          </m:sub>
                          <m:sup>
                            <m:sSub>
                              <m:sSubPr>
                                <m:ctrlPr>
                                  <a:rPr lang="en-US" i="1">
                                    <a:latin typeface="Cambria Math"/>
                                  </a:rPr>
                                </m:ctrlPr>
                              </m:sSubPr>
                              <m:e>
                                <m:r>
                                  <a:rPr lang="en-US" i="1">
                                    <a:latin typeface="Cambria Math"/>
                                  </a:rPr>
                                  <m:t>𝐷</m:t>
                                </m:r>
                              </m:e>
                              <m:sub>
                                <m:r>
                                  <a:rPr lang="en-US" i="1">
                                    <a:latin typeface="Cambria Math"/>
                                  </a:rPr>
                                  <m:t>𝑖</m:t>
                                </m:r>
                              </m:sub>
                            </m:sSub>
                          </m:sup>
                          <m:e>
                            <m:nary>
                              <m:naryPr>
                                <m:chr m:val="∑"/>
                                <m:ctrlPr>
                                  <a:rPr lang="en-US" i="1">
                                    <a:latin typeface="Cambria Math"/>
                                  </a:rPr>
                                </m:ctrlPr>
                              </m:naryPr>
                              <m:sub>
                                <m:r>
                                  <m:rPr>
                                    <m:brk m:alnAt="23"/>
                                  </m:rPr>
                                  <a:rPr lang="en-US" i="1">
                                    <a:latin typeface="Cambria Math"/>
                                  </a:rPr>
                                  <m:t>𝑏</m:t>
                                </m:r>
                                <m:r>
                                  <a:rPr lang="en-US" i="1">
                                    <a:latin typeface="Cambria Math"/>
                                  </a:rPr>
                                  <m:t>=1</m:t>
                                </m:r>
                              </m:sub>
                              <m:sup>
                                <m:sSub>
                                  <m:sSubPr>
                                    <m:ctrlPr>
                                      <a:rPr lang="en-US" i="1">
                                        <a:latin typeface="Cambria Math"/>
                                      </a:rPr>
                                    </m:ctrlPr>
                                  </m:sSubPr>
                                  <m:e>
                                    <m:r>
                                      <a:rPr lang="en-US" i="1">
                                        <a:latin typeface="Cambria Math"/>
                                      </a:rPr>
                                      <m:t>𝐷</m:t>
                                    </m:r>
                                  </m:e>
                                  <m:sub>
                                    <m:r>
                                      <a:rPr lang="en-US" i="1">
                                        <a:latin typeface="Cambria Math"/>
                                      </a:rPr>
                                      <m:t>𝑗</m:t>
                                    </m:r>
                                  </m:sub>
                                </m:sSub>
                              </m:sup>
                              <m:e>
                                <m:r>
                                  <a:rPr lang="en-US" i="1">
                                    <a:latin typeface="Cambria Math"/>
                                  </a:rPr>
                                  <m:t>𝑠𝑐𝑜𝑟𝑒</m:t>
                                </m:r>
                                <m:r>
                                  <a:rPr lang="en-US" i="1">
                                    <a:latin typeface="Cambria Math"/>
                                  </a:rPr>
                                  <m:t>(</m:t>
                                </m:r>
                                <m:sSub>
                                  <m:sSubPr>
                                    <m:ctrlPr>
                                      <a:rPr lang="en-US" i="1">
                                        <a:latin typeface="Cambria Math"/>
                                      </a:rPr>
                                    </m:ctrlPr>
                                  </m:sSubPr>
                                  <m:e>
                                    <m:r>
                                      <a:rPr lang="en-US" i="1">
                                        <a:latin typeface="Cambria Math"/>
                                      </a:rPr>
                                      <m:t>𝑣</m:t>
                                    </m:r>
                                  </m:e>
                                  <m:sub>
                                    <m:r>
                                      <a:rPr lang="en-US" i="1">
                                        <a:latin typeface="Cambria Math"/>
                                      </a:rPr>
                                      <m:t>𝑎</m:t>
                                    </m:r>
                                  </m:sub>
                                </m:sSub>
                                <m:r>
                                  <a:rPr lang="en-US" i="1">
                                    <a:latin typeface="Cambria Math"/>
                                  </a:rPr>
                                  <m:t>, </m:t>
                                </m:r>
                                <m:sSub>
                                  <m:sSubPr>
                                    <m:ctrlPr>
                                      <a:rPr lang="en-US" i="1">
                                        <a:latin typeface="Cambria Math"/>
                                      </a:rPr>
                                    </m:ctrlPr>
                                  </m:sSubPr>
                                  <m:e>
                                    <m:r>
                                      <a:rPr lang="en-US" i="1">
                                        <a:latin typeface="Cambria Math"/>
                                      </a:rPr>
                                      <m:t>𝑣</m:t>
                                    </m:r>
                                  </m:e>
                                  <m:sub>
                                    <m:r>
                                      <a:rPr lang="en-US" i="1">
                                        <a:latin typeface="Cambria Math"/>
                                      </a:rPr>
                                      <m:t>𝑏</m:t>
                                    </m:r>
                                  </m:sub>
                                </m:sSub>
                                <m:r>
                                  <a:rPr lang="en-US" i="1">
                                    <a:latin typeface="Cambria Math"/>
                                  </a:rPr>
                                  <m:t>)</m:t>
                                </m:r>
                              </m:e>
                            </m:nary>
                          </m:e>
                        </m:nary>
                      </m:num>
                      <m:den>
                        <m:sSub>
                          <m:sSubPr>
                            <m:ctrlPr>
                              <a:rPr lang="en-US" i="1">
                                <a:latin typeface="Cambria Math"/>
                              </a:rPr>
                            </m:ctrlPr>
                          </m:sSubPr>
                          <m:e>
                            <m:r>
                              <a:rPr lang="en-US" i="1">
                                <a:latin typeface="Cambria Math"/>
                              </a:rPr>
                              <m:t>𝐷</m:t>
                            </m:r>
                          </m:e>
                          <m:sub>
                            <m:r>
                              <a:rPr lang="en-US" i="1">
                                <a:latin typeface="Cambria Math"/>
                              </a:rPr>
                              <m:t>𝑖</m:t>
                            </m:r>
                          </m:sub>
                        </m:sSub>
                        <m:sSub>
                          <m:sSubPr>
                            <m:ctrlPr>
                              <a:rPr lang="en-US" i="1">
                                <a:latin typeface="Cambria Math"/>
                              </a:rPr>
                            </m:ctrlPr>
                          </m:sSubPr>
                          <m:e>
                            <m:r>
                              <a:rPr lang="en-US" i="1">
                                <a:latin typeface="Cambria Math"/>
                              </a:rPr>
                              <m:t>𝐷</m:t>
                            </m:r>
                          </m:e>
                          <m:sub>
                            <m:r>
                              <a:rPr lang="en-US" i="1">
                                <a:latin typeface="Cambria Math"/>
                              </a:rPr>
                              <m:t>𝑗</m:t>
                            </m:r>
                          </m:sub>
                        </m:sSub>
                      </m:den>
                    </m:f>
                  </m:oMath>
                </a14:m>
                <a:endParaRPr lang="en-US"/>
              </a:p>
              <a:p>
                <a14:m>
                  <m:oMath xmlns:m="http://schemas.openxmlformats.org/officeDocument/2006/math">
                    <m:r>
                      <a:rPr lang="en-US" i="1">
                        <a:latin typeface="Cambria Math"/>
                      </a:rPr>
                      <m:t>𝑠𝑐𝑜𝑟𝑒</m:t>
                    </m:r>
                    <m:d>
                      <m:dPr>
                        <m:ctrlPr>
                          <a:rPr lang="en-US" i="1">
                            <a:latin typeface="Cambria Math"/>
                          </a:rPr>
                        </m:ctrlPr>
                      </m:dPr>
                      <m:e>
                        <m:r>
                          <a:rPr lang="en-US" i="1">
                            <a:latin typeface="Cambria Math"/>
                          </a:rPr>
                          <m:t>𝑐𝑙𝑖𝑞𝑢𝑒</m:t>
                        </m:r>
                        <m:r>
                          <a:rPr lang="en-US" i="1">
                            <a:latin typeface="Cambria Math"/>
                          </a:rPr>
                          <m:t> </m:t>
                        </m:r>
                        <m:r>
                          <a:rPr lang="en-US" i="1">
                            <a:latin typeface="Cambria Math"/>
                          </a:rPr>
                          <m:t>𝑐</m:t>
                        </m:r>
                      </m:e>
                    </m:d>
                    <m:r>
                      <a:rPr lang="en-US" i="1">
                        <a:latin typeface="Cambria Math"/>
                      </a:rPr>
                      <m:t>=</m:t>
                    </m:r>
                    <m:nary>
                      <m:naryPr>
                        <m:chr m:val="∑"/>
                        <m:supHide m:val="on"/>
                        <m:ctrlPr>
                          <a:rPr lang="en-US" i="1">
                            <a:latin typeface="Cambria Math"/>
                          </a:rPr>
                        </m:ctrlPr>
                      </m:naryPr>
                      <m:sub>
                        <m:r>
                          <m:rPr>
                            <m:brk m:alnAt="7"/>
                          </m:rPr>
                          <a:rPr lang="en-US" i="1">
                            <a:latin typeface="Cambria Math"/>
                          </a:rPr>
                          <m:t>𝑒</m:t>
                        </m:r>
                        <m:r>
                          <a:rPr lang="en-US" i="1">
                            <a:latin typeface="Cambria Math"/>
                          </a:rPr>
                          <m:t>∈</m:t>
                        </m:r>
                        <m:r>
                          <a:rPr lang="en-US" i="1">
                            <a:latin typeface="Cambria Math"/>
                          </a:rPr>
                          <m:t>𝑐</m:t>
                        </m:r>
                      </m:sub>
                      <m:sup/>
                      <m:e>
                        <m:r>
                          <a:rPr lang="en-US" i="1">
                            <a:latin typeface="Cambria Math"/>
                          </a:rPr>
                          <m:t>𝑠𝑐𝑜𝑟𝑒</m:t>
                        </m:r>
                        <m:r>
                          <a:rPr lang="en-US" i="1">
                            <a:latin typeface="Cambria Math"/>
                          </a:rPr>
                          <m:t>(</m:t>
                        </m:r>
                        <m:r>
                          <a:rPr lang="en-US" i="1">
                            <a:latin typeface="Cambria Math"/>
                          </a:rPr>
                          <m:t>𝑒𝑑𝑔𝑒</m:t>
                        </m:r>
                        <m:r>
                          <a:rPr lang="en-US" i="1">
                            <a:latin typeface="Cambria Math"/>
                          </a:rPr>
                          <m:t> </m:t>
                        </m:r>
                        <m:r>
                          <a:rPr lang="en-US" i="1">
                            <a:latin typeface="Cambria Math"/>
                          </a:rPr>
                          <m:t>𝑒</m:t>
                        </m:r>
                        <m:r>
                          <a:rPr lang="en-US" i="1">
                            <a:latin typeface="Cambria Math"/>
                          </a:rPr>
                          <m:t>)</m:t>
                        </m:r>
                      </m:e>
                    </m:nary>
                  </m:oMath>
                </a14:m>
                <a:endParaRPr lang="en-US"/>
              </a:p>
              <a:p>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0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9" name="Rectangle 8"/>
          <p:cNvSpPr/>
          <p:nvPr/>
        </p:nvSpPr>
        <p:spPr>
          <a:xfrm>
            <a:off x="1409700" y="33528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Hindi</a:t>
            </a:r>
            <a:endParaRPr lang="en-US" sz="2400">
              <a:solidFill>
                <a:srgbClr val="FF0000"/>
              </a:solidFill>
            </a:endParaRPr>
          </a:p>
        </p:txBody>
      </p:sp>
      <p:sp>
        <p:nvSpPr>
          <p:cNvPr id="10" name="Rectangle 9"/>
          <p:cNvSpPr/>
          <p:nvPr/>
        </p:nvSpPr>
        <p:spPr>
          <a:xfrm>
            <a:off x="3886200" y="33528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Country</a:t>
            </a:r>
            <a:endParaRPr lang="en-US" sz="2400">
              <a:solidFill>
                <a:srgbClr val="FF0000"/>
              </a:solidFill>
            </a:endParaRPr>
          </a:p>
        </p:txBody>
      </p:sp>
      <p:sp>
        <p:nvSpPr>
          <p:cNvPr id="11" name="Rectangle 10"/>
          <p:cNvSpPr/>
          <p:nvPr/>
        </p:nvSpPr>
        <p:spPr>
          <a:xfrm>
            <a:off x="1409700" y="42672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1983</a:t>
            </a:r>
            <a:endParaRPr lang="en-US" sz="2400">
              <a:solidFill>
                <a:srgbClr val="FF0000"/>
              </a:solidFill>
            </a:endParaRPr>
          </a:p>
        </p:txBody>
      </p:sp>
      <p:sp>
        <p:nvSpPr>
          <p:cNvPr id="12" name="Rectangle 11"/>
          <p:cNvSpPr/>
          <p:nvPr/>
        </p:nvSpPr>
        <p:spPr>
          <a:xfrm>
            <a:off x="3886200" y="42672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Latitude</a:t>
            </a:r>
            <a:endParaRPr lang="en-US" sz="2400">
              <a:solidFill>
                <a:srgbClr val="FF0000"/>
              </a:solidFill>
            </a:endParaRPr>
          </a:p>
        </p:txBody>
      </p:sp>
      <p:cxnSp>
        <p:nvCxnSpPr>
          <p:cNvPr id="13" name="Straight Connector 12"/>
          <p:cNvCxnSpPr>
            <a:stCxn id="9" idx="3"/>
            <a:endCxn id="10" idx="1"/>
          </p:cNvCxnSpPr>
          <p:nvPr/>
        </p:nvCxnSpPr>
        <p:spPr>
          <a:xfrm>
            <a:off x="3009900" y="3619500"/>
            <a:ext cx="87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3"/>
            <a:endCxn id="12" idx="1"/>
          </p:cNvCxnSpPr>
          <p:nvPr/>
        </p:nvCxnSpPr>
        <p:spPr>
          <a:xfrm>
            <a:off x="3009900" y="4533900"/>
            <a:ext cx="87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2486" y="3434834"/>
            <a:ext cx="858697" cy="369332"/>
          </a:xfrm>
          <a:prstGeom prst="rect">
            <a:avLst/>
          </a:prstGeom>
          <a:noFill/>
        </p:spPr>
        <p:txBody>
          <a:bodyPr wrap="none" rtlCol="0">
            <a:spAutoFit/>
          </a:bodyPr>
          <a:lstStyle/>
          <a:p>
            <a:r>
              <a:rPr lang="en-US" smtClean="0"/>
              <a:t>Peaked</a:t>
            </a:r>
            <a:endParaRPr lang="en-US"/>
          </a:p>
        </p:txBody>
      </p:sp>
      <p:sp>
        <p:nvSpPr>
          <p:cNvPr id="16" name="TextBox 15"/>
          <p:cNvSpPr txBox="1"/>
          <p:nvPr/>
        </p:nvSpPr>
        <p:spPr>
          <a:xfrm>
            <a:off x="5560851" y="4349234"/>
            <a:ext cx="1321965" cy="369332"/>
          </a:xfrm>
          <a:prstGeom prst="rect">
            <a:avLst/>
          </a:prstGeom>
          <a:noFill/>
        </p:spPr>
        <p:txBody>
          <a:bodyPr wrap="none" rtlCol="0">
            <a:spAutoFit/>
          </a:bodyPr>
          <a:lstStyle/>
          <a:p>
            <a:r>
              <a:rPr lang="en-US" smtClean="0"/>
              <a:t>Non-Peaked</a:t>
            </a:r>
            <a:endParaRPr lang="en-US"/>
          </a:p>
        </p:txBody>
      </p:sp>
      <p:graphicFrame>
        <p:nvGraphicFramePr>
          <p:cNvPr id="20" name="Chart 19"/>
          <p:cNvGraphicFramePr>
            <a:graphicFrameLocks/>
          </p:cNvGraphicFramePr>
          <p:nvPr>
            <p:extLst>
              <p:ext uri="{D42A27DB-BD31-4B8C-83A1-F6EECF244321}">
                <p14:modId xmlns:p14="http://schemas.microsoft.com/office/powerpoint/2010/main" val="3301191170"/>
              </p:ext>
            </p:extLst>
          </p:nvPr>
        </p:nvGraphicFramePr>
        <p:xfrm>
          <a:off x="2209800" y="4245077"/>
          <a:ext cx="1580300" cy="1957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76351276"/>
              </p:ext>
            </p:extLst>
          </p:nvPr>
        </p:nvGraphicFramePr>
        <p:xfrm>
          <a:off x="4495800" y="4267200"/>
          <a:ext cx="1575384" cy="1981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54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5" grpId="0"/>
      <p:bldP spid="15" grpId="1"/>
      <p:bldP spid="16" grpId="0"/>
      <p:bldP spid="16" grpId="1"/>
      <p:bldGraphic spid="20" grpId="0">
        <p:bldAsOne/>
      </p:bldGraphic>
      <p:bldGraphic spid="20" grpId="1">
        <p:bldAsOne/>
      </p:bldGraphic>
      <p:bldGraphic spid="21" grpId="0">
        <p:bldAsOne/>
      </p:bldGraphic>
      <p:bldGraphic spid="21" grpId="1">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Synthetic Dataset Results</a:t>
            </a:r>
            <a:endParaRPr lang="en-US"/>
          </a:p>
        </p:txBody>
      </p:sp>
      <p:sp>
        <p:nvSpPr>
          <p:cNvPr id="7" name="Content Placeholder 2"/>
          <p:cNvSpPr>
            <a:spLocks noGrp="1"/>
          </p:cNvSpPr>
          <p:nvPr>
            <p:ph idx="1"/>
          </p:nvPr>
        </p:nvSpPr>
        <p:spPr>
          <a:xfrm>
            <a:off x="457200" y="4800600"/>
            <a:ext cx="4038600" cy="1325563"/>
          </a:xfrm>
        </p:spPr>
        <p:txBody>
          <a:bodyPr>
            <a:normAutofit fontScale="55000" lnSpcReduction="20000"/>
          </a:bodyPr>
          <a:lstStyle/>
          <a:p>
            <a:r>
              <a:rPr lang="en-US" smtClean="0"/>
              <a:t>Min support = 1%</a:t>
            </a:r>
          </a:p>
          <a:p>
            <a:r>
              <a:rPr lang="en-US" smtClean="0"/>
              <a:t>ABC=</a:t>
            </a:r>
            <a:r>
              <a:rPr lang="en-US"/>
              <a:t>Association Based </a:t>
            </a:r>
            <a:r>
              <a:rPr lang="en-US" smtClean="0"/>
              <a:t>Clique Outlier Detection</a:t>
            </a:r>
          </a:p>
          <a:p>
            <a:r>
              <a:rPr lang="en-US" smtClean="0"/>
              <a:t>EBC=Entity </a:t>
            </a:r>
            <a:r>
              <a:rPr lang="en-US"/>
              <a:t>Based Clique </a:t>
            </a:r>
            <a:r>
              <a:rPr lang="en-US" smtClean="0"/>
              <a:t>Outlier Detection</a:t>
            </a:r>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56654222"/>
              </p:ext>
            </p:extLst>
          </p:nvPr>
        </p:nvGraphicFramePr>
        <p:xfrm>
          <a:off x="228601" y="1715875"/>
          <a:ext cx="4134941" cy="2451735"/>
        </p:xfrm>
        <a:graphic>
          <a:graphicData uri="http://schemas.openxmlformats.org/drawingml/2006/table">
            <a:tbl>
              <a:tblPr firstRow="1" bandRow="1">
                <a:tableStyleId>{5C22544A-7EE6-4342-B048-85BDC9FD1C3A}</a:tableStyleId>
              </a:tblPr>
              <a:tblGrid>
                <a:gridCol w="507097"/>
                <a:gridCol w="293688"/>
                <a:gridCol w="548043"/>
                <a:gridCol w="548043"/>
                <a:gridCol w="548043"/>
                <a:gridCol w="548043"/>
                <a:gridCol w="548043"/>
                <a:gridCol w="593941"/>
              </a:tblGrid>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N</a:t>
                      </a:r>
                    </a:p>
                  </a:txBody>
                  <a:tcPr marL="9525" marR="9525" marT="9525" marB="0" anchor="b"/>
                </a:tc>
                <a:tc gridSpan="2">
                  <a:txBody>
                    <a:bodyPr/>
                    <a:lstStyle/>
                    <a:p>
                      <a:pPr algn="ctr" fontAlgn="b"/>
                      <a:r>
                        <a:rPr lang="en-US" sz="1400" b="0" i="0" u="none" strike="noStrike">
                          <a:solidFill>
                            <a:srgbClr val="000000"/>
                          </a:solidFill>
                          <a:effectLst/>
                          <a:latin typeface="Calibri"/>
                        </a:rPr>
                        <a:t>#Attributes=4</a:t>
                      </a:r>
                    </a:p>
                  </a:txBody>
                  <a:tcPr marL="9525" marR="9525" marT="9525" marB="0" anchor="b"/>
                </a:tc>
                <a:tc hMerge="1">
                  <a:txBody>
                    <a:bodyPr/>
                    <a:lstStyle/>
                    <a:p>
                      <a:endParaRPr lang="en-US"/>
                    </a:p>
                  </a:txBody>
                  <a:tcPr/>
                </a:tc>
                <a:tc gridSpan="2">
                  <a:txBody>
                    <a:bodyPr/>
                    <a:lstStyle/>
                    <a:p>
                      <a:pPr algn="ctr" fontAlgn="b"/>
                      <a:r>
                        <a:rPr lang="en-US" sz="1400" b="0" i="0" u="none" strike="noStrike">
                          <a:solidFill>
                            <a:srgbClr val="000000"/>
                          </a:solidFill>
                          <a:effectLst/>
                          <a:latin typeface="Calibri"/>
                        </a:rPr>
                        <a:t>#Attributes=6</a:t>
                      </a:r>
                    </a:p>
                  </a:txBody>
                  <a:tcPr marL="9525" marR="9525" marT="9525" marB="0" anchor="b"/>
                </a:tc>
                <a:tc hMerge="1">
                  <a:txBody>
                    <a:bodyPr/>
                    <a:lstStyle/>
                    <a:p>
                      <a:endParaRPr lang="en-US"/>
                    </a:p>
                  </a:txBody>
                  <a:tcPr/>
                </a:tc>
                <a:tc gridSpan="2">
                  <a:txBody>
                    <a:bodyPr/>
                    <a:lstStyle/>
                    <a:p>
                      <a:pPr algn="ctr" fontAlgn="b"/>
                      <a:r>
                        <a:rPr lang="en-US" sz="1400" b="0" i="0" u="none" strike="noStrike">
                          <a:solidFill>
                            <a:srgbClr val="000000"/>
                          </a:solidFill>
                          <a:effectLst/>
                          <a:latin typeface="Calibri"/>
                        </a:rPr>
                        <a:t>#Attributes=10</a:t>
                      </a:r>
                    </a:p>
                  </a:txBody>
                  <a:tcPr marL="9525" marR="9525" marT="9525" marB="0" anchor="b"/>
                </a:tc>
                <a:tc hMerge="1">
                  <a:txBody>
                    <a:bodyPr/>
                    <a:lstStyle/>
                    <a:p>
                      <a:endParaRPr lang="en-US"/>
                    </a:p>
                  </a:txBody>
                  <a:tcPr/>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a:t>
                      </a:r>
                    </a:p>
                  </a:txBody>
                  <a:tcPr marL="9525" marR="9525" marT="9525" marB="0" anchor="b"/>
                </a:tc>
                <a:tc>
                  <a:txBody>
                    <a:bodyPr/>
                    <a:lstStyle/>
                    <a:p>
                      <a:pPr algn="ctr" fontAlgn="b"/>
                      <a:r>
                        <a:rPr lang="en-US" sz="1400" b="0" i="0" u="none" strike="noStrike">
                          <a:solidFill>
                            <a:srgbClr val="000000"/>
                          </a:solidFill>
                          <a:effectLst/>
                          <a:latin typeface="Calibri"/>
                        </a:rPr>
                        <a:t>ABC</a:t>
                      </a:r>
                    </a:p>
                  </a:txBody>
                  <a:tcPr marL="9525" marR="9525" marT="9525" marB="0" anchor="b"/>
                </a:tc>
                <a:tc>
                  <a:txBody>
                    <a:bodyPr/>
                    <a:lstStyle/>
                    <a:p>
                      <a:pPr algn="ctr" fontAlgn="b"/>
                      <a:r>
                        <a:rPr lang="en-US" sz="1400" b="0" i="0" u="none" strike="noStrike">
                          <a:solidFill>
                            <a:srgbClr val="000000"/>
                          </a:solidFill>
                          <a:effectLst/>
                          <a:latin typeface="Calibri"/>
                        </a:rPr>
                        <a:t>EBC</a:t>
                      </a:r>
                    </a:p>
                  </a:txBody>
                  <a:tcPr marL="9525" marR="9525" marT="9525" marB="0" anchor="b"/>
                </a:tc>
                <a:tc>
                  <a:txBody>
                    <a:bodyPr/>
                    <a:lstStyle/>
                    <a:p>
                      <a:pPr algn="ctr" fontAlgn="b"/>
                      <a:r>
                        <a:rPr lang="en-US" sz="1400" b="0" i="0" u="none" strike="noStrike">
                          <a:solidFill>
                            <a:srgbClr val="000000"/>
                          </a:solidFill>
                          <a:effectLst/>
                          <a:latin typeface="Calibri"/>
                        </a:rPr>
                        <a:t>ABC</a:t>
                      </a:r>
                    </a:p>
                  </a:txBody>
                  <a:tcPr marL="9525" marR="9525" marT="9525" marB="0" anchor="b"/>
                </a:tc>
                <a:tc>
                  <a:txBody>
                    <a:bodyPr/>
                    <a:lstStyle/>
                    <a:p>
                      <a:pPr algn="ctr" fontAlgn="b"/>
                      <a:r>
                        <a:rPr lang="en-US" sz="1400" b="0" i="0" u="none" strike="noStrike">
                          <a:solidFill>
                            <a:srgbClr val="000000"/>
                          </a:solidFill>
                          <a:effectLst/>
                          <a:latin typeface="Calibri"/>
                        </a:rPr>
                        <a:t>EBC</a:t>
                      </a:r>
                    </a:p>
                  </a:txBody>
                  <a:tcPr marL="9525" marR="9525" marT="9525" marB="0" anchor="b"/>
                </a:tc>
                <a:tc>
                  <a:txBody>
                    <a:bodyPr/>
                    <a:lstStyle/>
                    <a:p>
                      <a:pPr algn="ctr" fontAlgn="b"/>
                      <a:r>
                        <a:rPr lang="en-US" sz="1400" b="0" i="0" u="none" strike="noStrike">
                          <a:solidFill>
                            <a:srgbClr val="000000"/>
                          </a:solidFill>
                          <a:effectLst/>
                          <a:latin typeface="Calibri"/>
                        </a:rPr>
                        <a:t>ABC</a:t>
                      </a:r>
                    </a:p>
                  </a:txBody>
                  <a:tcPr marL="9525" marR="9525" marT="9525" marB="0" anchor="b"/>
                </a:tc>
                <a:tc>
                  <a:txBody>
                    <a:bodyPr/>
                    <a:lstStyle/>
                    <a:p>
                      <a:pPr algn="ctr" fontAlgn="b"/>
                      <a:r>
                        <a:rPr lang="en-US" sz="1400" b="0" i="0" u="none" strike="noStrike">
                          <a:solidFill>
                            <a:srgbClr val="000000"/>
                          </a:solidFill>
                          <a:effectLst/>
                          <a:latin typeface="Calibri"/>
                        </a:rPr>
                        <a:t>EBC</a:t>
                      </a:r>
                    </a:p>
                  </a:txBody>
                  <a:tcPr marL="9525" marR="9525" marT="9525" marB="0" anchor="b"/>
                </a:tc>
              </a:tr>
              <a:tr h="162666">
                <a:tc>
                  <a:txBody>
                    <a:bodyPr/>
                    <a:lstStyle/>
                    <a:p>
                      <a:pPr algn="ctr" fontAlgn="b"/>
                      <a:r>
                        <a:rPr lang="en-US" sz="1400" b="0" i="0" u="none" strike="noStrike">
                          <a:solidFill>
                            <a:srgbClr val="000000"/>
                          </a:solidFill>
                          <a:effectLst/>
                          <a:latin typeface="Calibri"/>
                        </a:rPr>
                        <a:t>10000</a:t>
                      </a:r>
                    </a:p>
                  </a:txBody>
                  <a:tcPr marL="9525" marR="9525" marT="9525" marB="0" anchor="b"/>
                </a:tc>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95.4</a:t>
                      </a:r>
                    </a:p>
                  </a:txBody>
                  <a:tcPr marL="9525" marR="9525" marT="9525" marB="0" anchor="b"/>
                </a:tc>
                <a:tc>
                  <a:txBody>
                    <a:bodyPr/>
                    <a:lstStyle/>
                    <a:p>
                      <a:pPr algn="ctr" fontAlgn="b"/>
                      <a:r>
                        <a:rPr lang="en-US" sz="1400" b="0" i="0" u="none" strike="noStrike">
                          <a:solidFill>
                            <a:srgbClr val="000000"/>
                          </a:solidFill>
                          <a:effectLst/>
                          <a:latin typeface="Calibri"/>
                        </a:rPr>
                        <a:t>75.4</a:t>
                      </a:r>
                    </a:p>
                  </a:txBody>
                  <a:tcPr marL="9525" marR="9525" marT="9525" marB="0" anchor="b"/>
                </a:tc>
                <a:tc>
                  <a:txBody>
                    <a:bodyPr/>
                    <a:lstStyle/>
                    <a:p>
                      <a:pPr algn="ctr" fontAlgn="b"/>
                      <a:r>
                        <a:rPr lang="en-US" sz="1400" b="0" i="0" u="none" strike="noStrike">
                          <a:solidFill>
                            <a:srgbClr val="000000"/>
                          </a:solidFill>
                          <a:effectLst/>
                          <a:latin typeface="Calibri"/>
                        </a:rPr>
                        <a:t>97</a:t>
                      </a:r>
                    </a:p>
                  </a:txBody>
                  <a:tcPr marL="9525" marR="9525" marT="9525" marB="0" anchor="b"/>
                </a:tc>
                <a:tc>
                  <a:txBody>
                    <a:bodyPr/>
                    <a:lstStyle/>
                    <a:p>
                      <a:pPr algn="ctr" fontAlgn="b"/>
                      <a:r>
                        <a:rPr lang="en-US" sz="1400" b="0" i="0" u="none" strike="noStrike">
                          <a:solidFill>
                            <a:srgbClr val="000000"/>
                          </a:solidFill>
                          <a:effectLst/>
                          <a:latin typeface="Calibri"/>
                        </a:rPr>
                        <a:t>71.2</a:t>
                      </a:r>
                    </a:p>
                  </a:txBody>
                  <a:tcPr marL="9525" marR="9525" marT="9525" marB="0" anchor="b"/>
                </a:tc>
                <a:tc>
                  <a:txBody>
                    <a:bodyPr/>
                    <a:lstStyle/>
                    <a:p>
                      <a:pPr algn="ctr" fontAlgn="b"/>
                      <a:r>
                        <a:rPr lang="en-US" sz="1400" b="0" i="0" u="none" strike="noStrike">
                          <a:solidFill>
                            <a:srgbClr val="000000"/>
                          </a:solidFill>
                          <a:effectLst/>
                          <a:latin typeface="Calibri"/>
                        </a:rPr>
                        <a:t>95</a:t>
                      </a:r>
                    </a:p>
                  </a:txBody>
                  <a:tcPr marL="9525" marR="9525" marT="9525" marB="0" anchor="b"/>
                </a:tc>
                <a:tc>
                  <a:txBody>
                    <a:bodyPr/>
                    <a:lstStyle/>
                    <a:p>
                      <a:pPr algn="ctr" fontAlgn="b"/>
                      <a:r>
                        <a:rPr lang="en-US" sz="1400" b="0" i="0" u="none" strike="noStrike">
                          <a:solidFill>
                            <a:srgbClr val="000000"/>
                          </a:solidFill>
                          <a:effectLst/>
                          <a:latin typeface="Calibri"/>
                        </a:rPr>
                        <a:t>69.1</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96.7</a:t>
                      </a:r>
                    </a:p>
                  </a:txBody>
                  <a:tcPr marL="9525" marR="9525" marT="9525" marB="0" anchor="b"/>
                </a:tc>
                <a:tc>
                  <a:txBody>
                    <a:bodyPr/>
                    <a:lstStyle/>
                    <a:p>
                      <a:pPr algn="ctr" fontAlgn="b"/>
                      <a:r>
                        <a:rPr lang="en-US" sz="1400" b="0" i="0" u="none" strike="noStrike">
                          <a:solidFill>
                            <a:srgbClr val="000000"/>
                          </a:solidFill>
                          <a:effectLst/>
                          <a:latin typeface="Calibri"/>
                        </a:rPr>
                        <a:t>72.3</a:t>
                      </a:r>
                    </a:p>
                  </a:txBody>
                  <a:tcPr marL="9525" marR="9525" marT="9525" marB="0" anchor="b"/>
                </a:tc>
                <a:tc>
                  <a:txBody>
                    <a:bodyPr/>
                    <a:lstStyle/>
                    <a:p>
                      <a:pPr algn="ctr" fontAlgn="b"/>
                      <a:r>
                        <a:rPr lang="en-US" sz="1400" b="0" i="0" u="none" strike="noStrike">
                          <a:solidFill>
                            <a:srgbClr val="000000"/>
                          </a:solidFill>
                          <a:effectLst/>
                          <a:latin typeface="Calibri"/>
                        </a:rPr>
                        <a:t>97.6</a:t>
                      </a:r>
                    </a:p>
                  </a:txBody>
                  <a:tcPr marL="9525" marR="9525" marT="9525" marB="0" anchor="b"/>
                </a:tc>
                <a:tc>
                  <a:txBody>
                    <a:bodyPr/>
                    <a:lstStyle/>
                    <a:p>
                      <a:pPr algn="ctr" fontAlgn="b"/>
                      <a:r>
                        <a:rPr lang="en-US" sz="1400" b="0" i="0" u="none" strike="noStrike">
                          <a:solidFill>
                            <a:srgbClr val="000000"/>
                          </a:solidFill>
                          <a:effectLst/>
                          <a:latin typeface="Calibri"/>
                        </a:rPr>
                        <a:t>72.4</a:t>
                      </a:r>
                    </a:p>
                  </a:txBody>
                  <a:tcPr marL="9525" marR="9525" marT="9525" marB="0" anchor="b"/>
                </a:tc>
                <a:tc>
                  <a:txBody>
                    <a:bodyPr/>
                    <a:lstStyle/>
                    <a:p>
                      <a:pPr algn="ctr" fontAlgn="b"/>
                      <a:r>
                        <a:rPr lang="en-US" sz="1400" b="0" i="0" u="none" strike="noStrike">
                          <a:solidFill>
                            <a:srgbClr val="000000"/>
                          </a:solidFill>
                          <a:effectLst/>
                          <a:latin typeface="Calibri"/>
                        </a:rPr>
                        <a:t>95.2</a:t>
                      </a:r>
                    </a:p>
                  </a:txBody>
                  <a:tcPr marL="9525" marR="9525" marT="9525" marB="0" anchor="b"/>
                </a:tc>
                <a:tc>
                  <a:txBody>
                    <a:bodyPr/>
                    <a:lstStyle/>
                    <a:p>
                      <a:pPr algn="ctr" fontAlgn="b"/>
                      <a:r>
                        <a:rPr lang="en-US" sz="1400" b="0" i="0" u="none" strike="noStrike">
                          <a:solidFill>
                            <a:srgbClr val="000000"/>
                          </a:solidFill>
                          <a:effectLst/>
                          <a:latin typeface="Calibri"/>
                        </a:rPr>
                        <a:t>69.7</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10</a:t>
                      </a:r>
                    </a:p>
                  </a:txBody>
                  <a:tcPr marL="9525" marR="9525" marT="9525" marB="0" anchor="b"/>
                </a:tc>
                <a:tc>
                  <a:txBody>
                    <a:bodyPr/>
                    <a:lstStyle/>
                    <a:p>
                      <a:pPr algn="ctr" fontAlgn="b"/>
                      <a:r>
                        <a:rPr lang="en-US" sz="1400" b="0" i="0" u="none" strike="noStrike">
                          <a:solidFill>
                            <a:srgbClr val="000000"/>
                          </a:solidFill>
                          <a:effectLst/>
                          <a:latin typeface="Calibri"/>
                        </a:rPr>
                        <a:t>95.6</a:t>
                      </a:r>
                    </a:p>
                  </a:txBody>
                  <a:tcPr marL="9525" marR="9525" marT="9525" marB="0" anchor="b"/>
                </a:tc>
                <a:tc>
                  <a:txBody>
                    <a:bodyPr/>
                    <a:lstStyle/>
                    <a:p>
                      <a:pPr algn="ctr" fontAlgn="b"/>
                      <a:r>
                        <a:rPr lang="en-US" sz="1400" b="0" i="0" u="none" strike="noStrike">
                          <a:solidFill>
                            <a:srgbClr val="000000"/>
                          </a:solidFill>
                          <a:effectLst/>
                          <a:latin typeface="Calibri"/>
                        </a:rPr>
                        <a:t>73</a:t>
                      </a:r>
                    </a:p>
                  </a:txBody>
                  <a:tcPr marL="9525" marR="9525" marT="9525" marB="0" anchor="b"/>
                </a:tc>
                <a:tc>
                  <a:txBody>
                    <a:bodyPr/>
                    <a:lstStyle/>
                    <a:p>
                      <a:pPr algn="ctr" fontAlgn="b"/>
                      <a:r>
                        <a:rPr lang="en-US" sz="1400" b="0" i="0" u="none" strike="noStrike">
                          <a:solidFill>
                            <a:srgbClr val="000000"/>
                          </a:solidFill>
                          <a:effectLst/>
                          <a:latin typeface="Calibri"/>
                        </a:rPr>
                        <a:t>97.8</a:t>
                      </a:r>
                    </a:p>
                  </a:txBody>
                  <a:tcPr marL="9525" marR="9525" marT="9525" marB="0" anchor="b"/>
                </a:tc>
                <a:tc>
                  <a:txBody>
                    <a:bodyPr/>
                    <a:lstStyle/>
                    <a:p>
                      <a:pPr algn="ctr" fontAlgn="b"/>
                      <a:r>
                        <a:rPr lang="en-US" sz="1400" b="0" i="0" u="none" strike="noStrike">
                          <a:solidFill>
                            <a:srgbClr val="000000"/>
                          </a:solidFill>
                          <a:effectLst/>
                          <a:latin typeface="Calibri"/>
                        </a:rPr>
                        <a:t>72.8</a:t>
                      </a:r>
                    </a:p>
                  </a:txBody>
                  <a:tcPr marL="9525" marR="9525" marT="9525" marB="0" anchor="b"/>
                </a:tc>
                <a:tc>
                  <a:txBody>
                    <a:bodyPr/>
                    <a:lstStyle/>
                    <a:p>
                      <a:pPr algn="ctr" fontAlgn="b"/>
                      <a:r>
                        <a:rPr lang="en-US" sz="1400" b="0" i="0" u="none" strike="noStrike">
                          <a:solidFill>
                            <a:srgbClr val="000000"/>
                          </a:solidFill>
                          <a:effectLst/>
                          <a:latin typeface="Calibri"/>
                        </a:rPr>
                        <a:t>95.7</a:t>
                      </a:r>
                    </a:p>
                  </a:txBody>
                  <a:tcPr marL="9525" marR="9525" marT="9525" marB="0" anchor="b"/>
                </a:tc>
                <a:tc>
                  <a:txBody>
                    <a:bodyPr/>
                    <a:lstStyle/>
                    <a:p>
                      <a:pPr algn="ctr" fontAlgn="b"/>
                      <a:r>
                        <a:rPr lang="en-US" sz="1400" b="0" i="0" u="none" strike="noStrike">
                          <a:solidFill>
                            <a:srgbClr val="000000"/>
                          </a:solidFill>
                          <a:effectLst/>
                          <a:latin typeface="Calibri"/>
                        </a:rPr>
                        <a:t>73.2</a:t>
                      </a:r>
                    </a:p>
                  </a:txBody>
                  <a:tcPr marL="9525" marR="9525" marT="9525" marB="0" anchor="b"/>
                </a:tc>
              </a:tr>
              <a:tr h="162666">
                <a:tc>
                  <a:txBody>
                    <a:bodyPr/>
                    <a:lstStyle/>
                    <a:p>
                      <a:pPr algn="ctr" fontAlgn="b"/>
                      <a:r>
                        <a:rPr lang="en-US" sz="1400" b="0" i="0" u="none" strike="noStrike">
                          <a:solidFill>
                            <a:srgbClr val="000000"/>
                          </a:solidFill>
                          <a:effectLst/>
                          <a:latin typeface="Calibri"/>
                        </a:rPr>
                        <a:t>20000</a:t>
                      </a:r>
                    </a:p>
                  </a:txBody>
                  <a:tcPr marL="9525" marR="9525" marT="9525" marB="0" anchor="b"/>
                </a:tc>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90.4</a:t>
                      </a:r>
                    </a:p>
                  </a:txBody>
                  <a:tcPr marL="9525" marR="9525" marT="9525" marB="0" anchor="b"/>
                </a:tc>
                <a:tc>
                  <a:txBody>
                    <a:bodyPr/>
                    <a:lstStyle/>
                    <a:p>
                      <a:pPr algn="ctr" fontAlgn="b"/>
                      <a:r>
                        <a:rPr lang="en-US" sz="1400" b="0" i="0" u="none" strike="noStrike">
                          <a:solidFill>
                            <a:srgbClr val="000000"/>
                          </a:solidFill>
                          <a:effectLst/>
                          <a:latin typeface="Calibri"/>
                        </a:rPr>
                        <a:t>71.8</a:t>
                      </a:r>
                    </a:p>
                  </a:txBody>
                  <a:tcPr marL="9525" marR="9525" marT="9525" marB="0" anchor="b"/>
                </a:tc>
                <a:tc>
                  <a:txBody>
                    <a:bodyPr/>
                    <a:lstStyle/>
                    <a:p>
                      <a:pPr algn="ctr" fontAlgn="b"/>
                      <a:r>
                        <a:rPr lang="en-US" sz="1400" b="0" i="0" u="none" strike="noStrike">
                          <a:solidFill>
                            <a:srgbClr val="000000"/>
                          </a:solidFill>
                          <a:effectLst/>
                          <a:latin typeface="Calibri"/>
                        </a:rPr>
                        <a:t>95.9</a:t>
                      </a:r>
                    </a:p>
                  </a:txBody>
                  <a:tcPr marL="9525" marR="9525" marT="9525" marB="0" anchor="b"/>
                </a:tc>
                <a:tc>
                  <a:txBody>
                    <a:bodyPr/>
                    <a:lstStyle/>
                    <a:p>
                      <a:pPr algn="ctr" fontAlgn="b"/>
                      <a:r>
                        <a:rPr lang="en-US" sz="1400" b="0" i="0" u="none" strike="noStrike">
                          <a:solidFill>
                            <a:srgbClr val="000000"/>
                          </a:solidFill>
                          <a:effectLst/>
                          <a:latin typeface="Calibri"/>
                        </a:rPr>
                        <a:t>73.8</a:t>
                      </a:r>
                    </a:p>
                  </a:txBody>
                  <a:tcPr marL="9525" marR="9525" marT="9525" marB="0" anchor="b"/>
                </a:tc>
                <a:tc>
                  <a:txBody>
                    <a:bodyPr/>
                    <a:lstStyle/>
                    <a:p>
                      <a:pPr algn="ctr" fontAlgn="b"/>
                      <a:r>
                        <a:rPr lang="en-US" sz="1400" b="0" i="0" u="none" strike="noStrike">
                          <a:solidFill>
                            <a:srgbClr val="000000"/>
                          </a:solidFill>
                          <a:effectLst/>
                          <a:latin typeface="Calibri"/>
                        </a:rPr>
                        <a:t>97.3</a:t>
                      </a:r>
                    </a:p>
                  </a:txBody>
                  <a:tcPr marL="9525" marR="9525" marT="9525" marB="0" anchor="b"/>
                </a:tc>
                <a:tc>
                  <a:txBody>
                    <a:bodyPr/>
                    <a:lstStyle/>
                    <a:p>
                      <a:pPr algn="ctr" fontAlgn="b"/>
                      <a:r>
                        <a:rPr lang="en-US" sz="1400" b="0" i="0" u="none" strike="noStrike">
                          <a:solidFill>
                            <a:srgbClr val="000000"/>
                          </a:solidFill>
                          <a:effectLst/>
                          <a:latin typeface="Calibri"/>
                        </a:rPr>
                        <a:t>68.8</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93.8</a:t>
                      </a:r>
                    </a:p>
                  </a:txBody>
                  <a:tcPr marL="9525" marR="9525" marT="9525" marB="0" anchor="b"/>
                </a:tc>
                <a:tc>
                  <a:txBody>
                    <a:bodyPr/>
                    <a:lstStyle/>
                    <a:p>
                      <a:pPr algn="ctr" fontAlgn="b"/>
                      <a:r>
                        <a:rPr lang="en-US" sz="1400" b="0" i="0" u="none" strike="noStrike">
                          <a:solidFill>
                            <a:srgbClr val="000000"/>
                          </a:solidFill>
                          <a:effectLst/>
                          <a:latin typeface="Calibri"/>
                        </a:rPr>
                        <a:t>64</a:t>
                      </a:r>
                    </a:p>
                  </a:txBody>
                  <a:tcPr marL="9525" marR="9525" marT="9525" marB="0" anchor="b"/>
                </a:tc>
                <a:tc>
                  <a:txBody>
                    <a:bodyPr/>
                    <a:lstStyle/>
                    <a:p>
                      <a:pPr algn="ctr" fontAlgn="b"/>
                      <a:r>
                        <a:rPr lang="en-US" sz="1400" b="0" i="0" u="none" strike="noStrike">
                          <a:solidFill>
                            <a:srgbClr val="000000"/>
                          </a:solidFill>
                          <a:effectLst/>
                          <a:latin typeface="Calibri"/>
                        </a:rPr>
                        <a:t>94.8</a:t>
                      </a:r>
                    </a:p>
                  </a:txBody>
                  <a:tcPr marL="9525" marR="9525" marT="9525" marB="0" anchor="b"/>
                </a:tc>
                <a:tc>
                  <a:txBody>
                    <a:bodyPr/>
                    <a:lstStyle/>
                    <a:p>
                      <a:pPr algn="ctr" fontAlgn="b"/>
                      <a:r>
                        <a:rPr lang="en-US" sz="1400" b="0" i="0" u="none" strike="noStrike">
                          <a:solidFill>
                            <a:srgbClr val="000000"/>
                          </a:solidFill>
                          <a:effectLst/>
                          <a:latin typeface="Calibri"/>
                        </a:rPr>
                        <a:t>71.4</a:t>
                      </a:r>
                    </a:p>
                  </a:txBody>
                  <a:tcPr marL="9525" marR="9525" marT="9525" marB="0" anchor="b"/>
                </a:tc>
                <a:tc>
                  <a:txBody>
                    <a:bodyPr/>
                    <a:lstStyle/>
                    <a:p>
                      <a:pPr algn="ctr" fontAlgn="b"/>
                      <a:r>
                        <a:rPr lang="en-US" sz="1400" b="0" i="0" u="none" strike="noStrike">
                          <a:solidFill>
                            <a:srgbClr val="000000"/>
                          </a:solidFill>
                          <a:effectLst/>
                          <a:latin typeface="Calibri"/>
                        </a:rPr>
                        <a:t>95.2</a:t>
                      </a:r>
                    </a:p>
                  </a:txBody>
                  <a:tcPr marL="9525" marR="9525" marT="9525" marB="0" anchor="b"/>
                </a:tc>
                <a:tc>
                  <a:txBody>
                    <a:bodyPr/>
                    <a:lstStyle/>
                    <a:p>
                      <a:pPr algn="ctr" fontAlgn="b"/>
                      <a:r>
                        <a:rPr lang="en-US" sz="1400" b="0" i="0" u="none" strike="noStrike">
                          <a:solidFill>
                            <a:srgbClr val="000000"/>
                          </a:solidFill>
                          <a:effectLst/>
                          <a:latin typeface="Calibri"/>
                        </a:rPr>
                        <a:t>75.2</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10</a:t>
                      </a:r>
                    </a:p>
                  </a:txBody>
                  <a:tcPr marL="9525" marR="9525" marT="9525" marB="0" anchor="b"/>
                </a:tc>
                <a:tc>
                  <a:txBody>
                    <a:bodyPr/>
                    <a:lstStyle/>
                    <a:p>
                      <a:pPr algn="ctr" fontAlgn="b"/>
                      <a:r>
                        <a:rPr lang="en-US" sz="1400" b="0" i="0" u="none" strike="noStrike">
                          <a:solidFill>
                            <a:srgbClr val="000000"/>
                          </a:solidFill>
                          <a:effectLst/>
                          <a:latin typeface="Calibri"/>
                        </a:rPr>
                        <a:t>94.4</a:t>
                      </a:r>
                    </a:p>
                  </a:txBody>
                  <a:tcPr marL="9525" marR="9525" marT="9525" marB="0" anchor="b"/>
                </a:tc>
                <a:tc>
                  <a:txBody>
                    <a:bodyPr/>
                    <a:lstStyle/>
                    <a:p>
                      <a:pPr algn="ctr" fontAlgn="b"/>
                      <a:r>
                        <a:rPr lang="en-US" sz="1400" b="0" i="0" u="none" strike="noStrike">
                          <a:solidFill>
                            <a:srgbClr val="000000"/>
                          </a:solidFill>
                          <a:effectLst/>
                          <a:latin typeface="Calibri"/>
                        </a:rPr>
                        <a:t>73.3</a:t>
                      </a:r>
                    </a:p>
                  </a:txBody>
                  <a:tcPr marL="9525" marR="9525" marT="9525" marB="0" anchor="b"/>
                </a:tc>
                <a:tc>
                  <a:txBody>
                    <a:bodyPr/>
                    <a:lstStyle/>
                    <a:p>
                      <a:pPr algn="ctr" fontAlgn="b"/>
                      <a:r>
                        <a:rPr lang="en-US" sz="1400" b="0" i="0" u="none" strike="noStrike">
                          <a:solidFill>
                            <a:srgbClr val="000000"/>
                          </a:solidFill>
                          <a:effectLst/>
                          <a:latin typeface="Calibri"/>
                        </a:rPr>
                        <a:t>97</a:t>
                      </a:r>
                    </a:p>
                  </a:txBody>
                  <a:tcPr marL="9525" marR="9525" marT="9525" marB="0" anchor="b"/>
                </a:tc>
                <a:tc>
                  <a:txBody>
                    <a:bodyPr/>
                    <a:lstStyle/>
                    <a:p>
                      <a:pPr algn="ctr" fontAlgn="b"/>
                      <a:r>
                        <a:rPr lang="en-US" sz="1400" b="0" i="0" u="none" strike="noStrike">
                          <a:solidFill>
                            <a:srgbClr val="000000"/>
                          </a:solidFill>
                          <a:effectLst/>
                          <a:latin typeface="Calibri"/>
                        </a:rPr>
                        <a:t>74.5</a:t>
                      </a:r>
                    </a:p>
                  </a:txBody>
                  <a:tcPr marL="9525" marR="9525" marT="9525" marB="0" anchor="b"/>
                </a:tc>
                <a:tc>
                  <a:txBody>
                    <a:bodyPr/>
                    <a:lstStyle/>
                    <a:p>
                      <a:pPr algn="ctr" fontAlgn="b"/>
                      <a:r>
                        <a:rPr lang="en-US" sz="1400" b="0" i="0" u="none" strike="noStrike">
                          <a:solidFill>
                            <a:srgbClr val="000000"/>
                          </a:solidFill>
                          <a:effectLst/>
                          <a:latin typeface="Calibri"/>
                        </a:rPr>
                        <a:t>95.6</a:t>
                      </a:r>
                    </a:p>
                  </a:txBody>
                  <a:tcPr marL="9525" marR="9525" marT="9525" marB="0" anchor="b"/>
                </a:tc>
                <a:tc>
                  <a:txBody>
                    <a:bodyPr/>
                    <a:lstStyle/>
                    <a:p>
                      <a:pPr algn="ctr" fontAlgn="b"/>
                      <a:r>
                        <a:rPr lang="en-US" sz="1400" b="0" i="0" u="none" strike="noStrike">
                          <a:solidFill>
                            <a:srgbClr val="000000"/>
                          </a:solidFill>
                          <a:effectLst/>
                          <a:latin typeface="Calibri"/>
                        </a:rPr>
                        <a:t>73.6</a:t>
                      </a:r>
                    </a:p>
                  </a:txBody>
                  <a:tcPr marL="9525" marR="9525" marT="9525" marB="0" anchor="b"/>
                </a:tc>
              </a:tr>
              <a:tr h="162666">
                <a:tc>
                  <a:txBody>
                    <a:bodyPr/>
                    <a:lstStyle/>
                    <a:p>
                      <a:pPr algn="ctr" fontAlgn="b"/>
                      <a:r>
                        <a:rPr lang="en-US" sz="1400" b="0" i="0" u="none" strike="noStrike">
                          <a:solidFill>
                            <a:srgbClr val="000000"/>
                          </a:solidFill>
                          <a:effectLst/>
                          <a:latin typeface="Calibri"/>
                        </a:rPr>
                        <a:t>50000</a:t>
                      </a:r>
                    </a:p>
                  </a:txBody>
                  <a:tcPr marL="9525" marR="9525" marT="9525" marB="0" anchor="b"/>
                </a:tc>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91.5</a:t>
                      </a:r>
                    </a:p>
                  </a:txBody>
                  <a:tcPr marL="9525" marR="9525" marT="9525" marB="0" anchor="b"/>
                </a:tc>
                <a:tc>
                  <a:txBody>
                    <a:bodyPr/>
                    <a:lstStyle/>
                    <a:p>
                      <a:pPr algn="ctr" fontAlgn="b"/>
                      <a:r>
                        <a:rPr lang="en-US" sz="1400" b="0" i="0" u="none" strike="noStrike">
                          <a:solidFill>
                            <a:srgbClr val="000000"/>
                          </a:solidFill>
                          <a:effectLst/>
                          <a:latin typeface="Calibri"/>
                        </a:rPr>
                        <a:t>71.2</a:t>
                      </a:r>
                    </a:p>
                  </a:txBody>
                  <a:tcPr marL="9525" marR="9525" marT="9525" marB="0" anchor="b"/>
                </a:tc>
                <a:tc>
                  <a:txBody>
                    <a:bodyPr/>
                    <a:lstStyle/>
                    <a:p>
                      <a:pPr algn="ctr" fontAlgn="b"/>
                      <a:r>
                        <a:rPr lang="en-US" sz="1400" b="0" i="0" u="none" strike="noStrike">
                          <a:solidFill>
                            <a:srgbClr val="000000"/>
                          </a:solidFill>
                          <a:effectLst/>
                          <a:latin typeface="Calibri"/>
                        </a:rPr>
                        <a:t>96.2</a:t>
                      </a:r>
                    </a:p>
                  </a:txBody>
                  <a:tcPr marL="9525" marR="9525" marT="9525" marB="0" anchor="b"/>
                </a:tc>
                <a:tc>
                  <a:txBody>
                    <a:bodyPr/>
                    <a:lstStyle/>
                    <a:p>
                      <a:pPr algn="ctr" fontAlgn="b"/>
                      <a:r>
                        <a:rPr lang="en-US" sz="1400" b="0" i="0" u="none" strike="noStrike">
                          <a:solidFill>
                            <a:srgbClr val="000000"/>
                          </a:solidFill>
                          <a:effectLst/>
                          <a:latin typeface="Calibri"/>
                        </a:rPr>
                        <a:t>73.3</a:t>
                      </a:r>
                    </a:p>
                  </a:txBody>
                  <a:tcPr marL="9525" marR="9525" marT="9525" marB="0" anchor="b"/>
                </a:tc>
                <a:tc>
                  <a:txBody>
                    <a:bodyPr/>
                    <a:lstStyle/>
                    <a:p>
                      <a:pPr algn="ctr" fontAlgn="b"/>
                      <a:r>
                        <a:rPr lang="en-US" sz="1400" b="0" i="0" u="none" strike="noStrike">
                          <a:solidFill>
                            <a:srgbClr val="000000"/>
                          </a:solidFill>
                          <a:effectLst/>
                          <a:latin typeface="Calibri"/>
                        </a:rPr>
                        <a:t>94.8</a:t>
                      </a:r>
                    </a:p>
                  </a:txBody>
                  <a:tcPr marL="9525" marR="9525" marT="9525" marB="0" anchor="b"/>
                </a:tc>
                <a:tc>
                  <a:txBody>
                    <a:bodyPr/>
                    <a:lstStyle/>
                    <a:p>
                      <a:pPr algn="ctr" fontAlgn="b"/>
                      <a:r>
                        <a:rPr lang="en-US" sz="1400" b="0" i="0" u="none" strike="noStrike">
                          <a:solidFill>
                            <a:srgbClr val="000000"/>
                          </a:solidFill>
                          <a:effectLst/>
                          <a:latin typeface="Calibri"/>
                        </a:rPr>
                        <a:t>70.8</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94.1</a:t>
                      </a:r>
                    </a:p>
                  </a:txBody>
                  <a:tcPr marL="9525" marR="9525" marT="9525" marB="0" anchor="b"/>
                </a:tc>
                <a:tc>
                  <a:txBody>
                    <a:bodyPr/>
                    <a:lstStyle/>
                    <a:p>
                      <a:pPr algn="ctr" fontAlgn="b"/>
                      <a:r>
                        <a:rPr lang="en-US" sz="1400" b="0" i="0" u="none" strike="noStrike">
                          <a:solidFill>
                            <a:srgbClr val="000000"/>
                          </a:solidFill>
                          <a:effectLst/>
                          <a:latin typeface="Calibri"/>
                        </a:rPr>
                        <a:t>69.2</a:t>
                      </a:r>
                    </a:p>
                  </a:txBody>
                  <a:tcPr marL="9525" marR="9525" marT="9525" marB="0" anchor="b"/>
                </a:tc>
                <a:tc>
                  <a:txBody>
                    <a:bodyPr/>
                    <a:lstStyle/>
                    <a:p>
                      <a:pPr algn="ctr" fontAlgn="b"/>
                      <a:r>
                        <a:rPr lang="en-US" sz="1400" b="0" i="0" u="none" strike="noStrike">
                          <a:solidFill>
                            <a:srgbClr val="000000"/>
                          </a:solidFill>
                          <a:effectLst/>
                          <a:latin typeface="Calibri"/>
                        </a:rPr>
                        <a:t>97.5</a:t>
                      </a:r>
                    </a:p>
                  </a:txBody>
                  <a:tcPr marL="9525" marR="9525" marT="9525" marB="0" anchor="b"/>
                </a:tc>
                <a:tc>
                  <a:txBody>
                    <a:bodyPr/>
                    <a:lstStyle/>
                    <a:p>
                      <a:pPr algn="ctr" fontAlgn="b"/>
                      <a:r>
                        <a:rPr lang="en-US" sz="1400" b="0" i="0" u="none" strike="noStrike">
                          <a:solidFill>
                            <a:srgbClr val="000000"/>
                          </a:solidFill>
                          <a:effectLst/>
                          <a:latin typeface="Calibri"/>
                        </a:rPr>
                        <a:t>73.2</a:t>
                      </a:r>
                    </a:p>
                  </a:txBody>
                  <a:tcPr marL="9525" marR="9525" marT="9525" marB="0" anchor="b"/>
                </a:tc>
                <a:tc>
                  <a:txBody>
                    <a:bodyPr/>
                    <a:lstStyle/>
                    <a:p>
                      <a:pPr algn="ctr" fontAlgn="b"/>
                      <a:r>
                        <a:rPr lang="en-US" sz="1400" b="0" i="0" u="none" strike="noStrike">
                          <a:solidFill>
                            <a:srgbClr val="000000"/>
                          </a:solidFill>
                          <a:effectLst/>
                          <a:latin typeface="Calibri"/>
                        </a:rPr>
                        <a:t>95.2</a:t>
                      </a:r>
                    </a:p>
                  </a:txBody>
                  <a:tcPr marL="9525" marR="9525" marT="9525" marB="0" anchor="b"/>
                </a:tc>
                <a:tc>
                  <a:txBody>
                    <a:bodyPr/>
                    <a:lstStyle/>
                    <a:p>
                      <a:pPr algn="ctr" fontAlgn="b"/>
                      <a:r>
                        <a:rPr lang="en-US" sz="1400" b="0" i="0" u="none" strike="noStrike">
                          <a:solidFill>
                            <a:srgbClr val="000000"/>
                          </a:solidFill>
                          <a:effectLst/>
                          <a:latin typeface="Calibri"/>
                        </a:rPr>
                        <a:t>67.7</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10</a:t>
                      </a:r>
                    </a:p>
                  </a:txBody>
                  <a:tcPr marL="9525" marR="9525" marT="9525" marB="0" anchor="b"/>
                </a:tc>
                <a:tc>
                  <a:txBody>
                    <a:bodyPr/>
                    <a:lstStyle/>
                    <a:p>
                      <a:pPr algn="ctr" fontAlgn="b"/>
                      <a:r>
                        <a:rPr lang="en-US" sz="1400" b="0" i="0" u="none" strike="noStrike">
                          <a:solidFill>
                            <a:srgbClr val="000000"/>
                          </a:solidFill>
                          <a:effectLst/>
                          <a:latin typeface="Calibri"/>
                        </a:rPr>
                        <a:t>96.4</a:t>
                      </a:r>
                    </a:p>
                  </a:txBody>
                  <a:tcPr marL="9525" marR="9525" marT="9525" marB="0" anchor="b"/>
                </a:tc>
                <a:tc>
                  <a:txBody>
                    <a:bodyPr/>
                    <a:lstStyle/>
                    <a:p>
                      <a:pPr algn="ctr" fontAlgn="b"/>
                      <a:r>
                        <a:rPr lang="en-US" sz="1400" b="0" i="0" u="none" strike="noStrike">
                          <a:solidFill>
                            <a:srgbClr val="000000"/>
                          </a:solidFill>
                          <a:effectLst/>
                          <a:latin typeface="Calibri"/>
                        </a:rPr>
                        <a:t>72.6</a:t>
                      </a:r>
                    </a:p>
                  </a:txBody>
                  <a:tcPr marL="9525" marR="9525" marT="9525" marB="0" anchor="b"/>
                </a:tc>
                <a:tc>
                  <a:txBody>
                    <a:bodyPr/>
                    <a:lstStyle/>
                    <a:p>
                      <a:pPr algn="ctr" fontAlgn="b"/>
                      <a:r>
                        <a:rPr lang="en-US" sz="1400" b="0" i="0" u="none" strike="noStrike">
                          <a:solidFill>
                            <a:srgbClr val="000000"/>
                          </a:solidFill>
                          <a:effectLst/>
                          <a:latin typeface="Calibri"/>
                        </a:rPr>
                        <a:t>97.7</a:t>
                      </a:r>
                    </a:p>
                  </a:txBody>
                  <a:tcPr marL="9525" marR="9525" marT="9525" marB="0" anchor="b"/>
                </a:tc>
                <a:tc>
                  <a:txBody>
                    <a:bodyPr/>
                    <a:lstStyle/>
                    <a:p>
                      <a:pPr algn="ctr" fontAlgn="b"/>
                      <a:r>
                        <a:rPr lang="en-US" sz="1400" b="0" i="0" u="none" strike="noStrike">
                          <a:solidFill>
                            <a:srgbClr val="000000"/>
                          </a:solidFill>
                          <a:effectLst/>
                          <a:latin typeface="Calibri"/>
                        </a:rPr>
                        <a:t>73.7</a:t>
                      </a:r>
                    </a:p>
                  </a:txBody>
                  <a:tcPr marL="9525" marR="9525" marT="9525" marB="0" anchor="b"/>
                </a:tc>
                <a:tc>
                  <a:txBody>
                    <a:bodyPr/>
                    <a:lstStyle/>
                    <a:p>
                      <a:pPr algn="ctr" fontAlgn="b"/>
                      <a:r>
                        <a:rPr lang="en-US" sz="1400" b="0" i="0" u="none" strike="noStrike">
                          <a:solidFill>
                            <a:srgbClr val="000000"/>
                          </a:solidFill>
                          <a:effectLst/>
                          <a:latin typeface="Calibri"/>
                        </a:rPr>
                        <a:t>95.4</a:t>
                      </a:r>
                    </a:p>
                  </a:txBody>
                  <a:tcPr marL="9525" marR="9525" marT="9525" marB="0" anchor="b"/>
                </a:tc>
                <a:tc>
                  <a:txBody>
                    <a:bodyPr/>
                    <a:lstStyle/>
                    <a:p>
                      <a:pPr algn="ctr" fontAlgn="b"/>
                      <a:r>
                        <a:rPr lang="en-US" sz="1400" b="0" i="0" u="none" strike="noStrike">
                          <a:solidFill>
                            <a:srgbClr val="000000"/>
                          </a:solidFill>
                          <a:effectLst/>
                          <a:latin typeface="Calibri"/>
                        </a:rPr>
                        <a:t>75.6</a:t>
                      </a: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48757319"/>
              </p:ext>
            </p:extLst>
          </p:nvPr>
        </p:nvGraphicFramePr>
        <p:xfrm>
          <a:off x="4648200" y="1752600"/>
          <a:ext cx="4134941" cy="2451735"/>
        </p:xfrm>
        <a:graphic>
          <a:graphicData uri="http://schemas.openxmlformats.org/drawingml/2006/table">
            <a:tbl>
              <a:tblPr firstRow="1" bandRow="1">
                <a:tableStyleId>{5C22544A-7EE6-4342-B048-85BDC9FD1C3A}</a:tableStyleId>
              </a:tblPr>
              <a:tblGrid>
                <a:gridCol w="507097"/>
                <a:gridCol w="293688"/>
                <a:gridCol w="548043"/>
                <a:gridCol w="548043"/>
                <a:gridCol w="548043"/>
                <a:gridCol w="548043"/>
                <a:gridCol w="548043"/>
                <a:gridCol w="593941"/>
              </a:tblGrid>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N</a:t>
                      </a:r>
                    </a:p>
                  </a:txBody>
                  <a:tcPr marL="9525" marR="9525" marT="9525" marB="0" anchor="b"/>
                </a:tc>
                <a:tc gridSpan="2">
                  <a:txBody>
                    <a:bodyPr/>
                    <a:lstStyle/>
                    <a:p>
                      <a:pPr algn="ctr" fontAlgn="b"/>
                      <a:r>
                        <a:rPr lang="en-US" sz="1400" b="0" i="0" u="none" strike="noStrike">
                          <a:solidFill>
                            <a:srgbClr val="000000"/>
                          </a:solidFill>
                          <a:effectLst/>
                          <a:latin typeface="Calibri"/>
                        </a:rPr>
                        <a:t>#Attributes=4</a:t>
                      </a:r>
                    </a:p>
                  </a:txBody>
                  <a:tcPr marL="9525" marR="9525" marT="9525" marB="0" anchor="b"/>
                </a:tc>
                <a:tc hMerge="1">
                  <a:txBody>
                    <a:bodyPr/>
                    <a:lstStyle/>
                    <a:p>
                      <a:endParaRPr lang="en-US"/>
                    </a:p>
                  </a:txBody>
                  <a:tcPr/>
                </a:tc>
                <a:tc gridSpan="2">
                  <a:txBody>
                    <a:bodyPr/>
                    <a:lstStyle/>
                    <a:p>
                      <a:pPr algn="ctr" fontAlgn="b"/>
                      <a:r>
                        <a:rPr lang="en-US" sz="1400" b="0" i="0" u="none" strike="noStrike">
                          <a:solidFill>
                            <a:srgbClr val="000000"/>
                          </a:solidFill>
                          <a:effectLst/>
                          <a:latin typeface="Calibri"/>
                        </a:rPr>
                        <a:t>#Attributes=6</a:t>
                      </a:r>
                    </a:p>
                  </a:txBody>
                  <a:tcPr marL="9525" marR="9525" marT="9525" marB="0" anchor="b"/>
                </a:tc>
                <a:tc hMerge="1">
                  <a:txBody>
                    <a:bodyPr/>
                    <a:lstStyle/>
                    <a:p>
                      <a:endParaRPr lang="en-US"/>
                    </a:p>
                  </a:txBody>
                  <a:tcPr/>
                </a:tc>
                <a:tc gridSpan="2">
                  <a:txBody>
                    <a:bodyPr/>
                    <a:lstStyle/>
                    <a:p>
                      <a:pPr algn="ctr" fontAlgn="b"/>
                      <a:r>
                        <a:rPr lang="en-US" sz="1400" b="0" i="0" u="none" strike="noStrike">
                          <a:solidFill>
                            <a:srgbClr val="000000"/>
                          </a:solidFill>
                          <a:effectLst/>
                          <a:latin typeface="Calibri"/>
                        </a:rPr>
                        <a:t>#Attributes=10</a:t>
                      </a:r>
                    </a:p>
                  </a:txBody>
                  <a:tcPr marL="9525" marR="9525" marT="9525" marB="0" anchor="b"/>
                </a:tc>
                <a:tc hMerge="1">
                  <a:txBody>
                    <a:bodyPr/>
                    <a:lstStyle/>
                    <a:p>
                      <a:endParaRPr lang="en-US"/>
                    </a:p>
                  </a:txBody>
                  <a:tcPr/>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a:t>
                      </a:r>
                    </a:p>
                  </a:txBody>
                  <a:tcPr marL="9525" marR="9525" marT="9525" marB="0" anchor="b"/>
                </a:tc>
                <a:tc>
                  <a:txBody>
                    <a:bodyPr/>
                    <a:lstStyle/>
                    <a:p>
                      <a:pPr algn="ctr" fontAlgn="b"/>
                      <a:r>
                        <a:rPr lang="en-US" sz="1400" b="0" i="0" u="none" strike="noStrike">
                          <a:solidFill>
                            <a:srgbClr val="000000"/>
                          </a:solidFill>
                          <a:effectLst/>
                          <a:latin typeface="Calibri"/>
                        </a:rPr>
                        <a:t>ABC</a:t>
                      </a:r>
                    </a:p>
                  </a:txBody>
                  <a:tcPr marL="9525" marR="9525" marT="9525" marB="0" anchor="b"/>
                </a:tc>
                <a:tc>
                  <a:txBody>
                    <a:bodyPr/>
                    <a:lstStyle/>
                    <a:p>
                      <a:pPr algn="ctr" fontAlgn="b"/>
                      <a:r>
                        <a:rPr lang="en-US" sz="1400" b="0" i="0" u="none" strike="noStrike">
                          <a:solidFill>
                            <a:srgbClr val="000000"/>
                          </a:solidFill>
                          <a:effectLst/>
                          <a:latin typeface="Calibri"/>
                        </a:rPr>
                        <a:t>EBC</a:t>
                      </a:r>
                    </a:p>
                  </a:txBody>
                  <a:tcPr marL="9525" marR="9525" marT="9525" marB="0" anchor="b"/>
                </a:tc>
                <a:tc>
                  <a:txBody>
                    <a:bodyPr/>
                    <a:lstStyle/>
                    <a:p>
                      <a:pPr algn="ctr" fontAlgn="b"/>
                      <a:r>
                        <a:rPr lang="en-US" sz="1400" b="0" i="0" u="none" strike="noStrike">
                          <a:solidFill>
                            <a:srgbClr val="000000"/>
                          </a:solidFill>
                          <a:effectLst/>
                          <a:latin typeface="Calibri"/>
                        </a:rPr>
                        <a:t>ABC</a:t>
                      </a:r>
                    </a:p>
                  </a:txBody>
                  <a:tcPr marL="9525" marR="9525" marT="9525" marB="0" anchor="b"/>
                </a:tc>
                <a:tc>
                  <a:txBody>
                    <a:bodyPr/>
                    <a:lstStyle/>
                    <a:p>
                      <a:pPr algn="ctr" fontAlgn="b"/>
                      <a:r>
                        <a:rPr lang="en-US" sz="1400" b="0" i="0" u="none" strike="noStrike">
                          <a:solidFill>
                            <a:srgbClr val="000000"/>
                          </a:solidFill>
                          <a:effectLst/>
                          <a:latin typeface="Calibri"/>
                        </a:rPr>
                        <a:t>EBC</a:t>
                      </a:r>
                    </a:p>
                  </a:txBody>
                  <a:tcPr marL="9525" marR="9525" marT="9525" marB="0" anchor="b"/>
                </a:tc>
                <a:tc>
                  <a:txBody>
                    <a:bodyPr/>
                    <a:lstStyle/>
                    <a:p>
                      <a:pPr algn="ctr" fontAlgn="b"/>
                      <a:r>
                        <a:rPr lang="en-US" sz="1400" b="0" i="0" u="none" strike="noStrike">
                          <a:solidFill>
                            <a:srgbClr val="000000"/>
                          </a:solidFill>
                          <a:effectLst/>
                          <a:latin typeface="Calibri"/>
                        </a:rPr>
                        <a:t>ABC</a:t>
                      </a:r>
                    </a:p>
                  </a:txBody>
                  <a:tcPr marL="9525" marR="9525" marT="9525" marB="0" anchor="b"/>
                </a:tc>
                <a:tc>
                  <a:txBody>
                    <a:bodyPr/>
                    <a:lstStyle/>
                    <a:p>
                      <a:pPr algn="ctr" fontAlgn="b"/>
                      <a:r>
                        <a:rPr lang="en-US" sz="1400" b="0" i="0" u="none" strike="noStrike">
                          <a:solidFill>
                            <a:srgbClr val="000000"/>
                          </a:solidFill>
                          <a:effectLst/>
                          <a:latin typeface="Calibri"/>
                        </a:rPr>
                        <a:t>EBC</a:t>
                      </a:r>
                    </a:p>
                  </a:txBody>
                  <a:tcPr marL="9525" marR="9525" marT="9525" marB="0" anchor="b"/>
                </a:tc>
              </a:tr>
              <a:tr h="162666">
                <a:tc>
                  <a:txBody>
                    <a:bodyPr/>
                    <a:lstStyle/>
                    <a:p>
                      <a:pPr algn="ctr" fontAlgn="b"/>
                      <a:r>
                        <a:rPr lang="en-US" sz="1400" b="0" i="0" u="none" strike="noStrike">
                          <a:solidFill>
                            <a:srgbClr val="000000"/>
                          </a:solidFill>
                          <a:effectLst/>
                          <a:latin typeface="Calibri"/>
                        </a:rPr>
                        <a:t>10000</a:t>
                      </a:r>
                    </a:p>
                  </a:txBody>
                  <a:tcPr marL="9525" marR="9525" marT="9525" marB="0" anchor="b"/>
                </a:tc>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86.6</a:t>
                      </a:r>
                    </a:p>
                  </a:txBody>
                  <a:tcPr marL="9525" marR="9525" marT="9525" marB="0" anchor="b"/>
                </a:tc>
                <a:tc>
                  <a:txBody>
                    <a:bodyPr/>
                    <a:lstStyle/>
                    <a:p>
                      <a:pPr algn="ctr" fontAlgn="b"/>
                      <a:r>
                        <a:rPr lang="en-US" sz="1400" b="0" i="0" u="none" strike="noStrike">
                          <a:solidFill>
                            <a:srgbClr val="000000"/>
                          </a:solidFill>
                          <a:effectLst/>
                          <a:latin typeface="Calibri"/>
                        </a:rPr>
                        <a:t>75.8</a:t>
                      </a:r>
                    </a:p>
                  </a:txBody>
                  <a:tcPr marL="9525" marR="9525" marT="9525" marB="0" anchor="b"/>
                </a:tc>
                <a:tc>
                  <a:txBody>
                    <a:bodyPr/>
                    <a:lstStyle/>
                    <a:p>
                      <a:pPr algn="ctr" fontAlgn="b"/>
                      <a:r>
                        <a:rPr lang="en-US" sz="1400" b="0" i="0" u="none" strike="noStrike">
                          <a:solidFill>
                            <a:srgbClr val="000000"/>
                          </a:solidFill>
                          <a:effectLst/>
                          <a:latin typeface="Calibri"/>
                        </a:rPr>
                        <a:t>91.6</a:t>
                      </a:r>
                    </a:p>
                  </a:txBody>
                  <a:tcPr marL="9525" marR="9525" marT="9525" marB="0" anchor="b"/>
                </a:tc>
                <a:tc>
                  <a:txBody>
                    <a:bodyPr/>
                    <a:lstStyle/>
                    <a:p>
                      <a:pPr algn="ctr" fontAlgn="b"/>
                      <a:r>
                        <a:rPr lang="en-US" sz="1400" b="0" i="0" u="none" strike="noStrike">
                          <a:solidFill>
                            <a:srgbClr val="000000"/>
                          </a:solidFill>
                          <a:effectLst/>
                          <a:latin typeface="Calibri"/>
                        </a:rPr>
                        <a:t>74.7</a:t>
                      </a:r>
                    </a:p>
                  </a:txBody>
                  <a:tcPr marL="9525" marR="9525" marT="9525" marB="0" anchor="b"/>
                </a:tc>
                <a:tc>
                  <a:txBody>
                    <a:bodyPr/>
                    <a:lstStyle/>
                    <a:p>
                      <a:pPr algn="ctr" fontAlgn="b"/>
                      <a:r>
                        <a:rPr lang="en-US" sz="1400" b="0" i="0" u="none" strike="noStrike">
                          <a:solidFill>
                            <a:srgbClr val="000000"/>
                          </a:solidFill>
                          <a:effectLst/>
                          <a:latin typeface="Calibri"/>
                        </a:rPr>
                        <a:t>95.5</a:t>
                      </a:r>
                    </a:p>
                  </a:txBody>
                  <a:tcPr marL="9525" marR="9525" marT="9525" marB="0" anchor="b"/>
                </a:tc>
                <a:tc>
                  <a:txBody>
                    <a:bodyPr/>
                    <a:lstStyle/>
                    <a:p>
                      <a:pPr algn="ctr" fontAlgn="b"/>
                      <a:r>
                        <a:rPr lang="en-US" sz="1400" b="0" i="0" u="none" strike="noStrike">
                          <a:solidFill>
                            <a:srgbClr val="000000"/>
                          </a:solidFill>
                          <a:effectLst/>
                          <a:latin typeface="Calibri"/>
                        </a:rPr>
                        <a:t>68</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93.7</a:t>
                      </a:r>
                    </a:p>
                  </a:txBody>
                  <a:tcPr marL="9525" marR="9525" marT="9525" marB="0" anchor="b"/>
                </a:tc>
                <a:tc>
                  <a:txBody>
                    <a:bodyPr/>
                    <a:lstStyle/>
                    <a:p>
                      <a:pPr algn="ctr" fontAlgn="b"/>
                      <a:r>
                        <a:rPr lang="en-US" sz="1400" b="0" i="0" u="none" strike="noStrike">
                          <a:solidFill>
                            <a:srgbClr val="000000"/>
                          </a:solidFill>
                          <a:effectLst/>
                          <a:latin typeface="Calibri"/>
                        </a:rPr>
                        <a:t>77.6</a:t>
                      </a:r>
                    </a:p>
                  </a:txBody>
                  <a:tcPr marL="9525" marR="9525" marT="9525" marB="0" anchor="b"/>
                </a:tc>
                <a:tc>
                  <a:txBody>
                    <a:bodyPr/>
                    <a:lstStyle/>
                    <a:p>
                      <a:pPr algn="ctr" fontAlgn="b"/>
                      <a:r>
                        <a:rPr lang="en-US" sz="1400" b="0" i="0" u="none" strike="noStrike">
                          <a:solidFill>
                            <a:srgbClr val="000000"/>
                          </a:solidFill>
                          <a:effectLst/>
                          <a:latin typeface="Calibri"/>
                        </a:rPr>
                        <a:t>93</a:t>
                      </a:r>
                    </a:p>
                  </a:txBody>
                  <a:tcPr marL="9525" marR="9525" marT="9525" marB="0" anchor="b"/>
                </a:tc>
                <a:tc>
                  <a:txBody>
                    <a:bodyPr/>
                    <a:lstStyle/>
                    <a:p>
                      <a:pPr algn="ctr" fontAlgn="b"/>
                      <a:r>
                        <a:rPr lang="en-US" sz="1400" b="0" i="0" u="none" strike="noStrike">
                          <a:solidFill>
                            <a:srgbClr val="000000"/>
                          </a:solidFill>
                          <a:effectLst/>
                          <a:latin typeface="Calibri"/>
                        </a:rPr>
                        <a:t>79.9</a:t>
                      </a:r>
                    </a:p>
                  </a:txBody>
                  <a:tcPr marL="9525" marR="9525" marT="9525" marB="0" anchor="b"/>
                </a:tc>
                <a:tc>
                  <a:txBody>
                    <a:bodyPr/>
                    <a:lstStyle/>
                    <a:p>
                      <a:pPr algn="ctr" fontAlgn="b"/>
                      <a:r>
                        <a:rPr lang="en-US" sz="1400" b="0" i="0" u="none" strike="noStrike">
                          <a:solidFill>
                            <a:srgbClr val="000000"/>
                          </a:solidFill>
                          <a:effectLst/>
                          <a:latin typeface="Calibri"/>
                        </a:rPr>
                        <a:t>94.2</a:t>
                      </a:r>
                    </a:p>
                  </a:txBody>
                  <a:tcPr marL="9525" marR="9525" marT="9525" marB="0" anchor="b"/>
                </a:tc>
                <a:tc>
                  <a:txBody>
                    <a:bodyPr/>
                    <a:lstStyle/>
                    <a:p>
                      <a:pPr algn="ctr" fontAlgn="b"/>
                      <a:r>
                        <a:rPr lang="en-US" sz="1400" b="0" i="0" u="none" strike="noStrike">
                          <a:solidFill>
                            <a:srgbClr val="000000"/>
                          </a:solidFill>
                          <a:effectLst/>
                          <a:latin typeface="Calibri"/>
                        </a:rPr>
                        <a:t>72</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10</a:t>
                      </a:r>
                    </a:p>
                  </a:txBody>
                  <a:tcPr marL="9525" marR="9525" marT="9525" marB="0" anchor="b"/>
                </a:tc>
                <a:tc>
                  <a:txBody>
                    <a:bodyPr/>
                    <a:lstStyle/>
                    <a:p>
                      <a:pPr algn="ctr" fontAlgn="b"/>
                      <a:r>
                        <a:rPr lang="en-US" sz="1400" b="0" i="0" u="none" strike="noStrike">
                          <a:solidFill>
                            <a:srgbClr val="000000"/>
                          </a:solidFill>
                          <a:effectLst/>
                          <a:latin typeface="Calibri"/>
                        </a:rPr>
                        <a:t>93.4</a:t>
                      </a:r>
                    </a:p>
                  </a:txBody>
                  <a:tcPr marL="9525" marR="9525" marT="9525" marB="0" anchor="b"/>
                </a:tc>
                <a:tc>
                  <a:txBody>
                    <a:bodyPr/>
                    <a:lstStyle/>
                    <a:p>
                      <a:pPr algn="ctr" fontAlgn="b"/>
                      <a:r>
                        <a:rPr lang="en-US" sz="1400" b="0" i="0" u="none" strike="noStrike">
                          <a:solidFill>
                            <a:srgbClr val="000000"/>
                          </a:solidFill>
                          <a:effectLst/>
                          <a:latin typeface="Calibri"/>
                        </a:rPr>
                        <a:t>73.8</a:t>
                      </a:r>
                    </a:p>
                  </a:txBody>
                  <a:tcPr marL="9525" marR="9525" marT="9525" marB="0" anchor="b"/>
                </a:tc>
                <a:tc>
                  <a:txBody>
                    <a:bodyPr/>
                    <a:lstStyle/>
                    <a:p>
                      <a:pPr algn="ctr" fontAlgn="b"/>
                      <a:r>
                        <a:rPr lang="en-US" sz="1400" b="0" i="0" u="none" strike="noStrike">
                          <a:solidFill>
                            <a:srgbClr val="000000"/>
                          </a:solidFill>
                          <a:effectLst/>
                          <a:latin typeface="Calibri"/>
                        </a:rPr>
                        <a:t>93.1</a:t>
                      </a:r>
                    </a:p>
                  </a:txBody>
                  <a:tcPr marL="9525" marR="9525" marT="9525" marB="0" anchor="b"/>
                </a:tc>
                <a:tc>
                  <a:txBody>
                    <a:bodyPr/>
                    <a:lstStyle/>
                    <a:p>
                      <a:pPr algn="ctr" fontAlgn="b"/>
                      <a:r>
                        <a:rPr lang="en-US" sz="1400" b="0" i="0" u="none" strike="noStrike">
                          <a:solidFill>
                            <a:srgbClr val="000000"/>
                          </a:solidFill>
                          <a:effectLst/>
                          <a:latin typeface="Calibri"/>
                        </a:rPr>
                        <a:t>76.5</a:t>
                      </a:r>
                    </a:p>
                  </a:txBody>
                  <a:tcPr marL="9525" marR="9525" marT="9525" marB="0" anchor="b"/>
                </a:tc>
                <a:tc>
                  <a:txBody>
                    <a:bodyPr/>
                    <a:lstStyle/>
                    <a:p>
                      <a:pPr algn="ctr" fontAlgn="b"/>
                      <a:r>
                        <a:rPr lang="en-US" sz="1400" b="0" i="0" u="none" strike="noStrike">
                          <a:solidFill>
                            <a:srgbClr val="000000"/>
                          </a:solidFill>
                          <a:effectLst/>
                          <a:latin typeface="Calibri"/>
                        </a:rPr>
                        <a:t>96</a:t>
                      </a:r>
                    </a:p>
                  </a:txBody>
                  <a:tcPr marL="9525" marR="9525" marT="9525" marB="0" anchor="b"/>
                </a:tc>
                <a:tc>
                  <a:txBody>
                    <a:bodyPr/>
                    <a:lstStyle/>
                    <a:p>
                      <a:pPr algn="ctr" fontAlgn="b"/>
                      <a:r>
                        <a:rPr lang="en-US" sz="1400" b="0" i="0" u="none" strike="noStrike">
                          <a:solidFill>
                            <a:srgbClr val="000000"/>
                          </a:solidFill>
                          <a:effectLst/>
                          <a:latin typeface="Calibri"/>
                        </a:rPr>
                        <a:t>72.3</a:t>
                      </a:r>
                    </a:p>
                  </a:txBody>
                  <a:tcPr marL="9525" marR="9525" marT="9525" marB="0" anchor="b"/>
                </a:tc>
              </a:tr>
              <a:tr h="162666">
                <a:tc>
                  <a:txBody>
                    <a:bodyPr/>
                    <a:lstStyle/>
                    <a:p>
                      <a:pPr algn="ctr" fontAlgn="b"/>
                      <a:r>
                        <a:rPr lang="en-US" sz="1400" b="0" i="0" u="none" strike="noStrike">
                          <a:solidFill>
                            <a:srgbClr val="000000"/>
                          </a:solidFill>
                          <a:effectLst/>
                          <a:latin typeface="Calibri"/>
                        </a:rPr>
                        <a:t>20000</a:t>
                      </a:r>
                    </a:p>
                  </a:txBody>
                  <a:tcPr marL="9525" marR="9525" marT="9525" marB="0" anchor="b"/>
                </a:tc>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96.9</a:t>
                      </a:r>
                    </a:p>
                  </a:txBody>
                  <a:tcPr marL="9525" marR="9525" marT="9525" marB="0" anchor="b"/>
                </a:tc>
                <a:tc>
                  <a:txBody>
                    <a:bodyPr/>
                    <a:lstStyle/>
                    <a:p>
                      <a:pPr algn="ctr" fontAlgn="b"/>
                      <a:r>
                        <a:rPr lang="en-US" sz="1400" b="0" i="0" u="none" strike="noStrike">
                          <a:solidFill>
                            <a:srgbClr val="000000"/>
                          </a:solidFill>
                          <a:effectLst/>
                          <a:latin typeface="Calibri"/>
                        </a:rPr>
                        <a:t>72.7</a:t>
                      </a:r>
                    </a:p>
                  </a:txBody>
                  <a:tcPr marL="9525" marR="9525" marT="9525" marB="0" anchor="b"/>
                </a:tc>
                <a:tc>
                  <a:txBody>
                    <a:bodyPr/>
                    <a:lstStyle/>
                    <a:p>
                      <a:pPr algn="ctr" fontAlgn="b"/>
                      <a:r>
                        <a:rPr lang="en-US" sz="1400" b="0" i="0" u="none" strike="noStrike">
                          <a:solidFill>
                            <a:srgbClr val="000000"/>
                          </a:solidFill>
                          <a:effectLst/>
                          <a:latin typeface="Calibri"/>
                        </a:rPr>
                        <a:t>94.6</a:t>
                      </a:r>
                    </a:p>
                  </a:txBody>
                  <a:tcPr marL="9525" marR="9525" marT="9525" marB="0" anchor="b"/>
                </a:tc>
                <a:tc>
                  <a:txBody>
                    <a:bodyPr/>
                    <a:lstStyle/>
                    <a:p>
                      <a:pPr algn="ctr" fontAlgn="b"/>
                      <a:r>
                        <a:rPr lang="en-US" sz="1400" b="0" i="0" u="none" strike="noStrike">
                          <a:solidFill>
                            <a:srgbClr val="000000"/>
                          </a:solidFill>
                          <a:effectLst/>
                          <a:latin typeface="Calibri"/>
                        </a:rPr>
                        <a:t>73</a:t>
                      </a:r>
                    </a:p>
                  </a:txBody>
                  <a:tcPr marL="9525" marR="9525" marT="9525" marB="0" anchor="b"/>
                </a:tc>
                <a:tc>
                  <a:txBody>
                    <a:bodyPr/>
                    <a:lstStyle/>
                    <a:p>
                      <a:pPr algn="ctr" fontAlgn="b"/>
                      <a:r>
                        <a:rPr lang="en-US" sz="1400" b="0" i="0" u="none" strike="noStrike">
                          <a:solidFill>
                            <a:srgbClr val="000000"/>
                          </a:solidFill>
                          <a:effectLst/>
                          <a:latin typeface="Calibri"/>
                        </a:rPr>
                        <a:t>92.3</a:t>
                      </a:r>
                    </a:p>
                  </a:txBody>
                  <a:tcPr marL="9525" marR="9525" marT="9525" marB="0" anchor="b"/>
                </a:tc>
                <a:tc>
                  <a:txBody>
                    <a:bodyPr/>
                    <a:lstStyle/>
                    <a:p>
                      <a:pPr algn="ctr" fontAlgn="b"/>
                      <a:r>
                        <a:rPr lang="en-US" sz="1400" b="0" i="0" u="none" strike="noStrike">
                          <a:solidFill>
                            <a:srgbClr val="000000"/>
                          </a:solidFill>
                          <a:effectLst/>
                          <a:latin typeface="Calibri"/>
                        </a:rPr>
                        <a:t>64.4</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97.3</a:t>
                      </a:r>
                    </a:p>
                  </a:txBody>
                  <a:tcPr marL="9525" marR="9525" marT="9525" marB="0" anchor="b"/>
                </a:tc>
                <a:tc>
                  <a:txBody>
                    <a:bodyPr/>
                    <a:lstStyle/>
                    <a:p>
                      <a:pPr algn="ctr" fontAlgn="b"/>
                      <a:r>
                        <a:rPr lang="en-US" sz="1400" b="0" i="0" u="none" strike="noStrike">
                          <a:solidFill>
                            <a:srgbClr val="000000"/>
                          </a:solidFill>
                          <a:effectLst/>
                          <a:latin typeface="Calibri"/>
                        </a:rPr>
                        <a:t>75.1</a:t>
                      </a:r>
                    </a:p>
                  </a:txBody>
                  <a:tcPr marL="9525" marR="9525" marT="9525" marB="0" anchor="b"/>
                </a:tc>
                <a:tc>
                  <a:txBody>
                    <a:bodyPr/>
                    <a:lstStyle/>
                    <a:p>
                      <a:pPr algn="ctr" fontAlgn="b"/>
                      <a:r>
                        <a:rPr lang="en-US" sz="1400" b="0" i="0" u="none" strike="noStrike">
                          <a:solidFill>
                            <a:srgbClr val="000000"/>
                          </a:solidFill>
                          <a:effectLst/>
                          <a:latin typeface="Calibri"/>
                        </a:rPr>
                        <a:t>94.4</a:t>
                      </a:r>
                    </a:p>
                  </a:txBody>
                  <a:tcPr marL="9525" marR="9525" marT="9525" marB="0" anchor="b"/>
                </a:tc>
                <a:tc>
                  <a:txBody>
                    <a:bodyPr/>
                    <a:lstStyle/>
                    <a:p>
                      <a:pPr algn="ctr" fontAlgn="b"/>
                      <a:r>
                        <a:rPr lang="en-US" sz="1400" b="0" i="0" u="none" strike="noStrike">
                          <a:solidFill>
                            <a:srgbClr val="000000"/>
                          </a:solidFill>
                          <a:effectLst/>
                          <a:latin typeface="Calibri"/>
                        </a:rPr>
                        <a:t>78.6</a:t>
                      </a:r>
                    </a:p>
                  </a:txBody>
                  <a:tcPr marL="9525" marR="9525" marT="9525" marB="0" anchor="b"/>
                </a:tc>
                <a:tc>
                  <a:txBody>
                    <a:bodyPr/>
                    <a:lstStyle/>
                    <a:p>
                      <a:pPr algn="ctr" fontAlgn="b"/>
                      <a:r>
                        <a:rPr lang="en-US" sz="1400" b="0" i="0" u="none" strike="noStrike">
                          <a:solidFill>
                            <a:srgbClr val="000000"/>
                          </a:solidFill>
                          <a:effectLst/>
                          <a:latin typeface="Calibri"/>
                        </a:rPr>
                        <a:t>90.9</a:t>
                      </a:r>
                    </a:p>
                  </a:txBody>
                  <a:tcPr marL="9525" marR="9525" marT="9525" marB="0" anchor="b"/>
                </a:tc>
                <a:tc>
                  <a:txBody>
                    <a:bodyPr/>
                    <a:lstStyle/>
                    <a:p>
                      <a:pPr algn="ctr" fontAlgn="b"/>
                      <a:r>
                        <a:rPr lang="en-US" sz="1400" b="0" i="0" u="none" strike="noStrike">
                          <a:solidFill>
                            <a:srgbClr val="000000"/>
                          </a:solidFill>
                          <a:effectLst/>
                          <a:latin typeface="Calibri"/>
                        </a:rPr>
                        <a:t>75.1</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10</a:t>
                      </a:r>
                    </a:p>
                  </a:txBody>
                  <a:tcPr marL="9525" marR="9525" marT="9525" marB="0" anchor="b"/>
                </a:tc>
                <a:tc>
                  <a:txBody>
                    <a:bodyPr/>
                    <a:lstStyle/>
                    <a:p>
                      <a:pPr algn="ctr" fontAlgn="b"/>
                      <a:r>
                        <a:rPr lang="en-US" sz="1400" b="0" i="0" u="none" strike="noStrike">
                          <a:solidFill>
                            <a:srgbClr val="000000"/>
                          </a:solidFill>
                          <a:effectLst/>
                          <a:latin typeface="Calibri"/>
                        </a:rPr>
                        <a:t>97.4</a:t>
                      </a:r>
                    </a:p>
                  </a:txBody>
                  <a:tcPr marL="9525" marR="9525" marT="9525" marB="0" anchor="b"/>
                </a:tc>
                <a:tc>
                  <a:txBody>
                    <a:bodyPr/>
                    <a:lstStyle/>
                    <a:p>
                      <a:pPr algn="ctr" fontAlgn="b"/>
                      <a:r>
                        <a:rPr lang="en-US" sz="1400" b="0" i="0" u="none" strike="noStrike">
                          <a:solidFill>
                            <a:srgbClr val="000000"/>
                          </a:solidFill>
                          <a:effectLst/>
                          <a:latin typeface="Calibri"/>
                        </a:rPr>
                        <a:t>74.8</a:t>
                      </a:r>
                    </a:p>
                  </a:txBody>
                  <a:tcPr marL="9525" marR="9525" marT="9525" marB="0" anchor="b"/>
                </a:tc>
                <a:tc>
                  <a:txBody>
                    <a:bodyPr/>
                    <a:lstStyle/>
                    <a:p>
                      <a:pPr algn="ctr" fontAlgn="b"/>
                      <a:r>
                        <a:rPr lang="en-US" sz="1400" b="0" i="0" u="none" strike="noStrike">
                          <a:solidFill>
                            <a:srgbClr val="000000"/>
                          </a:solidFill>
                          <a:effectLst/>
                          <a:latin typeface="Calibri"/>
                        </a:rPr>
                        <a:t>96.7</a:t>
                      </a:r>
                    </a:p>
                  </a:txBody>
                  <a:tcPr marL="9525" marR="9525" marT="9525" marB="0" anchor="b"/>
                </a:tc>
                <a:tc>
                  <a:txBody>
                    <a:bodyPr/>
                    <a:lstStyle/>
                    <a:p>
                      <a:pPr algn="ctr" fontAlgn="b"/>
                      <a:r>
                        <a:rPr lang="en-US" sz="1400" b="0" i="0" u="none" strike="noStrike">
                          <a:solidFill>
                            <a:srgbClr val="000000"/>
                          </a:solidFill>
                          <a:effectLst/>
                          <a:latin typeface="Calibri"/>
                        </a:rPr>
                        <a:t>76.7</a:t>
                      </a:r>
                    </a:p>
                  </a:txBody>
                  <a:tcPr marL="9525" marR="9525" marT="9525" marB="0" anchor="b"/>
                </a:tc>
                <a:tc>
                  <a:txBody>
                    <a:bodyPr/>
                    <a:lstStyle/>
                    <a:p>
                      <a:pPr algn="ctr" fontAlgn="b"/>
                      <a:r>
                        <a:rPr lang="en-US" sz="1400" b="0" i="0" u="none" strike="noStrike">
                          <a:solidFill>
                            <a:srgbClr val="000000"/>
                          </a:solidFill>
                          <a:effectLst/>
                          <a:latin typeface="Calibri"/>
                        </a:rPr>
                        <a:t>94.5</a:t>
                      </a:r>
                    </a:p>
                  </a:txBody>
                  <a:tcPr marL="9525" marR="9525" marT="9525" marB="0" anchor="b"/>
                </a:tc>
                <a:tc>
                  <a:txBody>
                    <a:bodyPr/>
                    <a:lstStyle/>
                    <a:p>
                      <a:pPr algn="ctr" fontAlgn="b"/>
                      <a:r>
                        <a:rPr lang="en-US" sz="1400" b="0" i="0" u="none" strike="noStrike">
                          <a:solidFill>
                            <a:srgbClr val="000000"/>
                          </a:solidFill>
                          <a:effectLst/>
                          <a:latin typeface="Calibri"/>
                        </a:rPr>
                        <a:t>74.7</a:t>
                      </a:r>
                    </a:p>
                  </a:txBody>
                  <a:tcPr marL="9525" marR="9525" marT="9525" marB="0" anchor="b"/>
                </a:tc>
              </a:tr>
              <a:tr h="162666">
                <a:tc>
                  <a:txBody>
                    <a:bodyPr/>
                    <a:lstStyle/>
                    <a:p>
                      <a:pPr algn="ctr" fontAlgn="b"/>
                      <a:r>
                        <a:rPr lang="en-US" sz="1400" b="0" i="0" u="none" strike="noStrike">
                          <a:solidFill>
                            <a:srgbClr val="000000"/>
                          </a:solidFill>
                          <a:effectLst/>
                          <a:latin typeface="Calibri"/>
                        </a:rPr>
                        <a:t>50000</a:t>
                      </a:r>
                    </a:p>
                  </a:txBody>
                  <a:tcPr marL="9525" marR="9525" marT="9525" marB="0" anchor="b"/>
                </a:tc>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90.3</a:t>
                      </a:r>
                    </a:p>
                  </a:txBody>
                  <a:tcPr marL="9525" marR="9525" marT="9525" marB="0" anchor="b"/>
                </a:tc>
                <a:tc>
                  <a:txBody>
                    <a:bodyPr/>
                    <a:lstStyle/>
                    <a:p>
                      <a:pPr algn="ctr" fontAlgn="b"/>
                      <a:r>
                        <a:rPr lang="en-US" sz="1400" b="0" i="0" u="none" strike="noStrike">
                          <a:solidFill>
                            <a:srgbClr val="000000"/>
                          </a:solidFill>
                          <a:effectLst/>
                          <a:latin typeface="Calibri"/>
                        </a:rPr>
                        <a:t>69.5</a:t>
                      </a:r>
                    </a:p>
                  </a:txBody>
                  <a:tcPr marL="9525" marR="9525" marT="9525" marB="0" anchor="b"/>
                </a:tc>
                <a:tc>
                  <a:txBody>
                    <a:bodyPr/>
                    <a:lstStyle/>
                    <a:p>
                      <a:pPr algn="ctr" fontAlgn="b"/>
                      <a:r>
                        <a:rPr lang="en-US" sz="1400" b="0" i="0" u="none" strike="noStrike">
                          <a:solidFill>
                            <a:srgbClr val="000000"/>
                          </a:solidFill>
                          <a:effectLst/>
                          <a:latin typeface="Calibri"/>
                        </a:rPr>
                        <a:t>95.8</a:t>
                      </a:r>
                    </a:p>
                  </a:txBody>
                  <a:tcPr marL="9525" marR="9525" marT="9525" marB="0" anchor="b"/>
                </a:tc>
                <a:tc>
                  <a:txBody>
                    <a:bodyPr/>
                    <a:lstStyle/>
                    <a:p>
                      <a:pPr algn="ctr" fontAlgn="b"/>
                      <a:r>
                        <a:rPr lang="en-US" sz="1400" b="0" i="0" u="none" strike="noStrike">
                          <a:solidFill>
                            <a:srgbClr val="000000"/>
                          </a:solidFill>
                          <a:effectLst/>
                          <a:latin typeface="Calibri"/>
                        </a:rPr>
                        <a:t>76.9</a:t>
                      </a:r>
                    </a:p>
                  </a:txBody>
                  <a:tcPr marL="9525" marR="9525" marT="9525" marB="0" anchor="b"/>
                </a:tc>
                <a:tc>
                  <a:txBody>
                    <a:bodyPr/>
                    <a:lstStyle/>
                    <a:p>
                      <a:pPr algn="ctr" fontAlgn="b"/>
                      <a:r>
                        <a:rPr lang="en-US" sz="1400" b="0" i="0" u="none" strike="noStrike">
                          <a:solidFill>
                            <a:srgbClr val="000000"/>
                          </a:solidFill>
                          <a:effectLst/>
                          <a:latin typeface="Calibri"/>
                        </a:rPr>
                        <a:t>95.5</a:t>
                      </a:r>
                    </a:p>
                  </a:txBody>
                  <a:tcPr marL="9525" marR="9525" marT="9525" marB="0" anchor="b"/>
                </a:tc>
                <a:tc>
                  <a:txBody>
                    <a:bodyPr/>
                    <a:lstStyle/>
                    <a:p>
                      <a:pPr algn="ctr" fontAlgn="b"/>
                      <a:r>
                        <a:rPr lang="en-US" sz="1400" b="0" i="0" u="none" strike="noStrike">
                          <a:solidFill>
                            <a:srgbClr val="000000"/>
                          </a:solidFill>
                          <a:effectLst/>
                          <a:latin typeface="Calibri"/>
                        </a:rPr>
                        <a:t>65.8</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92.9</a:t>
                      </a:r>
                    </a:p>
                  </a:txBody>
                  <a:tcPr marL="9525" marR="9525" marT="9525" marB="0" anchor="b"/>
                </a:tc>
                <a:tc>
                  <a:txBody>
                    <a:bodyPr/>
                    <a:lstStyle/>
                    <a:p>
                      <a:pPr algn="ctr" fontAlgn="b"/>
                      <a:r>
                        <a:rPr lang="en-US" sz="1400" b="0" i="0" u="none" strike="noStrike">
                          <a:solidFill>
                            <a:srgbClr val="000000"/>
                          </a:solidFill>
                          <a:effectLst/>
                          <a:latin typeface="Calibri"/>
                        </a:rPr>
                        <a:t>68.8</a:t>
                      </a:r>
                    </a:p>
                  </a:txBody>
                  <a:tcPr marL="9525" marR="9525" marT="9525" marB="0" anchor="b"/>
                </a:tc>
                <a:tc>
                  <a:txBody>
                    <a:bodyPr/>
                    <a:lstStyle/>
                    <a:p>
                      <a:pPr algn="ctr" fontAlgn="b"/>
                      <a:r>
                        <a:rPr lang="en-US" sz="1400" b="0" i="0" u="none" strike="noStrike">
                          <a:solidFill>
                            <a:srgbClr val="000000"/>
                          </a:solidFill>
                          <a:effectLst/>
                          <a:latin typeface="Calibri"/>
                        </a:rPr>
                        <a:t>94.5</a:t>
                      </a:r>
                    </a:p>
                  </a:txBody>
                  <a:tcPr marL="9525" marR="9525" marT="9525" marB="0" anchor="b"/>
                </a:tc>
                <a:tc>
                  <a:txBody>
                    <a:bodyPr/>
                    <a:lstStyle/>
                    <a:p>
                      <a:pPr algn="ctr" fontAlgn="b"/>
                      <a:r>
                        <a:rPr lang="en-US" sz="1400" b="0" i="0" u="none" strike="noStrike">
                          <a:solidFill>
                            <a:srgbClr val="000000"/>
                          </a:solidFill>
                          <a:effectLst/>
                          <a:latin typeface="Calibri"/>
                        </a:rPr>
                        <a:t>73.1</a:t>
                      </a:r>
                    </a:p>
                  </a:txBody>
                  <a:tcPr marL="9525" marR="9525" marT="9525" marB="0" anchor="b"/>
                </a:tc>
                <a:tc>
                  <a:txBody>
                    <a:bodyPr/>
                    <a:lstStyle/>
                    <a:p>
                      <a:pPr algn="ctr" fontAlgn="b"/>
                      <a:r>
                        <a:rPr lang="en-US" sz="1400" b="0" i="0" u="none" strike="noStrike">
                          <a:solidFill>
                            <a:srgbClr val="000000"/>
                          </a:solidFill>
                          <a:effectLst/>
                          <a:latin typeface="Calibri"/>
                        </a:rPr>
                        <a:t>95.5</a:t>
                      </a:r>
                    </a:p>
                  </a:txBody>
                  <a:tcPr marL="9525" marR="9525" marT="9525" marB="0" anchor="b"/>
                </a:tc>
                <a:tc>
                  <a:txBody>
                    <a:bodyPr/>
                    <a:lstStyle/>
                    <a:p>
                      <a:pPr algn="ctr" fontAlgn="b"/>
                      <a:r>
                        <a:rPr lang="en-US" sz="1400" b="0" i="0" u="none" strike="noStrike">
                          <a:solidFill>
                            <a:srgbClr val="000000"/>
                          </a:solidFill>
                          <a:effectLst/>
                          <a:latin typeface="Calibri"/>
                        </a:rPr>
                        <a:t>77.6</a:t>
                      </a:r>
                    </a:p>
                  </a:txBody>
                  <a:tcPr marL="9525" marR="9525" marT="9525" marB="0" anchor="b"/>
                </a:tc>
              </a:tr>
              <a:tr h="162666">
                <a:tc>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10</a:t>
                      </a:r>
                    </a:p>
                  </a:txBody>
                  <a:tcPr marL="9525" marR="9525" marT="9525" marB="0" anchor="b"/>
                </a:tc>
                <a:tc>
                  <a:txBody>
                    <a:bodyPr/>
                    <a:lstStyle/>
                    <a:p>
                      <a:pPr algn="ctr" fontAlgn="b"/>
                      <a:r>
                        <a:rPr lang="en-US" sz="1400" b="0" i="0" u="none" strike="noStrike">
                          <a:solidFill>
                            <a:srgbClr val="000000"/>
                          </a:solidFill>
                          <a:effectLst/>
                          <a:latin typeface="Calibri"/>
                        </a:rPr>
                        <a:t>90.8</a:t>
                      </a:r>
                    </a:p>
                  </a:txBody>
                  <a:tcPr marL="9525" marR="9525" marT="9525" marB="0" anchor="b"/>
                </a:tc>
                <a:tc>
                  <a:txBody>
                    <a:bodyPr/>
                    <a:lstStyle/>
                    <a:p>
                      <a:pPr algn="ctr" fontAlgn="b"/>
                      <a:r>
                        <a:rPr lang="en-US" sz="1400" b="0" i="0" u="none" strike="noStrike">
                          <a:solidFill>
                            <a:srgbClr val="000000"/>
                          </a:solidFill>
                          <a:effectLst/>
                          <a:latin typeface="Calibri"/>
                        </a:rPr>
                        <a:t>79.3</a:t>
                      </a:r>
                    </a:p>
                  </a:txBody>
                  <a:tcPr marL="9525" marR="9525" marT="9525" marB="0" anchor="b"/>
                </a:tc>
                <a:tc>
                  <a:txBody>
                    <a:bodyPr/>
                    <a:lstStyle/>
                    <a:p>
                      <a:pPr algn="ctr" fontAlgn="b"/>
                      <a:r>
                        <a:rPr lang="en-US" sz="1400" b="0" i="0" u="none" strike="noStrike">
                          <a:solidFill>
                            <a:srgbClr val="000000"/>
                          </a:solidFill>
                          <a:effectLst/>
                          <a:latin typeface="Calibri"/>
                        </a:rPr>
                        <a:t>97.5</a:t>
                      </a:r>
                    </a:p>
                  </a:txBody>
                  <a:tcPr marL="9525" marR="9525" marT="9525" marB="0" anchor="b"/>
                </a:tc>
                <a:tc>
                  <a:txBody>
                    <a:bodyPr/>
                    <a:lstStyle/>
                    <a:p>
                      <a:pPr algn="ctr" fontAlgn="b"/>
                      <a:r>
                        <a:rPr lang="en-US" sz="1400" b="0" i="0" u="none" strike="noStrike">
                          <a:solidFill>
                            <a:srgbClr val="000000"/>
                          </a:solidFill>
                          <a:effectLst/>
                          <a:latin typeface="Calibri"/>
                        </a:rPr>
                        <a:t>78</a:t>
                      </a:r>
                    </a:p>
                  </a:txBody>
                  <a:tcPr marL="9525" marR="9525" marT="9525" marB="0" anchor="b"/>
                </a:tc>
                <a:tc>
                  <a:txBody>
                    <a:bodyPr/>
                    <a:lstStyle/>
                    <a:p>
                      <a:pPr algn="ctr" fontAlgn="b"/>
                      <a:r>
                        <a:rPr lang="en-US" sz="1400" b="0" i="0" u="none" strike="noStrike">
                          <a:solidFill>
                            <a:srgbClr val="000000"/>
                          </a:solidFill>
                          <a:effectLst/>
                          <a:latin typeface="Calibri"/>
                        </a:rPr>
                        <a:t>94.9</a:t>
                      </a:r>
                    </a:p>
                  </a:txBody>
                  <a:tcPr marL="9525" marR="9525" marT="9525" marB="0" anchor="b"/>
                </a:tc>
                <a:tc>
                  <a:txBody>
                    <a:bodyPr/>
                    <a:lstStyle/>
                    <a:p>
                      <a:pPr algn="ctr" fontAlgn="b"/>
                      <a:r>
                        <a:rPr lang="en-US" sz="1400" b="0" i="0" u="none" strike="noStrike">
                          <a:solidFill>
                            <a:srgbClr val="000000"/>
                          </a:solidFill>
                          <a:effectLst/>
                          <a:latin typeface="Calibri"/>
                        </a:rPr>
                        <a:t>66.5</a:t>
                      </a:r>
                    </a:p>
                  </a:txBody>
                  <a:tcPr marL="9525" marR="9525" marT="9525" marB="0" anchor="b"/>
                </a:tc>
              </a:tr>
            </a:tbl>
          </a:graphicData>
        </a:graphic>
      </p:graphicFrame>
      <p:sp>
        <p:nvSpPr>
          <p:cNvPr id="3" name="TextBox 2"/>
          <p:cNvSpPr txBox="1"/>
          <p:nvPr/>
        </p:nvSpPr>
        <p:spPr>
          <a:xfrm>
            <a:off x="1724317" y="4267200"/>
            <a:ext cx="1171283" cy="369332"/>
          </a:xfrm>
          <a:prstGeom prst="rect">
            <a:avLst/>
          </a:prstGeom>
          <a:noFill/>
        </p:spPr>
        <p:txBody>
          <a:bodyPr wrap="none" rtlCol="0">
            <a:spAutoFit/>
          </a:bodyPr>
          <a:lstStyle/>
          <a:p>
            <a:r>
              <a:rPr lang="en-US" smtClean="0"/>
              <a:t>#Types = 5</a:t>
            </a:r>
            <a:endParaRPr lang="en-US"/>
          </a:p>
        </p:txBody>
      </p:sp>
      <p:sp>
        <p:nvSpPr>
          <p:cNvPr id="8" name="TextBox 7"/>
          <p:cNvSpPr txBox="1"/>
          <p:nvPr/>
        </p:nvSpPr>
        <p:spPr>
          <a:xfrm>
            <a:off x="6067717" y="4267200"/>
            <a:ext cx="1288301" cy="369332"/>
          </a:xfrm>
          <a:prstGeom prst="rect">
            <a:avLst/>
          </a:prstGeom>
          <a:noFill/>
        </p:spPr>
        <p:txBody>
          <a:bodyPr wrap="none" rtlCol="0">
            <a:spAutoFit/>
          </a:bodyPr>
          <a:lstStyle/>
          <a:p>
            <a:r>
              <a:rPr lang="en-US" smtClean="0"/>
              <a:t>#Types = 10</a:t>
            </a:r>
            <a:endParaRPr lang="en-US"/>
          </a:p>
        </p:txBody>
      </p:sp>
      <p:sp>
        <p:nvSpPr>
          <p:cNvPr id="9" name="Content Placeholder 2"/>
          <p:cNvSpPr txBox="1">
            <a:spLocks/>
          </p:cNvSpPr>
          <p:nvPr/>
        </p:nvSpPr>
        <p:spPr>
          <a:xfrm>
            <a:off x="4806867" y="4999037"/>
            <a:ext cx="3810000" cy="11731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Variances: 2% and 3% for ABC and EBC resp</a:t>
            </a:r>
          </a:p>
          <a:p>
            <a:r>
              <a:rPr lang="en-US" smtClean="0"/>
              <a:t>Average #matches: 2136, 4252 and 10621 for N=10000, 20000 and 50000 resp</a:t>
            </a:r>
            <a:endParaRPr lang="en-US"/>
          </a:p>
        </p:txBody>
      </p:sp>
    </p:spTree>
    <p:extLst>
      <p:ext uri="{BB962C8B-B14F-4D97-AF65-F5344CB8AC3E}">
        <p14:creationId xmlns:p14="http://schemas.microsoft.com/office/powerpoint/2010/main" val="2027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Experiments</a:t>
            </a:r>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122362"/>
            <a:ext cx="4857750" cy="219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424" y="2894231"/>
            <a:ext cx="3917575" cy="221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66800" y="3200400"/>
            <a:ext cx="3508525" cy="369332"/>
          </a:xfrm>
          <a:prstGeom prst="rect">
            <a:avLst/>
          </a:prstGeom>
        </p:spPr>
        <p:txBody>
          <a:bodyPr wrap="none">
            <a:spAutoFit/>
          </a:bodyPr>
          <a:lstStyle/>
          <a:p>
            <a:r>
              <a:rPr lang="en-US" b="1"/>
              <a:t>Outlier Scores for Multiple Queries</a:t>
            </a:r>
          </a:p>
        </p:txBody>
      </p:sp>
      <p:sp>
        <p:nvSpPr>
          <p:cNvPr id="5" name="Rectangle 4"/>
          <p:cNvSpPr/>
          <p:nvPr/>
        </p:nvSpPr>
        <p:spPr>
          <a:xfrm>
            <a:off x="5478133" y="2286000"/>
            <a:ext cx="3437267" cy="646331"/>
          </a:xfrm>
          <a:prstGeom prst="rect">
            <a:avLst/>
          </a:prstGeom>
        </p:spPr>
        <p:txBody>
          <a:bodyPr wrap="square">
            <a:spAutoFit/>
          </a:bodyPr>
          <a:lstStyle/>
          <a:p>
            <a:pPr algn="ctr"/>
            <a:r>
              <a:rPr lang="en-US" b="1"/>
              <a:t>Running Time and Data Size for Multiple Queries</a:t>
            </a: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827033932"/>
              </p:ext>
            </p:extLst>
          </p:nvPr>
        </p:nvGraphicFramePr>
        <p:xfrm>
          <a:off x="920146" y="3639234"/>
          <a:ext cx="3801832" cy="1944472"/>
        </p:xfrm>
        <a:graphic>
          <a:graphicData uri="http://schemas.openxmlformats.org/drawingml/2006/table">
            <a:tbl>
              <a:tblPr firstRow="1" bandRow="1">
                <a:tableStyleId>{5C22544A-7EE6-4342-B048-85BDC9FD1C3A}</a:tableStyleId>
              </a:tblPr>
              <a:tblGrid>
                <a:gridCol w="627918"/>
                <a:gridCol w="587342"/>
                <a:gridCol w="580166"/>
                <a:gridCol w="1187988"/>
                <a:gridCol w="818418"/>
              </a:tblGrid>
              <a:tr h="243059">
                <a:tc>
                  <a:txBody>
                    <a:bodyPr/>
                    <a:lstStyle/>
                    <a:p>
                      <a:pPr algn="ctr" fontAlgn="b"/>
                      <a:r>
                        <a:rPr lang="en-US" sz="1400" b="0" i="0" u="none" strike="noStrike">
                          <a:solidFill>
                            <a:srgbClr val="000000"/>
                          </a:solidFill>
                          <a:effectLst/>
                          <a:latin typeface="Calibri"/>
                        </a:rPr>
                        <a:t>#Nodes</a:t>
                      </a:r>
                    </a:p>
                  </a:txBody>
                  <a:tcPr marL="19478" marR="19478" marT="9525" marB="0" anchor="b"/>
                </a:tc>
                <a:tc>
                  <a:txBody>
                    <a:bodyPr/>
                    <a:lstStyle/>
                    <a:p>
                      <a:pPr algn="ctr" fontAlgn="b"/>
                      <a:r>
                        <a:rPr lang="en-US" sz="1400" b="0" i="0" u="none" strike="noStrike">
                          <a:solidFill>
                            <a:srgbClr val="000000"/>
                          </a:solidFill>
                          <a:effectLst/>
                          <a:latin typeface="Calibri"/>
                        </a:rPr>
                        <a:t>#Edges</a:t>
                      </a:r>
                    </a:p>
                  </a:txBody>
                  <a:tcPr marL="19478" marR="19478" marT="9525" marB="0" anchor="b"/>
                </a:tc>
                <a:tc>
                  <a:txBody>
                    <a:bodyPr/>
                    <a:lstStyle/>
                    <a:p>
                      <a:pPr algn="ctr" fontAlgn="b"/>
                      <a:r>
                        <a:rPr lang="en-US" sz="1400" b="0" i="0" u="none" strike="noStrike">
                          <a:solidFill>
                            <a:srgbClr val="000000"/>
                          </a:solidFill>
                          <a:effectLst/>
                          <a:latin typeface="Calibri"/>
                        </a:rPr>
                        <a:t>#Types</a:t>
                      </a:r>
                    </a:p>
                  </a:txBody>
                  <a:tcPr marL="19478" marR="19478" marT="9525" marB="0" anchor="b"/>
                </a:tc>
                <a:tc>
                  <a:txBody>
                    <a:bodyPr/>
                    <a:lstStyle/>
                    <a:p>
                      <a:pPr algn="ctr" fontAlgn="b"/>
                      <a:r>
                        <a:rPr lang="en-US" sz="1400" b="0" i="0" u="none" strike="noStrike">
                          <a:solidFill>
                            <a:srgbClr val="000000"/>
                          </a:solidFill>
                          <a:effectLst/>
                          <a:latin typeface="Calibri"/>
                        </a:rPr>
                        <a:t>Index Size (MB)</a:t>
                      </a:r>
                    </a:p>
                  </a:txBody>
                  <a:tcPr marL="19478" marR="19478" marT="9525" marB="0" anchor="b"/>
                </a:tc>
                <a:tc>
                  <a:txBody>
                    <a:bodyPr/>
                    <a:lstStyle/>
                    <a:p>
                      <a:pPr algn="ctr" fontAlgn="b"/>
                      <a:r>
                        <a:rPr lang="en-US" sz="1400" b="0" i="0" u="none" strike="noStrike">
                          <a:solidFill>
                            <a:srgbClr val="000000"/>
                          </a:solidFill>
                          <a:effectLst/>
                          <a:latin typeface="Calibri"/>
                        </a:rPr>
                        <a:t>Time (sec)</a:t>
                      </a:r>
                    </a:p>
                  </a:txBody>
                  <a:tcPr marL="19478" marR="19478" marT="9525" marB="0" anchor="b"/>
                </a:tc>
              </a:tr>
              <a:tr h="243059">
                <a:tc>
                  <a:txBody>
                    <a:bodyPr/>
                    <a:lstStyle/>
                    <a:p>
                      <a:pPr algn="ctr" fontAlgn="b"/>
                      <a:r>
                        <a:rPr lang="en-US" sz="1400" b="0" i="0" u="none" strike="noStrike">
                          <a:solidFill>
                            <a:srgbClr val="000000"/>
                          </a:solidFill>
                          <a:effectLst/>
                          <a:latin typeface="Calibri"/>
                        </a:rPr>
                        <a:t>10K</a:t>
                      </a:r>
                    </a:p>
                  </a:txBody>
                  <a:tcPr marL="19478" marR="19478" marT="9525" marB="0" anchor="b"/>
                </a:tc>
                <a:tc>
                  <a:txBody>
                    <a:bodyPr/>
                    <a:lstStyle/>
                    <a:p>
                      <a:pPr algn="ctr" fontAlgn="b"/>
                      <a:r>
                        <a:rPr lang="en-US" sz="1400" b="0" i="0" u="none" strike="noStrike">
                          <a:solidFill>
                            <a:srgbClr val="000000"/>
                          </a:solidFill>
                          <a:effectLst/>
                          <a:latin typeface="Calibri"/>
                        </a:rPr>
                        <a:t>100K</a:t>
                      </a:r>
                    </a:p>
                  </a:txBody>
                  <a:tcPr marL="19478" marR="19478" marT="9525" marB="0" anchor="b"/>
                </a:tc>
                <a:tc>
                  <a:txBody>
                    <a:bodyPr/>
                    <a:lstStyle/>
                    <a:p>
                      <a:pPr algn="ctr" fontAlgn="b"/>
                      <a:r>
                        <a:rPr lang="en-US" sz="1400" b="0" i="0" u="none" strike="noStrike">
                          <a:solidFill>
                            <a:srgbClr val="000000"/>
                          </a:solidFill>
                          <a:effectLst/>
                          <a:latin typeface="Calibri"/>
                        </a:rPr>
                        <a:t>5</a:t>
                      </a:r>
                    </a:p>
                  </a:txBody>
                  <a:tcPr marL="19478" marR="19478" marT="9525" marB="0" anchor="b"/>
                </a:tc>
                <a:tc>
                  <a:txBody>
                    <a:bodyPr/>
                    <a:lstStyle/>
                    <a:p>
                      <a:pPr algn="ctr" fontAlgn="b"/>
                      <a:r>
                        <a:rPr lang="en-US" sz="1400" b="0" i="0" u="none" strike="noStrike">
                          <a:solidFill>
                            <a:srgbClr val="000000"/>
                          </a:solidFill>
                          <a:effectLst/>
                          <a:latin typeface="Calibri"/>
                        </a:rPr>
                        <a:t>0.1</a:t>
                      </a:r>
                    </a:p>
                  </a:txBody>
                  <a:tcPr marL="19478" marR="19478" marT="9525" marB="0" anchor="b"/>
                </a:tc>
                <a:tc>
                  <a:txBody>
                    <a:bodyPr/>
                    <a:lstStyle/>
                    <a:p>
                      <a:pPr algn="ctr" fontAlgn="b"/>
                      <a:r>
                        <a:rPr lang="en-US" sz="1400" b="0" i="0" u="none" strike="noStrike">
                          <a:solidFill>
                            <a:srgbClr val="000000"/>
                          </a:solidFill>
                          <a:effectLst/>
                          <a:latin typeface="Calibri"/>
                        </a:rPr>
                        <a:t>1</a:t>
                      </a:r>
                    </a:p>
                  </a:txBody>
                  <a:tcPr marL="19478" marR="19478" marT="9525" marB="0" anchor="b"/>
                </a:tc>
              </a:tr>
              <a:tr h="243059">
                <a:tc>
                  <a:txBody>
                    <a:bodyPr/>
                    <a:lstStyle/>
                    <a:p>
                      <a:pPr algn="ctr" fontAlgn="b"/>
                      <a:r>
                        <a:rPr lang="en-US" sz="1400" b="0" i="0" u="none" strike="noStrike">
                          <a:solidFill>
                            <a:srgbClr val="000000"/>
                          </a:solidFill>
                          <a:effectLst/>
                          <a:latin typeface="Calibri"/>
                        </a:rPr>
                        <a:t>10K</a:t>
                      </a:r>
                    </a:p>
                  </a:txBody>
                  <a:tcPr marL="19478" marR="19478" marT="9525" marB="0" anchor="b"/>
                </a:tc>
                <a:tc>
                  <a:txBody>
                    <a:bodyPr/>
                    <a:lstStyle/>
                    <a:p>
                      <a:pPr algn="ctr" fontAlgn="b"/>
                      <a:r>
                        <a:rPr lang="en-US" sz="1400" b="0" i="0" u="none" strike="noStrike">
                          <a:solidFill>
                            <a:srgbClr val="000000"/>
                          </a:solidFill>
                          <a:effectLst/>
                          <a:latin typeface="Calibri"/>
                        </a:rPr>
                        <a:t>100K</a:t>
                      </a:r>
                    </a:p>
                  </a:txBody>
                  <a:tcPr marL="19478" marR="19478" marT="9525" marB="0" anchor="b"/>
                </a:tc>
                <a:tc>
                  <a:txBody>
                    <a:bodyPr/>
                    <a:lstStyle/>
                    <a:p>
                      <a:pPr algn="ctr" fontAlgn="b"/>
                      <a:r>
                        <a:rPr lang="en-US" sz="1400" b="0" i="0" u="none" strike="noStrike">
                          <a:solidFill>
                            <a:srgbClr val="000000"/>
                          </a:solidFill>
                          <a:effectLst/>
                          <a:latin typeface="Calibri"/>
                        </a:rPr>
                        <a:t>10</a:t>
                      </a:r>
                    </a:p>
                  </a:txBody>
                  <a:tcPr marL="19478" marR="19478" marT="9525" marB="0" anchor="b"/>
                </a:tc>
                <a:tc>
                  <a:txBody>
                    <a:bodyPr/>
                    <a:lstStyle/>
                    <a:p>
                      <a:pPr algn="ctr" fontAlgn="b"/>
                      <a:r>
                        <a:rPr lang="en-US" sz="1400" b="0" i="0" u="none" strike="noStrike">
                          <a:solidFill>
                            <a:srgbClr val="000000"/>
                          </a:solidFill>
                          <a:effectLst/>
                          <a:latin typeface="Calibri"/>
                        </a:rPr>
                        <a:t>0.4</a:t>
                      </a:r>
                    </a:p>
                  </a:txBody>
                  <a:tcPr marL="19478" marR="19478" marT="9525" marB="0" anchor="b"/>
                </a:tc>
                <a:tc>
                  <a:txBody>
                    <a:bodyPr/>
                    <a:lstStyle/>
                    <a:p>
                      <a:pPr algn="ctr" fontAlgn="b"/>
                      <a:r>
                        <a:rPr lang="en-US" sz="1400" b="0" i="0" u="none" strike="noStrike">
                          <a:solidFill>
                            <a:srgbClr val="000000"/>
                          </a:solidFill>
                          <a:effectLst/>
                          <a:latin typeface="Calibri"/>
                        </a:rPr>
                        <a:t>1.5</a:t>
                      </a:r>
                    </a:p>
                  </a:txBody>
                  <a:tcPr marL="19478" marR="19478" marT="9525" marB="0" anchor="b"/>
                </a:tc>
              </a:tr>
              <a:tr h="243059">
                <a:tc>
                  <a:txBody>
                    <a:bodyPr/>
                    <a:lstStyle/>
                    <a:p>
                      <a:pPr algn="ctr" fontAlgn="b"/>
                      <a:r>
                        <a:rPr lang="en-US" sz="1400" b="0" i="0" u="none" strike="noStrike">
                          <a:solidFill>
                            <a:srgbClr val="000000"/>
                          </a:solidFill>
                          <a:effectLst/>
                          <a:latin typeface="Calibri"/>
                        </a:rPr>
                        <a:t>20K</a:t>
                      </a:r>
                    </a:p>
                  </a:txBody>
                  <a:tcPr marL="19478" marR="19478" marT="9525" marB="0" anchor="b"/>
                </a:tc>
                <a:tc>
                  <a:txBody>
                    <a:bodyPr/>
                    <a:lstStyle/>
                    <a:p>
                      <a:pPr algn="ctr" fontAlgn="b"/>
                      <a:r>
                        <a:rPr lang="en-US" sz="1400" b="0" i="0" u="none" strike="noStrike">
                          <a:solidFill>
                            <a:srgbClr val="000000"/>
                          </a:solidFill>
                          <a:effectLst/>
                          <a:latin typeface="Calibri"/>
                        </a:rPr>
                        <a:t>200K</a:t>
                      </a:r>
                    </a:p>
                  </a:txBody>
                  <a:tcPr marL="19478" marR="19478" marT="9525" marB="0" anchor="b"/>
                </a:tc>
                <a:tc>
                  <a:txBody>
                    <a:bodyPr/>
                    <a:lstStyle/>
                    <a:p>
                      <a:pPr algn="ctr" fontAlgn="b"/>
                      <a:r>
                        <a:rPr lang="en-US" sz="1400" b="0" i="0" u="none" strike="noStrike">
                          <a:solidFill>
                            <a:srgbClr val="000000"/>
                          </a:solidFill>
                          <a:effectLst/>
                          <a:latin typeface="Calibri"/>
                        </a:rPr>
                        <a:t>5</a:t>
                      </a:r>
                    </a:p>
                  </a:txBody>
                  <a:tcPr marL="19478" marR="19478" marT="9525" marB="0" anchor="b"/>
                </a:tc>
                <a:tc>
                  <a:txBody>
                    <a:bodyPr/>
                    <a:lstStyle/>
                    <a:p>
                      <a:pPr algn="ctr" fontAlgn="b"/>
                      <a:r>
                        <a:rPr lang="en-US" sz="1400" b="0" i="0" u="none" strike="noStrike">
                          <a:solidFill>
                            <a:srgbClr val="000000"/>
                          </a:solidFill>
                          <a:effectLst/>
                          <a:latin typeface="Calibri"/>
                        </a:rPr>
                        <a:t>0.2</a:t>
                      </a:r>
                    </a:p>
                  </a:txBody>
                  <a:tcPr marL="19478" marR="19478" marT="9525" marB="0" anchor="b"/>
                </a:tc>
                <a:tc>
                  <a:txBody>
                    <a:bodyPr/>
                    <a:lstStyle/>
                    <a:p>
                      <a:pPr algn="ctr" fontAlgn="b"/>
                      <a:r>
                        <a:rPr lang="en-US" sz="1400" b="0" i="0" u="none" strike="noStrike">
                          <a:solidFill>
                            <a:srgbClr val="000000"/>
                          </a:solidFill>
                          <a:effectLst/>
                          <a:latin typeface="Calibri"/>
                        </a:rPr>
                        <a:t>1.8</a:t>
                      </a:r>
                    </a:p>
                  </a:txBody>
                  <a:tcPr marL="19478" marR="19478" marT="9525" marB="0" anchor="b"/>
                </a:tc>
              </a:tr>
              <a:tr h="243059">
                <a:tc>
                  <a:txBody>
                    <a:bodyPr/>
                    <a:lstStyle/>
                    <a:p>
                      <a:pPr algn="ctr" fontAlgn="b"/>
                      <a:r>
                        <a:rPr lang="en-US" sz="1400" b="0" i="0" u="none" strike="noStrike">
                          <a:solidFill>
                            <a:srgbClr val="000000"/>
                          </a:solidFill>
                          <a:effectLst/>
                          <a:latin typeface="Calibri"/>
                        </a:rPr>
                        <a:t>20K</a:t>
                      </a:r>
                    </a:p>
                  </a:txBody>
                  <a:tcPr marL="19478" marR="19478" marT="9525" marB="0" anchor="b"/>
                </a:tc>
                <a:tc>
                  <a:txBody>
                    <a:bodyPr/>
                    <a:lstStyle/>
                    <a:p>
                      <a:pPr algn="ctr" fontAlgn="b"/>
                      <a:r>
                        <a:rPr lang="en-US" sz="1400" b="0" i="0" u="none" strike="noStrike">
                          <a:solidFill>
                            <a:srgbClr val="000000"/>
                          </a:solidFill>
                          <a:effectLst/>
                          <a:latin typeface="Calibri"/>
                        </a:rPr>
                        <a:t>200K</a:t>
                      </a:r>
                    </a:p>
                  </a:txBody>
                  <a:tcPr marL="19478" marR="19478" marT="9525" marB="0" anchor="b"/>
                </a:tc>
                <a:tc>
                  <a:txBody>
                    <a:bodyPr/>
                    <a:lstStyle/>
                    <a:p>
                      <a:pPr algn="ctr" fontAlgn="b"/>
                      <a:r>
                        <a:rPr lang="en-US" sz="1400" b="0" i="0" u="none" strike="noStrike">
                          <a:solidFill>
                            <a:srgbClr val="000000"/>
                          </a:solidFill>
                          <a:effectLst/>
                          <a:latin typeface="Calibri"/>
                        </a:rPr>
                        <a:t>10</a:t>
                      </a:r>
                    </a:p>
                  </a:txBody>
                  <a:tcPr marL="19478" marR="19478" marT="9525" marB="0" anchor="b"/>
                </a:tc>
                <a:tc>
                  <a:txBody>
                    <a:bodyPr/>
                    <a:lstStyle/>
                    <a:p>
                      <a:pPr algn="ctr" fontAlgn="b"/>
                      <a:r>
                        <a:rPr lang="en-US" sz="1400" b="0" i="0" u="none" strike="noStrike">
                          <a:solidFill>
                            <a:srgbClr val="000000"/>
                          </a:solidFill>
                          <a:effectLst/>
                          <a:latin typeface="Calibri"/>
                        </a:rPr>
                        <a:t>0.7</a:t>
                      </a:r>
                    </a:p>
                  </a:txBody>
                  <a:tcPr marL="19478" marR="19478" marT="9525" marB="0" anchor="b"/>
                </a:tc>
                <a:tc>
                  <a:txBody>
                    <a:bodyPr/>
                    <a:lstStyle/>
                    <a:p>
                      <a:pPr algn="ctr" fontAlgn="b"/>
                      <a:r>
                        <a:rPr lang="en-US" sz="1400" b="0" i="0" u="none" strike="noStrike">
                          <a:solidFill>
                            <a:srgbClr val="000000"/>
                          </a:solidFill>
                          <a:effectLst/>
                          <a:latin typeface="Calibri"/>
                        </a:rPr>
                        <a:t>2.3</a:t>
                      </a:r>
                    </a:p>
                  </a:txBody>
                  <a:tcPr marL="19478" marR="19478" marT="9525" marB="0" anchor="b"/>
                </a:tc>
              </a:tr>
              <a:tr h="243059">
                <a:tc>
                  <a:txBody>
                    <a:bodyPr/>
                    <a:lstStyle/>
                    <a:p>
                      <a:pPr algn="ctr" fontAlgn="b"/>
                      <a:r>
                        <a:rPr lang="en-US" sz="1400" b="0" i="0" u="none" strike="noStrike">
                          <a:solidFill>
                            <a:srgbClr val="000000"/>
                          </a:solidFill>
                          <a:effectLst/>
                          <a:latin typeface="Calibri"/>
                        </a:rPr>
                        <a:t>50K</a:t>
                      </a:r>
                    </a:p>
                  </a:txBody>
                  <a:tcPr marL="19478" marR="19478" marT="9525" marB="0" anchor="b"/>
                </a:tc>
                <a:tc>
                  <a:txBody>
                    <a:bodyPr/>
                    <a:lstStyle/>
                    <a:p>
                      <a:pPr algn="ctr" fontAlgn="b"/>
                      <a:r>
                        <a:rPr lang="en-US" sz="1400" b="0" i="0" u="none" strike="noStrike">
                          <a:solidFill>
                            <a:srgbClr val="000000"/>
                          </a:solidFill>
                          <a:effectLst/>
                          <a:latin typeface="Calibri"/>
                        </a:rPr>
                        <a:t>500K</a:t>
                      </a:r>
                    </a:p>
                  </a:txBody>
                  <a:tcPr marL="19478" marR="19478" marT="9525" marB="0" anchor="b"/>
                </a:tc>
                <a:tc>
                  <a:txBody>
                    <a:bodyPr/>
                    <a:lstStyle/>
                    <a:p>
                      <a:pPr algn="ctr" fontAlgn="b"/>
                      <a:r>
                        <a:rPr lang="en-US" sz="1400" b="0" i="0" u="none" strike="noStrike">
                          <a:solidFill>
                            <a:srgbClr val="000000"/>
                          </a:solidFill>
                          <a:effectLst/>
                          <a:latin typeface="Calibri"/>
                        </a:rPr>
                        <a:t>5</a:t>
                      </a:r>
                    </a:p>
                  </a:txBody>
                  <a:tcPr marL="19478" marR="19478" marT="9525" marB="0" anchor="b"/>
                </a:tc>
                <a:tc>
                  <a:txBody>
                    <a:bodyPr/>
                    <a:lstStyle/>
                    <a:p>
                      <a:pPr algn="ctr" fontAlgn="b"/>
                      <a:r>
                        <a:rPr lang="en-US" sz="1400" b="0" i="0" u="none" strike="noStrike">
                          <a:solidFill>
                            <a:srgbClr val="000000"/>
                          </a:solidFill>
                          <a:effectLst/>
                          <a:latin typeface="Calibri"/>
                        </a:rPr>
                        <a:t>0.5</a:t>
                      </a:r>
                    </a:p>
                  </a:txBody>
                  <a:tcPr marL="19478" marR="19478" marT="9525" marB="0" anchor="b"/>
                </a:tc>
                <a:tc>
                  <a:txBody>
                    <a:bodyPr/>
                    <a:lstStyle/>
                    <a:p>
                      <a:pPr algn="ctr" fontAlgn="b"/>
                      <a:r>
                        <a:rPr lang="en-US" sz="1400" b="0" i="0" u="none" strike="noStrike">
                          <a:solidFill>
                            <a:srgbClr val="000000"/>
                          </a:solidFill>
                          <a:effectLst/>
                          <a:latin typeface="Calibri"/>
                        </a:rPr>
                        <a:t>4.1</a:t>
                      </a:r>
                    </a:p>
                  </a:txBody>
                  <a:tcPr marL="19478" marR="19478" marT="9525" marB="0" anchor="b"/>
                </a:tc>
              </a:tr>
              <a:tr h="243059">
                <a:tc>
                  <a:txBody>
                    <a:bodyPr/>
                    <a:lstStyle/>
                    <a:p>
                      <a:pPr algn="ctr" fontAlgn="b"/>
                      <a:r>
                        <a:rPr lang="en-US" sz="1400" b="0" i="0" u="none" strike="noStrike">
                          <a:solidFill>
                            <a:srgbClr val="000000"/>
                          </a:solidFill>
                          <a:effectLst/>
                          <a:latin typeface="Calibri"/>
                        </a:rPr>
                        <a:t>50K</a:t>
                      </a:r>
                    </a:p>
                  </a:txBody>
                  <a:tcPr marL="19478" marR="19478" marT="9525" marB="0" anchor="b"/>
                </a:tc>
                <a:tc>
                  <a:txBody>
                    <a:bodyPr/>
                    <a:lstStyle/>
                    <a:p>
                      <a:pPr algn="ctr" fontAlgn="b"/>
                      <a:r>
                        <a:rPr lang="en-US" sz="1400" b="0" i="0" u="none" strike="noStrike">
                          <a:solidFill>
                            <a:srgbClr val="000000"/>
                          </a:solidFill>
                          <a:effectLst/>
                          <a:latin typeface="Calibri"/>
                        </a:rPr>
                        <a:t>500K</a:t>
                      </a:r>
                    </a:p>
                  </a:txBody>
                  <a:tcPr marL="19478" marR="19478" marT="9525" marB="0" anchor="b"/>
                </a:tc>
                <a:tc>
                  <a:txBody>
                    <a:bodyPr/>
                    <a:lstStyle/>
                    <a:p>
                      <a:pPr algn="ctr" fontAlgn="b"/>
                      <a:r>
                        <a:rPr lang="en-US" sz="1400" b="0" i="0" u="none" strike="noStrike">
                          <a:solidFill>
                            <a:srgbClr val="000000"/>
                          </a:solidFill>
                          <a:effectLst/>
                          <a:latin typeface="Calibri"/>
                        </a:rPr>
                        <a:t>10</a:t>
                      </a:r>
                    </a:p>
                  </a:txBody>
                  <a:tcPr marL="19478" marR="19478" marT="9525" marB="0" anchor="b"/>
                </a:tc>
                <a:tc>
                  <a:txBody>
                    <a:bodyPr/>
                    <a:lstStyle/>
                    <a:p>
                      <a:pPr algn="ctr" fontAlgn="b"/>
                      <a:r>
                        <a:rPr lang="en-US" sz="1400" b="0" i="0" u="none" strike="noStrike">
                          <a:solidFill>
                            <a:srgbClr val="000000"/>
                          </a:solidFill>
                          <a:effectLst/>
                          <a:latin typeface="Calibri"/>
                        </a:rPr>
                        <a:t>1.8</a:t>
                      </a:r>
                    </a:p>
                  </a:txBody>
                  <a:tcPr marL="19478" marR="19478" marT="9525" marB="0" anchor="b"/>
                </a:tc>
                <a:tc>
                  <a:txBody>
                    <a:bodyPr/>
                    <a:lstStyle/>
                    <a:p>
                      <a:pPr algn="ctr" fontAlgn="b"/>
                      <a:r>
                        <a:rPr lang="en-US" sz="1400" b="0" i="0" u="none" strike="noStrike">
                          <a:solidFill>
                            <a:srgbClr val="000000"/>
                          </a:solidFill>
                          <a:effectLst/>
                          <a:latin typeface="Calibri"/>
                        </a:rPr>
                        <a:t>5.5</a:t>
                      </a:r>
                    </a:p>
                  </a:txBody>
                  <a:tcPr marL="19478" marR="19478" marT="9525" marB="0" anchor="b"/>
                </a:tc>
              </a:tr>
              <a:tr h="243059">
                <a:tc>
                  <a:txBody>
                    <a:bodyPr/>
                    <a:lstStyle/>
                    <a:p>
                      <a:pPr algn="ctr" fontAlgn="b"/>
                      <a:r>
                        <a:rPr lang="en-US" sz="1400" b="0" i="0" u="none" strike="noStrike">
                          <a:solidFill>
                            <a:srgbClr val="000000"/>
                          </a:solidFill>
                          <a:effectLst/>
                          <a:latin typeface="Calibri"/>
                        </a:rPr>
                        <a:t>760K</a:t>
                      </a:r>
                    </a:p>
                  </a:txBody>
                  <a:tcPr marL="19478" marR="19478" marT="9525" marB="0" anchor="b"/>
                </a:tc>
                <a:tc>
                  <a:txBody>
                    <a:bodyPr/>
                    <a:lstStyle/>
                    <a:p>
                      <a:pPr algn="ctr" fontAlgn="b"/>
                      <a:r>
                        <a:rPr lang="en-US" sz="1400" b="0" i="0" u="none" strike="noStrike">
                          <a:solidFill>
                            <a:srgbClr val="000000"/>
                          </a:solidFill>
                          <a:effectLst/>
                          <a:latin typeface="Calibri"/>
                        </a:rPr>
                        <a:t>4.1M</a:t>
                      </a:r>
                    </a:p>
                  </a:txBody>
                  <a:tcPr marL="19478" marR="19478" marT="9525" marB="0" anchor="b"/>
                </a:tc>
                <a:tc>
                  <a:txBody>
                    <a:bodyPr/>
                    <a:lstStyle/>
                    <a:p>
                      <a:pPr algn="ctr" fontAlgn="b"/>
                      <a:r>
                        <a:rPr lang="en-US" sz="1400" b="0" i="0" u="none" strike="noStrike">
                          <a:solidFill>
                            <a:srgbClr val="000000"/>
                          </a:solidFill>
                          <a:effectLst/>
                          <a:latin typeface="Calibri"/>
                        </a:rPr>
                        <a:t>10</a:t>
                      </a:r>
                    </a:p>
                  </a:txBody>
                  <a:tcPr marL="19478" marR="19478" marT="9525" marB="0" anchor="b"/>
                </a:tc>
                <a:tc>
                  <a:txBody>
                    <a:bodyPr/>
                    <a:lstStyle/>
                    <a:p>
                      <a:pPr algn="ctr" fontAlgn="b"/>
                      <a:r>
                        <a:rPr lang="en-US" sz="1400" b="0" i="0" u="none" strike="noStrike">
                          <a:solidFill>
                            <a:srgbClr val="000000"/>
                          </a:solidFill>
                          <a:effectLst/>
                          <a:latin typeface="Calibri"/>
                        </a:rPr>
                        <a:t>22</a:t>
                      </a:r>
                    </a:p>
                  </a:txBody>
                  <a:tcPr marL="19478" marR="19478" marT="9525" marB="0" anchor="b"/>
                </a:tc>
                <a:tc>
                  <a:txBody>
                    <a:bodyPr/>
                    <a:lstStyle/>
                    <a:p>
                      <a:pPr algn="ctr" fontAlgn="b"/>
                      <a:r>
                        <a:rPr lang="en-US" sz="1400" b="0" i="0" u="none" strike="noStrike">
                          <a:solidFill>
                            <a:srgbClr val="000000"/>
                          </a:solidFill>
                          <a:effectLst/>
                          <a:latin typeface="Calibri"/>
                        </a:rPr>
                        <a:t>96.7</a:t>
                      </a:r>
                    </a:p>
                  </a:txBody>
                  <a:tcPr marL="19478" marR="19478" marT="9525" marB="0" anchor="b"/>
                </a:tc>
              </a:tr>
            </a:tbl>
          </a:graphicData>
        </a:graphic>
      </p:graphicFrame>
      <p:sp>
        <p:nvSpPr>
          <p:cNvPr id="8" name="Rectangle 7"/>
          <p:cNvSpPr/>
          <p:nvPr/>
        </p:nvSpPr>
        <p:spPr>
          <a:xfrm>
            <a:off x="768064" y="5638800"/>
            <a:ext cx="4105996" cy="369332"/>
          </a:xfrm>
          <a:prstGeom prst="rect">
            <a:avLst/>
          </a:prstGeom>
        </p:spPr>
        <p:txBody>
          <a:bodyPr wrap="none">
            <a:spAutoFit/>
          </a:bodyPr>
          <a:lstStyle/>
          <a:p>
            <a:r>
              <a:rPr lang="en-US" b="1"/>
              <a:t>Index Sizes and Index Construction Times</a:t>
            </a:r>
          </a:p>
        </p:txBody>
      </p:sp>
    </p:spTree>
    <p:extLst>
      <p:ext uri="{BB962C8B-B14F-4D97-AF65-F5344CB8AC3E}">
        <p14:creationId xmlns:p14="http://schemas.microsoft.com/office/powerpoint/2010/main" val="206283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b="1" smtClean="0"/>
              <a:t>Case Study</a:t>
            </a:r>
            <a:endParaRPr lang="en-US" b="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1476519"/>
              </p:ext>
            </p:extLst>
          </p:nvPr>
        </p:nvGraphicFramePr>
        <p:xfrm>
          <a:off x="533400" y="2971800"/>
          <a:ext cx="8229894" cy="1960245"/>
        </p:xfrm>
        <a:graphic>
          <a:graphicData uri="http://schemas.openxmlformats.org/drawingml/2006/table">
            <a:tbl>
              <a:tblPr firstRow="1" bandRow="1">
                <a:tableStyleId>{5C22544A-7EE6-4342-B048-85BDC9FD1C3A}</a:tableStyleId>
              </a:tblPr>
              <a:tblGrid>
                <a:gridCol w="286858"/>
                <a:gridCol w="894389"/>
                <a:gridCol w="1600200"/>
                <a:gridCol w="1143000"/>
                <a:gridCol w="1219200"/>
                <a:gridCol w="1219200"/>
                <a:gridCol w="1867047"/>
              </a:tblGrid>
              <a:tr h="304800">
                <a:tc>
                  <a:txBody>
                    <a:bodyPr/>
                    <a:lstStyle/>
                    <a:p>
                      <a:pPr algn="ctr" fontAlgn="b"/>
                      <a:r>
                        <a:rPr lang="en-US" sz="1400" b="0" i="0" u="none" strike="noStrike">
                          <a:solidFill>
                            <a:srgbClr val="000000"/>
                          </a:solidFill>
                          <a:effectLst/>
                          <a:latin typeface="Calibri"/>
                        </a:rPr>
                        <a:t>No.</a:t>
                      </a:r>
                    </a:p>
                  </a:txBody>
                  <a:tcPr marL="8781" marR="8781" marT="9525" marB="0" anchor="b"/>
                </a:tc>
                <a:tc>
                  <a:txBody>
                    <a:bodyPr/>
                    <a:lstStyle/>
                    <a:p>
                      <a:pPr algn="ctr" fontAlgn="b"/>
                      <a:r>
                        <a:rPr lang="en-US" sz="1400" b="0" i="0" u="none" strike="noStrike">
                          <a:solidFill>
                            <a:srgbClr val="000000"/>
                          </a:solidFill>
                          <a:effectLst/>
                          <a:latin typeface="Calibri"/>
                        </a:rPr>
                        <a:t>Type1</a:t>
                      </a:r>
                    </a:p>
                  </a:txBody>
                  <a:tcPr marL="8781" marR="8781" marT="9525" marB="0" anchor="b"/>
                </a:tc>
                <a:tc>
                  <a:txBody>
                    <a:bodyPr/>
                    <a:lstStyle/>
                    <a:p>
                      <a:pPr algn="ctr" fontAlgn="b"/>
                      <a:r>
                        <a:rPr lang="en-US" sz="1400" b="0" i="0" u="none" strike="noStrike">
                          <a:solidFill>
                            <a:srgbClr val="000000"/>
                          </a:solidFill>
                          <a:effectLst/>
                          <a:latin typeface="Calibri"/>
                        </a:rPr>
                        <a:t>Attribute1</a:t>
                      </a:r>
                    </a:p>
                  </a:txBody>
                  <a:tcPr marL="8781" marR="8781" marT="9525" marB="0" anchor="b"/>
                </a:tc>
                <a:tc>
                  <a:txBody>
                    <a:bodyPr/>
                    <a:lstStyle/>
                    <a:p>
                      <a:pPr algn="ctr" fontAlgn="b"/>
                      <a:r>
                        <a:rPr lang="en-US" sz="1400" b="0" i="0" u="none" strike="noStrike">
                          <a:solidFill>
                            <a:srgbClr val="000000"/>
                          </a:solidFill>
                          <a:effectLst/>
                          <a:latin typeface="Calibri"/>
                        </a:rPr>
                        <a:t>Type2</a:t>
                      </a:r>
                    </a:p>
                  </a:txBody>
                  <a:tcPr marL="8781" marR="8781" marT="9525" marB="0" anchor="b"/>
                </a:tc>
                <a:tc>
                  <a:txBody>
                    <a:bodyPr/>
                    <a:lstStyle/>
                    <a:p>
                      <a:pPr algn="ctr" fontAlgn="b"/>
                      <a:r>
                        <a:rPr lang="en-US" sz="1400" b="0" i="0" u="none" strike="noStrike">
                          <a:solidFill>
                            <a:srgbClr val="000000"/>
                          </a:solidFill>
                          <a:effectLst/>
                          <a:latin typeface="Calibri"/>
                        </a:rPr>
                        <a:t>Attribute2</a:t>
                      </a:r>
                    </a:p>
                  </a:txBody>
                  <a:tcPr marL="8781" marR="8781" marT="9525" marB="0" anchor="b"/>
                </a:tc>
                <a:tc>
                  <a:txBody>
                    <a:bodyPr/>
                    <a:lstStyle/>
                    <a:p>
                      <a:pPr algn="ctr" fontAlgn="b"/>
                      <a:r>
                        <a:rPr lang="en-US" sz="1400" b="0" i="0" u="none" strike="noStrike">
                          <a:solidFill>
                            <a:srgbClr val="000000"/>
                          </a:solidFill>
                          <a:effectLst/>
                          <a:latin typeface="Calibri"/>
                        </a:rPr>
                        <a:t>Value1</a:t>
                      </a:r>
                    </a:p>
                  </a:txBody>
                  <a:tcPr marL="8781" marR="8781" marT="9525" marB="0" anchor="b"/>
                </a:tc>
                <a:tc>
                  <a:txBody>
                    <a:bodyPr/>
                    <a:lstStyle/>
                    <a:p>
                      <a:pPr algn="ctr" fontAlgn="b"/>
                      <a:r>
                        <a:rPr lang="en-US" sz="1400" b="0" i="0" u="none" strike="noStrike">
                          <a:solidFill>
                            <a:srgbClr val="000000"/>
                          </a:solidFill>
                          <a:effectLst/>
                          <a:latin typeface="Calibri"/>
                        </a:rPr>
                        <a:t>Value2</a:t>
                      </a:r>
                    </a:p>
                  </a:txBody>
                  <a:tcPr marL="8781" marR="8781" marT="9525" marB="0" anchor="b"/>
                </a:tc>
              </a:tr>
              <a:tr h="304800">
                <a:tc>
                  <a:txBody>
                    <a:bodyPr/>
                    <a:lstStyle/>
                    <a:p>
                      <a:pPr algn="ctr" fontAlgn="b"/>
                      <a:r>
                        <a:rPr lang="en-US" sz="1400" b="0" i="0" u="none" strike="noStrike">
                          <a:solidFill>
                            <a:srgbClr val="000000"/>
                          </a:solidFill>
                          <a:effectLst/>
                          <a:latin typeface="Calibri"/>
                        </a:rPr>
                        <a:t>1</a:t>
                      </a:r>
                    </a:p>
                  </a:txBody>
                  <a:tcPr marL="8781" marR="8781" marT="9525" marB="0" anchor="b"/>
                </a:tc>
                <a:tc>
                  <a:txBody>
                    <a:bodyPr/>
                    <a:lstStyle/>
                    <a:p>
                      <a:pPr algn="ctr" fontAlgn="b"/>
                      <a:r>
                        <a:rPr lang="en-US" sz="1400" b="0" i="0" u="none" strike="noStrike">
                          <a:solidFill>
                            <a:srgbClr val="000000"/>
                          </a:solidFill>
                          <a:effectLst/>
                          <a:latin typeface="Calibri"/>
                        </a:rPr>
                        <a:t>settlement</a:t>
                      </a:r>
                    </a:p>
                  </a:txBody>
                  <a:tcPr marL="8781" marR="8781" marT="9525" marB="0" anchor="b"/>
                </a:tc>
                <a:tc>
                  <a:txBody>
                    <a:bodyPr/>
                    <a:lstStyle/>
                    <a:p>
                      <a:pPr algn="ctr" fontAlgn="b"/>
                      <a:r>
                        <a:rPr lang="en-US" sz="1400" b="0" i="0" u="none" strike="noStrike">
                          <a:solidFill>
                            <a:srgbClr val="000000"/>
                          </a:solidFill>
                          <a:effectLst/>
                          <a:latin typeface="Calibri"/>
                        </a:rPr>
                        <a:t>subdivision_type3</a:t>
                      </a:r>
                    </a:p>
                  </a:txBody>
                  <a:tcPr marL="8781" marR="8781" marT="9525" marB="0" anchor="b"/>
                </a:tc>
                <a:tc>
                  <a:txBody>
                    <a:bodyPr/>
                    <a:lstStyle/>
                    <a:p>
                      <a:pPr algn="ctr" fontAlgn="b"/>
                      <a:r>
                        <a:rPr lang="en-US" sz="1400" b="0" i="0" u="none" strike="noStrike">
                          <a:solidFill>
                            <a:srgbClr val="000000"/>
                          </a:solidFill>
                          <a:effectLst/>
                          <a:latin typeface="Calibri"/>
                        </a:rPr>
                        <a:t>film</a:t>
                      </a:r>
                    </a:p>
                  </a:txBody>
                  <a:tcPr marL="8781" marR="8781" marT="9525" marB="0" anchor="b"/>
                </a:tc>
                <a:tc>
                  <a:txBody>
                    <a:bodyPr/>
                    <a:lstStyle/>
                    <a:p>
                      <a:pPr algn="ctr" fontAlgn="b"/>
                      <a:r>
                        <a:rPr lang="en-US" sz="1400" b="0" i="0" u="none" strike="noStrike">
                          <a:solidFill>
                            <a:srgbClr val="000000"/>
                          </a:solidFill>
                          <a:effectLst/>
                          <a:latin typeface="Calibri"/>
                        </a:rPr>
                        <a:t>screenplay</a:t>
                      </a:r>
                    </a:p>
                  </a:txBody>
                  <a:tcPr marL="8781" marR="8781" marT="9525" marB="0" anchor="b"/>
                </a:tc>
                <a:tc>
                  <a:txBody>
                    <a:bodyPr/>
                    <a:lstStyle/>
                    <a:p>
                      <a:pPr algn="ctr" fontAlgn="b"/>
                      <a:r>
                        <a:rPr lang="en-US" sz="1400" b="0" i="0" u="none" strike="noStrike">
                          <a:solidFill>
                            <a:srgbClr val="000000"/>
                          </a:solidFill>
                          <a:effectLst/>
                          <a:latin typeface="Calibri"/>
                        </a:rPr>
                        <a:t>comarca</a:t>
                      </a:r>
                    </a:p>
                  </a:txBody>
                  <a:tcPr marL="8781" marR="8781" marT="9525" marB="0" anchor="b"/>
                </a:tc>
                <a:tc>
                  <a:txBody>
                    <a:bodyPr/>
                    <a:lstStyle/>
                    <a:p>
                      <a:pPr algn="ctr" fontAlgn="b"/>
                      <a:r>
                        <a:rPr lang="en-US" sz="1400" b="0" i="0" u="none" strike="noStrike">
                          <a:solidFill>
                            <a:srgbClr val="000000"/>
                          </a:solidFill>
                          <a:effectLst/>
                          <a:latin typeface="Calibri"/>
                        </a:rPr>
                        <a:t>ted elliott, terry rossio</a:t>
                      </a:r>
                    </a:p>
                  </a:txBody>
                  <a:tcPr marL="8781" marR="8781" marT="9525" marB="0" anchor="b"/>
                </a:tc>
              </a:tr>
              <a:tr h="304800">
                <a:tc>
                  <a:txBody>
                    <a:bodyPr/>
                    <a:lstStyle/>
                    <a:p>
                      <a:pPr algn="ctr" fontAlgn="b"/>
                      <a:r>
                        <a:rPr lang="en-US" sz="1400" b="0" i="0" u="none" strike="noStrike">
                          <a:solidFill>
                            <a:srgbClr val="000000"/>
                          </a:solidFill>
                          <a:effectLst/>
                          <a:latin typeface="Calibri"/>
                        </a:rPr>
                        <a:t>2</a:t>
                      </a:r>
                    </a:p>
                  </a:txBody>
                  <a:tcPr marL="8781" marR="8781" marT="9525" marB="0" anchor="b"/>
                </a:tc>
                <a:tc>
                  <a:txBody>
                    <a:bodyPr/>
                    <a:lstStyle/>
                    <a:p>
                      <a:pPr algn="ctr" fontAlgn="b"/>
                      <a:r>
                        <a:rPr lang="en-US" sz="1400" b="0" i="0" u="none" strike="noStrike">
                          <a:solidFill>
                            <a:srgbClr val="000000"/>
                          </a:solidFill>
                          <a:effectLst/>
                          <a:latin typeface="Calibri"/>
                        </a:rPr>
                        <a:t>settlement</a:t>
                      </a:r>
                    </a:p>
                  </a:txBody>
                  <a:tcPr marL="8781" marR="8781" marT="9525" marB="0" anchor="b"/>
                </a:tc>
                <a:tc>
                  <a:txBody>
                    <a:bodyPr/>
                    <a:lstStyle/>
                    <a:p>
                      <a:pPr algn="ctr" fontAlgn="b"/>
                      <a:r>
                        <a:rPr lang="en-US" sz="1400" b="0" i="0" u="none" strike="noStrike">
                          <a:solidFill>
                            <a:srgbClr val="000000"/>
                          </a:solidFill>
                          <a:effectLst/>
                          <a:latin typeface="Calibri"/>
                        </a:rPr>
                        <a:t>subdivision_type3</a:t>
                      </a:r>
                    </a:p>
                  </a:txBody>
                  <a:tcPr marL="8781" marR="8781" marT="9525" marB="0" anchor="b"/>
                </a:tc>
                <a:tc>
                  <a:txBody>
                    <a:bodyPr/>
                    <a:lstStyle/>
                    <a:p>
                      <a:pPr algn="ctr" fontAlgn="b"/>
                      <a:r>
                        <a:rPr lang="en-US" sz="1400" b="0" i="0" u="none" strike="noStrike">
                          <a:solidFill>
                            <a:srgbClr val="000000"/>
                          </a:solidFill>
                          <a:effectLst/>
                          <a:latin typeface="Calibri"/>
                        </a:rPr>
                        <a:t>person</a:t>
                      </a:r>
                    </a:p>
                  </a:txBody>
                  <a:tcPr marL="8781" marR="8781" marT="9525" marB="0" anchor="b"/>
                </a:tc>
                <a:tc>
                  <a:txBody>
                    <a:bodyPr/>
                    <a:lstStyle/>
                    <a:p>
                      <a:pPr algn="ctr" fontAlgn="b"/>
                      <a:r>
                        <a:rPr lang="en-US" sz="1400" b="0" i="0" u="none" strike="noStrike">
                          <a:solidFill>
                            <a:srgbClr val="000000"/>
                          </a:solidFill>
                          <a:effectLst/>
                          <a:latin typeface="Calibri"/>
                        </a:rPr>
                        <a:t>birth_place</a:t>
                      </a:r>
                    </a:p>
                  </a:txBody>
                  <a:tcPr marL="8781" marR="8781" marT="9525" marB="0" anchor="b"/>
                </a:tc>
                <a:tc>
                  <a:txBody>
                    <a:bodyPr/>
                    <a:lstStyle/>
                    <a:p>
                      <a:pPr algn="ctr" fontAlgn="b"/>
                      <a:r>
                        <a:rPr lang="en-US" sz="1400" b="0" i="0" u="none" strike="noStrike">
                          <a:solidFill>
                            <a:srgbClr val="000000"/>
                          </a:solidFill>
                          <a:effectLst/>
                          <a:latin typeface="Calibri"/>
                        </a:rPr>
                        <a:t>comarca</a:t>
                      </a:r>
                    </a:p>
                  </a:txBody>
                  <a:tcPr marL="8781" marR="8781" marT="9525" marB="0" anchor="b"/>
                </a:tc>
                <a:tc>
                  <a:txBody>
                    <a:bodyPr/>
                    <a:lstStyle/>
                    <a:p>
                      <a:pPr algn="ctr" fontAlgn="b"/>
                      <a:r>
                        <a:rPr lang="en-US" sz="1400" b="0" i="0" u="none" strike="noStrike">
                          <a:solidFill>
                            <a:srgbClr val="000000"/>
                          </a:solidFill>
                          <a:effectLst/>
                          <a:latin typeface="Calibri"/>
                        </a:rPr>
                        <a:t>Castile</a:t>
                      </a:r>
                    </a:p>
                  </a:txBody>
                  <a:tcPr marL="8781" marR="8781" marT="9525" marB="0" anchor="b"/>
                </a:tc>
              </a:tr>
              <a:tr h="304800">
                <a:tc>
                  <a:txBody>
                    <a:bodyPr/>
                    <a:lstStyle/>
                    <a:p>
                      <a:pPr algn="ctr" fontAlgn="b"/>
                      <a:r>
                        <a:rPr lang="en-US" sz="1400" b="0" i="0" u="none" strike="noStrike">
                          <a:solidFill>
                            <a:srgbClr val="000000"/>
                          </a:solidFill>
                          <a:effectLst/>
                          <a:latin typeface="Calibri"/>
                        </a:rPr>
                        <a:t>3</a:t>
                      </a:r>
                    </a:p>
                  </a:txBody>
                  <a:tcPr marL="8781" marR="8781" marT="9525" marB="0" anchor="b"/>
                </a:tc>
                <a:tc>
                  <a:txBody>
                    <a:bodyPr/>
                    <a:lstStyle/>
                    <a:p>
                      <a:pPr algn="ctr" fontAlgn="b"/>
                      <a:r>
                        <a:rPr lang="en-US" sz="1400" b="0" i="0" u="none" strike="noStrike">
                          <a:solidFill>
                            <a:srgbClr val="000000"/>
                          </a:solidFill>
                          <a:effectLst/>
                          <a:latin typeface="Calibri"/>
                        </a:rPr>
                        <a:t>settlement</a:t>
                      </a:r>
                    </a:p>
                  </a:txBody>
                  <a:tcPr marL="8781" marR="8781" marT="9525" marB="0" anchor="b"/>
                </a:tc>
                <a:tc>
                  <a:txBody>
                    <a:bodyPr/>
                    <a:lstStyle/>
                    <a:p>
                      <a:pPr algn="ctr" fontAlgn="b"/>
                      <a:r>
                        <a:rPr lang="en-US" sz="1400" b="0" i="0" u="none" strike="noStrike">
                          <a:solidFill>
                            <a:srgbClr val="000000"/>
                          </a:solidFill>
                          <a:effectLst/>
                          <a:latin typeface="Calibri"/>
                        </a:rPr>
                        <a:t>coordinates_region</a:t>
                      </a:r>
                    </a:p>
                  </a:txBody>
                  <a:tcPr marL="8781" marR="8781" marT="9525" marB="0" anchor="b"/>
                </a:tc>
                <a:tc>
                  <a:txBody>
                    <a:bodyPr/>
                    <a:lstStyle/>
                    <a:p>
                      <a:pPr algn="ctr" fontAlgn="b"/>
                      <a:r>
                        <a:rPr lang="en-US" sz="1400" b="0" i="0" u="none" strike="noStrike">
                          <a:solidFill>
                            <a:srgbClr val="000000"/>
                          </a:solidFill>
                          <a:effectLst/>
                          <a:latin typeface="Calibri"/>
                        </a:rPr>
                        <a:t>film</a:t>
                      </a:r>
                    </a:p>
                  </a:txBody>
                  <a:tcPr marL="8781" marR="8781" marT="9525" marB="0" anchor="b"/>
                </a:tc>
                <a:tc>
                  <a:txBody>
                    <a:bodyPr/>
                    <a:lstStyle/>
                    <a:p>
                      <a:pPr algn="ctr" fontAlgn="b"/>
                      <a:r>
                        <a:rPr lang="en-US" sz="1400" b="0" i="0" u="none" strike="noStrike">
                          <a:solidFill>
                            <a:srgbClr val="000000"/>
                          </a:solidFill>
                          <a:effectLst/>
                          <a:latin typeface="Calibri"/>
                        </a:rPr>
                        <a:t>screenplay</a:t>
                      </a:r>
                    </a:p>
                  </a:txBody>
                  <a:tcPr marL="8781" marR="8781" marT="9525" marB="0" anchor="b"/>
                </a:tc>
                <a:tc>
                  <a:txBody>
                    <a:bodyPr/>
                    <a:lstStyle/>
                    <a:p>
                      <a:pPr algn="ctr" fontAlgn="b"/>
                      <a:r>
                        <a:rPr lang="en-US" sz="1400" b="0" i="0" u="none" strike="noStrike">
                          <a:solidFill>
                            <a:srgbClr val="000000"/>
                          </a:solidFill>
                          <a:effectLst/>
                          <a:latin typeface="Calibri"/>
                        </a:rPr>
                        <a:t>es</a:t>
                      </a:r>
                    </a:p>
                  </a:txBody>
                  <a:tcPr marL="8781" marR="8781" marT="9525" marB="0" anchor="b"/>
                </a:tc>
                <a:tc>
                  <a:txBody>
                    <a:bodyPr/>
                    <a:lstStyle/>
                    <a:p>
                      <a:pPr algn="ctr" fontAlgn="b"/>
                      <a:r>
                        <a:rPr lang="en-US" sz="1400" b="0" i="0" u="none" strike="noStrike">
                          <a:solidFill>
                            <a:srgbClr val="000000"/>
                          </a:solidFill>
                          <a:effectLst/>
                          <a:latin typeface="Calibri"/>
                        </a:rPr>
                        <a:t>ted elliott, terry rossio</a:t>
                      </a:r>
                    </a:p>
                  </a:txBody>
                  <a:tcPr marL="8781" marR="8781" marT="9525" marB="0" anchor="b"/>
                </a:tc>
              </a:tr>
              <a:tr h="304800">
                <a:tc>
                  <a:txBody>
                    <a:bodyPr/>
                    <a:lstStyle/>
                    <a:p>
                      <a:pPr algn="ctr" fontAlgn="b"/>
                      <a:r>
                        <a:rPr lang="en-US" sz="1400" b="0" i="0" u="none" strike="noStrike">
                          <a:solidFill>
                            <a:srgbClr val="000000"/>
                          </a:solidFill>
                          <a:effectLst/>
                          <a:latin typeface="Calibri"/>
                        </a:rPr>
                        <a:t>4</a:t>
                      </a:r>
                    </a:p>
                  </a:txBody>
                  <a:tcPr marL="8781" marR="8781" marT="9525" marB="0" anchor="b"/>
                </a:tc>
                <a:tc>
                  <a:txBody>
                    <a:bodyPr/>
                    <a:lstStyle/>
                    <a:p>
                      <a:pPr algn="ctr" fontAlgn="b"/>
                      <a:r>
                        <a:rPr lang="en-US" sz="1400" b="0" i="0" u="none" strike="noStrike">
                          <a:solidFill>
                            <a:srgbClr val="000000"/>
                          </a:solidFill>
                          <a:effectLst/>
                          <a:latin typeface="Calibri"/>
                        </a:rPr>
                        <a:t>settlement</a:t>
                      </a:r>
                    </a:p>
                  </a:txBody>
                  <a:tcPr marL="8781" marR="8781" marT="9525" marB="0" anchor="b"/>
                </a:tc>
                <a:tc>
                  <a:txBody>
                    <a:bodyPr/>
                    <a:lstStyle/>
                    <a:p>
                      <a:pPr algn="ctr" fontAlgn="b"/>
                      <a:r>
                        <a:rPr lang="en-US" sz="1400" b="0" i="0" u="none" strike="noStrike">
                          <a:solidFill>
                            <a:srgbClr val="000000"/>
                          </a:solidFill>
                          <a:effectLst/>
                          <a:latin typeface="Calibri"/>
                        </a:rPr>
                        <a:t>subdivision_type3</a:t>
                      </a:r>
                    </a:p>
                  </a:txBody>
                  <a:tcPr marL="8781" marR="8781" marT="9525" marB="0" anchor="b"/>
                </a:tc>
                <a:tc>
                  <a:txBody>
                    <a:bodyPr/>
                    <a:lstStyle/>
                    <a:p>
                      <a:pPr algn="ctr" fontAlgn="b"/>
                      <a:r>
                        <a:rPr lang="en-US" sz="1400" b="0" i="0" u="none" strike="noStrike">
                          <a:solidFill>
                            <a:srgbClr val="000000"/>
                          </a:solidFill>
                          <a:effectLst/>
                          <a:latin typeface="Calibri"/>
                        </a:rPr>
                        <a:t>person</a:t>
                      </a:r>
                    </a:p>
                  </a:txBody>
                  <a:tcPr marL="8781" marR="8781" marT="9525" marB="0" anchor="b"/>
                </a:tc>
                <a:tc>
                  <a:txBody>
                    <a:bodyPr/>
                    <a:lstStyle/>
                    <a:p>
                      <a:pPr algn="ctr" fontAlgn="b"/>
                      <a:r>
                        <a:rPr lang="en-US" sz="1400" b="0" i="0" u="none" strike="noStrike">
                          <a:solidFill>
                            <a:srgbClr val="000000"/>
                          </a:solidFill>
                          <a:effectLst/>
                          <a:latin typeface="Calibri"/>
                        </a:rPr>
                        <a:t>death_date</a:t>
                      </a:r>
                    </a:p>
                  </a:txBody>
                  <a:tcPr marL="8781" marR="8781" marT="9525" marB="0" anchor="b"/>
                </a:tc>
                <a:tc>
                  <a:txBody>
                    <a:bodyPr/>
                    <a:lstStyle/>
                    <a:p>
                      <a:pPr algn="ctr" fontAlgn="b"/>
                      <a:r>
                        <a:rPr lang="en-US" sz="1400" b="0" i="0" u="none" strike="noStrike">
                          <a:solidFill>
                            <a:srgbClr val="000000"/>
                          </a:solidFill>
                          <a:effectLst/>
                          <a:latin typeface="Calibri"/>
                        </a:rPr>
                        <a:t>comarca</a:t>
                      </a:r>
                    </a:p>
                  </a:txBody>
                  <a:tcPr marL="8781" marR="8781" marT="9525" marB="0" anchor="b"/>
                </a:tc>
                <a:tc>
                  <a:txBody>
                    <a:bodyPr/>
                    <a:lstStyle/>
                    <a:p>
                      <a:pPr algn="ctr" fontAlgn="b"/>
                      <a:r>
                        <a:rPr lang="en-US" sz="1400" b="0" i="0" u="none" strike="noStrike">
                          <a:solidFill>
                            <a:srgbClr val="000000"/>
                          </a:solidFill>
                          <a:effectLst/>
                          <a:latin typeface="Calibri"/>
                        </a:rPr>
                        <a:t>1485</a:t>
                      </a:r>
                    </a:p>
                  </a:txBody>
                  <a:tcPr marL="8781" marR="8781" marT="9525" marB="0" anchor="b"/>
                </a:tc>
              </a:tr>
              <a:tr h="304800">
                <a:tc>
                  <a:txBody>
                    <a:bodyPr/>
                    <a:lstStyle/>
                    <a:p>
                      <a:pPr algn="ctr" fontAlgn="b"/>
                      <a:r>
                        <a:rPr lang="en-US" sz="1400" b="0" i="0" u="none" strike="noStrike">
                          <a:solidFill>
                            <a:srgbClr val="000000"/>
                          </a:solidFill>
                          <a:effectLst/>
                          <a:latin typeface="Calibri"/>
                        </a:rPr>
                        <a:t>5</a:t>
                      </a:r>
                    </a:p>
                  </a:txBody>
                  <a:tcPr marL="8781" marR="8781" marT="9525" marB="0" anchor="b"/>
                </a:tc>
                <a:tc>
                  <a:txBody>
                    <a:bodyPr/>
                    <a:lstStyle/>
                    <a:p>
                      <a:pPr algn="ctr" fontAlgn="b"/>
                      <a:r>
                        <a:rPr lang="en-US" sz="1400" b="0" i="0" u="none" strike="noStrike">
                          <a:solidFill>
                            <a:srgbClr val="000000"/>
                          </a:solidFill>
                          <a:effectLst/>
                          <a:latin typeface="Calibri"/>
                        </a:rPr>
                        <a:t>settlement</a:t>
                      </a:r>
                    </a:p>
                  </a:txBody>
                  <a:tcPr marL="8781" marR="8781" marT="9525" marB="0" anchor="b"/>
                </a:tc>
                <a:tc>
                  <a:txBody>
                    <a:bodyPr/>
                    <a:lstStyle/>
                    <a:p>
                      <a:pPr algn="ctr" fontAlgn="b"/>
                      <a:r>
                        <a:rPr lang="en-US" sz="1400" b="0" i="0" u="none" strike="noStrike">
                          <a:solidFill>
                            <a:srgbClr val="000000"/>
                          </a:solidFill>
                          <a:effectLst/>
                          <a:latin typeface="Calibri"/>
                        </a:rPr>
                        <a:t>subdivision_type1</a:t>
                      </a:r>
                    </a:p>
                  </a:txBody>
                  <a:tcPr marL="8781" marR="8781" marT="9525" marB="0" anchor="b"/>
                </a:tc>
                <a:tc>
                  <a:txBody>
                    <a:bodyPr/>
                    <a:lstStyle/>
                    <a:p>
                      <a:pPr algn="ctr" fontAlgn="b"/>
                      <a:r>
                        <a:rPr lang="en-US" sz="1400" b="0" i="0" u="none" strike="noStrike">
                          <a:solidFill>
                            <a:srgbClr val="000000"/>
                          </a:solidFill>
                          <a:effectLst/>
                          <a:latin typeface="Calibri"/>
                        </a:rPr>
                        <a:t>film</a:t>
                      </a:r>
                    </a:p>
                  </a:txBody>
                  <a:tcPr marL="8781" marR="8781" marT="9525" marB="0" anchor="b"/>
                </a:tc>
                <a:tc>
                  <a:txBody>
                    <a:bodyPr/>
                    <a:lstStyle/>
                    <a:p>
                      <a:pPr algn="ctr" fontAlgn="b"/>
                      <a:r>
                        <a:rPr lang="en-US" sz="1400" b="0" i="0" u="none" strike="noStrike">
                          <a:solidFill>
                            <a:srgbClr val="000000"/>
                          </a:solidFill>
                          <a:effectLst/>
                          <a:latin typeface="Calibri"/>
                        </a:rPr>
                        <a:t>studio</a:t>
                      </a:r>
                    </a:p>
                  </a:txBody>
                  <a:tcPr marL="8781" marR="8781" marT="9525" marB="0" anchor="b"/>
                </a:tc>
                <a:tc>
                  <a:txBody>
                    <a:bodyPr/>
                    <a:lstStyle/>
                    <a:p>
                      <a:pPr algn="ctr" fontAlgn="b"/>
                      <a:r>
                        <a:rPr lang="en-US" sz="1400" b="0" i="0" u="none" strike="noStrike">
                          <a:solidFill>
                            <a:srgbClr val="000000"/>
                          </a:solidFill>
                          <a:effectLst/>
                          <a:latin typeface="Calibri"/>
                        </a:rPr>
                        <a:t>autonomous community</a:t>
                      </a:r>
                    </a:p>
                  </a:txBody>
                  <a:tcPr marL="8781" marR="8781" marT="9525" marB="0" anchor="b"/>
                </a:tc>
                <a:tc>
                  <a:txBody>
                    <a:bodyPr/>
                    <a:lstStyle/>
                    <a:p>
                      <a:pPr algn="ctr" fontAlgn="b"/>
                      <a:r>
                        <a:rPr lang="en-US" sz="1400" b="0" i="0" u="none" strike="noStrike">
                          <a:solidFill>
                            <a:srgbClr val="000000"/>
                          </a:solidFill>
                          <a:effectLst/>
                          <a:latin typeface="Calibri"/>
                        </a:rPr>
                        <a:t>dreamworks animation, stardust pictures</a:t>
                      </a:r>
                    </a:p>
                  </a:txBody>
                  <a:tcPr marL="8781" marR="8781" marT="9525" marB="0" anchor="b"/>
                </a:tc>
              </a:tr>
            </a:tbl>
          </a:graphicData>
        </a:graphic>
      </p:graphicFrame>
      <p:sp>
        <p:nvSpPr>
          <p:cNvPr id="4" name="Date Placeholder 3"/>
          <p:cNvSpPr>
            <a:spLocks noGrp="1"/>
          </p:cNvSpPr>
          <p:nvPr>
            <p:ph type="dt" sz="half" idx="10"/>
          </p:nvPr>
        </p:nvSpPr>
        <p:spPr/>
        <p:txBody>
          <a:bodyPr/>
          <a:lstStyle/>
          <a:p>
            <a:fld id="{BC8946EF-8A13-4369-BBA1-EA12EB27FB2F}" type="datetime1">
              <a:rPr lang="en-US" smtClean="0"/>
              <a:t>28-Mar-13</a:t>
            </a:fld>
            <a:endParaRPr lang="en-US"/>
          </a:p>
        </p:txBody>
      </p:sp>
      <mc:AlternateContent xmlns:mc="http://schemas.openxmlformats.org/markup-compatibility/2006" xmlns:a14="http://schemas.microsoft.com/office/drawing/2010/main">
        <mc:Choice Requires="a14">
          <p:sp>
            <p:nvSpPr>
              <p:cNvPr id="3" name="Rectangle 2"/>
              <p:cNvSpPr/>
              <p:nvPr/>
            </p:nvSpPr>
            <p:spPr>
              <a:xfrm>
                <a:off x="990600" y="1600200"/>
                <a:ext cx="7467600" cy="646331"/>
              </a:xfrm>
              <a:prstGeom prst="rect">
                <a:avLst/>
              </a:prstGeom>
            </p:spPr>
            <p:txBody>
              <a:bodyPr wrap="square">
                <a:spAutoFit/>
              </a:bodyPr>
              <a:lstStyle/>
              <a:p>
                <a:r>
                  <a:rPr lang="en-US" smtClean="0"/>
                  <a:t>Query</a:t>
                </a:r>
                <a:r>
                  <a:rPr lang="en-US"/>
                  <a:t>: </a:t>
                </a:r>
                <a14:m>
                  <m:oMath xmlns:m="http://schemas.openxmlformats.org/officeDocument/2006/math">
                    <m:r>
                      <a:rPr lang="en-US" b="0" i="1" smtClean="0">
                        <a:latin typeface="Cambria Math"/>
                      </a:rPr>
                      <m:t>〈</m:t>
                    </m:r>
                  </m:oMath>
                </a14:m>
                <a:r>
                  <a:rPr lang="en-US" smtClean="0"/>
                  <a:t>(</a:t>
                </a:r>
                <a:r>
                  <a:rPr lang="en-US"/>
                  <a:t>film, country=“us”), (person, true</a:t>
                </a:r>
                <a:r>
                  <a:rPr lang="en-US" smtClean="0"/>
                  <a:t>), (settlement, true)</a:t>
                </a:r>
                <a14:m>
                  <m:oMath xmlns:m="http://schemas.openxmlformats.org/officeDocument/2006/math">
                    <m:r>
                      <a:rPr lang="en-US" b="0" i="1" smtClean="0">
                        <a:latin typeface="Cambria Math"/>
                      </a:rPr>
                      <m:t>〉</m:t>
                    </m:r>
                  </m:oMath>
                </a14:m>
                <a:endParaRPr lang="en-US" smtClean="0"/>
              </a:p>
              <a:p>
                <a:r>
                  <a:rPr lang="en-US"/>
                  <a:t>(film="the road to el dorado", person="hernan cortes", settlement="seville</a:t>
                </a:r>
                <a:r>
                  <a:rPr lang="en-US" smtClean="0"/>
                  <a:t>")</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990600" y="1600200"/>
                <a:ext cx="7467600" cy="646331"/>
              </a:xfrm>
              <a:prstGeom prst="rect">
                <a:avLst/>
              </a:prstGeom>
              <a:blipFill rotWithShape="1">
                <a:blip r:embed="rId2"/>
                <a:stretch>
                  <a:fillRect l="-735"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25244687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mtClean="0"/>
              <a:t>Thesis Outline</a:t>
            </a:r>
            <a:endParaRPr lang="en-US"/>
          </a:p>
        </p:txBody>
      </p:sp>
      <p:grpSp>
        <p:nvGrpSpPr>
          <p:cNvPr id="588" name="Group 587"/>
          <p:cNvGrpSpPr/>
          <p:nvPr/>
        </p:nvGrpSpPr>
        <p:grpSpPr>
          <a:xfrm>
            <a:off x="1032977" y="4546435"/>
            <a:ext cx="2925529" cy="1778165"/>
            <a:chOff x="914400" y="830008"/>
            <a:chExt cx="3454653" cy="2364339"/>
          </a:xfrm>
        </p:grpSpPr>
        <p:grpSp>
          <p:nvGrpSpPr>
            <p:cNvPr id="589" name="Group 588"/>
            <p:cNvGrpSpPr/>
            <p:nvPr/>
          </p:nvGrpSpPr>
          <p:grpSpPr>
            <a:xfrm>
              <a:off x="914400" y="830008"/>
              <a:ext cx="3454653" cy="2041642"/>
              <a:chOff x="381000" y="372217"/>
              <a:chExt cx="4118694" cy="2980583"/>
            </a:xfrm>
          </p:grpSpPr>
          <p:sp>
            <p:nvSpPr>
              <p:cNvPr id="591" name="Cloud 590"/>
              <p:cNvSpPr/>
              <p:nvPr/>
            </p:nvSpPr>
            <p:spPr>
              <a:xfrm>
                <a:off x="381000" y="372217"/>
                <a:ext cx="4118694" cy="2980583"/>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11564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537472" y="12192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15374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9852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1376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743200" y="1385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971800" y="1828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3276600" y="2133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3137672" y="1994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124200" y="2375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1447800" y="2528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24000" y="20574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752600" y="26042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232672" y="914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524000" y="1537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385072" y="1295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819400" y="851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3061472" y="838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667000" y="1156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3048000" y="13088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9718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3442472"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3352800" y="1981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27432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752600"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600200" y="2680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371600" y="2299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689872" y="22098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994672" y="2528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1" name="Oval 620"/>
              <p:cNvSpPr/>
              <p:nvPr/>
            </p:nvSpPr>
            <p:spPr>
              <a:xfrm>
                <a:off x="1918472" y="2209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2" name="Oval 621"/>
              <p:cNvSpPr/>
              <p:nvPr/>
            </p:nvSpPr>
            <p:spPr>
              <a:xfrm>
                <a:off x="12192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3" name="Oval 622"/>
              <p:cNvSpPr/>
              <p:nvPr/>
            </p:nvSpPr>
            <p:spPr>
              <a:xfrm>
                <a:off x="1295400" y="1447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4" name="Oval 623"/>
              <p:cNvSpPr/>
              <p:nvPr/>
            </p:nvSpPr>
            <p:spPr>
              <a:xfrm>
                <a:off x="1766072" y="11430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5" name="Oval 624"/>
              <p:cNvSpPr/>
              <p:nvPr/>
            </p:nvSpPr>
            <p:spPr>
              <a:xfrm>
                <a:off x="1066800" y="1295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6" name="Oval 625"/>
              <p:cNvSpPr/>
              <p:nvPr/>
            </p:nvSpPr>
            <p:spPr>
              <a:xfrm>
                <a:off x="1524000" y="1371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7" name="Oval 626"/>
              <p:cNvSpPr/>
              <p:nvPr/>
            </p:nvSpPr>
            <p:spPr>
              <a:xfrm>
                <a:off x="2680472" y="990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8" name="Oval 627"/>
              <p:cNvSpPr/>
              <p:nvPr/>
            </p:nvSpPr>
            <p:spPr>
              <a:xfrm>
                <a:off x="2832872" y="1232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9" name="Oval 628"/>
              <p:cNvSpPr/>
              <p:nvPr/>
            </p:nvSpPr>
            <p:spPr>
              <a:xfrm>
                <a:off x="3290072" y="914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0" name="Oval 629"/>
              <p:cNvSpPr/>
              <p:nvPr/>
            </p:nvSpPr>
            <p:spPr>
              <a:xfrm>
                <a:off x="3276600" y="11564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1" name="Oval 630"/>
              <p:cNvSpPr/>
              <p:nvPr/>
            </p:nvSpPr>
            <p:spPr>
              <a:xfrm>
                <a:off x="3276600" y="1766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2" name="Oval 631"/>
              <p:cNvSpPr/>
              <p:nvPr/>
            </p:nvSpPr>
            <p:spPr>
              <a:xfrm>
                <a:off x="2895600" y="1994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3" name="Oval 632"/>
              <p:cNvSpPr/>
              <p:nvPr/>
            </p:nvSpPr>
            <p:spPr>
              <a:xfrm>
                <a:off x="29718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4" name="Oval 633"/>
              <p:cNvSpPr/>
              <p:nvPr/>
            </p:nvSpPr>
            <p:spPr>
              <a:xfrm>
                <a:off x="3290072" y="2438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5" name="Rectangle 634"/>
              <p:cNvSpPr/>
              <p:nvPr/>
            </p:nvSpPr>
            <p:spPr>
              <a:xfrm flipV="1">
                <a:off x="3973094" y="1066800"/>
                <a:ext cx="141706" cy="141605"/>
              </a:xfrm>
              <a:prstGeom prst="rect">
                <a:avLst/>
              </a:prstGeom>
              <a:solidFill>
                <a:srgbClr val="00B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6" name="Rectangle 635"/>
              <p:cNvSpPr/>
              <p:nvPr/>
            </p:nvSpPr>
            <p:spPr>
              <a:xfrm flipV="1">
                <a:off x="1991894" y="1752600"/>
                <a:ext cx="141706" cy="141605"/>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0" name="TextBox 589"/>
            <p:cNvSpPr txBox="1"/>
            <p:nvPr/>
          </p:nvSpPr>
          <p:spPr>
            <a:xfrm>
              <a:off x="1074804" y="2778480"/>
              <a:ext cx="3230243" cy="415867"/>
            </a:xfrm>
            <a:prstGeom prst="rect">
              <a:avLst/>
            </a:prstGeom>
            <a:noFill/>
          </p:spPr>
          <p:txBody>
            <a:bodyPr wrap="none" rtlCol="0">
              <a:spAutoFit/>
            </a:bodyPr>
            <a:lstStyle/>
            <a:p>
              <a:pPr algn="ctr"/>
              <a:r>
                <a:rPr lang="en-US" smtClean="0"/>
                <a:t>Community Distribution Outliers</a:t>
              </a:r>
            </a:p>
          </p:txBody>
        </p:sp>
      </p:grpSp>
      <p:grpSp>
        <p:nvGrpSpPr>
          <p:cNvPr id="637" name="Group 636"/>
          <p:cNvGrpSpPr/>
          <p:nvPr/>
        </p:nvGrpSpPr>
        <p:grpSpPr>
          <a:xfrm>
            <a:off x="4707813" y="1442171"/>
            <a:ext cx="3995577" cy="2217964"/>
            <a:chOff x="359500" y="376099"/>
            <a:chExt cx="3995577" cy="3009880"/>
          </a:xfrm>
        </p:grpSpPr>
        <p:sp>
          <p:nvSpPr>
            <p:cNvPr id="638" name="Cloud 637"/>
            <p:cNvSpPr/>
            <p:nvPr/>
          </p:nvSpPr>
          <p:spPr>
            <a:xfrm>
              <a:off x="359500" y="376099"/>
              <a:ext cx="2840900" cy="2524681"/>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3581400" y="727885"/>
              <a:ext cx="685800" cy="662948"/>
              <a:chOff x="3581400" y="784852"/>
              <a:chExt cx="914400" cy="792496"/>
            </a:xfrm>
          </p:grpSpPr>
          <p:sp>
            <p:nvSpPr>
              <p:cNvPr id="706" name="Rectangle 705"/>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7" name="Straight Connector 706"/>
              <p:cNvCxnSpPr/>
              <p:nvPr/>
            </p:nvCxnSpPr>
            <p:spPr>
              <a:xfrm flipV="1">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9" name="Oval 708"/>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0" name="Oval 709"/>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1" name="Oval 710"/>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2" name="Oval 711"/>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0" name="Group 639"/>
            <p:cNvGrpSpPr/>
            <p:nvPr/>
          </p:nvGrpSpPr>
          <p:grpSpPr>
            <a:xfrm rot="20365718">
              <a:off x="779688" y="807972"/>
              <a:ext cx="408350" cy="369192"/>
              <a:chOff x="3581400" y="784852"/>
              <a:chExt cx="914400" cy="792496"/>
            </a:xfrm>
          </p:grpSpPr>
          <p:sp>
            <p:nvSpPr>
              <p:cNvPr id="699" name="Rectangle 698"/>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0" name="Straight Connector 699"/>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3" name="Oval 702"/>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4" name="Oval 703"/>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5" name="Oval 704"/>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1" name="Group 640"/>
            <p:cNvGrpSpPr/>
            <p:nvPr/>
          </p:nvGrpSpPr>
          <p:grpSpPr>
            <a:xfrm rot="20365718">
              <a:off x="1839754" y="636915"/>
              <a:ext cx="408350" cy="369192"/>
              <a:chOff x="3581400" y="784852"/>
              <a:chExt cx="914400" cy="792496"/>
            </a:xfrm>
          </p:grpSpPr>
          <p:sp>
            <p:nvSpPr>
              <p:cNvPr id="692" name="Rectangle 691"/>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3" name="Straight Connector 692"/>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95" name="Oval 694"/>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6" name="Oval 695"/>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7" name="Oval 696"/>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8" name="Oval 697"/>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2" name="Group 641"/>
            <p:cNvGrpSpPr/>
            <p:nvPr/>
          </p:nvGrpSpPr>
          <p:grpSpPr>
            <a:xfrm rot="233470">
              <a:off x="842261" y="1557939"/>
              <a:ext cx="408350" cy="369192"/>
              <a:chOff x="3581400" y="784852"/>
              <a:chExt cx="914400" cy="792496"/>
            </a:xfrm>
          </p:grpSpPr>
          <p:sp>
            <p:nvSpPr>
              <p:cNvPr id="685" name="Rectangle 684"/>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6" name="Straight Connector 685"/>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8" name="Oval 687"/>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9" name="Oval 688"/>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0" name="Oval 689"/>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1" name="Oval 690"/>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3" name="Group 642"/>
            <p:cNvGrpSpPr/>
            <p:nvPr/>
          </p:nvGrpSpPr>
          <p:grpSpPr>
            <a:xfrm rot="233470">
              <a:off x="2456088" y="1168604"/>
              <a:ext cx="408350" cy="369192"/>
              <a:chOff x="3581400" y="784852"/>
              <a:chExt cx="914400" cy="792496"/>
            </a:xfrm>
          </p:grpSpPr>
          <p:sp>
            <p:nvSpPr>
              <p:cNvPr id="678" name="Rectangle 677"/>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9" name="Straight Connector 678"/>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1" name="Oval 680"/>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2" name="Oval 681"/>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3" name="Oval 682"/>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4" name="Oval 683"/>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4" name="Group 643"/>
            <p:cNvGrpSpPr/>
            <p:nvPr/>
          </p:nvGrpSpPr>
          <p:grpSpPr>
            <a:xfrm rot="18691133">
              <a:off x="1567931" y="1383004"/>
              <a:ext cx="408350" cy="369192"/>
              <a:chOff x="3581400" y="784852"/>
              <a:chExt cx="914400" cy="792496"/>
            </a:xfrm>
          </p:grpSpPr>
          <p:sp>
            <p:nvSpPr>
              <p:cNvPr id="671" name="Rectangle 670"/>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2" name="Straight Connector 671"/>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74" name="Oval 673"/>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5" name="Oval 674"/>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6" name="Oval 675"/>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7" name="Oval 676"/>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5" name="Group 644"/>
            <p:cNvGrpSpPr/>
            <p:nvPr/>
          </p:nvGrpSpPr>
          <p:grpSpPr>
            <a:xfrm rot="18691133">
              <a:off x="1593380" y="2359567"/>
              <a:ext cx="408350" cy="369192"/>
              <a:chOff x="3581400" y="784852"/>
              <a:chExt cx="914400" cy="792496"/>
            </a:xfrm>
          </p:grpSpPr>
          <p:sp>
            <p:nvSpPr>
              <p:cNvPr id="664" name="Rectangle 663"/>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5" name="Straight Connector 664"/>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8" name="Oval 667"/>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9" name="Oval 668"/>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0" name="Oval 669"/>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6" name="Group 645"/>
            <p:cNvGrpSpPr/>
            <p:nvPr/>
          </p:nvGrpSpPr>
          <p:grpSpPr>
            <a:xfrm rot="5400000">
              <a:off x="2098871" y="1792506"/>
              <a:ext cx="408350" cy="369192"/>
              <a:chOff x="3581400" y="784852"/>
              <a:chExt cx="914400" cy="792496"/>
            </a:xfrm>
          </p:grpSpPr>
          <p:sp>
            <p:nvSpPr>
              <p:cNvPr id="657" name="Rectangle 656"/>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8" name="Straight Connector 657"/>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0" name="Oval 659"/>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1" name="Oval 660"/>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2" name="Oval 661"/>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3" name="Oval 662"/>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7" name="Group 646"/>
            <p:cNvGrpSpPr/>
            <p:nvPr/>
          </p:nvGrpSpPr>
          <p:grpSpPr>
            <a:xfrm rot="5400000">
              <a:off x="1026858" y="2008628"/>
              <a:ext cx="408350" cy="369192"/>
              <a:chOff x="3581400" y="784852"/>
              <a:chExt cx="914400" cy="792496"/>
            </a:xfrm>
          </p:grpSpPr>
          <p:sp>
            <p:nvSpPr>
              <p:cNvPr id="650" name="Rectangle 649"/>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1" name="Straight Connector 650"/>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53" name="Oval 652"/>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4" name="Oval 653"/>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5" name="Oval 654"/>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6" name="Oval 655"/>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48"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7978" y="1515011"/>
              <a:ext cx="1117099" cy="1117099"/>
            </a:xfrm>
            <a:prstGeom prst="rect">
              <a:avLst/>
            </a:prstGeom>
            <a:noFill/>
            <a:extLst>
              <a:ext uri="{909E8E84-426E-40DD-AFC4-6F175D3DCCD1}">
                <a14:hiddenFill xmlns:a14="http://schemas.microsoft.com/office/drawing/2010/main">
                  <a:solidFill>
                    <a:srgbClr val="FFFFFF"/>
                  </a:solidFill>
                </a14:hiddenFill>
              </a:ext>
            </a:extLst>
          </p:spPr>
        </p:pic>
        <p:sp>
          <p:nvSpPr>
            <p:cNvPr id="649" name="TextBox 648"/>
            <p:cNvSpPr txBox="1"/>
            <p:nvPr/>
          </p:nvSpPr>
          <p:spPr>
            <a:xfrm>
              <a:off x="642923" y="2884778"/>
              <a:ext cx="3314048" cy="501201"/>
            </a:xfrm>
            <a:prstGeom prst="rect">
              <a:avLst/>
            </a:prstGeom>
            <a:noFill/>
          </p:spPr>
          <p:txBody>
            <a:bodyPr wrap="none" rtlCol="0">
              <a:spAutoFit/>
            </a:bodyPr>
            <a:lstStyle/>
            <a:p>
              <a:pPr algn="ctr"/>
              <a:r>
                <a:rPr lang="en-US" smtClean="0"/>
                <a:t>Association-based Clique Outliers</a:t>
              </a:r>
            </a:p>
          </p:txBody>
        </p:sp>
      </p:grpSp>
      <p:sp>
        <p:nvSpPr>
          <p:cNvPr id="713" name="TextBox 712"/>
          <p:cNvSpPr txBox="1"/>
          <p:nvPr/>
        </p:nvSpPr>
        <p:spPr>
          <a:xfrm>
            <a:off x="789696" y="920439"/>
            <a:ext cx="3629904" cy="369332"/>
          </a:xfrm>
          <a:prstGeom prst="rect">
            <a:avLst/>
          </a:prstGeom>
          <a:noFill/>
        </p:spPr>
        <p:txBody>
          <a:bodyPr wrap="none" rtlCol="0">
            <a:spAutoFit/>
          </a:bodyPr>
          <a:lstStyle/>
          <a:p>
            <a:r>
              <a:rPr lang="en-US" b="1" smtClean="0"/>
              <a:t>Community Based Outlier Detection</a:t>
            </a:r>
            <a:endParaRPr lang="en-US" b="1"/>
          </a:p>
        </p:txBody>
      </p:sp>
      <p:sp>
        <p:nvSpPr>
          <p:cNvPr id="714" name="TextBox 713"/>
          <p:cNvSpPr txBox="1"/>
          <p:nvPr/>
        </p:nvSpPr>
        <p:spPr>
          <a:xfrm>
            <a:off x="5152227" y="920439"/>
            <a:ext cx="3106748" cy="369332"/>
          </a:xfrm>
          <a:prstGeom prst="rect">
            <a:avLst/>
          </a:prstGeom>
          <a:noFill/>
        </p:spPr>
        <p:txBody>
          <a:bodyPr wrap="none" rtlCol="0">
            <a:spAutoFit/>
          </a:bodyPr>
          <a:lstStyle/>
          <a:p>
            <a:r>
              <a:rPr lang="en-US" b="1" smtClean="0"/>
              <a:t>Query Based Outlier Detection</a:t>
            </a:r>
            <a:endParaRPr lang="en-US" b="1"/>
          </a:p>
        </p:txBody>
      </p:sp>
      <p:grpSp>
        <p:nvGrpSpPr>
          <p:cNvPr id="715" name="Group 714"/>
          <p:cNvGrpSpPr/>
          <p:nvPr/>
        </p:nvGrpSpPr>
        <p:grpSpPr>
          <a:xfrm>
            <a:off x="4707813" y="3880571"/>
            <a:ext cx="3995577" cy="2217964"/>
            <a:chOff x="4767423" y="3825311"/>
            <a:chExt cx="3995577" cy="2497425"/>
          </a:xfrm>
        </p:grpSpPr>
        <p:sp>
          <p:nvSpPr>
            <p:cNvPr id="716" name="Cloud 715"/>
            <p:cNvSpPr/>
            <p:nvPr/>
          </p:nvSpPr>
          <p:spPr>
            <a:xfrm>
              <a:off x="4767423" y="3825311"/>
              <a:ext cx="2840900" cy="20948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901" y="5016695"/>
              <a:ext cx="1117099" cy="926905"/>
            </a:xfrm>
            <a:prstGeom prst="rect">
              <a:avLst/>
            </a:prstGeom>
            <a:noFill/>
            <a:extLst>
              <a:ext uri="{909E8E84-426E-40DD-AFC4-6F175D3DCCD1}">
                <a14:hiddenFill xmlns:a14="http://schemas.microsoft.com/office/drawing/2010/main">
                  <a:solidFill>
                    <a:srgbClr val="FFFFFF"/>
                  </a:solidFill>
                </a14:hiddenFill>
              </a:ext>
            </a:extLst>
          </p:spPr>
        </p:pic>
        <p:sp>
          <p:nvSpPr>
            <p:cNvPr id="718" name="TextBox 717"/>
            <p:cNvSpPr txBox="1"/>
            <p:nvPr/>
          </p:nvSpPr>
          <p:spPr>
            <a:xfrm>
              <a:off x="5143761" y="5906869"/>
              <a:ext cx="3128229" cy="415867"/>
            </a:xfrm>
            <a:prstGeom prst="rect">
              <a:avLst/>
            </a:prstGeom>
            <a:noFill/>
          </p:spPr>
          <p:txBody>
            <a:bodyPr wrap="none" rtlCol="0">
              <a:spAutoFit/>
            </a:bodyPr>
            <a:lstStyle/>
            <a:p>
              <a:pPr algn="ctr"/>
              <a:r>
                <a:rPr lang="en-US" smtClean="0"/>
                <a:t>Query-Based Subgraph Outliers</a:t>
              </a:r>
            </a:p>
          </p:txBody>
        </p:sp>
        <p:grpSp>
          <p:nvGrpSpPr>
            <p:cNvPr id="719" name="Group 718"/>
            <p:cNvGrpSpPr/>
            <p:nvPr/>
          </p:nvGrpSpPr>
          <p:grpSpPr>
            <a:xfrm>
              <a:off x="5167301" y="4134380"/>
              <a:ext cx="381000" cy="579870"/>
              <a:chOff x="9677400" y="3657600"/>
              <a:chExt cx="685800" cy="1043766"/>
            </a:xfrm>
          </p:grpSpPr>
          <p:cxnSp>
            <p:nvCxnSpPr>
              <p:cNvPr id="810" name="Straight Connector 809"/>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2" name="Oval 811"/>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3" name="Oval 812"/>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4" name="Oval 813"/>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5" name="Oval 814"/>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16" name="Straight Connector 815"/>
              <p:cNvCxnSpPr>
                <a:stCxn id="815" idx="6"/>
                <a:endCxn id="814"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8" name="Oval 817"/>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0" name="Group 719"/>
            <p:cNvGrpSpPr/>
            <p:nvPr/>
          </p:nvGrpSpPr>
          <p:grpSpPr>
            <a:xfrm>
              <a:off x="8013950" y="4130640"/>
              <a:ext cx="685800" cy="1043766"/>
              <a:chOff x="9677400" y="3657600"/>
              <a:chExt cx="685800" cy="1043766"/>
            </a:xfrm>
          </p:grpSpPr>
          <p:cxnSp>
            <p:nvCxnSpPr>
              <p:cNvPr id="801" name="Straight Connector 800"/>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3" name="Oval 802"/>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4" name="Oval 803"/>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5" name="Oval 804"/>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6" name="Oval 805"/>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07" name="Straight Connector 806"/>
              <p:cNvCxnSpPr>
                <a:stCxn id="806" idx="6"/>
                <a:endCxn id="805"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9" name="Oval 808"/>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1" name="Group 720"/>
            <p:cNvGrpSpPr/>
            <p:nvPr/>
          </p:nvGrpSpPr>
          <p:grpSpPr>
            <a:xfrm rot="19415938">
              <a:off x="4935488" y="4628478"/>
              <a:ext cx="381000" cy="579870"/>
              <a:chOff x="9677400" y="3657600"/>
              <a:chExt cx="685800" cy="1043766"/>
            </a:xfrm>
          </p:grpSpPr>
          <p:cxnSp>
            <p:nvCxnSpPr>
              <p:cNvPr id="792" name="Straight Connector 791"/>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4" name="Oval 793"/>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5" name="Oval 794"/>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6" name="Oval 795"/>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7" name="Oval 796"/>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98" name="Straight Connector 797"/>
              <p:cNvCxnSpPr>
                <a:stCxn id="797" idx="6"/>
                <a:endCxn id="796"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0" name="Oval 799"/>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2" name="Group 721"/>
            <p:cNvGrpSpPr/>
            <p:nvPr/>
          </p:nvGrpSpPr>
          <p:grpSpPr>
            <a:xfrm rot="19415938">
              <a:off x="5630657" y="4237696"/>
              <a:ext cx="381000" cy="579870"/>
              <a:chOff x="9677400" y="3657600"/>
              <a:chExt cx="685800" cy="1043766"/>
            </a:xfrm>
          </p:grpSpPr>
          <p:cxnSp>
            <p:nvCxnSpPr>
              <p:cNvPr id="783" name="Straight Connector 782"/>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5" name="Oval 784"/>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6" name="Oval 785"/>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7" name="Oval 786"/>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8" name="Oval 787"/>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9" name="Straight Connector 788"/>
              <p:cNvCxnSpPr>
                <a:stCxn id="788" idx="6"/>
                <a:endCxn id="787"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3" name="Group 722"/>
            <p:cNvGrpSpPr/>
            <p:nvPr/>
          </p:nvGrpSpPr>
          <p:grpSpPr>
            <a:xfrm rot="1766447">
              <a:off x="6340326" y="4065407"/>
              <a:ext cx="381000" cy="579870"/>
              <a:chOff x="9677400" y="3657600"/>
              <a:chExt cx="685800" cy="1043766"/>
            </a:xfrm>
          </p:grpSpPr>
          <p:cxnSp>
            <p:nvCxnSpPr>
              <p:cNvPr id="774" name="Straight Connector 773"/>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7" name="Oval 776"/>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8" name="Oval 777"/>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9" name="Oval 778"/>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0" name="Straight Connector 779"/>
              <p:cNvCxnSpPr>
                <a:stCxn id="779" idx="6"/>
                <a:endCxn id="778"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2" name="Oval 781"/>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4" name="Group 723"/>
            <p:cNvGrpSpPr/>
            <p:nvPr/>
          </p:nvGrpSpPr>
          <p:grpSpPr>
            <a:xfrm rot="1766447">
              <a:off x="5503902" y="5115371"/>
              <a:ext cx="381000" cy="579870"/>
              <a:chOff x="9677400" y="3657600"/>
              <a:chExt cx="685800" cy="1043766"/>
            </a:xfrm>
          </p:grpSpPr>
          <p:cxnSp>
            <p:nvCxnSpPr>
              <p:cNvPr id="765" name="Straight Connector 764"/>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7" name="Oval 766"/>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8" name="Oval 767"/>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9" name="Oval 768"/>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0" name="Oval 769"/>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71" name="Straight Connector 770"/>
              <p:cNvCxnSpPr>
                <a:stCxn id="770" idx="6"/>
                <a:endCxn id="769"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5" name="Group 724"/>
            <p:cNvGrpSpPr/>
            <p:nvPr/>
          </p:nvGrpSpPr>
          <p:grpSpPr>
            <a:xfrm rot="5400000">
              <a:off x="6090271" y="4785680"/>
              <a:ext cx="381000" cy="579870"/>
              <a:chOff x="9677400" y="3657600"/>
              <a:chExt cx="685800" cy="1043766"/>
            </a:xfrm>
          </p:grpSpPr>
          <p:cxnSp>
            <p:nvCxnSpPr>
              <p:cNvPr id="756" name="Straight Connector 755"/>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8" name="Oval 757"/>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9" name="Oval 758"/>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0" name="Oval 759"/>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1" name="Oval 760"/>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62" name="Straight Connector 761"/>
              <p:cNvCxnSpPr>
                <a:stCxn id="761" idx="6"/>
                <a:endCxn id="760"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4" name="Oval 763"/>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6" name="Group 725"/>
            <p:cNvGrpSpPr/>
            <p:nvPr/>
          </p:nvGrpSpPr>
          <p:grpSpPr>
            <a:xfrm rot="5400000">
              <a:off x="6986852" y="4022093"/>
              <a:ext cx="381000" cy="579870"/>
              <a:chOff x="9677400" y="3657600"/>
              <a:chExt cx="685800" cy="1043766"/>
            </a:xfrm>
          </p:grpSpPr>
          <p:cxnSp>
            <p:nvCxnSpPr>
              <p:cNvPr id="747" name="Straight Connector 746"/>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9" name="Oval 748"/>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0" name="Oval 749"/>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1" name="Oval 750"/>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2" name="Oval 751"/>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53" name="Straight Connector 752"/>
              <p:cNvCxnSpPr>
                <a:stCxn id="752" idx="6"/>
                <a:endCxn id="751"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7" name="Group 726"/>
            <p:cNvGrpSpPr/>
            <p:nvPr/>
          </p:nvGrpSpPr>
          <p:grpSpPr>
            <a:xfrm rot="16200000">
              <a:off x="6026119" y="5232714"/>
              <a:ext cx="381000" cy="579870"/>
              <a:chOff x="9677400" y="3657600"/>
              <a:chExt cx="685800" cy="1043766"/>
            </a:xfrm>
          </p:grpSpPr>
          <p:cxnSp>
            <p:nvCxnSpPr>
              <p:cNvPr id="738" name="Straight Connector 737"/>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0" name="Oval 739"/>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1" name="Oval 740"/>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2" name="Oval 741"/>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3" name="Oval 742"/>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44" name="Straight Connector 743"/>
              <p:cNvCxnSpPr>
                <a:stCxn id="743" idx="6"/>
                <a:endCxn id="742"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6" name="Oval 745"/>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8" name="Group 727"/>
            <p:cNvGrpSpPr/>
            <p:nvPr/>
          </p:nvGrpSpPr>
          <p:grpSpPr>
            <a:xfrm rot="16200000">
              <a:off x="6736760" y="4792034"/>
              <a:ext cx="381000" cy="579870"/>
              <a:chOff x="9677400" y="3657600"/>
              <a:chExt cx="685800" cy="1043766"/>
            </a:xfrm>
          </p:grpSpPr>
          <p:cxnSp>
            <p:nvCxnSpPr>
              <p:cNvPr id="729" name="Straight Connector 728"/>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1" name="Oval 730"/>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2" name="Oval 731"/>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3" name="Oval 732"/>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4" name="Oval 733"/>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35" name="Straight Connector 734"/>
              <p:cNvCxnSpPr>
                <a:stCxn id="734" idx="6"/>
                <a:endCxn id="733"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7" name="Oval 736"/>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819" name="Rectangle 818"/>
          <p:cNvSpPr/>
          <p:nvPr/>
        </p:nvSpPr>
        <p:spPr>
          <a:xfrm>
            <a:off x="457200" y="920439"/>
            <a:ext cx="8305800" cy="54041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 name="Straight Connector 819"/>
          <p:cNvCxnSpPr>
            <a:stCxn id="819" idx="0"/>
            <a:endCxn id="819" idx="2"/>
          </p:cNvCxnSpPr>
          <p:nvPr/>
        </p:nvCxnSpPr>
        <p:spPr>
          <a:xfrm>
            <a:off x="4610100" y="920439"/>
            <a:ext cx="0" cy="54041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457200" y="1289771"/>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9" name="Group 828"/>
          <p:cNvGrpSpPr/>
          <p:nvPr/>
        </p:nvGrpSpPr>
        <p:grpSpPr>
          <a:xfrm>
            <a:off x="989202" y="1371600"/>
            <a:ext cx="2896998" cy="1386352"/>
            <a:chOff x="2407245" y="914400"/>
            <a:chExt cx="3673787" cy="1759664"/>
          </a:xfrm>
        </p:grpSpPr>
        <p:sp>
          <p:nvSpPr>
            <p:cNvPr id="830" name="Cloud 829"/>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31" name="Straight Connector 830"/>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30"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5" name="Straight Connector 834"/>
            <p:cNvCxnSpPr>
              <a:endCxn id="830"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36" name="TextBox 835"/>
            <p:cNvSpPr txBox="1"/>
            <p:nvPr/>
          </p:nvSpPr>
          <p:spPr>
            <a:xfrm>
              <a:off x="2407245" y="2268464"/>
              <a:ext cx="3673787" cy="405600"/>
            </a:xfrm>
            <a:prstGeom prst="rect">
              <a:avLst/>
            </a:prstGeom>
            <a:noFill/>
          </p:spPr>
          <p:txBody>
            <a:bodyPr wrap="none" rtlCol="0">
              <a:spAutoFit/>
            </a:bodyPr>
            <a:lstStyle/>
            <a:p>
              <a:pPr algn="ctr"/>
              <a:r>
                <a:rPr lang="en-US" smtClean="0"/>
                <a:t>Evolutionary Community  Outliers</a:t>
              </a:r>
              <a:endParaRPr lang="en-US"/>
            </a:p>
          </p:txBody>
        </p:sp>
        <p:sp>
          <p:nvSpPr>
            <p:cNvPr id="837" name="Oval 836"/>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8" name="Oval 837"/>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9" name="Oval 838"/>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0" name="Oval 839"/>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1" name="Cloud 840"/>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42" name="Straight Connector 841"/>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a:stCxn id="841"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a:endCxn id="841"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47" name="Oval 846"/>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8" name="Oval 847"/>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9" name="Oval 848"/>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0" name="Oval 849"/>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1" name="Right Arrow 850"/>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2" name="Oval 851"/>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53" name="Oval 852"/>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64" name="Straight Connector 863"/>
            <p:cNvCxnSpPr>
              <a:stCxn id="841"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5" name="Group 864"/>
          <p:cNvGrpSpPr/>
          <p:nvPr/>
        </p:nvGrpSpPr>
        <p:grpSpPr>
          <a:xfrm>
            <a:off x="977785" y="2882345"/>
            <a:ext cx="3149540" cy="1659821"/>
            <a:chOff x="3528683" y="3898679"/>
            <a:chExt cx="3225740" cy="1906332"/>
          </a:xfrm>
        </p:grpSpPr>
        <p:sp>
          <p:nvSpPr>
            <p:cNvPr id="866" name="Cloud 865"/>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Cloud 866"/>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Cloud 867"/>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Cloud 868"/>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TextBox 909"/>
            <p:cNvSpPr txBox="1"/>
            <p:nvPr/>
          </p:nvSpPr>
          <p:spPr>
            <a:xfrm>
              <a:off x="3835572" y="5380827"/>
              <a:ext cx="2718667" cy="424184"/>
            </a:xfrm>
            <a:prstGeom prst="rect">
              <a:avLst/>
            </a:prstGeom>
            <a:noFill/>
          </p:spPr>
          <p:txBody>
            <a:bodyPr wrap="none" rtlCol="0">
              <a:spAutoFit/>
            </a:bodyPr>
            <a:lstStyle/>
            <a:p>
              <a:pPr algn="ctr"/>
              <a:r>
                <a:rPr lang="en-US" smtClean="0"/>
                <a:t>Community Trend Outliers</a:t>
              </a:r>
            </a:p>
          </p:txBody>
        </p:sp>
        <p:sp>
          <p:nvSpPr>
            <p:cNvPr id="911" name="Oval 910"/>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2" name="Oval 911"/>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3" name="Oval 912"/>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4" name="Oval 913"/>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15" name="Straight Connector 914"/>
            <p:cNvCxnSpPr>
              <a:endCxn id="866"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6" name="Straight Connector 915"/>
            <p:cNvCxnSpPr>
              <a:stCxn id="866"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0" name="Rectangle 339"/>
          <p:cNvSpPr/>
          <p:nvPr/>
        </p:nvSpPr>
        <p:spPr>
          <a:xfrm rot="16200000">
            <a:off x="-725286" y="2340418"/>
            <a:ext cx="1981200" cy="530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PRELIM</a:t>
            </a:r>
            <a:endParaRPr lang="en-US" sz="2800">
              <a:solidFill>
                <a:srgbClr val="FF0000"/>
              </a:solidFill>
            </a:endParaRPr>
          </a:p>
        </p:txBody>
      </p:sp>
      <p:sp>
        <p:nvSpPr>
          <p:cNvPr id="342" name="Rectangle 341"/>
          <p:cNvSpPr/>
          <p:nvPr/>
        </p:nvSpPr>
        <p:spPr>
          <a:xfrm>
            <a:off x="4707813" y="1372766"/>
            <a:ext cx="3995577" cy="225898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606828" y="1371600"/>
            <a:ext cx="3888972" cy="4953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457200" y="1276807"/>
            <a:ext cx="4152900" cy="3215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28" name="Rectangle 827"/>
          <p:cNvSpPr/>
          <p:nvPr/>
        </p:nvSpPr>
        <p:spPr>
          <a:xfrm>
            <a:off x="4628480" y="1297357"/>
            <a:ext cx="4134520" cy="24539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05556E-6 4.44444E-6 L -0.00399 0.36527 " pathEditMode="relative" rAng="0" ptsTypes="AA">
                                      <p:cBhvr>
                                        <p:cTn id="10" dur="2000" fill="hold"/>
                                        <p:tgtEl>
                                          <p:spTgt spid="828"/>
                                        </p:tgtEl>
                                        <p:attrNameLst>
                                          <p:attrName>ppt_x</p:attrName>
                                          <p:attrName>ppt_y</p:attrName>
                                        </p:attrNameLst>
                                      </p:cBhvr>
                                      <p:rCtr x="-208" y="18264"/>
                                    </p:animMotion>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P spid="344" grpId="0" animBg="1"/>
      <p:bldP spid="8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Real World Problems</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pic>
        <p:nvPicPr>
          <p:cNvPr id="1026" name="Picture 2" descr="http://networkcablingsolutions.net/ComputerNetw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2" y="1543050"/>
            <a:ext cx="1955800" cy="1466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66558" y="1143000"/>
            <a:ext cx="2192523" cy="646331"/>
          </a:xfrm>
          <a:prstGeom prst="rect">
            <a:avLst/>
          </a:prstGeom>
          <a:noFill/>
        </p:spPr>
        <p:txBody>
          <a:bodyPr wrap="none" rtlCol="0">
            <a:spAutoFit/>
          </a:bodyPr>
          <a:lstStyle/>
          <a:p>
            <a:pPr algn="ctr"/>
            <a:r>
              <a:rPr lang="en-US" smtClean="0"/>
              <a:t>Network Bottlenecks </a:t>
            </a:r>
          </a:p>
          <a:p>
            <a:pPr algn="ctr"/>
            <a:r>
              <a:rPr lang="en-US" smtClean="0"/>
              <a:t>Discovery</a:t>
            </a:r>
            <a:endParaRPr lang="en-US"/>
          </a:p>
        </p:txBody>
      </p:sp>
      <p:grpSp>
        <p:nvGrpSpPr>
          <p:cNvPr id="23" name="Group 22"/>
          <p:cNvGrpSpPr/>
          <p:nvPr/>
        </p:nvGrpSpPr>
        <p:grpSpPr>
          <a:xfrm>
            <a:off x="2341422" y="1897302"/>
            <a:ext cx="2045983" cy="998298"/>
            <a:chOff x="3280566" y="1478347"/>
            <a:chExt cx="2768926" cy="1162659"/>
          </a:xfrm>
        </p:grpSpPr>
        <p:pic>
          <p:nvPicPr>
            <p:cNvPr id="1057" name="Picture 33" descr="https://encrypted-tbn1.gstatic.com/images?q=tbn:ANd9GcQijFdvXkH8YQAOTS51s2jj1MM5eDEliy7IMkOLZ30pKLYa6WflH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0507" y="1823963"/>
              <a:ext cx="668985" cy="817043"/>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s://encrypted-tbn2.gstatic.com/images?q=tbn:ANd9GcTyASdgJYbwYcKhmNR-8ZYZs0IsxA0HeV6Zih8_iixsmLvrX9D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0566" y="1930012"/>
              <a:ext cx="688774" cy="688775"/>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https://encrypted-tbn0.gstatic.com/images?q=tbn:ANd9GcTxkC0y3cLYwpXzrG5b2zyFg2RFwBCURdm-wuaaKIJxgsBxEat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1478347"/>
              <a:ext cx="910433" cy="63290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a:stCxn id="1059" idx="3"/>
            </p:cNvCxnSpPr>
            <p:nvPr/>
          </p:nvCxnSpPr>
          <p:spPr>
            <a:xfrm flipV="1">
              <a:off x="3969340" y="1930012"/>
              <a:ext cx="450260" cy="3443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5029201" y="1930013"/>
              <a:ext cx="457199" cy="30541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812960" y="3059668"/>
            <a:ext cx="3615413" cy="369332"/>
          </a:xfrm>
          <a:prstGeom prst="rect">
            <a:avLst/>
          </a:prstGeom>
          <a:noFill/>
        </p:spPr>
        <p:txBody>
          <a:bodyPr wrap="none" rtlCol="0">
            <a:spAutoFit/>
          </a:bodyPr>
          <a:lstStyle/>
          <a:p>
            <a:pPr algn="ctr"/>
            <a:r>
              <a:rPr lang="en-US" smtClean="0">
                <a:solidFill>
                  <a:srgbClr val="FF0000"/>
                </a:solidFill>
              </a:rPr>
              <a:t>Interestingness =  Lowest Bandwidth</a:t>
            </a:r>
            <a:endParaRPr lang="en-US">
              <a:solidFill>
                <a:srgbClr val="FF0000"/>
              </a:solidFill>
            </a:endParaRPr>
          </a:p>
        </p:txBody>
      </p:sp>
      <p:sp>
        <p:nvSpPr>
          <p:cNvPr id="52" name="TextBox 51"/>
          <p:cNvSpPr txBox="1"/>
          <p:nvPr/>
        </p:nvSpPr>
        <p:spPr>
          <a:xfrm>
            <a:off x="90782" y="5449669"/>
            <a:ext cx="4588628" cy="646331"/>
          </a:xfrm>
          <a:prstGeom prst="rect">
            <a:avLst/>
          </a:prstGeom>
          <a:noFill/>
        </p:spPr>
        <p:txBody>
          <a:bodyPr wrap="none" rtlCol="0">
            <a:spAutoFit/>
          </a:bodyPr>
          <a:lstStyle/>
          <a:p>
            <a:pPr algn="ctr"/>
            <a:r>
              <a:rPr lang="en-US">
                <a:solidFill>
                  <a:srgbClr val="FF0000"/>
                </a:solidFill>
              </a:rPr>
              <a:t>Interestingness = </a:t>
            </a:r>
            <a:r>
              <a:rPr lang="en-US" smtClean="0">
                <a:solidFill>
                  <a:srgbClr val="FF0000"/>
                </a:solidFill>
              </a:rPr>
              <a:t>Highest Negative Association </a:t>
            </a:r>
          </a:p>
          <a:p>
            <a:pPr algn="ctr"/>
            <a:r>
              <a:rPr lang="en-US" smtClean="0">
                <a:solidFill>
                  <a:srgbClr val="FF0000"/>
                </a:solidFill>
              </a:rPr>
              <a:t>Strength of Attribute Values</a:t>
            </a:r>
            <a:endParaRPr lang="en-US">
              <a:solidFill>
                <a:srgbClr val="FF0000"/>
              </a:solidFill>
            </a:endParaRPr>
          </a:p>
        </p:txBody>
      </p:sp>
      <p:sp>
        <p:nvSpPr>
          <p:cNvPr id="53" name="TextBox 52"/>
          <p:cNvSpPr txBox="1"/>
          <p:nvPr/>
        </p:nvSpPr>
        <p:spPr>
          <a:xfrm>
            <a:off x="1981200" y="3657600"/>
            <a:ext cx="2460032" cy="646331"/>
          </a:xfrm>
          <a:prstGeom prst="rect">
            <a:avLst/>
          </a:prstGeom>
          <a:noFill/>
        </p:spPr>
        <p:txBody>
          <a:bodyPr wrap="none" rtlCol="0">
            <a:spAutoFit/>
          </a:bodyPr>
          <a:lstStyle/>
          <a:p>
            <a:pPr algn="ctr"/>
            <a:r>
              <a:rPr lang="en-US" smtClean="0"/>
              <a:t>Suspicious Relationships</a:t>
            </a:r>
          </a:p>
          <a:p>
            <a:pPr algn="ctr"/>
            <a:r>
              <a:rPr lang="en-US" smtClean="0"/>
              <a:t>Discovery</a:t>
            </a:r>
            <a:endParaRPr lang="en-US"/>
          </a:p>
        </p:txBody>
      </p:sp>
      <p:sp>
        <p:nvSpPr>
          <p:cNvPr id="54" name="TextBox 53"/>
          <p:cNvSpPr txBox="1"/>
          <p:nvPr/>
        </p:nvSpPr>
        <p:spPr>
          <a:xfrm>
            <a:off x="0" y="1154668"/>
            <a:ext cx="2112822" cy="369332"/>
          </a:xfrm>
          <a:prstGeom prst="rect">
            <a:avLst/>
          </a:prstGeom>
          <a:noFill/>
        </p:spPr>
        <p:txBody>
          <a:bodyPr wrap="none" rtlCol="0">
            <a:spAutoFit/>
          </a:bodyPr>
          <a:lstStyle/>
          <a:p>
            <a:r>
              <a:rPr lang="en-US" b="1" smtClean="0"/>
              <a:t>Computer Networks</a:t>
            </a:r>
            <a:endParaRPr lang="en-US" b="1"/>
          </a:p>
        </p:txBody>
      </p:sp>
      <p:sp>
        <p:nvSpPr>
          <p:cNvPr id="55" name="TextBox 54"/>
          <p:cNvSpPr txBox="1"/>
          <p:nvPr/>
        </p:nvSpPr>
        <p:spPr>
          <a:xfrm>
            <a:off x="54346" y="3710404"/>
            <a:ext cx="1713290" cy="369332"/>
          </a:xfrm>
          <a:prstGeom prst="rect">
            <a:avLst/>
          </a:prstGeom>
          <a:noFill/>
        </p:spPr>
        <p:txBody>
          <a:bodyPr wrap="none" rtlCol="0">
            <a:spAutoFit/>
          </a:bodyPr>
          <a:lstStyle/>
          <a:p>
            <a:r>
              <a:rPr lang="en-US" b="1" smtClean="0"/>
              <a:t>Social Networks</a:t>
            </a:r>
            <a:endParaRPr lang="en-US" b="1"/>
          </a:p>
        </p:txBody>
      </p:sp>
      <p:sp>
        <p:nvSpPr>
          <p:cNvPr id="56" name="TextBox 55"/>
          <p:cNvSpPr txBox="1"/>
          <p:nvPr/>
        </p:nvSpPr>
        <p:spPr>
          <a:xfrm>
            <a:off x="4705551" y="1219200"/>
            <a:ext cx="2374817" cy="369332"/>
          </a:xfrm>
          <a:prstGeom prst="rect">
            <a:avLst/>
          </a:prstGeom>
          <a:noFill/>
        </p:spPr>
        <p:txBody>
          <a:bodyPr wrap="none" rtlCol="0">
            <a:spAutoFit/>
          </a:bodyPr>
          <a:lstStyle/>
          <a:p>
            <a:r>
              <a:rPr lang="en-US" b="1" smtClean="0"/>
              <a:t>Organization Networks</a:t>
            </a:r>
            <a:endParaRPr lang="en-US" b="1"/>
          </a:p>
        </p:txBody>
      </p:sp>
      <p:sp>
        <p:nvSpPr>
          <p:cNvPr id="57" name="TextBox 56"/>
          <p:cNvSpPr txBox="1"/>
          <p:nvPr/>
        </p:nvSpPr>
        <p:spPr>
          <a:xfrm>
            <a:off x="7238762" y="1219200"/>
            <a:ext cx="1600438" cy="369332"/>
          </a:xfrm>
          <a:prstGeom prst="rect">
            <a:avLst/>
          </a:prstGeom>
          <a:noFill/>
        </p:spPr>
        <p:txBody>
          <a:bodyPr wrap="none" rtlCol="0">
            <a:spAutoFit/>
          </a:bodyPr>
          <a:lstStyle/>
          <a:p>
            <a:r>
              <a:rPr lang="en-US" smtClean="0"/>
              <a:t>Team Selection</a:t>
            </a:r>
            <a:endParaRPr lang="en-US"/>
          </a:p>
        </p:txBody>
      </p:sp>
      <p:sp>
        <p:nvSpPr>
          <p:cNvPr id="58" name="TextBox 57"/>
          <p:cNvSpPr txBox="1"/>
          <p:nvPr/>
        </p:nvSpPr>
        <p:spPr>
          <a:xfrm>
            <a:off x="4727073" y="3669268"/>
            <a:ext cx="2152449" cy="369332"/>
          </a:xfrm>
          <a:prstGeom prst="rect">
            <a:avLst/>
          </a:prstGeom>
          <a:noFill/>
        </p:spPr>
        <p:txBody>
          <a:bodyPr wrap="none" rtlCol="0">
            <a:spAutoFit/>
          </a:bodyPr>
          <a:lstStyle/>
          <a:p>
            <a:r>
              <a:rPr lang="en-US" b="1" smtClean="0"/>
              <a:t>Battlefield Networks</a:t>
            </a:r>
            <a:endParaRPr lang="en-US" b="1"/>
          </a:p>
        </p:txBody>
      </p:sp>
      <p:sp>
        <p:nvSpPr>
          <p:cNvPr id="59" name="TextBox 58"/>
          <p:cNvSpPr txBox="1"/>
          <p:nvPr/>
        </p:nvSpPr>
        <p:spPr>
          <a:xfrm>
            <a:off x="6955722" y="3669268"/>
            <a:ext cx="2035878" cy="369332"/>
          </a:xfrm>
          <a:prstGeom prst="rect">
            <a:avLst/>
          </a:prstGeom>
          <a:noFill/>
        </p:spPr>
        <p:txBody>
          <a:bodyPr wrap="none" rtlCol="0">
            <a:spAutoFit/>
          </a:bodyPr>
          <a:lstStyle/>
          <a:p>
            <a:r>
              <a:rPr lang="en-US" smtClean="0"/>
              <a:t>Resource Allocation</a:t>
            </a:r>
            <a:endParaRPr lang="en-US"/>
          </a:p>
        </p:txBody>
      </p:sp>
      <p:grpSp>
        <p:nvGrpSpPr>
          <p:cNvPr id="44" name="Group 43"/>
          <p:cNvGrpSpPr/>
          <p:nvPr/>
        </p:nvGrpSpPr>
        <p:grpSpPr>
          <a:xfrm>
            <a:off x="7239000" y="1571625"/>
            <a:ext cx="1828800" cy="1407479"/>
            <a:chOff x="7239000" y="1571625"/>
            <a:chExt cx="1828800" cy="1407479"/>
          </a:xfrm>
        </p:grpSpPr>
        <p:pic>
          <p:nvPicPr>
            <p:cNvPr id="1066"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600200"/>
              <a:ext cx="44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925" y="1571625"/>
              <a:ext cx="44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25" y="2362200"/>
              <a:ext cx="44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13" descr="https://encrypted-tbn0.gstatic.com/images?q=tbn:ANd9GcQLQmL1C5j6Dhqgjg4oYHYXUwWH3ihcVxnPimvSVe7RReiQW0U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9351" y="1708732"/>
              <a:ext cx="538849" cy="34866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5" descr="https://encrypted-tbn1.gstatic.com/images?q=tbn:ANd9GcQD7jjl-DMIXvlnaOexRcwUUBF5QrN06UmH9rtOFJTC13jdIBiyR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67217" y="2655620"/>
              <a:ext cx="700583" cy="16378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3" descr="https://encrypted-tbn3.gstatic.com/images?q=tbn:ANd9GcQu4RwrzdXukskwFroGIw2VOHiLNsnCfU1SlP19AwV6_-ksVQtES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200" y="2399496"/>
              <a:ext cx="405443" cy="579608"/>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Connector 65"/>
            <p:cNvCxnSpPr/>
            <p:nvPr/>
          </p:nvCxnSpPr>
          <p:spPr>
            <a:xfrm flipV="1">
              <a:off x="7568788" y="2209800"/>
              <a:ext cx="0" cy="2218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7720643" y="2162176"/>
              <a:ext cx="198708" cy="237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3" idx="1"/>
              <a:endCxn id="1066" idx="3"/>
            </p:cNvCxnSpPr>
            <p:nvPr/>
          </p:nvCxnSpPr>
          <p:spPr>
            <a:xfrm flipH="1" flipV="1">
              <a:off x="7686675" y="1881188"/>
              <a:ext cx="232676" cy="187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8382000" y="1903122"/>
              <a:ext cx="232676" cy="187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endCxn id="61" idx="2"/>
            </p:cNvCxnSpPr>
            <p:nvPr/>
          </p:nvCxnSpPr>
          <p:spPr>
            <a:xfrm flipV="1">
              <a:off x="8767763" y="2133600"/>
              <a:ext cx="0" cy="36523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4753616" y="2971800"/>
            <a:ext cx="4161784" cy="646331"/>
          </a:xfrm>
          <a:prstGeom prst="rect">
            <a:avLst/>
          </a:prstGeom>
          <a:noFill/>
        </p:spPr>
        <p:txBody>
          <a:bodyPr wrap="square" rtlCol="0">
            <a:spAutoFit/>
          </a:bodyPr>
          <a:lstStyle/>
          <a:p>
            <a:pPr algn="ctr"/>
            <a:r>
              <a:rPr lang="en-US">
                <a:solidFill>
                  <a:srgbClr val="FF0000"/>
                </a:solidFill>
              </a:rPr>
              <a:t>Interestingness =  </a:t>
            </a:r>
            <a:r>
              <a:rPr lang="en-US" smtClean="0">
                <a:solidFill>
                  <a:srgbClr val="FF0000"/>
                </a:solidFill>
              </a:rPr>
              <a:t>Highest Historical Compatibility</a:t>
            </a:r>
            <a:endParaRPr lang="en-US">
              <a:solidFill>
                <a:srgbClr val="FF0000"/>
              </a:solidFill>
            </a:endParaRPr>
          </a:p>
        </p:txBody>
      </p:sp>
      <p:sp>
        <p:nvSpPr>
          <p:cNvPr id="85" name="TextBox 84"/>
          <p:cNvSpPr txBox="1"/>
          <p:nvPr/>
        </p:nvSpPr>
        <p:spPr>
          <a:xfrm>
            <a:off x="4753616" y="5562600"/>
            <a:ext cx="4161784" cy="646331"/>
          </a:xfrm>
          <a:prstGeom prst="rect">
            <a:avLst/>
          </a:prstGeom>
          <a:noFill/>
        </p:spPr>
        <p:txBody>
          <a:bodyPr wrap="square" rtlCol="0">
            <a:spAutoFit/>
          </a:bodyPr>
          <a:lstStyle/>
          <a:p>
            <a:pPr algn="ctr"/>
            <a:r>
              <a:rPr lang="en-US">
                <a:solidFill>
                  <a:srgbClr val="FF0000"/>
                </a:solidFill>
              </a:rPr>
              <a:t>Interestingness =  </a:t>
            </a:r>
            <a:r>
              <a:rPr lang="en-US" smtClean="0">
                <a:solidFill>
                  <a:srgbClr val="FF0000"/>
                </a:solidFill>
              </a:rPr>
              <a:t>Lowest Distance between Entities</a:t>
            </a:r>
            <a:endParaRPr lang="en-US">
              <a:solidFill>
                <a:srgbClr val="FF0000"/>
              </a:solidFill>
            </a:endParaRPr>
          </a:p>
        </p:txBody>
      </p:sp>
      <p:grpSp>
        <p:nvGrpSpPr>
          <p:cNvPr id="45" name="Group 44"/>
          <p:cNvGrpSpPr/>
          <p:nvPr/>
        </p:nvGrpSpPr>
        <p:grpSpPr>
          <a:xfrm>
            <a:off x="7318381" y="4079736"/>
            <a:ext cx="1635146" cy="1632492"/>
            <a:chOff x="7318381" y="4079736"/>
            <a:chExt cx="1635146" cy="1632492"/>
          </a:xfrm>
        </p:grpSpPr>
        <p:pic>
          <p:nvPicPr>
            <p:cNvPr id="1068" name="Picture 44" descr="https://encrypted-tbn3.gstatic.com/images?q=tbn:ANd9GcQwiaLVJt6zvo7TS0f4IX0K5niMVNHUq4Uwf-q4BF24nR2N7Jc5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82549" y="4546263"/>
              <a:ext cx="419780" cy="685422"/>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https://encrypted-tbn0.gstatic.com/images?q=tbn:ANd9GcQ1HibYrWaVS42R3zs2FnUjPA_v4wIsTAWbe6z_Iu2KoJTUqZS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8381" y="4115999"/>
              <a:ext cx="564168" cy="564168"/>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6" descr="https://encrypted-tbn0.gstatic.com/images?q=tbn:ANd9GcQ1HibYrWaVS42R3zs2FnUjPA_v4wIsTAWbe6z_Iu2KoJTUqZS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9359" y="4079736"/>
              <a:ext cx="564168" cy="56416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6" descr="https://encrypted-tbn0.gstatic.com/images?q=tbn:ANd9GcQ1HibYrWaVS42R3zs2FnUjPA_v4wIsTAWbe6z_Iu2KoJTUqZS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2000" y="5148060"/>
              <a:ext cx="564168" cy="564168"/>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p:cNvCxnSpPr/>
            <p:nvPr/>
          </p:nvCxnSpPr>
          <p:spPr>
            <a:xfrm flipH="1" flipV="1">
              <a:off x="7720643" y="4691384"/>
              <a:ext cx="198708" cy="237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8259492" y="5249080"/>
              <a:ext cx="198708" cy="237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8305800" y="4724400"/>
              <a:ext cx="221241" cy="1614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676333" y="1600200"/>
            <a:ext cx="2410267" cy="1495358"/>
            <a:chOff x="4676333" y="1600200"/>
            <a:chExt cx="2410267" cy="1495358"/>
          </a:xfrm>
        </p:grpSpPr>
        <p:pic>
          <p:nvPicPr>
            <p:cNvPr id="1028" name="Picture 4" descr="http://www.psychologicalscience.org/jobs/images/NetworkOrang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3188" y="1615616"/>
              <a:ext cx="2363412" cy="147994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s://encrypted-tbn0.gstatic.com/images?q=tbn:ANd9GcQLQmL1C5j6Dhqgjg4oYHYXUwWH3ihcVxnPimvSVe7RReiQW0U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10993" y="2318748"/>
              <a:ext cx="229776" cy="14867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s://encrypted-tbn2.gstatic.com/images?q=tbn:ANd9GcQyy-WrUCpJ8nVpbqjAnew8Kx5tpeZ8cwFocvYGAM8DW0oZfp_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85098" y="2122685"/>
              <a:ext cx="224349" cy="21072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encrypted-tbn3.gstatic.com/images?q=tbn:ANd9GcQu4RwrzdXukskwFroGIw2VOHiLNsnCfU1SlP19AwV6_-ksVQtES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17091" y="2088052"/>
              <a:ext cx="161374" cy="23069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s://encrypted-tbn1.gstatic.com/images?q=tbn:ANd9GcQD7jjl-DMIXvlnaOexRcwUUBF5QrN06UmH9rtOFJTC13jdIBiyRQ"/>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85340" y="2581951"/>
              <a:ext cx="385992" cy="90236"/>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s://encrypted-tbn0.gstatic.com/images?q=tbn:ANd9GcRjmM2E9IMvL42TD6CliwWgbOCFNpaUOAkL3L3h9pleUv9sscRG_Q"/>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37528" y="2105804"/>
              <a:ext cx="283411" cy="12224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 descr="https://encrypted-tbn0.gstatic.com/images?q=tbn:ANd9GcQLQmL1C5j6Dhqgjg4oYHYXUwWH3ihcVxnPimvSVe7RReiQW0U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2058" y="1903554"/>
              <a:ext cx="229776" cy="1486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3" descr="https://encrypted-tbn0.gstatic.com/images?q=tbn:ANd9GcQLQmL1C5j6Dhqgjg4oYHYXUwWH3ihcVxnPimvSVe7RReiQW0U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4223" y="2129060"/>
              <a:ext cx="229776" cy="1486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3" descr="https://encrypted-tbn3.gstatic.com/images?q=tbn:ANd9GcQu4RwrzdXukskwFroGIw2VOHiLNsnCfU1SlP19AwV6_-ksVQtES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30305" y="2633061"/>
              <a:ext cx="161374" cy="23069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3" descr="https://encrypted-tbn3.gstatic.com/images?q=tbn:ANd9GcQu4RwrzdXukskwFroGIw2VOHiLNsnCfU1SlP19AwV6_-ksVQtES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5278" y="1600200"/>
              <a:ext cx="161374" cy="230695"/>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descr="https://encrypted-tbn2.gstatic.com/images?q=tbn:ANd9GcQDAJTZE7lV05F8Cuw1FUgKSgYBPqIz2Ycdt2tJx9dC-LUhpSn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676333" y="2320744"/>
              <a:ext cx="395925" cy="375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4724400" y="4029570"/>
            <a:ext cx="2422601" cy="1533030"/>
            <a:chOff x="4816399" y="3532441"/>
            <a:chExt cx="2422601" cy="1533030"/>
          </a:xfrm>
        </p:grpSpPr>
        <p:grpSp>
          <p:nvGrpSpPr>
            <p:cNvPr id="69" name="Group 68"/>
            <p:cNvGrpSpPr/>
            <p:nvPr/>
          </p:nvGrpSpPr>
          <p:grpSpPr>
            <a:xfrm>
              <a:off x="4816399" y="3613676"/>
              <a:ext cx="2422601" cy="1451795"/>
              <a:chOff x="1371599" y="1786366"/>
              <a:chExt cx="6498433" cy="4157234"/>
            </a:xfrm>
          </p:grpSpPr>
          <p:pic>
            <p:nvPicPr>
              <p:cNvPr id="82"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71553" y="3962400"/>
                <a:ext cx="798479" cy="99710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2" descr="https://encrypted-tbn1.gstatic.com/images?q=tbn:ANd9GcQbS3-tKa20B-WKypj0kj8m7Jlh6bTRk5CIBhOwiRRPJw0KdIiCy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71599" y="4167827"/>
                <a:ext cx="1330997" cy="1154267"/>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descr="https://encrypted-tbn1.gstatic.com/images?q=tbn:ANd9GcQbS3-tKa20B-WKypj0kj8m7Jlh6bTRk5CIBhOwiRRPJw0KdIiCy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08236" y="4744960"/>
                <a:ext cx="1330997" cy="115426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477000" y="4114800"/>
                <a:ext cx="798479" cy="99710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010400" y="4946495"/>
                <a:ext cx="798479" cy="99710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93" descr="https://encrypted-tbn2.gstatic.com/images?q=tbn:ANd9GcQDAJTZE7lV05F8Cuw1FUgKSgYBPqIz2Ycdt2tJx9dC-LUhpSn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42715" y="1828800"/>
                <a:ext cx="1062037" cy="1076324"/>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https://encrypted-tbn2.gstatic.com/images?q=tbn:ANd9GcQDAJTZE7lV05F8Cuw1FUgKSgYBPqIz2Ycdt2tJx9dC-LUhpSn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148533" y="1786366"/>
                <a:ext cx="1062037" cy="107632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4" descr="https://encrypted-tbn0.gstatic.com/images?q=tbn:ANd9GcQ72jCxGaTda8Dj-WBDHRQQZjRsBH3p1xOfjX8sOltlyoZcdIQ"/>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76800" y="1981200"/>
                <a:ext cx="1224670" cy="122467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ttps://encrypted-tbn3.gstatic.com/images?q=tbn:ANd9GcTIebPMcABZe-jqNQikh6RJdI8inYVnH_TLhKLiGYPtnd8ATYd0Bw"/>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15508" y="4946495"/>
                <a:ext cx="1509468" cy="94941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ttps://encrypted-tbn3.gstatic.com/images?q=tbn:ANd9GcTIebPMcABZe-jqNQikh6RJdI8inYVnH_TLhKLiGYPtnd8ATYd0Bw"/>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606040" y="3793764"/>
                <a:ext cx="1509468" cy="94941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4" descr="https://encrypted-tbn1.gstatic.com/images?q=tbn:ANd9GcTNmWUmGm4rg2p23b4YO7-v3IxJy9amvgdAs_Dxv78gN96uiz4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50175" y="3205870"/>
                <a:ext cx="1162050" cy="981075"/>
              </a:xfrm>
              <a:prstGeom prst="rect">
                <a:avLst/>
              </a:prstGeom>
              <a:noFill/>
              <a:extLst>
                <a:ext uri="{909E8E84-426E-40DD-AFC4-6F175D3DCCD1}">
                  <a14:hiddenFill xmlns:a14="http://schemas.microsoft.com/office/drawing/2010/main">
                    <a:solidFill>
                      <a:srgbClr val="FFFFFF"/>
                    </a:solidFill>
                  </a14:hiddenFill>
                </a:ext>
              </a:extLst>
            </p:spPr>
          </p:pic>
        </p:grpSp>
        <p:pic>
          <p:nvPicPr>
            <p:cNvPr id="71" name="Picture 6" descr="https://encrypted-tbn3.gstatic.com/images?q=tbn:ANd9GcTIebPMcABZe-jqNQikh6RJdI8inYVnH_TLhKLiGYPtnd8ATYd0Bw"/>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29176" y="4359294"/>
              <a:ext cx="562726" cy="33155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https://encrypted-tbn1.gstatic.com/images?q=tbn:ANd9GcQbS3-tKa20B-WKypj0kj8m7Jlh6bTRk5CIBhOwiRRPJw0KdIiCy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585407" y="4646880"/>
              <a:ext cx="496193" cy="40309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26979" y="4018050"/>
              <a:ext cx="297671" cy="34821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30686" y="4702920"/>
              <a:ext cx="297671" cy="34821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50427" y="4199489"/>
              <a:ext cx="297671" cy="3482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https://encrypted-tbn3.gstatic.com/images?q=tbn:ANd9GcSnzNrI2UyhhO4_VxPSSG6lfz5siNE16pzCwiTcx8gx-28yeVGJEw"/>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730685" y="3971730"/>
              <a:ext cx="297671" cy="34821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https://encrypted-tbn1.gstatic.com/images?q=tbn:ANd9GcTNmWUmGm4rg2p23b4YO7-v3IxJy9amvgdAs_Dxv78gN96uiz4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73789" y="3922471"/>
              <a:ext cx="433210" cy="34261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0" descr="https://encrypted-tbn2.gstatic.com/images?q=tbn:ANd9GcQDAJTZE7lV05F8Cuw1FUgKSgYBPqIz2Ycdt2tJx9dC-LUhpSn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8155" y="3532441"/>
              <a:ext cx="395925" cy="375875"/>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99" descr="https://encrypted-tbn2.gstatic.com/images?q=tbn:ANd9GcTKl9u-3dYxkpFHHvt3SYXEN4lEGf8kRQAQz_d4DtrNcYSivgfNL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32189" y="4145865"/>
            <a:ext cx="1672811" cy="12643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069997" y="4255691"/>
            <a:ext cx="2407198" cy="1154509"/>
            <a:chOff x="2069997" y="4255691"/>
            <a:chExt cx="2407198" cy="1154509"/>
          </a:xfrm>
        </p:grpSpPr>
        <p:pic>
          <p:nvPicPr>
            <p:cNvPr id="102" name="Picture 3"/>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74852" y="4255691"/>
              <a:ext cx="816423" cy="58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733800" y="4857187"/>
              <a:ext cx="743395" cy="55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6" name="Straight Connector 105"/>
            <p:cNvCxnSpPr>
              <a:stCxn id="39938" idx="3"/>
              <a:endCxn id="104" idx="1"/>
            </p:cNvCxnSpPr>
            <p:nvPr/>
          </p:nvCxnSpPr>
          <p:spPr>
            <a:xfrm>
              <a:off x="2558137" y="5036548"/>
              <a:ext cx="1175663" cy="9714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2" idx="3"/>
              <a:endCxn id="104" idx="0"/>
            </p:cNvCxnSpPr>
            <p:nvPr/>
          </p:nvCxnSpPr>
          <p:spPr>
            <a:xfrm>
              <a:off x="3591275" y="4546263"/>
              <a:ext cx="514223" cy="3109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39938" name="Picture 2" descr="http://2.bp.blogspot.com/-xtk3HwvNomg/T5EPXpjYWPI/AAAAAAAAAb8/XujfELVIk1A/s1600/Icon-Fist.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069997" y="4689284"/>
              <a:ext cx="488140" cy="694528"/>
            </a:xfrm>
            <a:prstGeom prst="rect">
              <a:avLst/>
            </a:prstGeom>
            <a:noFill/>
            <a:extLst>
              <a:ext uri="{909E8E84-426E-40DD-AFC4-6F175D3DCCD1}">
                <a14:hiddenFill xmlns:a14="http://schemas.microsoft.com/office/drawing/2010/main">
                  <a:solidFill>
                    <a:srgbClr val="FFFFFF"/>
                  </a:solidFill>
                </a14:hiddenFill>
              </a:ext>
            </a:extLst>
          </p:spPr>
        </p:pic>
        <p:cxnSp>
          <p:nvCxnSpPr>
            <p:cNvPr id="105" name="Straight Connector 104"/>
            <p:cNvCxnSpPr>
              <a:endCxn id="102" idx="1"/>
            </p:cNvCxnSpPr>
            <p:nvPr/>
          </p:nvCxnSpPr>
          <p:spPr>
            <a:xfrm flipV="1">
              <a:off x="2469237" y="4546263"/>
              <a:ext cx="305615" cy="2937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83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0" grpId="0"/>
      <p:bldP spid="52" grpId="0"/>
      <p:bldP spid="53" grpId="0"/>
      <p:bldP spid="54" grpId="0"/>
      <p:bldP spid="55" grpId="0"/>
      <p:bldP spid="56" grpId="0"/>
      <p:bldP spid="57" grpId="0"/>
      <p:bldP spid="58" grpId="0"/>
      <p:bldP spid="59" grpId="0"/>
      <p:bldP spid="84" grpId="0"/>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mtClean="0"/>
              <a:t>Thesis Outline</a:t>
            </a:r>
            <a:endParaRPr lang="en-US"/>
          </a:p>
        </p:txBody>
      </p:sp>
      <p:grpSp>
        <p:nvGrpSpPr>
          <p:cNvPr id="588" name="Group 587"/>
          <p:cNvGrpSpPr/>
          <p:nvPr/>
        </p:nvGrpSpPr>
        <p:grpSpPr>
          <a:xfrm>
            <a:off x="1032977" y="4546435"/>
            <a:ext cx="2925529" cy="1778165"/>
            <a:chOff x="914400" y="830008"/>
            <a:chExt cx="3454653" cy="2364339"/>
          </a:xfrm>
        </p:grpSpPr>
        <p:grpSp>
          <p:nvGrpSpPr>
            <p:cNvPr id="589" name="Group 588"/>
            <p:cNvGrpSpPr/>
            <p:nvPr/>
          </p:nvGrpSpPr>
          <p:grpSpPr>
            <a:xfrm>
              <a:off x="914400" y="830008"/>
              <a:ext cx="3454653" cy="2041642"/>
              <a:chOff x="381000" y="372217"/>
              <a:chExt cx="4118694" cy="2980583"/>
            </a:xfrm>
          </p:grpSpPr>
          <p:sp>
            <p:nvSpPr>
              <p:cNvPr id="591" name="Cloud 590"/>
              <p:cNvSpPr/>
              <p:nvPr/>
            </p:nvSpPr>
            <p:spPr>
              <a:xfrm>
                <a:off x="381000" y="372217"/>
                <a:ext cx="4118694" cy="2980583"/>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11564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1537472" y="12192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15374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2985272" y="990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3137672" y="1066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743200" y="1385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971800" y="18288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3276600" y="21336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Oval 599"/>
              <p:cNvSpPr/>
              <p:nvPr/>
            </p:nvSpPr>
            <p:spPr>
              <a:xfrm>
                <a:off x="3137672" y="1994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3124200" y="23756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a:off x="1447800" y="25280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1524000" y="2057400"/>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a:off x="1752600" y="2604257"/>
                <a:ext cx="138928" cy="138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a:off x="1232672" y="914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1524000" y="1537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1385072" y="12954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819400" y="851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p:cNvSpPr/>
              <p:nvPr/>
            </p:nvSpPr>
            <p:spPr>
              <a:xfrm>
                <a:off x="3061472" y="838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667000" y="1156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3048000" y="13088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29718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3442472"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3352800" y="19812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2743200" y="22232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1752600" y="23756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1600200" y="2680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1371600" y="2299457"/>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1689872" y="2209800"/>
                <a:ext cx="138928" cy="1389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1994672" y="2528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1" name="Oval 620"/>
              <p:cNvSpPr/>
              <p:nvPr/>
            </p:nvSpPr>
            <p:spPr>
              <a:xfrm>
                <a:off x="1918472" y="2209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2" name="Oval 621"/>
              <p:cNvSpPr/>
              <p:nvPr/>
            </p:nvSpPr>
            <p:spPr>
              <a:xfrm>
                <a:off x="12192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3" name="Oval 622"/>
              <p:cNvSpPr/>
              <p:nvPr/>
            </p:nvSpPr>
            <p:spPr>
              <a:xfrm>
                <a:off x="1295400" y="14478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4" name="Oval 623"/>
              <p:cNvSpPr/>
              <p:nvPr/>
            </p:nvSpPr>
            <p:spPr>
              <a:xfrm>
                <a:off x="1766072" y="11430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5" name="Oval 624"/>
              <p:cNvSpPr/>
              <p:nvPr/>
            </p:nvSpPr>
            <p:spPr>
              <a:xfrm>
                <a:off x="1066800" y="1295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6" name="Oval 625"/>
              <p:cNvSpPr/>
              <p:nvPr/>
            </p:nvSpPr>
            <p:spPr>
              <a:xfrm>
                <a:off x="1524000" y="1371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7" name="Oval 626"/>
              <p:cNvSpPr/>
              <p:nvPr/>
            </p:nvSpPr>
            <p:spPr>
              <a:xfrm>
                <a:off x="2680472" y="9906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8" name="Oval 627"/>
              <p:cNvSpPr/>
              <p:nvPr/>
            </p:nvSpPr>
            <p:spPr>
              <a:xfrm>
                <a:off x="2832872" y="1232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29" name="Oval 628"/>
              <p:cNvSpPr/>
              <p:nvPr/>
            </p:nvSpPr>
            <p:spPr>
              <a:xfrm>
                <a:off x="3290072" y="914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0" name="Oval 629"/>
              <p:cNvSpPr/>
              <p:nvPr/>
            </p:nvSpPr>
            <p:spPr>
              <a:xfrm>
                <a:off x="3276600" y="11564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1" name="Oval 630"/>
              <p:cNvSpPr/>
              <p:nvPr/>
            </p:nvSpPr>
            <p:spPr>
              <a:xfrm>
                <a:off x="3276600" y="17660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2" name="Oval 631"/>
              <p:cNvSpPr/>
              <p:nvPr/>
            </p:nvSpPr>
            <p:spPr>
              <a:xfrm>
                <a:off x="2895600" y="19946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3" name="Oval 632"/>
              <p:cNvSpPr/>
              <p:nvPr/>
            </p:nvSpPr>
            <p:spPr>
              <a:xfrm>
                <a:off x="2971800" y="2451857"/>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4" name="Oval 633"/>
              <p:cNvSpPr/>
              <p:nvPr/>
            </p:nvSpPr>
            <p:spPr>
              <a:xfrm>
                <a:off x="3290072" y="2438400"/>
                <a:ext cx="138928" cy="1389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35" name="Rectangle 634"/>
              <p:cNvSpPr/>
              <p:nvPr/>
            </p:nvSpPr>
            <p:spPr>
              <a:xfrm flipV="1">
                <a:off x="3973094" y="1066800"/>
                <a:ext cx="141706" cy="141605"/>
              </a:xfrm>
              <a:prstGeom prst="rect">
                <a:avLst/>
              </a:prstGeom>
              <a:solidFill>
                <a:srgbClr val="00B05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6" name="Rectangle 635"/>
              <p:cNvSpPr/>
              <p:nvPr/>
            </p:nvSpPr>
            <p:spPr>
              <a:xfrm flipV="1">
                <a:off x="1991894" y="1752600"/>
                <a:ext cx="141706" cy="141605"/>
              </a:xfrm>
              <a:prstGeom prst="rect">
                <a:avLst/>
              </a:prstGeom>
              <a:solidFill>
                <a:srgbClr val="FF0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90" name="TextBox 589"/>
            <p:cNvSpPr txBox="1"/>
            <p:nvPr/>
          </p:nvSpPr>
          <p:spPr>
            <a:xfrm>
              <a:off x="1074804" y="2778480"/>
              <a:ext cx="3230243" cy="415867"/>
            </a:xfrm>
            <a:prstGeom prst="rect">
              <a:avLst/>
            </a:prstGeom>
            <a:noFill/>
          </p:spPr>
          <p:txBody>
            <a:bodyPr wrap="none" rtlCol="0">
              <a:spAutoFit/>
            </a:bodyPr>
            <a:lstStyle/>
            <a:p>
              <a:pPr algn="ctr"/>
              <a:r>
                <a:rPr lang="en-US" smtClean="0"/>
                <a:t>Community Distribution Outliers</a:t>
              </a:r>
            </a:p>
          </p:txBody>
        </p:sp>
      </p:grpSp>
      <p:grpSp>
        <p:nvGrpSpPr>
          <p:cNvPr id="4" name="Group 3"/>
          <p:cNvGrpSpPr/>
          <p:nvPr/>
        </p:nvGrpSpPr>
        <p:grpSpPr>
          <a:xfrm>
            <a:off x="4707813" y="1442171"/>
            <a:ext cx="3978987" cy="2217964"/>
            <a:chOff x="4707813" y="1442171"/>
            <a:chExt cx="3978987" cy="2217964"/>
          </a:xfrm>
        </p:grpSpPr>
        <p:sp>
          <p:nvSpPr>
            <p:cNvPr id="638" name="Cloud 637"/>
            <p:cNvSpPr/>
            <p:nvPr/>
          </p:nvSpPr>
          <p:spPr>
            <a:xfrm>
              <a:off x="4707813" y="1442171"/>
              <a:ext cx="2840900" cy="186042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9" name="Group 638"/>
            <p:cNvGrpSpPr/>
            <p:nvPr/>
          </p:nvGrpSpPr>
          <p:grpSpPr>
            <a:xfrm>
              <a:off x="7696200" y="1701400"/>
              <a:ext cx="685800" cy="488523"/>
              <a:chOff x="3581400" y="784852"/>
              <a:chExt cx="914400" cy="792496"/>
            </a:xfrm>
          </p:grpSpPr>
          <p:sp>
            <p:nvSpPr>
              <p:cNvPr id="706" name="Rectangle 705"/>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7" name="Straight Connector 706"/>
              <p:cNvCxnSpPr/>
              <p:nvPr/>
            </p:nvCxnSpPr>
            <p:spPr>
              <a:xfrm flipV="1">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657600" y="848489"/>
                <a:ext cx="762000" cy="6812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9" name="Oval 708"/>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0" name="Oval 709"/>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1" name="Oval 710"/>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2" name="Oval 711"/>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0" name="Group 639"/>
            <p:cNvGrpSpPr/>
            <p:nvPr/>
          </p:nvGrpSpPr>
          <p:grpSpPr>
            <a:xfrm rot="20365718">
              <a:off x="5128001" y="1760416"/>
              <a:ext cx="408350" cy="272056"/>
              <a:chOff x="3581400" y="784852"/>
              <a:chExt cx="914400" cy="792496"/>
            </a:xfrm>
          </p:grpSpPr>
          <p:sp>
            <p:nvSpPr>
              <p:cNvPr id="699" name="Rectangle 698"/>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0" name="Straight Connector 699"/>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702" name="Oval 701"/>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3" name="Oval 702"/>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4" name="Oval 703"/>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5" name="Oval 704"/>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1" name="Group 640"/>
            <p:cNvGrpSpPr/>
            <p:nvPr/>
          </p:nvGrpSpPr>
          <p:grpSpPr>
            <a:xfrm rot="20365718">
              <a:off x="6188067" y="1634365"/>
              <a:ext cx="408350" cy="272056"/>
              <a:chOff x="3581400" y="784852"/>
              <a:chExt cx="914400" cy="792496"/>
            </a:xfrm>
          </p:grpSpPr>
          <p:sp>
            <p:nvSpPr>
              <p:cNvPr id="692" name="Rectangle 691"/>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3" name="Straight Connector 692"/>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95" name="Oval 694"/>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6" name="Oval 695"/>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7" name="Oval 696"/>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8" name="Oval 697"/>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2" name="Group 641"/>
            <p:cNvGrpSpPr/>
            <p:nvPr/>
          </p:nvGrpSpPr>
          <p:grpSpPr>
            <a:xfrm rot="233470">
              <a:off x="5190574" y="2313062"/>
              <a:ext cx="408350" cy="272056"/>
              <a:chOff x="3581400" y="784852"/>
              <a:chExt cx="914400" cy="792496"/>
            </a:xfrm>
          </p:grpSpPr>
          <p:sp>
            <p:nvSpPr>
              <p:cNvPr id="685" name="Rectangle 684"/>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6" name="Straight Connector 685"/>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8" name="Oval 687"/>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9" name="Oval 688"/>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0" name="Oval 689"/>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91" name="Oval 690"/>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3" name="Group 642"/>
            <p:cNvGrpSpPr/>
            <p:nvPr/>
          </p:nvGrpSpPr>
          <p:grpSpPr>
            <a:xfrm rot="233470">
              <a:off x="6804401" y="2026164"/>
              <a:ext cx="408350" cy="272056"/>
              <a:chOff x="3581400" y="784852"/>
              <a:chExt cx="914400" cy="792496"/>
            </a:xfrm>
          </p:grpSpPr>
          <p:sp>
            <p:nvSpPr>
              <p:cNvPr id="678" name="Rectangle 677"/>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9" name="Straight Connector 678"/>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81" name="Oval 680"/>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2" name="Oval 681"/>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3" name="Oval 682"/>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84" name="Oval 683"/>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4" name="Group 643"/>
            <p:cNvGrpSpPr/>
            <p:nvPr/>
          </p:nvGrpSpPr>
          <p:grpSpPr>
            <a:xfrm rot="18691133">
              <a:off x="5969964" y="2135586"/>
              <a:ext cx="300911" cy="369192"/>
              <a:chOff x="3581400" y="784852"/>
              <a:chExt cx="914400" cy="792496"/>
            </a:xfrm>
          </p:grpSpPr>
          <p:sp>
            <p:nvSpPr>
              <p:cNvPr id="671" name="Rectangle 670"/>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2" name="Straight Connector 671"/>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74" name="Oval 673"/>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5" name="Oval 674"/>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6" name="Oval 675"/>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7" name="Oval 676"/>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5" name="Group 644"/>
            <p:cNvGrpSpPr/>
            <p:nvPr/>
          </p:nvGrpSpPr>
          <p:grpSpPr>
            <a:xfrm rot="18691133">
              <a:off x="5995413" y="2855209"/>
              <a:ext cx="300911" cy="369192"/>
              <a:chOff x="3581400" y="784852"/>
              <a:chExt cx="914400" cy="792496"/>
            </a:xfrm>
          </p:grpSpPr>
          <p:sp>
            <p:nvSpPr>
              <p:cNvPr id="664" name="Rectangle 663"/>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5" name="Straight Connector 664"/>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7" name="Oval 666"/>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8" name="Oval 667"/>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9" name="Oval 668"/>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70" name="Oval 669"/>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6" name="Group 645"/>
            <p:cNvGrpSpPr/>
            <p:nvPr/>
          </p:nvGrpSpPr>
          <p:grpSpPr>
            <a:xfrm rot="5400000">
              <a:off x="6500904" y="2437345"/>
              <a:ext cx="300911" cy="369192"/>
              <a:chOff x="3581400" y="784852"/>
              <a:chExt cx="914400" cy="792496"/>
            </a:xfrm>
          </p:grpSpPr>
          <p:sp>
            <p:nvSpPr>
              <p:cNvPr id="657" name="Rectangle 656"/>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8" name="Straight Connector 657"/>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60" name="Oval 659"/>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1" name="Oval 660"/>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2" name="Oval 661"/>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63" name="Oval 662"/>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47" name="Group 646"/>
            <p:cNvGrpSpPr/>
            <p:nvPr/>
          </p:nvGrpSpPr>
          <p:grpSpPr>
            <a:xfrm rot="5400000">
              <a:off x="5428891" y="2596604"/>
              <a:ext cx="300911" cy="369192"/>
              <a:chOff x="3581400" y="784852"/>
              <a:chExt cx="914400" cy="792496"/>
            </a:xfrm>
          </p:grpSpPr>
          <p:sp>
            <p:nvSpPr>
              <p:cNvPr id="650" name="Rectangle 649"/>
              <p:cNvSpPr/>
              <p:nvPr/>
            </p:nvSpPr>
            <p:spPr>
              <a:xfrm>
                <a:off x="3657600" y="848489"/>
                <a:ext cx="762000" cy="681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1" name="Straight Connector 650"/>
              <p:cNvCxnSpPr/>
              <p:nvPr/>
            </p:nvCxnSpPr>
            <p:spPr>
              <a:xfrm flipV="1">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3657600" y="848489"/>
                <a:ext cx="762000" cy="681288"/>
              </a:xfrm>
              <a:prstGeom prst="line">
                <a:avLst/>
              </a:prstGeom>
            </p:spPr>
            <p:style>
              <a:lnRef idx="1">
                <a:schemeClr val="accent1"/>
              </a:lnRef>
              <a:fillRef idx="0">
                <a:schemeClr val="accent1"/>
              </a:fillRef>
              <a:effectRef idx="0">
                <a:schemeClr val="accent1"/>
              </a:effectRef>
              <a:fontRef idx="minor">
                <a:schemeClr val="tx1"/>
              </a:fontRef>
            </p:style>
          </p:cxnSp>
          <p:sp>
            <p:nvSpPr>
              <p:cNvPr id="653" name="Oval 652"/>
              <p:cNvSpPr/>
              <p:nvPr/>
            </p:nvSpPr>
            <p:spPr>
              <a:xfrm>
                <a:off x="3591111" y="1447800"/>
                <a:ext cx="142689" cy="1295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4" name="Oval 653"/>
              <p:cNvSpPr/>
              <p:nvPr/>
            </p:nvSpPr>
            <p:spPr>
              <a:xfrm>
                <a:off x="4353111" y="1447800"/>
                <a:ext cx="142689" cy="1295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5" name="Oval 654"/>
              <p:cNvSpPr/>
              <p:nvPr/>
            </p:nvSpPr>
            <p:spPr>
              <a:xfrm>
                <a:off x="4343400" y="784852"/>
                <a:ext cx="142689" cy="12954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56" name="Oval 655"/>
              <p:cNvSpPr/>
              <p:nvPr/>
            </p:nvSpPr>
            <p:spPr>
              <a:xfrm>
                <a:off x="3581400" y="784852"/>
                <a:ext cx="142689" cy="1295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48"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701" y="2281429"/>
              <a:ext cx="1117099" cy="823184"/>
            </a:xfrm>
            <a:prstGeom prst="rect">
              <a:avLst/>
            </a:prstGeom>
            <a:noFill/>
            <a:extLst>
              <a:ext uri="{909E8E84-426E-40DD-AFC4-6F175D3DCCD1}">
                <a14:hiddenFill xmlns:a14="http://schemas.microsoft.com/office/drawing/2010/main">
                  <a:solidFill>
                    <a:srgbClr val="FFFFFF"/>
                  </a:solidFill>
                </a14:hiddenFill>
              </a:ext>
            </a:extLst>
          </p:spPr>
        </p:pic>
        <p:sp>
          <p:nvSpPr>
            <p:cNvPr id="649" name="TextBox 648"/>
            <p:cNvSpPr txBox="1"/>
            <p:nvPr/>
          </p:nvSpPr>
          <p:spPr>
            <a:xfrm>
              <a:off x="4991236" y="3290803"/>
              <a:ext cx="3314048" cy="369332"/>
            </a:xfrm>
            <a:prstGeom prst="rect">
              <a:avLst/>
            </a:prstGeom>
            <a:noFill/>
          </p:spPr>
          <p:txBody>
            <a:bodyPr wrap="none" rtlCol="0">
              <a:spAutoFit/>
            </a:bodyPr>
            <a:lstStyle/>
            <a:p>
              <a:pPr algn="ctr"/>
              <a:r>
                <a:rPr lang="en-US" smtClean="0"/>
                <a:t>Association-based Clique Outliers</a:t>
              </a:r>
            </a:p>
          </p:txBody>
        </p:sp>
      </p:grpSp>
      <p:sp>
        <p:nvSpPr>
          <p:cNvPr id="713" name="TextBox 712"/>
          <p:cNvSpPr txBox="1"/>
          <p:nvPr/>
        </p:nvSpPr>
        <p:spPr>
          <a:xfrm>
            <a:off x="789696" y="920439"/>
            <a:ext cx="3629904" cy="369332"/>
          </a:xfrm>
          <a:prstGeom prst="rect">
            <a:avLst/>
          </a:prstGeom>
          <a:noFill/>
        </p:spPr>
        <p:txBody>
          <a:bodyPr wrap="none" rtlCol="0">
            <a:spAutoFit/>
          </a:bodyPr>
          <a:lstStyle/>
          <a:p>
            <a:r>
              <a:rPr lang="en-US" b="1" smtClean="0"/>
              <a:t>Community Based Outlier Detection</a:t>
            </a:r>
            <a:endParaRPr lang="en-US" b="1"/>
          </a:p>
        </p:txBody>
      </p:sp>
      <p:sp>
        <p:nvSpPr>
          <p:cNvPr id="714" name="TextBox 713"/>
          <p:cNvSpPr txBox="1"/>
          <p:nvPr/>
        </p:nvSpPr>
        <p:spPr>
          <a:xfrm>
            <a:off x="5152227" y="920439"/>
            <a:ext cx="3106748" cy="369332"/>
          </a:xfrm>
          <a:prstGeom prst="rect">
            <a:avLst/>
          </a:prstGeom>
          <a:noFill/>
        </p:spPr>
        <p:txBody>
          <a:bodyPr wrap="none" rtlCol="0">
            <a:spAutoFit/>
          </a:bodyPr>
          <a:lstStyle/>
          <a:p>
            <a:r>
              <a:rPr lang="en-US" b="1" smtClean="0"/>
              <a:t>Query Based Outlier Detection</a:t>
            </a:r>
            <a:endParaRPr lang="en-US" b="1"/>
          </a:p>
        </p:txBody>
      </p:sp>
      <p:grpSp>
        <p:nvGrpSpPr>
          <p:cNvPr id="3" name="Group 2"/>
          <p:cNvGrpSpPr/>
          <p:nvPr/>
        </p:nvGrpSpPr>
        <p:grpSpPr>
          <a:xfrm>
            <a:off x="4707813" y="3880571"/>
            <a:ext cx="3995577" cy="2217964"/>
            <a:chOff x="4707813" y="3880571"/>
            <a:chExt cx="3995577" cy="2217964"/>
          </a:xfrm>
        </p:grpSpPr>
        <p:sp>
          <p:nvSpPr>
            <p:cNvPr id="716" name="Cloud 715"/>
            <p:cNvSpPr/>
            <p:nvPr/>
          </p:nvSpPr>
          <p:spPr>
            <a:xfrm>
              <a:off x="4707813" y="3880571"/>
              <a:ext cx="2840900" cy="186042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 name="Picture 2" descr="https://encrypted-tbn2.google.com/images?q=tbn:ANd9GcQtI2tB3F51q3vc3IwIt2O23gTVbRBXycLPubseinh_qv2AxsDw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291" y="4938640"/>
              <a:ext cx="1117099" cy="823185"/>
            </a:xfrm>
            <a:prstGeom prst="rect">
              <a:avLst/>
            </a:prstGeom>
            <a:noFill/>
            <a:extLst>
              <a:ext uri="{909E8E84-426E-40DD-AFC4-6F175D3DCCD1}">
                <a14:hiddenFill xmlns:a14="http://schemas.microsoft.com/office/drawing/2010/main">
                  <a:solidFill>
                    <a:srgbClr val="FFFFFF"/>
                  </a:solidFill>
                </a14:hiddenFill>
              </a:ext>
            </a:extLst>
          </p:spPr>
        </p:pic>
        <p:sp>
          <p:nvSpPr>
            <p:cNvPr id="718" name="TextBox 717"/>
            <p:cNvSpPr txBox="1"/>
            <p:nvPr/>
          </p:nvSpPr>
          <p:spPr>
            <a:xfrm>
              <a:off x="5084151" y="5729203"/>
              <a:ext cx="3128229" cy="369332"/>
            </a:xfrm>
            <a:prstGeom prst="rect">
              <a:avLst/>
            </a:prstGeom>
            <a:noFill/>
          </p:spPr>
          <p:txBody>
            <a:bodyPr wrap="none" rtlCol="0">
              <a:spAutoFit/>
            </a:bodyPr>
            <a:lstStyle/>
            <a:p>
              <a:pPr algn="ctr"/>
              <a:r>
                <a:rPr lang="en-US" smtClean="0"/>
                <a:t>Query-Based Subgraph Outliers</a:t>
              </a:r>
            </a:p>
          </p:txBody>
        </p:sp>
        <p:grpSp>
          <p:nvGrpSpPr>
            <p:cNvPr id="719" name="Group 718"/>
            <p:cNvGrpSpPr/>
            <p:nvPr/>
          </p:nvGrpSpPr>
          <p:grpSpPr>
            <a:xfrm>
              <a:off x="5107691" y="4155055"/>
              <a:ext cx="381000" cy="514983"/>
              <a:chOff x="9677400" y="3657600"/>
              <a:chExt cx="685800" cy="1043766"/>
            </a:xfrm>
          </p:grpSpPr>
          <p:cxnSp>
            <p:nvCxnSpPr>
              <p:cNvPr id="810" name="Straight Connector 809"/>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2" name="Oval 811"/>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3" name="Oval 812"/>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4" name="Oval 813"/>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15" name="Oval 814"/>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16" name="Straight Connector 815"/>
              <p:cNvCxnSpPr>
                <a:stCxn id="815" idx="6"/>
                <a:endCxn id="814"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18" name="Oval 817"/>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0" name="Group 719"/>
            <p:cNvGrpSpPr/>
            <p:nvPr/>
          </p:nvGrpSpPr>
          <p:grpSpPr>
            <a:xfrm>
              <a:off x="7696200" y="4038600"/>
              <a:ext cx="685800" cy="926969"/>
              <a:chOff x="9677400" y="3657600"/>
              <a:chExt cx="685800" cy="1043766"/>
            </a:xfrm>
          </p:grpSpPr>
          <p:cxnSp>
            <p:nvCxnSpPr>
              <p:cNvPr id="801" name="Straight Connector 800"/>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3" name="Oval 802"/>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4" name="Oval 803"/>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5" name="Oval 804"/>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06" name="Oval 805"/>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07" name="Straight Connector 806"/>
              <p:cNvCxnSpPr>
                <a:stCxn id="806" idx="6"/>
                <a:endCxn id="805"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9" name="Oval 808"/>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1" name="Group 720"/>
            <p:cNvGrpSpPr/>
            <p:nvPr/>
          </p:nvGrpSpPr>
          <p:grpSpPr>
            <a:xfrm rot="19415938">
              <a:off x="4875878" y="4593864"/>
              <a:ext cx="381000" cy="514983"/>
              <a:chOff x="9677400" y="3657600"/>
              <a:chExt cx="685800" cy="1043766"/>
            </a:xfrm>
          </p:grpSpPr>
          <p:cxnSp>
            <p:nvCxnSpPr>
              <p:cNvPr id="792" name="Straight Connector 791"/>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4" name="Oval 793"/>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5" name="Oval 794"/>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6" name="Oval 795"/>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97" name="Oval 796"/>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98" name="Straight Connector 797"/>
              <p:cNvCxnSpPr>
                <a:stCxn id="797" idx="6"/>
                <a:endCxn id="796"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0" name="Oval 799"/>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2" name="Group 721"/>
            <p:cNvGrpSpPr/>
            <p:nvPr/>
          </p:nvGrpSpPr>
          <p:grpSpPr>
            <a:xfrm rot="19415938">
              <a:off x="5571047" y="4246810"/>
              <a:ext cx="381000" cy="514983"/>
              <a:chOff x="9677400" y="3657600"/>
              <a:chExt cx="685800" cy="1043766"/>
            </a:xfrm>
          </p:grpSpPr>
          <p:cxnSp>
            <p:nvCxnSpPr>
              <p:cNvPr id="783" name="Straight Connector 782"/>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5" name="Oval 784"/>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6" name="Oval 785"/>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7" name="Oval 786"/>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88" name="Oval 787"/>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9" name="Straight Connector 788"/>
              <p:cNvCxnSpPr>
                <a:stCxn id="788" idx="6"/>
                <a:endCxn id="787"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91" name="Oval 790"/>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3" name="Group 722"/>
            <p:cNvGrpSpPr/>
            <p:nvPr/>
          </p:nvGrpSpPr>
          <p:grpSpPr>
            <a:xfrm rot="1766447">
              <a:off x="6280716" y="4093800"/>
              <a:ext cx="381000" cy="514983"/>
              <a:chOff x="9677400" y="3657600"/>
              <a:chExt cx="685800" cy="1043766"/>
            </a:xfrm>
          </p:grpSpPr>
          <p:cxnSp>
            <p:nvCxnSpPr>
              <p:cNvPr id="774" name="Straight Connector 773"/>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6" name="Oval 775"/>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7" name="Oval 776"/>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8" name="Oval 777"/>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9" name="Oval 778"/>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80" name="Straight Connector 779"/>
              <p:cNvCxnSpPr>
                <a:stCxn id="779" idx="6"/>
                <a:endCxn id="778"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2" name="Oval 781"/>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4" name="Group 723"/>
            <p:cNvGrpSpPr/>
            <p:nvPr/>
          </p:nvGrpSpPr>
          <p:grpSpPr>
            <a:xfrm rot="1766447">
              <a:off x="5444292" y="5026274"/>
              <a:ext cx="381000" cy="514983"/>
              <a:chOff x="9677400" y="3657600"/>
              <a:chExt cx="685800" cy="1043766"/>
            </a:xfrm>
          </p:grpSpPr>
          <p:cxnSp>
            <p:nvCxnSpPr>
              <p:cNvPr id="765" name="Straight Connector 764"/>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7" name="Oval 766"/>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8" name="Oval 767"/>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9" name="Oval 768"/>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70" name="Oval 769"/>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71" name="Straight Connector 770"/>
              <p:cNvCxnSpPr>
                <a:stCxn id="770" idx="6"/>
                <a:endCxn id="769"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3" name="Oval 772"/>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5" name="Group 724"/>
            <p:cNvGrpSpPr/>
            <p:nvPr/>
          </p:nvGrpSpPr>
          <p:grpSpPr>
            <a:xfrm rot="5400000">
              <a:off x="6051978" y="4701031"/>
              <a:ext cx="338366" cy="579870"/>
              <a:chOff x="9677400" y="3657600"/>
              <a:chExt cx="685800" cy="1043766"/>
            </a:xfrm>
          </p:grpSpPr>
          <p:cxnSp>
            <p:nvCxnSpPr>
              <p:cNvPr id="756" name="Straight Connector 755"/>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8" name="Oval 757"/>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9" name="Oval 758"/>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0" name="Oval 759"/>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61" name="Oval 760"/>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62" name="Straight Connector 761"/>
              <p:cNvCxnSpPr>
                <a:stCxn id="761" idx="6"/>
                <a:endCxn id="760"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64" name="Oval 763"/>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6" name="Group 725"/>
            <p:cNvGrpSpPr/>
            <p:nvPr/>
          </p:nvGrpSpPr>
          <p:grpSpPr>
            <a:xfrm rot="5400000">
              <a:off x="6948559" y="4022890"/>
              <a:ext cx="338366" cy="579870"/>
              <a:chOff x="9677400" y="3657600"/>
              <a:chExt cx="685800" cy="1043766"/>
            </a:xfrm>
          </p:grpSpPr>
          <p:cxnSp>
            <p:nvCxnSpPr>
              <p:cNvPr id="747" name="Straight Connector 746"/>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9" name="Oval 748"/>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0" name="Oval 749"/>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1" name="Oval 750"/>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52" name="Oval 751"/>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53" name="Straight Connector 752"/>
              <p:cNvCxnSpPr>
                <a:stCxn id="752" idx="6"/>
                <a:endCxn id="751"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5" name="Oval 754"/>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7" name="Group 726"/>
            <p:cNvGrpSpPr/>
            <p:nvPr/>
          </p:nvGrpSpPr>
          <p:grpSpPr>
            <a:xfrm rot="16200000">
              <a:off x="5987826" y="5098042"/>
              <a:ext cx="338366" cy="579870"/>
              <a:chOff x="9677400" y="3657600"/>
              <a:chExt cx="685800" cy="1043766"/>
            </a:xfrm>
          </p:grpSpPr>
          <p:cxnSp>
            <p:nvCxnSpPr>
              <p:cNvPr id="738" name="Straight Connector 737"/>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9" name="Straight Connector 738"/>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0" name="Oval 739"/>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1" name="Oval 740"/>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2" name="Oval 741"/>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3" name="Oval 742"/>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44" name="Straight Connector 743"/>
              <p:cNvCxnSpPr>
                <a:stCxn id="743" idx="6"/>
                <a:endCxn id="742"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5" name="Straight Connector 744"/>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46" name="Oval 745"/>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728" name="Group 727"/>
            <p:cNvGrpSpPr/>
            <p:nvPr/>
          </p:nvGrpSpPr>
          <p:grpSpPr>
            <a:xfrm rot="16200000">
              <a:off x="6698467" y="4706674"/>
              <a:ext cx="338366" cy="579870"/>
              <a:chOff x="9677400" y="3657600"/>
              <a:chExt cx="685800" cy="1043766"/>
            </a:xfrm>
          </p:grpSpPr>
          <p:cxnSp>
            <p:nvCxnSpPr>
              <p:cNvPr id="729" name="Straight Connector 728"/>
              <p:cNvCxnSpPr/>
              <p:nvPr/>
            </p:nvCxnSpPr>
            <p:spPr>
              <a:xfrm flipV="1">
                <a:off x="9715320" y="3683779"/>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0" name="Straight Connector 729"/>
              <p:cNvCxnSpPr/>
              <p:nvPr/>
            </p:nvCxnSpPr>
            <p:spPr>
              <a:xfrm>
                <a:off x="9734550" y="4195461"/>
                <a:ext cx="571500" cy="47288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1" name="Oval 730"/>
              <p:cNvSpPr/>
              <p:nvPr/>
            </p:nvSpPr>
            <p:spPr>
              <a:xfrm>
                <a:off x="9684683" y="4611446"/>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2" name="Oval 731"/>
              <p:cNvSpPr/>
              <p:nvPr/>
            </p:nvSpPr>
            <p:spPr>
              <a:xfrm>
                <a:off x="10256183" y="4611446"/>
                <a:ext cx="107017" cy="899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3" name="Oval 732"/>
              <p:cNvSpPr/>
              <p:nvPr/>
            </p:nvSpPr>
            <p:spPr>
              <a:xfrm>
                <a:off x="10248900" y="4151290"/>
                <a:ext cx="107017" cy="899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4" name="Oval 733"/>
              <p:cNvSpPr/>
              <p:nvPr/>
            </p:nvSpPr>
            <p:spPr>
              <a:xfrm>
                <a:off x="9677400" y="4151290"/>
                <a:ext cx="107017" cy="8992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35" name="Straight Connector 734"/>
              <p:cNvCxnSpPr>
                <a:stCxn id="734" idx="6"/>
                <a:endCxn id="733" idx="2"/>
              </p:cNvCxnSpPr>
              <p:nvPr/>
            </p:nvCxnSpPr>
            <p:spPr>
              <a:xfrm>
                <a:off x="9784417" y="4196250"/>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6" name="Straight Connector 735"/>
              <p:cNvCxnSpPr/>
              <p:nvPr/>
            </p:nvCxnSpPr>
            <p:spPr>
              <a:xfrm>
                <a:off x="9802085" y="4647029"/>
                <a:ext cx="4644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37" name="Oval 736"/>
              <p:cNvSpPr/>
              <p:nvPr/>
            </p:nvSpPr>
            <p:spPr>
              <a:xfrm>
                <a:off x="10210800" y="3657600"/>
                <a:ext cx="107017" cy="89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819" name="Rectangle 818"/>
          <p:cNvSpPr/>
          <p:nvPr/>
        </p:nvSpPr>
        <p:spPr>
          <a:xfrm>
            <a:off x="457200" y="920439"/>
            <a:ext cx="8305800" cy="540416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 name="Straight Connector 819"/>
          <p:cNvCxnSpPr>
            <a:stCxn id="819" idx="0"/>
            <a:endCxn id="819" idx="2"/>
          </p:cNvCxnSpPr>
          <p:nvPr/>
        </p:nvCxnSpPr>
        <p:spPr>
          <a:xfrm>
            <a:off x="4610100" y="920439"/>
            <a:ext cx="0" cy="54041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457200" y="1289771"/>
            <a:ext cx="830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6" name="Rectangle 825"/>
          <p:cNvSpPr/>
          <p:nvPr/>
        </p:nvSpPr>
        <p:spPr>
          <a:xfrm>
            <a:off x="457200" y="1276807"/>
            <a:ext cx="4152900" cy="321579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827" name="Rectangle 826"/>
          <p:cNvSpPr/>
          <p:nvPr/>
        </p:nvSpPr>
        <p:spPr>
          <a:xfrm rot="16200000">
            <a:off x="-725286" y="2340418"/>
            <a:ext cx="1981200" cy="5306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rPr>
              <a:t>PRELIM</a:t>
            </a:r>
            <a:endParaRPr lang="en-US" sz="2800">
              <a:solidFill>
                <a:srgbClr val="FF0000"/>
              </a:solidFill>
            </a:endParaRPr>
          </a:p>
        </p:txBody>
      </p:sp>
      <p:sp>
        <p:nvSpPr>
          <p:cNvPr id="828" name="Rectangle 827"/>
          <p:cNvSpPr/>
          <p:nvPr/>
        </p:nvSpPr>
        <p:spPr>
          <a:xfrm>
            <a:off x="457200" y="1300282"/>
            <a:ext cx="4152900" cy="15069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9" name="Group 828"/>
          <p:cNvGrpSpPr/>
          <p:nvPr/>
        </p:nvGrpSpPr>
        <p:grpSpPr>
          <a:xfrm>
            <a:off x="989202" y="1371600"/>
            <a:ext cx="2896998" cy="1386352"/>
            <a:chOff x="2407245" y="914400"/>
            <a:chExt cx="3673787" cy="1759664"/>
          </a:xfrm>
        </p:grpSpPr>
        <p:sp>
          <p:nvSpPr>
            <p:cNvPr id="830" name="Cloud 829"/>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31" name="Straight Connector 830"/>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3" name="Straight Connector 832"/>
            <p:cNvCxnSpPr>
              <a:stCxn id="830"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35" name="Straight Connector 834"/>
            <p:cNvCxnSpPr>
              <a:endCxn id="830"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36" name="TextBox 835"/>
            <p:cNvSpPr txBox="1"/>
            <p:nvPr/>
          </p:nvSpPr>
          <p:spPr>
            <a:xfrm>
              <a:off x="2407245" y="2268464"/>
              <a:ext cx="3673787" cy="405600"/>
            </a:xfrm>
            <a:prstGeom prst="rect">
              <a:avLst/>
            </a:prstGeom>
            <a:noFill/>
          </p:spPr>
          <p:txBody>
            <a:bodyPr wrap="none" rtlCol="0">
              <a:spAutoFit/>
            </a:bodyPr>
            <a:lstStyle/>
            <a:p>
              <a:pPr algn="ctr"/>
              <a:r>
                <a:rPr lang="en-US" smtClean="0"/>
                <a:t>Evolutionary Community  Outliers</a:t>
              </a:r>
              <a:endParaRPr lang="en-US"/>
            </a:p>
          </p:txBody>
        </p:sp>
        <p:sp>
          <p:nvSpPr>
            <p:cNvPr id="837" name="Oval 836"/>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8" name="Oval 837"/>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39" name="Oval 838"/>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0" name="Oval 839"/>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1" name="Cloud 840"/>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842" name="Straight Connector 841"/>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4" name="Straight Connector 843"/>
            <p:cNvCxnSpPr>
              <a:stCxn id="841"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46" name="Straight Connector 845"/>
            <p:cNvCxnSpPr>
              <a:endCxn id="841"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847" name="Oval 846"/>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8" name="Oval 847"/>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9" name="Oval 848"/>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0" name="Oval 849"/>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1" name="Right Arrow 850"/>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52" name="Oval 851"/>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53" name="Oval 852"/>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864" name="Straight Connector 863"/>
            <p:cNvCxnSpPr>
              <a:stCxn id="841"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65" name="Group 864"/>
          <p:cNvGrpSpPr/>
          <p:nvPr/>
        </p:nvGrpSpPr>
        <p:grpSpPr>
          <a:xfrm>
            <a:off x="977785" y="2882345"/>
            <a:ext cx="3149540" cy="1659821"/>
            <a:chOff x="3528683" y="3898679"/>
            <a:chExt cx="3225740" cy="1906332"/>
          </a:xfrm>
        </p:grpSpPr>
        <p:sp>
          <p:nvSpPr>
            <p:cNvPr id="866" name="Cloud 865"/>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Cloud 866"/>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Cloud 867"/>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Cloud 868"/>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TextBox 909"/>
            <p:cNvSpPr txBox="1"/>
            <p:nvPr/>
          </p:nvSpPr>
          <p:spPr>
            <a:xfrm>
              <a:off x="3835572" y="5380827"/>
              <a:ext cx="2718667" cy="424184"/>
            </a:xfrm>
            <a:prstGeom prst="rect">
              <a:avLst/>
            </a:prstGeom>
            <a:noFill/>
          </p:spPr>
          <p:txBody>
            <a:bodyPr wrap="none" rtlCol="0">
              <a:spAutoFit/>
            </a:bodyPr>
            <a:lstStyle/>
            <a:p>
              <a:pPr algn="ctr"/>
              <a:r>
                <a:rPr lang="en-US" smtClean="0"/>
                <a:t>Community Trend Outliers</a:t>
              </a:r>
            </a:p>
          </p:txBody>
        </p:sp>
        <p:sp>
          <p:nvSpPr>
            <p:cNvPr id="911" name="Oval 910"/>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2" name="Oval 911"/>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3" name="Oval 912"/>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4" name="Oval 913"/>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15" name="Straight Connector 914"/>
            <p:cNvCxnSpPr>
              <a:endCxn id="866"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16" name="Straight Connector 915"/>
            <p:cNvCxnSpPr>
              <a:stCxn id="866"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2" name="Rectangle 341"/>
          <p:cNvSpPr/>
          <p:nvPr/>
        </p:nvSpPr>
        <p:spPr>
          <a:xfrm>
            <a:off x="3886200" y="1295399"/>
            <a:ext cx="714524" cy="2552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mtClean="0">
                <a:solidFill>
                  <a:srgbClr val="FF0000"/>
                </a:solidFill>
              </a:rPr>
              <a:t>10 min</a:t>
            </a:r>
            <a:endParaRPr lang="en-US" sz="2000">
              <a:solidFill>
                <a:srgbClr val="FF0000"/>
              </a:solidFill>
            </a:endParaRPr>
          </a:p>
        </p:txBody>
      </p:sp>
      <p:sp>
        <p:nvSpPr>
          <p:cNvPr id="344" name="Rectangle 343"/>
          <p:cNvSpPr/>
          <p:nvPr/>
        </p:nvSpPr>
        <p:spPr>
          <a:xfrm>
            <a:off x="3933676" y="4495800"/>
            <a:ext cx="714524" cy="2552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mtClean="0">
                <a:solidFill>
                  <a:srgbClr val="FF0000"/>
                </a:solidFill>
              </a:rPr>
              <a:t>10 min</a:t>
            </a:r>
            <a:endParaRPr lang="en-US" sz="2000">
              <a:solidFill>
                <a:srgbClr val="FF0000"/>
              </a:solidFill>
            </a:endParaRPr>
          </a:p>
        </p:txBody>
      </p:sp>
      <p:sp>
        <p:nvSpPr>
          <p:cNvPr id="345" name="Rectangle 344"/>
          <p:cNvSpPr/>
          <p:nvPr/>
        </p:nvSpPr>
        <p:spPr>
          <a:xfrm>
            <a:off x="8048476" y="1295400"/>
            <a:ext cx="714524" cy="2552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mtClean="0">
                <a:solidFill>
                  <a:srgbClr val="FF0000"/>
                </a:solidFill>
              </a:rPr>
              <a:t>15 min</a:t>
            </a:r>
            <a:endParaRPr lang="en-US" sz="2000">
              <a:solidFill>
                <a:srgbClr val="FF0000"/>
              </a:solidFill>
            </a:endParaRPr>
          </a:p>
        </p:txBody>
      </p:sp>
      <p:sp>
        <p:nvSpPr>
          <p:cNvPr id="346" name="Rectangle 345"/>
          <p:cNvSpPr/>
          <p:nvPr/>
        </p:nvSpPr>
        <p:spPr>
          <a:xfrm>
            <a:off x="8048476" y="3657600"/>
            <a:ext cx="714524" cy="25529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smtClean="0">
                <a:solidFill>
                  <a:srgbClr val="FF0000"/>
                </a:solidFill>
              </a:rPr>
              <a:t>15 min</a:t>
            </a:r>
            <a:endParaRPr lang="en-US" sz="2000">
              <a:solidFill>
                <a:srgbClr val="FF0000"/>
              </a:solidFill>
            </a:endParaRPr>
          </a:p>
        </p:txBody>
      </p:sp>
    </p:spTree>
    <p:extLst>
      <p:ext uri="{BB962C8B-B14F-4D97-AF65-F5344CB8AC3E}">
        <p14:creationId xmlns:p14="http://schemas.microsoft.com/office/powerpoint/2010/main" val="307333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28"/>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82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2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4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4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4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 grpId="0" animBg="1"/>
      <p:bldP spid="826" grpId="1" animBg="1"/>
      <p:bldP spid="827" grpId="0" animBg="1"/>
      <p:bldP spid="827" grpId="1" animBg="1"/>
      <p:bldP spid="828" grpId="0" animBg="1"/>
      <p:bldP spid="342" grpId="0" animBg="1"/>
      <p:bldP spid="342" grpId="1" animBg="1"/>
      <p:bldP spid="344" grpId="0" animBg="1"/>
      <p:bldP spid="344" grpId="1" animBg="1"/>
      <p:bldP spid="345" grpId="0" animBg="1"/>
      <p:bldP spid="345" grpId="1" animBg="1"/>
      <p:bldP spid="346" grpId="0" animBg="1"/>
      <p:bldP spid="34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Basic Underlying Problem</a:t>
            </a:r>
            <a:endParaRPr lang="en-US"/>
          </a:p>
        </p:txBody>
      </p:sp>
      <p:sp>
        <p:nvSpPr>
          <p:cNvPr id="46" name="Content Placeholder 2"/>
          <p:cNvSpPr>
            <a:spLocks noGrp="1"/>
          </p:cNvSpPr>
          <p:nvPr>
            <p:ph idx="1"/>
          </p:nvPr>
        </p:nvSpPr>
        <p:spPr>
          <a:xfrm>
            <a:off x="2743200" y="1251466"/>
            <a:ext cx="3886200" cy="3428701"/>
          </a:xfrm>
        </p:spPr>
        <p:txBody>
          <a:bodyPr>
            <a:normAutofit fontScale="77500" lnSpcReduction="20000"/>
          </a:bodyPr>
          <a:lstStyle/>
          <a:p>
            <a:r>
              <a:rPr lang="en-US" smtClean="0">
                <a:solidFill>
                  <a:srgbClr val="FF0000"/>
                </a:solidFill>
              </a:rPr>
              <a:t>Given</a:t>
            </a:r>
          </a:p>
          <a:p>
            <a:pPr lvl="1"/>
            <a:r>
              <a:rPr lang="en-US" smtClean="0"/>
              <a:t>Edge-weighted Typed Network G</a:t>
            </a:r>
          </a:p>
          <a:p>
            <a:pPr lvl="1"/>
            <a:r>
              <a:rPr lang="en-US" smtClean="0"/>
              <a:t>Typed Subgraph Query Q</a:t>
            </a:r>
          </a:p>
          <a:p>
            <a:pPr lvl="1"/>
            <a:r>
              <a:rPr lang="en-US" smtClean="0"/>
              <a:t>Edge </a:t>
            </a:r>
            <a:r>
              <a:rPr lang="en-US"/>
              <a:t>Interestingness </a:t>
            </a:r>
            <a:r>
              <a:rPr lang="en-US" smtClean="0"/>
              <a:t>measure </a:t>
            </a:r>
          </a:p>
          <a:p>
            <a:pPr lvl="1"/>
            <a:endParaRPr lang="en-US" smtClean="0"/>
          </a:p>
          <a:p>
            <a:r>
              <a:rPr lang="en-US" smtClean="0">
                <a:solidFill>
                  <a:srgbClr val="FF0000"/>
                </a:solidFill>
              </a:rPr>
              <a:t>Find</a:t>
            </a:r>
          </a:p>
          <a:p>
            <a:pPr lvl="1"/>
            <a:r>
              <a:rPr lang="en-US" smtClean="0"/>
              <a:t>TopK matching subgraphs </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5" name="TextBox 4"/>
          <p:cNvSpPr txBox="1"/>
          <p:nvPr/>
        </p:nvSpPr>
        <p:spPr>
          <a:xfrm>
            <a:off x="76200" y="1143000"/>
            <a:ext cx="2192523" cy="646331"/>
          </a:xfrm>
          <a:prstGeom prst="rect">
            <a:avLst/>
          </a:prstGeom>
          <a:noFill/>
        </p:spPr>
        <p:txBody>
          <a:bodyPr wrap="none" rtlCol="0">
            <a:spAutoFit/>
          </a:bodyPr>
          <a:lstStyle/>
          <a:p>
            <a:pPr algn="ctr"/>
            <a:r>
              <a:rPr lang="en-US" smtClean="0">
                <a:solidFill>
                  <a:srgbClr val="C00000"/>
                </a:solidFill>
              </a:rPr>
              <a:t>Network Bottlenecks </a:t>
            </a:r>
          </a:p>
          <a:p>
            <a:pPr algn="ctr"/>
            <a:r>
              <a:rPr lang="en-US" smtClean="0">
                <a:solidFill>
                  <a:srgbClr val="C00000"/>
                </a:solidFill>
              </a:rPr>
              <a:t>Discovery</a:t>
            </a:r>
            <a:endParaRPr lang="en-US">
              <a:solidFill>
                <a:srgbClr val="C00000"/>
              </a:solidFill>
            </a:endParaRPr>
          </a:p>
        </p:txBody>
      </p:sp>
      <p:grpSp>
        <p:nvGrpSpPr>
          <p:cNvPr id="6" name="Group 5"/>
          <p:cNvGrpSpPr/>
          <p:nvPr/>
        </p:nvGrpSpPr>
        <p:grpSpPr>
          <a:xfrm>
            <a:off x="151064" y="1676400"/>
            <a:ext cx="2045983" cy="998298"/>
            <a:chOff x="3280566" y="1478347"/>
            <a:chExt cx="2768926" cy="1162659"/>
          </a:xfrm>
        </p:grpSpPr>
        <p:pic>
          <p:nvPicPr>
            <p:cNvPr id="7" name="Picture 33" descr="https://encrypted-tbn1.gstatic.com/images?q=tbn:ANd9GcQijFdvXkH8YQAOTS51s2jj1MM5eDEliy7IMkOLZ30pKLYa6WflH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0507" y="1823963"/>
              <a:ext cx="668985" cy="8170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5" descr="https://encrypted-tbn2.gstatic.com/images?q=tbn:ANd9GcTyASdgJYbwYcKhmNR-8ZYZs0IsxA0HeV6Zih8_iixsmLvrX9D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566" y="1930012"/>
              <a:ext cx="688774" cy="688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9" descr="https://encrypted-tbn0.gstatic.com/images?q=tbn:ANd9GcTxkC0y3cLYwpXzrG5b2zyFg2RFwBCURdm-wuaaKIJxgsBxEat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478347"/>
              <a:ext cx="910433" cy="63290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a:stCxn id="8" idx="3"/>
            </p:cNvCxnSpPr>
            <p:nvPr/>
          </p:nvCxnSpPr>
          <p:spPr>
            <a:xfrm flipV="1">
              <a:off x="3969340" y="1930012"/>
              <a:ext cx="450260" cy="3443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5029201" y="1930013"/>
              <a:ext cx="457199" cy="30541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36235" y="2598498"/>
            <a:ext cx="1916807" cy="646331"/>
          </a:xfrm>
          <a:prstGeom prst="rect">
            <a:avLst/>
          </a:prstGeom>
          <a:noFill/>
        </p:spPr>
        <p:txBody>
          <a:bodyPr wrap="none" rtlCol="0">
            <a:spAutoFit/>
          </a:bodyPr>
          <a:lstStyle/>
          <a:p>
            <a:pPr algn="ctr"/>
            <a:r>
              <a:rPr lang="en-US" smtClean="0"/>
              <a:t>Interestingness = </a:t>
            </a:r>
          </a:p>
          <a:p>
            <a:pPr algn="ctr"/>
            <a:r>
              <a:rPr lang="en-US" smtClean="0"/>
              <a:t>Lowest Bandwidth</a:t>
            </a:r>
            <a:endParaRPr lang="en-US"/>
          </a:p>
        </p:txBody>
      </p:sp>
      <p:sp>
        <p:nvSpPr>
          <p:cNvPr id="13" name="TextBox 12"/>
          <p:cNvSpPr txBox="1"/>
          <p:nvPr/>
        </p:nvSpPr>
        <p:spPr>
          <a:xfrm>
            <a:off x="7010400" y="1066800"/>
            <a:ext cx="1600438" cy="369332"/>
          </a:xfrm>
          <a:prstGeom prst="rect">
            <a:avLst/>
          </a:prstGeom>
          <a:noFill/>
        </p:spPr>
        <p:txBody>
          <a:bodyPr wrap="none" rtlCol="0">
            <a:spAutoFit/>
          </a:bodyPr>
          <a:lstStyle/>
          <a:p>
            <a:r>
              <a:rPr lang="en-US" smtClean="0">
                <a:solidFill>
                  <a:srgbClr val="C00000"/>
                </a:solidFill>
              </a:rPr>
              <a:t>Team Selection</a:t>
            </a:r>
            <a:endParaRPr lang="en-US">
              <a:solidFill>
                <a:srgbClr val="C00000"/>
              </a:solidFill>
            </a:endParaRPr>
          </a:p>
        </p:txBody>
      </p:sp>
      <p:grpSp>
        <p:nvGrpSpPr>
          <p:cNvPr id="14" name="Group 13"/>
          <p:cNvGrpSpPr/>
          <p:nvPr/>
        </p:nvGrpSpPr>
        <p:grpSpPr>
          <a:xfrm>
            <a:off x="7010638" y="1419225"/>
            <a:ext cx="1828800" cy="1407479"/>
            <a:chOff x="7239000" y="1571625"/>
            <a:chExt cx="1828800" cy="1407479"/>
          </a:xfrm>
        </p:grpSpPr>
        <p:pic>
          <p:nvPicPr>
            <p:cNvPr id="15"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1600200"/>
              <a:ext cx="44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3925" y="1571625"/>
              <a:ext cx="44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25" y="2362200"/>
              <a:ext cx="4476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3" descr="https://encrypted-tbn0.gstatic.com/images?q=tbn:ANd9GcQLQmL1C5j6Dhqgjg4oYHYXUwWH3ihcVxnPimvSVe7RReiQW0U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9351" y="1708732"/>
              <a:ext cx="538849" cy="3486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https://encrypted-tbn1.gstatic.com/images?q=tbn:ANd9GcQD7jjl-DMIXvlnaOexRcwUUBF5QrN06UmH9rtOFJTC13jdIBiyR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67217" y="2655620"/>
              <a:ext cx="700583" cy="16378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3" descr="https://encrypted-tbn3.gstatic.com/images?q=tbn:ANd9GcQu4RwrzdXukskwFroGIw2VOHiLNsnCfU1SlP19AwV6_-ksVQtES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5200" y="2399496"/>
              <a:ext cx="405443" cy="57960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flipV="1">
              <a:off x="7568788" y="2209800"/>
              <a:ext cx="0" cy="2218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720643" y="2162176"/>
              <a:ext cx="198708" cy="237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8" idx="1"/>
              <a:endCxn id="15" idx="3"/>
            </p:cNvCxnSpPr>
            <p:nvPr/>
          </p:nvCxnSpPr>
          <p:spPr>
            <a:xfrm flipH="1" flipV="1">
              <a:off x="7686675" y="1881188"/>
              <a:ext cx="232676" cy="187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8382000" y="1903122"/>
              <a:ext cx="232676" cy="187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6" idx="2"/>
            </p:cNvCxnSpPr>
            <p:nvPr/>
          </p:nvCxnSpPr>
          <p:spPr>
            <a:xfrm flipV="1">
              <a:off x="8767763" y="2133600"/>
              <a:ext cx="0" cy="36523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629400" y="2858869"/>
            <a:ext cx="2438400" cy="923330"/>
          </a:xfrm>
          <a:prstGeom prst="rect">
            <a:avLst/>
          </a:prstGeom>
          <a:noFill/>
        </p:spPr>
        <p:txBody>
          <a:bodyPr wrap="square" rtlCol="0">
            <a:spAutoFit/>
          </a:bodyPr>
          <a:lstStyle/>
          <a:p>
            <a:pPr algn="ctr"/>
            <a:r>
              <a:rPr lang="en-US"/>
              <a:t>Interestingness =  </a:t>
            </a:r>
            <a:r>
              <a:rPr lang="en-US" smtClean="0"/>
              <a:t>Highest Historical Compatibility</a:t>
            </a:r>
            <a:endParaRPr lang="en-US"/>
          </a:p>
        </p:txBody>
      </p:sp>
      <p:sp>
        <p:nvSpPr>
          <p:cNvPr id="34" name="TextBox 33"/>
          <p:cNvSpPr txBox="1"/>
          <p:nvPr/>
        </p:nvSpPr>
        <p:spPr>
          <a:xfrm>
            <a:off x="0" y="5449669"/>
            <a:ext cx="2520565" cy="923330"/>
          </a:xfrm>
          <a:prstGeom prst="rect">
            <a:avLst/>
          </a:prstGeom>
          <a:noFill/>
        </p:spPr>
        <p:txBody>
          <a:bodyPr wrap="square" rtlCol="0">
            <a:spAutoFit/>
          </a:bodyPr>
          <a:lstStyle/>
          <a:p>
            <a:pPr algn="ctr"/>
            <a:r>
              <a:rPr lang="en-US"/>
              <a:t>Interestingness = </a:t>
            </a:r>
            <a:r>
              <a:rPr lang="en-US" smtClean="0"/>
              <a:t>Highest Negative Association </a:t>
            </a:r>
          </a:p>
          <a:p>
            <a:pPr algn="ctr"/>
            <a:r>
              <a:rPr lang="en-US" smtClean="0"/>
              <a:t>Strength</a:t>
            </a:r>
            <a:endParaRPr lang="en-US"/>
          </a:p>
        </p:txBody>
      </p:sp>
      <p:sp>
        <p:nvSpPr>
          <p:cNvPr id="35" name="TextBox 34"/>
          <p:cNvSpPr txBox="1"/>
          <p:nvPr/>
        </p:nvSpPr>
        <p:spPr>
          <a:xfrm>
            <a:off x="0" y="3657600"/>
            <a:ext cx="2460032" cy="646331"/>
          </a:xfrm>
          <a:prstGeom prst="rect">
            <a:avLst/>
          </a:prstGeom>
          <a:noFill/>
        </p:spPr>
        <p:txBody>
          <a:bodyPr wrap="none" rtlCol="0">
            <a:spAutoFit/>
          </a:bodyPr>
          <a:lstStyle/>
          <a:p>
            <a:pPr algn="ctr"/>
            <a:r>
              <a:rPr lang="en-US" smtClean="0">
                <a:solidFill>
                  <a:srgbClr val="C00000"/>
                </a:solidFill>
              </a:rPr>
              <a:t>Suspicious Relationships</a:t>
            </a:r>
          </a:p>
          <a:p>
            <a:pPr algn="ctr"/>
            <a:r>
              <a:rPr lang="en-US" smtClean="0">
                <a:solidFill>
                  <a:srgbClr val="C00000"/>
                </a:solidFill>
              </a:rPr>
              <a:t>Discovery</a:t>
            </a:r>
            <a:endParaRPr lang="en-US">
              <a:solidFill>
                <a:srgbClr val="C00000"/>
              </a:solidFill>
            </a:endParaRPr>
          </a:p>
        </p:txBody>
      </p:sp>
      <p:sp>
        <p:nvSpPr>
          <p:cNvPr id="36" name="TextBox 35"/>
          <p:cNvSpPr txBox="1"/>
          <p:nvPr/>
        </p:nvSpPr>
        <p:spPr>
          <a:xfrm>
            <a:off x="6781800" y="3821668"/>
            <a:ext cx="2035878" cy="369332"/>
          </a:xfrm>
          <a:prstGeom prst="rect">
            <a:avLst/>
          </a:prstGeom>
          <a:noFill/>
        </p:spPr>
        <p:txBody>
          <a:bodyPr wrap="none" rtlCol="0">
            <a:spAutoFit/>
          </a:bodyPr>
          <a:lstStyle/>
          <a:p>
            <a:r>
              <a:rPr lang="en-US" smtClean="0">
                <a:solidFill>
                  <a:srgbClr val="C00000"/>
                </a:solidFill>
              </a:rPr>
              <a:t>Resource Allocation</a:t>
            </a:r>
            <a:endParaRPr lang="en-US">
              <a:solidFill>
                <a:srgbClr val="C00000"/>
              </a:solidFill>
            </a:endParaRPr>
          </a:p>
        </p:txBody>
      </p:sp>
      <p:sp>
        <p:nvSpPr>
          <p:cNvPr id="37" name="TextBox 36"/>
          <p:cNvSpPr txBox="1"/>
          <p:nvPr/>
        </p:nvSpPr>
        <p:spPr>
          <a:xfrm>
            <a:off x="6858000" y="5638800"/>
            <a:ext cx="2209800" cy="646331"/>
          </a:xfrm>
          <a:prstGeom prst="rect">
            <a:avLst/>
          </a:prstGeom>
          <a:noFill/>
        </p:spPr>
        <p:txBody>
          <a:bodyPr wrap="square" rtlCol="0">
            <a:spAutoFit/>
          </a:bodyPr>
          <a:lstStyle/>
          <a:p>
            <a:pPr algn="ctr"/>
            <a:r>
              <a:rPr lang="en-US"/>
              <a:t>Interestingness =  </a:t>
            </a:r>
            <a:r>
              <a:rPr lang="en-US" smtClean="0"/>
              <a:t>Lowest Distance</a:t>
            </a:r>
            <a:endParaRPr lang="en-US"/>
          </a:p>
        </p:txBody>
      </p:sp>
      <p:grpSp>
        <p:nvGrpSpPr>
          <p:cNvPr id="38" name="Group 37"/>
          <p:cNvGrpSpPr/>
          <p:nvPr/>
        </p:nvGrpSpPr>
        <p:grpSpPr>
          <a:xfrm>
            <a:off x="7144459" y="4079736"/>
            <a:ext cx="1635146" cy="1632492"/>
            <a:chOff x="7318381" y="4079736"/>
            <a:chExt cx="1635146" cy="1632492"/>
          </a:xfrm>
        </p:grpSpPr>
        <p:pic>
          <p:nvPicPr>
            <p:cNvPr id="39" name="Picture 44" descr="https://encrypted-tbn3.gstatic.com/images?q=tbn:ANd9GcQwiaLVJt6zvo7TS0f4IX0K5niMVNHUq4Uwf-q4BF24nR2N7Jc5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2549" y="4546263"/>
              <a:ext cx="419780" cy="6854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6" descr="https://encrypted-tbn0.gstatic.com/images?q=tbn:ANd9GcQ1HibYrWaVS42R3zs2FnUjPA_v4wIsTAWbe6z_Iu2KoJTUqZS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18381" y="4115999"/>
              <a:ext cx="564168" cy="56416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6" descr="https://encrypted-tbn0.gstatic.com/images?q=tbn:ANd9GcQ1HibYrWaVS42R3zs2FnUjPA_v4wIsTAWbe6z_Iu2KoJTUqZS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9359" y="4079736"/>
              <a:ext cx="564168" cy="5641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6" descr="https://encrypted-tbn0.gstatic.com/images?q=tbn:ANd9GcQ1HibYrWaVS42R3zs2FnUjPA_v4wIsTAWbe6z_Iu2KoJTUqZS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82000" y="5148060"/>
              <a:ext cx="564168" cy="564168"/>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a:xfrm flipH="1" flipV="1">
              <a:off x="7720643" y="4691384"/>
              <a:ext cx="198708" cy="237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259492" y="5249080"/>
              <a:ext cx="198708" cy="23732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305800" y="4724400"/>
              <a:ext cx="221241" cy="16143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7" name="Picture 11" descr="https://encrypted-tbn2.google.com/images?q=tbn:ANd9GcQtI2tB3F51q3vc3IwIt2O23gTVbRBXycLPubseinh_qv2AxsDwR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4495800"/>
            <a:ext cx="1676400" cy="1676400"/>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76200" y="4255691"/>
            <a:ext cx="2407198" cy="1154509"/>
            <a:chOff x="2069997" y="4255691"/>
            <a:chExt cx="2407198" cy="1154509"/>
          </a:xfrm>
        </p:grpSpPr>
        <p:pic>
          <p:nvPicPr>
            <p:cNvPr id="56"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4852" y="4255691"/>
              <a:ext cx="816423" cy="58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33800" y="4857187"/>
              <a:ext cx="743395" cy="55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8" name="Straight Connector 57"/>
            <p:cNvCxnSpPr>
              <a:stCxn id="60" idx="3"/>
              <a:endCxn id="57" idx="1"/>
            </p:cNvCxnSpPr>
            <p:nvPr/>
          </p:nvCxnSpPr>
          <p:spPr>
            <a:xfrm>
              <a:off x="2558137" y="5036548"/>
              <a:ext cx="1175663" cy="9714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6" idx="3"/>
              <a:endCxn id="57" idx="0"/>
            </p:cNvCxnSpPr>
            <p:nvPr/>
          </p:nvCxnSpPr>
          <p:spPr>
            <a:xfrm>
              <a:off x="3591275" y="4546263"/>
              <a:ext cx="514223" cy="31092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60" name="Picture 2" descr="http://2.bp.blogspot.com/-xtk3HwvNomg/T5EPXpjYWPI/AAAAAAAAAb8/XujfELVIk1A/s1600/Icon-Fis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69997" y="4689284"/>
              <a:ext cx="488140" cy="694528"/>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a:endCxn id="56" idx="1"/>
            </p:cNvCxnSpPr>
            <p:nvPr/>
          </p:nvCxnSpPr>
          <p:spPr>
            <a:xfrm flipV="1">
              <a:off x="2469237" y="4546263"/>
              <a:ext cx="305615" cy="2937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85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Naïve Solution: Ranking After Matching</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grpSp>
        <p:nvGrpSpPr>
          <p:cNvPr id="179" name="Group 178"/>
          <p:cNvGrpSpPr/>
          <p:nvPr/>
        </p:nvGrpSpPr>
        <p:grpSpPr>
          <a:xfrm>
            <a:off x="0" y="1143000"/>
            <a:ext cx="3965087" cy="2046408"/>
            <a:chOff x="378313" y="1143000"/>
            <a:chExt cx="3965087" cy="2046408"/>
          </a:xfrm>
        </p:grpSpPr>
        <p:sp>
          <p:nvSpPr>
            <p:cNvPr id="180" name="Oval 179"/>
            <p:cNvSpPr/>
            <p:nvPr/>
          </p:nvSpPr>
          <p:spPr>
            <a:xfrm>
              <a:off x="1307124"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81" name="Oval 180"/>
            <p:cNvSpPr/>
            <p:nvPr/>
          </p:nvSpPr>
          <p:spPr>
            <a:xfrm>
              <a:off x="1307124"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82" name="Oval 181"/>
            <p:cNvSpPr/>
            <p:nvPr/>
          </p:nvSpPr>
          <p:spPr>
            <a:xfrm>
              <a:off x="685800"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83" name="Straight Connector 182"/>
            <p:cNvCxnSpPr>
              <a:stCxn id="182" idx="6"/>
              <a:endCxn id="180" idx="2"/>
            </p:cNvCxnSpPr>
            <p:nvPr/>
          </p:nvCxnSpPr>
          <p:spPr>
            <a:xfrm>
              <a:off x="990600" y="2960808"/>
              <a:ext cx="3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Oval 183"/>
            <p:cNvSpPr/>
            <p:nvPr/>
          </p:nvSpPr>
          <p:spPr>
            <a:xfrm>
              <a:off x="1967679"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87" name="Oval 186"/>
            <p:cNvSpPr/>
            <p:nvPr/>
          </p:nvSpPr>
          <p:spPr>
            <a:xfrm>
              <a:off x="685800" y="20705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188" name="Oval 187"/>
            <p:cNvSpPr/>
            <p:nvPr/>
          </p:nvSpPr>
          <p:spPr>
            <a:xfrm>
              <a:off x="1964217"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89" name="Oval 188"/>
            <p:cNvSpPr/>
            <p:nvPr/>
          </p:nvSpPr>
          <p:spPr>
            <a:xfrm>
              <a:off x="2286000" y="1371600"/>
              <a:ext cx="304800"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90" name="Oval 189"/>
            <p:cNvSpPr/>
            <p:nvPr/>
          </p:nvSpPr>
          <p:spPr>
            <a:xfrm>
              <a:off x="2743200" y="28084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191" name="Oval 190"/>
            <p:cNvSpPr/>
            <p:nvPr/>
          </p:nvSpPr>
          <p:spPr>
            <a:xfrm>
              <a:off x="2743200"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92" name="Oval 191"/>
            <p:cNvSpPr/>
            <p:nvPr/>
          </p:nvSpPr>
          <p:spPr>
            <a:xfrm>
              <a:off x="3124200" y="1371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95" name="Oval 194"/>
            <p:cNvSpPr/>
            <p:nvPr/>
          </p:nvSpPr>
          <p:spPr>
            <a:xfrm>
              <a:off x="3527478"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96" name="Oval 195"/>
            <p:cNvSpPr/>
            <p:nvPr/>
          </p:nvSpPr>
          <p:spPr>
            <a:xfrm>
              <a:off x="4038600" y="2807598"/>
              <a:ext cx="304800"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cxnSp>
          <p:nvCxnSpPr>
            <p:cNvPr id="198" name="Straight Connector 197"/>
            <p:cNvCxnSpPr>
              <a:stCxn id="181" idx="2"/>
              <a:endCxn id="187" idx="6"/>
            </p:cNvCxnSpPr>
            <p:nvPr/>
          </p:nvCxnSpPr>
          <p:spPr>
            <a:xfrm flipH="1" flipV="1">
              <a:off x="990600" y="2222908"/>
              <a:ext cx="316524"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81" idx="4"/>
              <a:endCxn id="180" idx="0"/>
            </p:cNvCxnSpPr>
            <p:nvPr/>
          </p:nvCxnSpPr>
          <p:spPr>
            <a:xfrm>
              <a:off x="1459524" y="2376100"/>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89" idx="6"/>
              <a:endCxn id="192" idx="2"/>
            </p:cNvCxnSpPr>
            <p:nvPr/>
          </p:nvCxnSpPr>
          <p:spPr>
            <a:xfrm>
              <a:off x="2590800" y="15240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81" idx="6"/>
              <a:endCxn id="184" idx="2"/>
            </p:cNvCxnSpPr>
            <p:nvPr/>
          </p:nvCxnSpPr>
          <p:spPr>
            <a:xfrm>
              <a:off x="1611924" y="2223700"/>
              <a:ext cx="35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80" idx="6"/>
              <a:endCxn id="188" idx="2"/>
            </p:cNvCxnSpPr>
            <p:nvPr/>
          </p:nvCxnSpPr>
          <p:spPr>
            <a:xfrm>
              <a:off x="1611924" y="2960808"/>
              <a:ext cx="352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84" idx="5"/>
              <a:endCxn id="190" idx="1"/>
            </p:cNvCxnSpPr>
            <p:nvPr/>
          </p:nvCxnSpPr>
          <p:spPr>
            <a:xfrm>
              <a:off x="2227842" y="2331463"/>
              <a:ext cx="559995"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88" idx="6"/>
              <a:endCxn id="190" idx="2"/>
            </p:cNvCxnSpPr>
            <p:nvPr/>
          </p:nvCxnSpPr>
          <p:spPr>
            <a:xfrm>
              <a:off x="2269017" y="2960808"/>
              <a:ext cx="474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5" idx="3"/>
              <a:endCxn id="190" idx="7"/>
            </p:cNvCxnSpPr>
            <p:nvPr/>
          </p:nvCxnSpPr>
          <p:spPr>
            <a:xfrm flipH="1">
              <a:off x="3003363" y="2331463"/>
              <a:ext cx="568752"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3"/>
              <a:endCxn id="191" idx="7"/>
            </p:cNvCxnSpPr>
            <p:nvPr/>
          </p:nvCxnSpPr>
          <p:spPr>
            <a:xfrm flipH="1">
              <a:off x="3003363" y="1631763"/>
              <a:ext cx="165474" cy="483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192" idx="5"/>
              <a:endCxn id="195" idx="1"/>
            </p:cNvCxnSpPr>
            <p:nvPr/>
          </p:nvCxnSpPr>
          <p:spPr>
            <a:xfrm>
              <a:off x="3384363" y="1631763"/>
              <a:ext cx="187752" cy="48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191" idx="6"/>
              <a:endCxn id="195" idx="2"/>
            </p:cNvCxnSpPr>
            <p:nvPr/>
          </p:nvCxnSpPr>
          <p:spPr>
            <a:xfrm>
              <a:off x="3048000" y="2222908"/>
              <a:ext cx="479478"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96" idx="0"/>
              <a:endCxn id="309" idx="4"/>
            </p:cNvCxnSpPr>
            <p:nvPr/>
          </p:nvCxnSpPr>
          <p:spPr>
            <a:xfrm flipV="1">
              <a:off x="4191000" y="2376100"/>
              <a:ext cx="0" cy="431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190" idx="6"/>
              <a:endCxn id="196" idx="2"/>
            </p:cNvCxnSpPr>
            <p:nvPr/>
          </p:nvCxnSpPr>
          <p:spPr>
            <a:xfrm flipV="1">
              <a:off x="3048000" y="2959998"/>
              <a:ext cx="990600" cy="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189" idx="3"/>
              <a:endCxn id="184" idx="0"/>
            </p:cNvCxnSpPr>
            <p:nvPr/>
          </p:nvCxnSpPr>
          <p:spPr>
            <a:xfrm flipH="1">
              <a:off x="2120079" y="1631763"/>
              <a:ext cx="210558" cy="43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p:cNvSpPr txBox="1"/>
            <p:nvPr/>
          </p:nvSpPr>
          <p:spPr>
            <a:xfrm>
              <a:off x="421863" y="2590800"/>
              <a:ext cx="418704" cy="369332"/>
            </a:xfrm>
            <a:prstGeom prst="rect">
              <a:avLst/>
            </a:prstGeom>
            <a:noFill/>
          </p:spPr>
          <p:txBody>
            <a:bodyPr wrap="none" rtlCol="0">
              <a:spAutoFit/>
            </a:bodyPr>
            <a:lstStyle/>
            <a:p>
              <a:r>
                <a:rPr lang="en-US" smtClean="0"/>
                <a:t>10</a:t>
              </a:r>
              <a:endParaRPr lang="en-US"/>
            </a:p>
          </p:txBody>
        </p:sp>
        <p:sp>
          <p:nvSpPr>
            <p:cNvPr id="239" name="TextBox 238"/>
            <p:cNvSpPr txBox="1"/>
            <p:nvPr/>
          </p:nvSpPr>
          <p:spPr>
            <a:xfrm>
              <a:off x="484194" y="1752600"/>
              <a:ext cx="301686" cy="369332"/>
            </a:xfrm>
            <a:prstGeom prst="rect">
              <a:avLst/>
            </a:prstGeom>
            <a:noFill/>
          </p:spPr>
          <p:txBody>
            <a:bodyPr wrap="none" rtlCol="0">
              <a:spAutoFit/>
            </a:bodyPr>
            <a:lstStyle/>
            <a:p>
              <a:r>
                <a:rPr lang="en-US"/>
                <a:t>6</a:t>
              </a:r>
            </a:p>
          </p:txBody>
        </p:sp>
        <p:sp>
          <p:nvSpPr>
            <p:cNvPr id="240" name="TextBox 239"/>
            <p:cNvSpPr txBox="1"/>
            <p:nvPr/>
          </p:nvSpPr>
          <p:spPr>
            <a:xfrm>
              <a:off x="1128342" y="1752600"/>
              <a:ext cx="301686" cy="369332"/>
            </a:xfrm>
            <a:prstGeom prst="rect">
              <a:avLst/>
            </a:prstGeom>
            <a:noFill/>
          </p:spPr>
          <p:txBody>
            <a:bodyPr wrap="none" rtlCol="0">
              <a:spAutoFit/>
            </a:bodyPr>
            <a:lstStyle/>
            <a:p>
              <a:r>
                <a:rPr lang="en-US"/>
                <a:t>5</a:t>
              </a:r>
            </a:p>
          </p:txBody>
        </p:sp>
        <p:sp>
          <p:nvSpPr>
            <p:cNvPr id="241" name="TextBox 240"/>
            <p:cNvSpPr txBox="1"/>
            <p:nvPr/>
          </p:nvSpPr>
          <p:spPr>
            <a:xfrm>
              <a:off x="1144341" y="2590800"/>
              <a:ext cx="301686" cy="369332"/>
            </a:xfrm>
            <a:prstGeom prst="rect">
              <a:avLst/>
            </a:prstGeom>
            <a:noFill/>
          </p:spPr>
          <p:txBody>
            <a:bodyPr wrap="none" rtlCol="0">
              <a:spAutoFit/>
            </a:bodyPr>
            <a:lstStyle/>
            <a:p>
              <a:r>
                <a:rPr lang="en-US"/>
                <a:t>9</a:t>
              </a:r>
            </a:p>
          </p:txBody>
        </p:sp>
        <p:sp>
          <p:nvSpPr>
            <p:cNvPr id="242" name="TextBox 241"/>
            <p:cNvSpPr txBox="1"/>
            <p:nvPr/>
          </p:nvSpPr>
          <p:spPr>
            <a:xfrm>
              <a:off x="2028951" y="1143000"/>
              <a:ext cx="418704" cy="369332"/>
            </a:xfrm>
            <a:prstGeom prst="rect">
              <a:avLst/>
            </a:prstGeom>
            <a:noFill/>
          </p:spPr>
          <p:txBody>
            <a:bodyPr wrap="none" rtlCol="0">
              <a:spAutoFit/>
            </a:bodyPr>
            <a:lstStyle/>
            <a:p>
              <a:r>
                <a:rPr lang="en-US" smtClean="0"/>
                <a:t>12</a:t>
              </a:r>
              <a:endParaRPr lang="en-US"/>
            </a:p>
          </p:txBody>
        </p:sp>
        <p:sp>
          <p:nvSpPr>
            <p:cNvPr id="293" name="TextBox 292"/>
            <p:cNvSpPr txBox="1"/>
            <p:nvPr/>
          </p:nvSpPr>
          <p:spPr>
            <a:xfrm>
              <a:off x="1810260" y="1752600"/>
              <a:ext cx="301686" cy="369332"/>
            </a:xfrm>
            <a:prstGeom prst="rect">
              <a:avLst/>
            </a:prstGeom>
            <a:noFill/>
          </p:spPr>
          <p:txBody>
            <a:bodyPr wrap="none" rtlCol="0">
              <a:spAutoFit/>
            </a:bodyPr>
            <a:lstStyle/>
            <a:p>
              <a:r>
                <a:rPr lang="en-US"/>
                <a:t>4</a:t>
              </a:r>
            </a:p>
          </p:txBody>
        </p:sp>
        <p:sp>
          <p:nvSpPr>
            <p:cNvPr id="294" name="TextBox 293"/>
            <p:cNvSpPr txBox="1"/>
            <p:nvPr/>
          </p:nvSpPr>
          <p:spPr>
            <a:xfrm>
              <a:off x="1810260" y="2590800"/>
              <a:ext cx="301686" cy="369332"/>
            </a:xfrm>
            <a:prstGeom prst="rect">
              <a:avLst/>
            </a:prstGeom>
            <a:noFill/>
          </p:spPr>
          <p:txBody>
            <a:bodyPr wrap="none" rtlCol="0">
              <a:spAutoFit/>
            </a:bodyPr>
            <a:lstStyle/>
            <a:p>
              <a:r>
                <a:rPr lang="en-US"/>
                <a:t>8</a:t>
              </a:r>
            </a:p>
          </p:txBody>
        </p:sp>
        <p:sp>
          <p:nvSpPr>
            <p:cNvPr id="295" name="TextBox 294"/>
            <p:cNvSpPr txBox="1"/>
            <p:nvPr/>
          </p:nvSpPr>
          <p:spPr>
            <a:xfrm>
              <a:off x="2514600" y="1752600"/>
              <a:ext cx="301686" cy="369332"/>
            </a:xfrm>
            <a:prstGeom prst="rect">
              <a:avLst/>
            </a:prstGeom>
            <a:noFill/>
          </p:spPr>
          <p:txBody>
            <a:bodyPr wrap="none" rtlCol="0">
              <a:spAutoFit/>
            </a:bodyPr>
            <a:lstStyle/>
            <a:p>
              <a:r>
                <a:rPr lang="en-US"/>
                <a:t>3</a:t>
              </a:r>
            </a:p>
          </p:txBody>
        </p:sp>
        <p:sp>
          <p:nvSpPr>
            <p:cNvPr id="296" name="TextBox 295"/>
            <p:cNvSpPr txBox="1"/>
            <p:nvPr/>
          </p:nvSpPr>
          <p:spPr>
            <a:xfrm>
              <a:off x="2514600" y="2590800"/>
              <a:ext cx="301686" cy="369332"/>
            </a:xfrm>
            <a:prstGeom prst="rect">
              <a:avLst/>
            </a:prstGeom>
            <a:noFill/>
          </p:spPr>
          <p:txBody>
            <a:bodyPr wrap="none" rtlCol="0">
              <a:spAutoFit/>
            </a:bodyPr>
            <a:lstStyle/>
            <a:p>
              <a:r>
                <a:rPr lang="en-US" smtClean="0"/>
                <a:t>7</a:t>
              </a:r>
              <a:endParaRPr lang="en-US"/>
            </a:p>
          </p:txBody>
        </p:sp>
        <p:sp>
          <p:nvSpPr>
            <p:cNvPr id="297" name="TextBox 296"/>
            <p:cNvSpPr txBox="1"/>
            <p:nvPr/>
          </p:nvSpPr>
          <p:spPr>
            <a:xfrm>
              <a:off x="991368" y="2209800"/>
              <a:ext cx="380232" cy="276999"/>
            </a:xfrm>
            <a:prstGeom prst="rect">
              <a:avLst/>
            </a:prstGeom>
            <a:noFill/>
          </p:spPr>
          <p:txBody>
            <a:bodyPr wrap="none" rtlCol="0">
              <a:spAutoFit/>
            </a:bodyPr>
            <a:lstStyle/>
            <a:p>
              <a:r>
                <a:rPr lang="en-US" sz="1200" smtClean="0"/>
                <a:t>0.6</a:t>
              </a:r>
              <a:endParaRPr lang="en-US" sz="1200"/>
            </a:p>
          </p:txBody>
        </p:sp>
        <p:sp>
          <p:nvSpPr>
            <p:cNvPr id="298" name="TextBox 297"/>
            <p:cNvSpPr txBox="1"/>
            <p:nvPr/>
          </p:nvSpPr>
          <p:spPr>
            <a:xfrm>
              <a:off x="1600200" y="2209800"/>
              <a:ext cx="380232" cy="276999"/>
            </a:xfrm>
            <a:prstGeom prst="rect">
              <a:avLst/>
            </a:prstGeom>
            <a:noFill/>
          </p:spPr>
          <p:txBody>
            <a:bodyPr wrap="none" rtlCol="0">
              <a:spAutoFit/>
            </a:bodyPr>
            <a:lstStyle/>
            <a:p>
              <a:r>
                <a:rPr lang="en-US" sz="1200" smtClean="0"/>
                <a:t>0.8</a:t>
              </a:r>
              <a:endParaRPr lang="en-US" sz="1200"/>
            </a:p>
          </p:txBody>
        </p:sp>
        <p:sp>
          <p:nvSpPr>
            <p:cNvPr id="299" name="TextBox 298"/>
            <p:cNvSpPr txBox="1"/>
            <p:nvPr/>
          </p:nvSpPr>
          <p:spPr>
            <a:xfrm>
              <a:off x="1600200" y="2912409"/>
              <a:ext cx="380232" cy="276999"/>
            </a:xfrm>
            <a:prstGeom prst="rect">
              <a:avLst/>
            </a:prstGeom>
            <a:noFill/>
          </p:spPr>
          <p:txBody>
            <a:bodyPr wrap="none" rtlCol="0">
              <a:spAutoFit/>
            </a:bodyPr>
            <a:lstStyle/>
            <a:p>
              <a:r>
                <a:rPr lang="en-US" sz="1200" smtClean="0"/>
                <a:t>0.6</a:t>
              </a:r>
              <a:endParaRPr lang="en-US" sz="1200"/>
            </a:p>
          </p:txBody>
        </p:sp>
        <p:sp>
          <p:nvSpPr>
            <p:cNvPr id="300" name="TextBox 299"/>
            <p:cNvSpPr txBox="1"/>
            <p:nvPr/>
          </p:nvSpPr>
          <p:spPr>
            <a:xfrm>
              <a:off x="1353828" y="2438400"/>
              <a:ext cx="380232" cy="276999"/>
            </a:xfrm>
            <a:prstGeom prst="rect">
              <a:avLst/>
            </a:prstGeom>
            <a:noFill/>
          </p:spPr>
          <p:txBody>
            <a:bodyPr wrap="none" rtlCol="0">
              <a:spAutoFit/>
            </a:bodyPr>
            <a:lstStyle/>
            <a:p>
              <a:r>
                <a:rPr lang="en-US" sz="1200" smtClean="0"/>
                <a:t>0.9</a:t>
              </a:r>
              <a:endParaRPr lang="en-US" sz="1200"/>
            </a:p>
          </p:txBody>
        </p:sp>
        <p:sp>
          <p:nvSpPr>
            <p:cNvPr id="301" name="TextBox 300"/>
            <p:cNvSpPr txBox="1"/>
            <p:nvPr/>
          </p:nvSpPr>
          <p:spPr>
            <a:xfrm>
              <a:off x="991368" y="2912409"/>
              <a:ext cx="380232" cy="276999"/>
            </a:xfrm>
            <a:prstGeom prst="rect">
              <a:avLst/>
            </a:prstGeom>
            <a:noFill/>
          </p:spPr>
          <p:txBody>
            <a:bodyPr wrap="none" rtlCol="0">
              <a:spAutoFit/>
            </a:bodyPr>
            <a:lstStyle/>
            <a:p>
              <a:r>
                <a:rPr lang="en-US" sz="1200" smtClean="0"/>
                <a:t>0.3</a:t>
              </a:r>
              <a:endParaRPr lang="en-US" sz="1200"/>
            </a:p>
          </p:txBody>
        </p:sp>
        <p:sp>
          <p:nvSpPr>
            <p:cNvPr id="302" name="TextBox 301"/>
            <p:cNvSpPr txBox="1"/>
            <p:nvPr/>
          </p:nvSpPr>
          <p:spPr>
            <a:xfrm>
              <a:off x="2344428" y="2912409"/>
              <a:ext cx="380232" cy="276999"/>
            </a:xfrm>
            <a:prstGeom prst="rect">
              <a:avLst/>
            </a:prstGeom>
            <a:noFill/>
          </p:spPr>
          <p:txBody>
            <a:bodyPr wrap="none" rtlCol="0">
              <a:spAutoFit/>
            </a:bodyPr>
            <a:lstStyle/>
            <a:p>
              <a:r>
                <a:rPr lang="en-US" sz="1200" smtClean="0"/>
                <a:t>0.5</a:t>
              </a:r>
              <a:endParaRPr lang="en-US" sz="1200"/>
            </a:p>
          </p:txBody>
        </p:sp>
        <p:sp>
          <p:nvSpPr>
            <p:cNvPr id="303" name="TextBox 302"/>
            <p:cNvSpPr txBox="1"/>
            <p:nvPr/>
          </p:nvSpPr>
          <p:spPr>
            <a:xfrm>
              <a:off x="3353568" y="2912409"/>
              <a:ext cx="380232" cy="276999"/>
            </a:xfrm>
            <a:prstGeom prst="rect">
              <a:avLst/>
            </a:prstGeom>
            <a:noFill/>
          </p:spPr>
          <p:txBody>
            <a:bodyPr wrap="none" rtlCol="0">
              <a:spAutoFit/>
            </a:bodyPr>
            <a:lstStyle/>
            <a:p>
              <a:r>
                <a:rPr lang="en-US" sz="1200" smtClean="0"/>
                <a:t>0.2</a:t>
              </a:r>
              <a:endParaRPr lang="en-US" sz="1200"/>
            </a:p>
          </p:txBody>
        </p:sp>
        <p:sp>
          <p:nvSpPr>
            <p:cNvPr id="304" name="TextBox 303"/>
            <p:cNvSpPr txBox="1"/>
            <p:nvPr/>
          </p:nvSpPr>
          <p:spPr>
            <a:xfrm>
              <a:off x="1905000" y="1676400"/>
              <a:ext cx="380232" cy="276999"/>
            </a:xfrm>
            <a:prstGeom prst="rect">
              <a:avLst/>
            </a:prstGeom>
            <a:noFill/>
          </p:spPr>
          <p:txBody>
            <a:bodyPr wrap="none" rtlCol="0">
              <a:spAutoFit/>
            </a:bodyPr>
            <a:lstStyle/>
            <a:p>
              <a:r>
                <a:rPr lang="en-US" sz="1200" smtClean="0"/>
                <a:t>0.4</a:t>
              </a:r>
              <a:endParaRPr lang="en-US" sz="1200"/>
            </a:p>
          </p:txBody>
        </p:sp>
        <p:sp>
          <p:nvSpPr>
            <p:cNvPr id="305" name="TextBox 304"/>
            <p:cNvSpPr txBox="1"/>
            <p:nvPr/>
          </p:nvSpPr>
          <p:spPr>
            <a:xfrm>
              <a:off x="2420628" y="2438400"/>
              <a:ext cx="380232" cy="276999"/>
            </a:xfrm>
            <a:prstGeom prst="rect">
              <a:avLst/>
            </a:prstGeom>
            <a:noFill/>
          </p:spPr>
          <p:txBody>
            <a:bodyPr wrap="none" rtlCol="0">
              <a:spAutoFit/>
            </a:bodyPr>
            <a:lstStyle/>
            <a:p>
              <a:r>
                <a:rPr lang="en-US" sz="1200" smtClean="0"/>
                <a:t>0.1</a:t>
              </a:r>
              <a:endParaRPr lang="en-US" sz="1200"/>
            </a:p>
          </p:txBody>
        </p:sp>
        <p:sp>
          <p:nvSpPr>
            <p:cNvPr id="306" name="TextBox 305"/>
            <p:cNvSpPr txBox="1"/>
            <p:nvPr/>
          </p:nvSpPr>
          <p:spPr>
            <a:xfrm>
              <a:off x="378313" y="1327666"/>
              <a:ext cx="1374287" cy="369332"/>
            </a:xfrm>
            <a:prstGeom prst="rect">
              <a:avLst/>
            </a:prstGeom>
            <a:noFill/>
          </p:spPr>
          <p:txBody>
            <a:bodyPr wrap="square" rtlCol="0">
              <a:spAutoFit/>
            </a:bodyPr>
            <a:lstStyle/>
            <a:p>
              <a:pPr algn="ctr"/>
              <a:r>
                <a:rPr lang="en-US" b="1" smtClean="0"/>
                <a:t>Network G</a:t>
              </a:r>
              <a:endParaRPr lang="en-US" b="1"/>
            </a:p>
          </p:txBody>
        </p:sp>
        <p:cxnSp>
          <p:nvCxnSpPr>
            <p:cNvPr id="307" name="Straight Connector 306"/>
            <p:cNvCxnSpPr>
              <a:stCxn id="184" idx="6"/>
              <a:endCxn id="191" idx="2"/>
            </p:cNvCxnSpPr>
            <p:nvPr/>
          </p:nvCxnSpPr>
          <p:spPr>
            <a:xfrm flipV="1">
              <a:off x="2272479" y="22229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189" idx="5"/>
              <a:endCxn id="191" idx="1"/>
            </p:cNvCxnSpPr>
            <p:nvPr/>
          </p:nvCxnSpPr>
          <p:spPr>
            <a:xfrm>
              <a:off x="2546163" y="1631763"/>
              <a:ext cx="241674" cy="483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9" name="Oval 308"/>
            <p:cNvSpPr/>
            <p:nvPr/>
          </p:nvSpPr>
          <p:spPr>
            <a:xfrm>
              <a:off x="4038600" y="20713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cxnSp>
          <p:nvCxnSpPr>
            <p:cNvPr id="310" name="Straight Connector 309"/>
            <p:cNvCxnSpPr>
              <a:stCxn id="309" idx="2"/>
              <a:endCxn id="195" idx="6"/>
            </p:cNvCxnSpPr>
            <p:nvPr/>
          </p:nvCxnSpPr>
          <p:spPr>
            <a:xfrm flipH="1">
              <a:off x="3832278" y="2223700"/>
              <a:ext cx="206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3886200" y="2590800"/>
              <a:ext cx="418704" cy="369332"/>
            </a:xfrm>
            <a:prstGeom prst="rect">
              <a:avLst/>
            </a:prstGeom>
            <a:noFill/>
          </p:spPr>
          <p:txBody>
            <a:bodyPr wrap="none" rtlCol="0">
              <a:spAutoFit/>
            </a:bodyPr>
            <a:lstStyle/>
            <a:p>
              <a:r>
                <a:rPr lang="en-US" smtClean="0"/>
                <a:t>11</a:t>
              </a:r>
              <a:endParaRPr lang="en-US"/>
            </a:p>
          </p:txBody>
        </p:sp>
        <p:sp>
          <p:nvSpPr>
            <p:cNvPr id="312" name="TextBox 311"/>
            <p:cNvSpPr txBox="1"/>
            <p:nvPr/>
          </p:nvSpPr>
          <p:spPr>
            <a:xfrm>
              <a:off x="3889314" y="1752600"/>
              <a:ext cx="301686" cy="369332"/>
            </a:xfrm>
            <a:prstGeom prst="rect">
              <a:avLst/>
            </a:prstGeom>
            <a:noFill/>
          </p:spPr>
          <p:txBody>
            <a:bodyPr wrap="none" rtlCol="0">
              <a:spAutoFit/>
            </a:bodyPr>
            <a:lstStyle/>
            <a:p>
              <a:r>
                <a:rPr lang="en-US" smtClean="0"/>
                <a:t>1</a:t>
              </a:r>
              <a:endParaRPr lang="en-US"/>
            </a:p>
          </p:txBody>
        </p:sp>
        <p:sp>
          <p:nvSpPr>
            <p:cNvPr id="313" name="TextBox 312"/>
            <p:cNvSpPr txBox="1"/>
            <p:nvPr/>
          </p:nvSpPr>
          <p:spPr>
            <a:xfrm>
              <a:off x="3276600" y="1752600"/>
              <a:ext cx="301686" cy="369332"/>
            </a:xfrm>
            <a:prstGeom prst="rect">
              <a:avLst/>
            </a:prstGeom>
            <a:noFill/>
          </p:spPr>
          <p:txBody>
            <a:bodyPr wrap="none" rtlCol="0">
              <a:spAutoFit/>
            </a:bodyPr>
            <a:lstStyle/>
            <a:p>
              <a:r>
                <a:rPr lang="en-US"/>
                <a:t>2</a:t>
              </a:r>
            </a:p>
          </p:txBody>
        </p:sp>
        <p:sp>
          <p:nvSpPr>
            <p:cNvPr id="314" name="TextBox 313"/>
            <p:cNvSpPr txBox="1"/>
            <p:nvPr/>
          </p:nvSpPr>
          <p:spPr>
            <a:xfrm>
              <a:off x="2895600" y="1143000"/>
              <a:ext cx="418704" cy="369332"/>
            </a:xfrm>
            <a:prstGeom prst="rect">
              <a:avLst/>
            </a:prstGeom>
            <a:noFill/>
          </p:spPr>
          <p:txBody>
            <a:bodyPr wrap="none" rtlCol="0">
              <a:spAutoFit/>
            </a:bodyPr>
            <a:lstStyle/>
            <a:p>
              <a:r>
                <a:rPr lang="en-US" smtClean="0"/>
                <a:t>13</a:t>
              </a:r>
              <a:endParaRPr lang="en-US"/>
            </a:p>
          </p:txBody>
        </p:sp>
        <p:sp>
          <p:nvSpPr>
            <p:cNvPr id="315" name="TextBox 314"/>
            <p:cNvSpPr txBox="1"/>
            <p:nvPr/>
          </p:nvSpPr>
          <p:spPr>
            <a:xfrm>
              <a:off x="3277368" y="2438400"/>
              <a:ext cx="380232" cy="276999"/>
            </a:xfrm>
            <a:prstGeom prst="rect">
              <a:avLst/>
            </a:prstGeom>
            <a:noFill/>
          </p:spPr>
          <p:txBody>
            <a:bodyPr wrap="none" rtlCol="0">
              <a:spAutoFit/>
            </a:bodyPr>
            <a:lstStyle/>
            <a:p>
              <a:r>
                <a:rPr lang="en-US" sz="1200" smtClean="0"/>
                <a:t>0.7</a:t>
              </a:r>
              <a:endParaRPr lang="en-US" sz="1200"/>
            </a:p>
          </p:txBody>
        </p:sp>
        <p:sp>
          <p:nvSpPr>
            <p:cNvPr id="316" name="TextBox 315"/>
            <p:cNvSpPr txBox="1"/>
            <p:nvPr/>
          </p:nvSpPr>
          <p:spPr>
            <a:xfrm>
              <a:off x="3886200" y="2466201"/>
              <a:ext cx="380232" cy="276999"/>
            </a:xfrm>
            <a:prstGeom prst="rect">
              <a:avLst/>
            </a:prstGeom>
            <a:noFill/>
          </p:spPr>
          <p:txBody>
            <a:bodyPr wrap="none" rtlCol="0">
              <a:spAutoFit/>
            </a:bodyPr>
            <a:lstStyle/>
            <a:p>
              <a:r>
                <a:rPr lang="en-US" sz="1200" smtClean="0"/>
                <a:t>0.1</a:t>
              </a:r>
              <a:endParaRPr lang="en-US" sz="1200"/>
            </a:p>
          </p:txBody>
        </p:sp>
        <p:sp>
          <p:nvSpPr>
            <p:cNvPr id="317" name="TextBox 316"/>
            <p:cNvSpPr txBox="1"/>
            <p:nvPr/>
          </p:nvSpPr>
          <p:spPr>
            <a:xfrm>
              <a:off x="3734568" y="2209800"/>
              <a:ext cx="380232" cy="276999"/>
            </a:xfrm>
            <a:prstGeom prst="rect">
              <a:avLst/>
            </a:prstGeom>
            <a:noFill/>
          </p:spPr>
          <p:txBody>
            <a:bodyPr wrap="none" rtlCol="0">
              <a:spAutoFit/>
            </a:bodyPr>
            <a:lstStyle/>
            <a:p>
              <a:r>
                <a:rPr lang="en-US" sz="1200" smtClean="0"/>
                <a:t>0.2</a:t>
              </a:r>
              <a:endParaRPr lang="en-US" sz="1200"/>
            </a:p>
          </p:txBody>
        </p:sp>
        <p:sp>
          <p:nvSpPr>
            <p:cNvPr id="318" name="TextBox 317"/>
            <p:cNvSpPr txBox="1"/>
            <p:nvPr/>
          </p:nvSpPr>
          <p:spPr>
            <a:xfrm>
              <a:off x="3124968" y="2209800"/>
              <a:ext cx="380232" cy="276999"/>
            </a:xfrm>
            <a:prstGeom prst="rect">
              <a:avLst/>
            </a:prstGeom>
            <a:noFill/>
          </p:spPr>
          <p:txBody>
            <a:bodyPr wrap="none" rtlCol="0">
              <a:spAutoFit/>
            </a:bodyPr>
            <a:lstStyle/>
            <a:p>
              <a:r>
                <a:rPr lang="en-US" sz="1200" smtClean="0"/>
                <a:t>0.7</a:t>
              </a:r>
              <a:endParaRPr lang="en-US" sz="1200"/>
            </a:p>
          </p:txBody>
        </p:sp>
        <p:sp>
          <p:nvSpPr>
            <p:cNvPr id="319" name="TextBox 318"/>
            <p:cNvSpPr txBox="1"/>
            <p:nvPr/>
          </p:nvSpPr>
          <p:spPr>
            <a:xfrm>
              <a:off x="2362968" y="2209800"/>
              <a:ext cx="380232" cy="276999"/>
            </a:xfrm>
            <a:prstGeom prst="rect">
              <a:avLst/>
            </a:prstGeom>
            <a:noFill/>
          </p:spPr>
          <p:txBody>
            <a:bodyPr wrap="none" rtlCol="0">
              <a:spAutoFit/>
            </a:bodyPr>
            <a:lstStyle/>
            <a:p>
              <a:r>
                <a:rPr lang="en-US" sz="1200" smtClean="0"/>
                <a:t>0.8</a:t>
              </a:r>
              <a:endParaRPr lang="en-US" sz="1200"/>
            </a:p>
          </p:txBody>
        </p:sp>
        <p:sp>
          <p:nvSpPr>
            <p:cNvPr id="320" name="TextBox 319"/>
            <p:cNvSpPr txBox="1"/>
            <p:nvPr/>
          </p:nvSpPr>
          <p:spPr>
            <a:xfrm>
              <a:off x="2591568" y="1704201"/>
              <a:ext cx="380232" cy="276999"/>
            </a:xfrm>
            <a:prstGeom prst="rect">
              <a:avLst/>
            </a:prstGeom>
            <a:noFill/>
          </p:spPr>
          <p:txBody>
            <a:bodyPr wrap="none" rtlCol="0">
              <a:spAutoFit/>
            </a:bodyPr>
            <a:lstStyle/>
            <a:p>
              <a:r>
                <a:rPr lang="en-US" sz="1200" smtClean="0"/>
                <a:t>0.5</a:t>
              </a:r>
              <a:endParaRPr lang="en-US" sz="1200"/>
            </a:p>
          </p:txBody>
        </p:sp>
        <p:sp>
          <p:nvSpPr>
            <p:cNvPr id="321" name="TextBox 320"/>
            <p:cNvSpPr txBox="1"/>
            <p:nvPr/>
          </p:nvSpPr>
          <p:spPr>
            <a:xfrm>
              <a:off x="2667768" y="1295400"/>
              <a:ext cx="380232" cy="276999"/>
            </a:xfrm>
            <a:prstGeom prst="rect">
              <a:avLst/>
            </a:prstGeom>
            <a:noFill/>
          </p:spPr>
          <p:txBody>
            <a:bodyPr wrap="none" rtlCol="0">
              <a:spAutoFit/>
            </a:bodyPr>
            <a:lstStyle/>
            <a:p>
              <a:r>
                <a:rPr lang="en-US" sz="1200" smtClean="0"/>
                <a:t>0.2</a:t>
              </a:r>
              <a:endParaRPr lang="en-US" sz="1200"/>
            </a:p>
          </p:txBody>
        </p:sp>
        <p:sp>
          <p:nvSpPr>
            <p:cNvPr id="322" name="TextBox 321"/>
            <p:cNvSpPr txBox="1"/>
            <p:nvPr/>
          </p:nvSpPr>
          <p:spPr>
            <a:xfrm>
              <a:off x="3048768" y="1704201"/>
              <a:ext cx="380232" cy="276999"/>
            </a:xfrm>
            <a:prstGeom prst="rect">
              <a:avLst/>
            </a:prstGeom>
            <a:noFill/>
          </p:spPr>
          <p:txBody>
            <a:bodyPr wrap="none" rtlCol="0">
              <a:spAutoFit/>
            </a:bodyPr>
            <a:lstStyle/>
            <a:p>
              <a:r>
                <a:rPr lang="en-US" sz="1200" smtClean="0"/>
                <a:t>0.4</a:t>
              </a:r>
              <a:endParaRPr lang="en-US" sz="1200"/>
            </a:p>
          </p:txBody>
        </p:sp>
        <p:sp>
          <p:nvSpPr>
            <p:cNvPr id="323" name="TextBox 322"/>
            <p:cNvSpPr txBox="1"/>
            <p:nvPr/>
          </p:nvSpPr>
          <p:spPr>
            <a:xfrm>
              <a:off x="3429768" y="1704201"/>
              <a:ext cx="380232" cy="276999"/>
            </a:xfrm>
            <a:prstGeom prst="rect">
              <a:avLst/>
            </a:prstGeom>
            <a:noFill/>
          </p:spPr>
          <p:txBody>
            <a:bodyPr wrap="none" rtlCol="0">
              <a:spAutoFit/>
            </a:bodyPr>
            <a:lstStyle/>
            <a:p>
              <a:r>
                <a:rPr lang="en-US" sz="1200" smtClean="0"/>
                <a:t>0.3</a:t>
              </a:r>
              <a:endParaRPr lang="en-US" sz="1200"/>
            </a:p>
          </p:txBody>
        </p:sp>
      </p:grpSp>
      <p:grpSp>
        <p:nvGrpSpPr>
          <p:cNvPr id="324" name="Group 323"/>
          <p:cNvGrpSpPr/>
          <p:nvPr/>
        </p:nvGrpSpPr>
        <p:grpSpPr>
          <a:xfrm>
            <a:off x="4114800" y="1295400"/>
            <a:ext cx="1091923" cy="1785542"/>
            <a:chOff x="4458038" y="1327666"/>
            <a:chExt cx="1091923" cy="1785542"/>
          </a:xfrm>
        </p:grpSpPr>
        <p:sp>
          <p:nvSpPr>
            <p:cNvPr id="325" name="Oval 324"/>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26" name="Oval 325"/>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27" name="Oval 326"/>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28" name="Straight Connector 327"/>
            <p:cNvCxnSpPr>
              <a:stCxn id="327" idx="6"/>
              <a:endCxn id="325"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327" idx="4"/>
              <a:endCxn id="326"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TextBox 329"/>
            <p:cNvSpPr txBox="1"/>
            <p:nvPr/>
          </p:nvSpPr>
          <p:spPr>
            <a:xfrm>
              <a:off x="4458038" y="1327666"/>
              <a:ext cx="985591" cy="369332"/>
            </a:xfrm>
            <a:prstGeom prst="rect">
              <a:avLst/>
            </a:prstGeom>
            <a:noFill/>
          </p:spPr>
          <p:txBody>
            <a:bodyPr wrap="none" rtlCol="0">
              <a:spAutoFit/>
            </a:bodyPr>
            <a:lstStyle/>
            <a:p>
              <a:r>
                <a:rPr lang="en-US" b="1" smtClean="0"/>
                <a:t>Query Q</a:t>
              </a:r>
              <a:endParaRPr lang="en-US" b="1"/>
            </a:p>
          </p:txBody>
        </p:sp>
        <p:sp>
          <p:nvSpPr>
            <p:cNvPr id="331" name="TextBox 330"/>
            <p:cNvSpPr txBox="1"/>
            <p:nvPr/>
          </p:nvSpPr>
          <p:spPr>
            <a:xfrm>
              <a:off x="4497357" y="2590800"/>
              <a:ext cx="301686" cy="369332"/>
            </a:xfrm>
            <a:prstGeom prst="rect">
              <a:avLst/>
            </a:prstGeom>
            <a:noFill/>
          </p:spPr>
          <p:txBody>
            <a:bodyPr wrap="none" rtlCol="0">
              <a:spAutoFit/>
            </a:bodyPr>
            <a:lstStyle/>
            <a:p>
              <a:r>
                <a:rPr lang="en-US" smtClean="0"/>
                <a:t>1</a:t>
              </a:r>
              <a:endParaRPr lang="en-US"/>
            </a:p>
          </p:txBody>
        </p:sp>
        <p:sp>
          <p:nvSpPr>
            <p:cNvPr id="332" name="TextBox 331"/>
            <p:cNvSpPr txBox="1"/>
            <p:nvPr/>
          </p:nvSpPr>
          <p:spPr>
            <a:xfrm>
              <a:off x="4497357" y="1752600"/>
              <a:ext cx="301686" cy="369332"/>
            </a:xfrm>
            <a:prstGeom prst="rect">
              <a:avLst/>
            </a:prstGeom>
            <a:noFill/>
          </p:spPr>
          <p:txBody>
            <a:bodyPr wrap="none" rtlCol="0">
              <a:spAutoFit/>
            </a:bodyPr>
            <a:lstStyle/>
            <a:p>
              <a:r>
                <a:rPr lang="en-US"/>
                <a:t>2</a:t>
              </a:r>
            </a:p>
          </p:txBody>
        </p:sp>
        <p:sp>
          <p:nvSpPr>
            <p:cNvPr id="333" name="TextBox 332"/>
            <p:cNvSpPr txBox="1"/>
            <p:nvPr/>
          </p:nvSpPr>
          <p:spPr>
            <a:xfrm>
              <a:off x="5105400" y="1752600"/>
              <a:ext cx="301686" cy="369332"/>
            </a:xfrm>
            <a:prstGeom prst="rect">
              <a:avLst/>
            </a:prstGeom>
            <a:noFill/>
          </p:spPr>
          <p:txBody>
            <a:bodyPr wrap="none" rtlCol="0">
              <a:spAutoFit/>
            </a:bodyPr>
            <a:lstStyle/>
            <a:p>
              <a:r>
                <a:rPr lang="en-US" smtClean="0"/>
                <a:t>3</a:t>
              </a:r>
              <a:endParaRPr lang="en-US"/>
            </a:p>
          </p:txBody>
        </p:sp>
        <p:sp>
          <p:nvSpPr>
            <p:cNvPr id="334" name="Oval 333"/>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35" name="Straight Connector 334"/>
            <p:cNvCxnSpPr>
              <a:stCxn id="325" idx="4"/>
              <a:endCxn id="334"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335"/>
            <p:cNvSpPr txBox="1"/>
            <p:nvPr/>
          </p:nvSpPr>
          <p:spPr>
            <a:xfrm>
              <a:off x="5105400" y="2590800"/>
              <a:ext cx="301686" cy="369332"/>
            </a:xfrm>
            <a:prstGeom prst="rect">
              <a:avLst/>
            </a:prstGeom>
            <a:noFill/>
          </p:spPr>
          <p:txBody>
            <a:bodyPr wrap="none" rtlCol="0">
              <a:spAutoFit/>
            </a:bodyPr>
            <a:lstStyle/>
            <a:p>
              <a:r>
                <a:rPr lang="en-US"/>
                <a:t>4</a:t>
              </a:r>
            </a:p>
          </p:txBody>
        </p:sp>
      </p:grpSp>
      <p:grpSp>
        <p:nvGrpSpPr>
          <p:cNvPr id="3" name="Group 2"/>
          <p:cNvGrpSpPr/>
          <p:nvPr/>
        </p:nvGrpSpPr>
        <p:grpSpPr>
          <a:xfrm>
            <a:off x="288003" y="3200400"/>
            <a:ext cx="1312197" cy="1436808"/>
            <a:chOff x="358977" y="3581400"/>
            <a:chExt cx="1312197" cy="1436808"/>
          </a:xfrm>
        </p:grpSpPr>
        <p:sp>
          <p:nvSpPr>
            <p:cNvPr id="337" name="Oval 336"/>
            <p:cNvSpPr/>
            <p:nvPr/>
          </p:nvSpPr>
          <p:spPr>
            <a:xfrm>
              <a:off x="1244238" y="46372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38" name="Oval 337"/>
            <p:cNvSpPr/>
            <p:nvPr/>
          </p:nvSpPr>
          <p:spPr>
            <a:xfrm>
              <a:off x="1244238" y="39001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39" name="Oval 338"/>
            <p:cNvSpPr/>
            <p:nvPr/>
          </p:nvSpPr>
          <p:spPr>
            <a:xfrm>
              <a:off x="622914" y="46372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40" name="Straight Connector 339"/>
            <p:cNvCxnSpPr>
              <a:stCxn id="339" idx="6"/>
              <a:endCxn id="337" idx="2"/>
            </p:cNvCxnSpPr>
            <p:nvPr/>
          </p:nvCxnSpPr>
          <p:spPr>
            <a:xfrm>
              <a:off x="927714" y="4789608"/>
              <a:ext cx="3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Oval 340"/>
            <p:cNvSpPr/>
            <p:nvPr/>
          </p:nvSpPr>
          <p:spPr>
            <a:xfrm>
              <a:off x="622914" y="38993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42" name="Straight Connector 341"/>
            <p:cNvCxnSpPr>
              <a:stCxn id="338" idx="2"/>
              <a:endCxn id="341" idx="6"/>
            </p:cNvCxnSpPr>
            <p:nvPr/>
          </p:nvCxnSpPr>
          <p:spPr>
            <a:xfrm flipH="1" flipV="1">
              <a:off x="927714" y="4051708"/>
              <a:ext cx="316524"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338" idx="4"/>
              <a:endCxn id="337" idx="0"/>
            </p:cNvCxnSpPr>
            <p:nvPr/>
          </p:nvCxnSpPr>
          <p:spPr>
            <a:xfrm>
              <a:off x="1396638" y="4204900"/>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358977" y="4419600"/>
              <a:ext cx="418704" cy="369332"/>
            </a:xfrm>
            <a:prstGeom prst="rect">
              <a:avLst/>
            </a:prstGeom>
            <a:noFill/>
          </p:spPr>
          <p:txBody>
            <a:bodyPr wrap="none" rtlCol="0">
              <a:spAutoFit/>
            </a:bodyPr>
            <a:lstStyle/>
            <a:p>
              <a:r>
                <a:rPr lang="en-US" smtClean="0"/>
                <a:t>10</a:t>
              </a:r>
              <a:endParaRPr lang="en-US"/>
            </a:p>
          </p:txBody>
        </p:sp>
        <p:sp>
          <p:nvSpPr>
            <p:cNvPr id="345" name="TextBox 344"/>
            <p:cNvSpPr txBox="1"/>
            <p:nvPr/>
          </p:nvSpPr>
          <p:spPr>
            <a:xfrm>
              <a:off x="421308" y="3581400"/>
              <a:ext cx="301686" cy="369332"/>
            </a:xfrm>
            <a:prstGeom prst="rect">
              <a:avLst/>
            </a:prstGeom>
            <a:noFill/>
          </p:spPr>
          <p:txBody>
            <a:bodyPr wrap="none" rtlCol="0">
              <a:spAutoFit/>
            </a:bodyPr>
            <a:lstStyle/>
            <a:p>
              <a:r>
                <a:rPr lang="en-US"/>
                <a:t>6</a:t>
              </a:r>
            </a:p>
          </p:txBody>
        </p:sp>
        <p:sp>
          <p:nvSpPr>
            <p:cNvPr id="346" name="TextBox 345"/>
            <p:cNvSpPr txBox="1"/>
            <p:nvPr/>
          </p:nvSpPr>
          <p:spPr>
            <a:xfrm>
              <a:off x="1065456" y="3581400"/>
              <a:ext cx="301686" cy="369332"/>
            </a:xfrm>
            <a:prstGeom prst="rect">
              <a:avLst/>
            </a:prstGeom>
            <a:noFill/>
          </p:spPr>
          <p:txBody>
            <a:bodyPr wrap="none" rtlCol="0">
              <a:spAutoFit/>
            </a:bodyPr>
            <a:lstStyle/>
            <a:p>
              <a:r>
                <a:rPr lang="en-US"/>
                <a:t>5</a:t>
              </a:r>
            </a:p>
          </p:txBody>
        </p:sp>
        <p:sp>
          <p:nvSpPr>
            <p:cNvPr id="347" name="TextBox 346"/>
            <p:cNvSpPr txBox="1"/>
            <p:nvPr/>
          </p:nvSpPr>
          <p:spPr>
            <a:xfrm>
              <a:off x="1081455" y="4419600"/>
              <a:ext cx="301686" cy="369332"/>
            </a:xfrm>
            <a:prstGeom prst="rect">
              <a:avLst/>
            </a:prstGeom>
            <a:noFill/>
          </p:spPr>
          <p:txBody>
            <a:bodyPr wrap="none" rtlCol="0">
              <a:spAutoFit/>
            </a:bodyPr>
            <a:lstStyle/>
            <a:p>
              <a:r>
                <a:rPr lang="en-US"/>
                <a:t>9</a:t>
              </a:r>
            </a:p>
          </p:txBody>
        </p:sp>
        <p:sp>
          <p:nvSpPr>
            <p:cNvPr id="348" name="TextBox 347"/>
            <p:cNvSpPr txBox="1"/>
            <p:nvPr/>
          </p:nvSpPr>
          <p:spPr>
            <a:xfrm>
              <a:off x="928482" y="4038600"/>
              <a:ext cx="380232" cy="276999"/>
            </a:xfrm>
            <a:prstGeom prst="rect">
              <a:avLst/>
            </a:prstGeom>
            <a:noFill/>
          </p:spPr>
          <p:txBody>
            <a:bodyPr wrap="none" rtlCol="0">
              <a:spAutoFit/>
            </a:bodyPr>
            <a:lstStyle/>
            <a:p>
              <a:r>
                <a:rPr lang="en-US" sz="1200" smtClean="0"/>
                <a:t>0.6</a:t>
              </a:r>
              <a:endParaRPr lang="en-US" sz="1200"/>
            </a:p>
          </p:txBody>
        </p:sp>
        <p:sp>
          <p:nvSpPr>
            <p:cNvPr id="349" name="TextBox 348"/>
            <p:cNvSpPr txBox="1"/>
            <p:nvPr/>
          </p:nvSpPr>
          <p:spPr>
            <a:xfrm>
              <a:off x="1290942" y="4267200"/>
              <a:ext cx="380232" cy="276999"/>
            </a:xfrm>
            <a:prstGeom prst="rect">
              <a:avLst/>
            </a:prstGeom>
            <a:noFill/>
          </p:spPr>
          <p:txBody>
            <a:bodyPr wrap="none" rtlCol="0">
              <a:spAutoFit/>
            </a:bodyPr>
            <a:lstStyle/>
            <a:p>
              <a:r>
                <a:rPr lang="en-US" sz="1200" smtClean="0"/>
                <a:t>0.9</a:t>
              </a:r>
              <a:endParaRPr lang="en-US" sz="1200"/>
            </a:p>
          </p:txBody>
        </p:sp>
        <p:sp>
          <p:nvSpPr>
            <p:cNvPr id="350" name="TextBox 349"/>
            <p:cNvSpPr txBox="1"/>
            <p:nvPr/>
          </p:nvSpPr>
          <p:spPr>
            <a:xfrm>
              <a:off x="928482" y="4741209"/>
              <a:ext cx="380232" cy="276999"/>
            </a:xfrm>
            <a:prstGeom prst="rect">
              <a:avLst/>
            </a:prstGeom>
            <a:noFill/>
          </p:spPr>
          <p:txBody>
            <a:bodyPr wrap="none" rtlCol="0">
              <a:spAutoFit/>
            </a:bodyPr>
            <a:lstStyle/>
            <a:p>
              <a:r>
                <a:rPr lang="en-US" sz="1200" smtClean="0"/>
                <a:t>0.3</a:t>
              </a:r>
              <a:endParaRPr lang="en-US" sz="1200"/>
            </a:p>
          </p:txBody>
        </p:sp>
      </p:grpSp>
      <p:grpSp>
        <p:nvGrpSpPr>
          <p:cNvPr id="351" name="Group 350"/>
          <p:cNvGrpSpPr/>
          <p:nvPr/>
        </p:nvGrpSpPr>
        <p:grpSpPr>
          <a:xfrm>
            <a:off x="2038860" y="5317547"/>
            <a:ext cx="2533140" cy="734199"/>
            <a:chOff x="5391660" y="381000"/>
            <a:chExt cx="2533140" cy="734199"/>
          </a:xfrm>
        </p:grpSpPr>
        <p:sp>
          <p:nvSpPr>
            <p:cNvPr id="352" name="Oval 351"/>
            <p:cNvSpPr/>
            <p:nvPr/>
          </p:nvSpPr>
          <p:spPr>
            <a:xfrm>
              <a:off x="5549079" y="6997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53" name="Oval 352"/>
            <p:cNvSpPr/>
            <p:nvPr/>
          </p:nvSpPr>
          <p:spPr>
            <a:xfrm>
              <a:off x="6324600" y="6989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54" name="Oval 353"/>
            <p:cNvSpPr/>
            <p:nvPr/>
          </p:nvSpPr>
          <p:spPr>
            <a:xfrm>
              <a:off x="7108878" y="6997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cxnSp>
          <p:nvCxnSpPr>
            <p:cNvPr id="355" name="Straight Connector 354"/>
            <p:cNvCxnSpPr>
              <a:stCxn id="353" idx="6"/>
              <a:endCxn id="354" idx="2"/>
            </p:cNvCxnSpPr>
            <p:nvPr/>
          </p:nvCxnSpPr>
          <p:spPr>
            <a:xfrm>
              <a:off x="6629400" y="851308"/>
              <a:ext cx="479478"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6" name="TextBox 355"/>
            <p:cNvSpPr txBox="1"/>
            <p:nvPr/>
          </p:nvSpPr>
          <p:spPr>
            <a:xfrm>
              <a:off x="5391660" y="381000"/>
              <a:ext cx="301686" cy="369332"/>
            </a:xfrm>
            <a:prstGeom prst="rect">
              <a:avLst/>
            </a:prstGeom>
            <a:noFill/>
          </p:spPr>
          <p:txBody>
            <a:bodyPr wrap="none" rtlCol="0">
              <a:spAutoFit/>
            </a:bodyPr>
            <a:lstStyle/>
            <a:p>
              <a:r>
                <a:rPr lang="en-US"/>
                <a:t>4</a:t>
              </a:r>
            </a:p>
          </p:txBody>
        </p:sp>
        <p:sp>
          <p:nvSpPr>
            <p:cNvPr id="357" name="TextBox 356"/>
            <p:cNvSpPr txBox="1"/>
            <p:nvPr/>
          </p:nvSpPr>
          <p:spPr>
            <a:xfrm>
              <a:off x="6096000" y="381000"/>
              <a:ext cx="301686" cy="369332"/>
            </a:xfrm>
            <a:prstGeom prst="rect">
              <a:avLst/>
            </a:prstGeom>
            <a:noFill/>
          </p:spPr>
          <p:txBody>
            <a:bodyPr wrap="none" rtlCol="0">
              <a:spAutoFit/>
            </a:bodyPr>
            <a:lstStyle/>
            <a:p>
              <a:r>
                <a:rPr lang="en-US"/>
                <a:t>3</a:t>
              </a:r>
            </a:p>
          </p:txBody>
        </p:sp>
        <p:cxnSp>
          <p:nvCxnSpPr>
            <p:cNvPr id="358" name="Straight Connector 357"/>
            <p:cNvCxnSpPr>
              <a:stCxn id="352" idx="6"/>
              <a:endCxn id="353" idx="2"/>
            </p:cNvCxnSpPr>
            <p:nvPr/>
          </p:nvCxnSpPr>
          <p:spPr>
            <a:xfrm flipV="1">
              <a:off x="5853879" y="8513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9" name="Oval 358"/>
            <p:cNvSpPr/>
            <p:nvPr/>
          </p:nvSpPr>
          <p:spPr>
            <a:xfrm>
              <a:off x="7620000" y="6997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cxnSp>
          <p:nvCxnSpPr>
            <p:cNvPr id="360" name="Straight Connector 359"/>
            <p:cNvCxnSpPr>
              <a:stCxn id="359" idx="2"/>
              <a:endCxn id="354" idx="6"/>
            </p:cNvCxnSpPr>
            <p:nvPr/>
          </p:nvCxnSpPr>
          <p:spPr>
            <a:xfrm flipH="1">
              <a:off x="7413678" y="852100"/>
              <a:ext cx="206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TextBox 360"/>
            <p:cNvSpPr txBox="1"/>
            <p:nvPr/>
          </p:nvSpPr>
          <p:spPr>
            <a:xfrm>
              <a:off x="7470714" y="381000"/>
              <a:ext cx="301686" cy="369332"/>
            </a:xfrm>
            <a:prstGeom prst="rect">
              <a:avLst/>
            </a:prstGeom>
            <a:noFill/>
          </p:spPr>
          <p:txBody>
            <a:bodyPr wrap="none" rtlCol="0">
              <a:spAutoFit/>
            </a:bodyPr>
            <a:lstStyle/>
            <a:p>
              <a:r>
                <a:rPr lang="en-US" smtClean="0"/>
                <a:t>1</a:t>
              </a:r>
              <a:endParaRPr lang="en-US"/>
            </a:p>
          </p:txBody>
        </p:sp>
        <p:sp>
          <p:nvSpPr>
            <p:cNvPr id="362" name="TextBox 361"/>
            <p:cNvSpPr txBox="1"/>
            <p:nvPr/>
          </p:nvSpPr>
          <p:spPr>
            <a:xfrm>
              <a:off x="6858000" y="381000"/>
              <a:ext cx="301686" cy="369332"/>
            </a:xfrm>
            <a:prstGeom prst="rect">
              <a:avLst/>
            </a:prstGeom>
            <a:noFill/>
          </p:spPr>
          <p:txBody>
            <a:bodyPr wrap="none" rtlCol="0">
              <a:spAutoFit/>
            </a:bodyPr>
            <a:lstStyle/>
            <a:p>
              <a:r>
                <a:rPr lang="en-US"/>
                <a:t>2</a:t>
              </a:r>
            </a:p>
          </p:txBody>
        </p:sp>
        <p:sp>
          <p:nvSpPr>
            <p:cNvPr id="363" name="TextBox 362"/>
            <p:cNvSpPr txBox="1"/>
            <p:nvPr/>
          </p:nvSpPr>
          <p:spPr>
            <a:xfrm>
              <a:off x="7315968" y="838200"/>
              <a:ext cx="380232" cy="276999"/>
            </a:xfrm>
            <a:prstGeom prst="rect">
              <a:avLst/>
            </a:prstGeom>
            <a:noFill/>
          </p:spPr>
          <p:txBody>
            <a:bodyPr wrap="none" rtlCol="0">
              <a:spAutoFit/>
            </a:bodyPr>
            <a:lstStyle/>
            <a:p>
              <a:r>
                <a:rPr lang="en-US" sz="1200" smtClean="0"/>
                <a:t>0.2</a:t>
              </a:r>
              <a:endParaRPr lang="en-US" sz="1200"/>
            </a:p>
          </p:txBody>
        </p:sp>
        <p:sp>
          <p:nvSpPr>
            <p:cNvPr id="364" name="TextBox 363"/>
            <p:cNvSpPr txBox="1"/>
            <p:nvPr/>
          </p:nvSpPr>
          <p:spPr>
            <a:xfrm>
              <a:off x="6706368" y="838200"/>
              <a:ext cx="380232" cy="276999"/>
            </a:xfrm>
            <a:prstGeom prst="rect">
              <a:avLst/>
            </a:prstGeom>
            <a:noFill/>
          </p:spPr>
          <p:txBody>
            <a:bodyPr wrap="none" rtlCol="0">
              <a:spAutoFit/>
            </a:bodyPr>
            <a:lstStyle/>
            <a:p>
              <a:r>
                <a:rPr lang="en-US" sz="1200" smtClean="0"/>
                <a:t>0.7</a:t>
              </a:r>
              <a:endParaRPr lang="en-US" sz="1200"/>
            </a:p>
          </p:txBody>
        </p:sp>
        <p:sp>
          <p:nvSpPr>
            <p:cNvPr id="365" name="TextBox 364"/>
            <p:cNvSpPr txBox="1"/>
            <p:nvPr/>
          </p:nvSpPr>
          <p:spPr>
            <a:xfrm>
              <a:off x="5944368" y="838200"/>
              <a:ext cx="380232" cy="276999"/>
            </a:xfrm>
            <a:prstGeom prst="rect">
              <a:avLst/>
            </a:prstGeom>
            <a:noFill/>
          </p:spPr>
          <p:txBody>
            <a:bodyPr wrap="none" rtlCol="0">
              <a:spAutoFit/>
            </a:bodyPr>
            <a:lstStyle/>
            <a:p>
              <a:r>
                <a:rPr lang="en-US" sz="1200" smtClean="0"/>
                <a:t>0.8</a:t>
              </a:r>
              <a:endParaRPr lang="en-US" sz="1200"/>
            </a:p>
          </p:txBody>
        </p:sp>
      </p:grpSp>
      <p:grpSp>
        <p:nvGrpSpPr>
          <p:cNvPr id="366" name="Group 365"/>
          <p:cNvGrpSpPr/>
          <p:nvPr/>
        </p:nvGrpSpPr>
        <p:grpSpPr>
          <a:xfrm>
            <a:off x="1869663" y="3581400"/>
            <a:ext cx="2626137" cy="598608"/>
            <a:chOff x="574263" y="2743200"/>
            <a:chExt cx="2626137" cy="598608"/>
          </a:xfrm>
        </p:grpSpPr>
        <p:sp>
          <p:nvSpPr>
            <p:cNvPr id="367" name="Oval 366"/>
            <p:cNvSpPr/>
            <p:nvPr/>
          </p:nvSpPr>
          <p:spPr>
            <a:xfrm>
              <a:off x="1459524" y="29608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68" name="Oval 367"/>
            <p:cNvSpPr/>
            <p:nvPr/>
          </p:nvSpPr>
          <p:spPr>
            <a:xfrm>
              <a:off x="838200" y="29608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69" name="Straight Connector 368"/>
            <p:cNvCxnSpPr>
              <a:stCxn id="368" idx="6"/>
              <a:endCxn id="367" idx="2"/>
            </p:cNvCxnSpPr>
            <p:nvPr/>
          </p:nvCxnSpPr>
          <p:spPr>
            <a:xfrm>
              <a:off x="1143000" y="3113208"/>
              <a:ext cx="3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Oval 369"/>
            <p:cNvSpPr/>
            <p:nvPr/>
          </p:nvSpPr>
          <p:spPr>
            <a:xfrm>
              <a:off x="2116617" y="29608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71" name="Oval 370"/>
            <p:cNvSpPr/>
            <p:nvPr/>
          </p:nvSpPr>
          <p:spPr>
            <a:xfrm>
              <a:off x="2895600" y="29608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72" name="Straight Connector 371"/>
            <p:cNvCxnSpPr>
              <a:stCxn id="367" idx="6"/>
              <a:endCxn id="370" idx="2"/>
            </p:cNvCxnSpPr>
            <p:nvPr/>
          </p:nvCxnSpPr>
          <p:spPr>
            <a:xfrm>
              <a:off x="1764324" y="3113208"/>
              <a:ext cx="352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370" idx="6"/>
              <a:endCxn id="371" idx="2"/>
            </p:cNvCxnSpPr>
            <p:nvPr/>
          </p:nvCxnSpPr>
          <p:spPr>
            <a:xfrm>
              <a:off x="2421417" y="3113208"/>
              <a:ext cx="474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nvSpPr>
          <p:spPr>
            <a:xfrm>
              <a:off x="574263" y="2743200"/>
              <a:ext cx="418704" cy="369332"/>
            </a:xfrm>
            <a:prstGeom prst="rect">
              <a:avLst/>
            </a:prstGeom>
            <a:noFill/>
          </p:spPr>
          <p:txBody>
            <a:bodyPr wrap="none" rtlCol="0">
              <a:spAutoFit/>
            </a:bodyPr>
            <a:lstStyle/>
            <a:p>
              <a:r>
                <a:rPr lang="en-US" smtClean="0"/>
                <a:t>10</a:t>
              </a:r>
              <a:endParaRPr lang="en-US"/>
            </a:p>
          </p:txBody>
        </p:sp>
        <p:sp>
          <p:nvSpPr>
            <p:cNvPr id="375" name="TextBox 374"/>
            <p:cNvSpPr txBox="1"/>
            <p:nvPr/>
          </p:nvSpPr>
          <p:spPr>
            <a:xfrm>
              <a:off x="1296741" y="2743200"/>
              <a:ext cx="301686" cy="369332"/>
            </a:xfrm>
            <a:prstGeom prst="rect">
              <a:avLst/>
            </a:prstGeom>
            <a:noFill/>
          </p:spPr>
          <p:txBody>
            <a:bodyPr wrap="none" rtlCol="0">
              <a:spAutoFit/>
            </a:bodyPr>
            <a:lstStyle/>
            <a:p>
              <a:r>
                <a:rPr lang="en-US"/>
                <a:t>9</a:t>
              </a:r>
            </a:p>
          </p:txBody>
        </p:sp>
        <p:sp>
          <p:nvSpPr>
            <p:cNvPr id="376" name="TextBox 375"/>
            <p:cNvSpPr txBox="1"/>
            <p:nvPr/>
          </p:nvSpPr>
          <p:spPr>
            <a:xfrm>
              <a:off x="1962660" y="2743200"/>
              <a:ext cx="301686" cy="369332"/>
            </a:xfrm>
            <a:prstGeom prst="rect">
              <a:avLst/>
            </a:prstGeom>
            <a:noFill/>
          </p:spPr>
          <p:txBody>
            <a:bodyPr wrap="none" rtlCol="0">
              <a:spAutoFit/>
            </a:bodyPr>
            <a:lstStyle/>
            <a:p>
              <a:r>
                <a:rPr lang="en-US"/>
                <a:t>8</a:t>
              </a:r>
            </a:p>
          </p:txBody>
        </p:sp>
        <p:sp>
          <p:nvSpPr>
            <p:cNvPr id="377" name="TextBox 376"/>
            <p:cNvSpPr txBox="1"/>
            <p:nvPr/>
          </p:nvSpPr>
          <p:spPr>
            <a:xfrm>
              <a:off x="2667000" y="2743200"/>
              <a:ext cx="301686" cy="369332"/>
            </a:xfrm>
            <a:prstGeom prst="rect">
              <a:avLst/>
            </a:prstGeom>
            <a:noFill/>
          </p:spPr>
          <p:txBody>
            <a:bodyPr wrap="none" rtlCol="0">
              <a:spAutoFit/>
            </a:bodyPr>
            <a:lstStyle/>
            <a:p>
              <a:r>
                <a:rPr lang="en-US" smtClean="0"/>
                <a:t>7</a:t>
              </a:r>
              <a:endParaRPr lang="en-US"/>
            </a:p>
          </p:txBody>
        </p:sp>
        <p:sp>
          <p:nvSpPr>
            <p:cNvPr id="378" name="TextBox 377"/>
            <p:cNvSpPr txBox="1"/>
            <p:nvPr/>
          </p:nvSpPr>
          <p:spPr>
            <a:xfrm>
              <a:off x="1752600" y="3064809"/>
              <a:ext cx="380232" cy="276999"/>
            </a:xfrm>
            <a:prstGeom prst="rect">
              <a:avLst/>
            </a:prstGeom>
            <a:noFill/>
          </p:spPr>
          <p:txBody>
            <a:bodyPr wrap="none" rtlCol="0">
              <a:spAutoFit/>
            </a:bodyPr>
            <a:lstStyle/>
            <a:p>
              <a:r>
                <a:rPr lang="en-US" sz="1200" smtClean="0"/>
                <a:t>0.6</a:t>
              </a:r>
              <a:endParaRPr lang="en-US" sz="1200"/>
            </a:p>
          </p:txBody>
        </p:sp>
        <p:sp>
          <p:nvSpPr>
            <p:cNvPr id="379" name="TextBox 378"/>
            <p:cNvSpPr txBox="1"/>
            <p:nvPr/>
          </p:nvSpPr>
          <p:spPr>
            <a:xfrm>
              <a:off x="1143768" y="3064809"/>
              <a:ext cx="380232" cy="276999"/>
            </a:xfrm>
            <a:prstGeom prst="rect">
              <a:avLst/>
            </a:prstGeom>
            <a:noFill/>
          </p:spPr>
          <p:txBody>
            <a:bodyPr wrap="none" rtlCol="0">
              <a:spAutoFit/>
            </a:bodyPr>
            <a:lstStyle/>
            <a:p>
              <a:r>
                <a:rPr lang="en-US" sz="1200" smtClean="0"/>
                <a:t>0.3</a:t>
              </a:r>
              <a:endParaRPr lang="en-US" sz="1200"/>
            </a:p>
          </p:txBody>
        </p:sp>
        <p:sp>
          <p:nvSpPr>
            <p:cNvPr id="380" name="TextBox 379"/>
            <p:cNvSpPr txBox="1"/>
            <p:nvPr/>
          </p:nvSpPr>
          <p:spPr>
            <a:xfrm>
              <a:off x="2496828" y="3064809"/>
              <a:ext cx="380232" cy="276999"/>
            </a:xfrm>
            <a:prstGeom prst="rect">
              <a:avLst/>
            </a:prstGeom>
            <a:noFill/>
          </p:spPr>
          <p:txBody>
            <a:bodyPr wrap="none" rtlCol="0">
              <a:spAutoFit/>
            </a:bodyPr>
            <a:lstStyle/>
            <a:p>
              <a:r>
                <a:rPr lang="en-US" sz="1200" smtClean="0"/>
                <a:t>0.5</a:t>
              </a:r>
              <a:endParaRPr lang="en-US" sz="1200"/>
            </a:p>
          </p:txBody>
        </p:sp>
      </p:grpSp>
      <p:grpSp>
        <p:nvGrpSpPr>
          <p:cNvPr id="395" name="Group 394"/>
          <p:cNvGrpSpPr/>
          <p:nvPr/>
        </p:nvGrpSpPr>
        <p:grpSpPr>
          <a:xfrm>
            <a:off x="4691810" y="3530201"/>
            <a:ext cx="2022018" cy="1360608"/>
            <a:chOff x="5713419" y="3505200"/>
            <a:chExt cx="2022018" cy="1360608"/>
          </a:xfrm>
        </p:grpSpPr>
        <p:sp>
          <p:nvSpPr>
            <p:cNvPr id="396" name="Oval 395"/>
            <p:cNvSpPr/>
            <p:nvPr/>
          </p:nvSpPr>
          <p:spPr>
            <a:xfrm>
              <a:off x="5870838" y="38239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97" name="Oval 396"/>
            <p:cNvSpPr/>
            <p:nvPr/>
          </p:nvSpPr>
          <p:spPr>
            <a:xfrm>
              <a:off x="6646359" y="45610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398" name="Oval 397"/>
            <p:cNvSpPr/>
            <p:nvPr/>
          </p:nvSpPr>
          <p:spPr>
            <a:xfrm>
              <a:off x="6646359" y="38231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99" name="Oval 398"/>
            <p:cNvSpPr/>
            <p:nvPr/>
          </p:nvSpPr>
          <p:spPr>
            <a:xfrm>
              <a:off x="7430637" y="38239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cxnSp>
          <p:nvCxnSpPr>
            <p:cNvPr id="400" name="Straight Connector 399"/>
            <p:cNvCxnSpPr>
              <a:stCxn id="396" idx="5"/>
              <a:endCxn id="397" idx="1"/>
            </p:cNvCxnSpPr>
            <p:nvPr/>
          </p:nvCxnSpPr>
          <p:spPr>
            <a:xfrm>
              <a:off x="6131001" y="4084063"/>
              <a:ext cx="559995"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8" idx="6"/>
              <a:endCxn id="399" idx="2"/>
            </p:cNvCxnSpPr>
            <p:nvPr/>
          </p:nvCxnSpPr>
          <p:spPr>
            <a:xfrm>
              <a:off x="6951159" y="3975508"/>
              <a:ext cx="479478"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5713419" y="3505200"/>
              <a:ext cx="301686" cy="369332"/>
            </a:xfrm>
            <a:prstGeom prst="rect">
              <a:avLst/>
            </a:prstGeom>
            <a:noFill/>
          </p:spPr>
          <p:txBody>
            <a:bodyPr wrap="none" rtlCol="0">
              <a:spAutoFit/>
            </a:bodyPr>
            <a:lstStyle/>
            <a:p>
              <a:r>
                <a:rPr lang="en-US"/>
                <a:t>4</a:t>
              </a:r>
            </a:p>
          </p:txBody>
        </p:sp>
        <p:sp>
          <p:nvSpPr>
            <p:cNvPr id="403" name="TextBox 402"/>
            <p:cNvSpPr txBox="1"/>
            <p:nvPr/>
          </p:nvSpPr>
          <p:spPr>
            <a:xfrm>
              <a:off x="6417759" y="3505200"/>
              <a:ext cx="301686" cy="369332"/>
            </a:xfrm>
            <a:prstGeom prst="rect">
              <a:avLst/>
            </a:prstGeom>
            <a:noFill/>
          </p:spPr>
          <p:txBody>
            <a:bodyPr wrap="none" rtlCol="0">
              <a:spAutoFit/>
            </a:bodyPr>
            <a:lstStyle/>
            <a:p>
              <a:r>
                <a:rPr lang="en-US"/>
                <a:t>3</a:t>
              </a:r>
            </a:p>
          </p:txBody>
        </p:sp>
        <p:sp>
          <p:nvSpPr>
            <p:cNvPr id="404" name="TextBox 403"/>
            <p:cNvSpPr txBox="1"/>
            <p:nvPr/>
          </p:nvSpPr>
          <p:spPr>
            <a:xfrm>
              <a:off x="6417759" y="4343400"/>
              <a:ext cx="301686" cy="369332"/>
            </a:xfrm>
            <a:prstGeom prst="rect">
              <a:avLst/>
            </a:prstGeom>
            <a:noFill/>
          </p:spPr>
          <p:txBody>
            <a:bodyPr wrap="none" rtlCol="0">
              <a:spAutoFit/>
            </a:bodyPr>
            <a:lstStyle/>
            <a:p>
              <a:r>
                <a:rPr lang="en-US" smtClean="0"/>
                <a:t>7</a:t>
              </a:r>
              <a:endParaRPr lang="en-US"/>
            </a:p>
          </p:txBody>
        </p:sp>
        <p:sp>
          <p:nvSpPr>
            <p:cNvPr id="405" name="TextBox 404"/>
            <p:cNvSpPr txBox="1"/>
            <p:nvPr/>
          </p:nvSpPr>
          <p:spPr>
            <a:xfrm>
              <a:off x="6323787" y="4191000"/>
              <a:ext cx="380232" cy="276999"/>
            </a:xfrm>
            <a:prstGeom prst="rect">
              <a:avLst/>
            </a:prstGeom>
            <a:noFill/>
          </p:spPr>
          <p:txBody>
            <a:bodyPr wrap="none" rtlCol="0">
              <a:spAutoFit/>
            </a:bodyPr>
            <a:lstStyle/>
            <a:p>
              <a:r>
                <a:rPr lang="en-US" sz="1200" smtClean="0"/>
                <a:t>0.1</a:t>
              </a:r>
              <a:endParaRPr lang="en-US" sz="1200"/>
            </a:p>
          </p:txBody>
        </p:sp>
        <p:cxnSp>
          <p:nvCxnSpPr>
            <p:cNvPr id="406" name="Straight Connector 405"/>
            <p:cNvCxnSpPr>
              <a:stCxn id="396" idx="6"/>
              <a:endCxn id="398" idx="2"/>
            </p:cNvCxnSpPr>
            <p:nvPr/>
          </p:nvCxnSpPr>
          <p:spPr>
            <a:xfrm flipV="1">
              <a:off x="6175638" y="39755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7" name="TextBox 406"/>
            <p:cNvSpPr txBox="1"/>
            <p:nvPr/>
          </p:nvSpPr>
          <p:spPr>
            <a:xfrm>
              <a:off x="7179759" y="3505200"/>
              <a:ext cx="301686" cy="369332"/>
            </a:xfrm>
            <a:prstGeom prst="rect">
              <a:avLst/>
            </a:prstGeom>
            <a:noFill/>
          </p:spPr>
          <p:txBody>
            <a:bodyPr wrap="none" rtlCol="0">
              <a:spAutoFit/>
            </a:bodyPr>
            <a:lstStyle/>
            <a:p>
              <a:r>
                <a:rPr lang="en-US"/>
                <a:t>2</a:t>
              </a:r>
            </a:p>
          </p:txBody>
        </p:sp>
        <p:sp>
          <p:nvSpPr>
            <p:cNvPr id="408" name="TextBox 407"/>
            <p:cNvSpPr txBox="1"/>
            <p:nvPr/>
          </p:nvSpPr>
          <p:spPr>
            <a:xfrm>
              <a:off x="7028127" y="3962400"/>
              <a:ext cx="380232" cy="276999"/>
            </a:xfrm>
            <a:prstGeom prst="rect">
              <a:avLst/>
            </a:prstGeom>
            <a:noFill/>
          </p:spPr>
          <p:txBody>
            <a:bodyPr wrap="none" rtlCol="0">
              <a:spAutoFit/>
            </a:bodyPr>
            <a:lstStyle/>
            <a:p>
              <a:r>
                <a:rPr lang="en-US" sz="1200" smtClean="0"/>
                <a:t>0.7</a:t>
              </a:r>
              <a:endParaRPr lang="en-US" sz="1200"/>
            </a:p>
          </p:txBody>
        </p:sp>
        <p:sp>
          <p:nvSpPr>
            <p:cNvPr id="409" name="TextBox 408"/>
            <p:cNvSpPr txBox="1"/>
            <p:nvPr/>
          </p:nvSpPr>
          <p:spPr>
            <a:xfrm>
              <a:off x="6266127" y="3962400"/>
              <a:ext cx="380232" cy="276999"/>
            </a:xfrm>
            <a:prstGeom prst="rect">
              <a:avLst/>
            </a:prstGeom>
            <a:noFill/>
          </p:spPr>
          <p:txBody>
            <a:bodyPr wrap="none" rtlCol="0">
              <a:spAutoFit/>
            </a:bodyPr>
            <a:lstStyle/>
            <a:p>
              <a:r>
                <a:rPr lang="en-US" sz="1200" smtClean="0"/>
                <a:t>0.8</a:t>
              </a:r>
              <a:endParaRPr lang="en-US" sz="1200"/>
            </a:p>
          </p:txBody>
        </p:sp>
      </p:grpSp>
      <p:grpSp>
        <p:nvGrpSpPr>
          <p:cNvPr id="410" name="Group 409"/>
          <p:cNvGrpSpPr/>
          <p:nvPr/>
        </p:nvGrpSpPr>
        <p:grpSpPr>
          <a:xfrm>
            <a:off x="7010400" y="3712102"/>
            <a:ext cx="1965192" cy="1088188"/>
            <a:chOff x="6493008" y="4768220"/>
            <a:chExt cx="1965192" cy="1088188"/>
          </a:xfrm>
        </p:grpSpPr>
        <p:sp>
          <p:nvSpPr>
            <p:cNvPr id="411" name="Oval 410"/>
            <p:cNvSpPr/>
            <p:nvPr/>
          </p:nvSpPr>
          <p:spPr>
            <a:xfrm>
              <a:off x="6717324" y="55516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12" name="Oval 411"/>
            <p:cNvSpPr/>
            <p:nvPr/>
          </p:nvSpPr>
          <p:spPr>
            <a:xfrm>
              <a:off x="6717324" y="48145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413" name="Oval 412"/>
            <p:cNvSpPr/>
            <p:nvPr/>
          </p:nvSpPr>
          <p:spPr>
            <a:xfrm>
              <a:off x="7377879" y="48145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14" name="Oval 413"/>
            <p:cNvSpPr/>
            <p:nvPr/>
          </p:nvSpPr>
          <p:spPr>
            <a:xfrm>
              <a:off x="8153400" y="55516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415" name="Straight Connector 414"/>
            <p:cNvCxnSpPr>
              <a:stCxn id="412" idx="4"/>
              <a:endCxn id="411" idx="0"/>
            </p:cNvCxnSpPr>
            <p:nvPr/>
          </p:nvCxnSpPr>
          <p:spPr>
            <a:xfrm>
              <a:off x="6869724" y="5119300"/>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stCxn id="412" idx="6"/>
              <a:endCxn id="413" idx="2"/>
            </p:cNvCxnSpPr>
            <p:nvPr/>
          </p:nvCxnSpPr>
          <p:spPr>
            <a:xfrm>
              <a:off x="7022124" y="4966900"/>
              <a:ext cx="35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413" idx="5"/>
              <a:endCxn id="414" idx="1"/>
            </p:cNvCxnSpPr>
            <p:nvPr/>
          </p:nvCxnSpPr>
          <p:spPr>
            <a:xfrm>
              <a:off x="7638042" y="5074663"/>
              <a:ext cx="559995"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TextBox 417"/>
            <p:cNvSpPr txBox="1"/>
            <p:nvPr/>
          </p:nvSpPr>
          <p:spPr>
            <a:xfrm>
              <a:off x="6493008" y="4801586"/>
              <a:ext cx="301686" cy="369332"/>
            </a:xfrm>
            <a:prstGeom prst="rect">
              <a:avLst/>
            </a:prstGeom>
            <a:noFill/>
          </p:spPr>
          <p:txBody>
            <a:bodyPr wrap="none" rtlCol="0">
              <a:spAutoFit/>
            </a:bodyPr>
            <a:lstStyle/>
            <a:p>
              <a:r>
                <a:rPr lang="en-US"/>
                <a:t>5</a:t>
              </a:r>
            </a:p>
          </p:txBody>
        </p:sp>
        <p:sp>
          <p:nvSpPr>
            <p:cNvPr id="419" name="TextBox 418"/>
            <p:cNvSpPr txBox="1"/>
            <p:nvPr/>
          </p:nvSpPr>
          <p:spPr>
            <a:xfrm>
              <a:off x="6554541" y="5334000"/>
              <a:ext cx="301686" cy="369332"/>
            </a:xfrm>
            <a:prstGeom prst="rect">
              <a:avLst/>
            </a:prstGeom>
            <a:noFill/>
          </p:spPr>
          <p:txBody>
            <a:bodyPr wrap="none" rtlCol="0">
              <a:spAutoFit/>
            </a:bodyPr>
            <a:lstStyle/>
            <a:p>
              <a:r>
                <a:rPr lang="en-US"/>
                <a:t>9</a:t>
              </a:r>
            </a:p>
          </p:txBody>
        </p:sp>
        <p:sp>
          <p:nvSpPr>
            <p:cNvPr id="420" name="TextBox 419"/>
            <p:cNvSpPr txBox="1"/>
            <p:nvPr/>
          </p:nvSpPr>
          <p:spPr>
            <a:xfrm>
              <a:off x="7713519" y="4768220"/>
              <a:ext cx="301686" cy="369332"/>
            </a:xfrm>
            <a:prstGeom prst="rect">
              <a:avLst/>
            </a:prstGeom>
            <a:noFill/>
          </p:spPr>
          <p:txBody>
            <a:bodyPr wrap="none" rtlCol="0">
              <a:spAutoFit/>
            </a:bodyPr>
            <a:lstStyle/>
            <a:p>
              <a:r>
                <a:rPr lang="en-US"/>
                <a:t>4</a:t>
              </a:r>
            </a:p>
          </p:txBody>
        </p:sp>
        <p:sp>
          <p:nvSpPr>
            <p:cNvPr id="421" name="TextBox 420"/>
            <p:cNvSpPr txBox="1"/>
            <p:nvPr/>
          </p:nvSpPr>
          <p:spPr>
            <a:xfrm>
              <a:off x="7924800" y="5334000"/>
              <a:ext cx="301686" cy="369332"/>
            </a:xfrm>
            <a:prstGeom prst="rect">
              <a:avLst/>
            </a:prstGeom>
            <a:noFill/>
          </p:spPr>
          <p:txBody>
            <a:bodyPr wrap="none" rtlCol="0">
              <a:spAutoFit/>
            </a:bodyPr>
            <a:lstStyle/>
            <a:p>
              <a:r>
                <a:rPr lang="en-US" smtClean="0"/>
                <a:t>7</a:t>
              </a:r>
              <a:endParaRPr lang="en-US"/>
            </a:p>
          </p:txBody>
        </p:sp>
        <p:sp>
          <p:nvSpPr>
            <p:cNvPr id="422" name="TextBox 421"/>
            <p:cNvSpPr txBox="1"/>
            <p:nvPr/>
          </p:nvSpPr>
          <p:spPr>
            <a:xfrm>
              <a:off x="7010400" y="4953000"/>
              <a:ext cx="380232" cy="276999"/>
            </a:xfrm>
            <a:prstGeom prst="rect">
              <a:avLst/>
            </a:prstGeom>
            <a:noFill/>
          </p:spPr>
          <p:txBody>
            <a:bodyPr wrap="none" rtlCol="0">
              <a:spAutoFit/>
            </a:bodyPr>
            <a:lstStyle/>
            <a:p>
              <a:r>
                <a:rPr lang="en-US" sz="1200" smtClean="0"/>
                <a:t>0.8</a:t>
              </a:r>
              <a:endParaRPr lang="en-US" sz="1200"/>
            </a:p>
          </p:txBody>
        </p:sp>
        <p:sp>
          <p:nvSpPr>
            <p:cNvPr id="423" name="TextBox 422"/>
            <p:cNvSpPr txBox="1"/>
            <p:nvPr/>
          </p:nvSpPr>
          <p:spPr>
            <a:xfrm>
              <a:off x="6764028" y="5181600"/>
              <a:ext cx="380232" cy="276999"/>
            </a:xfrm>
            <a:prstGeom prst="rect">
              <a:avLst/>
            </a:prstGeom>
            <a:noFill/>
          </p:spPr>
          <p:txBody>
            <a:bodyPr wrap="none" rtlCol="0">
              <a:spAutoFit/>
            </a:bodyPr>
            <a:lstStyle/>
            <a:p>
              <a:r>
                <a:rPr lang="en-US" sz="1200" smtClean="0"/>
                <a:t>0.9</a:t>
              </a:r>
              <a:endParaRPr lang="en-US" sz="1200"/>
            </a:p>
          </p:txBody>
        </p:sp>
        <p:sp>
          <p:nvSpPr>
            <p:cNvPr id="424" name="TextBox 423"/>
            <p:cNvSpPr txBox="1"/>
            <p:nvPr/>
          </p:nvSpPr>
          <p:spPr>
            <a:xfrm>
              <a:off x="7830828" y="5181600"/>
              <a:ext cx="380232" cy="276999"/>
            </a:xfrm>
            <a:prstGeom prst="rect">
              <a:avLst/>
            </a:prstGeom>
            <a:noFill/>
          </p:spPr>
          <p:txBody>
            <a:bodyPr wrap="none" rtlCol="0">
              <a:spAutoFit/>
            </a:bodyPr>
            <a:lstStyle/>
            <a:p>
              <a:r>
                <a:rPr lang="en-US" sz="1200" smtClean="0"/>
                <a:t>0.1</a:t>
              </a:r>
              <a:endParaRPr lang="en-US" sz="1200"/>
            </a:p>
          </p:txBody>
        </p:sp>
      </p:grpSp>
      <p:grpSp>
        <p:nvGrpSpPr>
          <p:cNvPr id="425" name="Group 424"/>
          <p:cNvGrpSpPr/>
          <p:nvPr/>
        </p:nvGrpSpPr>
        <p:grpSpPr>
          <a:xfrm>
            <a:off x="4894668" y="4567999"/>
            <a:ext cx="1919658" cy="1436808"/>
            <a:chOff x="4648200" y="4495800"/>
            <a:chExt cx="1919658" cy="1436808"/>
          </a:xfrm>
        </p:grpSpPr>
        <p:sp>
          <p:nvSpPr>
            <p:cNvPr id="426" name="Oval 425"/>
            <p:cNvSpPr/>
            <p:nvPr/>
          </p:nvSpPr>
          <p:spPr>
            <a:xfrm>
              <a:off x="4826982" y="55516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27" name="Oval 426"/>
            <p:cNvSpPr/>
            <p:nvPr/>
          </p:nvSpPr>
          <p:spPr>
            <a:xfrm>
              <a:off x="4826982" y="48145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428" name="Oval 427"/>
            <p:cNvSpPr/>
            <p:nvPr/>
          </p:nvSpPr>
          <p:spPr>
            <a:xfrm>
              <a:off x="5484075" y="55516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29" name="Oval 428"/>
            <p:cNvSpPr/>
            <p:nvPr/>
          </p:nvSpPr>
          <p:spPr>
            <a:xfrm>
              <a:off x="6263058" y="55516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430" name="Straight Connector 429"/>
            <p:cNvCxnSpPr>
              <a:stCxn id="427" idx="4"/>
              <a:endCxn id="426" idx="0"/>
            </p:cNvCxnSpPr>
            <p:nvPr/>
          </p:nvCxnSpPr>
          <p:spPr>
            <a:xfrm>
              <a:off x="4979382" y="5119300"/>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a:stCxn id="426" idx="6"/>
              <a:endCxn id="428" idx="2"/>
            </p:cNvCxnSpPr>
            <p:nvPr/>
          </p:nvCxnSpPr>
          <p:spPr>
            <a:xfrm>
              <a:off x="5131782" y="5704008"/>
              <a:ext cx="352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a:stCxn id="428" idx="6"/>
              <a:endCxn id="429" idx="2"/>
            </p:cNvCxnSpPr>
            <p:nvPr/>
          </p:nvCxnSpPr>
          <p:spPr>
            <a:xfrm>
              <a:off x="5788875" y="5704008"/>
              <a:ext cx="474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TextBox 432"/>
            <p:cNvSpPr txBox="1"/>
            <p:nvPr/>
          </p:nvSpPr>
          <p:spPr>
            <a:xfrm>
              <a:off x="4648200" y="4495800"/>
              <a:ext cx="301686" cy="369332"/>
            </a:xfrm>
            <a:prstGeom prst="rect">
              <a:avLst/>
            </a:prstGeom>
            <a:noFill/>
          </p:spPr>
          <p:txBody>
            <a:bodyPr wrap="none" rtlCol="0">
              <a:spAutoFit/>
            </a:bodyPr>
            <a:lstStyle/>
            <a:p>
              <a:r>
                <a:rPr lang="en-US"/>
                <a:t>5</a:t>
              </a:r>
            </a:p>
          </p:txBody>
        </p:sp>
        <p:sp>
          <p:nvSpPr>
            <p:cNvPr id="434" name="TextBox 433"/>
            <p:cNvSpPr txBox="1"/>
            <p:nvPr/>
          </p:nvSpPr>
          <p:spPr>
            <a:xfrm>
              <a:off x="4664199" y="5334000"/>
              <a:ext cx="301686" cy="369332"/>
            </a:xfrm>
            <a:prstGeom prst="rect">
              <a:avLst/>
            </a:prstGeom>
            <a:noFill/>
          </p:spPr>
          <p:txBody>
            <a:bodyPr wrap="none" rtlCol="0">
              <a:spAutoFit/>
            </a:bodyPr>
            <a:lstStyle/>
            <a:p>
              <a:r>
                <a:rPr lang="en-US"/>
                <a:t>9</a:t>
              </a:r>
            </a:p>
          </p:txBody>
        </p:sp>
        <p:sp>
          <p:nvSpPr>
            <p:cNvPr id="435" name="TextBox 434"/>
            <p:cNvSpPr txBox="1"/>
            <p:nvPr/>
          </p:nvSpPr>
          <p:spPr>
            <a:xfrm>
              <a:off x="5330118" y="5334000"/>
              <a:ext cx="301686" cy="369332"/>
            </a:xfrm>
            <a:prstGeom prst="rect">
              <a:avLst/>
            </a:prstGeom>
            <a:noFill/>
          </p:spPr>
          <p:txBody>
            <a:bodyPr wrap="none" rtlCol="0">
              <a:spAutoFit/>
            </a:bodyPr>
            <a:lstStyle/>
            <a:p>
              <a:r>
                <a:rPr lang="en-US"/>
                <a:t>8</a:t>
              </a:r>
            </a:p>
          </p:txBody>
        </p:sp>
        <p:sp>
          <p:nvSpPr>
            <p:cNvPr id="436" name="TextBox 435"/>
            <p:cNvSpPr txBox="1"/>
            <p:nvPr/>
          </p:nvSpPr>
          <p:spPr>
            <a:xfrm>
              <a:off x="6034458" y="5334000"/>
              <a:ext cx="301686" cy="369332"/>
            </a:xfrm>
            <a:prstGeom prst="rect">
              <a:avLst/>
            </a:prstGeom>
            <a:noFill/>
          </p:spPr>
          <p:txBody>
            <a:bodyPr wrap="none" rtlCol="0">
              <a:spAutoFit/>
            </a:bodyPr>
            <a:lstStyle/>
            <a:p>
              <a:r>
                <a:rPr lang="en-US" smtClean="0"/>
                <a:t>7</a:t>
              </a:r>
              <a:endParaRPr lang="en-US"/>
            </a:p>
          </p:txBody>
        </p:sp>
        <p:sp>
          <p:nvSpPr>
            <p:cNvPr id="437" name="TextBox 436"/>
            <p:cNvSpPr txBox="1"/>
            <p:nvPr/>
          </p:nvSpPr>
          <p:spPr>
            <a:xfrm>
              <a:off x="5120058" y="5655609"/>
              <a:ext cx="380232" cy="276999"/>
            </a:xfrm>
            <a:prstGeom prst="rect">
              <a:avLst/>
            </a:prstGeom>
            <a:noFill/>
          </p:spPr>
          <p:txBody>
            <a:bodyPr wrap="none" rtlCol="0">
              <a:spAutoFit/>
            </a:bodyPr>
            <a:lstStyle/>
            <a:p>
              <a:r>
                <a:rPr lang="en-US" sz="1200" smtClean="0"/>
                <a:t>0.6</a:t>
              </a:r>
              <a:endParaRPr lang="en-US" sz="1200"/>
            </a:p>
          </p:txBody>
        </p:sp>
        <p:sp>
          <p:nvSpPr>
            <p:cNvPr id="438" name="TextBox 437"/>
            <p:cNvSpPr txBox="1"/>
            <p:nvPr/>
          </p:nvSpPr>
          <p:spPr>
            <a:xfrm>
              <a:off x="4873686" y="5181600"/>
              <a:ext cx="380232" cy="276999"/>
            </a:xfrm>
            <a:prstGeom prst="rect">
              <a:avLst/>
            </a:prstGeom>
            <a:noFill/>
          </p:spPr>
          <p:txBody>
            <a:bodyPr wrap="none" rtlCol="0">
              <a:spAutoFit/>
            </a:bodyPr>
            <a:lstStyle/>
            <a:p>
              <a:r>
                <a:rPr lang="en-US" sz="1200" smtClean="0"/>
                <a:t>0.9</a:t>
              </a:r>
              <a:endParaRPr lang="en-US" sz="1200"/>
            </a:p>
          </p:txBody>
        </p:sp>
        <p:sp>
          <p:nvSpPr>
            <p:cNvPr id="439" name="TextBox 438"/>
            <p:cNvSpPr txBox="1"/>
            <p:nvPr/>
          </p:nvSpPr>
          <p:spPr>
            <a:xfrm>
              <a:off x="5864286" y="5655609"/>
              <a:ext cx="380232" cy="276999"/>
            </a:xfrm>
            <a:prstGeom prst="rect">
              <a:avLst/>
            </a:prstGeom>
            <a:noFill/>
          </p:spPr>
          <p:txBody>
            <a:bodyPr wrap="none" rtlCol="0">
              <a:spAutoFit/>
            </a:bodyPr>
            <a:lstStyle/>
            <a:p>
              <a:r>
                <a:rPr lang="en-US" sz="1200" smtClean="0"/>
                <a:t>0.5</a:t>
              </a:r>
              <a:endParaRPr lang="en-US" sz="1200"/>
            </a:p>
          </p:txBody>
        </p:sp>
      </p:grpSp>
      <p:grpSp>
        <p:nvGrpSpPr>
          <p:cNvPr id="440" name="Group 439"/>
          <p:cNvGrpSpPr/>
          <p:nvPr/>
        </p:nvGrpSpPr>
        <p:grpSpPr>
          <a:xfrm>
            <a:off x="1931994" y="4400558"/>
            <a:ext cx="2563806" cy="734199"/>
            <a:chOff x="636594" y="1905000"/>
            <a:chExt cx="2563806" cy="734199"/>
          </a:xfrm>
        </p:grpSpPr>
        <p:sp>
          <p:nvSpPr>
            <p:cNvPr id="441" name="Oval 440"/>
            <p:cNvSpPr/>
            <p:nvPr/>
          </p:nvSpPr>
          <p:spPr>
            <a:xfrm>
              <a:off x="1459524" y="22237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442" name="Oval 441"/>
            <p:cNvSpPr/>
            <p:nvPr/>
          </p:nvSpPr>
          <p:spPr>
            <a:xfrm>
              <a:off x="2120079" y="22237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43" name="Oval 442"/>
            <p:cNvSpPr/>
            <p:nvPr/>
          </p:nvSpPr>
          <p:spPr>
            <a:xfrm>
              <a:off x="838200" y="22229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444" name="Oval 443"/>
            <p:cNvSpPr/>
            <p:nvPr/>
          </p:nvSpPr>
          <p:spPr>
            <a:xfrm>
              <a:off x="2895600" y="22229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445" name="Straight Connector 444"/>
            <p:cNvCxnSpPr>
              <a:stCxn id="441" idx="2"/>
              <a:endCxn id="443" idx="6"/>
            </p:cNvCxnSpPr>
            <p:nvPr/>
          </p:nvCxnSpPr>
          <p:spPr>
            <a:xfrm flipH="1" flipV="1">
              <a:off x="1143000" y="2375308"/>
              <a:ext cx="316524"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a:stCxn id="441" idx="6"/>
              <a:endCxn id="442" idx="2"/>
            </p:cNvCxnSpPr>
            <p:nvPr/>
          </p:nvCxnSpPr>
          <p:spPr>
            <a:xfrm>
              <a:off x="1764324" y="2376100"/>
              <a:ext cx="35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7" name="TextBox 446"/>
            <p:cNvSpPr txBox="1"/>
            <p:nvPr/>
          </p:nvSpPr>
          <p:spPr>
            <a:xfrm>
              <a:off x="636594" y="1905000"/>
              <a:ext cx="301686" cy="369332"/>
            </a:xfrm>
            <a:prstGeom prst="rect">
              <a:avLst/>
            </a:prstGeom>
            <a:noFill/>
          </p:spPr>
          <p:txBody>
            <a:bodyPr wrap="none" rtlCol="0">
              <a:spAutoFit/>
            </a:bodyPr>
            <a:lstStyle/>
            <a:p>
              <a:r>
                <a:rPr lang="en-US"/>
                <a:t>6</a:t>
              </a:r>
            </a:p>
          </p:txBody>
        </p:sp>
        <p:sp>
          <p:nvSpPr>
            <p:cNvPr id="448" name="TextBox 447"/>
            <p:cNvSpPr txBox="1"/>
            <p:nvPr/>
          </p:nvSpPr>
          <p:spPr>
            <a:xfrm>
              <a:off x="1280742" y="1905000"/>
              <a:ext cx="301686" cy="369332"/>
            </a:xfrm>
            <a:prstGeom prst="rect">
              <a:avLst/>
            </a:prstGeom>
            <a:noFill/>
          </p:spPr>
          <p:txBody>
            <a:bodyPr wrap="none" rtlCol="0">
              <a:spAutoFit/>
            </a:bodyPr>
            <a:lstStyle/>
            <a:p>
              <a:r>
                <a:rPr lang="en-US"/>
                <a:t>5</a:t>
              </a:r>
            </a:p>
          </p:txBody>
        </p:sp>
        <p:sp>
          <p:nvSpPr>
            <p:cNvPr id="449" name="TextBox 448"/>
            <p:cNvSpPr txBox="1"/>
            <p:nvPr/>
          </p:nvSpPr>
          <p:spPr>
            <a:xfrm>
              <a:off x="1962660" y="1905000"/>
              <a:ext cx="301686" cy="369332"/>
            </a:xfrm>
            <a:prstGeom prst="rect">
              <a:avLst/>
            </a:prstGeom>
            <a:noFill/>
          </p:spPr>
          <p:txBody>
            <a:bodyPr wrap="none" rtlCol="0">
              <a:spAutoFit/>
            </a:bodyPr>
            <a:lstStyle/>
            <a:p>
              <a:r>
                <a:rPr lang="en-US"/>
                <a:t>4</a:t>
              </a:r>
            </a:p>
          </p:txBody>
        </p:sp>
        <p:sp>
          <p:nvSpPr>
            <p:cNvPr id="450" name="TextBox 449"/>
            <p:cNvSpPr txBox="1"/>
            <p:nvPr/>
          </p:nvSpPr>
          <p:spPr>
            <a:xfrm>
              <a:off x="2667000" y="1905000"/>
              <a:ext cx="301686" cy="369332"/>
            </a:xfrm>
            <a:prstGeom prst="rect">
              <a:avLst/>
            </a:prstGeom>
            <a:noFill/>
          </p:spPr>
          <p:txBody>
            <a:bodyPr wrap="none" rtlCol="0">
              <a:spAutoFit/>
            </a:bodyPr>
            <a:lstStyle/>
            <a:p>
              <a:r>
                <a:rPr lang="en-US"/>
                <a:t>3</a:t>
              </a:r>
            </a:p>
          </p:txBody>
        </p:sp>
        <p:sp>
          <p:nvSpPr>
            <p:cNvPr id="451" name="TextBox 450"/>
            <p:cNvSpPr txBox="1"/>
            <p:nvPr/>
          </p:nvSpPr>
          <p:spPr>
            <a:xfrm>
              <a:off x="1143768" y="2362200"/>
              <a:ext cx="380232" cy="276999"/>
            </a:xfrm>
            <a:prstGeom prst="rect">
              <a:avLst/>
            </a:prstGeom>
            <a:noFill/>
          </p:spPr>
          <p:txBody>
            <a:bodyPr wrap="none" rtlCol="0">
              <a:spAutoFit/>
            </a:bodyPr>
            <a:lstStyle/>
            <a:p>
              <a:r>
                <a:rPr lang="en-US" sz="1200" smtClean="0"/>
                <a:t>0.6</a:t>
              </a:r>
              <a:endParaRPr lang="en-US" sz="1200"/>
            </a:p>
          </p:txBody>
        </p:sp>
        <p:sp>
          <p:nvSpPr>
            <p:cNvPr id="452" name="TextBox 451"/>
            <p:cNvSpPr txBox="1"/>
            <p:nvPr/>
          </p:nvSpPr>
          <p:spPr>
            <a:xfrm>
              <a:off x="1752600" y="2362200"/>
              <a:ext cx="380232" cy="276999"/>
            </a:xfrm>
            <a:prstGeom prst="rect">
              <a:avLst/>
            </a:prstGeom>
            <a:noFill/>
          </p:spPr>
          <p:txBody>
            <a:bodyPr wrap="none" rtlCol="0">
              <a:spAutoFit/>
            </a:bodyPr>
            <a:lstStyle/>
            <a:p>
              <a:r>
                <a:rPr lang="en-US" sz="1200" smtClean="0"/>
                <a:t>0.8</a:t>
              </a:r>
              <a:endParaRPr lang="en-US" sz="1200"/>
            </a:p>
          </p:txBody>
        </p:sp>
        <p:cxnSp>
          <p:nvCxnSpPr>
            <p:cNvPr id="453" name="Straight Connector 452"/>
            <p:cNvCxnSpPr>
              <a:stCxn id="442" idx="6"/>
              <a:endCxn id="444" idx="2"/>
            </p:cNvCxnSpPr>
            <p:nvPr/>
          </p:nvCxnSpPr>
          <p:spPr>
            <a:xfrm flipV="1">
              <a:off x="2424879" y="23753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4" name="TextBox 453"/>
            <p:cNvSpPr txBox="1"/>
            <p:nvPr/>
          </p:nvSpPr>
          <p:spPr>
            <a:xfrm>
              <a:off x="2515368" y="2362200"/>
              <a:ext cx="380232" cy="276999"/>
            </a:xfrm>
            <a:prstGeom prst="rect">
              <a:avLst/>
            </a:prstGeom>
            <a:noFill/>
          </p:spPr>
          <p:txBody>
            <a:bodyPr wrap="none" rtlCol="0">
              <a:spAutoFit/>
            </a:bodyPr>
            <a:lstStyle/>
            <a:p>
              <a:r>
                <a:rPr lang="en-US" sz="1200" smtClean="0"/>
                <a:t>0.8</a:t>
              </a:r>
              <a:endParaRPr lang="en-US" sz="1200"/>
            </a:p>
          </p:txBody>
        </p:sp>
      </p:grpSp>
      <p:grpSp>
        <p:nvGrpSpPr>
          <p:cNvPr id="455" name="Group 454"/>
          <p:cNvGrpSpPr/>
          <p:nvPr/>
        </p:nvGrpSpPr>
        <p:grpSpPr>
          <a:xfrm>
            <a:off x="7206777" y="4735392"/>
            <a:ext cx="1784823" cy="1436808"/>
            <a:chOff x="3567531" y="4596776"/>
            <a:chExt cx="1784823" cy="1436808"/>
          </a:xfrm>
        </p:grpSpPr>
        <p:sp>
          <p:nvSpPr>
            <p:cNvPr id="456" name="Oval 455"/>
            <p:cNvSpPr/>
            <p:nvPr/>
          </p:nvSpPr>
          <p:spPr>
            <a:xfrm>
              <a:off x="4390461" y="565258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57" name="Oval 456"/>
            <p:cNvSpPr/>
            <p:nvPr/>
          </p:nvSpPr>
          <p:spPr>
            <a:xfrm>
              <a:off x="4390461" y="49154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458" name="Oval 457"/>
            <p:cNvSpPr/>
            <p:nvPr/>
          </p:nvSpPr>
          <p:spPr>
            <a:xfrm>
              <a:off x="3769137" y="4914684"/>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459" name="Oval 458"/>
            <p:cNvSpPr/>
            <p:nvPr/>
          </p:nvSpPr>
          <p:spPr>
            <a:xfrm>
              <a:off x="5047554" y="565258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460" name="Straight Connector 459"/>
            <p:cNvCxnSpPr>
              <a:stCxn id="457" idx="2"/>
              <a:endCxn id="458" idx="6"/>
            </p:cNvCxnSpPr>
            <p:nvPr/>
          </p:nvCxnSpPr>
          <p:spPr>
            <a:xfrm flipH="1" flipV="1">
              <a:off x="4073937" y="5067084"/>
              <a:ext cx="316524"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a:stCxn id="457" idx="4"/>
              <a:endCxn id="456" idx="0"/>
            </p:cNvCxnSpPr>
            <p:nvPr/>
          </p:nvCxnSpPr>
          <p:spPr>
            <a:xfrm>
              <a:off x="4542861" y="5220276"/>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a:stCxn id="456" idx="6"/>
              <a:endCxn id="459" idx="2"/>
            </p:cNvCxnSpPr>
            <p:nvPr/>
          </p:nvCxnSpPr>
          <p:spPr>
            <a:xfrm>
              <a:off x="4695261" y="5804984"/>
              <a:ext cx="352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3" name="TextBox 462"/>
            <p:cNvSpPr txBox="1"/>
            <p:nvPr/>
          </p:nvSpPr>
          <p:spPr>
            <a:xfrm>
              <a:off x="3567531" y="4596776"/>
              <a:ext cx="301686" cy="369332"/>
            </a:xfrm>
            <a:prstGeom prst="rect">
              <a:avLst/>
            </a:prstGeom>
            <a:noFill/>
          </p:spPr>
          <p:txBody>
            <a:bodyPr wrap="none" rtlCol="0">
              <a:spAutoFit/>
            </a:bodyPr>
            <a:lstStyle/>
            <a:p>
              <a:r>
                <a:rPr lang="en-US"/>
                <a:t>6</a:t>
              </a:r>
            </a:p>
          </p:txBody>
        </p:sp>
        <p:sp>
          <p:nvSpPr>
            <p:cNvPr id="464" name="TextBox 463"/>
            <p:cNvSpPr txBox="1"/>
            <p:nvPr/>
          </p:nvSpPr>
          <p:spPr>
            <a:xfrm>
              <a:off x="4211679" y="4596776"/>
              <a:ext cx="301686" cy="369332"/>
            </a:xfrm>
            <a:prstGeom prst="rect">
              <a:avLst/>
            </a:prstGeom>
            <a:noFill/>
          </p:spPr>
          <p:txBody>
            <a:bodyPr wrap="none" rtlCol="0">
              <a:spAutoFit/>
            </a:bodyPr>
            <a:lstStyle/>
            <a:p>
              <a:r>
                <a:rPr lang="en-US"/>
                <a:t>5</a:t>
              </a:r>
            </a:p>
          </p:txBody>
        </p:sp>
        <p:sp>
          <p:nvSpPr>
            <p:cNvPr id="465" name="TextBox 464"/>
            <p:cNvSpPr txBox="1"/>
            <p:nvPr/>
          </p:nvSpPr>
          <p:spPr>
            <a:xfrm>
              <a:off x="4227678" y="5434976"/>
              <a:ext cx="301686" cy="369332"/>
            </a:xfrm>
            <a:prstGeom prst="rect">
              <a:avLst/>
            </a:prstGeom>
            <a:noFill/>
          </p:spPr>
          <p:txBody>
            <a:bodyPr wrap="none" rtlCol="0">
              <a:spAutoFit/>
            </a:bodyPr>
            <a:lstStyle/>
            <a:p>
              <a:r>
                <a:rPr lang="en-US"/>
                <a:t>9</a:t>
              </a:r>
            </a:p>
          </p:txBody>
        </p:sp>
        <p:sp>
          <p:nvSpPr>
            <p:cNvPr id="466" name="TextBox 465"/>
            <p:cNvSpPr txBox="1"/>
            <p:nvPr/>
          </p:nvSpPr>
          <p:spPr>
            <a:xfrm>
              <a:off x="4893597" y="5434976"/>
              <a:ext cx="301686" cy="369332"/>
            </a:xfrm>
            <a:prstGeom prst="rect">
              <a:avLst/>
            </a:prstGeom>
            <a:noFill/>
          </p:spPr>
          <p:txBody>
            <a:bodyPr wrap="none" rtlCol="0">
              <a:spAutoFit/>
            </a:bodyPr>
            <a:lstStyle/>
            <a:p>
              <a:r>
                <a:rPr lang="en-US"/>
                <a:t>8</a:t>
              </a:r>
            </a:p>
          </p:txBody>
        </p:sp>
        <p:sp>
          <p:nvSpPr>
            <p:cNvPr id="467" name="TextBox 466"/>
            <p:cNvSpPr txBox="1"/>
            <p:nvPr/>
          </p:nvSpPr>
          <p:spPr>
            <a:xfrm>
              <a:off x="4074705" y="5053976"/>
              <a:ext cx="380232" cy="276999"/>
            </a:xfrm>
            <a:prstGeom prst="rect">
              <a:avLst/>
            </a:prstGeom>
            <a:noFill/>
          </p:spPr>
          <p:txBody>
            <a:bodyPr wrap="none" rtlCol="0">
              <a:spAutoFit/>
            </a:bodyPr>
            <a:lstStyle/>
            <a:p>
              <a:r>
                <a:rPr lang="en-US" sz="1200" smtClean="0"/>
                <a:t>0.6</a:t>
              </a:r>
              <a:endParaRPr lang="en-US" sz="1200"/>
            </a:p>
          </p:txBody>
        </p:sp>
        <p:sp>
          <p:nvSpPr>
            <p:cNvPr id="468" name="TextBox 467"/>
            <p:cNvSpPr txBox="1"/>
            <p:nvPr/>
          </p:nvSpPr>
          <p:spPr>
            <a:xfrm>
              <a:off x="4683537" y="5756585"/>
              <a:ext cx="380232" cy="276999"/>
            </a:xfrm>
            <a:prstGeom prst="rect">
              <a:avLst/>
            </a:prstGeom>
            <a:noFill/>
          </p:spPr>
          <p:txBody>
            <a:bodyPr wrap="none" rtlCol="0">
              <a:spAutoFit/>
            </a:bodyPr>
            <a:lstStyle/>
            <a:p>
              <a:r>
                <a:rPr lang="en-US" sz="1200" smtClean="0"/>
                <a:t>0.6</a:t>
              </a:r>
              <a:endParaRPr lang="en-US" sz="1200"/>
            </a:p>
          </p:txBody>
        </p:sp>
        <p:sp>
          <p:nvSpPr>
            <p:cNvPr id="469" name="TextBox 468"/>
            <p:cNvSpPr txBox="1"/>
            <p:nvPr/>
          </p:nvSpPr>
          <p:spPr>
            <a:xfrm>
              <a:off x="4437165" y="5282576"/>
              <a:ext cx="380232" cy="276999"/>
            </a:xfrm>
            <a:prstGeom prst="rect">
              <a:avLst/>
            </a:prstGeom>
            <a:noFill/>
          </p:spPr>
          <p:txBody>
            <a:bodyPr wrap="none" rtlCol="0">
              <a:spAutoFit/>
            </a:bodyPr>
            <a:lstStyle/>
            <a:p>
              <a:r>
                <a:rPr lang="en-US" sz="1200" smtClean="0"/>
                <a:t>0.9</a:t>
              </a:r>
              <a:endParaRPr lang="en-US" sz="1200"/>
            </a:p>
          </p:txBody>
        </p:sp>
      </p:grpSp>
      <mc:AlternateContent xmlns:mc="http://schemas.openxmlformats.org/markup-compatibility/2006" xmlns:a14="http://schemas.microsoft.com/office/drawing/2010/main">
        <mc:Choice Requires="a14">
          <p:sp>
            <p:nvSpPr>
              <p:cNvPr id="68" name="TextBox 67"/>
              <p:cNvSpPr txBox="1"/>
              <p:nvPr/>
            </p:nvSpPr>
            <p:spPr>
              <a:xfrm>
                <a:off x="6059077" y="4340072"/>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𝟔</m:t>
                          </m:r>
                        </m:sub>
                      </m:sSub>
                    </m:oMath>
                  </m:oMathPara>
                </a14:m>
                <a:endParaRPr lang="en-US" sz="2000" b="1"/>
              </a:p>
            </p:txBody>
          </p:sp>
        </mc:Choice>
        <mc:Fallback xmlns="">
          <p:sp>
            <p:nvSpPr>
              <p:cNvPr id="68" name="TextBox 67"/>
              <p:cNvSpPr txBox="1">
                <a:spLocks noRot="1" noChangeAspect="1" noMove="1" noResize="1" noEditPoints="1" noAdjustHandles="1" noChangeArrowheads="1" noChangeShapeType="1" noTextEdit="1"/>
              </p:cNvSpPr>
              <p:nvPr/>
            </p:nvSpPr>
            <p:spPr>
              <a:xfrm>
                <a:off x="6059077" y="4340072"/>
                <a:ext cx="599267" cy="40011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0" name="TextBox 469"/>
              <p:cNvSpPr txBox="1"/>
              <p:nvPr/>
            </p:nvSpPr>
            <p:spPr>
              <a:xfrm>
                <a:off x="2754924" y="4140017"/>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𝟑</m:t>
                          </m:r>
                        </m:sub>
                      </m:sSub>
                    </m:oMath>
                  </m:oMathPara>
                </a14:m>
                <a:endParaRPr lang="en-US" sz="2000" b="1"/>
              </a:p>
            </p:txBody>
          </p:sp>
        </mc:Choice>
        <mc:Fallback xmlns="">
          <p:sp>
            <p:nvSpPr>
              <p:cNvPr id="470" name="TextBox 469"/>
              <p:cNvSpPr txBox="1">
                <a:spLocks noRot="1" noChangeAspect="1" noMove="1" noResize="1" noEditPoints="1" noAdjustHandles="1" noChangeArrowheads="1" noChangeShapeType="1" noTextEdit="1"/>
              </p:cNvSpPr>
              <p:nvPr/>
            </p:nvSpPr>
            <p:spPr>
              <a:xfrm>
                <a:off x="2754924" y="4140017"/>
                <a:ext cx="599267" cy="40011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1" name="TextBox 470"/>
              <p:cNvSpPr txBox="1"/>
              <p:nvPr/>
            </p:nvSpPr>
            <p:spPr>
              <a:xfrm>
                <a:off x="2993952" y="5117492"/>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𝟒</m:t>
                          </m:r>
                        </m:sub>
                      </m:sSub>
                    </m:oMath>
                  </m:oMathPara>
                </a14:m>
                <a:endParaRPr lang="en-US" sz="2000" b="1"/>
              </a:p>
            </p:txBody>
          </p:sp>
        </mc:Choice>
        <mc:Fallback xmlns="">
          <p:sp>
            <p:nvSpPr>
              <p:cNvPr id="471" name="TextBox 470"/>
              <p:cNvSpPr txBox="1">
                <a:spLocks noRot="1" noChangeAspect="1" noMove="1" noResize="1" noEditPoints="1" noAdjustHandles="1" noChangeArrowheads="1" noChangeShapeType="1" noTextEdit="1"/>
              </p:cNvSpPr>
              <p:nvPr/>
            </p:nvSpPr>
            <p:spPr>
              <a:xfrm>
                <a:off x="2993952" y="5117492"/>
                <a:ext cx="599267"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2" name="TextBox 471"/>
              <p:cNvSpPr txBox="1"/>
              <p:nvPr/>
            </p:nvSpPr>
            <p:spPr>
              <a:xfrm>
                <a:off x="2947104" y="5895945"/>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𝟓</m:t>
                          </m:r>
                        </m:sub>
                      </m:sSub>
                    </m:oMath>
                  </m:oMathPara>
                </a14:m>
                <a:endParaRPr lang="en-US" sz="2000" b="1"/>
              </a:p>
            </p:txBody>
          </p:sp>
        </mc:Choice>
        <mc:Fallback xmlns="">
          <p:sp>
            <p:nvSpPr>
              <p:cNvPr id="472" name="TextBox 471"/>
              <p:cNvSpPr txBox="1">
                <a:spLocks noRot="1" noChangeAspect="1" noMove="1" noResize="1" noEditPoints="1" noAdjustHandles="1" noChangeArrowheads="1" noChangeShapeType="1" noTextEdit="1"/>
              </p:cNvSpPr>
              <p:nvPr/>
            </p:nvSpPr>
            <p:spPr>
              <a:xfrm>
                <a:off x="2947104" y="5895945"/>
                <a:ext cx="599267" cy="400110"/>
              </a:xfrm>
              <a:prstGeom prst="rect">
                <a:avLst/>
              </a:prstGeom>
              <a:blipFill rotWithShape="1">
                <a:blip r:embed="rId5"/>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3" name="TextBox 472"/>
              <p:cNvSpPr txBox="1"/>
              <p:nvPr/>
            </p:nvSpPr>
            <p:spPr>
              <a:xfrm>
                <a:off x="-46732" y="3558327"/>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a:rPr>
                          </m:ctrlPr>
                        </m:sSubPr>
                        <m:e>
                          <m:r>
                            <a:rPr lang="en-US" sz="2000" b="1" i="1">
                              <a:latin typeface="Cambria Math"/>
                            </a:rPr>
                            <m:t>𝑴</m:t>
                          </m:r>
                        </m:e>
                        <m:sub>
                          <m:r>
                            <a:rPr lang="en-US" sz="2000" b="1" i="1">
                              <a:latin typeface="Cambria Math"/>
                            </a:rPr>
                            <m:t>𝟏</m:t>
                          </m:r>
                        </m:sub>
                      </m:sSub>
                    </m:oMath>
                  </m:oMathPara>
                </a14:m>
                <a:endParaRPr lang="en-US" sz="2000" b="1"/>
              </a:p>
            </p:txBody>
          </p:sp>
        </mc:Choice>
        <mc:Fallback xmlns="">
          <p:sp>
            <p:nvSpPr>
              <p:cNvPr id="473" name="TextBox 472"/>
              <p:cNvSpPr txBox="1">
                <a:spLocks noRot="1" noChangeAspect="1" noMove="1" noResize="1" noEditPoints="1" noAdjustHandles="1" noChangeArrowheads="1" noChangeShapeType="1" noTextEdit="1"/>
              </p:cNvSpPr>
              <p:nvPr/>
            </p:nvSpPr>
            <p:spPr>
              <a:xfrm>
                <a:off x="-46732" y="3558327"/>
                <a:ext cx="599267" cy="400110"/>
              </a:xfrm>
              <a:prstGeom prst="rect">
                <a:avLst/>
              </a:prstGeom>
              <a:blipFill rotWithShape="1">
                <a:blip r:embed="rId6"/>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4" name="TextBox 473"/>
              <p:cNvSpPr txBox="1"/>
              <p:nvPr/>
            </p:nvSpPr>
            <p:spPr>
              <a:xfrm>
                <a:off x="5860569" y="4930981"/>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𝟕</m:t>
                          </m:r>
                        </m:sub>
                      </m:sSub>
                    </m:oMath>
                  </m:oMathPara>
                </a14:m>
                <a:endParaRPr lang="en-US" sz="2000" b="1"/>
              </a:p>
            </p:txBody>
          </p:sp>
        </mc:Choice>
        <mc:Fallback xmlns="">
          <p:sp>
            <p:nvSpPr>
              <p:cNvPr id="474" name="TextBox 473"/>
              <p:cNvSpPr txBox="1">
                <a:spLocks noRot="1" noChangeAspect="1" noMove="1" noResize="1" noEditPoints="1" noAdjustHandles="1" noChangeArrowheads="1" noChangeShapeType="1" noTextEdit="1"/>
              </p:cNvSpPr>
              <p:nvPr/>
            </p:nvSpPr>
            <p:spPr>
              <a:xfrm>
                <a:off x="5860569" y="4930981"/>
                <a:ext cx="599267" cy="4001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5" name="TextBox 474"/>
              <p:cNvSpPr txBox="1"/>
              <p:nvPr/>
            </p:nvSpPr>
            <p:spPr>
              <a:xfrm>
                <a:off x="7702134" y="4316354"/>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𝟖</m:t>
                          </m:r>
                        </m:sub>
                      </m:sSub>
                    </m:oMath>
                  </m:oMathPara>
                </a14:m>
                <a:endParaRPr lang="en-US" sz="2000" b="1"/>
              </a:p>
            </p:txBody>
          </p:sp>
        </mc:Choice>
        <mc:Fallback xmlns="">
          <p:sp>
            <p:nvSpPr>
              <p:cNvPr id="475" name="TextBox 474"/>
              <p:cNvSpPr txBox="1">
                <a:spLocks noRot="1" noChangeAspect="1" noMove="1" noResize="1" noEditPoints="1" noAdjustHandles="1" noChangeArrowheads="1" noChangeShapeType="1" noTextEdit="1"/>
              </p:cNvSpPr>
              <p:nvPr/>
            </p:nvSpPr>
            <p:spPr>
              <a:xfrm>
                <a:off x="7702134" y="4316354"/>
                <a:ext cx="599267" cy="40011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6" name="TextBox 475"/>
              <p:cNvSpPr txBox="1"/>
              <p:nvPr/>
            </p:nvSpPr>
            <p:spPr>
              <a:xfrm>
                <a:off x="8428818" y="5040112"/>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𝟗</m:t>
                          </m:r>
                        </m:sub>
                      </m:sSub>
                    </m:oMath>
                  </m:oMathPara>
                </a14:m>
                <a:endParaRPr lang="en-US" sz="2000" b="1"/>
              </a:p>
            </p:txBody>
          </p:sp>
        </mc:Choice>
        <mc:Fallback xmlns="">
          <p:sp>
            <p:nvSpPr>
              <p:cNvPr id="476" name="TextBox 475"/>
              <p:cNvSpPr txBox="1">
                <a:spLocks noRot="1" noChangeAspect="1" noMove="1" noResize="1" noEditPoints="1" noAdjustHandles="1" noChangeArrowheads="1" noChangeShapeType="1" noTextEdit="1"/>
              </p:cNvSpPr>
              <p:nvPr/>
            </p:nvSpPr>
            <p:spPr>
              <a:xfrm>
                <a:off x="8428818" y="5040112"/>
                <a:ext cx="599267" cy="400110"/>
              </a:xfrm>
              <a:prstGeom prst="rect">
                <a:avLst/>
              </a:prstGeom>
              <a:blipFill rotWithShape="1">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7" name="TextBox 476"/>
              <p:cNvSpPr txBox="1"/>
              <p:nvPr/>
            </p:nvSpPr>
            <p:spPr>
              <a:xfrm>
                <a:off x="147590" y="5565862"/>
                <a:ext cx="59926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a:rPr>
                          </m:ctrlPr>
                        </m:sSubPr>
                        <m:e>
                          <m:r>
                            <a:rPr lang="en-US" sz="2000" b="1" i="1">
                              <a:latin typeface="Cambria Math"/>
                            </a:rPr>
                            <m:t>𝑴</m:t>
                          </m:r>
                        </m:e>
                        <m:sub>
                          <m:r>
                            <a:rPr lang="en-US" sz="2000" b="1" i="1" smtClean="0">
                              <a:latin typeface="Cambria Math"/>
                            </a:rPr>
                            <m:t>𝟐</m:t>
                          </m:r>
                        </m:sub>
                      </m:sSub>
                    </m:oMath>
                  </m:oMathPara>
                </a14:m>
                <a:endParaRPr lang="en-US" sz="2000" b="1"/>
              </a:p>
            </p:txBody>
          </p:sp>
        </mc:Choice>
        <mc:Fallback xmlns="">
          <p:sp>
            <p:nvSpPr>
              <p:cNvPr id="477" name="TextBox 476"/>
              <p:cNvSpPr txBox="1">
                <a:spLocks noRot="1" noChangeAspect="1" noMove="1" noResize="1" noEditPoints="1" noAdjustHandles="1" noChangeArrowheads="1" noChangeShapeType="1" noTextEdit="1"/>
              </p:cNvSpPr>
              <p:nvPr/>
            </p:nvSpPr>
            <p:spPr>
              <a:xfrm>
                <a:off x="147590" y="5565862"/>
                <a:ext cx="599267" cy="40011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9" name="Table 68"/>
              <p:cNvGraphicFramePr>
                <a:graphicFrameLocks noGrp="1"/>
              </p:cNvGraphicFramePr>
              <p:nvPr>
                <p:extLst>
                  <p:ext uri="{D42A27DB-BD31-4B8C-83A1-F6EECF244321}">
                    <p14:modId xmlns:p14="http://schemas.microsoft.com/office/powerpoint/2010/main" val="1505191539"/>
                  </p:ext>
                </p:extLst>
              </p:nvPr>
            </p:nvGraphicFramePr>
            <p:xfrm>
              <a:off x="6477000" y="838200"/>
              <a:ext cx="1592073" cy="2743200"/>
            </p:xfrm>
            <a:graphic>
              <a:graphicData uri="http://schemas.openxmlformats.org/drawingml/2006/table">
                <a:tbl>
                  <a:tblPr firstRow="1" bandRow="1">
                    <a:tableStyleId>{5C22544A-7EE6-4342-B048-85BDC9FD1C3A}</a:tableStyleId>
                  </a:tblPr>
                  <a:tblGrid>
                    <a:gridCol w="839788"/>
                    <a:gridCol w="752285"/>
                  </a:tblGrid>
                  <a:tr h="218515">
                    <a:tc>
                      <a:txBody>
                        <a:bodyPr/>
                        <a:lstStyle/>
                        <a:p>
                          <a:pPr algn="ctr"/>
                          <a:r>
                            <a:rPr lang="en-US" sz="1200" smtClean="0"/>
                            <a:t>Match</a:t>
                          </a:r>
                          <a:endParaRPr lang="en-US" sz="1200"/>
                        </a:p>
                      </a:txBody>
                      <a:tcPr marL="0" marR="0" marT="0" marB="0" anchor="ctr"/>
                    </a:tc>
                    <a:tc>
                      <a:txBody>
                        <a:bodyPr/>
                        <a:lstStyle/>
                        <a:p>
                          <a:pPr algn="ctr"/>
                          <a:r>
                            <a:rPr lang="en-US" sz="1200" smtClean="0"/>
                            <a:t>Score</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2</m:t>
                                    </m:r>
                                  </m:sub>
                                </m:sSub>
                              </m:oMath>
                            </m:oMathPara>
                          </a14:m>
                          <a:endParaRPr lang="en-US" sz="1200"/>
                        </a:p>
                      </a:txBody>
                      <a:tcPr anchor="ctr"/>
                    </a:tc>
                    <a:tc>
                      <a:txBody>
                        <a:bodyPr/>
                        <a:lstStyle/>
                        <a:p>
                          <a:pPr algn="ctr"/>
                          <a:r>
                            <a:rPr lang="en-US" sz="1200" smtClean="0"/>
                            <a:t>2.2</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4</m:t>
                                    </m:r>
                                  </m:sub>
                                </m:sSub>
                              </m:oMath>
                            </m:oMathPara>
                          </a14:m>
                          <a:endParaRPr lang="en-US" sz="1200"/>
                        </a:p>
                      </a:txBody>
                      <a:tcPr anchor="ctr"/>
                    </a:tc>
                    <a:tc>
                      <a:txBody>
                        <a:bodyPr/>
                        <a:lstStyle/>
                        <a:p>
                          <a:pPr algn="ctr"/>
                          <a:r>
                            <a:rPr lang="en-US" sz="1200" smtClean="0"/>
                            <a:t>2.2</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9</m:t>
                                    </m:r>
                                  </m:sub>
                                </m:sSub>
                              </m:oMath>
                            </m:oMathPara>
                          </a14:m>
                          <a:endParaRPr lang="en-US" sz="1200"/>
                        </a:p>
                      </a:txBody>
                      <a:tcPr anchor="ctr"/>
                    </a:tc>
                    <a:tc>
                      <a:txBody>
                        <a:bodyPr/>
                        <a:lstStyle/>
                        <a:p>
                          <a:pPr algn="ctr"/>
                          <a:r>
                            <a:rPr lang="en-US" sz="1200" smtClean="0"/>
                            <a:t>2.1</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7</m:t>
                                    </m:r>
                                  </m:sub>
                                </m:sSub>
                              </m:oMath>
                            </m:oMathPara>
                          </a14:m>
                          <a:endParaRPr lang="en-US" sz="1200"/>
                        </a:p>
                      </a:txBody>
                      <a:tcPr anchor="ctr"/>
                    </a:tc>
                    <a:tc>
                      <a:txBody>
                        <a:bodyPr/>
                        <a:lstStyle/>
                        <a:p>
                          <a:pPr algn="ctr"/>
                          <a:r>
                            <a:rPr lang="en-US" sz="1200" smtClean="0"/>
                            <a:t>2.0</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8</m:t>
                                    </m:r>
                                  </m:sub>
                                </m:sSub>
                              </m:oMath>
                            </m:oMathPara>
                          </a14:m>
                          <a:endParaRPr lang="en-US" sz="1200"/>
                        </a:p>
                      </a:txBody>
                      <a:tcPr anchor="ctr"/>
                    </a:tc>
                    <a:tc>
                      <a:txBody>
                        <a:bodyPr/>
                        <a:lstStyle/>
                        <a:p>
                          <a:pPr algn="ctr"/>
                          <a:r>
                            <a:rPr lang="en-US" sz="1200" smtClean="0"/>
                            <a:t>1.8</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1</m:t>
                                    </m:r>
                                  </m:sub>
                                </m:sSub>
                              </m:oMath>
                            </m:oMathPara>
                          </a14:m>
                          <a:endParaRPr lang="en-US" sz="1200"/>
                        </a:p>
                      </a:txBody>
                      <a:tcPr anchor="ctr"/>
                    </a:tc>
                    <a:tc>
                      <a:txBody>
                        <a:bodyPr/>
                        <a:lstStyle/>
                        <a:p>
                          <a:pPr algn="ctr"/>
                          <a:r>
                            <a:rPr lang="en-US" sz="1200" smtClean="0"/>
                            <a:t>1.8</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5</m:t>
                                    </m:r>
                                  </m:sub>
                                </m:sSub>
                              </m:oMath>
                            </m:oMathPara>
                          </a14:m>
                          <a:endParaRPr lang="en-US" sz="1200"/>
                        </a:p>
                      </a:txBody>
                      <a:tcPr anchor="ctr"/>
                    </a:tc>
                    <a:tc>
                      <a:txBody>
                        <a:bodyPr/>
                        <a:lstStyle/>
                        <a:p>
                          <a:pPr algn="ctr"/>
                          <a:r>
                            <a:rPr lang="en-US" sz="1200" smtClean="0"/>
                            <a:t>1.7</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6</m:t>
                                    </m:r>
                                  </m:sub>
                                </m:sSub>
                              </m:oMath>
                            </m:oMathPara>
                          </a14:m>
                          <a:endParaRPr lang="en-US" sz="1200"/>
                        </a:p>
                      </a:txBody>
                      <a:tcPr anchor="ctr"/>
                    </a:tc>
                    <a:tc>
                      <a:txBody>
                        <a:bodyPr/>
                        <a:lstStyle/>
                        <a:p>
                          <a:pPr algn="ctr"/>
                          <a:r>
                            <a:rPr lang="en-US" sz="1200" smtClean="0"/>
                            <a:t>1.6</a:t>
                          </a:r>
                          <a:endParaRPr lang="en-US" sz="1200"/>
                        </a:p>
                      </a:txBody>
                      <a:tcPr anchor="ctr"/>
                    </a:tc>
                  </a:tr>
                  <a:tr h="218515">
                    <a:tc>
                      <a:txBody>
                        <a:bodyPr/>
                        <a:lstStyle/>
                        <a:p>
                          <a:pPr algn="ctr"/>
                          <a14:m>
                            <m:oMathPara xmlns:m="http://schemas.openxmlformats.org/officeDocument/2006/math">
                              <m:oMathParaPr>
                                <m:jc m:val="centerGroup"/>
                              </m:oMathParaPr>
                              <m:oMath xmlns:m="http://schemas.openxmlformats.org/officeDocument/2006/math">
                                <m:sSub>
                                  <m:sSubPr>
                                    <m:ctrlPr>
                                      <a:rPr lang="en-US" sz="1200" b="0" i="1" smtClean="0">
                                        <a:latin typeface="Cambria Math"/>
                                      </a:rPr>
                                    </m:ctrlPr>
                                  </m:sSubPr>
                                  <m:e>
                                    <m:r>
                                      <a:rPr lang="en-US" sz="1200" b="0" i="1" smtClean="0">
                                        <a:latin typeface="Cambria Math"/>
                                      </a:rPr>
                                      <m:t>𝑀</m:t>
                                    </m:r>
                                  </m:e>
                                  <m:sub>
                                    <m:r>
                                      <a:rPr lang="en-US" sz="1200" b="0" i="1" smtClean="0">
                                        <a:latin typeface="Cambria Math"/>
                                      </a:rPr>
                                      <m:t>3</m:t>
                                    </m:r>
                                  </m:sub>
                                </m:sSub>
                              </m:oMath>
                            </m:oMathPara>
                          </a14:m>
                          <a:endParaRPr lang="en-US" sz="1200"/>
                        </a:p>
                      </a:txBody>
                      <a:tcPr anchor="ctr"/>
                    </a:tc>
                    <a:tc>
                      <a:txBody>
                        <a:bodyPr/>
                        <a:lstStyle/>
                        <a:p>
                          <a:pPr algn="ctr"/>
                          <a:r>
                            <a:rPr lang="en-US" sz="1200" smtClean="0"/>
                            <a:t>1.4</a:t>
                          </a:r>
                          <a:endParaRPr lang="en-US" sz="1200"/>
                        </a:p>
                      </a:txBody>
                      <a:tcPr anchor="ctr"/>
                    </a:tc>
                  </a:tr>
                </a:tbl>
              </a:graphicData>
            </a:graphic>
          </p:graphicFrame>
        </mc:Choice>
        <mc:Fallback xmlns="">
          <p:graphicFrame>
            <p:nvGraphicFramePr>
              <p:cNvPr id="69" name="Table 68"/>
              <p:cNvGraphicFramePr>
                <a:graphicFrameLocks noGrp="1"/>
              </p:cNvGraphicFramePr>
              <p:nvPr>
                <p:extLst>
                  <p:ext uri="{D42A27DB-BD31-4B8C-83A1-F6EECF244321}">
                    <p14:modId xmlns:p14="http://schemas.microsoft.com/office/powerpoint/2010/main" val="2314175771"/>
                  </p:ext>
                </p:extLst>
              </p:nvPr>
            </p:nvGraphicFramePr>
            <p:xfrm>
              <a:off x="6477000" y="838200"/>
              <a:ext cx="1592073" cy="2743200"/>
            </p:xfrm>
            <a:graphic>
              <a:graphicData uri="http://schemas.openxmlformats.org/drawingml/2006/table">
                <a:tbl>
                  <a:tblPr firstRow="1" bandRow="1">
                    <a:tableStyleId>{5C22544A-7EE6-4342-B048-85BDC9FD1C3A}</a:tableStyleId>
                  </a:tblPr>
                  <a:tblGrid>
                    <a:gridCol w="839788"/>
                    <a:gridCol w="752285"/>
                  </a:tblGrid>
                  <a:tr h="274320">
                    <a:tc>
                      <a:txBody>
                        <a:bodyPr/>
                        <a:lstStyle/>
                        <a:p>
                          <a:pPr algn="ctr"/>
                          <a:r>
                            <a:rPr lang="en-US" sz="1200" smtClean="0"/>
                            <a:t>Match</a:t>
                          </a:r>
                          <a:endParaRPr lang="en-US" sz="1200"/>
                        </a:p>
                      </a:txBody>
                      <a:tcPr marL="0" marR="0" marT="0" marB="0" anchor="ctr"/>
                    </a:tc>
                    <a:tc>
                      <a:txBody>
                        <a:bodyPr/>
                        <a:lstStyle/>
                        <a:p>
                          <a:pPr algn="ctr"/>
                          <a:r>
                            <a:rPr lang="en-US" sz="1200" smtClean="0"/>
                            <a:t>Score</a:t>
                          </a:r>
                          <a:endParaRPr lang="en-US" sz="1200"/>
                        </a:p>
                      </a:txBody>
                      <a:tcPr anchor="ctr"/>
                    </a:tc>
                  </a:tr>
                  <a:tr h="274320">
                    <a:tc>
                      <a:txBody>
                        <a:bodyPr/>
                        <a:lstStyle/>
                        <a:p>
                          <a:endParaRPr lang="en-US"/>
                        </a:p>
                      </a:txBody>
                      <a:tcPr anchor="ctr">
                        <a:blipFill rotWithShape="1">
                          <a:blip r:embed="rId11"/>
                          <a:stretch>
                            <a:fillRect l="-725" t="-102222" r="-89130" b="-815556"/>
                          </a:stretch>
                        </a:blipFill>
                      </a:tcPr>
                    </a:tc>
                    <a:tc>
                      <a:txBody>
                        <a:bodyPr/>
                        <a:lstStyle/>
                        <a:p>
                          <a:pPr algn="ctr"/>
                          <a:r>
                            <a:rPr lang="en-US" sz="1200" smtClean="0"/>
                            <a:t>2.2</a:t>
                          </a:r>
                          <a:endParaRPr lang="en-US" sz="1200"/>
                        </a:p>
                      </a:txBody>
                      <a:tcPr anchor="ctr"/>
                    </a:tc>
                  </a:tr>
                  <a:tr h="274320">
                    <a:tc>
                      <a:txBody>
                        <a:bodyPr/>
                        <a:lstStyle/>
                        <a:p>
                          <a:endParaRPr lang="en-US"/>
                        </a:p>
                      </a:txBody>
                      <a:tcPr anchor="ctr">
                        <a:blipFill rotWithShape="1">
                          <a:blip r:embed="rId11"/>
                          <a:stretch>
                            <a:fillRect l="-725" t="-202222" r="-89130" b="-715556"/>
                          </a:stretch>
                        </a:blipFill>
                      </a:tcPr>
                    </a:tc>
                    <a:tc>
                      <a:txBody>
                        <a:bodyPr/>
                        <a:lstStyle/>
                        <a:p>
                          <a:pPr algn="ctr"/>
                          <a:r>
                            <a:rPr lang="en-US" sz="1200" smtClean="0"/>
                            <a:t>2.2</a:t>
                          </a:r>
                          <a:endParaRPr lang="en-US" sz="1200"/>
                        </a:p>
                      </a:txBody>
                      <a:tcPr anchor="ctr"/>
                    </a:tc>
                  </a:tr>
                  <a:tr h="274320">
                    <a:tc>
                      <a:txBody>
                        <a:bodyPr/>
                        <a:lstStyle/>
                        <a:p>
                          <a:endParaRPr lang="en-US"/>
                        </a:p>
                      </a:txBody>
                      <a:tcPr anchor="ctr">
                        <a:blipFill rotWithShape="1">
                          <a:blip r:embed="rId11"/>
                          <a:stretch>
                            <a:fillRect l="-725" t="-302222" r="-89130" b="-615556"/>
                          </a:stretch>
                        </a:blipFill>
                      </a:tcPr>
                    </a:tc>
                    <a:tc>
                      <a:txBody>
                        <a:bodyPr/>
                        <a:lstStyle/>
                        <a:p>
                          <a:pPr algn="ctr"/>
                          <a:r>
                            <a:rPr lang="en-US" sz="1200" smtClean="0"/>
                            <a:t>2.1</a:t>
                          </a:r>
                          <a:endParaRPr lang="en-US" sz="1200"/>
                        </a:p>
                      </a:txBody>
                      <a:tcPr anchor="ctr"/>
                    </a:tc>
                  </a:tr>
                  <a:tr h="274320">
                    <a:tc>
                      <a:txBody>
                        <a:bodyPr/>
                        <a:lstStyle/>
                        <a:p>
                          <a:endParaRPr lang="en-US"/>
                        </a:p>
                      </a:txBody>
                      <a:tcPr anchor="ctr">
                        <a:blipFill rotWithShape="1">
                          <a:blip r:embed="rId11"/>
                          <a:stretch>
                            <a:fillRect l="-725" t="-402222" r="-89130" b="-515556"/>
                          </a:stretch>
                        </a:blipFill>
                      </a:tcPr>
                    </a:tc>
                    <a:tc>
                      <a:txBody>
                        <a:bodyPr/>
                        <a:lstStyle/>
                        <a:p>
                          <a:pPr algn="ctr"/>
                          <a:r>
                            <a:rPr lang="en-US" sz="1200" smtClean="0"/>
                            <a:t>2.0</a:t>
                          </a:r>
                          <a:endParaRPr lang="en-US" sz="1200"/>
                        </a:p>
                      </a:txBody>
                      <a:tcPr anchor="ctr"/>
                    </a:tc>
                  </a:tr>
                  <a:tr h="274320">
                    <a:tc>
                      <a:txBody>
                        <a:bodyPr/>
                        <a:lstStyle/>
                        <a:p>
                          <a:endParaRPr lang="en-US"/>
                        </a:p>
                      </a:txBody>
                      <a:tcPr anchor="ctr">
                        <a:blipFill rotWithShape="1">
                          <a:blip r:embed="rId11"/>
                          <a:stretch>
                            <a:fillRect l="-725" t="-502222" r="-89130" b="-415556"/>
                          </a:stretch>
                        </a:blipFill>
                      </a:tcPr>
                    </a:tc>
                    <a:tc>
                      <a:txBody>
                        <a:bodyPr/>
                        <a:lstStyle/>
                        <a:p>
                          <a:pPr algn="ctr"/>
                          <a:r>
                            <a:rPr lang="en-US" sz="1200" smtClean="0"/>
                            <a:t>1.8</a:t>
                          </a:r>
                          <a:endParaRPr lang="en-US" sz="1200"/>
                        </a:p>
                      </a:txBody>
                      <a:tcPr anchor="ctr"/>
                    </a:tc>
                  </a:tr>
                  <a:tr h="274320">
                    <a:tc>
                      <a:txBody>
                        <a:bodyPr/>
                        <a:lstStyle/>
                        <a:p>
                          <a:endParaRPr lang="en-US"/>
                        </a:p>
                      </a:txBody>
                      <a:tcPr anchor="ctr">
                        <a:blipFill rotWithShape="1">
                          <a:blip r:embed="rId11"/>
                          <a:stretch>
                            <a:fillRect l="-725" t="-602222" r="-89130" b="-315556"/>
                          </a:stretch>
                        </a:blipFill>
                      </a:tcPr>
                    </a:tc>
                    <a:tc>
                      <a:txBody>
                        <a:bodyPr/>
                        <a:lstStyle/>
                        <a:p>
                          <a:pPr algn="ctr"/>
                          <a:r>
                            <a:rPr lang="en-US" sz="1200" smtClean="0"/>
                            <a:t>1.8</a:t>
                          </a:r>
                          <a:endParaRPr lang="en-US" sz="1200"/>
                        </a:p>
                      </a:txBody>
                      <a:tcPr anchor="ctr"/>
                    </a:tc>
                  </a:tr>
                  <a:tr h="274320">
                    <a:tc>
                      <a:txBody>
                        <a:bodyPr/>
                        <a:lstStyle/>
                        <a:p>
                          <a:endParaRPr lang="en-US"/>
                        </a:p>
                      </a:txBody>
                      <a:tcPr anchor="ctr">
                        <a:blipFill rotWithShape="1">
                          <a:blip r:embed="rId11"/>
                          <a:stretch>
                            <a:fillRect l="-725" t="-702222" r="-89130" b="-215556"/>
                          </a:stretch>
                        </a:blipFill>
                      </a:tcPr>
                    </a:tc>
                    <a:tc>
                      <a:txBody>
                        <a:bodyPr/>
                        <a:lstStyle/>
                        <a:p>
                          <a:pPr algn="ctr"/>
                          <a:r>
                            <a:rPr lang="en-US" sz="1200" smtClean="0"/>
                            <a:t>1.7</a:t>
                          </a:r>
                          <a:endParaRPr lang="en-US" sz="1200"/>
                        </a:p>
                      </a:txBody>
                      <a:tcPr anchor="ctr"/>
                    </a:tc>
                  </a:tr>
                  <a:tr h="274320">
                    <a:tc>
                      <a:txBody>
                        <a:bodyPr/>
                        <a:lstStyle/>
                        <a:p>
                          <a:endParaRPr lang="en-US"/>
                        </a:p>
                      </a:txBody>
                      <a:tcPr anchor="ctr">
                        <a:blipFill rotWithShape="1">
                          <a:blip r:embed="rId11"/>
                          <a:stretch>
                            <a:fillRect l="-725" t="-802222" r="-89130" b="-115556"/>
                          </a:stretch>
                        </a:blipFill>
                      </a:tcPr>
                    </a:tc>
                    <a:tc>
                      <a:txBody>
                        <a:bodyPr/>
                        <a:lstStyle/>
                        <a:p>
                          <a:pPr algn="ctr"/>
                          <a:r>
                            <a:rPr lang="en-US" sz="1200" smtClean="0"/>
                            <a:t>1.6</a:t>
                          </a:r>
                          <a:endParaRPr lang="en-US" sz="1200"/>
                        </a:p>
                      </a:txBody>
                      <a:tcPr anchor="ctr"/>
                    </a:tc>
                  </a:tr>
                  <a:tr h="274320">
                    <a:tc>
                      <a:txBody>
                        <a:bodyPr/>
                        <a:lstStyle/>
                        <a:p>
                          <a:endParaRPr lang="en-US"/>
                        </a:p>
                      </a:txBody>
                      <a:tcPr anchor="ctr">
                        <a:blipFill rotWithShape="1">
                          <a:blip r:embed="rId11"/>
                          <a:stretch>
                            <a:fillRect l="-725" t="-902222" r="-89130" b="-15556"/>
                          </a:stretch>
                        </a:blipFill>
                      </a:tcPr>
                    </a:tc>
                    <a:tc>
                      <a:txBody>
                        <a:bodyPr/>
                        <a:lstStyle/>
                        <a:p>
                          <a:pPr algn="ctr"/>
                          <a:r>
                            <a:rPr lang="en-US" sz="1200" smtClean="0"/>
                            <a:t>1.4</a:t>
                          </a:r>
                          <a:endParaRPr lang="en-US" sz="1200"/>
                        </a:p>
                      </a:txBody>
                      <a:tcPr anchor="ctr"/>
                    </a:tc>
                  </a:tr>
                </a:tbl>
              </a:graphicData>
            </a:graphic>
          </p:graphicFrame>
        </mc:Fallback>
      </mc:AlternateContent>
      <p:sp>
        <p:nvSpPr>
          <p:cNvPr id="478" name="Down Arrow 477"/>
          <p:cNvSpPr/>
          <p:nvPr/>
        </p:nvSpPr>
        <p:spPr>
          <a:xfrm>
            <a:off x="8301401" y="842023"/>
            <a:ext cx="311000" cy="27393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p:nvSpPr>
        <p:spPr>
          <a:xfrm>
            <a:off x="6409028" y="1038999"/>
            <a:ext cx="1685155" cy="71360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extBox 479"/>
          <p:cNvSpPr txBox="1"/>
          <p:nvPr/>
        </p:nvSpPr>
        <p:spPr>
          <a:xfrm>
            <a:off x="2289455" y="3225061"/>
            <a:ext cx="1083630" cy="369332"/>
          </a:xfrm>
          <a:prstGeom prst="rect">
            <a:avLst/>
          </a:prstGeom>
          <a:noFill/>
        </p:spPr>
        <p:txBody>
          <a:bodyPr wrap="none" rtlCol="0">
            <a:spAutoFit/>
          </a:bodyPr>
          <a:lstStyle/>
          <a:p>
            <a:r>
              <a:rPr lang="en-US" b="1" smtClean="0"/>
              <a:t>Matching</a:t>
            </a:r>
            <a:endParaRPr lang="en-US" b="1"/>
          </a:p>
        </p:txBody>
      </p:sp>
      <p:sp>
        <p:nvSpPr>
          <p:cNvPr id="481" name="TextBox 480"/>
          <p:cNvSpPr txBox="1"/>
          <p:nvPr/>
        </p:nvSpPr>
        <p:spPr>
          <a:xfrm rot="16200000">
            <a:off x="5531067" y="2106590"/>
            <a:ext cx="950901" cy="369332"/>
          </a:xfrm>
          <a:prstGeom prst="rect">
            <a:avLst/>
          </a:prstGeom>
          <a:noFill/>
        </p:spPr>
        <p:txBody>
          <a:bodyPr wrap="none" rtlCol="0">
            <a:spAutoFit/>
          </a:bodyPr>
          <a:lstStyle/>
          <a:p>
            <a:r>
              <a:rPr lang="en-US" b="1" smtClean="0"/>
              <a:t>Ranking</a:t>
            </a:r>
            <a:endParaRPr lang="en-US" b="1"/>
          </a:p>
        </p:txBody>
      </p:sp>
      <p:sp>
        <p:nvSpPr>
          <p:cNvPr id="482" name="Rectangle 481"/>
          <p:cNvSpPr/>
          <p:nvPr/>
        </p:nvSpPr>
        <p:spPr>
          <a:xfrm rot="20684584">
            <a:off x="1520885" y="2359375"/>
            <a:ext cx="6553200" cy="1524000"/>
          </a:xfrm>
          <a:prstGeom prst="rect">
            <a:avLst/>
          </a:prstGeom>
          <a:solidFill>
            <a:schemeClr val="accent4">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FFC000"/>
                </a:solidFill>
              </a:rPr>
              <a:t>Why compute </a:t>
            </a:r>
            <a:r>
              <a:rPr lang="en-US" sz="3200" smtClean="0">
                <a:solidFill>
                  <a:srgbClr val="00B050"/>
                </a:solidFill>
              </a:rPr>
              <a:t>all</a:t>
            </a:r>
            <a:r>
              <a:rPr lang="en-US" sz="3200" smtClean="0">
                <a:solidFill>
                  <a:srgbClr val="FFC000"/>
                </a:solidFill>
              </a:rPr>
              <a:t> matches?</a:t>
            </a:r>
          </a:p>
          <a:p>
            <a:pPr algn="ctr"/>
            <a:r>
              <a:rPr lang="en-US" sz="3200" smtClean="0">
                <a:solidFill>
                  <a:srgbClr val="FFC000"/>
                </a:solidFill>
              </a:rPr>
              <a:t>We need only </a:t>
            </a:r>
            <a:r>
              <a:rPr lang="en-US" sz="3200" smtClean="0">
                <a:solidFill>
                  <a:srgbClr val="00B050"/>
                </a:solidFill>
              </a:rPr>
              <a:t>top-2</a:t>
            </a:r>
            <a:r>
              <a:rPr lang="en-US" sz="3200" smtClean="0">
                <a:solidFill>
                  <a:srgbClr val="FFC000"/>
                </a:solidFill>
              </a:rPr>
              <a:t>!</a:t>
            </a:r>
            <a:endParaRPr lang="en-US" sz="3200">
              <a:solidFill>
                <a:srgbClr val="FFC000"/>
              </a:solidFill>
            </a:endParaRPr>
          </a:p>
        </p:txBody>
      </p:sp>
      <p:grpSp>
        <p:nvGrpSpPr>
          <p:cNvPr id="70" name="Group 69"/>
          <p:cNvGrpSpPr/>
          <p:nvPr/>
        </p:nvGrpSpPr>
        <p:grpSpPr>
          <a:xfrm>
            <a:off x="-76200" y="4735392"/>
            <a:ext cx="2022018" cy="1360608"/>
            <a:chOff x="-76200" y="4735392"/>
            <a:chExt cx="2022018" cy="1360608"/>
          </a:xfrm>
        </p:grpSpPr>
        <p:grpSp>
          <p:nvGrpSpPr>
            <p:cNvPr id="381" name="Group 380"/>
            <p:cNvGrpSpPr/>
            <p:nvPr/>
          </p:nvGrpSpPr>
          <p:grpSpPr>
            <a:xfrm>
              <a:off x="-76200" y="4735392"/>
              <a:ext cx="2022018" cy="1360608"/>
              <a:chOff x="1962660" y="1905000"/>
              <a:chExt cx="2022018" cy="1360608"/>
            </a:xfrm>
          </p:grpSpPr>
          <p:sp>
            <p:nvSpPr>
              <p:cNvPr id="382" name="Oval 381"/>
              <p:cNvSpPr/>
              <p:nvPr/>
            </p:nvSpPr>
            <p:spPr>
              <a:xfrm>
                <a:off x="2120079" y="22237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83" name="Oval 382"/>
              <p:cNvSpPr/>
              <p:nvPr/>
            </p:nvSpPr>
            <p:spPr>
              <a:xfrm>
                <a:off x="2895600" y="29608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384" name="Oval 383"/>
              <p:cNvSpPr/>
              <p:nvPr/>
            </p:nvSpPr>
            <p:spPr>
              <a:xfrm>
                <a:off x="2895600" y="22229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85" name="Oval 384"/>
              <p:cNvSpPr/>
              <p:nvPr/>
            </p:nvSpPr>
            <p:spPr>
              <a:xfrm>
                <a:off x="3679878" y="22237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cxnSp>
            <p:nvCxnSpPr>
              <p:cNvPr id="386" name="Straight Connector 385"/>
              <p:cNvCxnSpPr>
                <a:stCxn id="385" idx="3"/>
                <a:endCxn id="383" idx="7"/>
              </p:cNvCxnSpPr>
              <p:nvPr/>
            </p:nvCxnSpPr>
            <p:spPr>
              <a:xfrm flipH="1">
                <a:off x="3155763" y="2483863"/>
                <a:ext cx="568752"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a:stCxn id="384" idx="6"/>
                <a:endCxn id="385" idx="2"/>
              </p:cNvCxnSpPr>
              <p:nvPr/>
            </p:nvCxnSpPr>
            <p:spPr>
              <a:xfrm>
                <a:off x="3200400" y="2375308"/>
                <a:ext cx="479478"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TextBox 387"/>
              <p:cNvSpPr txBox="1"/>
              <p:nvPr/>
            </p:nvSpPr>
            <p:spPr>
              <a:xfrm>
                <a:off x="1962660" y="1905000"/>
                <a:ext cx="301686" cy="369332"/>
              </a:xfrm>
              <a:prstGeom prst="rect">
                <a:avLst/>
              </a:prstGeom>
              <a:noFill/>
            </p:spPr>
            <p:txBody>
              <a:bodyPr wrap="none" rtlCol="0">
                <a:spAutoFit/>
              </a:bodyPr>
              <a:lstStyle/>
              <a:p>
                <a:r>
                  <a:rPr lang="en-US"/>
                  <a:t>4</a:t>
                </a:r>
              </a:p>
            </p:txBody>
          </p:sp>
          <p:sp>
            <p:nvSpPr>
              <p:cNvPr id="389" name="TextBox 388"/>
              <p:cNvSpPr txBox="1"/>
              <p:nvPr/>
            </p:nvSpPr>
            <p:spPr>
              <a:xfrm>
                <a:off x="2667000" y="1905000"/>
                <a:ext cx="301686" cy="369332"/>
              </a:xfrm>
              <a:prstGeom prst="rect">
                <a:avLst/>
              </a:prstGeom>
              <a:noFill/>
            </p:spPr>
            <p:txBody>
              <a:bodyPr wrap="none" rtlCol="0">
                <a:spAutoFit/>
              </a:bodyPr>
              <a:lstStyle/>
              <a:p>
                <a:r>
                  <a:rPr lang="en-US"/>
                  <a:t>3</a:t>
                </a:r>
              </a:p>
            </p:txBody>
          </p:sp>
          <p:cxnSp>
            <p:nvCxnSpPr>
              <p:cNvPr id="390" name="Straight Connector 389"/>
              <p:cNvCxnSpPr>
                <a:stCxn id="382" idx="6"/>
                <a:endCxn id="384" idx="2"/>
              </p:cNvCxnSpPr>
              <p:nvPr/>
            </p:nvCxnSpPr>
            <p:spPr>
              <a:xfrm flipV="1">
                <a:off x="2424879" y="23753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TextBox 390"/>
              <p:cNvSpPr txBox="1"/>
              <p:nvPr/>
            </p:nvSpPr>
            <p:spPr>
              <a:xfrm>
                <a:off x="3429000" y="1905000"/>
                <a:ext cx="301686" cy="369332"/>
              </a:xfrm>
              <a:prstGeom prst="rect">
                <a:avLst/>
              </a:prstGeom>
              <a:noFill/>
            </p:spPr>
            <p:txBody>
              <a:bodyPr wrap="none" rtlCol="0">
                <a:spAutoFit/>
              </a:bodyPr>
              <a:lstStyle/>
              <a:p>
                <a:r>
                  <a:rPr lang="en-US"/>
                  <a:t>2</a:t>
                </a:r>
              </a:p>
            </p:txBody>
          </p:sp>
          <p:sp>
            <p:nvSpPr>
              <p:cNvPr id="392" name="TextBox 391"/>
              <p:cNvSpPr txBox="1"/>
              <p:nvPr/>
            </p:nvSpPr>
            <p:spPr>
              <a:xfrm>
                <a:off x="3429768" y="2590800"/>
                <a:ext cx="380232" cy="276999"/>
              </a:xfrm>
              <a:prstGeom prst="rect">
                <a:avLst/>
              </a:prstGeom>
              <a:noFill/>
            </p:spPr>
            <p:txBody>
              <a:bodyPr wrap="none" rtlCol="0">
                <a:spAutoFit/>
              </a:bodyPr>
              <a:lstStyle/>
              <a:p>
                <a:r>
                  <a:rPr lang="en-US" sz="1200" smtClean="0"/>
                  <a:t>0.7</a:t>
                </a:r>
                <a:endParaRPr lang="en-US" sz="1200"/>
              </a:p>
            </p:txBody>
          </p:sp>
          <p:sp>
            <p:nvSpPr>
              <p:cNvPr id="393" name="TextBox 392"/>
              <p:cNvSpPr txBox="1"/>
              <p:nvPr/>
            </p:nvSpPr>
            <p:spPr>
              <a:xfrm>
                <a:off x="3277368" y="2362200"/>
                <a:ext cx="380232" cy="276999"/>
              </a:xfrm>
              <a:prstGeom prst="rect">
                <a:avLst/>
              </a:prstGeom>
              <a:noFill/>
            </p:spPr>
            <p:txBody>
              <a:bodyPr wrap="none" rtlCol="0">
                <a:spAutoFit/>
              </a:bodyPr>
              <a:lstStyle/>
              <a:p>
                <a:r>
                  <a:rPr lang="en-US" sz="1200" smtClean="0"/>
                  <a:t>0.7</a:t>
                </a:r>
                <a:endParaRPr lang="en-US" sz="1200"/>
              </a:p>
            </p:txBody>
          </p:sp>
          <p:sp>
            <p:nvSpPr>
              <p:cNvPr id="394" name="TextBox 393"/>
              <p:cNvSpPr txBox="1"/>
              <p:nvPr/>
            </p:nvSpPr>
            <p:spPr>
              <a:xfrm>
                <a:off x="2515368" y="2362200"/>
                <a:ext cx="380232" cy="276999"/>
              </a:xfrm>
              <a:prstGeom prst="rect">
                <a:avLst/>
              </a:prstGeom>
              <a:noFill/>
            </p:spPr>
            <p:txBody>
              <a:bodyPr wrap="none" rtlCol="0">
                <a:spAutoFit/>
              </a:bodyPr>
              <a:lstStyle/>
              <a:p>
                <a:r>
                  <a:rPr lang="en-US" sz="1200" smtClean="0"/>
                  <a:t>0.8</a:t>
                </a:r>
                <a:endParaRPr lang="en-US" sz="1200"/>
              </a:p>
            </p:txBody>
          </p:sp>
        </p:grpSp>
        <p:sp>
          <p:nvSpPr>
            <p:cNvPr id="483" name="TextBox 482"/>
            <p:cNvSpPr txBox="1"/>
            <p:nvPr/>
          </p:nvSpPr>
          <p:spPr>
            <a:xfrm>
              <a:off x="1110592" y="5623807"/>
              <a:ext cx="301686" cy="369332"/>
            </a:xfrm>
            <a:prstGeom prst="rect">
              <a:avLst/>
            </a:prstGeom>
            <a:noFill/>
          </p:spPr>
          <p:txBody>
            <a:bodyPr wrap="none" rtlCol="0">
              <a:spAutoFit/>
            </a:bodyPr>
            <a:lstStyle/>
            <a:p>
              <a:r>
                <a:rPr lang="en-US" smtClean="0"/>
                <a:t>7</a:t>
              </a:r>
              <a:endParaRPr lang="en-US"/>
            </a:p>
          </p:txBody>
        </p:sp>
      </p:grpSp>
    </p:spTree>
    <p:extLst>
      <p:ext uri="{BB962C8B-B14F-4D97-AF65-F5344CB8AC3E}">
        <p14:creationId xmlns:p14="http://schemas.microsoft.com/office/powerpoint/2010/main" val="392480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7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78"/>
                                        </p:tgtEl>
                                        <p:attrNameLst>
                                          <p:attrName>style.visibility</p:attrName>
                                        </p:attrNameLst>
                                      </p:cBhvr>
                                      <p:to>
                                        <p:strVal val="visible"/>
                                      </p:to>
                                    </p:set>
                                    <p:animEffect transition="in" filter="wipe(up)">
                                      <p:cBhvr>
                                        <p:cTn id="69" dur="1000"/>
                                        <p:tgtEl>
                                          <p:spTgt spid="478"/>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7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470" grpId="0"/>
      <p:bldP spid="471" grpId="0"/>
      <p:bldP spid="472" grpId="0"/>
      <p:bldP spid="473" grpId="0"/>
      <p:bldP spid="474" grpId="0"/>
      <p:bldP spid="475" grpId="0"/>
      <p:bldP spid="476" grpId="0"/>
      <p:bldP spid="477" grpId="0"/>
      <p:bldP spid="478" grpId="0" animBg="1"/>
      <p:bldP spid="479" grpId="0" animBg="1"/>
      <p:bldP spid="480" grpId="0"/>
      <p:bldP spid="481" grpId="0"/>
      <p:bldP spid="48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Overview</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5" name="TextBox 4"/>
          <p:cNvSpPr txBox="1"/>
          <p:nvPr/>
        </p:nvSpPr>
        <p:spPr>
          <a:xfrm>
            <a:off x="597674" y="1219200"/>
            <a:ext cx="1216680" cy="369332"/>
          </a:xfrm>
          <a:prstGeom prst="rect">
            <a:avLst/>
          </a:prstGeom>
          <a:solidFill>
            <a:srgbClr val="FFC000"/>
          </a:solidFill>
          <a:ln>
            <a:noFill/>
          </a:ln>
        </p:spPr>
        <p:txBody>
          <a:bodyPr wrap="none" rtlCol="0">
            <a:spAutoFit/>
          </a:bodyPr>
          <a:lstStyle/>
          <a:p>
            <a:pPr algn="ctr"/>
            <a:r>
              <a:rPr lang="en-US" b="1" smtClean="0"/>
              <a:t>Network G</a:t>
            </a:r>
            <a:endParaRPr lang="en-US" b="1"/>
          </a:p>
        </p:txBody>
      </p:sp>
      <p:sp>
        <p:nvSpPr>
          <p:cNvPr id="6" name="TextBox 5"/>
          <p:cNvSpPr txBox="1"/>
          <p:nvPr/>
        </p:nvSpPr>
        <p:spPr>
          <a:xfrm>
            <a:off x="1313629" y="1676400"/>
            <a:ext cx="1200971" cy="369332"/>
          </a:xfrm>
          <a:prstGeom prst="rect">
            <a:avLst/>
          </a:prstGeom>
          <a:solidFill>
            <a:srgbClr val="FFC000"/>
          </a:solidFill>
          <a:ln>
            <a:noFill/>
          </a:ln>
        </p:spPr>
        <p:txBody>
          <a:bodyPr wrap="none" rtlCol="0">
            <a:spAutoFit/>
          </a:bodyPr>
          <a:lstStyle/>
          <a:p>
            <a:pPr algn="ctr"/>
            <a:r>
              <a:rPr lang="en-US" b="1" smtClean="0"/>
              <a:t>Distance D</a:t>
            </a:r>
            <a:endParaRPr lang="en-US" b="1"/>
          </a:p>
        </p:txBody>
      </p:sp>
      <p:sp>
        <p:nvSpPr>
          <p:cNvPr id="7" name="TextBox 6"/>
          <p:cNvSpPr txBox="1"/>
          <p:nvPr/>
        </p:nvSpPr>
        <p:spPr>
          <a:xfrm>
            <a:off x="2793367" y="1219200"/>
            <a:ext cx="2370137" cy="923330"/>
          </a:xfrm>
          <a:prstGeom prst="rect">
            <a:avLst/>
          </a:prstGeom>
          <a:noFill/>
          <a:ln w="38100">
            <a:solidFill>
              <a:schemeClr val="tx1"/>
            </a:solidFill>
          </a:ln>
        </p:spPr>
        <p:txBody>
          <a:bodyPr wrap="none" rtlCol="0">
            <a:spAutoFit/>
          </a:bodyPr>
          <a:lstStyle/>
          <a:p>
            <a:pPr algn="ctr"/>
            <a:r>
              <a:rPr lang="en-US" b="1" smtClean="0"/>
              <a:t>Breadth First Traversal </a:t>
            </a:r>
          </a:p>
          <a:p>
            <a:pPr algn="ctr"/>
            <a:r>
              <a:rPr lang="en-US" b="1" smtClean="0"/>
              <a:t>from each Node </a:t>
            </a:r>
          </a:p>
          <a:p>
            <a:pPr algn="ctr"/>
            <a:r>
              <a:rPr lang="en-US" b="1" smtClean="0"/>
              <a:t>up to Distance D</a:t>
            </a:r>
            <a:endParaRPr lang="en-US" b="1"/>
          </a:p>
        </p:txBody>
      </p:sp>
      <p:sp>
        <p:nvSpPr>
          <p:cNvPr id="8" name="TextBox 7"/>
          <p:cNvSpPr txBox="1"/>
          <p:nvPr/>
        </p:nvSpPr>
        <p:spPr>
          <a:xfrm>
            <a:off x="5659223" y="1219200"/>
            <a:ext cx="1046377" cy="923330"/>
          </a:xfrm>
          <a:prstGeom prst="rect">
            <a:avLst/>
          </a:prstGeom>
          <a:solidFill>
            <a:srgbClr val="92D050"/>
          </a:solidFill>
          <a:ln>
            <a:noFill/>
          </a:ln>
        </p:spPr>
        <p:txBody>
          <a:bodyPr wrap="none" rtlCol="0">
            <a:spAutoFit/>
          </a:bodyPr>
          <a:lstStyle/>
          <a:p>
            <a:pPr algn="ctr"/>
            <a:r>
              <a:rPr lang="en-US" b="1" smtClean="0"/>
              <a:t>Graph</a:t>
            </a:r>
          </a:p>
          <a:p>
            <a:pPr algn="ctr"/>
            <a:r>
              <a:rPr lang="en-US" b="1" smtClean="0"/>
              <a:t>Topology</a:t>
            </a:r>
          </a:p>
          <a:p>
            <a:pPr algn="ctr"/>
            <a:r>
              <a:rPr lang="en-US" b="1" smtClean="0"/>
              <a:t>Index</a:t>
            </a:r>
            <a:endParaRPr lang="en-US" b="1"/>
          </a:p>
        </p:txBody>
      </p:sp>
      <p:sp>
        <p:nvSpPr>
          <p:cNvPr id="9" name="TextBox 8"/>
          <p:cNvSpPr txBox="1"/>
          <p:nvPr/>
        </p:nvSpPr>
        <p:spPr>
          <a:xfrm>
            <a:off x="3053726" y="2590800"/>
            <a:ext cx="1849417" cy="923330"/>
          </a:xfrm>
          <a:prstGeom prst="rect">
            <a:avLst/>
          </a:prstGeom>
          <a:solidFill>
            <a:srgbClr val="92D050"/>
          </a:solidFill>
          <a:ln>
            <a:noFill/>
          </a:ln>
        </p:spPr>
        <p:txBody>
          <a:bodyPr wrap="none" rtlCol="0">
            <a:spAutoFit/>
          </a:bodyPr>
          <a:lstStyle/>
          <a:p>
            <a:pPr algn="ctr"/>
            <a:r>
              <a:rPr lang="en-US" b="1" smtClean="0"/>
              <a:t>Graph </a:t>
            </a:r>
            <a:r>
              <a:rPr lang="en-US" b="1"/>
              <a:t>Maximum </a:t>
            </a:r>
            <a:endParaRPr lang="en-US" b="1" smtClean="0"/>
          </a:p>
          <a:p>
            <a:pPr algn="ctr"/>
            <a:r>
              <a:rPr lang="en-US" b="1" smtClean="0"/>
              <a:t>Path </a:t>
            </a:r>
            <a:r>
              <a:rPr lang="en-US" b="1"/>
              <a:t>Weight</a:t>
            </a:r>
            <a:endParaRPr lang="en-US" b="1" smtClean="0"/>
          </a:p>
          <a:p>
            <a:pPr algn="ctr"/>
            <a:r>
              <a:rPr lang="en-US" b="1" smtClean="0"/>
              <a:t>Index</a:t>
            </a:r>
            <a:endParaRPr lang="en-US" b="1"/>
          </a:p>
        </p:txBody>
      </p:sp>
      <p:sp>
        <p:nvSpPr>
          <p:cNvPr id="10" name="TextBox 9"/>
          <p:cNvSpPr txBox="1"/>
          <p:nvPr/>
        </p:nvSpPr>
        <p:spPr>
          <a:xfrm>
            <a:off x="617295" y="2286000"/>
            <a:ext cx="1177438" cy="369332"/>
          </a:xfrm>
          <a:prstGeom prst="rect">
            <a:avLst/>
          </a:prstGeom>
          <a:noFill/>
          <a:ln w="38100">
            <a:solidFill>
              <a:schemeClr val="tx1"/>
            </a:solidFill>
          </a:ln>
        </p:spPr>
        <p:txBody>
          <a:bodyPr wrap="none" rtlCol="0">
            <a:spAutoFit/>
          </a:bodyPr>
          <a:lstStyle/>
          <a:p>
            <a:pPr algn="ctr"/>
            <a:r>
              <a:rPr lang="en-US" b="1" smtClean="0"/>
              <a:t>Sort Edges</a:t>
            </a:r>
          </a:p>
        </p:txBody>
      </p:sp>
      <p:sp>
        <p:nvSpPr>
          <p:cNvPr id="11" name="TextBox 10"/>
          <p:cNvSpPr txBox="1"/>
          <p:nvPr/>
        </p:nvSpPr>
        <p:spPr>
          <a:xfrm>
            <a:off x="311409" y="3124200"/>
            <a:ext cx="1789209" cy="369332"/>
          </a:xfrm>
          <a:prstGeom prst="rect">
            <a:avLst/>
          </a:prstGeom>
          <a:solidFill>
            <a:srgbClr val="92D050"/>
          </a:solidFill>
          <a:ln>
            <a:noFill/>
          </a:ln>
        </p:spPr>
        <p:txBody>
          <a:bodyPr wrap="none" rtlCol="0">
            <a:spAutoFit/>
          </a:bodyPr>
          <a:lstStyle/>
          <a:p>
            <a:pPr algn="ctr"/>
            <a:r>
              <a:rPr lang="en-US" b="1" smtClean="0"/>
              <a:t>Sorted Edge Lists</a:t>
            </a:r>
          </a:p>
        </p:txBody>
      </p:sp>
      <p:sp>
        <p:nvSpPr>
          <p:cNvPr id="12" name="TextBox 11"/>
          <p:cNvSpPr txBox="1"/>
          <p:nvPr/>
        </p:nvSpPr>
        <p:spPr>
          <a:xfrm>
            <a:off x="2973321" y="5065931"/>
            <a:ext cx="2010230" cy="369332"/>
          </a:xfrm>
          <a:prstGeom prst="rect">
            <a:avLst/>
          </a:prstGeom>
          <a:noFill/>
          <a:ln w="38100">
            <a:solidFill>
              <a:schemeClr val="tx1"/>
            </a:solidFill>
          </a:ln>
        </p:spPr>
        <p:txBody>
          <a:bodyPr wrap="none" rtlCol="0">
            <a:spAutoFit/>
          </a:bodyPr>
          <a:lstStyle/>
          <a:p>
            <a:pPr algn="ctr"/>
            <a:r>
              <a:rPr lang="en-US" b="1" smtClean="0"/>
              <a:t>Top-K Computation</a:t>
            </a:r>
          </a:p>
        </p:txBody>
      </p:sp>
      <p:sp>
        <p:nvSpPr>
          <p:cNvPr id="13" name="TextBox 12"/>
          <p:cNvSpPr txBox="1"/>
          <p:nvPr/>
        </p:nvSpPr>
        <p:spPr>
          <a:xfrm>
            <a:off x="5020141" y="3886200"/>
            <a:ext cx="2324547" cy="369332"/>
          </a:xfrm>
          <a:prstGeom prst="rect">
            <a:avLst/>
          </a:prstGeom>
          <a:noFill/>
          <a:ln w="38100">
            <a:solidFill>
              <a:schemeClr val="tx1"/>
            </a:solidFill>
          </a:ln>
        </p:spPr>
        <p:txBody>
          <a:bodyPr wrap="none" rtlCol="0">
            <a:spAutoFit/>
          </a:bodyPr>
          <a:lstStyle/>
          <a:p>
            <a:pPr algn="ctr"/>
            <a:r>
              <a:rPr lang="en-US" b="1" smtClean="0"/>
              <a:t>Find  Candidate Nodes</a:t>
            </a:r>
          </a:p>
        </p:txBody>
      </p:sp>
      <p:sp>
        <p:nvSpPr>
          <p:cNvPr id="14" name="TextBox 13"/>
          <p:cNvSpPr txBox="1"/>
          <p:nvPr/>
        </p:nvSpPr>
        <p:spPr>
          <a:xfrm>
            <a:off x="5277421" y="4532531"/>
            <a:ext cx="1809983" cy="369332"/>
          </a:xfrm>
          <a:prstGeom prst="rect">
            <a:avLst/>
          </a:prstGeom>
          <a:noFill/>
          <a:ln>
            <a:noFill/>
          </a:ln>
        </p:spPr>
        <p:txBody>
          <a:bodyPr wrap="none" rtlCol="0">
            <a:spAutoFit/>
          </a:bodyPr>
          <a:lstStyle/>
          <a:p>
            <a:pPr algn="ctr"/>
            <a:r>
              <a:rPr lang="en-US" b="1" smtClean="0"/>
              <a:t>Candidate Nodes</a:t>
            </a:r>
          </a:p>
        </p:txBody>
      </p:sp>
      <p:sp>
        <p:nvSpPr>
          <p:cNvPr id="15" name="TextBox 14"/>
          <p:cNvSpPr txBox="1"/>
          <p:nvPr/>
        </p:nvSpPr>
        <p:spPr>
          <a:xfrm>
            <a:off x="7834809" y="3886200"/>
            <a:ext cx="1038490" cy="369332"/>
          </a:xfrm>
          <a:prstGeom prst="rect">
            <a:avLst/>
          </a:prstGeom>
          <a:solidFill>
            <a:srgbClr val="FFC000"/>
          </a:solidFill>
          <a:ln>
            <a:noFill/>
          </a:ln>
        </p:spPr>
        <p:txBody>
          <a:bodyPr wrap="none" rtlCol="0">
            <a:spAutoFit/>
          </a:bodyPr>
          <a:lstStyle/>
          <a:p>
            <a:pPr algn="ctr"/>
            <a:r>
              <a:rPr lang="en-US" b="1" smtClean="0"/>
              <a:t>Query  Q</a:t>
            </a:r>
          </a:p>
        </p:txBody>
      </p:sp>
      <p:sp>
        <p:nvSpPr>
          <p:cNvPr id="16" name="TextBox 15"/>
          <p:cNvSpPr txBox="1"/>
          <p:nvPr/>
        </p:nvSpPr>
        <p:spPr>
          <a:xfrm>
            <a:off x="3093897" y="5795665"/>
            <a:ext cx="1769075" cy="369332"/>
          </a:xfrm>
          <a:prstGeom prst="rect">
            <a:avLst/>
          </a:prstGeom>
          <a:solidFill>
            <a:srgbClr val="FF0000"/>
          </a:solidFill>
          <a:ln>
            <a:noFill/>
          </a:ln>
        </p:spPr>
        <p:txBody>
          <a:bodyPr wrap="none" rtlCol="0">
            <a:spAutoFit/>
          </a:bodyPr>
          <a:lstStyle/>
          <a:p>
            <a:pPr algn="ctr"/>
            <a:r>
              <a:rPr lang="en-US" b="1" smtClean="0"/>
              <a:t>Top-K Subgraphs</a:t>
            </a:r>
          </a:p>
        </p:txBody>
      </p:sp>
      <p:cxnSp>
        <p:nvCxnSpPr>
          <p:cNvPr id="17" name="Straight Arrow Connector 16"/>
          <p:cNvCxnSpPr>
            <a:stCxn id="5" idx="3"/>
          </p:cNvCxnSpPr>
          <p:nvPr/>
        </p:nvCxnSpPr>
        <p:spPr>
          <a:xfrm>
            <a:off x="1814354" y="1403866"/>
            <a:ext cx="97129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3"/>
          </p:cNvCxnSpPr>
          <p:nvPr/>
        </p:nvCxnSpPr>
        <p:spPr>
          <a:xfrm>
            <a:off x="2514600" y="1861066"/>
            <a:ext cx="271050" cy="69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2"/>
            <a:endCxn id="10" idx="0"/>
          </p:cNvCxnSpPr>
          <p:nvPr/>
        </p:nvCxnSpPr>
        <p:spPr>
          <a:xfrm>
            <a:off x="1206014" y="1588532"/>
            <a:ext cx="0" cy="6974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8" idx="1"/>
          </p:cNvCxnSpPr>
          <p:nvPr/>
        </p:nvCxnSpPr>
        <p:spPr>
          <a:xfrm>
            <a:off x="5163504" y="1680865"/>
            <a:ext cx="495719"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2"/>
            <a:endCxn id="9" idx="0"/>
          </p:cNvCxnSpPr>
          <p:nvPr/>
        </p:nvCxnSpPr>
        <p:spPr>
          <a:xfrm flipH="1">
            <a:off x="3978435" y="2142530"/>
            <a:ext cx="1" cy="448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1" idx="0"/>
          </p:cNvCxnSpPr>
          <p:nvPr/>
        </p:nvCxnSpPr>
        <p:spPr>
          <a:xfrm>
            <a:off x="1206014" y="2655332"/>
            <a:ext cx="0" cy="4688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2"/>
            <a:endCxn id="13" idx="0"/>
          </p:cNvCxnSpPr>
          <p:nvPr/>
        </p:nvCxnSpPr>
        <p:spPr>
          <a:xfrm>
            <a:off x="6182412" y="2142530"/>
            <a:ext cx="3" cy="17436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2"/>
            <a:endCxn id="14" idx="0"/>
          </p:cNvCxnSpPr>
          <p:nvPr/>
        </p:nvCxnSpPr>
        <p:spPr>
          <a:xfrm flipH="1">
            <a:off x="6182413" y="4255532"/>
            <a:ext cx="2" cy="276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5" idx="1"/>
            <a:endCxn id="13" idx="3"/>
          </p:cNvCxnSpPr>
          <p:nvPr/>
        </p:nvCxnSpPr>
        <p:spPr>
          <a:xfrm flipH="1">
            <a:off x="7344688" y="4070866"/>
            <a:ext cx="49012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2" idx="0"/>
          </p:cNvCxnSpPr>
          <p:nvPr/>
        </p:nvCxnSpPr>
        <p:spPr>
          <a:xfrm>
            <a:off x="3978435" y="3514130"/>
            <a:ext cx="1" cy="1551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4" idx="2"/>
          </p:cNvCxnSpPr>
          <p:nvPr/>
        </p:nvCxnSpPr>
        <p:spPr>
          <a:xfrm rot="5400000">
            <a:off x="5457013" y="4428401"/>
            <a:ext cx="251939" cy="119886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5" idx="2"/>
          </p:cNvCxnSpPr>
          <p:nvPr/>
        </p:nvCxnSpPr>
        <p:spPr>
          <a:xfrm rot="5400000">
            <a:off x="6111204" y="3127880"/>
            <a:ext cx="1115199" cy="337050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2" idx="2"/>
            <a:endCxn id="16" idx="0"/>
          </p:cNvCxnSpPr>
          <p:nvPr/>
        </p:nvCxnSpPr>
        <p:spPr>
          <a:xfrm flipH="1">
            <a:off x="3978435" y="5435263"/>
            <a:ext cx="1" cy="360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1" idx="2"/>
            <a:endCxn id="12" idx="1"/>
          </p:cNvCxnSpPr>
          <p:nvPr/>
        </p:nvCxnSpPr>
        <p:spPr>
          <a:xfrm rot="16200000" flipH="1">
            <a:off x="1211135" y="3488410"/>
            <a:ext cx="1757065" cy="176730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28600" y="1143000"/>
            <a:ext cx="8763000" cy="25146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28600" y="3733800"/>
            <a:ext cx="8763000" cy="2514600"/>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34200" y="1295400"/>
            <a:ext cx="1981200" cy="667434"/>
          </a:xfrm>
          <a:prstGeom prst="rect">
            <a:avLst/>
          </a:prstGeom>
          <a:solidFill>
            <a:schemeClr val="accent6">
              <a:lumMod val="40000"/>
              <a:lumOff val="60000"/>
              <a:alpha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Offline Index Construction</a:t>
            </a:r>
            <a:endParaRPr lang="en-US" b="1">
              <a:solidFill>
                <a:schemeClr val="tx1"/>
              </a:solidFill>
            </a:endParaRPr>
          </a:p>
        </p:txBody>
      </p:sp>
      <p:sp>
        <p:nvSpPr>
          <p:cNvPr id="34" name="Rectangle 33"/>
          <p:cNvSpPr/>
          <p:nvPr/>
        </p:nvSpPr>
        <p:spPr>
          <a:xfrm>
            <a:off x="6934200" y="5446931"/>
            <a:ext cx="1981200" cy="667434"/>
          </a:xfrm>
          <a:prstGeom prst="rect">
            <a:avLst/>
          </a:prstGeom>
          <a:solidFill>
            <a:schemeClr val="accent6">
              <a:lumMod val="40000"/>
              <a:lumOff val="60000"/>
              <a:alpha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chemeClr val="tx1"/>
                </a:solidFill>
              </a:rPr>
              <a:t>Online Query Processing</a:t>
            </a:r>
            <a:endParaRPr lang="en-US" b="1">
              <a:solidFill>
                <a:schemeClr val="tx1"/>
              </a:solidFill>
            </a:endParaRPr>
          </a:p>
        </p:txBody>
      </p:sp>
      <p:sp>
        <p:nvSpPr>
          <p:cNvPr id="35" name="Oval 34"/>
          <p:cNvSpPr/>
          <p:nvPr/>
        </p:nvSpPr>
        <p:spPr>
          <a:xfrm>
            <a:off x="263409" y="2804963"/>
            <a:ext cx="304800" cy="3370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a:t>
            </a:r>
            <a:endParaRPr lang="en-US" b="1"/>
          </a:p>
        </p:txBody>
      </p:sp>
      <p:sp>
        <p:nvSpPr>
          <p:cNvPr id="36" name="Oval 35"/>
          <p:cNvSpPr/>
          <p:nvPr/>
        </p:nvSpPr>
        <p:spPr>
          <a:xfrm>
            <a:off x="5350670" y="1215851"/>
            <a:ext cx="304800" cy="3370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37" name="Oval 36"/>
          <p:cNvSpPr/>
          <p:nvPr/>
        </p:nvSpPr>
        <p:spPr>
          <a:xfrm>
            <a:off x="2743200" y="2590800"/>
            <a:ext cx="304800" cy="3370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3</a:t>
            </a:r>
            <a:endParaRPr lang="en-US" b="1"/>
          </a:p>
        </p:txBody>
      </p:sp>
    </p:spTree>
    <p:extLst>
      <p:ext uri="{BB962C8B-B14F-4D97-AF65-F5344CB8AC3E}">
        <p14:creationId xmlns:p14="http://schemas.microsoft.com/office/powerpoint/2010/main" val="339581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animBg="1"/>
      <p:bldP spid="16" grpId="0" animBg="1"/>
      <p:bldP spid="31" grpId="0" animBg="1"/>
      <p:bldP spid="32" grpId="0" animBg="1"/>
      <p:bldP spid="33" grpId="0" animBg="1"/>
      <p:bldP spid="34" grpId="0" animBg="1"/>
      <p:bldP spid="35" grpId="0" animBg="1"/>
      <p:bldP spid="36" grpId="0" animBg="1"/>
      <p:bldP spid="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Index Structures</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115" name="TextBox 114"/>
          <p:cNvSpPr txBox="1"/>
          <p:nvPr/>
        </p:nvSpPr>
        <p:spPr>
          <a:xfrm>
            <a:off x="2497771" y="6400800"/>
            <a:ext cx="3598229" cy="369332"/>
          </a:xfrm>
          <a:prstGeom prst="rect">
            <a:avLst/>
          </a:prstGeom>
          <a:noFill/>
        </p:spPr>
        <p:txBody>
          <a:bodyPr wrap="none" rtlCol="0">
            <a:spAutoFit/>
          </a:bodyPr>
          <a:lstStyle/>
          <a:p>
            <a:r>
              <a:rPr lang="en-US" smtClean="0"/>
              <a:t>G=(V,E), B=avg #neighbors, T=#types</a:t>
            </a:r>
            <a:endParaRPr lang="en-US"/>
          </a:p>
        </p:txBody>
      </p:sp>
      <p:grpSp>
        <p:nvGrpSpPr>
          <p:cNvPr id="101" name="Group 100"/>
          <p:cNvGrpSpPr/>
          <p:nvPr/>
        </p:nvGrpSpPr>
        <p:grpSpPr>
          <a:xfrm>
            <a:off x="-76200" y="990600"/>
            <a:ext cx="3965087" cy="2046408"/>
            <a:chOff x="378313" y="1143000"/>
            <a:chExt cx="3965087" cy="2046408"/>
          </a:xfrm>
        </p:grpSpPr>
        <p:sp>
          <p:nvSpPr>
            <p:cNvPr id="112" name="Oval 111"/>
            <p:cNvSpPr/>
            <p:nvPr/>
          </p:nvSpPr>
          <p:spPr>
            <a:xfrm>
              <a:off x="1307124"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19" name="Oval 118"/>
            <p:cNvSpPr/>
            <p:nvPr/>
          </p:nvSpPr>
          <p:spPr>
            <a:xfrm>
              <a:off x="1307124"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20" name="Oval 119"/>
            <p:cNvSpPr/>
            <p:nvPr/>
          </p:nvSpPr>
          <p:spPr>
            <a:xfrm>
              <a:off x="685800"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21" name="Straight Connector 120"/>
            <p:cNvCxnSpPr>
              <a:stCxn id="120" idx="6"/>
              <a:endCxn id="112" idx="2"/>
            </p:cNvCxnSpPr>
            <p:nvPr/>
          </p:nvCxnSpPr>
          <p:spPr>
            <a:xfrm>
              <a:off x="990600" y="2960808"/>
              <a:ext cx="3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1967679"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23" name="Oval 122"/>
            <p:cNvSpPr/>
            <p:nvPr/>
          </p:nvSpPr>
          <p:spPr>
            <a:xfrm>
              <a:off x="685800" y="20705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124" name="Oval 123"/>
            <p:cNvSpPr/>
            <p:nvPr/>
          </p:nvSpPr>
          <p:spPr>
            <a:xfrm>
              <a:off x="1964217"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25" name="Oval 124"/>
            <p:cNvSpPr/>
            <p:nvPr/>
          </p:nvSpPr>
          <p:spPr>
            <a:xfrm>
              <a:off x="2286000" y="1371600"/>
              <a:ext cx="304800"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26" name="Oval 125"/>
            <p:cNvSpPr/>
            <p:nvPr/>
          </p:nvSpPr>
          <p:spPr>
            <a:xfrm>
              <a:off x="2743200" y="28084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127" name="Oval 126"/>
            <p:cNvSpPr/>
            <p:nvPr/>
          </p:nvSpPr>
          <p:spPr>
            <a:xfrm>
              <a:off x="2743200"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28" name="Oval 127"/>
            <p:cNvSpPr/>
            <p:nvPr/>
          </p:nvSpPr>
          <p:spPr>
            <a:xfrm>
              <a:off x="3124200" y="1371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29" name="Oval 128"/>
            <p:cNvSpPr/>
            <p:nvPr/>
          </p:nvSpPr>
          <p:spPr>
            <a:xfrm>
              <a:off x="3527478"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30" name="Oval 129"/>
            <p:cNvSpPr/>
            <p:nvPr/>
          </p:nvSpPr>
          <p:spPr>
            <a:xfrm>
              <a:off x="4038600" y="2807598"/>
              <a:ext cx="304800"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cxnSp>
          <p:nvCxnSpPr>
            <p:cNvPr id="131" name="Straight Connector 130"/>
            <p:cNvCxnSpPr>
              <a:stCxn id="119" idx="2"/>
              <a:endCxn id="123" idx="6"/>
            </p:cNvCxnSpPr>
            <p:nvPr/>
          </p:nvCxnSpPr>
          <p:spPr>
            <a:xfrm flipH="1" flipV="1">
              <a:off x="990600" y="2222908"/>
              <a:ext cx="316524"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9" idx="4"/>
              <a:endCxn id="112" idx="0"/>
            </p:cNvCxnSpPr>
            <p:nvPr/>
          </p:nvCxnSpPr>
          <p:spPr>
            <a:xfrm>
              <a:off x="1459524" y="2376100"/>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5" idx="6"/>
              <a:endCxn id="128" idx="2"/>
            </p:cNvCxnSpPr>
            <p:nvPr/>
          </p:nvCxnSpPr>
          <p:spPr>
            <a:xfrm>
              <a:off x="2590800" y="15240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19" idx="6"/>
              <a:endCxn id="122" idx="2"/>
            </p:cNvCxnSpPr>
            <p:nvPr/>
          </p:nvCxnSpPr>
          <p:spPr>
            <a:xfrm>
              <a:off x="1611924" y="2223700"/>
              <a:ext cx="35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12" idx="6"/>
              <a:endCxn id="124" idx="2"/>
            </p:cNvCxnSpPr>
            <p:nvPr/>
          </p:nvCxnSpPr>
          <p:spPr>
            <a:xfrm>
              <a:off x="1611924" y="2960808"/>
              <a:ext cx="352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22" idx="5"/>
              <a:endCxn id="126" idx="1"/>
            </p:cNvCxnSpPr>
            <p:nvPr/>
          </p:nvCxnSpPr>
          <p:spPr>
            <a:xfrm>
              <a:off x="2227842" y="2331463"/>
              <a:ext cx="559995"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4" idx="6"/>
              <a:endCxn id="126" idx="2"/>
            </p:cNvCxnSpPr>
            <p:nvPr/>
          </p:nvCxnSpPr>
          <p:spPr>
            <a:xfrm>
              <a:off x="2269017" y="2960808"/>
              <a:ext cx="474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29" idx="3"/>
              <a:endCxn id="126" idx="7"/>
            </p:cNvCxnSpPr>
            <p:nvPr/>
          </p:nvCxnSpPr>
          <p:spPr>
            <a:xfrm flipH="1">
              <a:off x="3003363" y="2331463"/>
              <a:ext cx="568752"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28" idx="3"/>
              <a:endCxn id="127" idx="7"/>
            </p:cNvCxnSpPr>
            <p:nvPr/>
          </p:nvCxnSpPr>
          <p:spPr>
            <a:xfrm flipH="1">
              <a:off x="3003363" y="1631763"/>
              <a:ext cx="165474" cy="483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28" idx="5"/>
              <a:endCxn id="129" idx="1"/>
            </p:cNvCxnSpPr>
            <p:nvPr/>
          </p:nvCxnSpPr>
          <p:spPr>
            <a:xfrm>
              <a:off x="3384363" y="1631763"/>
              <a:ext cx="187752" cy="48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27" idx="6"/>
              <a:endCxn id="129" idx="2"/>
            </p:cNvCxnSpPr>
            <p:nvPr/>
          </p:nvCxnSpPr>
          <p:spPr>
            <a:xfrm>
              <a:off x="3048000" y="2222908"/>
              <a:ext cx="479478"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30" idx="0"/>
              <a:endCxn id="166" idx="4"/>
            </p:cNvCxnSpPr>
            <p:nvPr/>
          </p:nvCxnSpPr>
          <p:spPr>
            <a:xfrm flipV="1">
              <a:off x="4191000" y="2376100"/>
              <a:ext cx="0" cy="431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26" idx="6"/>
              <a:endCxn id="130" idx="2"/>
            </p:cNvCxnSpPr>
            <p:nvPr/>
          </p:nvCxnSpPr>
          <p:spPr>
            <a:xfrm flipV="1">
              <a:off x="3048000" y="2959998"/>
              <a:ext cx="990600" cy="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25" idx="3"/>
              <a:endCxn id="122" idx="0"/>
            </p:cNvCxnSpPr>
            <p:nvPr/>
          </p:nvCxnSpPr>
          <p:spPr>
            <a:xfrm flipH="1">
              <a:off x="2120079" y="1631763"/>
              <a:ext cx="210558" cy="43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21863" y="2590800"/>
              <a:ext cx="418704" cy="369332"/>
            </a:xfrm>
            <a:prstGeom prst="rect">
              <a:avLst/>
            </a:prstGeom>
            <a:noFill/>
          </p:spPr>
          <p:txBody>
            <a:bodyPr wrap="none" rtlCol="0">
              <a:spAutoFit/>
            </a:bodyPr>
            <a:lstStyle/>
            <a:p>
              <a:r>
                <a:rPr lang="en-US" smtClean="0"/>
                <a:t>10</a:t>
              </a:r>
              <a:endParaRPr lang="en-US"/>
            </a:p>
          </p:txBody>
        </p:sp>
        <p:sp>
          <p:nvSpPr>
            <p:cNvPr id="146" name="TextBox 145"/>
            <p:cNvSpPr txBox="1"/>
            <p:nvPr/>
          </p:nvSpPr>
          <p:spPr>
            <a:xfrm>
              <a:off x="484194" y="1752600"/>
              <a:ext cx="301686" cy="369332"/>
            </a:xfrm>
            <a:prstGeom prst="rect">
              <a:avLst/>
            </a:prstGeom>
            <a:noFill/>
          </p:spPr>
          <p:txBody>
            <a:bodyPr wrap="none" rtlCol="0">
              <a:spAutoFit/>
            </a:bodyPr>
            <a:lstStyle/>
            <a:p>
              <a:r>
                <a:rPr lang="en-US"/>
                <a:t>6</a:t>
              </a:r>
            </a:p>
          </p:txBody>
        </p:sp>
        <p:sp>
          <p:nvSpPr>
            <p:cNvPr id="147" name="TextBox 146"/>
            <p:cNvSpPr txBox="1"/>
            <p:nvPr/>
          </p:nvSpPr>
          <p:spPr>
            <a:xfrm>
              <a:off x="1128342" y="1752600"/>
              <a:ext cx="301686" cy="369332"/>
            </a:xfrm>
            <a:prstGeom prst="rect">
              <a:avLst/>
            </a:prstGeom>
            <a:noFill/>
          </p:spPr>
          <p:txBody>
            <a:bodyPr wrap="none" rtlCol="0">
              <a:spAutoFit/>
            </a:bodyPr>
            <a:lstStyle/>
            <a:p>
              <a:r>
                <a:rPr lang="en-US"/>
                <a:t>5</a:t>
              </a:r>
            </a:p>
          </p:txBody>
        </p:sp>
        <p:sp>
          <p:nvSpPr>
            <p:cNvPr id="148" name="TextBox 147"/>
            <p:cNvSpPr txBox="1"/>
            <p:nvPr/>
          </p:nvSpPr>
          <p:spPr>
            <a:xfrm>
              <a:off x="1144341" y="2590800"/>
              <a:ext cx="301686" cy="369332"/>
            </a:xfrm>
            <a:prstGeom prst="rect">
              <a:avLst/>
            </a:prstGeom>
            <a:noFill/>
          </p:spPr>
          <p:txBody>
            <a:bodyPr wrap="none" rtlCol="0">
              <a:spAutoFit/>
            </a:bodyPr>
            <a:lstStyle/>
            <a:p>
              <a:r>
                <a:rPr lang="en-US"/>
                <a:t>9</a:t>
              </a:r>
            </a:p>
          </p:txBody>
        </p:sp>
        <p:sp>
          <p:nvSpPr>
            <p:cNvPr id="149" name="TextBox 148"/>
            <p:cNvSpPr txBox="1"/>
            <p:nvPr/>
          </p:nvSpPr>
          <p:spPr>
            <a:xfrm>
              <a:off x="2028951" y="1143000"/>
              <a:ext cx="418704" cy="369332"/>
            </a:xfrm>
            <a:prstGeom prst="rect">
              <a:avLst/>
            </a:prstGeom>
            <a:noFill/>
          </p:spPr>
          <p:txBody>
            <a:bodyPr wrap="none" rtlCol="0">
              <a:spAutoFit/>
            </a:bodyPr>
            <a:lstStyle/>
            <a:p>
              <a:r>
                <a:rPr lang="en-US" smtClean="0"/>
                <a:t>12</a:t>
              </a:r>
              <a:endParaRPr lang="en-US"/>
            </a:p>
          </p:txBody>
        </p:sp>
        <p:sp>
          <p:nvSpPr>
            <p:cNvPr id="150" name="TextBox 149"/>
            <p:cNvSpPr txBox="1"/>
            <p:nvPr/>
          </p:nvSpPr>
          <p:spPr>
            <a:xfrm>
              <a:off x="1810260" y="1752600"/>
              <a:ext cx="301686" cy="369332"/>
            </a:xfrm>
            <a:prstGeom prst="rect">
              <a:avLst/>
            </a:prstGeom>
            <a:noFill/>
          </p:spPr>
          <p:txBody>
            <a:bodyPr wrap="none" rtlCol="0">
              <a:spAutoFit/>
            </a:bodyPr>
            <a:lstStyle/>
            <a:p>
              <a:r>
                <a:rPr lang="en-US"/>
                <a:t>4</a:t>
              </a:r>
            </a:p>
          </p:txBody>
        </p:sp>
        <p:sp>
          <p:nvSpPr>
            <p:cNvPr id="151" name="TextBox 150"/>
            <p:cNvSpPr txBox="1"/>
            <p:nvPr/>
          </p:nvSpPr>
          <p:spPr>
            <a:xfrm>
              <a:off x="1810260" y="2590800"/>
              <a:ext cx="301686" cy="369332"/>
            </a:xfrm>
            <a:prstGeom prst="rect">
              <a:avLst/>
            </a:prstGeom>
            <a:noFill/>
          </p:spPr>
          <p:txBody>
            <a:bodyPr wrap="none" rtlCol="0">
              <a:spAutoFit/>
            </a:bodyPr>
            <a:lstStyle/>
            <a:p>
              <a:r>
                <a:rPr lang="en-US"/>
                <a:t>8</a:t>
              </a:r>
            </a:p>
          </p:txBody>
        </p:sp>
        <p:sp>
          <p:nvSpPr>
            <p:cNvPr id="152" name="TextBox 151"/>
            <p:cNvSpPr txBox="1"/>
            <p:nvPr/>
          </p:nvSpPr>
          <p:spPr>
            <a:xfrm>
              <a:off x="2514600" y="1752600"/>
              <a:ext cx="301686" cy="369332"/>
            </a:xfrm>
            <a:prstGeom prst="rect">
              <a:avLst/>
            </a:prstGeom>
            <a:noFill/>
          </p:spPr>
          <p:txBody>
            <a:bodyPr wrap="none" rtlCol="0">
              <a:spAutoFit/>
            </a:bodyPr>
            <a:lstStyle/>
            <a:p>
              <a:r>
                <a:rPr lang="en-US"/>
                <a:t>3</a:t>
              </a:r>
            </a:p>
          </p:txBody>
        </p:sp>
        <p:sp>
          <p:nvSpPr>
            <p:cNvPr id="153" name="TextBox 152"/>
            <p:cNvSpPr txBox="1"/>
            <p:nvPr/>
          </p:nvSpPr>
          <p:spPr>
            <a:xfrm>
              <a:off x="2514600" y="2590800"/>
              <a:ext cx="301686" cy="369332"/>
            </a:xfrm>
            <a:prstGeom prst="rect">
              <a:avLst/>
            </a:prstGeom>
            <a:noFill/>
          </p:spPr>
          <p:txBody>
            <a:bodyPr wrap="none" rtlCol="0">
              <a:spAutoFit/>
            </a:bodyPr>
            <a:lstStyle/>
            <a:p>
              <a:r>
                <a:rPr lang="en-US" smtClean="0"/>
                <a:t>7</a:t>
              </a:r>
              <a:endParaRPr lang="en-US"/>
            </a:p>
          </p:txBody>
        </p:sp>
        <p:sp>
          <p:nvSpPr>
            <p:cNvPr id="154" name="TextBox 153"/>
            <p:cNvSpPr txBox="1"/>
            <p:nvPr/>
          </p:nvSpPr>
          <p:spPr>
            <a:xfrm>
              <a:off x="991368" y="2209800"/>
              <a:ext cx="380232" cy="276999"/>
            </a:xfrm>
            <a:prstGeom prst="rect">
              <a:avLst/>
            </a:prstGeom>
            <a:noFill/>
          </p:spPr>
          <p:txBody>
            <a:bodyPr wrap="none" rtlCol="0">
              <a:spAutoFit/>
            </a:bodyPr>
            <a:lstStyle/>
            <a:p>
              <a:r>
                <a:rPr lang="en-US" sz="1200" smtClean="0"/>
                <a:t>0.6</a:t>
              </a:r>
              <a:endParaRPr lang="en-US" sz="1200"/>
            </a:p>
          </p:txBody>
        </p:sp>
        <p:sp>
          <p:nvSpPr>
            <p:cNvPr id="155" name="TextBox 154"/>
            <p:cNvSpPr txBox="1"/>
            <p:nvPr/>
          </p:nvSpPr>
          <p:spPr>
            <a:xfrm>
              <a:off x="1600200" y="2209800"/>
              <a:ext cx="380232" cy="276999"/>
            </a:xfrm>
            <a:prstGeom prst="rect">
              <a:avLst/>
            </a:prstGeom>
            <a:noFill/>
          </p:spPr>
          <p:txBody>
            <a:bodyPr wrap="none" rtlCol="0">
              <a:spAutoFit/>
            </a:bodyPr>
            <a:lstStyle/>
            <a:p>
              <a:r>
                <a:rPr lang="en-US" sz="1200" smtClean="0"/>
                <a:t>0.8</a:t>
              </a:r>
              <a:endParaRPr lang="en-US" sz="1200"/>
            </a:p>
          </p:txBody>
        </p:sp>
        <p:sp>
          <p:nvSpPr>
            <p:cNvPr id="156" name="TextBox 155"/>
            <p:cNvSpPr txBox="1"/>
            <p:nvPr/>
          </p:nvSpPr>
          <p:spPr>
            <a:xfrm>
              <a:off x="1600200" y="2912409"/>
              <a:ext cx="380232" cy="276999"/>
            </a:xfrm>
            <a:prstGeom prst="rect">
              <a:avLst/>
            </a:prstGeom>
            <a:noFill/>
          </p:spPr>
          <p:txBody>
            <a:bodyPr wrap="none" rtlCol="0">
              <a:spAutoFit/>
            </a:bodyPr>
            <a:lstStyle/>
            <a:p>
              <a:r>
                <a:rPr lang="en-US" sz="1200" smtClean="0"/>
                <a:t>0.6</a:t>
              </a:r>
              <a:endParaRPr lang="en-US" sz="1200"/>
            </a:p>
          </p:txBody>
        </p:sp>
        <p:sp>
          <p:nvSpPr>
            <p:cNvPr id="157" name="TextBox 156"/>
            <p:cNvSpPr txBox="1"/>
            <p:nvPr/>
          </p:nvSpPr>
          <p:spPr>
            <a:xfrm>
              <a:off x="1353828" y="2438400"/>
              <a:ext cx="380232" cy="276999"/>
            </a:xfrm>
            <a:prstGeom prst="rect">
              <a:avLst/>
            </a:prstGeom>
            <a:noFill/>
          </p:spPr>
          <p:txBody>
            <a:bodyPr wrap="none" rtlCol="0">
              <a:spAutoFit/>
            </a:bodyPr>
            <a:lstStyle/>
            <a:p>
              <a:r>
                <a:rPr lang="en-US" sz="1200" smtClean="0"/>
                <a:t>0.9</a:t>
              </a:r>
              <a:endParaRPr lang="en-US" sz="1200"/>
            </a:p>
          </p:txBody>
        </p:sp>
        <p:sp>
          <p:nvSpPr>
            <p:cNvPr id="158" name="TextBox 157"/>
            <p:cNvSpPr txBox="1"/>
            <p:nvPr/>
          </p:nvSpPr>
          <p:spPr>
            <a:xfrm>
              <a:off x="991368" y="2912409"/>
              <a:ext cx="380232" cy="276999"/>
            </a:xfrm>
            <a:prstGeom prst="rect">
              <a:avLst/>
            </a:prstGeom>
            <a:noFill/>
          </p:spPr>
          <p:txBody>
            <a:bodyPr wrap="none" rtlCol="0">
              <a:spAutoFit/>
            </a:bodyPr>
            <a:lstStyle/>
            <a:p>
              <a:r>
                <a:rPr lang="en-US" sz="1200" smtClean="0"/>
                <a:t>0.3</a:t>
              </a:r>
              <a:endParaRPr lang="en-US" sz="1200"/>
            </a:p>
          </p:txBody>
        </p:sp>
        <p:sp>
          <p:nvSpPr>
            <p:cNvPr id="159" name="TextBox 158"/>
            <p:cNvSpPr txBox="1"/>
            <p:nvPr/>
          </p:nvSpPr>
          <p:spPr>
            <a:xfrm>
              <a:off x="2344428" y="2912409"/>
              <a:ext cx="380232" cy="276999"/>
            </a:xfrm>
            <a:prstGeom prst="rect">
              <a:avLst/>
            </a:prstGeom>
            <a:noFill/>
          </p:spPr>
          <p:txBody>
            <a:bodyPr wrap="none" rtlCol="0">
              <a:spAutoFit/>
            </a:bodyPr>
            <a:lstStyle/>
            <a:p>
              <a:r>
                <a:rPr lang="en-US" sz="1200" smtClean="0"/>
                <a:t>0.5</a:t>
              </a:r>
              <a:endParaRPr lang="en-US" sz="1200"/>
            </a:p>
          </p:txBody>
        </p:sp>
        <p:sp>
          <p:nvSpPr>
            <p:cNvPr id="160" name="TextBox 159"/>
            <p:cNvSpPr txBox="1"/>
            <p:nvPr/>
          </p:nvSpPr>
          <p:spPr>
            <a:xfrm>
              <a:off x="3353568" y="2912409"/>
              <a:ext cx="380232" cy="276999"/>
            </a:xfrm>
            <a:prstGeom prst="rect">
              <a:avLst/>
            </a:prstGeom>
            <a:noFill/>
          </p:spPr>
          <p:txBody>
            <a:bodyPr wrap="none" rtlCol="0">
              <a:spAutoFit/>
            </a:bodyPr>
            <a:lstStyle/>
            <a:p>
              <a:r>
                <a:rPr lang="en-US" sz="1200" smtClean="0"/>
                <a:t>0.2</a:t>
              </a:r>
              <a:endParaRPr lang="en-US" sz="1200"/>
            </a:p>
          </p:txBody>
        </p:sp>
        <p:sp>
          <p:nvSpPr>
            <p:cNvPr id="161" name="TextBox 160"/>
            <p:cNvSpPr txBox="1"/>
            <p:nvPr/>
          </p:nvSpPr>
          <p:spPr>
            <a:xfrm>
              <a:off x="1905000" y="1676400"/>
              <a:ext cx="380232" cy="276999"/>
            </a:xfrm>
            <a:prstGeom prst="rect">
              <a:avLst/>
            </a:prstGeom>
            <a:noFill/>
          </p:spPr>
          <p:txBody>
            <a:bodyPr wrap="none" rtlCol="0">
              <a:spAutoFit/>
            </a:bodyPr>
            <a:lstStyle/>
            <a:p>
              <a:r>
                <a:rPr lang="en-US" sz="1200" smtClean="0"/>
                <a:t>0.4</a:t>
              </a:r>
              <a:endParaRPr lang="en-US" sz="1200"/>
            </a:p>
          </p:txBody>
        </p:sp>
        <p:sp>
          <p:nvSpPr>
            <p:cNvPr id="162" name="TextBox 161"/>
            <p:cNvSpPr txBox="1"/>
            <p:nvPr/>
          </p:nvSpPr>
          <p:spPr>
            <a:xfrm>
              <a:off x="2420628" y="2438400"/>
              <a:ext cx="380232" cy="276999"/>
            </a:xfrm>
            <a:prstGeom prst="rect">
              <a:avLst/>
            </a:prstGeom>
            <a:noFill/>
          </p:spPr>
          <p:txBody>
            <a:bodyPr wrap="none" rtlCol="0">
              <a:spAutoFit/>
            </a:bodyPr>
            <a:lstStyle/>
            <a:p>
              <a:r>
                <a:rPr lang="en-US" sz="1200" smtClean="0"/>
                <a:t>0.1</a:t>
              </a:r>
              <a:endParaRPr lang="en-US" sz="1200"/>
            </a:p>
          </p:txBody>
        </p:sp>
        <p:sp>
          <p:nvSpPr>
            <p:cNvPr id="163" name="TextBox 162"/>
            <p:cNvSpPr txBox="1"/>
            <p:nvPr/>
          </p:nvSpPr>
          <p:spPr>
            <a:xfrm>
              <a:off x="378313" y="1327666"/>
              <a:ext cx="1374287" cy="369332"/>
            </a:xfrm>
            <a:prstGeom prst="rect">
              <a:avLst/>
            </a:prstGeom>
            <a:noFill/>
          </p:spPr>
          <p:txBody>
            <a:bodyPr wrap="square" rtlCol="0">
              <a:spAutoFit/>
            </a:bodyPr>
            <a:lstStyle/>
            <a:p>
              <a:pPr algn="ctr"/>
              <a:r>
                <a:rPr lang="en-US" b="1" smtClean="0"/>
                <a:t>Network G</a:t>
              </a:r>
              <a:endParaRPr lang="en-US" b="1"/>
            </a:p>
          </p:txBody>
        </p:sp>
        <p:cxnSp>
          <p:nvCxnSpPr>
            <p:cNvPr id="164" name="Straight Connector 163"/>
            <p:cNvCxnSpPr>
              <a:stCxn id="122" idx="6"/>
              <a:endCxn id="127" idx="2"/>
            </p:cNvCxnSpPr>
            <p:nvPr/>
          </p:nvCxnSpPr>
          <p:spPr>
            <a:xfrm flipV="1">
              <a:off x="2272479" y="22229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25" idx="5"/>
              <a:endCxn id="127" idx="1"/>
            </p:cNvCxnSpPr>
            <p:nvPr/>
          </p:nvCxnSpPr>
          <p:spPr>
            <a:xfrm>
              <a:off x="2546163" y="1631763"/>
              <a:ext cx="241674" cy="483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Oval 165"/>
            <p:cNvSpPr/>
            <p:nvPr/>
          </p:nvSpPr>
          <p:spPr>
            <a:xfrm>
              <a:off x="4038600" y="20713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cxnSp>
          <p:nvCxnSpPr>
            <p:cNvPr id="167" name="Straight Connector 166"/>
            <p:cNvCxnSpPr>
              <a:stCxn id="166" idx="2"/>
              <a:endCxn id="129" idx="6"/>
            </p:cNvCxnSpPr>
            <p:nvPr/>
          </p:nvCxnSpPr>
          <p:spPr>
            <a:xfrm flipH="1">
              <a:off x="3832278" y="2223700"/>
              <a:ext cx="206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3886200" y="2590800"/>
              <a:ext cx="418704" cy="369332"/>
            </a:xfrm>
            <a:prstGeom prst="rect">
              <a:avLst/>
            </a:prstGeom>
            <a:noFill/>
          </p:spPr>
          <p:txBody>
            <a:bodyPr wrap="none" rtlCol="0">
              <a:spAutoFit/>
            </a:bodyPr>
            <a:lstStyle/>
            <a:p>
              <a:r>
                <a:rPr lang="en-US" smtClean="0"/>
                <a:t>11</a:t>
              </a:r>
              <a:endParaRPr lang="en-US"/>
            </a:p>
          </p:txBody>
        </p:sp>
        <p:sp>
          <p:nvSpPr>
            <p:cNvPr id="169" name="TextBox 168"/>
            <p:cNvSpPr txBox="1"/>
            <p:nvPr/>
          </p:nvSpPr>
          <p:spPr>
            <a:xfrm>
              <a:off x="3889314" y="1752600"/>
              <a:ext cx="301686" cy="369332"/>
            </a:xfrm>
            <a:prstGeom prst="rect">
              <a:avLst/>
            </a:prstGeom>
            <a:noFill/>
          </p:spPr>
          <p:txBody>
            <a:bodyPr wrap="none" rtlCol="0">
              <a:spAutoFit/>
            </a:bodyPr>
            <a:lstStyle/>
            <a:p>
              <a:r>
                <a:rPr lang="en-US" smtClean="0"/>
                <a:t>1</a:t>
              </a:r>
              <a:endParaRPr lang="en-US"/>
            </a:p>
          </p:txBody>
        </p:sp>
        <p:sp>
          <p:nvSpPr>
            <p:cNvPr id="170" name="TextBox 169"/>
            <p:cNvSpPr txBox="1"/>
            <p:nvPr/>
          </p:nvSpPr>
          <p:spPr>
            <a:xfrm>
              <a:off x="3276600" y="1752600"/>
              <a:ext cx="301686" cy="369332"/>
            </a:xfrm>
            <a:prstGeom prst="rect">
              <a:avLst/>
            </a:prstGeom>
            <a:noFill/>
          </p:spPr>
          <p:txBody>
            <a:bodyPr wrap="none" rtlCol="0">
              <a:spAutoFit/>
            </a:bodyPr>
            <a:lstStyle/>
            <a:p>
              <a:r>
                <a:rPr lang="en-US"/>
                <a:t>2</a:t>
              </a:r>
            </a:p>
          </p:txBody>
        </p:sp>
        <p:sp>
          <p:nvSpPr>
            <p:cNvPr id="171" name="TextBox 170"/>
            <p:cNvSpPr txBox="1"/>
            <p:nvPr/>
          </p:nvSpPr>
          <p:spPr>
            <a:xfrm>
              <a:off x="2895600" y="1143000"/>
              <a:ext cx="418704" cy="369332"/>
            </a:xfrm>
            <a:prstGeom prst="rect">
              <a:avLst/>
            </a:prstGeom>
            <a:noFill/>
          </p:spPr>
          <p:txBody>
            <a:bodyPr wrap="none" rtlCol="0">
              <a:spAutoFit/>
            </a:bodyPr>
            <a:lstStyle/>
            <a:p>
              <a:r>
                <a:rPr lang="en-US" smtClean="0"/>
                <a:t>13</a:t>
              </a:r>
              <a:endParaRPr lang="en-US"/>
            </a:p>
          </p:txBody>
        </p:sp>
        <p:sp>
          <p:nvSpPr>
            <p:cNvPr id="172" name="TextBox 171"/>
            <p:cNvSpPr txBox="1"/>
            <p:nvPr/>
          </p:nvSpPr>
          <p:spPr>
            <a:xfrm>
              <a:off x="3277368" y="2438400"/>
              <a:ext cx="380232" cy="276999"/>
            </a:xfrm>
            <a:prstGeom prst="rect">
              <a:avLst/>
            </a:prstGeom>
            <a:noFill/>
          </p:spPr>
          <p:txBody>
            <a:bodyPr wrap="none" rtlCol="0">
              <a:spAutoFit/>
            </a:bodyPr>
            <a:lstStyle/>
            <a:p>
              <a:r>
                <a:rPr lang="en-US" sz="1200" smtClean="0"/>
                <a:t>0.7</a:t>
              </a:r>
              <a:endParaRPr lang="en-US" sz="1200"/>
            </a:p>
          </p:txBody>
        </p:sp>
        <p:sp>
          <p:nvSpPr>
            <p:cNvPr id="173" name="TextBox 172"/>
            <p:cNvSpPr txBox="1"/>
            <p:nvPr/>
          </p:nvSpPr>
          <p:spPr>
            <a:xfrm>
              <a:off x="3886200" y="2466201"/>
              <a:ext cx="380232" cy="276999"/>
            </a:xfrm>
            <a:prstGeom prst="rect">
              <a:avLst/>
            </a:prstGeom>
            <a:noFill/>
          </p:spPr>
          <p:txBody>
            <a:bodyPr wrap="none" rtlCol="0">
              <a:spAutoFit/>
            </a:bodyPr>
            <a:lstStyle/>
            <a:p>
              <a:r>
                <a:rPr lang="en-US" sz="1200" smtClean="0"/>
                <a:t>0.1</a:t>
              </a:r>
              <a:endParaRPr lang="en-US" sz="1200"/>
            </a:p>
          </p:txBody>
        </p:sp>
        <p:sp>
          <p:nvSpPr>
            <p:cNvPr id="174" name="TextBox 173"/>
            <p:cNvSpPr txBox="1"/>
            <p:nvPr/>
          </p:nvSpPr>
          <p:spPr>
            <a:xfrm>
              <a:off x="3734568" y="2209800"/>
              <a:ext cx="380232" cy="276999"/>
            </a:xfrm>
            <a:prstGeom prst="rect">
              <a:avLst/>
            </a:prstGeom>
            <a:noFill/>
          </p:spPr>
          <p:txBody>
            <a:bodyPr wrap="none" rtlCol="0">
              <a:spAutoFit/>
            </a:bodyPr>
            <a:lstStyle/>
            <a:p>
              <a:r>
                <a:rPr lang="en-US" sz="1200" smtClean="0"/>
                <a:t>0.2</a:t>
              </a:r>
              <a:endParaRPr lang="en-US" sz="1200"/>
            </a:p>
          </p:txBody>
        </p:sp>
        <p:sp>
          <p:nvSpPr>
            <p:cNvPr id="175" name="TextBox 174"/>
            <p:cNvSpPr txBox="1"/>
            <p:nvPr/>
          </p:nvSpPr>
          <p:spPr>
            <a:xfrm>
              <a:off x="3124968" y="2209800"/>
              <a:ext cx="380232" cy="276999"/>
            </a:xfrm>
            <a:prstGeom prst="rect">
              <a:avLst/>
            </a:prstGeom>
            <a:noFill/>
          </p:spPr>
          <p:txBody>
            <a:bodyPr wrap="none" rtlCol="0">
              <a:spAutoFit/>
            </a:bodyPr>
            <a:lstStyle/>
            <a:p>
              <a:r>
                <a:rPr lang="en-US" sz="1200" smtClean="0"/>
                <a:t>0.7</a:t>
              </a:r>
              <a:endParaRPr lang="en-US" sz="1200"/>
            </a:p>
          </p:txBody>
        </p:sp>
        <p:sp>
          <p:nvSpPr>
            <p:cNvPr id="176" name="TextBox 175"/>
            <p:cNvSpPr txBox="1"/>
            <p:nvPr/>
          </p:nvSpPr>
          <p:spPr>
            <a:xfrm>
              <a:off x="2362968" y="2209800"/>
              <a:ext cx="380232" cy="276999"/>
            </a:xfrm>
            <a:prstGeom prst="rect">
              <a:avLst/>
            </a:prstGeom>
            <a:noFill/>
          </p:spPr>
          <p:txBody>
            <a:bodyPr wrap="none" rtlCol="0">
              <a:spAutoFit/>
            </a:bodyPr>
            <a:lstStyle/>
            <a:p>
              <a:r>
                <a:rPr lang="en-US" sz="1200" smtClean="0"/>
                <a:t>0.8</a:t>
              </a:r>
              <a:endParaRPr lang="en-US" sz="1200"/>
            </a:p>
          </p:txBody>
        </p:sp>
        <p:sp>
          <p:nvSpPr>
            <p:cNvPr id="177" name="TextBox 176"/>
            <p:cNvSpPr txBox="1"/>
            <p:nvPr/>
          </p:nvSpPr>
          <p:spPr>
            <a:xfrm>
              <a:off x="2591568" y="1704201"/>
              <a:ext cx="380232" cy="276999"/>
            </a:xfrm>
            <a:prstGeom prst="rect">
              <a:avLst/>
            </a:prstGeom>
            <a:noFill/>
          </p:spPr>
          <p:txBody>
            <a:bodyPr wrap="none" rtlCol="0">
              <a:spAutoFit/>
            </a:bodyPr>
            <a:lstStyle/>
            <a:p>
              <a:r>
                <a:rPr lang="en-US" sz="1200" smtClean="0"/>
                <a:t>0.5</a:t>
              </a:r>
              <a:endParaRPr lang="en-US" sz="1200"/>
            </a:p>
          </p:txBody>
        </p:sp>
        <p:sp>
          <p:nvSpPr>
            <p:cNvPr id="178" name="TextBox 177"/>
            <p:cNvSpPr txBox="1"/>
            <p:nvPr/>
          </p:nvSpPr>
          <p:spPr>
            <a:xfrm>
              <a:off x="2667768" y="1295400"/>
              <a:ext cx="380232" cy="276999"/>
            </a:xfrm>
            <a:prstGeom prst="rect">
              <a:avLst/>
            </a:prstGeom>
            <a:noFill/>
          </p:spPr>
          <p:txBody>
            <a:bodyPr wrap="none" rtlCol="0">
              <a:spAutoFit/>
            </a:bodyPr>
            <a:lstStyle/>
            <a:p>
              <a:r>
                <a:rPr lang="en-US" sz="1200" smtClean="0"/>
                <a:t>0.2</a:t>
              </a:r>
              <a:endParaRPr lang="en-US" sz="1200"/>
            </a:p>
          </p:txBody>
        </p:sp>
        <p:sp>
          <p:nvSpPr>
            <p:cNvPr id="179" name="TextBox 178"/>
            <p:cNvSpPr txBox="1"/>
            <p:nvPr/>
          </p:nvSpPr>
          <p:spPr>
            <a:xfrm>
              <a:off x="3048768" y="1704201"/>
              <a:ext cx="380232" cy="276999"/>
            </a:xfrm>
            <a:prstGeom prst="rect">
              <a:avLst/>
            </a:prstGeom>
            <a:noFill/>
          </p:spPr>
          <p:txBody>
            <a:bodyPr wrap="none" rtlCol="0">
              <a:spAutoFit/>
            </a:bodyPr>
            <a:lstStyle/>
            <a:p>
              <a:r>
                <a:rPr lang="en-US" sz="1200" smtClean="0"/>
                <a:t>0.4</a:t>
              </a:r>
              <a:endParaRPr lang="en-US" sz="1200"/>
            </a:p>
          </p:txBody>
        </p:sp>
        <p:sp>
          <p:nvSpPr>
            <p:cNvPr id="180" name="TextBox 179"/>
            <p:cNvSpPr txBox="1"/>
            <p:nvPr/>
          </p:nvSpPr>
          <p:spPr>
            <a:xfrm>
              <a:off x="3429768" y="1704201"/>
              <a:ext cx="380232" cy="276999"/>
            </a:xfrm>
            <a:prstGeom prst="rect">
              <a:avLst/>
            </a:prstGeom>
            <a:noFill/>
          </p:spPr>
          <p:txBody>
            <a:bodyPr wrap="none" rtlCol="0">
              <a:spAutoFit/>
            </a:bodyPr>
            <a:lstStyle/>
            <a:p>
              <a:r>
                <a:rPr lang="en-US" sz="1200" smtClean="0"/>
                <a:t>0.3</a:t>
              </a:r>
              <a:endParaRPr lang="en-US" sz="1200"/>
            </a:p>
          </p:txBody>
        </p:sp>
      </p:grpSp>
      <p:graphicFrame>
        <p:nvGraphicFramePr>
          <p:cNvPr id="181" name="Table 180"/>
          <p:cNvGraphicFramePr>
            <a:graphicFrameLocks noGrp="1"/>
          </p:cNvGraphicFramePr>
          <p:nvPr>
            <p:extLst>
              <p:ext uri="{D42A27DB-BD31-4B8C-83A1-F6EECF244321}">
                <p14:modId xmlns:p14="http://schemas.microsoft.com/office/powerpoint/2010/main" val="3709389640"/>
              </p:ext>
            </p:extLst>
          </p:nvPr>
        </p:nvGraphicFramePr>
        <p:xfrm>
          <a:off x="4648200" y="1261754"/>
          <a:ext cx="4222879" cy="1786246"/>
        </p:xfrm>
        <a:graphic>
          <a:graphicData uri="http://schemas.openxmlformats.org/drawingml/2006/table">
            <a:tbl>
              <a:tblPr firstRow="1" bandRow="1">
                <a:tableStyleId>{5940675A-B579-460E-94D1-54222C63F5DA}</a:tableStyleId>
              </a:tblPr>
              <a:tblGrid>
                <a:gridCol w="663704"/>
                <a:gridCol w="609600"/>
                <a:gridCol w="711200"/>
                <a:gridCol w="746125"/>
                <a:gridCol w="746125"/>
                <a:gridCol w="746125"/>
              </a:tblGrid>
              <a:tr h="255178">
                <a:tc>
                  <a:txBody>
                    <a:bodyPr/>
                    <a:lstStyle/>
                    <a:p>
                      <a:pPr algn="ctr"/>
                      <a:r>
                        <a:rPr lang="en-US" sz="1500" smtClean="0">
                          <a:solidFill>
                            <a:srgbClr val="FF0000"/>
                          </a:solidFill>
                        </a:rPr>
                        <a:t>AA</a:t>
                      </a:r>
                      <a:endParaRPr lang="en-US" sz="1500">
                        <a:solidFill>
                          <a:srgbClr val="FF0000"/>
                        </a:solidFill>
                      </a:endParaRPr>
                    </a:p>
                  </a:txBody>
                  <a:tcPr marL="0" marR="0" marT="0" marB="0" anchor="ctr"/>
                </a:tc>
                <a:tc>
                  <a:txBody>
                    <a:bodyPr/>
                    <a:lstStyle/>
                    <a:p>
                      <a:pPr algn="ctr"/>
                      <a:r>
                        <a:rPr lang="en-US" sz="1500" smtClean="0">
                          <a:solidFill>
                            <a:srgbClr val="00B050"/>
                          </a:solidFill>
                        </a:rPr>
                        <a:t>BB</a:t>
                      </a:r>
                      <a:endParaRPr lang="en-US" sz="1500">
                        <a:solidFill>
                          <a:srgbClr val="00B050"/>
                        </a:solidFill>
                      </a:endParaRPr>
                    </a:p>
                  </a:txBody>
                  <a:tcPr marL="0" marR="0" marT="0" marB="0" anchor="ctr"/>
                </a:tc>
                <a:tc>
                  <a:txBody>
                    <a:bodyPr/>
                    <a:lstStyle/>
                    <a:p>
                      <a:pPr algn="ctr"/>
                      <a:r>
                        <a:rPr lang="en-US" sz="1500" smtClean="0">
                          <a:solidFill>
                            <a:schemeClr val="accent1"/>
                          </a:solidFill>
                        </a:rPr>
                        <a:t>CC</a:t>
                      </a:r>
                      <a:endParaRPr lang="en-US" sz="1500">
                        <a:solidFill>
                          <a:schemeClr val="accent1"/>
                        </a:solidFill>
                      </a:endParaRPr>
                    </a:p>
                  </a:txBody>
                  <a:tcPr marL="0" marR="0" marT="0" marB="0" anchor="ctr"/>
                </a:tc>
                <a:tc>
                  <a:txBody>
                    <a:bodyPr/>
                    <a:lstStyle/>
                    <a:p>
                      <a:pPr algn="ctr"/>
                      <a:r>
                        <a:rPr lang="en-US" sz="1500" smtClean="0">
                          <a:solidFill>
                            <a:srgbClr val="FF0000"/>
                          </a:solidFill>
                        </a:rPr>
                        <a:t>A</a:t>
                      </a:r>
                      <a:r>
                        <a:rPr lang="en-US" sz="1500" smtClean="0">
                          <a:solidFill>
                            <a:srgbClr val="00B050"/>
                          </a:solidFill>
                        </a:rPr>
                        <a:t>B</a:t>
                      </a:r>
                      <a:endParaRPr lang="en-US" sz="1500">
                        <a:solidFill>
                          <a:srgbClr val="00B050"/>
                        </a:solidFill>
                      </a:endParaRPr>
                    </a:p>
                  </a:txBody>
                  <a:tcPr marL="0" marR="0" marT="0" marB="0" anchor="ctr"/>
                </a:tc>
                <a:tc>
                  <a:txBody>
                    <a:bodyPr/>
                    <a:lstStyle/>
                    <a:p>
                      <a:pPr algn="ctr"/>
                      <a:r>
                        <a:rPr lang="en-US" sz="1500" smtClean="0">
                          <a:solidFill>
                            <a:srgbClr val="FF0000"/>
                          </a:solidFill>
                        </a:rPr>
                        <a:t>A</a:t>
                      </a:r>
                      <a:r>
                        <a:rPr lang="en-US" sz="1500" smtClean="0">
                          <a:solidFill>
                            <a:schemeClr val="accent1"/>
                          </a:solidFill>
                        </a:rPr>
                        <a:t>C</a:t>
                      </a:r>
                      <a:endParaRPr lang="en-US" sz="1500">
                        <a:solidFill>
                          <a:schemeClr val="accent1"/>
                        </a:solidFill>
                      </a:endParaRPr>
                    </a:p>
                  </a:txBody>
                  <a:tcPr marL="0" marR="0" marT="0" marB="0" anchor="ctr"/>
                </a:tc>
                <a:tc>
                  <a:txBody>
                    <a:bodyPr/>
                    <a:lstStyle/>
                    <a:p>
                      <a:pPr algn="ctr"/>
                      <a:r>
                        <a:rPr lang="en-US" sz="1500" smtClean="0">
                          <a:solidFill>
                            <a:srgbClr val="00B050"/>
                          </a:solidFill>
                        </a:rPr>
                        <a:t>B</a:t>
                      </a:r>
                      <a:r>
                        <a:rPr lang="en-US" sz="1500" smtClean="0">
                          <a:solidFill>
                            <a:schemeClr val="accent1"/>
                          </a:solidFill>
                        </a:rPr>
                        <a:t>C</a:t>
                      </a:r>
                      <a:endParaRPr lang="en-US" sz="1500">
                        <a:solidFill>
                          <a:schemeClr val="accent1"/>
                        </a:solidFill>
                      </a:endParaRPr>
                    </a:p>
                  </a:txBody>
                  <a:tcPr marL="0" marR="0" marT="0" marB="0" anchor="ctr"/>
                </a:tc>
              </a:tr>
              <a:tr h="255178">
                <a:tc>
                  <a:txBody>
                    <a:bodyPr/>
                    <a:lstStyle/>
                    <a:p>
                      <a:pPr algn="ctr"/>
                      <a:r>
                        <a:rPr lang="en-US" sz="1200" smtClean="0"/>
                        <a:t>(5,9):0.9</a:t>
                      </a:r>
                      <a:endParaRPr lang="en-US" sz="1200"/>
                    </a:p>
                  </a:txBody>
                  <a:tcPr marL="0" marR="0" marT="0" marB="0" anchor="ctr"/>
                </a:tc>
                <a:tc>
                  <a:txBody>
                    <a:bodyPr/>
                    <a:lstStyle/>
                    <a:p>
                      <a:pPr algn="ctr"/>
                      <a:endParaRPr lang="en-US" sz="1200"/>
                    </a:p>
                  </a:txBody>
                  <a:tcPr marL="0" marR="0" marT="0" marB="0" anchor="ctr"/>
                </a:tc>
                <a:tc>
                  <a:txBody>
                    <a:bodyPr/>
                    <a:lstStyle/>
                    <a:p>
                      <a:pPr algn="ctr"/>
                      <a:r>
                        <a:rPr lang="en-US" sz="1200" smtClean="0"/>
                        <a:t>(12,13):0.2</a:t>
                      </a:r>
                      <a:endParaRPr lang="en-US" sz="1200"/>
                    </a:p>
                  </a:txBody>
                  <a:tcPr marL="0" marR="0" marT="0" marB="0" anchor="ctr"/>
                </a:tc>
                <a:tc>
                  <a:txBody>
                    <a:bodyPr/>
                    <a:lstStyle/>
                    <a:p>
                      <a:pPr algn="ctr"/>
                      <a:r>
                        <a:rPr lang="en-US" sz="1200" smtClean="0"/>
                        <a:t>(2,7): 0.7</a:t>
                      </a:r>
                      <a:endParaRPr lang="en-US" sz="1200"/>
                    </a:p>
                  </a:txBody>
                  <a:tcPr marL="0" marR="0" marT="0" marB="0" anchor="ctr"/>
                </a:tc>
                <a:tc>
                  <a:txBody>
                    <a:bodyPr/>
                    <a:lstStyle/>
                    <a:p>
                      <a:pPr algn="ctr"/>
                      <a:r>
                        <a:rPr lang="en-US" sz="1200" smtClean="0"/>
                        <a:t>(3,12): 0.5</a:t>
                      </a:r>
                      <a:endParaRPr lang="en-US" sz="1200"/>
                    </a:p>
                  </a:txBody>
                  <a:tcPr marL="0" marR="0" marT="0" marB="0" anchor="ctr"/>
                </a:tc>
                <a:tc>
                  <a:txBody>
                    <a:bodyPr/>
                    <a:lstStyle/>
                    <a:p>
                      <a:pPr algn="ctr"/>
                      <a:r>
                        <a:rPr lang="en-US" sz="1200" smtClean="0"/>
                        <a:t>(7,11): 0.2</a:t>
                      </a:r>
                      <a:endParaRPr lang="en-US" sz="1200"/>
                    </a:p>
                  </a:txBody>
                  <a:tcPr marL="0" marR="0" marT="0" marB="0" anchor="ctr"/>
                </a:tc>
              </a:tr>
              <a:tr h="255178">
                <a:tc>
                  <a:txBody>
                    <a:bodyPr/>
                    <a:lstStyle/>
                    <a:p>
                      <a:pPr algn="ctr"/>
                      <a:r>
                        <a:rPr lang="en-US" sz="1200" smtClean="0"/>
                        <a:t>(3,4):0.8</a:t>
                      </a: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r>
                        <a:rPr lang="en-US" sz="1200" smtClean="0"/>
                        <a:t>(5,6): 0.6</a:t>
                      </a:r>
                      <a:endParaRPr lang="en-US" sz="1200"/>
                    </a:p>
                  </a:txBody>
                  <a:tcPr marL="0" marR="0" marT="0" marB="0" anchor="ctr"/>
                </a:tc>
                <a:tc>
                  <a:txBody>
                    <a:bodyPr/>
                    <a:lstStyle/>
                    <a:p>
                      <a:pPr algn="ctr"/>
                      <a:r>
                        <a:rPr lang="en-US" sz="1200" smtClean="0"/>
                        <a:t>(4,12): 0.4</a:t>
                      </a:r>
                      <a:endParaRPr lang="en-US" sz="1200"/>
                    </a:p>
                  </a:txBody>
                  <a:tcPr marL="0" marR="0" marT="0" marB="0" anchor="ctr"/>
                </a:tc>
                <a:tc>
                  <a:txBody>
                    <a:bodyPr/>
                    <a:lstStyle/>
                    <a:p>
                      <a:pPr algn="ctr"/>
                      <a:r>
                        <a:rPr lang="en-US" sz="1200" smtClean="0"/>
                        <a:t>(1,11): 0.1</a:t>
                      </a:r>
                      <a:endParaRPr lang="en-US" sz="1200"/>
                    </a:p>
                  </a:txBody>
                  <a:tcPr marL="0" marR="0" marT="0" marB="0" anchor="ctr"/>
                </a:tc>
              </a:tr>
              <a:tr h="255178">
                <a:tc>
                  <a:txBody>
                    <a:bodyPr/>
                    <a:lstStyle/>
                    <a:p>
                      <a:pPr algn="ctr"/>
                      <a:r>
                        <a:rPr lang="en-US" sz="1200" smtClean="0"/>
                        <a:t>(4,5):0.8</a:t>
                      </a: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r>
                        <a:rPr lang="en-US" sz="1200" smtClean="0"/>
                        <a:t>(8,7): 0.5</a:t>
                      </a:r>
                      <a:endParaRPr lang="en-US" sz="1200"/>
                    </a:p>
                  </a:txBody>
                  <a:tcPr marL="0" marR="0" marT="0" marB="0" anchor="ctr"/>
                </a:tc>
                <a:tc>
                  <a:txBody>
                    <a:bodyPr/>
                    <a:lstStyle/>
                    <a:p>
                      <a:pPr algn="ctr"/>
                      <a:r>
                        <a:rPr lang="en-US" sz="1200" smtClean="0"/>
                        <a:t>(3,13): 0.4</a:t>
                      </a:r>
                      <a:endParaRPr lang="en-US" sz="1200"/>
                    </a:p>
                  </a:txBody>
                  <a:tcPr marL="0" marR="0" marT="0" marB="0" anchor="ctr"/>
                </a:tc>
                <a:tc>
                  <a:txBody>
                    <a:bodyPr/>
                    <a:lstStyle/>
                    <a:p>
                      <a:pPr algn="ctr"/>
                      <a:endParaRPr lang="en-US" sz="1200"/>
                    </a:p>
                  </a:txBody>
                  <a:tcPr marL="0" marR="0" marT="0" marB="0" anchor="ctr"/>
                </a:tc>
              </a:tr>
              <a:tr h="255178">
                <a:tc>
                  <a:txBody>
                    <a:bodyPr/>
                    <a:lstStyle/>
                    <a:p>
                      <a:pPr algn="ctr"/>
                      <a:r>
                        <a:rPr lang="en-US" sz="1200" smtClean="0"/>
                        <a:t>(2,3):0.7</a:t>
                      </a: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r>
                        <a:rPr lang="en-US" sz="1200" smtClean="0"/>
                        <a:t>(2,1): 0.2</a:t>
                      </a:r>
                      <a:endParaRPr lang="en-US" sz="1200"/>
                    </a:p>
                  </a:txBody>
                  <a:tcPr marL="0" marR="0" marT="0" marB="0" anchor="ctr"/>
                </a:tc>
                <a:tc>
                  <a:txBody>
                    <a:bodyPr/>
                    <a:lstStyle/>
                    <a:p>
                      <a:pPr algn="ctr"/>
                      <a:r>
                        <a:rPr lang="en-US" sz="1200" smtClean="0"/>
                        <a:t>(2,13): 0.3</a:t>
                      </a:r>
                      <a:endParaRPr lang="en-US" sz="1200"/>
                    </a:p>
                  </a:txBody>
                  <a:tcPr marL="0" marR="0" marT="0" marB="0" anchor="ctr"/>
                </a:tc>
                <a:tc>
                  <a:txBody>
                    <a:bodyPr/>
                    <a:lstStyle/>
                    <a:p>
                      <a:pPr algn="ctr"/>
                      <a:endParaRPr lang="en-US" sz="1200"/>
                    </a:p>
                  </a:txBody>
                  <a:tcPr marL="0" marR="0" marT="0" marB="0" anchor="ctr"/>
                </a:tc>
              </a:tr>
              <a:tr h="255178">
                <a:tc>
                  <a:txBody>
                    <a:bodyPr/>
                    <a:lstStyle/>
                    <a:p>
                      <a:pPr algn="ctr"/>
                      <a:r>
                        <a:rPr lang="en-US" sz="1200" smtClean="0"/>
                        <a:t>(8,9):0.6</a:t>
                      </a: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r>
                        <a:rPr lang="en-US" sz="1200" smtClean="0"/>
                        <a:t>(4,7): 0.1</a:t>
                      </a: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r>
              <a:tr h="255178">
                <a:tc>
                  <a:txBody>
                    <a:bodyPr/>
                    <a:lstStyle/>
                    <a:p>
                      <a:pPr algn="ctr"/>
                      <a:r>
                        <a:rPr lang="en-US" sz="1200" smtClean="0"/>
                        <a:t>(9,10):0.3</a:t>
                      </a: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c>
                  <a:txBody>
                    <a:bodyPr/>
                    <a:lstStyle/>
                    <a:p>
                      <a:pPr algn="ctr"/>
                      <a:endParaRPr lang="en-US" sz="1200"/>
                    </a:p>
                  </a:txBody>
                  <a:tcPr marL="0" marR="0" marT="0" marB="0" anchor="ctr"/>
                </a:tc>
              </a:tr>
            </a:tbl>
          </a:graphicData>
        </a:graphic>
      </p:graphicFrame>
      <mc:AlternateContent xmlns:mc="http://schemas.openxmlformats.org/markup-compatibility/2006" xmlns:a14="http://schemas.microsoft.com/office/drawing/2010/main">
        <mc:Choice Requires="a14">
          <p:graphicFrame>
            <p:nvGraphicFramePr>
              <p:cNvPr id="182" name="Table 181"/>
              <p:cNvGraphicFramePr>
                <a:graphicFrameLocks noGrp="1"/>
              </p:cNvGraphicFramePr>
              <p:nvPr>
                <p:extLst>
                  <p:ext uri="{D42A27DB-BD31-4B8C-83A1-F6EECF244321}">
                    <p14:modId xmlns:p14="http://schemas.microsoft.com/office/powerpoint/2010/main" val="3765901507"/>
                  </p:ext>
                </p:extLst>
              </p:nvPr>
            </p:nvGraphicFramePr>
            <p:xfrm>
              <a:off x="179038" y="3258118"/>
              <a:ext cx="2716562" cy="3035106"/>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187948"/>
                    <a:gridCol w="187948"/>
                    <a:gridCol w="187948"/>
                    <a:gridCol w="187948"/>
                    <a:gridCol w="187948"/>
                    <a:gridCol w="187948"/>
                    <a:gridCol w="187948"/>
                    <a:gridCol w="187948"/>
                  </a:tblGrid>
                  <a:tr h="167808">
                    <a:tc>
                      <a:txBody>
                        <a:bodyPr/>
                        <a:lstStyle/>
                        <a:p>
                          <a:pPr algn="ctr"/>
                          <a:r>
                            <a:rPr lang="en-US" sz="1200" b="1" smtClean="0"/>
                            <a:t>d</a:t>
                          </a:r>
                          <a14:m>
                            <m:oMath xmlns:m="http://schemas.openxmlformats.org/officeDocument/2006/math">
                              <m:r>
                                <a:rPr lang="en-US" sz="1200" b="1" i="1" smtClean="0">
                                  <a:latin typeface="Cambria Math"/>
                                </a:rPr>
                                <m:t>→</m:t>
                              </m:r>
                            </m:oMath>
                          </a14:m>
                          <a:endParaRPr lang="en-US" sz="1200" b="1"/>
                        </a:p>
                      </a:txBody>
                      <a:tcPr marL="0" marR="0" marT="0" marB="0" anchor="ct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294296">
                    <a:tc>
                      <a:txBody>
                        <a:bodyPr/>
                        <a:lstStyle/>
                        <a:p>
                          <a:pPr algn="ctr"/>
                          <a:r>
                            <a:rPr lang="en-US" sz="1200" b="1" smtClean="0"/>
                            <a:t>Node Id</a:t>
                          </a:r>
                          <a14:m>
                            <m:oMath xmlns:m="http://schemas.openxmlformats.org/officeDocument/2006/math">
                              <m:r>
                                <a:rPr lang="en-US" sz="1200" b="1" i="1" smtClean="0">
                                  <a:latin typeface="Cambria Math"/>
                                </a:rPr>
                                <m:t>↓</m:t>
                              </m:r>
                            </m:oMath>
                          </a14:m>
                          <a:endParaRPr lang="en-US" sz="1200" b="1"/>
                        </a:p>
                      </a:txBody>
                      <a:tcPr marL="0" marR="0" marT="0" marB="0" anchor="ct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67808">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167808">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228663">
                    <a:tc>
                      <a:txBody>
                        <a:bodyPr/>
                        <a:lstStyle/>
                        <a:p>
                          <a:pPr algn="ctr" fontAlgn="b"/>
                          <a:r>
                            <a:rPr lang="en-US" sz="1100" b="0" i="0" u="none" strike="noStrike">
                              <a:solidFill>
                                <a:srgbClr val="000000"/>
                              </a:solidFill>
                              <a:effectLst/>
                              <a:latin typeface="Calibri"/>
                            </a:rPr>
                            <a:t>5</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6</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7</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8</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9</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10</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Choice>
        <mc:Fallback xmlns="">
          <p:graphicFrame>
            <p:nvGraphicFramePr>
              <p:cNvPr id="182" name="Table 181"/>
              <p:cNvGraphicFramePr>
                <a:graphicFrameLocks noGrp="1"/>
              </p:cNvGraphicFramePr>
              <p:nvPr>
                <p:extLst>
                  <p:ext uri="{D42A27DB-BD31-4B8C-83A1-F6EECF244321}">
                    <p14:modId xmlns:p14="http://schemas.microsoft.com/office/powerpoint/2010/main" val="2751823777"/>
                  </p:ext>
                </p:extLst>
              </p:nvPr>
            </p:nvGraphicFramePr>
            <p:xfrm>
              <a:off x="179038" y="3258118"/>
              <a:ext cx="2716562" cy="3035106"/>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187948"/>
                    <a:gridCol w="187948"/>
                    <a:gridCol w="187948"/>
                    <a:gridCol w="187948"/>
                    <a:gridCol w="187948"/>
                    <a:gridCol w="187948"/>
                    <a:gridCol w="187948"/>
                    <a:gridCol w="187948"/>
                  </a:tblGrid>
                  <a:tr h="182880">
                    <a:tc>
                      <a:txBody>
                        <a:bodyPr/>
                        <a:lstStyle/>
                        <a:p>
                          <a:endParaRPr lang="en-US"/>
                        </a:p>
                      </a:txBody>
                      <a:tcPr marL="0" marR="0" marT="0" marB="0" anchor="ctr">
                        <a:blipFill rotWithShape="1">
                          <a:blip r:embed="rId2"/>
                          <a:stretch>
                            <a:fillRect t="-23333" r="-619355" b="-1593333"/>
                          </a:stretch>
                        </a:blipFill>
                      </a:tcP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365760">
                    <a:tc>
                      <a:txBody>
                        <a:bodyPr/>
                        <a:lstStyle/>
                        <a:p>
                          <a:endParaRPr lang="en-US"/>
                        </a:p>
                      </a:txBody>
                      <a:tcPr marL="0" marR="0" marT="0" marB="0" anchor="ctr">
                        <a:blipFill rotWithShape="1">
                          <a:blip r:embed="rId2"/>
                          <a:stretch>
                            <a:fillRect t="-61667" r="-619355" b="-696667"/>
                          </a:stretch>
                        </a:blipFill>
                      </a:tcP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77165">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177165">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228663">
                    <a:tc>
                      <a:txBody>
                        <a:bodyPr/>
                        <a:lstStyle/>
                        <a:p>
                          <a:pPr algn="ctr" fontAlgn="b"/>
                          <a:r>
                            <a:rPr lang="en-US" sz="1100" b="0" i="0" u="none" strike="noStrike">
                              <a:solidFill>
                                <a:srgbClr val="000000"/>
                              </a:solidFill>
                              <a:effectLst/>
                              <a:latin typeface="Calibri"/>
                            </a:rPr>
                            <a:t>5</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6</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7</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8</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9</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10</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183" name="Table 182"/>
              <p:cNvGraphicFramePr>
                <a:graphicFrameLocks noGrp="1"/>
              </p:cNvGraphicFramePr>
              <p:nvPr>
                <p:extLst>
                  <p:ext uri="{D42A27DB-BD31-4B8C-83A1-F6EECF244321}">
                    <p14:modId xmlns:p14="http://schemas.microsoft.com/office/powerpoint/2010/main" val="1138645866"/>
                  </p:ext>
                </p:extLst>
              </p:nvPr>
            </p:nvGraphicFramePr>
            <p:xfrm>
              <a:off x="5867400" y="3213294"/>
              <a:ext cx="3001126" cy="3035106"/>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228600"/>
                    <a:gridCol w="228600"/>
                    <a:gridCol w="228600"/>
                    <a:gridCol w="187948"/>
                    <a:gridCol w="228600"/>
                    <a:gridCol w="228600"/>
                    <a:gridCol w="228600"/>
                    <a:gridCol w="228600"/>
                  </a:tblGrid>
                  <a:tr h="167808">
                    <a:tc>
                      <a:txBody>
                        <a:bodyPr/>
                        <a:lstStyle/>
                        <a:p>
                          <a:pPr algn="ctr"/>
                          <a:r>
                            <a:rPr lang="en-US" sz="1200" b="1" smtClean="0"/>
                            <a:t>d</a:t>
                          </a:r>
                          <a14:m>
                            <m:oMath xmlns:m="http://schemas.openxmlformats.org/officeDocument/2006/math">
                              <m:r>
                                <a:rPr lang="en-US" sz="1200" b="1" i="1" smtClean="0">
                                  <a:latin typeface="Cambria Math"/>
                                </a:rPr>
                                <m:t>→</m:t>
                              </m:r>
                            </m:oMath>
                          </a14:m>
                          <a:endParaRPr lang="en-US" sz="1200" b="1"/>
                        </a:p>
                      </a:txBody>
                      <a:tcPr marL="0" marR="0" marT="0" marB="0" anchor="ct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294296">
                    <a:tc>
                      <a:txBody>
                        <a:bodyPr/>
                        <a:lstStyle/>
                        <a:p>
                          <a:pPr algn="ctr"/>
                          <a:r>
                            <a:rPr lang="en-US" sz="1200" b="1" smtClean="0"/>
                            <a:t>Node Id</a:t>
                          </a:r>
                          <a14:m>
                            <m:oMath xmlns:m="http://schemas.openxmlformats.org/officeDocument/2006/math">
                              <m:r>
                                <a:rPr lang="en-US" sz="1200" b="1" i="1" smtClean="0">
                                  <a:latin typeface="Cambria Math"/>
                                </a:rPr>
                                <m:t>↓</m:t>
                              </m:r>
                            </m:oMath>
                          </a14:m>
                          <a:endParaRPr lang="en-US" sz="1200" b="1"/>
                        </a:p>
                      </a:txBody>
                      <a:tcPr marL="0" marR="0" marT="0" marB="0" anchor="ct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67808">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0.1</a:t>
                          </a: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1.2</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r>
                  <a:tr h="167808">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a:solidFill>
                                <a:srgbClr val="000000"/>
                              </a:solidFill>
                              <a:effectLst/>
                              <a:latin typeface="Calibri"/>
                            </a:rPr>
                            <a:t>0.8</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r>
                            <a:rPr lang="en-US" sz="1100" b="0" i="0" u="none" strike="noStrike">
                              <a:solidFill>
                                <a:srgbClr val="000000"/>
                              </a:solidFill>
                              <a:effectLst/>
                              <a:latin typeface="Calibri"/>
                            </a:rPr>
                            <a:t>1.6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1.4</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a:solidFill>
                                <a:srgbClr val="000000"/>
                              </a:solidFill>
                              <a:effectLst/>
                              <a:latin typeface="Calibri"/>
                            </a:rPr>
                            <a:t>0.8</a:t>
                          </a:r>
                        </a:p>
                      </a:txBody>
                      <a:tcPr marL="9525" marR="9525" marT="9525" marB="0" anchor="ctr"/>
                    </a:tc>
                    <a:tc>
                      <a:txBody>
                        <a:bodyPr/>
                        <a:lstStyle/>
                        <a:p>
                          <a:pPr algn="ctr" fontAlgn="b"/>
                          <a:r>
                            <a:rPr lang="en-US" sz="1100" b="0" i="0" u="none" strike="noStrike">
                              <a:solidFill>
                                <a:srgbClr val="000000"/>
                              </a:solidFill>
                              <a:effectLst/>
                              <a:latin typeface="Calibri"/>
                            </a:rPr>
                            <a:t>0.1</a:t>
                          </a:r>
                        </a:p>
                      </a:txBody>
                      <a:tcPr marL="9525" marR="9525" marT="9525" marB="0" anchor="ctr"/>
                    </a:tc>
                    <a:tc>
                      <a:txBody>
                        <a:bodyPr/>
                        <a:lstStyle/>
                        <a:p>
                          <a:pPr algn="ctr" fontAlgn="b"/>
                          <a:r>
                            <a:rPr lang="en-US" sz="1100" b="0" i="0" u="none" strike="noStrike">
                              <a:solidFill>
                                <a:srgbClr val="000000"/>
                              </a:solidFill>
                              <a:effectLst/>
                              <a:latin typeface="Calibri"/>
                            </a:rPr>
                            <a:t>0.4</a:t>
                          </a:r>
                        </a:p>
                      </a:txBody>
                      <a:tcPr marL="9525" marR="9525" marT="9525" marB="0" anchor="ctr"/>
                    </a:tc>
                    <a:tc>
                      <a:txBody>
                        <a:bodyPr/>
                        <a:lstStyle/>
                        <a:p>
                          <a:pPr algn="ctr" fontAlgn="b"/>
                          <a:r>
                            <a:rPr lang="en-US" sz="1100" b="0" i="0" u="none" strike="noStrike">
                              <a:solidFill>
                                <a:srgbClr val="000000"/>
                              </a:solidFill>
                              <a:effectLst/>
                              <a:latin typeface="Calibri"/>
                            </a:rPr>
                            <a:t>1.7</a:t>
                          </a:r>
                        </a:p>
                      </a:txBody>
                      <a:tcPr marL="9525" marR="9525" marT="9525" marB="0" anchor="ctr"/>
                    </a:tc>
                    <a:tc>
                      <a:txBody>
                        <a:bodyPr/>
                        <a:lstStyle/>
                        <a:p>
                          <a:pPr algn="ctr" fontAlgn="b"/>
                          <a:r>
                            <a:rPr lang="en-US" sz="1100" b="0" i="0" u="none" strike="noStrike">
                              <a:solidFill>
                                <a:srgbClr val="000000"/>
                              </a:solidFill>
                              <a:effectLst/>
                              <a:latin typeface="Calibri"/>
                            </a:rPr>
                            <a:t>0.8</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1.4</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r>
                  <a:tr h="228663">
                    <a:tc>
                      <a:txBody>
                        <a:bodyPr/>
                        <a:lstStyle/>
                        <a:p>
                          <a:pPr algn="ctr" fontAlgn="b"/>
                          <a:r>
                            <a:rPr lang="en-US" sz="1100" b="0" i="0" u="none" strike="noStrike">
                              <a:solidFill>
                                <a:srgbClr val="000000"/>
                              </a:solidFill>
                              <a:effectLst/>
                              <a:latin typeface="Calibri"/>
                            </a:rPr>
                            <a:t>5</a:t>
                          </a: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6</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7</a:t>
                          </a: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r>
                            <a:rPr lang="en-US" sz="1100" b="0" i="0" u="none" strike="noStrike">
                              <a:solidFill>
                                <a:srgbClr val="000000"/>
                              </a:solidFill>
                              <a:effectLst/>
                              <a:latin typeface="Calibri"/>
                            </a:rPr>
                            <a:t>1.4</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8</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9</a:t>
                          </a: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1.7</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10</a:t>
                          </a: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Choice>
        <mc:Fallback xmlns="">
          <p:graphicFrame>
            <p:nvGraphicFramePr>
              <p:cNvPr id="183" name="Table 182"/>
              <p:cNvGraphicFramePr>
                <a:graphicFrameLocks noGrp="1"/>
              </p:cNvGraphicFramePr>
              <p:nvPr>
                <p:extLst>
                  <p:ext uri="{D42A27DB-BD31-4B8C-83A1-F6EECF244321}">
                    <p14:modId xmlns:p14="http://schemas.microsoft.com/office/powerpoint/2010/main" val="1586757580"/>
                  </p:ext>
                </p:extLst>
              </p:nvPr>
            </p:nvGraphicFramePr>
            <p:xfrm>
              <a:off x="5867400" y="3213294"/>
              <a:ext cx="3001126" cy="3035106"/>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228600"/>
                    <a:gridCol w="228600"/>
                    <a:gridCol w="228600"/>
                    <a:gridCol w="187948"/>
                    <a:gridCol w="228600"/>
                    <a:gridCol w="228600"/>
                    <a:gridCol w="228600"/>
                    <a:gridCol w="228600"/>
                  </a:tblGrid>
                  <a:tr h="182880">
                    <a:tc>
                      <a:txBody>
                        <a:bodyPr/>
                        <a:lstStyle/>
                        <a:p>
                          <a:endParaRPr lang="en-US"/>
                        </a:p>
                      </a:txBody>
                      <a:tcPr marL="0" marR="0" marT="0" marB="0" anchor="ctr">
                        <a:blipFill rotWithShape="1">
                          <a:blip r:embed="rId3"/>
                          <a:stretch>
                            <a:fillRect l="-1613" t="-23333" r="-693548" b="-1593333"/>
                          </a:stretch>
                        </a:blipFill>
                      </a:tcP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365760">
                    <a:tc>
                      <a:txBody>
                        <a:bodyPr/>
                        <a:lstStyle/>
                        <a:p>
                          <a:endParaRPr lang="en-US"/>
                        </a:p>
                      </a:txBody>
                      <a:tcPr marL="0" marR="0" marT="0" marB="0" anchor="ctr">
                        <a:blipFill rotWithShape="1">
                          <a:blip r:embed="rId3"/>
                          <a:stretch>
                            <a:fillRect l="-1613" t="-61667" r="-693548" b="-696667"/>
                          </a:stretch>
                        </a:blipFill>
                      </a:tcP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77165">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0.1</a:t>
                          </a: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1.2</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r>
                  <a:tr h="177165">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a:solidFill>
                                <a:srgbClr val="000000"/>
                              </a:solidFill>
                              <a:effectLst/>
                              <a:latin typeface="Calibri"/>
                            </a:rPr>
                            <a:t>0.8</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r>
                            <a:rPr lang="en-US" sz="1100" b="0" i="0" u="none" strike="noStrike">
                              <a:solidFill>
                                <a:srgbClr val="000000"/>
                              </a:solidFill>
                              <a:effectLst/>
                              <a:latin typeface="Calibri"/>
                            </a:rPr>
                            <a:t>1.6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1.4</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a:solidFill>
                                <a:srgbClr val="000000"/>
                              </a:solidFill>
                              <a:effectLst/>
                              <a:latin typeface="Calibri"/>
                            </a:rPr>
                            <a:t>0.8</a:t>
                          </a:r>
                        </a:p>
                      </a:txBody>
                      <a:tcPr marL="9525" marR="9525" marT="9525" marB="0" anchor="ctr"/>
                    </a:tc>
                    <a:tc>
                      <a:txBody>
                        <a:bodyPr/>
                        <a:lstStyle/>
                        <a:p>
                          <a:pPr algn="ctr" fontAlgn="b"/>
                          <a:r>
                            <a:rPr lang="en-US" sz="1100" b="0" i="0" u="none" strike="noStrike">
                              <a:solidFill>
                                <a:srgbClr val="000000"/>
                              </a:solidFill>
                              <a:effectLst/>
                              <a:latin typeface="Calibri"/>
                            </a:rPr>
                            <a:t>0.1</a:t>
                          </a:r>
                        </a:p>
                      </a:txBody>
                      <a:tcPr marL="9525" marR="9525" marT="9525" marB="0" anchor="ctr"/>
                    </a:tc>
                    <a:tc>
                      <a:txBody>
                        <a:bodyPr/>
                        <a:lstStyle/>
                        <a:p>
                          <a:pPr algn="ctr" fontAlgn="b"/>
                          <a:r>
                            <a:rPr lang="en-US" sz="1100" b="0" i="0" u="none" strike="noStrike">
                              <a:solidFill>
                                <a:srgbClr val="000000"/>
                              </a:solidFill>
                              <a:effectLst/>
                              <a:latin typeface="Calibri"/>
                            </a:rPr>
                            <a:t>0.4</a:t>
                          </a:r>
                        </a:p>
                      </a:txBody>
                      <a:tcPr marL="9525" marR="9525" marT="9525" marB="0" anchor="ctr"/>
                    </a:tc>
                    <a:tc>
                      <a:txBody>
                        <a:bodyPr/>
                        <a:lstStyle/>
                        <a:p>
                          <a:pPr algn="ctr" fontAlgn="b"/>
                          <a:r>
                            <a:rPr lang="en-US" sz="1100" b="0" i="0" u="none" strike="noStrike">
                              <a:solidFill>
                                <a:srgbClr val="000000"/>
                              </a:solidFill>
                              <a:effectLst/>
                              <a:latin typeface="Calibri"/>
                            </a:rPr>
                            <a:t>1.7</a:t>
                          </a:r>
                        </a:p>
                      </a:txBody>
                      <a:tcPr marL="9525" marR="9525" marT="9525" marB="0" anchor="ctr"/>
                    </a:tc>
                    <a:tc>
                      <a:txBody>
                        <a:bodyPr/>
                        <a:lstStyle/>
                        <a:p>
                          <a:pPr algn="ctr" fontAlgn="b"/>
                          <a:r>
                            <a:rPr lang="en-US" sz="1100" b="0" i="0" u="none" strike="noStrike">
                              <a:solidFill>
                                <a:srgbClr val="000000"/>
                              </a:solidFill>
                              <a:effectLst/>
                              <a:latin typeface="Calibri"/>
                            </a:rPr>
                            <a:t>0.8</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1.4</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r>
                  <a:tr h="228663">
                    <a:tc>
                      <a:txBody>
                        <a:bodyPr/>
                        <a:lstStyle/>
                        <a:p>
                          <a:pPr algn="ctr" fontAlgn="b"/>
                          <a:r>
                            <a:rPr lang="en-US" sz="1100" b="0" i="0" u="none" strike="noStrike">
                              <a:solidFill>
                                <a:srgbClr val="000000"/>
                              </a:solidFill>
                              <a:effectLst/>
                              <a:latin typeface="Calibri"/>
                            </a:rPr>
                            <a:t>5</a:t>
                          </a: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6</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7</a:t>
                          </a: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r>
                            <a:rPr lang="en-US" sz="1100" b="0" i="0" u="none" strike="noStrike">
                              <a:solidFill>
                                <a:srgbClr val="000000"/>
                              </a:solidFill>
                              <a:effectLst/>
                              <a:latin typeface="Calibri"/>
                            </a:rPr>
                            <a:t>1.4</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8</a:t>
                          </a:r>
                        </a:p>
                      </a:txBody>
                      <a:tcPr marL="9525" marR="9525" marT="9525" marB="0" anchor="ctr"/>
                    </a:tc>
                    <a:tc>
                      <a:txBody>
                        <a:bodyPr/>
                        <a:lstStyle/>
                        <a:p>
                          <a:pPr algn="ctr" fontAlgn="b"/>
                          <a:r>
                            <a:rPr lang="en-US" sz="1100" b="0" i="0" u="none" strike="noStrike">
                              <a:solidFill>
                                <a:srgbClr val="000000"/>
                              </a:solidFill>
                              <a:effectLst/>
                              <a:latin typeface="Calibri"/>
                            </a:rPr>
                            <a:t>0.6</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0.7</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9</a:t>
                          </a: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1.7</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10</a:t>
                          </a:r>
                        </a:p>
                      </a:txBody>
                      <a:tcPr marL="9525" marR="9525" marT="9525" marB="0" anchor="ctr"/>
                    </a:tc>
                    <a:tc>
                      <a:txBody>
                        <a:bodyPr/>
                        <a:lstStyle/>
                        <a:p>
                          <a:pPr algn="ctr" fontAlgn="b"/>
                          <a:r>
                            <a:rPr lang="en-US" sz="1100" b="0" i="0" u="none" strike="noStrike">
                              <a:solidFill>
                                <a:srgbClr val="000000"/>
                              </a:solidFill>
                              <a:effectLst/>
                              <a:latin typeface="Calibri"/>
                            </a:rPr>
                            <a:t>0.3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0.9</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0.2</a:t>
                          </a:r>
                        </a:p>
                      </a:txBody>
                      <a:tcPr marL="9525" marR="9525" marT="9525" marB="0" anchor="ctr"/>
                    </a:tc>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r>
                            <a:rPr lang="en-US" sz="1100" b="0" i="0" u="none" strike="noStrike">
                              <a:solidFill>
                                <a:srgbClr val="000000"/>
                              </a:solidFill>
                              <a:effectLst/>
                              <a:latin typeface="Calibri"/>
                            </a:rPr>
                            <a:t>0.5</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184" name="Table 183"/>
              <p:cNvGraphicFramePr>
                <a:graphicFrameLocks noGrp="1" noChangeAspect="1"/>
              </p:cNvGraphicFramePr>
              <p:nvPr>
                <p:extLst>
                  <p:ext uri="{D42A27DB-BD31-4B8C-83A1-F6EECF244321}">
                    <p14:modId xmlns:p14="http://schemas.microsoft.com/office/powerpoint/2010/main" val="2645524986"/>
                  </p:ext>
                </p:extLst>
              </p:nvPr>
            </p:nvGraphicFramePr>
            <p:xfrm>
              <a:off x="3025059" y="3489960"/>
              <a:ext cx="2689941" cy="2377440"/>
            </p:xfrm>
            <a:graphic>
              <a:graphicData uri="http://schemas.openxmlformats.org/drawingml/2006/table">
                <a:tbl>
                  <a:tblPr firstRow="1" bandRow="1">
                    <a:tableStyleId>{5C22544A-7EE6-4342-B048-85BDC9FD1C3A}</a:tableStyleId>
                  </a:tblPr>
                  <a:tblGrid>
                    <a:gridCol w="784941"/>
                    <a:gridCol w="990600"/>
                    <a:gridCol w="914400"/>
                  </a:tblGrid>
                  <a:tr h="191690">
                    <a:tc>
                      <a:txBody>
                        <a:bodyPr/>
                        <a:lstStyle/>
                        <a:p>
                          <a:pPr algn="ctr"/>
                          <a:r>
                            <a:rPr lang="en-US" sz="1200" smtClean="0"/>
                            <a:t>Index</a:t>
                          </a:r>
                          <a:endParaRPr lang="en-US" sz="1200"/>
                        </a:p>
                      </a:txBody>
                      <a:tcPr anchor="ctr"/>
                    </a:tc>
                    <a:tc>
                      <a:txBody>
                        <a:bodyPr/>
                        <a:lstStyle/>
                        <a:p>
                          <a:pPr algn="ctr"/>
                          <a:r>
                            <a:rPr lang="en-US" sz="1200" smtClean="0"/>
                            <a:t>Time</a:t>
                          </a:r>
                          <a:r>
                            <a:rPr lang="en-US" sz="1200" baseline="0" smtClean="0"/>
                            <a:t> Complexity</a:t>
                          </a:r>
                          <a:endParaRPr lang="en-US" sz="1200"/>
                        </a:p>
                      </a:txBody>
                      <a:tcPr anchor="ctr"/>
                    </a:tc>
                    <a:tc>
                      <a:txBody>
                        <a:bodyPr/>
                        <a:lstStyle/>
                        <a:p>
                          <a:pPr algn="ctr"/>
                          <a:r>
                            <a:rPr lang="en-US" sz="1200" smtClean="0"/>
                            <a:t>Space</a:t>
                          </a:r>
                          <a:r>
                            <a:rPr lang="en-US" sz="1200" baseline="0" smtClean="0"/>
                            <a:t> Complexity</a:t>
                          </a:r>
                          <a:endParaRPr lang="en-US" sz="1200"/>
                        </a:p>
                      </a:txBody>
                      <a:tcPr anchor="ctr"/>
                    </a:tc>
                  </a:tr>
                  <a:tr h="3533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Sorted edge lists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900" b="0" i="1" smtClean="0">
                                    <a:latin typeface="Cambria Math"/>
                                  </a:rPr>
                                  <m:t>𝑂</m:t>
                                </m:r>
                                <m:d>
                                  <m:dPr>
                                    <m:begChr m:val="["/>
                                    <m:endChr m:val="]"/>
                                    <m:ctrlPr>
                                      <a:rPr lang="en-US" sz="900" b="0" i="1" smtClean="0">
                                        <a:latin typeface="Cambria Math"/>
                                      </a:rPr>
                                    </m:ctrlPr>
                                  </m:dPr>
                                  <m:e>
                                    <m:r>
                                      <a:rPr lang="en-US" sz="900" b="0" i="1" smtClean="0">
                                        <a:latin typeface="Cambria Math"/>
                                      </a:rPr>
                                      <m:t>|</m:t>
                                    </m:r>
                                    <m:r>
                                      <a:rPr lang="en-US" sz="900" b="0" i="1" smtClean="0">
                                        <a:latin typeface="Cambria Math"/>
                                      </a:rPr>
                                      <m:t>𝐸</m:t>
                                    </m:r>
                                    <m:r>
                                      <a:rPr lang="en-US" sz="900" b="0" i="1" smtClean="0">
                                        <a:latin typeface="Cambria Math"/>
                                      </a:rPr>
                                      <m:t>|</m:t>
                                    </m:r>
                                    <m:r>
                                      <a:rPr lang="en-US" sz="900" b="0" i="1" smtClean="0">
                                        <a:latin typeface="Cambria Math"/>
                                      </a:rPr>
                                      <m:t>𝑙𝑜𝑔</m:t>
                                    </m:r>
                                    <m:d>
                                      <m:dPr>
                                        <m:ctrlPr>
                                          <a:rPr lang="en-US" sz="900" b="0" i="1" smtClean="0">
                                            <a:latin typeface="Cambria Math"/>
                                          </a:rPr>
                                        </m:ctrlPr>
                                      </m:dPr>
                                      <m:e>
                                        <m:f>
                                          <m:fPr>
                                            <m:ctrlPr>
                                              <a:rPr lang="en-US" sz="900" b="0" i="1" smtClean="0">
                                                <a:latin typeface="Cambria Math"/>
                                              </a:rPr>
                                            </m:ctrlPr>
                                          </m:fPr>
                                          <m:num>
                                            <m:r>
                                              <a:rPr lang="en-US" sz="900" b="0" i="1" smtClean="0">
                                                <a:latin typeface="Cambria Math"/>
                                              </a:rPr>
                                              <m:t>2|</m:t>
                                            </m:r>
                                            <m:r>
                                              <a:rPr lang="en-US" sz="900" b="0" i="1" smtClean="0">
                                                <a:latin typeface="Cambria Math"/>
                                              </a:rPr>
                                              <m:t>𝐸</m:t>
                                            </m:r>
                                            <m:r>
                                              <a:rPr lang="en-US" sz="900" b="0" i="1" smtClean="0">
                                                <a:latin typeface="Cambria Math"/>
                                              </a:rPr>
                                              <m:t>|</m:t>
                                            </m:r>
                                          </m:num>
                                          <m:den>
                                            <m:sSup>
                                              <m:sSupPr>
                                                <m:ctrlPr>
                                                  <a:rPr lang="en-US" sz="900" b="0" i="1" smtClean="0">
                                                    <a:latin typeface="Cambria Math"/>
                                                  </a:rPr>
                                                </m:ctrlPr>
                                              </m:sSupPr>
                                              <m:e>
                                                <m:r>
                                                  <a:rPr lang="en-US" sz="900" b="0" i="1" smtClean="0">
                                                    <a:latin typeface="Cambria Math"/>
                                                  </a:rPr>
                                                  <m:t>𝑇</m:t>
                                                </m:r>
                                              </m:e>
                                              <m:sup>
                                                <m:r>
                                                  <a:rPr lang="en-US" sz="900" b="0" i="1" smtClean="0">
                                                    <a:latin typeface="Cambria Math"/>
                                                  </a:rPr>
                                                  <m:t>2</m:t>
                                                </m:r>
                                              </m:sup>
                                            </m:sSup>
                                          </m:den>
                                        </m:f>
                                      </m:e>
                                    </m:d>
                                  </m:e>
                                </m:d>
                              </m:oMath>
                            </m:oMathPara>
                          </a14:m>
                          <a:endParaRPr lang="en-US" sz="900" smtClean="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i="1" smtClean="0">
                                    <a:latin typeface="Cambria Math"/>
                                  </a:rPr>
                                  <m:t>𝑂</m:t>
                                </m:r>
                                <m:r>
                                  <a:rPr lang="en-US" sz="1200" i="1" smtClean="0">
                                    <a:latin typeface="Cambria Math"/>
                                  </a:rPr>
                                  <m:t>(|</m:t>
                                </m:r>
                                <m:r>
                                  <a:rPr lang="en-US" sz="1200" i="1" smtClean="0">
                                    <a:latin typeface="Cambria Math"/>
                                  </a:rPr>
                                  <m:t>𝐸</m:t>
                                </m:r>
                                <m:r>
                                  <a:rPr lang="en-US" sz="1200" i="1" smtClean="0">
                                    <a:latin typeface="Cambria Math"/>
                                  </a:rPr>
                                  <m:t>|)</m:t>
                                </m:r>
                              </m:oMath>
                            </m:oMathPara>
                          </a14:m>
                          <a:endParaRPr lang="en-US" sz="1200"/>
                        </a:p>
                      </a:txBody>
                      <a:tcPr anchor="ctr"/>
                    </a:tc>
                  </a:tr>
                  <a:tr h="188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tc>
                    <a:tc>
                      <a:txBody>
                        <a:bodyPr/>
                        <a:lstStyle/>
                        <a:p>
                          <a:pPr algn="ctr"/>
                          <a:endParaRPr lang="en-US" sz="1200"/>
                        </a:p>
                      </a:txBody>
                      <a:tcPr anchor="ctr"/>
                    </a:tc>
                    <a:tc>
                      <a:txBody>
                        <a:bodyPr/>
                        <a:lstStyle/>
                        <a:p>
                          <a:pPr algn="ctr"/>
                          <a:endParaRPr lang="en-US" sz="1200"/>
                        </a:p>
                      </a:txBody>
                      <a:tcPr anchor="ctr"/>
                    </a:tc>
                  </a:tr>
                  <a:tr h="320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tc>
                    <a:tc>
                      <a:txBody>
                        <a:bodyPr/>
                        <a:lstStyle/>
                        <a:p>
                          <a:pPr algn="ctr"/>
                          <a:endParaRPr lang="en-US" sz="1200"/>
                        </a:p>
                      </a:txBody>
                      <a:tcPr anchor="ctr"/>
                    </a:tc>
                  </a:tr>
                </a:tbl>
              </a:graphicData>
            </a:graphic>
          </p:graphicFrame>
        </mc:Choice>
        <mc:Fallback xmlns="">
          <p:graphicFrame>
            <p:nvGraphicFramePr>
              <p:cNvPr id="184" name="Table 183"/>
              <p:cNvGraphicFramePr>
                <a:graphicFrameLocks noGrp="1" noChangeAspect="1"/>
              </p:cNvGraphicFramePr>
              <p:nvPr>
                <p:extLst>
                  <p:ext uri="{D42A27DB-BD31-4B8C-83A1-F6EECF244321}">
                    <p14:modId xmlns:p14="http://schemas.microsoft.com/office/powerpoint/2010/main" val="957367846"/>
                  </p:ext>
                </p:extLst>
              </p:nvPr>
            </p:nvGraphicFramePr>
            <p:xfrm>
              <a:off x="3025059" y="3489960"/>
              <a:ext cx="2689941" cy="2377440"/>
            </p:xfrm>
            <a:graphic>
              <a:graphicData uri="http://schemas.openxmlformats.org/drawingml/2006/table">
                <a:tbl>
                  <a:tblPr firstRow="1" bandRow="1">
                    <a:tableStyleId>{5C22544A-7EE6-4342-B048-85BDC9FD1C3A}</a:tableStyleId>
                  </a:tblPr>
                  <a:tblGrid>
                    <a:gridCol w="784941"/>
                    <a:gridCol w="990600"/>
                    <a:gridCol w="914400"/>
                  </a:tblGrid>
                  <a:tr h="457200">
                    <a:tc>
                      <a:txBody>
                        <a:bodyPr/>
                        <a:lstStyle/>
                        <a:p>
                          <a:pPr algn="ctr"/>
                          <a:r>
                            <a:rPr lang="en-US" sz="1200" smtClean="0"/>
                            <a:t>Index</a:t>
                          </a:r>
                          <a:endParaRPr lang="en-US" sz="1200"/>
                        </a:p>
                      </a:txBody>
                      <a:tcPr anchor="ctr"/>
                    </a:tc>
                    <a:tc>
                      <a:txBody>
                        <a:bodyPr/>
                        <a:lstStyle/>
                        <a:p>
                          <a:pPr algn="ctr"/>
                          <a:r>
                            <a:rPr lang="en-US" sz="1200" smtClean="0"/>
                            <a:t>Time</a:t>
                          </a:r>
                          <a:r>
                            <a:rPr lang="en-US" sz="1200" baseline="0" smtClean="0"/>
                            <a:t> Complexity</a:t>
                          </a:r>
                          <a:endParaRPr lang="en-US" sz="1200"/>
                        </a:p>
                      </a:txBody>
                      <a:tcPr anchor="ctr"/>
                    </a:tc>
                    <a:tc>
                      <a:txBody>
                        <a:bodyPr/>
                        <a:lstStyle/>
                        <a:p>
                          <a:pPr algn="ctr"/>
                          <a:r>
                            <a:rPr lang="en-US" sz="1200" smtClean="0"/>
                            <a:t>Space</a:t>
                          </a:r>
                          <a:r>
                            <a:rPr lang="en-US" sz="1200" baseline="0" smtClean="0"/>
                            <a:t> Complexity</a:t>
                          </a:r>
                          <a:endParaRPr lang="en-US" sz="1200"/>
                        </a:p>
                      </a:txBody>
                      <a:tcPr anchor="ct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Sorted edge lists</a:t>
                          </a:r>
                        </a:p>
                      </a:txBody>
                      <a:tcPr anchor="ctr"/>
                    </a:tc>
                    <a:tc>
                      <a:txBody>
                        <a:bodyPr/>
                        <a:lstStyle/>
                        <a:p>
                          <a:endParaRPr lang="en-US"/>
                        </a:p>
                      </a:txBody>
                      <a:tcPr anchor="ctr">
                        <a:blipFill rotWithShape="1">
                          <a:blip r:embed="rId4"/>
                          <a:stretch>
                            <a:fillRect l="-79141" t="-101333" r="-92025" b="-320000"/>
                          </a:stretch>
                        </a:blipFill>
                      </a:tcPr>
                    </a:tc>
                    <a:tc>
                      <a:txBody>
                        <a:bodyPr/>
                        <a:lstStyle/>
                        <a:p>
                          <a:endParaRPr lang="en-US"/>
                        </a:p>
                      </a:txBody>
                      <a:tcPr anchor="ctr">
                        <a:blipFill rotWithShape="1">
                          <a:blip r:embed="rId4"/>
                          <a:stretch>
                            <a:fillRect l="-194667" t="-101333" b="-320000"/>
                          </a:stretch>
                        </a:blip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tc>
                    <a:tc>
                      <a:txBody>
                        <a:bodyPr/>
                        <a:lstStyle/>
                        <a:p>
                          <a:pPr algn="ctr"/>
                          <a:endParaRPr lang="en-US" sz="1200"/>
                        </a:p>
                      </a:txBody>
                      <a:tcPr anchor="ctr"/>
                    </a:tc>
                    <a:tc>
                      <a:txBody>
                        <a:bodyPr/>
                        <a:lstStyle/>
                        <a:p>
                          <a:pPr algn="ctr"/>
                          <a:endParaRPr lang="en-US" sz="1200"/>
                        </a:p>
                      </a:txBody>
                      <a:tcPr anchor="ct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tc>
                    <a:tc>
                      <a:txBody>
                        <a:bodyPr/>
                        <a:lstStyle/>
                        <a:p>
                          <a:pPr algn="ctr"/>
                          <a:endParaRPr lang="en-US" sz="1200"/>
                        </a:p>
                      </a:txBody>
                      <a:tcPr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188" name="Table 187"/>
              <p:cNvGraphicFramePr>
                <a:graphicFrameLocks noGrp="1" noChangeAspect="1"/>
              </p:cNvGraphicFramePr>
              <p:nvPr>
                <p:extLst>
                  <p:ext uri="{D42A27DB-BD31-4B8C-83A1-F6EECF244321}">
                    <p14:modId xmlns:p14="http://schemas.microsoft.com/office/powerpoint/2010/main" val="1215263334"/>
                  </p:ext>
                </p:extLst>
              </p:nvPr>
            </p:nvGraphicFramePr>
            <p:xfrm>
              <a:off x="3025059" y="3489960"/>
              <a:ext cx="2689941" cy="2377440"/>
            </p:xfrm>
            <a:graphic>
              <a:graphicData uri="http://schemas.openxmlformats.org/drawingml/2006/table">
                <a:tbl>
                  <a:tblPr firstRow="1" bandRow="1">
                    <a:tableStyleId>{5C22544A-7EE6-4342-B048-85BDC9FD1C3A}</a:tableStyleId>
                  </a:tblPr>
                  <a:tblGrid>
                    <a:gridCol w="784941"/>
                    <a:gridCol w="990600"/>
                    <a:gridCol w="914400"/>
                  </a:tblGrid>
                  <a:tr h="191690">
                    <a:tc>
                      <a:txBody>
                        <a:bodyPr/>
                        <a:lstStyle/>
                        <a:p>
                          <a:pPr algn="ctr"/>
                          <a:r>
                            <a:rPr lang="en-US" sz="1200" smtClean="0"/>
                            <a:t>Index</a:t>
                          </a:r>
                          <a:endParaRPr lang="en-US" sz="1200"/>
                        </a:p>
                      </a:txBody>
                      <a:tcPr anchor="ctr"/>
                    </a:tc>
                    <a:tc>
                      <a:txBody>
                        <a:bodyPr/>
                        <a:lstStyle/>
                        <a:p>
                          <a:pPr algn="ctr"/>
                          <a:r>
                            <a:rPr lang="en-US" sz="1200" smtClean="0"/>
                            <a:t>Time</a:t>
                          </a:r>
                          <a:r>
                            <a:rPr lang="en-US" sz="1200" baseline="0" smtClean="0"/>
                            <a:t> Complexity</a:t>
                          </a:r>
                          <a:endParaRPr lang="en-US" sz="1200"/>
                        </a:p>
                      </a:txBody>
                      <a:tcPr anchor="ctr"/>
                    </a:tc>
                    <a:tc>
                      <a:txBody>
                        <a:bodyPr/>
                        <a:lstStyle/>
                        <a:p>
                          <a:pPr algn="ctr"/>
                          <a:r>
                            <a:rPr lang="en-US" sz="1200" smtClean="0"/>
                            <a:t>Space</a:t>
                          </a:r>
                          <a:r>
                            <a:rPr lang="en-US" sz="1200" baseline="0" smtClean="0"/>
                            <a:t> Complexity</a:t>
                          </a:r>
                          <a:endParaRPr lang="en-US" sz="1200"/>
                        </a:p>
                      </a:txBody>
                      <a:tcPr anchor="ctr"/>
                    </a:tc>
                  </a:tr>
                  <a:tr h="3533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Sorted edge lists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900" b="0" i="1" smtClean="0">
                                    <a:latin typeface="Cambria Math"/>
                                  </a:rPr>
                                  <m:t>𝑂</m:t>
                                </m:r>
                                <m:d>
                                  <m:dPr>
                                    <m:begChr m:val="["/>
                                    <m:endChr m:val="]"/>
                                    <m:ctrlPr>
                                      <a:rPr lang="en-US" sz="900" b="0" i="1" smtClean="0">
                                        <a:latin typeface="Cambria Math"/>
                                      </a:rPr>
                                    </m:ctrlPr>
                                  </m:dPr>
                                  <m:e>
                                    <m:r>
                                      <a:rPr lang="en-US" sz="900" b="0" i="1" smtClean="0">
                                        <a:latin typeface="Cambria Math"/>
                                      </a:rPr>
                                      <m:t>|</m:t>
                                    </m:r>
                                    <m:r>
                                      <a:rPr lang="en-US" sz="900" b="0" i="1" smtClean="0">
                                        <a:latin typeface="Cambria Math"/>
                                      </a:rPr>
                                      <m:t>𝐸</m:t>
                                    </m:r>
                                    <m:r>
                                      <a:rPr lang="en-US" sz="900" b="0" i="1" smtClean="0">
                                        <a:latin typeface="Cambria Math"/>
                                      </a:rPr>
                                      <m:t>|</m:t>
                                    </m:r>
                                    <m:r>
                                      <a:rPr lang="en-US" sz="900" b="0" i="1" smtClean="0">
                                        <a:latin typeface="Cambria Math"/>
                                      </a:rPr>
                                      <m:t>𝑙𝑜𝑔</m:t>
                                    </m:r>
                                    <m:d>
                                      <m:dPr>
                                        <m:ctrlPr>
                                          <a:rPr lang="en-US" sz="900" b="0" i="1" smtClean="0">
                                            <a:latin typeface="Cambria Math"/>
                                          </a:rPr>
                                        </m:ctrlPr>
                                      </m:dPr>
                                      <m:e>
                                        <m:f>
                                          <m:fPr>
                                            <m:ctrlPr>
                                              <a:rPr lang="en-US" sz="900" b="0" i="1" smtClean="0">
                                                <a:latin typeface="Cambria Math"/>
                                              </a:rPr>
                                            </m:ctrlPr>
                                          </m:fPr>
                                          <m:num>
                                            <m:r>
                                              <a:rPr lang="en-US" sz="900" b="0" i="1" smtClean="0">
                                                <a:latin typeface="Cambria Math"/>
                                              </a:rPr>
                                              <m:t>2|</m:t>
                                            </m:r>
                                            <m:r>
                                              <a:rPr lang="en-US" sz="900" b="0" i="1" smtClean="0">
                                                <a:latin typeface="Cambria Math"/>
                                              </a:rPr>
                                              <m:t>𝐸</m:t>
                                            </m:r>
                                            <m:r>
                                              <a:rPr lang="en-US" sz="900" b="0" i="1" smtClean="0">
                                                <a:latin typeface="Cambria Math"/>
                                              </a:rPr>
                                              <m:t>|</m:t>
                                            </m:r>
                                          </m:num>
                                          <m:den>
                                            <m:sSup>
                                              <m:sSupPr>
                                                <m:ctrlPr>
                                                  <a:rPr lang="en-US" sz="900" b="0" i="1" smtClean="0">
                                                    <a:latin typeface="Cambria Math"/>
                                                  </a:rPr>
                                                </m:ctrlPr>
                                              </m:sSupPr>
                                              <m:e>
                                                <m:r>
                                                  <a:rPr lang="en-US" sz="900" b="0" i="1" smtClean="0">
                                                    <a:latin typeface="Cambria Math"/>
                                                  </a:rPr>
                                                  <m:t>𝑇</m:t>
                                                </m:r>
                                              </m:e>
                                              <m:sup>
                                                <m:r>
                                                  <a:rPr lang="en-US" sz="900" b="0" i="1" smtClean="0">
                                                    <a:latin typeface="Cambria Math"/>
                                                  </a:rPr>
                                                  <m:t>2</m:t>
                                                </m:r>
                                              </m:sup>
                                            </m:sSup>
                                          </m:den>
                                        </m:f>
                                      </m:e>
                                    </m:d>
                                  </m:e>
                                </m:d>
                              </m:oMath>
                            </m:oMathPara>
                          </a14:m>
                          <a:endParaRPr lang="en-US" sz="900" smtClean="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i="1" smtClean="0">
                                    <a:latin typeface="Cambria Math"/>
                                  </a:rPr>
                                  <m:t>𝑂</m:t>
                                </m:r>
                                <m:r>
                                  <a:rPr lang="en-US" sz="1200" i="1" smtClean="0">
                                    <a:latin typeface="Cambria Math"/>
                                  </a:rPr>
                                  <m:t>(|</m:t>
                                </m:r>
                                <m:r>
                                  <a:rPr lang="en-US" sz="1200" i="1" smtClean="0">
                                    <a:latin typeface="Cambria Math"/>
                                  </a:rPr>
                                  <m:t>𝐸</m:t>
                                </m:r>
                                <m:r>
                                  <a:rPr lang="en-US" sz="1200" i="1" smtClean="0">
                                    <a:latin typeface="Cambria Math"/>
                                  </a:rPr>
                                  <m:t>|)</m:t>
                                </m:r>
                              </m:oMath>
                            </m:oMathPara>
                          </a14:m>
                          <a:endParaRPr lang="en-US" sz="1200"/>
                        </a:p>
                      </a:txBody>
                      <a:tcPr anchor="ctr"/>
                    </a:tc>
                  </a:tr>
                  <a:tr h="188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Graph topology index</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𝑂</m:t>
                                </m:r>
                                <m:r>
                                  <a:rPr lang="en-US" sz="1200" b="0" i="1" smtClean="0">
                                    <a:latin typeface="Cambria Math"/>
                                  </a:rPr>
                                  <m:t>(</m:t>
                                </m:r>
                                <m:d>
                                  <m:dPr>
                                    <m:begChr m:val="|"/>
                                    <m:endChr m:val="|"/>
                                    <m:ctrlPr>
                                      <a:rPr lang="en-US" sz="1200" b="0" i="1" smtClean="0">
                                        <a:latin typeface="Cambria Math"/>
                                      </a:rPr>
                                    </m:ctrlPr>
                                  </m:dPr>
                                  <m:e>
                                    <m:r>
                                      <a:rPr lang="en-US" sz="1200" b="0" i="1" smtClean="0">
                                        <a:latin typeface="Cambria Math"/>
                                      </a:rPr>
                                      <m:t>𝑉</m:t>
                                    </m:r>
                                  </m:e>
                                </m:d>
                                <m:sSup>
                                  <m:sSupPr>
                                    <m:ctrlPr>
                                      <a:rPr lang="en-US" sz="1200" b="0" i="1" smtClean="0">
                                        <a:latin typeface="Cambria Math"/>
                                      </a:rPr>
                                    </m:ctrlPr>
                                  </m:sSupPr>
                                  <m:e>
                                    <m:r>
                                      <a:rPr lang="en-US" sz="1200" b="0" i="1" smtClean="0">
                                        <a:latin typeface="Cambria Math"/>
                                      </a:rPr>
                                      <m:t>𝐵</m:t>
                                    </m:r>
                                  </m:e>
                                  <m:sup>
                                    <m:r>
                                      <a:rPr lang="en-US" sz="1200" b="0" i="1" smtClean="0">
                                        <a:latin typeface="Cambria Math"/>
                                      </a:rPr>
                                      <m:t>𝐷</m:t>
                                    </m:r>
                                  </m:sup>
                                </m:sSup>
                                <m:r>
                                  <a:rPr lang="en-US" sz="1200" b="0" i="1" smtClean="0">
                                    <a:latin typeface="Cambria Math"/>
                                  </a:rPr>
                                  <m:t>)</m:t>
                                </m:r>
                              </m:oMath>
                            </m:oMathPara>
                          </a14:m>
                          <a:endParaRPr lang="en-US" sz="120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𝑂</m:t>
                                </m:r>
                                <m:r>
                                  <a:rPr lang="en-US" sz="1200" b="0" i="1" smtClean="0">
                                    <a:latin typeface="Cambria Math"/>
                                  </a:rPr>
                                  <m:t>(</m:t>
                                </m:r>
                                <m:d>
                                  <m:dPr>
                                    <m:begChr m:val="|"/>
                                    <m:endChr m:val="|"/>
                                    <m:ctrlPr>
                                      <a:rPr lang="en-US" sz="1200" b="0" i="1" smtClean="0">
                                        <a:latin typeface="Cambria Math"/>
                                      </a:rPr>
                                    </m:ctrlPr>
                                  </m:dPr>
                                  <m:e>
                                    <m:r>
                                      <a:rPr lang="en-US" sz="1200" b="0" i="1" smtClean="0">
                                        <a:latin typeface="Cambria Math"/>
                                      </a:rPr>
                                      <m:t>𝑉</m:t>
                                    </m:r>
                                  </m:e>
                                </m:d>
                                <m:sSup>
                                  <m:sSupPr>
                                    <m:ctrlPr>
                                      <a:rPr lang="en-US" sz="1200" b="0" i="1" smtClean="0">
                                        <a:latin typeface="Cambria Math"/>
                                      </a:rPr>
                                    </m:ctrlPr>
                                  </m:sSupPr>
                                  <m:e>
                                    <m:r>
                                      <a:rPr lang="en-US" sz="1200" b="0" i="1" smtClean="0">
                                        <a:latin typeface="Cambria Math"/>
                                      </a:rPr>
                                      <m:t>𝐷</m:t>
                                    </m:r>
                                  </m:e>
                                  <m:sup>
                                    <m:r>
                                      <a:rPr lang="en-US" sz="1200" b="0" i="1" smtClean="0">
                                        <a:latin typeface="Cambria Math"/>
                                      </a:rPr>
                                      <m:t>𝑇</m:t>
                                    </m:r>
                                  </m:sup>
                                </m:sSup>
                                <m:r>
                                  <a:rPr lang="en-US" sz="1200" b="0" i="1" smtClean="0">
                                    <a:latin typeface="Cambria Math"/>
                                  </a:rPr>
                                  <m:t>)</m:t>
                                </m:r>
                              </m:oMath>
                            </m:oMathPara>
                          </a14:m>
                          <a:endParaRPr lang="en-US" sz="1200"/>
                        </a:p>
                      </a:txBody>
                      <a:tcPr anchor="ctr"/>
                    </a:tc>
                  </a:tr>
                  <a:tr h="320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tc>
                    <a:tc>
                      <a:txBody>
                        <a:bodyPr/>
                        <a:lstStyle/>
                        <a:p>
                          <a:pPr algn="ctr"/>
                          <a:endParaRPr lang="en-US" sz="1200"/>
                        </a:p>
                      </a:txBody>
                      <a:tcPr anchor="ctr"/>
                    </a:tc>
                  </a:tr>
                </a:tbl>
              </a:graphicData>
            </a:graphic>
          </p:graphicFrame>
        </mc:Choice>
        <mc:Fallback xmlns="">
          <p:graphicFrame>
            <p:nvGraphicFramePr>
              <p:cNvPr id="188" name="Table 187"/>
              <p:cNvGraphicFramePr>
                <a:graphicFrameLocks noGrp="1" noChangeAspect="1"/>
              </p:cNvGraphicFramePr>
              <p:nvPr>
                <p:extLst>
                  <p:ext uri="{D42A27DB-BD31-4B8C-83A1-F6EECF244321}">
                    <p14:modId xmlns:p14="http://schemas.microsoft.com/office/powerpoint/2010/main" val="215387864"/>
                  </p:ext>
                </p:extLst>
              </p:nvPr>
            </p:nvGraphicFramePr>
            <p:xfrm>
              <a:off x="3025059" y="3489960"/>
              <a:ext cx="2689941" cy="2377440"/>
            </p:xfrm>
            <a:graphic>
              <a:graphicData uri="http://schemas.openxmlformats.org/drawingml/2006/table">
                <a:tbl>
                  <a:tblPr firstRow="1" bandRow="1">
                    <a:tableStyleId>{5C22544A-7EE6-4342-B048-85BDC9FD1C3A}</a:tableStyleId>
                  </a:tblPr>
                  <a:tblGrid>
                    <a:gridCol w="784941"/>
                    <a:gridCol w="990600"/>
                    <a:gridCol w="914400"/>
                  </a:tblGrid>
                  <a:tr h="457200">
                    <a:tc>
                      <a:txBody>
                        <a:bodyPr/>
                        <a:lstStyle/>
                        <a:p>
                          <a:pPr algn="ctr"/>
                          <a:r>
                            <a:rPr lang="en-US" sz="1200" smtClean="0"/>
                            <a:t>Index</a:t>
                          </a:r>
                          <a:endParaRPr lang="en-US" sz="1200"/>
                        </a:p>
                      </a:txBody>
                      <a:tcPr anchor="ctr"/>
                    </a:tc>
                    <a:tc>
                      <a:txBody>
                        <a:bodyPr/>
                        <a:lstStyle/>
                        <a:p>
                          <a:pPr algn="ctr"/>
                          <a:r>
                            <a:rPr lang="en-US" sz="1200" smtClean="0"/>
                            <a:t>Time</a:t>
                          </a:r>
                          <a:r>
                            <a:rPr lang="en-US" sz="1200" baseline="0" smtClean="0"/>
                            <a:t> Complexity</a:t>
                          </a:r>
                          <a:endParaRPr lang="en-US" sz="1200"/>
                        </a:p>
                      </a:txBody>
                      <a:tcPr anchor="ctr"/>
                    </a:tc>
                    <a:tc>
                      <a:txBody>
                        <a:bodyPr/>
                        <a:lstStyle/>
                        <a:p>
                          <a:pPr algn="ctr"/>
                          <a:r>
                            <a:rPr lang="en-US" sz="1200" smtClean="0"/>
                            <a:t>Space</a:t>
                          </a:r>
                          <a:r>
                            <a:rPr lang="en-US" sz="1200" baseline="0" smtClean="0"/>
                            <a:t> Complexity</a:t>
                          </a:r>
                          <a:endParaRPr lang="en-US" sz="1200"/>
                        </a:p>
                      </a:txBody>
                      <a:tcPr anchor="ct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Sorted edge lists</a:t>
                          </a:r>
                        </a:p>
                      </a:txBody>
                      <a:tcPr anchor="ctr"/>
                    </a:tc>
                    <a:tc>
                      <a:txBody>
                        <a:bodyPr/>
                        <a:lstStyle/>
                        <a:p>
                          <a:endParaRPr lang="en-US"/>
                        </a:p>
                      </a:txBody>
                      <a:tcPr anchor="ctr">
                        <a:blipFill rotWithShape="1">
                          <a:blip r:embed="rId5"/>
                          <a:stretch>
                            <a:fillRect l="-79141" t="-101333" r="-92025" b="-320000"/>
                          </a:stretch>
                        </a:blipFill>
                      </a:tcPr>
                    </a:tc>
                    <a:tc>
                      <a:txBody>
                        <a:bodyPr/>
                        <a:lstStyle/>
                        <a:p>
                          <a:endParaRPr lang="en-US"/>
                        </a:p>
                      </a:txBody>
                      <a:tcPr anchor="ctr">
                        <a:blipFill rotWithShape="1">
                          <a:blip r:embed="rId5"/>
                          <a:stretch>
                            <a:fillRect l="-194667" t="-101333" b="-320000"/>
                          </a:stretch>
                        </a:blip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Graph topology index</a:t>
                          </a:r>
                        </a:p>
                      </a:txBody>
                      <a:tcPr anchor="ctr"/>
                    </a:tc>
                    <a:tc>
                      <a:txBody>
                        <a:bodyPr/>
                        <a:lstStyle/>
                        <a:p>
                          <a:endParaRPr lang="en-US"/>
                        </a:p>
                      </a:txBody>
                      <a:tcPr anchor="ctr">
                        <a:blipFill rotWithShape="1">
                          <a:blip r:embed="rId5"/>
                          <a:stretch>
                            <a:fillRect l="-79141" t="-143810" r="-92025" b="-128571"/>
                          </a:stretch>
                        </a:blipFill>
                      </a:tcPr>
                    </a:tc>
                    <a:tc>
                      <a:txBody>
                        <a:bodyPr/>
                        <a:lstStyle/>
                        <a:p>
                          <a:endParaRPr lang="en-US"/>
                        </a:p>
                      </a:txBody>
                      <a:tcPr anchor="ctr">
                        <a:blipFill rotWithShape="1">
                          <a:blip r:embed="rId5"/>
                          <a:stretch>
                            <a:fillRect l="-194667" t="-143810" b="-128571"/>
                          </a:stretch>
                        </a:blip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a:p>
                      </a:txBody>
                      <a:tcPr anchor="ctr"/>
                    </a:tc>
                    <a:tc>
                      <a:txBody>
                        <a:bodyPr/>
                        <a:lstStyle/>
                        <a:p>
                          <a:pPr algn="ctr"/>
                          <a:endParaRPr lang="en-US" sz="1200"/>
                        </a:p>
                      </a:txBody>
                      <a:tcPr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189" name="Table 188"/>
              <p:cNvGraphicFramePr>
                <a:graphicFrameLocks noGrp="1" noChangeAspect="1"/>
              </p:cNvGraphicFramePr>
              <p:nvPr>
                <p:extLst>
                  <p:ext uri="{D42A27DB-BD31-4B8C-83A1-F6EECF244321}">
                    <p14:modId xmlns:p14="http://schemas.microsoft.com/office/powerpoint/2010/main" val="110994932"/>
                  </p:ext>
                </p:extLst>
              </p:nvPr>
            </p:nvGraphicFramePr>
            <p:xfrm>
              <a:off x="3025059" y="3489960"/>
              <a:ext cx="2689941" cy="2377440"/>
            </p:xfrm>
            <a:graphic>
              <a:graphicData uri="http://schemas.openxmlformats.org/drawingml/2006/table">
                <a:tbl>
                  <a:tblPr firstRow="1" bandRow="1">
                    <a:tableStyleId>{5C22544A-7EE6-4342-B048-85BDC9FD1C3A}</a:tableStyleId>
                  </a:tblPr>
                  <a:tblGrid>
                    <a:gridCol w="784941"/>
                    <a:gridCol w="990600"/>
                    <a:gridCol w="914400"/>
                  </a:tblGrid>
                  <a:tr h="191690">
                    <a:tc>
                      <a:txBody>
                        <a:bodyPr/>
                        <a:lstStyle/>
                        <a:p>
                          <a:pPr algn="ctr"/>
                          <a:r>
                            <a:rPr lang="en-US" sz="1200" smtClean="0"/>
                            <a:t>Index</a:t>
                          </a:r>
                          <a:endParaRPr lang="en-US" sz="1200"/>
                        </a:p>
                      </a:txBody>
                      <a:tcPr anchor="ctr"/>
                    </a:tc>
                    <a:tc>
                      <a:txBody>
                        <a:bodyPr/>
                        <a:lstStyle/>
                        <a:p>
                          <a:pPr algn="ctr"/>
                          <a:r>
                            <a:rPr lang="en-US" sz="1200" smtClean="0"/>
                            <a:t>Time</a:t>
                          </a:r>
                          <a:r>
                            <a:rPr lang="en-US" sz="1200" baseline="0" smtClean="0"/>
                            <a:t> Complexity</a:t>
                          </a:r>
                          <a:endParaRPr lang="en-US" sz="1200"/>
                        </a:p>
                      </a:txBody>
                      <a:tcPr anchor="ctr"/>
                    </a:tc>
                    <a:tc>
                      <a:txBody>
                        <a:bodyPr/>
                        <a:lstStyle/>
                        <a:p>
                          <a:pPr algn="ctr"/>
                          <a:r>
                            <a:rPr lang="en-US" sz="1200" smtClean="0"/>
                            <a:t>Space</a:t>
                          </a:r>
                          <a:r>
                            <a:rPr lang="en-US" sz="1200" baseline="0" smtClean="0"/>
                            <a:t> Complexity</a:t>
                          </a:r>
                          <a:endParaRPr lang="en-US" sz="1200"/>
                        </a:p>
                      </a:txBody>
                      <a:tcPr anchor="ctr"/>
                    </a:tc>
                  </a:tr>
                  <a:tr h="3533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Sorted edge lists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900" b="0" i="1" smtClean="0">
                                    <a:latin typeface="Cambria Math"/>
                                  </a:rPr>
                                  <m:t>𝑂</m:t>
                                </m:r>
                                <m:d>
                                  <m:dPr>
                                    <m:begChr m:val="["/>
                                    <m:endChr m:val="]"/>
                                    <m:ctrlPr>
                                      <a:rPr lang="en-US" sz="900" b="0" i="1" smtClean="0">
                                        <a:latin typeface="Cambria Math"/>
                                      </a:rPr>
                                    </m:ctrlPr>
                                  </m:dPr>
                                  <m:e>
                                    <m:r>
                                      <a:rPr lang="en-US" sz="900" b="0" i="1" smtClean="0">
                                        <a:latin typeface="Cambria Math"/>
                                      </a:rPr>
                                      <m:t>|</m:t>
                                    </m:r>
                                    <m:r>
                                      <a:rPr lang="en-US" sz="900" b="0" i="1" smtClean="0">
                                        <a:latin typeface="Cambria Math"/>
                                      </a:rPr>
                                      <m:t>𝐸</m:t>
                                    </m:r>
                                    <m:r>
                                      <a:rPr lang="en-US" sz="900" b="0" i="1" smtClean="0">
                                        <a:latin typeface="Cambria Math"/>
                                      </a:rPr>
                                      <m:t>|</m:t>
                                    </m:r>
                                    <m:r>
                                      <a:rPr lang="en-US" sz="900" b="0" i="1" smtClean="0">
                                        <a:latin typeface="Cambria Math"/>
                                      </a:rPr>
                                      <m:t>𝑙𝑜𝑔</m:t>
                                    </m:r>
                                    <m:d>
                                      <m:dPr>
                                        <m:ctrlPr>
                                          <a:rPr lang="en-US" sz="900" b="0" i="1" smtClean="0">
                                            <a:latin typeface="Cambria Math"/>
                                          </a:rPr>
                                        </m:ctrlPr>
                                      </m:dPr>
                                      <m:e>
                                        <m:f>
                                          <m:fPr>
                                            <m:ctrlPr>
                                              <a:rPr lang="en-US" sz="900" b="0" i="1" smtClean="0">
                                                <a:latin typeface="Cambria Math"/>
                                              </a:rPr>
                                            </m:ctrlPr>
                                          </m:fPr>
                                          <m:num>
                                            <m:r>
                                              <a:rPr lang="en-US" sz="900" b="0" i="1" smtClean="0">
                                                <a:latin typeface="Cambria Math"/>
                                              </a:rPr>
                                              <m:t>2|</m:t>
                                            </m:r>
                                            <m:r>
                                              <a:rPr lang="en-US" sz="900" b="0" i="1" smtClean="0">
                                                <a:latin typeface="Cambria Math"/>
                                              </a:rPr>
                                              <m:t>𝐸</m:t>
                                            </m:r>
                                            <m:r>
                                              <a:rPr lang="en-US" sz="900" b="0" i="1" smtClean="0">
                                                <a:latin typeface="Cambria Math"/>
                                              </a:rPr>
                                              <m:t>|</m:t>
                                            </m:r>
                                          </m:num>
                                          <m:den>
                                            <m:sSup>
                                              <m:sSupPr>
                                                <m:ctrlPr>
                                                  <a:rPr lang="en-US" sz="900" b="0" i="1" smtClean="0">
                                                    <a:latin typeface="Cambria Math"/>
                                                  </a:rPr>
                                                </m:ctrlPr>
                                              </m:sSupPr>
                                              <m:e>
                                                <m:r>
                                                  <a:rPr lang="en-US" sz="900" b="0" i="1" smtClean="0">
                                                    <a:latin typeface="Cambria Math"/>
                                                  </a:rPr>
                                                  <m:t>𝑇</m:t>
                                                </m:r>
                                              </m:e>
                                              <m:sup>
                                                <m:r>
                                                  <a:rPr lang="en-US" sz="900" b="0" i="1" smtClean="0">
                                                    <a:latin typeface="Cambria Math"/>
                                                  </a:rPr>
                                                  <m:t>2</m:t>
                                                </m:r>
                                              </m:sup>
                                            </m:sSup>
                                          </m:den>
                                        </m:f>
                                      </m:e>
                                    </m:d>
                                  </m:e>
                                </m:d>
                              </m:oMath>
                            </m:oMathPara>
                          </a14:m>
                          <a:endParaRPr lang="en-US" sz="900" smtClean="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i="1" smtClean="0">
                                    <a:latin typeface="Cambria Math"/>
                                  </a:rPr>
                                  <m:t>𝑂</m:t>
                                </m:r>
                                <m:r>
                                  <a:rPr lang="en-US" sz="1200" i="1" smtClean="0">
                                    <a:latin typeface="Cambria Math"/>
                                  </a:rPr>
                                  <m:t>(|</m:t>
                                </m:r>
                                <m:r>
                                  <a:rPr lang="en-US" sz="1200" i="1" smtClean="0">
                                    <a:latin typeface="Cambria Math"/>
                                  </a:rPr>
                                  <m:t>𝐸</m:t>
                                </m:r>
                                <m:r>
                                  <a:rPr lang="en-US" sz="1200" i="1" smtClean="0">
                                    <a:latin typeface="Cambria Math"/>
                                  </a:rPr>
                                  <m:t>|)</m:t>
                                </m:r>
                              </m:oMath>
                            </m:oMathPara>
                          </a14:m>
                          <a:endParaRPr lang="en-US" sz="1200"/>
                        </a:p>
                      </a:txBody>
                      <a:tcPr anchor="ctr"/>
                    </a:tc>
                  </a:tr>
                  <a:tr h="1886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Graph topology index</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𝑂</m:t>
                                </m:r>
                                <m:r>
                                  <a:rPr lang="en-US" sz="1200" b="0" i="1" smtClean="0">
                                    <a:latin typeface="Cambria Math"/>
                                  </a:rPr>
                                  <m:t>(</m:t>
                                </m:r>
                                <m:d>
                                  <m:dPr>
                                    <m:begChr m:val="|"/>
                                    <m:endChr m:val="|"/>
                                    <m:ctrlPr>
                                      <a:rPr lang="en-US" sz="1200" b="0" i="1" smtClean="0">
                                        <a:latin typeface="Cambria Math"/>
                                      </a:rPr>
                                    </m:ctrlPr>
                                  </m:dPr>
                                  <m:e>
                                    <m:r>
                                      <a:rPr lang="en-US" sz="1200" b="0" i="1" smtClean="0">
                                        <a:latin typeface="Cambria Math"/>
                                      </a:rPr>
                                      <m:t>𝑉</m:t>
                                    </m:r>
                                  </m:e>
                                </m:d>
                                <m:sSup>
                                  <m:sSupPr>
                                    <m:ctrlPr>
                                      <a:rPr lang="en-US" sz="1200" b="0" i="1" smtClean="0">
                                        <a:latin typeface="Cambria Math"/>
                                      </a:rPr>
                                    </m:ctrlPr>
                                  </m:sSupPr>
                                  <m:e>
                                    <m:r>
                                      <a:rPr lang="en-US" sz="1200" b="0" i="1" smtClean="0">
                                        <a:latin typeface="Cambria Math"/>
                                      </a:rPr>
                                      <m:t>𝐵</m:t>
                                    </m:r>
                                  </m:e>
                                  <m:sup>
                                    <m:r>
                                      <a:rPr lang="en-US" sz="1200" b="0" i="1" smtClean="0">
                                        <a:latin typeface="Cambria Math"/>
                                      </a:rPr>
                                      <m:t>𝐷</m:t>
                                    </m:r>
                                  </m:sup>
                                </m:sSup>
                                <m:r>
                                  <a:rPr lang="en-US" sz="1200" b="0" i="1" smtClean="0">
                                    <a:latin typeface="Cambria Math"/>
                                  </a:rPr>
                                  <m:t>)</m:t>
                                </m:r>
                              </m:oMath>
                            </m:oMathPara>
                          </a14:m>
                          <a:endParaRPr lang="en-US" sz="120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𝑂</m:t>
                                </m:r>
                                <m:r>
                                  <a:rPr lang="en-US" sz="1200" b="0" i="1" smtClean="0">
                                    <a:latin typeface="Cambria Math"/>
                                  </a:rPr>
                                  <m:t>(</m:t>
                                </m:r>
                                <m:d>
                                  <m:dPr>
                                    <m:begChr m:val="|"/>
                                    <m:endChr m:val="|"/>
                                    <m:ctrlPr>
                                      <a:rPr lang="en-US" sz="1200" b="0" i="1" smtClean="0">
                                        <a:latin typeface="Cambria Math"/>
                                      </a:rPr>
                                    </m:ctrlPr>
                                  </m:dPr>
                                  <m:e>
                                    <m:r>
                                      <a:rPr lang="en-US" sz="1200" b="0" i="1" smtClean="0">
                                        <a:latin typeface="Cambria Math"/>
                                      </a:rPr>
                                      <m:t>𝑉</m:t>
                                    </m:r>
                                  </m:e>
                                </m:d>
                                <m:sSup>
                                  <m:sSupPr>
                                    <m:ctrlPr>
                                      <a:rPr lang="en-US" sz="1200" b="0" i="1" smtClean="0">
                                        <a:latin typeface="Cambria Math"/>
                                      </a:rPr>
                                    </m:ctrlPr>
                                  </m:sSupPr>
                                  <m:e>
                                    <m:r>
                                      <a:rPr lang="en-US" sz="1200" b="0" i="1" smtClean="0">
                                        <a:latin typeface="Cambria Math"/>
                                      </a:rPr>
                                      <m:t>𝐷</m:t>
                                    </m:r>
                                  </m:e>
                                  <m:sup>
                                    <m:r>
                                      <a:rPr lang="en-US" sz="1200" b="0" i="1" smtClean="0">
                                        <a:latin typeface="Cambria Math"/>
                                      </a:rPr>
                                      <m:t>𝑇</m:t>
                                    </m:r>
                                  </m:sup>
                                </m:sSup>
                                <m:r>
                                  <a:rPr lang="en-US" sz="1200" b="0" i="1" smtClean="0">
                                    <a:latin typeface="Cambria Math"/>
                                  </a:rPr>
                                  <m:t>)</m:t>
                                </m:r>
                              </m:oMath>
                            </m:oMathPara>
                          </a14:m>
                          <a:endParaRPr lang="en-US" sz="1200"/>
                        </a:p>
                      </a:txBody>
                      <a:tcPr anchor="ctr"/>
                    </a:tc>
                  </a:tr>
                  <a:tr h="3207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Graph max path weight index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a:rPr>
                                  <m:t>𝑂</m:t>
                                </m:r>
                                <m:r>
                                  <a:rPr lang="en-US" sz="1200" b="0" i="1" smtClean="0">
                                    <a:latin typeface="Cambria Math"/>
                                  </a:rPr>
                                  <m:t>(</m:t>
                                </m:r>
                                <m:d>
                                  <m:dPr>
                                    <m:begChr m:val="|"/>
                                    <m:endChr m:val="|"/>
                                    <m:ctrlPr>
                                      <a:rPr lang="en-US" sz="1200" b="0" i="1" smtClean="0">
                                        <a:latin typeface="Cambria Math"/>
                                      </a:rPr>
                                    </m:ctrlPr>
                                  </m:dPr>
                                  <m:e>
                                    <m:r>
                                      <a:rPr lang="en-US" sz="1200" b="0" i="1" smtClean="0">
                                        <a:latin typeface="Cambria Math"/>
                                      </a:rPr>
                                      <m:t>𝑉</m:t>
                                    </m:r>
                                  </m:e>
                                </m:d>
                                <m:sSup>
                                  <m:sSupPr>
                                    <m:ctrlPr>
                                      <a:rPr lang="en-US" sz="1200" b="0" i="1" smtClean="0">
                                        <a:latin typeface="Cambria Math"/>
                                      </a:rPr>
                                    </m:ctrlPr>
                                  </m:sSupPr>
                                  <m:e>
                                    <m:r>
                                      <a:rPr lang="en-US" sz="1200" b="0" i="1" smtClean="0">
                                        <a:latin typeface="Cambria Math"/>
                                      </a:rPr>
                                      <m:t>𝐵</m:t>
                                    </m:r>
                                  </m:e>
                                  <m:sup>
                                    <m:r>
                                      <a:rPr lang="en-US" sz="1200" b="0" i="1" smtClean="0">
                                        <a:latin typeface="Cambria Math"/>
                                      </a:rPr>
                                      <m:t>𝐷</m:t>
                                    </m:r>
                                  </m:sup>
                                </m:sSup>
                                <m:r>
                                  <a:rPr lang="en-US" sz="1200" b="0" i="1" smtClean="0">
                                    <a:latin typeface="Cambria Math"/>
                                  </a:rPr>
                                  <m:t>)</m:t>
                                </m:r>
                              </m:oMath>
                            </m:oMathPara>
                          </a14:m>
                          <a:endParaRPr lang="en-US" sz="1200"/>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a:rPr>
                                  <m:t>𝑂</m:t>
                                </m:r>
                                <m:r>
                                  <a:rPr lang="en-US" sz="1200" b="0" i="1" smtClean="0">
                                    <a:latin typeface="Cambria Math"/>
                                  </a:rPr>
                                  <m:t>(</m:t>
                                </m:r>
                                <m:d>
                                  <m:dPr>
                                    <m:begChr m:val="|"/>
                                    <m:endChr m:val="|"/>
                                    <m:ctrlPr>
                                      <a:rPr lang="en-US" sz="1200" b="0" i="1" smtClean="0">
                                        <a:latin typeface="Cambria Math"/>
                                      </a:rPr>
                                    </m:ctrlPr>
                                  </m:dPr>
                                  <m:e>
                                    <m:r>
                                      <a:rPr lang="en-US" sz="1200" b="0" i="1" smtClean="0">
                                        <a:latin typeface="Cambria Math"/>
                                      </a:rPr>
                                      <m:t>𝑉</m:t>
                                    </m:r>
                                  </m:e>
                                </m:d>
                                <m:sSup>
                                  <m:sSupPr>
                                    <m:ctrlPr>
                                      <a:rPr lang="en-US" sz="1200" b="0" i="1" smtClean="0">
                                        <a:latin typeface="Cambria Math"/>
                                      </a:rPr>
                                    </m:ctrlPr>
                                  </m:sSupPr>
                                  <m:e>
                                    <m:r>
                                      <a:rPr lang="en-US" sz="1200" b="0" i="1" smtClean="0">
                                        <a:latin typeface="Cambria Math"/>
                                      </a:rPr>
                                      <m:t>𝐷</m:t>
                                    </m:r>
                                  </m:e>
                                  <m:sup>
                                    <m:r>
                                      <a:rPr lang="en-US" sz="1200" b="0" i="1" smtClean="0">
                                        <a:latin typeface="Cambria Math"/>
                                      </a:rPr>
                                      <m:t>𝑇</m:t>
                                    </m:r>
                                  </m:sup>
                                </m:sSup>
                                <m:r>
                                  <a:rPr lang="en-US" sz="1200" b="0" i="1" smtClean="0">
                                    <a:latin typeface="Cambria Math"/>
                                  </a:rPr>
                                  <m:t>)</m:t>
                                </m:r>
                              </m:oMath>
                            </m:oMathPara>
                          </a14:m>
                          <a:endParaRPr lang="en-US" sz="1200"/>
                        </a:p>
                      </a:txBody>
                      <a:tcPr anchor="ctr"/>
                    </a:tc>
                  </a:tr>
                </a:tbl>
              </a:graphicData>
            </a:graphic>
          </p:graphicFrame>
        </mc:Choice>
        <mc:Fallback xmlns="">
          <p:graphicFrame>
            <p:nvGraphicFramePr>
              <p:cNvPr id="189" name="Table 188"/>
              <p:cNvGraphicFramePr>
                <a:graphicFrameLocks noGrp="1" noChangeAspect="1"/>
              </p:cNvGraphicFramePr>
              <p:nvPr>
                <p:extLst>
                  <p:ext uri="{D42A27DB-BD31-4B8C-83A1-F6EECF244321}">
                    <p14:modId xmlns:p14="http://schemas.microsoft.com/office/powerpoint/2010/main" val="3001229505"/>
                  </p:ext>
                </p:extLst>
              </p:nvPr>
            </p:nvGraphicFramePr>
            <p:xfrm>
              <a:off x="3025059" y="3489960"/>
              <a:ext cx="2689941" cy="2377440"/>
            </p:xfrm>
            <a:graphic>
              <a:graphicData uri="http://schemas.openxmlformats.org/drawingml/2006/table">
                <a:tbl>
                  <a:tblPr firstRow="1" bandRow="1">
                    <a:tableStyleId>{5C22544A-7EE6-4342-B048-85BDC9FD1C3A}</a:tableStyleId>
                  </a:tblPr>
                  <a:tblGrid>
                    <a:gridCol w="784941"/>
                    <a:gridCol w="990600"/>
                    <a:gridCol w="914400"/>
                  </a:tblGrid>
                  <a:tr h="457200">
                    <a:tc>
                      <a:txBody>
                        <a:bodyPr/>
                        <a:lstStyle/>
                        <a:p>
                          <a:pPr algn="ctr"/>
                          <a:r>
                            <a:rPr lang="en-US" sz="1200" smtClean="0"/>
                            <a:t>Index</a:t>
                          </a:r>
                          <a:endParaRPr lang="en-US" sz="1200"/>
                        </a:p>
                      </a:txBody>
                      <a:tcPr anchor="ctr"/>
                    </a:tc>
                    <a:tc>
                      <a:txBody>
                        <a:bodyPr/>
                        <a:lstStyle/>
                        <a:p>
                          <a:pPr algn="ctr"/>
                          <a:r>
                            <a:rPr lang="en-US" sz="1200" smtClean="0"/>
                            <a:t>Time</a:t>
                          </a:r>
                          <a:r>
                            <a:rPr lang="en-US" sz="1200" baseline="0" smtClean="0"/>
                            <a:t> Complexity</a:t>
                          </a:r>
                          <a:endParaRPr lang="en-US" sz="1200"/>
                        </a:p>
                      </a:txBody>
                      <a:tcPr anchor="ctr"/>
                    </a:tc>
                    <a:tc>
                      <a:txBody>
                        <a:bodyPr/>
                        <a:lstStyle/>
                        <a:p>
                          <a:pPr algn="ctr"/>
                          <a:r>
                            <a:rPr lang="en-US" sz="1200" smtClean="0"/>
                            <a:t>Space</a:t>
                          </a:r>
                          <a:r>
                            <a:rPr lang="en-US" sz="1200" baseline="0" smtClean="0"/>
                            <a:t> Complexity</a:t>
                          </a:r>
                          <a:endParaRPr lang="en-US" sz="1200"/>
                        </a:p>
                      </a:txBody>
                      <a:tcPr anchor="ctr"/>
                    </a:tc>
                  </a:tr>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Sorted edge lists</a:t>
                          </a:r>
                        </a:p>
                      </a:txBody>
                      <a:tcPr anchor="ctr"/>
                    </a:tc>
                    <a:tc>
                      <a:txBody>
                        <a:bodyPr/>
                        <a:lstStyle/>
                        <a:p>
                          <a:endParaRPr lang="en-US"/>
                        </a:p>
                      </a:txBody>
                      <a:tcPr anchor="ctr">
                        <a:blipFill rotWithShape="1">
                          <a:blip r:embed="rId6"/>
                          <a:stretch>
                            <a:fillRect l="-79141" t="-101333" r="-92025" b="-329333"/>
                          </a:stretch>
                        </a:blipFill>
                      </a:tcPr>
                    </a:tc>
                    <a:tc>
                      <a:txBody>
                        <a:bodyPr/>
                        <a:lstStyle/>
                        <a:p>
                          <a:endParaRPr lang="en-US"/>
                        </a:p>
                      </a:txBody>
                      <a:tcPr anchor="ctr">
                        <a:blipFill rotWithShape="1">
                          <a:blip r:embed="rId6"/>
                          <a:stretch>
                            <a:fillRect l="-194667" t="-101333" b="-329333"/>
                          </a:stretch>
                        </a:blipFill>
                      </a:tcPr>
                    </a:tc>
                  </a:tr>
                  <a:tr h="64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Graph topology index</a:t>
                          </a:r>
                        </a:p>
                      </a:txBody>
                      <a:tcPr anchor="ctr"/>
                    </a:tc>
                    <a:tc>
                      <a:txBody>
                        <a:bodyPr/>
                        <a:lstStyle/>
                        <a:p>
                          <a:endParaRPr lang="en-US"/>
                        </a:p>
                      </a:txBody>
                      <a:tcPr anchor="ctr">
                        <a:blipFill rotWithShape="1">
                          <a:blip r:embed="rId6"/>
                          <a:stretch>
                            <a:fillRect l="-79141" t="-143810" r="-92025" b="-135238"/>
                          </a:stretch>
                        </a:blipFill>
                      </a:tcPr>
                    </a:tc>
                    <a:tc>
                      <a:txBody>
                        <a:bodyPr/>
                        <a:lstStyle/>
                        <a:p>
                          <a:endParaRPr lang="en-US"/>
                        </a:p>
                      </a:txBody>
                      <a:tcPr anchor="ctr">
                        <a:blipFill rotWithShape="1">
                          <a:blip r:embed="rId6"/>
                          <a:stretch>
                            <a:fillRect l="-194667" t="-143810" b="-135238"/>
                          </a:stretch>
                        </a:blipFill>
                      </a:tcPr>
                    </a:tc>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Graph </a:t>
                          </a:r>
                          <a:r>
                            <a:rPr lang="en-US" sz="1200" smtClean="0"/>
                            <a:t>max path </a:t>
                          </a:r>
                          <a:r>
                            <a:rPr lang="en-US" sz="1200" smtClean="0"/>
                            <a:t>weight index</a:t>
                          </a:r>
                        </a:p>
                      </a:txBody>
                      <a:tcPr anchor="ctr"/>
                    </a:tc>
                    <a:tc>
                      <a:txBody>
                        <a:bodyPr/>
                        <a:lstStyle/>
                        <a:p>
                          <a:endParaRPr lang="en-US"/>
                        </a:p>
                      </a:txBody>
                      <a:tcPr anchor="ctr">
                        <a:blipFill rotWithShape="1">
                          <a:blip r:embed="rId6"/>
                          <a:stretch>
                            <a:fillRect l="-79141" t="-189630" r="-92025" b="-5185"/>
                          </a:stretch>
                        </a:blipFill>
                      </a:tcPr>
                    </a:tc>
                    <a:tc>
                      <a:txBody>
                        <a:bodyPr/>
                        <a:lstStyle/>
                        <a:p>
                          <a:endParaRPr lang="en-US"/>
                        </a:p>
                      </a:txBody>
                      <a:tcPr anchor="ctr">
                        <a:blipFill rotWithShape="1">
                          <a:blip r:embed="rId6"/>
                          <a:stretch>
                            <a:fillRect l="-194667" t="-189630" b="-5185"/>
                          </a:stretch>
                        </a:blipFill>
                      </a:tcPr>
                    </a:tc>
                  </a:tr>
                </a:tbl>
              </a:graphicData>
            </a:graphic>
          </p:graphicFrame>
        </mc:Fallback>
      </mc:AlternateContent>
    </p:spTree>
    <p:extLst>
      <p:ext uri="{BB962C8B-B14F-4D97-AF65-F5344CB8AC3E}">
        <p14:creationId xmlns:p14="http://schemas.microsoft.com/office/powerpoint/2010/main" val="21943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74638"/>
            <a:ext cx="3472132" cy="1143000"/>
          </a:xfrm>
        </p:spPr>
        <p:txBody>
          <a:bodyPr>
            <a:normAutofit fontScale="90000"/>
          </a:bodyPr>
          <a:lstStyle/>
          <a:p>
            <a:r>
              <a:rPr lang="en-US" smtClean="0"/>
              <a:t>Find Candidate Nodes</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6" name="TextBox 5"/>
          <p:cNvSpPr txBox="1"/>
          <p:nvPr/>
        </p:nvSpPr>
        <p:spPr>
          <a:xfrm>
            <a:off x="858623" y="304800"/>
            <a:ext cx="1046377" cy="923330"/>
          </a:xfrm>
          <a:prstGeom prst="rect">
            <a:avLst/>
          </a:prstGeom>
          <a:solidFill>
            <a:srgbClr val="92D050"/>
          </a:solidFill>
          <a:ln>
            <a:noFill/>
          </a:ln>
        </p:spPr>
        <p:txBody>
          <a:bodyPr wrap="none" rtlCol="0">
            <a:spAutoFit/>
          </a:bodyPr>
          <a:lstStyle/>
          <a:p>
            <a:pPr algn="ctr"/>
            <a:r>
              <a:rPr lang="en-US" b="1" smtClean="0"/>
              <a:t>Graph</a:t>
            </a:r>
          </a:p>
          <a:p>
            <a:pPr algn="ctr"/>
            <a:r>
              <a:rPr lang="en-US" b="1" smtClean="0"/>
              <a:t>Topology</a:t>
            </a:r>
          </a:p>
          <a:p>
            <a:pPr algn="ctr"/>
            <a:r>
              <a:rPr lang="en-US" b="1" smtClean="0"/>
              <a:t>Index</a:t>
            </a:r>
            <a:endParaRPr lang="en-US" b="1"/>
          </a:p>
        </p:txBody>
      </p:sp>
      <p:sp>
        <p:nvSpPr>
          <p:cNvPr id="7" name="TextBox 6"/>
          <p:cNvSpPr txBox="1"/>
          <p:nvPr/>
        </p:nvSpPr>
        <p:spPr>
          <a:xfrm>
            <a:off x="7510732" y="581799"/>
            <a:ext cx="1038490" cy="369332"/>
          </a:xfrm>
          <a:prstGeom prst="rect">
            <a:avLst/>
          </a:prstGeom>
          <a:solidFill>
            <a:srgbClr val="FFC000"/>
          </a:solidFill>
          <a:ln>
            <a:noFill/>
          </a:ln>
        </p:spPr>
        <p:txBody>
          <a:bodyPr wrap="none" rtlCol="0">
            <a:spAutoFit/>
          </a:bodyPr>
          <a:lstStyle/>
          <a:p>
            <a:pPr algn="ctr"/>
            <a:r>
              <a:rPr lang="en-US" b="1" smtClean="0"/>
              <a:t>Query  Q</a:t>
            </a:r>
          </a:p>
        </p:txBody>
      </p:sp>
      <p:sp>
        <p:nvSpPr>
          <p:cNvPr id="8" name="Right Arrow 7"/>
          <p:cNvSpPr/>
          <p:nvPr/>
        </p:nvSpPr>
        <p:spPr>
          <a:xfrm>
            <a:off x="1905000" y="581799"/>
            <a:ext cx="1066800" cy="3693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6443932" y="581799"/>
            <a:ext cx="1066800" cy="3693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33400" y="1602203"/>
            <a:ext cx="2262414" cy="369332"/>
          </a:xfrm>
          <a:prstGeom prst="rect">
            <a:avLst/>
          </a:prstGeom>
          <a:noFill/>
        </p:spPr>
        <p:txBody>
          <a:bodyPr wrap="none" rtlCol="0">
            <a:spAutoFit/>
          </a:bodyPr>
          <a:lstStyle/>
          <a:p>
            <a:r>
              <a:rPr lang="en-US" b="1" smtClean="0"/>
              <a:t>Graph Topology Index</a:t>
            </a:r>
            <a:endParaRPr lang="en-US" b="1"/>
          </a:p>
        </p:txBody>
      </p:sp>
      <p:sp>
        <p:nvSpPr>
          <p:cNvPr id="36" name="TextBox 35"/>
          <p:cNvSpPr txBox="1"/>
          <p:nvPr/>
        </p:nvSpPr>
        <p:spPr>
          <a:xfrm>
            <a:off x="6274319" y="3810000"/>
            <a:ext cx="1688604" cy="369332"/>
          </a:xfrm>
          <a:prstGeom prst="rect">
            <a:avLst/>
          </a:prstGeom>
          <a:noFill/>
        </p:spPr>
        <p:txBody>
          <a:bodyPr wrap="none" rtlCol="0">
            <a:spAutoFit/>
          </a:bodyPr>
          <a:lstStyle/>
          <a:p>
            <a:r>
              <a:rPr lang="en-US" b="1" smtClean="0"/>
              <a:t>Query Topology</a:t>
            </a:r>
            <a:endParaRPr lang="en-US" b="1"/>
          </a:p>
        </p:txBody>
      </p:sp>
      <p:grpSp>
        <p:nvGrpSpPr>
          <p:cNvPr id="46" name="Group 45"/>
          <p:cNvGrpSpPr/>
          <p:nvPr/>
        </p:nvGrpSpPr>
        <p:grpSpPr>
          <a:xfrm>
            <a:off x="6977332" y="1725542"/>
            <a:ext cx="1091923" cy="1785542"/>
            <a:chOff x="4458038" y="1327666"/>
            <a:chExt cx="1091923" cy="1785542"/>
          </a:xfrm>
        </p:grpSpPr>
        <p:sp>
          <p:nvSpPr>
            <p:cNvPr id="47" name="Oval 46"/>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48" name="Oval 47"/>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49" name="Oval 48"/>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50" name="Straight Connector 49"/>
            <p:cNvCxnSpPr>
              <a:stCxn id="49" idx="6"/>
              <a:endCxn id="47"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9" idx="4"/>
              <a:endCxn id="48"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58038" y="1327666"/>
              <a:ext cx="985591" cy="369332"/>
            </a:xfrm>
            <a:prstGeom prst="rect">
              <a:avLst/>
            </a:prstGeom>
            <a:noFill/>
          </p:spPr>
          <p:txBody>
            <a:bodyPr wrap="none" rtlCol="0">
              <a:spAutoFit/>
            </a:bodyPr>
            <a:lstStyle/>
            <a:p>
              <a:r>
                <a:rPr lang="en-US" b="1" smtClean="0"/>
                <a:t>Query Q</a:t>
              </a:r>
              <a:endParaRPr lang="en-US" b="1"/>
            </a:p>
          </p:txBody>
        </p:sp>
        <p:sp>
          <p:nvSpPr>
            <p:cNvPr id="53" name="TextBox 52"/>
            <p:cNvSpPr txBox="1"/>
            <p:nvPr/>
          </p:nvSpPr>
          <p:spPr>
            <a:xfrm>
              <a:off x="4497357" y="2590800"/>
              <a:ext cx="301686" cy="369332"/>
            </a:xfrm>
            <a:prstGeom prst="rect">
              <a:avLst/>
            </a:prstGeom>
            <a:noFill/>
          </p:spPr>
          <p:txBody>
            <a:bodyPr wrap="none" rtlCol="0">
              <a:spAutoFit/>
            </a:bodyPr>
            <a:lstStyle/>
            <a:p>
              <a:r>
                <a:rPr lang="en-US" smtClean="0"/>
                <a:t>1</a:t>
              </a:r>
              <a:endParaRPr lang="en-US"/>
            </a:p>
          </p:txBody>
        </p:sp>
        <p:sp>
          <p:nvSpPr>
            <p:cNvPr id="54" name="TextBox 53"/>
            <p:cNvSpPr txBox="1"/>
            <p:nvPr/>
          </p:nvSpPr>
          <p:spPr>
            <a:xfrm>
              <a:off x="4497357" y="1752600"/>
              <a:ext cx="301686" cy="369332"/>
            </a:xfrm>
            <a:prstGeom prst="rect">
              <a:avLst/>
            </a:prstGeom>
            <a:noFill/>
          </p:spPr>
          <p:txBody>
            <a:bodyPr wrap="none" rtlCol="0">
              <a:spAutoFit/>
            </a:bodyPr>
            <a:lstStyle/>
            <a:p>
              <a:r>
                <a:rPr lang="en-US"/>
                <a:t>2</a:t>
              </a:r>
            </a:p>
          </p:txBody>
        </p:sp>
        <p:sp>
          <p:nvSpPr>
            <p:cNvPr id="55" name="TextBox 54"/>
            <p:cNvSpPr txBox="1"/>
            <p:nvPr/>
          </p:nvSpPr>
          <p:spPr>
            <a:xfrm>
              <a:off x="5105400" y="1752600"/>
              <a:ext cx="301686" cy="369332"/>
            </a:xfrm>
            <a:prstGeom prst="rect">
              <a:avLst/>
            </a:prstGeom>
            <a:noFill/>
          </p:spPr>
          <p:txBody>
            <a:bodyPr wrap="none" rtlCol="0">
              <a:spAutoFit/>
            </a:bodyPr>
            <a:lstStyle/>
            <a:p>
              <a:r>
                <a:rPr lang="en-US" smtClean="0"/>
                <a:t>3</a:t>
              </a:r>
              <a:endParaRPr lang="en-US"/>
            </a:p>
          </p:txBody>
        </p:sp>
        <p:sp>
          <p:nvSpPr>
            <p:cNvPr id="56" name="Oval 55"/>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57" name="Straight Connector 56"/>
            <p:cNvCxnSpPr>
              <a:stCxn id="47" idx="4"/>
              <a:endCxn id="56"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105400" y="2590800"/>
              <a:ext cx="301686" cy="369332"/>
            </a:xfrm>
            <a:prstGeom prst="rect">
              <a:avLst/>
            </a:prstGeom>
            <a:noFill/>
          </p:spPr>
          <p:txBody>
            <a:bodyPr wrap="none" rtlCol="0">
              <a:spAutoFit/>
            </a:bodyPr>
            <a:lstStyle/>
            <a:p>
              <a:r>
                <a:rPr lang="en-US"/>
                <a:t>4</a:t>
              </a:r>
            </a:p>
          </p:txBody>
        </p:sp>
      </p:grpSp>
      <mc:AlternateContent xmlns:mc="http://schemas.openxmlformats.org/markup-compatibility/2006" xmlns:a14="http://schemas.microsoft.com/office/drawing/2010/main">
        <mc:Choice Requires="a14">
          <p:graphicFrame>
            <p:nvGraphicFramePr>
              <p:cNvPr id="59" name="Table 58"/>
              <p:cNvGraphicFramePr>
                <a:graphicFrameLocks noGrp="1"/>
              </p:cNvGraphicFramePr>
              <p:nvPr>
                <p:extLst>
                  <p:ext uri="{D42A27DB-BD31-4B8C-83A1-F6EECF244321}">
                    <p14:modId xmlns:p14="http://schemas.microsoft.com/office/powerpoint/2010/main" val="2823776385"/>
                  </p:ext>
                </p:extLst>
              </p:nvPr>
            </p:nvGraphicFramePr>
            <p:xfrm>
              <a:off x="306326" y="2211803"/>
              <a:ext cx="2716562" cy="3035106"/>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187948"/>
                    <a:gridCol w="187948"/>
                    <a:gridCol w="187948"/>
                    <a:gridCol w="187948"/>
                    <a:gridCol w="187948"/>
                    <a:gridCol w="187948"/>
                    <a:gridCol w="187948"/>
                    <a:gridCol w="187948"/>
                  </a:tblGrid>
                  <a:tr h="167808">
                    <a:tc>
                      <a:txBody>
                        <a:bodyPr/>
                        <a:lstStyle/>
                        <a:p>
                          <a:pPr algn="ctr"/>
                          <a:r>
                            <a:rPr lang="en-US" sz="1200" b="1" smtClean="0"/>
                            <a:t>d</a:t>
                          </a:r>
                          <a14:m>
                            <m:oMath xmlns:m="http://schemas.openxmlformats.org/officeDocument/2006/math">
                              <m:r>
                                <a:rPr lang="en-US" sz="1200" b="1" i="1" smtClean="0">
                                  <a:latin typeface="Cambria Math"/>
                                </a:rPr>
                                <m:t>→</m:t>
                              </m:r>
                            </m:oMath>
                          </a14:m>
                          <a:endParaRPr lang="en-US" sz="1200" b="1"/>
                        </a:p>
                      </a:txBody>
                      <a:tcPr marL="0" marR="0" marT="0" marB="0" anchor="ct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294296">
                    <a:tc>
                      <a:txBody>
                        <a:bodyPr/>
                        <a:lstStyle/>
                        <a:p>
                          <a:pPr algn="ctr"/>
                          <a:r>
                            <a:rPr lang="en-US" sz="1200" b="1" smtClean="0"/>
                            <a:t>Node Id</a:t>
                          </a:r>
                          <a14:m>
                            <m:oMath xmlns:m="http://schemas.openxmlformats.org/officeDocument/2006/math">
                              <m:r>
                                <a:rPr lang="en-US" sz="1200" b="1" i="1" smtClean="0">
                                  <a:latin typeface="Cambria Math"/>
                                </a:rPr>
                                <m:t>↓</m:t>
                              </m:r>
                            </m:oMath>
                          </a14:m>
                          <a:endParaRPr lang="en-US" sz="1200" b="1"/>
                        </a:p>
                      </a:txBody>
                      <a:tcPr marL="0" marR="0" marT="0" marB="0" anchor="ct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67808">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167808">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228663">
                    <a:tc>
                      <a:txBody>
                        <a:bodyPr/>
                        <a:lstStyle/>
                        <a:p>
                          <a:pPr algn="ctr" fontAlgn="b"/>
                          <a:r>
                            <a:rPr lang="en-US" sz="1100" b="0" i="0" u="none" strike="noStrike">
                              <a:solidFill>
                                <a:srgbClr val="000000"/>
                              </a:solidFill>
                              <a:effectLst/>
                              <a:latin typeface="Calibri"/>
                            </a:rPr>
                            <a:t>5</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6</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7</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8</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9</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10</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Choice>
        <mc:Fallback xmlns="">
          <p:graphicFrame>
            <p:nvGraphicFramePr>
              <p:cNvPr id="59" name="Table 58"/>
              <p:cNvGraphicFramePr>
                <a:graphicFrameLocks noGrp="1"/>
              </p:cNvGraphicFramePr>
              <p:nvPr>
                <p:extLst>
                  <p:ext uri="{D42A27DB-BD31-4B8C-83A1-F6EECF244321}">
                    <p14:modId xmlns:p14="http://schemas.microsoft.com/office/powerpoint/2010/main" val="1467851758"/>
                  </p:ext>
                </p:extLst>
              </p:nvPr>
            </p:nvGraphicFramePr>
            <p:xfrm>
              <a:off x="306326" y="2211803"/>
              <a:ext cx="2716562" cy="3035106"/>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187948"/>
                    <a:gridCol w="187948"/>
                    <a:gridCol w="187948"/>
                    <a:gridCol w="187948"/>
                    <a:gridCol w="187948"/>
                    <a:gridCol w="187948"/>
                    <a:gridCol w="187948"/>
                    <a:gridCol w="187948"/>
                  </a:tblGrid>
                  <a:tr h="182880">
                    <a:tc>
                      <a:txBody>
                        <a:bodyPr/>
                        <a:lstStyle/>
                        <a:p>
                          <a:endParaRPr lang="en-US"/>
                        </a:p>
                      </a:txBody>
                      <a:tcPr marL="0" marR="0" marT="0" marB="0" anchor="ctr">
                        <a:blipFill rotWithShape="1">
                          <a:blip r:embed="rId2"/>
                          <a:stretch>
                            <a:fillRect t="-26667" r="-619355" b="-1590000"/>
                          </a:stretch>
                        </a:blipFill>
                      </a:tcP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365760">
                    <a:tc>
                      <a:txBody>
                        <a:bodyPr/>
                        <a:lstStyle/>
                        <a:p>
                          <a:endParaRPr lang="en-US"/>
                        </a:p>
                      </a:txBody>
                      <a:tcPr marL="0" marR="0" marT="0" marB="0" anchor="ctr">
                        <a:blipFill rotWithShape="1">
                          <a:blip r:embed="rId2"/>
                          <a:stretch>
                            <a:fillRect t="-63333" r="-619355" b="-695000"/>
                          </a:stretch>
                        </a:blipFill>
                      </a:tcP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77165">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177165">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r>
                  <a:tr h="228663">
                    <a:tc>
                      <a:txBody>
                        <a:bodyPr/>
                        <a:lstStyle/>
                        <a:p>
                          <a:pPr algn="ctr" fontAlgn="b"/>
                          <a:r>
                            <a:rPr lang="en-US" sz="1100" b="0" i="0" u="none" strike="noStrike">
                              <a:solidFill>
                                <a:srgbClr val="000000"/>
                              </a:solidFill>
                              <a:effectLst/>
                              <a:latin typeface="Calibri"/>
                            </a:rPr>
                            <a:t>5</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6</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7</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8</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9</a:t>
                          </a: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10</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228663">
                    <a:tc>
                      <a:txBody>
                        <a:bodyPr/>
                        <a:lstStyle/>
                        <a:p>
                          <a:pPr algn="ctr" fontAlgn="b"/>
                          <a:r>
                            <a:rPr lang="en-US" sz="1100" b="0" i="0" u="none" strike="noStrike">
                              <a:solidFill>
                                <a:srgbClr val="000000"/>
                              </a:solidFill>
                              <a:effectLst/>
                              <a:latin typeface="Calibri"/>
                            </a:rPr>
                            <a:t>12</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60" name="Table 59"/>
              <p:cNvGraphicFramePr>
                <a:graphicFrameLocks noGrp="1"/>
              </p:cNvGraphicFramePr>
              <p:nvPr>
                <p:extLst>
                  <p:ext uri="{D42A27DB-BD31-4B8C-83A1-F6EECF244321}">
                    <p14:modId xmlns:p14="http://schemas.microsoft.com/office/powerpoint/2010/main" val="2532176422"/>
                  </p:ext>
                </p:extLst>
              </p:nvPr>
            </p:nvGraphicFramePr>
            <p:xfrm>
              <a:off x="3810000" y="1786869"/>
              <a:ext cx="1578620" cy="2438400"/>
            </p:xfrm>
            <a:graphic>
              <a:graphicData uri="http://schemas.openxmlformats.org/drawingml/2006/table">
                <a:tbl>
                  <a:tblPr firstRow="1" bandRow="1">
                    <a:tableStyleId>{5940675A-B579-460E-94D1-54222C63F5DA}</a:tableStyleId>
                  </a:tblPr>
                  <a:tblGrid>
                    <a:gridCol w="394655"/>
                    <a:gridCol w="394655"/>
                    <a:gridCol w="394655"/>
                    <a:gridCol w="394655"/>
                  </a:tblGrid>
                  <a:tr h="20955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1</m:t>
                                    </m:r>
                                  </m:sub>
                                </m:sSub>
                              </m:oMath>
                            </m:oMathPara>
                          </a14:m>
                          <a:endParaRPr lang="en-US" sz="140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2</m:t>
                                    </m:r>
                                  </m:sub>
                                </m:sSub>
                              </m:oMath>
                            </m:oMathPara>
                          </a14:m>
                          <a:endParaRPr lang="en-US" sz="140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3</m:t>
                                    </m:r>
                                  </m:sub>
                                </m:sSub>
                              </m:oMath>
                            </m:oMathPara>
                          </a14:m>
                          <a:endParaRPr lang="en-US" sz="140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4</m:t>
                                    </m:r>
                                  </m:sub>
                                </m:sSub>
                              </m:oMath>
                            </m:oMathPara>
                          </a14:m>
                          <a:endParaRPr lang="en-US" sz="1400"/>
                        </a:p>
                      </a:txBody>
                      <a:tcPr/>
                    </a:tc>
                  </a:tr>
                  <a:tr h="209550">
                    <a:tc>
                      <a:txBody>
                        <a:bodyPr/>
                        <a:lstStyle/>
                        <a:p>
                          <a:pPr algn="ctr"/>
                          <a:r>
                            <a:rPr lang="en-US" sz="1400" smtClean="0"/>
                            <a:t>2</a:t>
                          </a:r>
                          <a:endParaRPr lang="en-US" sz="1400"/>
                        </a:p>
                      </a:txBody>
                      <a:tcPr/>
                    </a:tc>
                    <a:tc>
                      <a:txBody>
                        <a:bodyPr/>
                        <a:lstStyle/>
                        <a:p>
                          <a:pPr algn="ctr"/>
                          <a:r>
                            <a:rPr lang="en-US" sz="1400" smtClean="0"/>
                            <a:t>2</a:t>
                          </a:r>
                          <a:endParaRPr lang="en-US" sz="1400"/>
                        </a:p>
                      </a:txBody>
                      <a:tcPr>
                        <a:noFill/>
                      </a:tcPr>
                    </a:tc>
                    <a:tc>
                      <a:txBody>
                        <a:bodyPr/>
                        <a:lstStyle/>
                        <a:p>
                          <a:pPr algn="ctr"/>
                          <a:r>
                            <a:rPr lang="en-US" sz="1400" smtClean="0"/>
                            <a:t>2</a:t>
                          </a:r>
                          <a:endParaRPr lang="en-US" sz="1400"/>
                        </a:p>
                      </a:txBody>
                      <a:tcPr/>
                    </a:tc>
                    <a:tc>
                      <a:txBody>
                        <a:bodyPr/>
                        <a:lstStyle/>
                        <a:p>
                          <a:pPr algn="ctr"/>
                          <a:r>
                            <a:rPr lang="en-US" sz="1400" smtClean="0"/>
                            <a:t>1</a:t>
                          </a:r>
                          <a:endParaRPr lang="en-US" sz="1400"/>
                        </a:p>
                      </a:txBody>
                      <a:tcPr/>
                    </a:tc>
                  </a:tr>
                  <a:tr h="209550">
                    <a:tc>
                      <a:txBody>
                        <a:bodyPr/>
                        <a:lstStyle/>
                        <a:p>
                          <a:pPr algn="ctr"/>
                          <a:r>
                            <a:rPr lang="en-US" sz="1400" smtClean="0"/>
                            <a:t>3</a:t>
                          </a:r>
                          <a:endParaRPr lang="en-US" sz="1400"/>
                        </a:p>
                      </a:txBody>
                      <a:tcPr/>
                    </a:tc>
                    <a:tc>
                      <a:txBody>
                        <a:bodyPr/>
                        <a:lstStyle/>
                        <a:p>
                          <a:pPr algn="ctr"/>
                          <a:r>
                            <a:rPr lang="en-US" sz="1400" smtClean="0"/>
                            <a:t>3</a:t>
                          </a:r>
                          <a:endParaRPr lang="en-US" sz="1400"/>
                        </a:p>
                      </a:txBody>
                      <a:tcPr>
                        <a:noFill/>
                      </a:tcPr>
                    </a:tc>
                    <a:tc>
                      <a:txBody>
                        <a:bodyPr/>
                        <a:lstStyle/>
                        <a:p>
                          <a:pPr algn="ctr"/>
                          <a:r>
                            <a:rPr lang="en-US" sz="1400" smtClean="0"/>
                            <a:t>3</a:t>
                          </a:r>
                          <a:endParaRPr lang="en-US" sz="1400"/>
                        </a:p>
                      </a:txBody>
                      <a:tcPr>
                        <a:noFill/>
                      </a:tcPr>
                    </a:tc>
                    <a:tc>
                      <a:txBody>
                        <a:bodyPr/>
                        <a:lstStyle/>
                        <a:p>
                          <a:pPr algn="ctr"/>
                          <a:r>
                            <a:rPr lang="en-US" sz="1400" smtClean="0"/>
                            <a:t>6</a:t>
                          </a:r>
                          <a:endParaRPr lang="en-US" sz="1400"/>
                        </a:p>
                      </a:txBody>
                      <a:tcPr>
                        <a:noFill/>
                      </a:tcPr>
                    </a:tc>
                  </a:tr>
                  <a:tr h="209550">
                    <a:tc>
                      <a:txBody>
                        <a:bodyPr/>
                        <a:lstStyle/>
                        <a:p>
                          <a:pPr algn="ctr"/>
                          <a:r>
                            <a:rPr lang="en-US" sz="1400" smtClean="0"/>
                            <a:t>4</a:t>
                          </a:r>
                          <a:endParaRPr lang="en-US" sz="1400"/>
                        </a:p>
                      </a:txBody>
                      <a:tcPr/>
                    </a:tc>
                    <a:tc>
                      <a:txBody>
                        <a:bodyPr/>
                        <a:lstStyle/>
                        <a:p>
                          <a:pPr algn="ctr"/>
                          <a:r>
                            <a:rPr lang="en-US" sz="1400" smtClean="0"/>
                            <a:t>4</a:t>
                          </a:r>
                          <a:endParaRPr lang="en-US" sz="1400"/>
                        </a:p>
                      </a:txBody>
                      <a:tcPr>
                        <a:noFill/>
                      </a:tcPr>
                    </a:tc>
                    <a:tc>
                      <a:txBody>
                        <a:bodyPr/>
                        <a:lstStyle/>
                        <a:p>
                          <a:pPr algn="ctr"/>
                          <a:r>
                            <a:rPr lang="en-US" sz="1400" smtClean="0"/>
                            <a:t>4</a:t>
                          </a:r>
                          <a:endParaRPr lang="en-US" sz="1400"/>
                        </a:p>
                      </a:txBody>
                      <a:tcPr/>
                    </a:tc>
                    <a:tc>
                      <a:txBody>
                        <a:bodyPr/>
                        <a:lstStyle/>
                        <a:p>
                          <a:pPr algn="ctr"/>
                          <a:r>
                            <a:rPr lang="en-US" sz="1400" smtClean="0"/>
                            <a:t>7</a:t>
                          </a:r>
                          <a:endParaRPr lang="en-US" sz="1400"/>
                        </a:p>
                      </a:txBody>
                      <a:tcPr/>
                    </a:tc>
                  </a:tr>
                  <a:tr h="209550">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endParaRPr lang="en-US" sz="1400"/>
                        </a:p>
                      </a:txBody>
                      <a:tcPr/>
                    </a:tc>
                  </a:tr>
                  <a:tr h="209550">
                    <a:tc>
                      <a:txBody>
                        <a:bodyPr/>
                        <a:lstStyle/>
                        <a:p>
                          <a:pPr algn="ctr"/>
                          <a:r>
                            <a:rPr lang="en-US" sz="1400" smtClean="0"/>
                            <a:t>8</a:t>
                          </a:r>
                          <a:endParaRPr lang="en-US" sz="1400"/>
                        </a:p>
                      </a:txBody>
                      <a:tcPr/>
                    </a:tc>
                    <a:tc>
                      <a:txBody>
                        <a:bodyPr/>
                        <a:lstStyle/>
                        <a:p>
                          <a:pPr algn="ctr"/>
                          <a:r>
                            <a:rPr lang="en-US" sz="1400" smtClean="0"/>
                            <a:t>8</a:t>
                          </a:r>
                          <a:endParaRPr lang="en-US" sz="1400"/>
                        </a:p>
                      </a:txBody>
                      <a:tcPr>
                        <a:noFill/>
                      </a:tcPr>
                    </a:tc>
                    <a:tc>
                      <a:txBody>
                        <a:bodyPr/>
                        <a:lstStyle/>
                        <a:p>
                          <a:pPr algn="ctr"/>
                          <a:r>
                            <a:rPr lang="en-US" sz="1400" smtClean="0"/>
                            <a:t>8</a:t>
                          </a:r>
                          <a:endParaRPr lang="en-US" sz="1400"/>
                        </a:p>
                      </a:txBody>
                      <a:tcPr/>
                    </a:tc>
                    <a:tc>
                      <a:txBody>
                        <a:bodyPr/>
                        <a:lstStyle/>
                        <a:p>
                          <a:pPr algn="ctr"/>
                          <a:endParaRPr lang="en-US" sz="1400"/>
                        </a:p>
                      </a:txBody>
                      <a:tcPr/>
                    </a:tc>
                  </a:tr>
                  <a:tr h="209550">
                    <a:tc>
                      <a:txBody>
                        <a:bodyPr/>
                        <a:lstStyle/>
                        <a:p>
                          <a:pPr algn="ctr"/>
                          <a:r>
                            <a:rPr lang="en-US" sz="1400" smtClean="0"/>
                            <a:t>9</a:t>
                          </a:r>
                          <a:endParaRPr lang="en-US" sz="1400"/>
                        </a:p>
                      </a:txBody>
                      <a:tcPr/>
                    </a:tc>
                    <a:tc>
                      <a:txBody>
                        <a:bodyPr/>
                        <a:lstStyle/>
                        <a:p>
                          <a:pPr algn="ctr"/>
                          <a:r>
                            <a:rPr lang="en-US" sz="1400" smtClean="0"/>
                            <a:t>9</a:t>
                          </a:r>
                          <a:endParaRPr lang="en-US" sz="1400"/>
                        </a:p>
                      </a:txBody>
                      <a:tcPr/>
                    </a:tc>
                    <a:tc>
                      <a:txBody>
                        <a:bodyPr/>
                        <a:lstStyle/>
                        <a:p>
                          <a:pPr algn="ctr"/>
                          <a:r>
                            <a:rPr lang="en-US" sz="1400" smtClean="0"/>
                            <a:t>9</a:t>
                          </a:r>
                          <a:endParaRPr lang="en-US" sz="1400"/>
                        </a:p>
                      </a:txBody>
                      <a:tcPr>
                        <a:noFill/>
                      </a:tcPr>
                    </a:tc>
                    <a:tc>
                      <a:txBody>
                        <a:bodyPr/>
                        <a:lstStyle/>
                        <a:p>
                          <a:pPr algn="ctr"/>
                          <a:endParaRPr lang="en-US" sz="1400"/>
                        </a:p>
                      </a:txBody>
                      <a:tcPr/>
                    </a:tc>
                  </a:tr>
                  <a:tr h="209550">
                    <a:tc>
                      <a:txBody>
                        <a:bodyPr/>
                        <a:lstStyle/>
                        <a:p>
                          <a:pPr algn="ctr"/>
                          <a:r>
                            <a:rPr lang="en-US" sz="1400" smtClean="0"/>
                            <a:t>10</a:t>
                          </a:r>
                          <a:endParaRPr lang="en-US" sz="1400"/>
                        </a:p>
                      </a:txBody>
                      <a:tcPr/>
                    </a:tc>
                    <a:tc>
                      <a:txBody>
                        <a:bodyPr/>
                        <a:lstStyle/>
                        <a:p>
                          <a:pPr algn="ctr"/>
                          <a:r>
                            <a:rPr lang="en-US" sz="1400" smtClean="0"/>
                            <a:t>10</a:t>
                          </a:r>
                          <a:endParaRPr lang="en-US" sz="1400"/>
                        </a:p>
                      </a:txBody>
                      <a:tcPr>
                        <a:noFill/>
                      </a:tcPr>
                    </a:tc>
                    <a:tc>
                      <a:txBody>
                        <a:bodyPr/>
                        <a:lstStyle/>
                        <a:p>
                          <a:pPr algn="ctr"/>
                          <a:r>
                            <a:rPr lang="en-US" sz="1400" smtClean="0"/>
                            <a:t>10</a:t>
                          </a:r>
                          <a:endParaRPr lang="en-US" sz="1400"/>
                        </a:p>
                      </a:txBody>
                      <a:tcPr>
                        <a:noFill/>
                      </a:tcPr>
                    </a:tc>
                    <a:tc>
                      <a:txBody>
                        <a:bodyPr/>
                        <a:lstStyle/>
                        <a:p>
                          <a:pPr algn="ctr"/>
                          <a:endParaRPr lang="en-US" sz="1400"/>
                        </a:p>
                      </a:txBody>
                      <a:tcPr/>
                    </a:tc>
                  </a:tr>
                </a:tbl>
              </a:graphicData>
            </a:graphic>
          </p:graphicFrame>
        </mc:Choice>
        <mc:Fallback xmlns="">
          <p:graphicFrame>
            <p:nvGraphicFramePr>
              <p:cNvPr id="60" name="Table 59"/>
              <p:cNvGraphicFramePr>
                <a:graphicFrameLocks noGrp="1"/>
              </p:cNvGraphicFramePr>
              <p:nvPr>
                <p:extLst>
                  <p:ext uri="{D42A27DB-BD31-4B8C-83A1-F6EECF244321}">
                    <p14:modId xmlns:p14="http://schemas.microsoft.com/office/powerpoint/2010/main" val="603486078"/>
                  </p:ext>
                </p:extLst>
              </p:nvPr>
            </p:nvGraphicFramePr>
            <p:xfrm>
              <a:off x="3810000" y="1786869"/>
              <a:ext cx="1578620" cy="2438400"/>
            </p:xfrm>
            <a:graphic>
              <a:graphicData uri="http://schemas.openxmlformats.org/drawingml/2006/table">
                <a:tbl>
                  <a:tblPr firstRow="1" bandRow="1">
                    <a:tableStyleId>{5940675A-B579-460E-94D1-54222C63F5DA}</a:tableStyleId>
                  </a:tblPr>
                  <a:tblGrid>
                    <a:gridCol w="394655"/>
                    <a:gridCol w="394655"/>
                    <a:gridCol w="394655"/>
                    <a:gridCol w="394655"/>
                  </a:tblGrid>
                  <a:tr h="304800">
                    <a:tc>
                      <a:txBody>
                        <a:bodyPr/>
                        <a:lstStyle/>
                        <a:p>
                          <a:endParaRPr lang="en-US"/>
                        </a:p>
                      </a:txBody>
                      <a:tcPr>
                        <a:blipFill rotWithShape="1">
                          <a:blip r:embed="rId3"/>
                          <a:stretch>
                            <a:fillRect r="-298462" b="-720000"/>
                          </a:stretch>
                        </a:blipFill>
                      </a:tcPr>
                    </a:tc>
                    <a:tc>
                      <a:txBody>
                        <a:bodyPr/>
                        <a:lstStyle/>
                        <a:p>
                          <a:endParaRPr lang="en-US"/>
                        </a:p>
                      </a:txBody>
                      <a:tcPr>
                        <a:blipFill rotWithShape="1">
                          <a:blip r:embed="rId3"/>
                          <a:stretch>
                            <a:fillRect l="-100000" r="-198462" b="-720000"/>
                          </a:stretch>
                        </a:blipFill>
                      </a:tcPr>
                    </a:tc>
                    <a:tc>
                      <a:txBody>
                        <a:bodyPr/>
                        <a:lstStyle/>
                        <a:p>
                          <a:endParaRPr lang="en-US"/>
                        </a:p>
                      </a:txBody>
                      <a:tcPr>
                        <a:blipFill rotWithShape="1">
                          <a:blip r:embed="rId3"/>
                          <a:stretch>
                            <a:fillRect l="-203125" r="-101563" b="-720000"/>
                          </a:stretch>
                        </a:blipFill>
                      </a:tcPr>
                    </a:tc>
                    <a:tc>
                      <a:txBody>
                        <a:bodyPr/>
                        <a:lstStyle/>
                        <a:p>
                          <a:endParaRPr lang="en-US"/>
                        </a:p>
                      </a:txBody>
                      <a:tcPr>
                        <a:blipFill rotWithShape="1">
                          <a:blip r:embed="rId3"/>
                          <a:stretch>
                            <a:fillRect l="-298462" b="-720000"/>
                          </a:stretch>
                        </a:blipFill>
                      </a:tcPr>
                    </a:tc>
                  </a:tr>
                  <a:tr h="304800">
                    <a:tc>
                      <a:txBody>
                        <a:bodyPr/>
                        <a:lstStyle/>
                        <a:p>
                          <a:pPr algn="ctr"/>
                          <a:r>
                            <a:rPr lang="en-US" sz="1400" smtClean="0"/>
                            <a:t>2</a:t>
                          </a:r>
                          <a:endParaRPr lang="en-US" sz="1400"/>
                        </a:p>
                      </a:txBody>
                      <a:tcPr/>
                    </a:tc>
                    <a:tc>
                      <a:txBody>
                        <a:bodyPr/>
                        <a:lstStyle/>
                        <a:p>
                          <a:pPr algn="ctr"/>
                          <a:r>
                            <a:rPr lang="en-US" sz="1400" smtClean="0"/>
                            <a:t>2</a:t>
                          </a:r>
                          <a:endParaRPr lang="en-US" sz="1400"/>
                        </a:p>
                      </a:txBody>
                      <a:tcPr>
                        <a:noFill/>
                      </a:tcPr>
                    </a:tc>
                    <a:tc>
                      <a:txBody>
                        <a:bodyPr/>
                        <a:lstStyle/>
                        <a:p>
                          <a:pPr algn="ctr"/>
                          <a:r>
                            <a:rPr lang="en-US" sz="1400" smtClean="0"/>
                            <a:t>2</a:t>
                          </a:r>
                          <a:endParaRPr lang="en-US" sz="1400"/>
                        </a:p>
                      </a:txBody>
                      <a:tcPr/>
                    </a:tc>
                    <a:tc>
                      <a:txBody>
                        <a:bodyPr/>
                        <a:lstStyle/>
                        <a:p>
                          <a:pPr algn="ctr"/>
                          <a:r>
                            <a:rPr lang="en-US" sz="1400" smtClean="0"/>
                            <a:t>1</a:t>
                          </a:r>
                          <a:endParaRPr lang="en-US" sz="1400"/>
                        </a:p>
                      </a:txBody>
                      <a:tcPr/>
                    </a:tc>
                  </a:tr>
                  <a:tr h="304800">
                    <a:tc>
                      <a:txBody>
                        <a:bodyPr/>
                        <a:lstStyle/>
                        <a:p>
                          <a:pPr algn="ctr"/>
                          <a:r>
                            <a:rPr lang="en-US" sz="1400" smtClean="0"/>
                            <a:t>3</a:t>
                          </a:r>
                          <a:endParaRPr lang="en-US" sz="1400"/>
                        </a:p>
                      </a:txBody>
                      <a:tcPr/>
                    </a:tc>
                    <a:tc>
                      <a:txBody>
                        <a:bodyPr/>
                        <a:lstStyle/>
                        <a:p>
                          <a:pPr algn="ctr"/>
                          <a:r>
                            <a:rPr lang="en-US" sz="1400" smtClean="0"/>
                            <a:t>3</a:t>
                          </a:r>
                          <a:endParaRPr lang="en-US" sz="1400"/>
                        </a:p>
                      </a:txBody>
                      <a:tcPr>
                        <a:noFill/>
                      </a:tcPr>
                    </a:tc>
                    <a:tc>
                      <a:txBody>
                        <a:bodyPr/>
                        <a:lstStyle/>
                        <a:p>
                          <a:pPr algn="ctr"/>
                          <a:r>
                            <a:rPr lang="en-US" sz="1400" smtClean="0"/>
                            <a:t>3</a:t>
                          </a:r>
                          <a:endParaRPr lang="en-US" sz="1400"/>
                        </a:p>
                      </a:txBody>
                      <a:tcPr>
                        <a:noFill/>
                      </a:tcPr>
                    </a:tc>
                    <a:tc>
                      <a:txBody>
                        <a:bodyPr/>
                        <a:lstStyle/>
                        <a:p>
                          <a:pPr algn="ctr"/>
                          <a:r>
                            <a:rPr lang="en-US" sz="1400" smtClean="0"/>
                            <a:t>6</a:t>
                          </a:r>
                          <a:endParaRPr lang="en-US" sz="1400"/>
                        </a:p>
                      </a:txBody>
                      <a:tcPr>
                        <a:noFill/>
                      </a:tcPr>
                    </a:tc>
                  </a:tr>
                  <a:tr h="304800">
                    <a:tc>
                      <a:txBody>
                        <a:bodyPr/>
                        <a:lstStyle/>
                        <a:p>
                          <a:pPr algn="ctr"/>
                          <a:r>
                            <a:rPr lang="en-US" sz="1400" smtClean="0"/>
                            <a:t>4</a:t>
                          </a:r>
                          <a:endParaRPr lang="en-US" sz="1400"/>
                        </a:p>
                      </a:txBody>
                      <a:tcPr/>
                    </a:tc>
                    <a:tc>
                      <a:txBody>
                        <a:bodyPr/>
                        <a:lstStyle/>
                        <a:p>
                          <a:pPr algn="ctr"/>
                          <a:r>
                            <a:rPr lang="en-US" sz="1400" smtClean="0"/>
                            <a:t>4</a:t>
                          </a:r>
                          <a:endParaRPr lang="en-US" sz="1400"/>
                        </a:p>
                      </a:txBody>
                      <a:tcPr>
                        <a:noFill/>
                      </a:tcPr>
                    </a:tc>
                    <a:tc>
                      <a:txBody>
                        <a:bodyPr/>
                        <a:lstStyle/>
                        <a:p>
                          <a:pPr algn="ctr"/>
                          <a:r>
                            <a:rPr lang="en-US" sz="1400" smtClean="0"/>
                            <a:t>4</a:t>
                          </a:r>
                          <a:endParaRPr lang="en-US" sz="1400"/>
                        </a:p>
                      </a:txBody>
                      <a:tcPr/>
                    </a:tc>
                    <a:tc>
                      <a:txBody>
                        <a:bodyPr/>
                        <a:lstStyle/>
                        <a:p>
                          <a:pPr algn="ctr"/>
                          <a:r>
                            <a:rPr lang="en-US" sz="1400" smtClean="0"/>
                            <a:t>7</a:t>
                          </a:r>
                          <a:endParaRPr lang="en-US" sz="1400"/>
                        </a:p>
                      </a:txBody>
                      <a:tcPr/>
                    </a:tc>
                  </a:tr>
                  <a:tr h="304800">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endParaRPr lang="en-US" sz="1400"/>
                        </a:p>
                      </a:txBody>
                      <a:tcPr/>
                    </a:tc>
                  </a:tr>
                  <a:tr h="304800">
                    <a:tc>
                      <a:txBody>
                        <a:bodyPr/>
                        <a:lstStyle/>
                        <a:p>
                          <a:pPr algn="ctr"/>
                          <a:r>
                            <a:rPr lang="en-US" sz="1400" smtClean="0"/>
                            <a:t>8</a:t>
                          </a:r>
                          <a:endParaRPr lang="en-US" sz="1400"/>
                        </a:p>
                      </a:txBody>
                      <a:tcPr/>
                    </a:tc>
                    <a:tc>
                      <a:txBody>
                        <a:bodyPr/>
                        <a:lstStyle/>
                        <a:p>
                          <a:pPr algn="ctr"/>
                          <a:r>
                            <a:rPr lang="en-US" sz="1400" smtClean="0"/>
                            <a:t>8</a:t>
                          </a:r>
                          <a:endParaRPr lang="en-US" sz="1400"/>
                        </a:p>
                      </a:txBody>
                      <a:tcPr>
                        <a:noFill/>
                      </a:tcPr>
                    </a:tc>
                    <a:tc>
                      <a:txBody>
                        <a:bodyPr/>
                        <a:lstStyle/>
                        <a:p>
                          <a:pPr algn="ctr"/>
                          <a:r>
                            <a:rPr lang="en-US" sz="1400" smtClean="0"/>
                            <a:t>8</a:t>
                          </a:r>
                          <a:endParaRPr lang="en-US" sz="1400"/>
                        </a:p>
                      </a:txBody>
                      <a:tcPr/>
                    </a:tc>
                    <a:tc>
                      <a:txBody>
                        <a:bodyPr/>
                        <a:lstStyle/>
                        <a:p>
                          <a:pPr algn="ctr"/>
                          <a:endParaRPr lang="en-US" sz="1400"/>
                        </a:p>
                      </a:txBody>
                      <a:tcPr/>
                    </a:tc>
                  </a:tr>
                  <a:tr h="304800">
                    <a:tc>
                      <a:txBody>
                        <a:bodyPr/>
                        <a:lstStyle/>
                        <a:p>
                          <a:pPr algn="ctr"/>
                          <a:r>
                            <a:rPr lang="en-US" sz="1400" smtClean="0"/>
                            <a:t>9</a:t>
                          </a:r>
                          <a:endParaRPr lang="en-US" sz="1400"/>
                        </a:p>
                      </a:txBody>
                      <a:tcPr/>
                    </a:tc>
                    <a:tc>
                      <a:txBody>
                        <a:bodyPr/>
                        <a:lstStyle/>
                        <a:p>
                          <a:pPr algn="ctr"/>
                          <a:r>
                            <a:rPr lang="en-US" sz="1400" smtClean="0"/>
                            <a:t>9</a:t>
                          </a:r>
                          <a:endParaRPr lang="en-US" sz="1400"/>
                        </a:p>
                      </a:txBody>
                      <a:tcPr/>
                    </a:tc>
                    <a:tc>
                      <a:txBody>
                        <a:bodyPr/>
                        <a:lstStyle/>
                        <a:p>
                          <a:pPr algn="ctr"/>
                          <a:r>
                            <a:rPr lang="en-US" sz="1400" smtClean="0"/>
                            <a:t>9</a:t>
                          </a:r>
                          <a:endParaRPr lang="en-US" sz="1400"/>
                        </a:p>
                      </a:txBody>
                      <a:tcPr>
                        <a:noFill/>
                      </a:tcPr>
                    </a:tc>
                    <a:tc>
                      <a:txBody>
                        <a:bodyPr/>
                        <a:lstStyle/>
                        <a:p>
                          <a:pPr algn="ctr"/>
                          <a:endParaRPr lang="en-US" sz="1400"/>
                        </a:p>
                      </a:txBody>
                      <a:tcPr/>
                    </a:tc>
                  </a:tr>
                  <a:tr h="304800">
                    <a:tc>
                      <a:txBody>
                        <a:bodyPr/>
                        <a:lstStyle/>
                        <a:p>
                          <a:pPr algn="ctr"/>
                          <a:r>
                            <a:rPr lang="en-US" sz="1400" smtClean="0"/>
                            <a:t>10</a:t>
                          </a:r>
                          <a:endParaRPr lang="en-US" sz="1400"/>
                        </a:p>
                      </a:txBody>
                      <a:tcPr/>
                    </a:tc>
                    <a:tc>
                      <a:txBody>
                        <a:bodyPr/>
                        <a:lstStyle/>
                        <a:p>
                          <a:pPr algn="ctr"/>
                          <a:r>
                            <a:rPr lang="en-US" sz="1400" smtClean="0"/>
                            <a:t>10</a:t>
                          </a:r>
                          <a:endParaRPr lang="en-US" sz="1400"/>
                        </a:p>
                      </a:txBody>
                      <a:tcPr>
                        <a:noFill/>
                      </a:tcPr>
                    </a:tc>
                    <a:tc>
                      <a:txBody>
                        <a:bodyPr/>
                        <a:lstStyle/>
                        <a:p>
                          <a:pPr algn="ctr"/>
                          <a:r>
                            <a:rPr lang="en-US" sz="1400" smtClean="0"/>
                            <a:t>10</a:t>
                          </a:r>
                          <a:endParaRPr lang="en-US" sz="1400"/>
                        </a:p>
                      </a:txBody>
                      <a:tcPr>
                        <a:noFill/>
                      </a:tcPr>
                    </a:tc>
                    <a:tc>
                      <a:txBody>
                        <a:bodyPr/>
                        <a:lstStyle/>
                        <a:p>
                          <a:pPr algn="ctr"/>
                          <a:endParaRPr lang="en-US" sz="140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61" name="Table 60"/>
              <p:cNvGraphicFramePr>
                <a:graphicFrameLocks noGrp="1"/>
              </p:cNvGraphicFramePr>
              <p:nvPr>
                <p:extLst>
                  <p:ext uri="{D42A27DB-BD31-4B8C-83A1-F6EECF244321}">
                    <p14:modId xmlns:p14="http://schemas.microsoft.com/office/powerpoint/2010/main" val="2744585552"/>
                  </p:ext>
                </p:extLst>
              </p:nvPr>
            </p:nvGraphicFramePr>
            <p:xfrm>
              <a:off x="5944229" y="4343400"/>
              <a:ext cx="2716562" cy="1257300"/>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187948"/>
                    <a:gridCol w="187948"/>
                    <a:gridCol w="187948"/>
                    <a:gridCol w="187948"/>
                    <a:gridCol w="187948"/>
                    <a:gridCol w="187948"/>
                    <a:gridCol w="187948"/>
                    <a:gridCol w="187948"/>
                  </a:tblGrid>
                  <a:tr h="167808">
                    <a:tc>
                      <a:txBody>
                        <a:bodyPr/>
                        <a:lstStyle/>
                        <a:p>
                          <a:pPr algn="ctr"/>
                          <a:r>
                            <a:rPr lang="en-US" sz="1200" b="1" smtClean="0"/>
                            <a:t>d</a:t>
                          </a:r>
                          <a14:m>
                            <m:oMath xmlns:m="http://schemas.openxmlformats.org/officeDocument/2006/math">
                              <m:r>
                                <a:rPr lang="en-US" sz="1200" b="1" i="1" smtClean="0">
                                  <a:latin typeface="Cambria Math"/>
                                </a:rPr>
                                <m:t>→</m:t>
                              </m:r>
                            </m:oMath>
                          </a14:m>
                          <a:endParaRPr lang="en-US" sz="1200" b="1"/>
                        </a:p>
                      </a:txBody>
                      <a:tcPr marL="0" marR="0" marT="0" marB="0" anchor="ct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294296">
                    <a:tc>
                      <a:txBody>
                        <a:bodyPr/>
                        <a:lstStyle/>
                        <a:p>
                          <a:pPr algn="ctr"/>
                          <a:r>
                            <a:rPr lang="en-US" sz="1200" b="1" smtClean="0"/>
                            <a:t>Node Id</a:t>
                          </a:r>
                          <a14:m>
                            <m:oMath xmlns:m="http://schemas.openxmlformats.org/officeDocument/2006/math">
                              <m:r>
                                <a:rPr lang="en-US" sz="1200" b="1" i="1" smtClean="0">
                                  <a:latin typeface="Cambria Math"/>
                                </a:rPr>
                                <m:t>↓</m:t>
                              </m:r>
                            </m:oMath>
                          </a14:m>
                          <a:endParaRPr lang="en-US" sz="1200" b="1"/>
                        </a:p>
                      </a:txBody>
                      <a:tcPr marL="0" marR="0" marT="0" marB="0" anchor="ct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67808">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smtClean="0">
                              <a:solidFill>
                                <a:srgbClr val="000000"/>
                              </a:solidFill>
                              <a:effectLst/>
                              <a:latin typeface="Calibri"/>
                            </a:rPr>
                            <a:t>2</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67808">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Choice>
        <mc:Fallback xmlns="">
          <p:graphicFrame>
            <p:nvGraphicFramePr>
              <p:cNvPr id="61" name="Table 60"/>
              <p:cNvGraphicFramePr>
                <a:graphicFrameLocks noGrp="1"/>
              </p:cNvGraphicFramePr>
              <p:nvPr>
                <p:extLst>
                  <p:ext uri="{D42A27DB-BD31-4B8C-83A1-F6EECF244321}">
                    <p14:modId xmlns:p14="http://schemas.microsoft.com/office/powerpoint/2010/main" val="3809965858"/>
                  </p:ext>
                </p:extLst>
              </p:nvPr>
            </p:nvGraphicFramePr>
            <p:xfrm>
              <a:off x="5944229" y="4343400"/>
              <a:ext cx="2716562" cy="1257300"/>
            </p:xfrm>
            <a:graphic>
              <a:graphicData uri="http://schemas.openxmlformats.org/drawingml/2006/table">
                <a:tbl>
                  <a:tblPr firstRow="1" bandRow="1">
                    <a:tableStyleId>{5940675A-B579-460E-94D1-54222C63F5DA}</a:tableStyleId>
                  </a:tblPr>
                  <a:tblGrid>
                    <a:gridCol w="377826"/>
                    <a:gridCol w="212725"/>
                    <a:gridCol w="204914"/>
                    <a:gridCol w="204788"/>
                    <a:gridCol w="212725"/>
                    <a:gridCol w="187948"/>
                    <a:gridCol w="187948"/>
                    <a:gridCol w="187948"/>
                    <a:gridCol w="187948"/>
                    <a:gridCol w="187948"/>
                    <a:gridCol w="187948"/>
                    <a:gridCol w="187948"/>
                    <a:gridCol w="187948"/>
                  </a:tblGrid>
                  <a:tr h="182880">
                    <a:tc>
                      <a:txBody>
                        <a:bodyPr/>
                        <a:lstStyle/>
                        <a:p>
                          <a:endParaRPr lang="en-US"/>
                        </a:p>
                      </a:txBody>
                      <a:tcPr marL="0" marR="0" marT="0" marB="0" anchor="ctr">
                        <a:blipFill rotWithShape="1">
                          <a:blip r:embed="rId4"/>
                          <a:stretch>
                            <a:fillRect t="-26667" r="-619355" b="-633333"/>
                          </a:stretch>
                        </a:blipFill>
                      </a:tcPr>
                    </a:tc>
                    <a:tc gridSpan="3">
                      <a:txBody>
                        <a:bodyPr/>
                        <a:lstStyle/>
                        <a:p>
                          <a:pPr algn="ctr"/>
                          <a:r>
                            <a:rPr lang="en-US" sz="1200" smtClean="0"/>
                            <a:t>1</a:t>
                          </a:r>
                          <a:endParaRPr lang="en-US" sz="12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200" smtClean="0"/>
                            <a:t>2</a:t>
                          </a:r>
                          <a:endParaRPr lang="en-US" sz="12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365760">
                    <a:tc>
                      <a:txBody>
                        <a:bodyPr/>
                        <a:lstStyle/>
                        <a:p>
                          <a:endParaRPr lang="en-US"/>
                        </a:p>
                      </a:txBody>
                      <a:tcPr marL="0" marR="0" marT="0" marB="0" anchor="ctr">
                        <a:blipFill rotWithShape="1">
                          <a:blip r:embed="rId4"/>
                          <a:stretch>
                            <a:fillRect t="-63333" r="-619355" b="-216667"/>
                          </a:stretch>
                        </a:blipFill>
                      </a:tcPr>
                    </a:tc>
                    <a:tc>
                      <a:txBody>
                        <a:bodyPr/>
                        <a:lstStyle/>
                        <a:p>
                          <a:pPr algn="ct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FF0000"/>
                              </a:solidFill>
                            </a:rPr>
                            <a:t>AA</a:t>
                          </a:r>
                          <a:endParaRPr lang="en-US" sz="1200">
                            <a:solidFill>
                              <a:srgbClr val="FF0000"/>
                            </a:solidFill>
                          </a:endParaRPr>
                        </a:p>
                      </a:txBody>
                      <a:tcPr marL="0" marR="0" marT="0" marB="0" anchor="ctr"/>
                    </a:tc>
                    <a:tc>
                      <a:txBody>
                        <a:bodyPr/>
                        <a:lstStyle/>
                        <a:p>
                          <a:pPr algn="ctr"/>
                          <a:r>
                            <a:rPr lang="en-US" sz="1200" smtClean="0">
                              <a:solidFill>
                                <a:srgbClr val="00B050"/>
                              </a:solidFill>
                            </a:rPr>
                            <a:t>B</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chemeClr val="accent1"/>
                              </a:solidFill>
                            </a:rPr>
                            <a:t>C</a:t>
                          </a:r>
                          <a:r>
                            <a:rPr lang="en-US" sz="1200" smtClean="0">
                              <a:solidFill>
                                <a:srgbClr val="FF0000"/>
                              </a:solidFill>
                            </a:rPr>
                            <a:t>A</a:t>
                          </a:r>
                          <a:endParaRPr lang="en-US" sz="1200">
                            <a:solidFill>
                              <a:srgbClr val="FF0000"/>
                            </a:solidFill>
                          </a:endParaRPr>
                        </a:p>
                      </a:txBody>
                      <a:tcPr marL="0" marR="0" marT="0" marB="0" anchor="ctr"/>
                    </a:tc>
                    <a:tc>
                      <a:txBody>
                        <a:bodyPr/>
                        <a:lstStyle/>
                        <a:p>
                          <a:pPr algn="ctr"/>
                          <a:r>
                            <a:rPr lang="en-US" sz="1200" smtClean="0">
                              <a:solidFill>
                                <a:srgbClr val="FF0000"/>
                              </a:solidFill>
                            </a:rPr>
                            <a:t>A</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00B050"/>
                              </a:solidFill>
                            </a:rPr>
                            <a:t>BB</a:t>
                          </a:r>
                          <a:endParaRPr lang="en-US" sz="1200">
                            <a:solidFill>
                              <a:srgbClr val="00B050"/>
                            </a:solidFill>
                          </a:endParaRPr>
                        </a:p>
                      </a:txBody>
                      <a:tcPr marL="0" marR="0" marT="0" marB="0" anchor="ctr"/>
                    </a:tc>
                    <a:tc>
                      <a:txBody>
                        <a:bodyPr/>
                        <a:lstStyle/>
                        <a:p>
                          <a:pPr algn="ctr"/>
                          <a:r>
                            <a:rPr lang="en-US" sz="1200" smtClean="0">
                              <a:solidFill>
                                <a:schemeClr val="accent1"/>
                              </a:solidFill>
                            </a:rPr>
                            <a:t>C</a:t>
                          </a:r>
                          <a:r>
                            <a:rPr lang="en-US" sz="1200" smtClean="0">
                              <a:solidFill>
                                <a:srgbClr val="00B050"/>
                              </a:solidFill>
                            </a:rPr>
                            <a:t>B</a:t>
                          </a:r>
                          <a:endParaRPr lang="en-US" sz="1200">
                            <a:solidFill>
                              <a:srgbClr val="00B050"/>
                            </a:solidFill>
                          </a:endParaRPr>
                        </a:p>
                      </a:txBody>
                      <a:tcPr marL="0" marR="0" marT="0" marB="0" anchor="ctr"/>
                    </a:tc>
                    <a:tc>
                      <a:txBody>
                        <a:bodyPr/>
                        <a:lstStyle/>
                        <a:p>
                          <a:pPr algn="ctr"/>
                          <a:r>
                            <a:rPr lang="en-US" sz="1200" smtClean="0">
                              <a:solidFill>
                                <a:srgbClr val="FF0000"/>
                              </a:solidFill>
                            </a:rPr>
                            <a:t>A</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rgbClr val="00B050"/>
                              </a:solidFill>
                            </a:rPr>
                            <a:t>B</a:t>
                          </a:r>
                          <a:r>
                            <a:rPr lang="en-US" sz="1200" smtClean="0">
                              <a:solidFill>
                                <a:schemeClr val="accent1"/>
                              </a:solidFill>
                            </a:rPr>
                            <a:t>C</a:t>
                          </a:r>
                          <a:endParaRPr lang="en-US" sz="1200">
                            <a:solidFill>
                              <a:schemeClr val="accent1"/>
                            </a:solidFill>
                          </a:endParaRPr>
                        </a:p>
                      </a:txBody>
                      <a:tcPr marL="0" marR="0" marT="0" marB="0" anchor="ctr"/>
                    </a:tc>
                    <a:tc>
                      <a:txBody>
                        <a:bodyPr/>
                        <a:lstStyle/>
                        <a:p>
                          <a:pPr algn="ctr"/>
                          <a:r>
                            <a:rPr lang="en-US" sz="1200" smtClean="0">
                              <a:solidFill>
                                <a:schemeClr val="accent1"/>
                              </a:solidFill>
                            </a:rPr>
                            <a:t>CC</a:t>
                          </a:r>
                          <a:endParaRPr lang="en-US" sz="1200">
                            <a:solidFill>
                              <a:schemeClr val="accent1"/>
                            </a:solidFill>
                          </a:endParaRPr>
                        </a:p>
                      </a:txBody>
                      <a:tcPr marL="0" marR="0" marT="0" marB="0" anchor="ctr"/>
                    </a:tc>
                  </a:tr>
                  <a:tr h="177165">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2</a:t>
                          </a:r>
                        </a:p>
                      </a:txBody>
                      <a:tcPr marL="9525" marR="9525" marT="9525" marB="0" anchor="ctr"/>
                    </a:tc>
                    <a:tc>
                      <a:txBody>
                        <a:bodyPr/>
                        <a:lstStyle/>
                        <a:p>
                          <a:pPr algn="ctr" fontAlgn="b"/>
                          <a:r>
                            <a:rPr lang="en-US" sz="1100" b="0" i="0" u="none" strike="noStrike" smtClean="0">
                              <a:solidFill>
                                <a:srgbClr val="000000"/>
                              </a:solidFill>
                              <a:effectLst/>
                              <a:latin typeface="Calibri"/>
                            </a:rPr>
                            <a:t>2</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3</a:t>
                          </a: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a:solidFill>
                                <a:srgbClr val="000000"/>
                              </a:solidFill>
                              <a:effectLst/>
                              <a:latin typeface="Calibri"/>
                            </a:rPr>
                            <a:t>1</a:t>
                          </a: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r h="177165">
                    <a:tc>
                      <a:txBody>
                        <a:bodyPr/>
                        <a:lstStyle/>
                        <a:p>
                          <a:pPr algn="ctr" fontAlgn="b"/>
                          <a:r>
                            <a:rPr lang="en-US" sz="1100" b="0" i="0" u="none" strike="noStrike">
                              <a:solidFill>
                                <a:srgbClr val="000000"/>
                              </a:solidFill>
                              <a:effectLst/>
                              <a:latin typeface="Calibri"/>
                            </a:rPr>
                            <a:t>4</a:t>
                          </a: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r>
                            <a:rPr lang="en-US" sz="1100" b="0" i="0" u="none" strike="noStrike" smtClean="0">
                              <a:solidFill>
                                <a:srgbClr val="000000"/>
                              </a:solidFill>
                              <a:effectLst/>
                              <a:latin typeface="Calibri"/>
                            </a:rPr>
                            <a:t>1</a:t>
                          </a:r>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c>
                      <a:txBody>
                        <a:bodyPr/>
                        <a:lstStyle/>
                        <a:p>
                          <a:pPr algn="ctr" fontAlgn="b"/>
                          <a:endParaRPr lang="en-US" sz="1100" b="0" i="0" u="none" strike="noStrike">
                            <a:solidFill>
                              <a:srgbClr val="000000"/>
                            </a:solidFill>
                            <a:effectLst/>
                            <a:latin typeface="Calibri"/>
                          </a:endParaRPr>
                        </a:p>
                      </a:txBody>
                      <a:tcPr marL="9525" marR="9525" marT="9525" marB="0"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63" name="Table 62"/>
              <p:cNvGraphicFramePr>
                <a:graphicFrameLocks noGrp="1"/>
              </p:cNvGraphicFramePr>
              <p:nvPr>
                <p:extLst>
                  <p:ext uri="{D42A27DB-BD31-4B8C-83A1-F6EECF244321}">
                    <p14:modId xmlns:p14="http://schemas.microsoft.com/office/powerpoint/2010/main" val="914486585"/>
                  </p:ext>
                </p:extLst>
              </p:nvPr>
            </p:nvGraphicFramePr>
            <p:xfrm>
              <a:off x="3810000" y="1786869"/>
              <a:ext cx="1578620" cy="2438400"/>
            </p:xfrm>
            <a:graphic>
              <a:graphicData uri="http://schemas.openxmlformats.org/drawingml/2006/table">
                <a:tbl>
                  <a:tblPr firstRow="1" bandRow="1">
                    <a:tableStyleId>{5940675A-B579-460E-94D1-54222C63F5DA}</a:tableStyleId>
                  </a:tblPr>
                  <a:tblGrid>
                    <a:gridCol w="394655"/>
                    <a:gridCol w="394655"/>
                    <a:gridCol w="394655"/>
                    <a:gridCol w="394655"/>
                  </a:tblGrid>
                  <a:tr h="209550">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1</m:t>
                                    </m:r>
                                  </m:sub>
                                </m:sSub>
                              </m:oMath>
                            </m:oMathPara>
                          </a14:m>
                          <a:endParaRPr lang="en-US" sz="140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2</m:t>
                                    </m:r>
                                  </m:sub>
                                </m:sSub>
                              </m:oMath>
                            </m:oMathPara>
                          </a14:m>
                          <a:endParaRPr lang="en-US" sz="140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3</m:t>
                                    </m:r>
                                  </m:sub>
                                </m:sSub>
                              </m:oMath>
                            </m:oMathPara>
                          </a14:m>
                          <a:endParaRPr lang="en-US" sz="140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400" b="0" i="1" smtClean="0">
                                        <a:latin typeface="Cambria Math"/>
                                      </a:rPr>
                                    </m:ctrlPr>
                                  </m:sSubPr>
                                  <m:e>
                                    <m:r>
                                      <a:rPr lang="en-US" sz="1400" b="0" i="1" smtClean="0">
                                        <a:latin typeface="Cambria Math"/>
                                      </a:rPr>
                                      <m:t>𝑄</m:t>
                                    </m:r>
                                  </m:e>
                                  <m:sub>
                                    <m:r>
                                      <a:rPr lang="en-US" sz="1400" b="0" i="1" smtClean="0">
                                        <a:latin typeface="Cambria Math"/>
                                      </a:rPr>
                                      <m:t>4</m:t>
                                    </m:r>
                                  </m:sub>
                                </m:sSub>
                              </m:oMath>
                            </m:oMathPara>
                          </a14:m>
                          <a:endParaRPr lang="en-US" sz="1400"/>
                        </a:p>
                      </a:txBody>
                      <a:tcPr/>
                    </a:tc>
                  </a:tr>
                  <a:tr h="209550">
                    <a:tc>
                      <a:txBody>
                        <a:bodyPr/>
                        <a:lstStyle/>
                        <a:p>
                          <a:pPr algn="ctr"/>
                          <a:r>
                            <a:rPr lang="en-US" sz="1400" smtClean="0"/>
                            <a:t>2</a:t>
                          </a:r>
                          <a:endParaRPr lang="en-US" sz="1400"/>
                        </a:p>
                      </a:txBody>
                      <a:tcPr/>
                    </a:tc>
                    <a:tc>
                      <a:txBody>
                        <a:bodyPr/>
                        <a:lstStyle/>
                        <a:p>
                          <a:pPr algn="ctr"/>
                          <a:r>
                            <a:rPr lang="en-US" sz="1400" smtClean="0"/>
                            <a:t>2</a:t>
                          </a:r>
                          <a:endParaRPr lang="en-US" sz="1400"/>
                        </a:p>
                      </a:txBody>
                      <a:tcPr>
                        <a:solidFill>
                          <a:srgbClr val="FF0000"/>
                        </a:solidFill>
                      </a:tcPr>
                    </a:tc>
                    <a:tc>
                      <a:txBody>
                        <a:bodyPr/>
                        <a:lstStyle/>
                        <a:p>
                          <a:pPr algn="ctr"/>
                          <a:r>
                            <a:rPr lang="en-US" sz="1400" smtClean="0"/>
                            <a:t>2</a:t>
                          </a:r>
                          <a:endParaRPr lang="en-US" sz="1400"/>
                        </a:p>
                      </a:txBody>
                      <a:tcPr/>
                    </a:tc>
                    <a:tc>
                      <a:txBody>
                        <a:bodyPr/>
                        <a:lstStyle/>
                        <a:p>
                          <a:pPr algn="ctr"/>
                          <a:r>
                            <a:rPr lang="en-US" sz="1400" smtClean="0"/>
                            <a:t>1</a:t>
                          </a:r>
                          <a:endParaRPr lang="en-US" sz="1400"/>
                        </a:p>
                      </a:txBody>
                      <a:tcPr/>
                    </a:tc>
                  </a:tr>
                  <a:tr h="209550">
                    <a:tc>
                      <a:txBody>
                        <a:bodyPr/>
                        <a:lstStyle/>
                        <a:p>
                          <a:pPr algn="ctr"/>
                          <a:r>
                            <a:rPr lang="en-US" sz="1400" smtClean="0"/>
                            <a:t>3</a:t>
                          </a:r>
                          <a:endParaRPr lang="en-US" sz="1400"/>
                        </a:p>
                      </a:txBody>
                      <a:tcPr/>
                    </a:tc>
                    <a:tc>
                      <a:txBody>
                        <a:bodyPr/>
                        <a:lstStyle/>
                        <a:p>
                          <a:pPr algn="ctr"/>
                          <a:r>
                            <a:rPr lang="en-US" sz="1400" smtClean="0"/>
                            <a:t>3</a:t>
                          </a:r>
                          <a:endParaRPr lang="en-US" sz="1400"/>
                        </a:p>
                      </a:txBody>
                      <a:tcPr>
                        <a:noFill/>
                      </a:tcPr>
                    </a:tc>
                    <a:tc>
                      <a:txBody>
                        <a:bodyPr/>
                        <a:lstStyle/>
                        <a:p>
                          <a:pPr algn="ctr"/>
                          <a:r>
                            <a:rPr lang="en-US" sz="1400" smtClean="0"/>
                            <a:t>3</a:t>
                          </a:r>
                          <a:endParaRPr lang="en-US" sz="1400"/>
                        </a:p>
                      </a:txBody>
                      <a:tcPr>
                        <a:solidFill>
                          <a:srgbClr val="FF0000"/>
                        </a:solidFill>
                      </a:tcPr>
                    </a:tc>
                    <a:tc>
                      <a:txBody>
                        <a:bodyPr/>
                        <a:lstStyle/>
                        <a:p>
                          <a:pPr algn="ctr"/>
                          <a:r>
                            <a:rPr lang="en-US" sz="1400" smtClean="0"/>
                            <a:t>6</a:t>
                          </a:r>
                          <a:endParaRPr lang="en-US" sz="1400"/>
                        </a:p>
                      </a:txBody>
                      <a:tcPr>
                        <a:noFill/>
                      </a:tcPr>
                    </a:tc>
                  </a:tr>
                  <a:tr h="209550">
                    <a:tc>
                      <a:txBody>
                        <a:bodyPr/>
                        <a:lstStyle/>
                        <a:p>
                          <a:pPr algn="ctr"/>
                          <a:r>
                            <a:rPr lang="en-US" sz="1400" smtClean="0"/>
                            <a:t>4</a:t>
                          </a:r>
                          <a:endParaRPr lang="en-US" sz="1400"/>
                        </a:p>
                      </a:txBody>
                      <a:tcPr/>
                    </a:tc>
                    <a:tc>
                      <a:txBody>
                        <a:bodyPr/>
                        <a:lstStyle/>
                        <a:p>
                          <a:pPr algn="ctr"/>
                          <a:r>
                            <a:rPr lang="en-US" sz="1400" smtClean="0"/>
                            <a:t>4</a:t>
                          </a:r>
                          <a:endParaRPr lang="en-US" sz="1400"/>
                        </a:p>
                      </a:txBody>
                      <a:tcPr>
                        <a:noFill/>
                      </a:tcPr>
                    </a:tc>
                    <a:tc>
                      <a:txBody>
                        <a:bodyPr/>
                        <a:lstStyle/>
                        <a:p>
                          <a:pPr algn="ctr"/>
                          <a:r>
                            <a:rPr lang="en-US" sz="1400" smtClean="0"/>
                            <a:t>4</a:t>
                          </a:r>
                          <a:endParaRPr lang="en-US" sz="1400"/>
                        </a:p>
                      </a:txBody>
                      <a:tcPr/>
                    </a:tc>
                    <a:tc>
                      <a:txBody>
                        <a:bodyPr/>
                        <a:lstStyle/>
                        <a:p>
                          <a:pPr algn="ctr"/>
                          <a:r>
                            <a:rPr lang="en-US" sz="1400" smtClean="0"/>
                            <a:t>7</a:t>
                          </a:r>
                          <a:endParaRPr lang="en-US" sz="1400"/>
                        </a:p>
                      </a:txBody>
                      <a:tcPr/>
                    </a:tc>
                  </a:tr>
                  <a:tr h="209550">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endParaRPr lang="en-US" sz="1400"/>
                        </a:p>
                      </a:txBody>
                      <a:tcPr/>
                    </a:tc>
                  </a:tr>
                  <a:tr h="209550">
                    <a:tc>
                      <a:txBody>
                        <a:bodyPr/>
                        <a:lstStyle/>
                        <a:p>
                          <a:pPr algn="ctr"/>
                          <a:r>
                            <a:rPr lang="en-US" sz="1400" smtClean="0"/>
                            <a:t>8</a:t>
                          </a:r>
                          <a:endParaRPr lang="en-US" sz="1400"/>
                        </a:p>
                      </a:txBody>
                      <a:tcPr/>
                    </a:tc>
                    <a:tc>
                      <a:txBody>
                        <a:bodyPr/>
                        <a:lstStyle/>
                        <a:p>
                          <a:pPr algn="ctr"/>
                          <a:r>
                            <a:rPr lang="en-US" sz="1400" smtClean="0"/>
                            <a:t>8</a:t>
                          </a:r>
                          <a:endParaRPr lang="en-US" sz="1400"/>
                        </a:p>
                      </a:txBody>
                      <a:tcPr>
                        <a:solidFill>
                          <a:srgbClr val="FF0000"/>
                        </a:solidFill>
                      </a:tcPr>
                    </a:tc>
                    <a:tc>
                      <a:txBody>
                        <a:bodyPr/>
                        <a:lstStyle/>
                        <a:p>
                          <a:pPr algn="ctr"/>
                          <a:r>
                            <a:rPr lang="en-US" sz="1400" smtClean="0"/>
                            <a:t>8</a:t>
                          </a:r>
                          <a:endParaRPr lang="en-US" sz="1400"/>
                        </a:p>
                      </a:txBody>
                      <a:tcPr/>
                    </a:tc>
                    <a:tc>
                      <a:txBody>
                        <a:bodyPr/>
                        <a:lstStyle/>
                        <a:p>
                          <a:pPr algn="ctr"/>
                          <a:endParaRPr lang="en-US" sz="1400"/>
                        </a:p>
                      </a:txBody>
                      <a:tcPr/>
                    </a:tc>
                  </a:tr>
                  <a:tr h="209550">
                    <a:tc>
                      <a:txBody>
                        <a:bodyPr/>
                        <a:lstStyle/>
                        <a:p>
                          <a:pPr algn="ctr"/>
                          <a:r>
                            <a:rPr lang="en-US" sz="1400" smtClean="0"/>
                            <a:t>9</a:t>
                          </a:r>
                          <a:endParaRPr lang="en-US" sz="1400"/>
                        </a:p>
                      </a:txBody>
                      <a:tcPr/>
                    </a:tc>
                    <a:tc>
                      <a:txBody>
                        <a:bodyPr/>
                        <a:lstStyle/>
                        <a:p>
                          <a:pPr algn="ctr"/>
                          <a:r>
                            <a:rPr lang="en-US" sz="1400" smtClean="0"/>
                            <a:t>9</a:t>
                          </a:r>
                          <a:endParaRPr lang="en-US" sz="1400"/>
                        </a:p>
                      </a:txBody>
                      <a:tcPr/>
                    </a:tc>
                    <a:tc>
                      <a:txBody>
                        <a:bodyPr/>
                        <a:lstStyle/>
                        <a:p>
                          <a:pPr algn="ctr"/>
                          <a:r>
                            <a:rPr lang="en-US" sz="1400" smtClean="0"/>
                            <a:t>9</a:t>
                          </a:r>
                          <a:endParaRPr lang="en-US" sz="1400"/>
                        </a:p>
                      </a:txBody>
                      <a:tcPr>
                        <a:solidFill>
                          <a:srgbClr val="FF0000"/>
                        </a:solidFill>
                      </a:tcPr>
                    </a:tc>
                    <a:tc>
                      <a:txBody>
                        <a:bodyPr/>
                        <a:lstStyle/>
                        <a:p>
                          <a:pPr algn="ctr"/>
                          <a:endParaRPr lang="en-US" sz="1400"/>
                        </a:p>
                      </a:txBody>
                      <a:tcPr/>
                    </a:tc>
                  </a:tr>
                  <a:tr h="209550">
                    <a:tc>
                      <a:txBody>
                        <a:bodyPr/>
                        <a:lstStyle/>
                        <a:p>
                          <a:pPr algn="ctr"/>
                          <a:r>
                            <a:rPr lang="en-US" sz="1400" smtClean="0"/>
                            <a:t>10</a:t>
                          </a:r>
                          <a:endParaRPr lang="en-US" sz="1400"/>
                        </a:p>
                      </a:txBody>
                      <a:tcPr/>
                    </a:tc>
                    <a:tc>
                      <a:txBody>
                        <a:bodyPr/>
                        <a:lstStyle/>
                        <a:p>
                          <a:pPr algn="ctr"/>
                          <a:r>
                            <a:rPr lang="en-US" sz="1400" smtClean="0"/>
                            <a:t>10</a:t>
                          </a:r>
                          <a:endParaRPr lang="en-US" sz="1400"/>
                        </a:p>
                      </a:txBody>
                      <a:tcPr>
                        <a:solidFill>
                          <a:srgbClr val="FF0000"/>
                        </a:solidFill>
                      </a:tcPr>
                    </a:tc>
                    <a:tc>
                      <a:txBody>
                        <a:bodyPr/>
                        <a:lstStyle/>
                        <a:p>
                          <a:pPr algn="ctr"/>
                          <a:r>
                            <a:rPr lang="en-US" sz="1400" smtClean="0"/>
                            <a:t>10</a:t>
                          </a:r>
                          <a:endParaRPr lang="en-US" sz="1400"/>
                        </a:p>
                      </a:txBody>
                      <a:tcPr>
                        <a:solidFill>
                          <a:srgbClr val="FF0000"/>
                        </a:solidFill>
                      </a:tcPr>
                    </a:tc>
                    <a:tc>
                      <a:txBody>
                        <a:bodyPr/>
                        <a:lstStyle/>
                        <a:p>
                          <a:pPr algn="ctr"/>
                          <a:endParaRPr lang="en-US" sz="1400"/>
                        </a:p>
                      </a:txBody>
                      <a:tcPr/>
                    </a:tc>
                  </a:tr>
                </a:tbl>
              </a:graphicData>
            </a:graphic>
          </p:graphicFrame>
        </mc:Choice>
        <mc:Fallback xmlns="">
          <p:graphicFrame>
            <p:nvGraphicFramePr>
              <p:cNvPr id="63" name="Table 62"/>
              <p:cNvGraphicFramePr>
                <a:graphicFrameLocks noGrp="1"/>
              </p:cNvGraphicFramePr>
              <p:nvPr>
                <p:extLst>
                  <p:ext uri="{D42A27DB-BD31-4B8C-83A1-F6EECF244321}">
                    <p14:modId xmlns:p14="http://schemas.microsoft.com/office/powerpoint/2010/main" val="76261158"/>
                  </p:ext>
                </p:extLst>
              </p:nvPr>
            </p:nvGraphicFramePr>
            <p:xfrm>
              <a:off x="3810000" y="1786869"/>
              <a:ext cx="1578620" cy="2438400"/>
            </p:xfrm>
            <a:graphic>
              <a:graphicData uri="http://schemas.openxmlformats.org/drawingml/2006/table">
                <a:tbl>
                  <a:tblPr firstRow="1" bandRow="1">
                    <a:tableStyleId>{5940675A-B579-460E-94D1-54222C63F5DA}</a:tableStyleId>
                  </a:tblPr>
                  <a:tblGrid>
                    <a:gridCol w="394655"/>
                    <a:gridCol w="394655"/>
                    <a:gridCol w="394655"/>
                    <a:gridCol w="394655"/>
                  </a:tblGrid>
                  <a:tr h="304800">
                    <a:tc>
                      <a:txBody>
                        <a:bodyPr/>
                        <a:lstStyle/>
                        <a:p>
                          <a:endParaRPr lang="en-US"/>
                        </a:p>
                      </a:txBody>
                      <a:tcPr>
                        <a:blipFill rotWithShape="1">
                          <a:blip r:embed="rId5"/>
                          <a:stretch>
                            <a:fillRect r="-298462" b="-720000"/>
                          </a:stretch>
                        </a:blipFill>
                      </a:tcPr>
                    </a:tc>
                    <a:tc>
                      <a:txBody>
                        <a:bodyPr/>
                        <a:lstStyle/>
                        <a:p>
                          <a:endParaRPr lang="en-US"/>
                        </a:p>
                      </a:txBody>
                      <a:tcPr>
                        <a:blipFill rotWithShape="1">
                          <a:blip r:embed="rId5"/>
                          <a:stretch>
                            <a:fillRect l="-100000" r="-198462" b="-720000"/>
                          </a:stretch>
                        </a:blipFill>
                      </a:tcPr>
                    </a:tc>
                    <a:tc>
                      <a:txBody>
                        <a:bodyPr/>
                        <a:lstStyle/>
                        <a:p>
                          <a:endParaRPr lang="en-US"/>
                        </a:p>
                      </a:txBody>
                      <a:tcPr>
                        <a:blipFill rotWithShape="1">
                          <a:blip r:embed="rId5"/>
                          <a:stretch>
                            <a:fillRect l="-203125" r="-101563" b="-720000"/>
                          </a:stretch>
                        </a:blipFill>
                      </a:tcPr>
                    </a:tc>
                    <a:tc>
                      <a:txBody>
                        <a:bodyPr/>
                        <a:lstStyle/>
                        <a:p>
                          <a:endParaRPr lang="en-US"/>
                        </a:p>
                      </a:txBody>
                      <a:tcPr>
                        <a:blipFill rotWithShape="1">
                          <a:blip r:embed="rId5"/>
                          <a:stretch>
                            <a:fillRect l="-298462" b="-720000"/>
                          </a:stretch>
                        </a:blipFill>
                      </a:tcPr>
                    </a:tc>
                  </a:tr>
                  <a:tr h="304800">
                    <a:tc>
                      <a:txBody>
                        <a:bodyPr/>
                        <a:lstStyle/>
                        <a:p>
                          <a:pPr algn="ctr"/>
                          <a:r>
                            <a:rPr lang="en-US" sz="1400" smtClean="0"/>
                            <a:t>2</a:t>
                          </a:r>
                          <a:endParaRPr lang="en-US" sz="1400"/>
                        </a:p>
                      </a:txBody>
                      <a:tcPr/>
                    </a:tc>
                    <a:tc>
                      <a:txBody>
                        <a:bodyPr/>
                        <a:lstStyle/>
                        <a:p>
                          <a:pPr algn="ctr"/>
                          <a:r>
                            <a:rPr lang="en-US" sz="1400" smtClean="0"/>
                            <a:t>2</a:t>
                          </a:r>
                          <a:endParaRPr lang="en-US" sz="1400"/>
                        </a:p>
                      </a:txBody>
                      <a:tcPr>
                        <a:solidFill>
                          <a:srgbClr val="FF0000"/>
                        </a:solidFill>
                      </a:tcPr>
                    </a:tc>
                    <a:tc>
                      <a:txBody>
                        <a:bodyPr/>
                        <a:lstStyle/>
                        <a:p>
                          <a:pPr algn="ctr"/>
                          <a:r>
                            <a:rPr lang="en-US" sz="1400" smtClean="0"/>
                            <a:t>2</a:t>
                          </a:r>
                          <a:endParaRPr lang="en-US" sz="1400"/>
                        </a:p>
                      </a:txBody>
                      <a:tcPr/>
                    </a:tc>
                    <a:tc>
                      <a:txBody>
                        <a:bodyPr/>
                        <a:lstStyle/>
                        <a:p>
                          <a:pPr algn="ctr"/>
                          <a:r>
                            <a:rPr lang="en-US" sz="1400" smtClean="0"/>
                            <a:t>1</a:t>
                          </a:r>
                          <a:endParaRPr lang="en-US" sz="1400"/>
                        </a:p>
                      </a:txBody>
                      <a:tcPr/>
                    </a:tc>
                  </a:tr>
                  <a:tr h="304800">
                    <a:tc>
                      <a:txBody>
                        <a:bodyPr/>
                        <a:lstStyle/>
                        <a:p>
                          <a:pPr algn="ctr"/>
                          <a:r>
                            <a:rPr lang="en-US" sz="1400" smtClean="0"/>
                            <a:t>3</a:t>
                          </a:r>
                          <a:endParaRPr lang="en-US" sz="1400"/>
                        </a:p>
                      </a:txBody>
                      <a:tcPr/>
                    </a:tc>
                    <a:tc>
                      <a:txBody>
                        <a:bodyPr/>
                        <a:lstStyle/>
                        <a:p>
                          <a:pPr algn="ctr"/>
                          <a:r>
                            <a:rPr lang="en-US" sz="1400" smtClean="0"/>
                            <a:t>3</a:t>
                          </a:r>
                          <a:endParaRPr lang="en-US" sz="1400"/>
                        </a:p>
                      </a:txBody>
                      <a:tcPr>
                        <a:noFill/>
                      </a:tcPr>
                    </a:tc>
                    <a:tc>
                      <a:txBody>
                        <a:bodyPr/>
                        <a:lstStyle/>
                        <a:p>
                          <a:pPr algn="ctr"/>
                          <a:r>
                            <a:rPr lang="en-US" sz="1400" smtClean="0"/>
                            <a:t>3</a:t>
                          </a:r>
                          <a:endParaRPr lang="en-US" sz="1400"/>
                        </a:p>
                      </a:txBody>
                      <a:tcPr>
                        <a:solidFill>
                          <a:srgbClr val="FF0000"/>
                        </a:solidFill>
                      </a:tcPr>
                    </a:tc>
                    <a:tc>
                      <a:txBody>
                        <a:bodyPr/>
                        <a:lstStyle/>
                        <a:p>
                          <a:pPr algn="ctr"/>
                          <a:r>
                            <a:rPr lang="en-US" sz="1400" smtClean="0"/>
                            <a:t>6</a:t>
                          </a:r>
                          <a:endParaRPr lang="en-US" sz="1400"/>
                        </a:p>
                      </a:txBody>
                      <a:tcPr>
                        <a:noFill/>
                      </a:tcPr>
                    </a:tc>
                  </a:tr>
                  <a:tr h="304800">
                    <a:tc>
                      <a:txBody>
                        <a:bodyPr/>
                        <a:lstStyle/>
                        <a:p>
                          <a:pPr algn="ctr"/>
                          <a:r>
                            <a:rPr lang="en-US" sz="1400" smtClean="0"/>
                            <a:t>4</a:t>
                          </a:r>
                          <a:endParaRPr lang="en-US" sz="1400"/>
                        </a:p>
                      </a:txBody>
                      <a:tcPr/>
                    </a:tc>
                    <a:tc>
                      <a:txBody>
                        <a:bodyPr/>
                        <a:lstStyle/>
                        <a:p>
                          <a:pPr algn="ctr"/>
                          <a:r>
                            <a:rPr lang="en-US" sz="1400" smtClean="0"/>
                            <a:t>4</a:t>
                          </a:r>
                          <a:endParaRPr lang="en-US" sz="1400"/>
                        </a:p>
                      </a:txBody>
                      <a:tcPr>
                        <a:noFill/>
                      </a:tcPr>
                    </a:tc>
                    <a:tc>
                      <a:txBody>
                        <a:bodyPr/>
                        <a:lstStyle/>
                        <a:p>
                          <a:pPr algn="ctr"/>
                          <a:r>
                            <a:rPr lang="en-US" sz="1400" smtClean="0"/>
                            <a:t>4</a:t>
                          </a:r>
                          <a:endParaRPr lang="en-US" sz="1400"/>
                        </a:p>
                      </a:txBody>
                      <a:tcPr/>
                    </a:tc>
                    <a:tc>
                      <a:txBody>
                        <a:bodyPr/>
                        <a:lstStyle/>
                        <a:p>
                          <a:pPr algn="ctr"/>
                          <a:r>
                            <a:rPr lang="en-US" sz="1400" smtClean="0"/>
                            <a:t>7</a:t>
                          </a:r>
                          <a:endParaRPr lang="en-US" sz="1400"/>
                        </a:p>
                      </a:txBody>
                      <a:tcPr/>
                    </a:tc>
                  </a:tr>
                  <a:tr h="304800">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r>
                            <a:rPr lang="en-US" sz="1400" smtClean="0"/>
                            <a:t>5</a:t>
                          </a:r>
                          <a:endParaRPr lang="en-US" sz="1400"/>
                        </a:p>
                      </a:txBody>
                      <a:tcPr/>
                    </a:tc>
                    <a:tc>
                      <a:txBody>
                        <a:bodyPr/>
                        <a:lstStyle/>
                        <a:p>
                          <a:pPr algn="ctr"/>
                          <a:endParaRPr lang="en-US" sz="1400"/>
                        </a:p>
                      </a:txBody>
                      <a:tcPr/>
                    </a:tc>
                  </a:tr>
                  <a:tr h="304800">
                    <a:tc>
                      <a:txBody>
                        <a:bodyPr/>
                        <a:lstStyle/>
                        <a:p>
                          <a:pPr algn="ctr"/>
                          <a:r>
                            <a:rPr lang="en-US" sz="1400" smtClean="0"/>
                            <a:t>8</a:t>
                          </a:r>
                          <a:endParaRPr lang="en-US" sz="1400"/>
                        </a:p>
                      </a:txBody>
                      <a:tcPr/>
                    </a:tc>
                    <a:tc>
                      <a:txBody>
                        <a:bodyPr/>
                        <a:lstStyle/>
                        <a:p>
                          <a:pPr algn="ctr"/>
                          <a:r>
                            <a:rPr lang="en-US" sz="1400" smtClean="0"/>
                            <a:t>8</a:t>
                          </a:r>
                          <a:endParaRPr lang="en-US" sz="1400"/>
                        </a:p>
                      </a:txBody>
                      <a:tcPr>
                        <a:solidFill>
                          <a:srgbClr val="FF0000"/>
                        </a:solidFill>
                      </a:tcPr>
                    </a:tc>
                    <a:tc>
                      <a:txBody>
                        <a:bodyPr/>
                        <a:lstStyle/>
                        <a:p>
                          <a:pPr algn="ctr"/>
                          <a:r>
                            <a:rPr lang="en-US" sz="1400" smtClean="0"/>
                            <a:t>8</a:t>
                          </a:r>
                          <a:endParaRPr lang="en-US" sz="1400"/>
                        </a:p>
                      </a:txBody>
                      <a:tcPr/>
                    </a:tc>
                    <a:tc>
                      <a:txBody>
                        <a:bodyPr/>
                        <a:lstStyle/>
                        <a:p>
                          <a:pPr algn="ctr"/>
                          <a:endParaRPr lang="en-US" sz="1400"/>
                        </a:p>
                      </a:txBody>
                      <a:tcPr/>
                    </a:tc>
                  </a:tr>
                  <a:tr h="304800">
                    <a:tc>
                      <a:txBody>
                        <a:bodyPr/>
                        <a:lstStyle/>
                        <a:p>
                          <a:pPr algn="ctr"/>
                          <a:r>
                            <a:rPr lang="en-US" sz="1400" smtClean="0"/>
                            <a:t>9</a:t>
                          </a:r>
                          <a:endParaRPr lang="en-US" sz="1400"/>
                        </a:p>
                      </a:txBody>
                      <a:tcPr/>
                    </a:tc>
                    <a:tc>
                      <a:txBody>
                        <a:bodyPr/>
                        <a:lstStyle/>
                        <a:p>
                          <a:pPr algn="ctr"/>
                          <a:r>
                            <a:rPr lang="en-US" sz="1400" smtClean="0"/>
                            <a:t>9</a:t>
                          </a:r>
                          <a:endParaRPr lang="en-US" sz="1400"/>
                        </a:p>
                      </a:txBody>
                      <a:tcPr/>
                    </a:tc>
                    <a:tc>
                      <a:txBody>
                        <a:bodyPr/>
                        <a:lstStyle/>
                        <a:p>
                          <a:pPr algn="ctr"/>
                          <a:r>
                            <a:rPr lang="en-US" sz="1400" smtClean="0"/>
                            <a:t>9</a:t>
                          </a:r>
                          <a:endParaRPr lang="en-US" sz="1400"/>
                        </a:p>
                      </a:txBody>
                      <a:tcPr>
                        <a:solidFill>
                          <a:srgbClr val="FF0000"/>
                        </a:solidFill>
                      </a:tcPr>
                    </a:tc>
                    <a:tc>
                      <a:txBody>
                        <a:bodyPr/>
                        <a:lstStyle/>
                        <a:p>
                          <a:pPr algn="ctr"/>
                          <a:endParaRPr lang="en-US" sz="1400"/>
                        </a:p>
                      </a:txBody>
                      <a:tcPr/>
                    </a:tc>
                  </a:tr>
                  <a:tr h="304800">
                    <a:tc>
                      <a:txBody>
                        <a:bodyPr/>
                        <a:lstStyle/>
                        <a:p>
                          <a:pPr algn="ctr"/>
                          <a:r>
                            <a:rPr lang="en-US" sz="1400" smtClean="0"/>
                            <a:t>10</a:t>
                          </a:r>
                          <a:endParaRPr lang="en-US" sz="1400"/>
                        </a:p>
                      </a:txBody>
                      <a:tcPr/>
                    </a:tc>
                    <a:tc>
                      <a:txBody>
                        <a:bodyPr/>
                        <a:lstStyle/>
                        <a:p>
                          <a:pPr algn="ctr"/>
                          <a:r>
                            <a:rPr lang="en-US" sz="1400" smtClean="0"/>
                            <a:t>10</a:t>
                          </a:r>
                          <a:endParaRPr lang="en-US" sz="1400"/>
                        </a:p>
                      </a:txBody>
                      <a:tcPr>
                        <a:solidFill>
                          <a:srgbClr val="FF0000"/>
                        </a:solidFill>
                      </a:tcPr>
                    </a:tc>
                    <a:tc>
                      <a:txBody>
                        <a:bodyPr/>
                        <a:lstStyle/>
                        <a:p>
                          <a:pPr algn="ctr"/>
                          <a:r>
                            <a:rPr lang="en-US" sz="1400" smtClean="0"/>
                            <a:t>10</a:t>
                          </a:r>
                          <a:endParaRPr lang="en-US" sz="1400"/>
                        </a:p>
                      </a:txBody>
                      <a:tcPr>
                        <a:solidFill>
                          <a:srgbClr val="FF0000"/>
                        </a:solidFill>
                      </a:tcPr>
                    </a:tc>
                    <a:tc>
                      <a:txBody>
                        <a:bodyPr/>
                        <a:lstStyle/>
                        <a:p>
                          <a:pPr algn="ctr"/>
                          <a:endParaRPr lang="en-US" sz="1400"/>
                        </a:p>
                      </a:txBody>
                      <a:tcPr/>
                    </a:tc>
                  </a:tr>
                </a:tbl>
              </a:graphicData>
            </a:graphic>
          </p:graphicFrame>
        </mc:Fallback>
      </mc:AlternateContent>
    </p:spTree>
    <p:extLst>
      <p:ext uri="{BB962C8B-B14F-4D97-AF65-F5344CB8AC3E}">
        <p14:creationId xmlns:p14="http://schemas.microsoft.com/office/powerpoint/2010/main" val="10709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Finding and Scoring Matches</a:t>
            </a:r>
            <a:br>
              <a:rPr lang="en-US" smtClean="0"/>
            </a:br>
            <a:r>
              <a:rPr lang="en-US" sz="3600" smtClean="0"/>
              <a:t>Key Idea</a:t>
            </a:r>
            <a:endParaRPr lang="en-US" sz="3600"/>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28" name="Down Arrow 27"/>
          <p:cNvSpPr/>
          <p:nvPr/>
        </p:nvSpPr>
        <p:spPr>
          <a:xfrm>
            <a:off x="3352800" y="1752600"/>
            <a:ext cx="289618" cy="2308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841260" y="1332812"/>
            <a:ext cx="2010230" cy="369332"/>
          </a:xfrm>
          <a:prstGeom prst="rect">
            <a:avLst/>
          </a:prstGeom>
          <a:noFill/>
          <a:ln w="38100">
            <a:solidFill>
              <a:schemeClr val="tx1"/>
            </a:solidFill>
          </a:ln>
        </p:spPr>
        <p:txBody>
          <a:bodyPr wrap="none" rtlCol="0">
            <a:spAutoFit/>
          </a:bodyPr>
          <a:lstStyle/>
          <a:p>
            <a:pPr algn="ctr"/>
            <a:r>
              <a:rPr lang="en-US" b="1" smtClean="0"/>
              <a:t>Top-K Computation</a:t>
            </a:r>
          </a:p>
        </p:txBody>
      </p:sp>
      <mc:AlternateContent xmlns:mc="http://schemas.openxmlformats.org/markup-compatibility/2006" xmlns:a14="http://schemas.microsoft.com/office/drawing/2010/main">
        <mc:Choice Requires="a14">
          <p:sp>
            <p:nvSpPr>
              <p:cNvPr id="30" name="Oval 29"/>
              <p:cNvSpPr/>
              <p:nvPr/>
            </p:nvSpPr>
            <p:spPr>
              <a:xfrm>
                <a:off x="775209" y="4495800"/>
                <a:ext cx="40931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smtClean="0">
                              <a:solidFill>
                                <a:schemeClr val="tx1"/>
                              </a:solidFill>
                              <a:latin typeface="Cambria Math"/>
                            </a:rPr>
                            <m:t>𝑀</m:t>
                          </m:r>
                        </m:e>
                        <m:sub>
                          <m:r>
                            <a:rPr lang="en-US" i="1" smtClean="0">
                              <a:solidFill>
                                <a:schemeClr val="tx1"/>
                              </a:solidFill>
                              <a:latin typeface="Cambria Math"/>
                            </a:rPr>
                            <m:t>1</m:t>
                          </m:r>
                        </m:sub>
                      </m:sSub>
                    </m:oMath>
                  </m:oMathPara>
                </a14:m>
                <a:endParaRPr lang="en-US">
                  <a:solidFill>
                    <a:schemeClr val="tx1"/>
                  </a:solidFill>
                </a:endParaRPr>
              </a:p>
            </p:txBody>
          </p:sp>
        </mc:Choice>
        <mc:Fallback xmlns="">
          <p:sp>
            <p:nvSpPr>
              <p:cNvPr id="30" name="Oval 29"/>
              <p:cNvSpPr>
                <a:spLocks noRot="1" noChangeAspect="1" noMove="1" noResize="1" noEditPoints="1" noAdjustHandles="1" noChangeArrowheads="1" noChangeShapeType="1" noTextEdit="1"/>
              </p:cNvSpPr>
              <p:nvPr/>
            </p:nvSpPr>
            <p:spPr>
              <a:xfrm>
                <a:off x="775209" y="4495800"/>
                <a:ext cx="409314" cy="381000"/>
              </a:xfrm>
              <a:prstGeom prst="ellipse">
                <a:avLst/>
              </a:prstGeom>
              <a:blipFill rotWithShape="1">
                <a:blip r:embed="rId2"/>
                <a:stretch>
                  <a:fillRect l="-704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Oval 31"/>
              <p:cNvSpPr/>
              <p:nvPr/>
            </p:nvSpPr>
            <p:spPr>
              <a:xfrm>
                <a:off x="152400" y="5029200"/>
                <a:ext cx="40931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smtClean="0">
                              <a:solidFill>
                                <a:schemeClr val="tx1"/>
                              </a:solidFill>
                              <a:latin typeface="Cambria Math"/>
                            </a:rPr>
                            <m:t>𝑀</m:t>
                          </m:r>
                        </m:e>
                        <m:sub>
                          <m:r>
                            <a:rPr lang="en-US" b="0" i="1" smtClean="0">
                              <a:solidFill>
                                <a:schemeClr val="tx1"/>
                              </a:solidFill>
                              <a:latin typeface="Cambria Math"/>
                            </a:rPr>
                            <m:t>4</m:t>
                          </m:r>
                        </m:sub>
                      </m:sSub>
                    </m:oMath>
                  </m:oMathPara>
                </a14:m>
                <a:endParaRPr lang="en-US">
                  <a:solidFill>
                    <a:schemeClr val="tx1"/>
                  </a:solidFill>
                </a:endParaRPr>
              </a:p>
            </p:txBody>
          </p:sp>
        </mc:Choice>
        <mc:Fallback xmlns="">
          <p:sp>
            <p:nvSpPr>
              <p:cNvPr id="32" name="Oval 31"/>
              <p:cNvSpPr>
                <a:spLocks noRot="1" noChangeAspect="1" noMove="1" noResize="1" noEditPoints="1" noAdjustHandles="1" noChangeArrowheads="1" noChangeShapeType="1" noTextEdit="1"/>
              </p:cNvSpPr>
              <p:nvPr/>
            </p:nvSpPr>
            <p:spPr>
              <a:xfrm>
                <a:off x="152400" y="5029200"/>
                <a:ext cx="409314" cy="381000"/>
              </a:xfrm>
              <a:prstGeom prst="ellipse">
                <a:avLst/>
              </a:prstGeom>
              <a:blipFill rotWithShape="1">
                <a:blip r:embed="rId3"/>
                <a:stretch>
                  <a:fillRect l="-84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Oval 32"/>
              <p:cNvSpPr/>
              <p:nvPr/>
            </p:nvSpPr>
            <p:spPr>
              <a:xfrm>
                <a:off x="1419486" y="5029200"/>
                <a:ext cx="40931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smtClean="0">
                              <a:solidFill>
                                <a:schemeClr val="tx1"/>
                              </a:solidFill>
                              <a:latin typeface="Cambria Math"/>
                            </a:rPr>
                            <m:t>𝑀</m:t>
                          </m:r>
                        </m:e>
                        <m:sub>
                          <m:r>
                            <a:rPr lang="en-US" b="0" i="1" smtClean="0">
                              <a:solidFill>
                                <a:schemeClr val="tx1"/>
                              </a:solidFill>
                              <a:latin typeface="Cambria Math"/>
                            </a:rPr>
                            <m:t>2</m:t>
                          </m:r>
                        </m:sub>
                      </m:sSub>
                    </m:oMath>
                  </m:oMathPara>
                </a14:m>
                <a:endParaRPr lang="en-US">
                  <a:solidFill>
                    <a:schemeClr val="tx1"/>
                  </a:solidFill>
                </a:endParaRPr>
              </a:p>
            </p:txBody>
          </p:sp>
        </mc:Choice>
        <mc:Fallback xmlns="">
          <p:sp>
            <p:nvSpPr>
              <p:cNvPr id="33" name="Oval 32"/>
              <p:cNvSpPr>
                <a:spLocks noRot="1" noChangeAspect="1" noMove="1" noResize="1" noEditPoints="1" noAdjustHandles="1" noChangeArrowheads="1" noChangeShapeType="1" noTextEdit="1"/>
              </p:cNvSpPr>
              <p:nvPr/>
            </p:nvSpPr>
            <p:spPr>
              <a:xfrm>
                <a:off x="1419486" y="5029200"/>
                <a:ext cx="409314" cy="381000"/>
              </a:xfrm>
              <a:prstGeom prst="ellipse">
                <a:avLst/>
              </a:prstGeom>
              <a:blipFill rotWithShape="1">
                <a:blip r:embed="rId4"/>
                <a:stretch>
                  <a:fillRect l="-84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Oval 33"/>
              <p:cNvSpPr/>
              <p:nvPr/>
            </p:nvSpPr>
            <p:spPr>
              <a:xfrm>
                <a:off x="1066800" y="5715000"/>
                <a:ext cx="40931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smtClean="0">
                              <a:solidFill>
                                <a:schemeClr val="tx1"/>
                              </a:solidFill>
                              <a:latin typeface="Cambria Math"/>
                            </a:rPr>
                            <m:t>𝑀</m:t>
                          </m:r>
                        </m:e>
                        <m:sub>
                          <m:r>
                            <a:rPr lang="en-US" b="0" i="1" smtClean="0">
                              <a:solidFill>
                                <a:schemeClr val="tx1"/>
                              </a:solidFill>
                              <a:latin typeface="Cambria Math"/>
                            </a:rPr>
                            <m:t>3</m:t>
                          </m:r>
                        </m:sub>
                      </m:sSub>
                    </m:oMath>
                  </m:oMathPara>
                </a14:m>
                <a:endParaRPr lang="en-US">
                  <a:solidFill>
                    <a:schemeClr val="tx1"/>
                  </a:solidFill>
                </a:endParaRPr>
              </a:p>
            </p:txBody>
          </p:sp>
        </mc:Choice>
        <mc:Fallback xmlns="">
          <p:sp>
            <p:nvSpPr>
              <p:cNvPr id="34" name="Oval 33"/>
              <p:cNvSpPr>
                <a:spLocks noRot="1" noChangeAspect="1" noMove="1" noResize="1" noEditPoints="1" noAdjustHandles="1" noChangeArrowheads="1" noChangeShapeType="1" noTextEdit="1"/>
              </p:cNvSpPr>
              <p:nvPr/>
            </p:nvSpPr>
            <p:spPr>
              <a:xfrm>
                <a:off x="1066800" y="5715000"/>
                <a:ext cx="409314" cy="381000"/>
              </a:xfrm>
              <a:prstGeom prst="ellipse">
                <a:avLst/>
              </a:prstGeom>
              <a:blipFill rotWithShape="1">
                <a:blip r:embed="rId5"/>
                <a:stretch>
                  <a:fillRect l="-845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p:cNvSpPr/>
              <p:nvPr/>
            </p:nvSpPr>
            <p:spPr>
              <a:xfrm>
                <a:off x="1952886" y="5715000"/>
                <a:ext cx="409314"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a:rPr>
                          </m:ctrlPr>
                        </m:sSubPr>
                        <m:e>
                          <m:r>
                            <a:rPr lang="en-US" i="1" smtClean="0">
                              <a:solidFill>
                                <a:schemeClr val="tx1"/>
                              </a:solidFill>
                              <a:latin typeface="Cambria Math"/>
                            </a:rPr>
                            <m:t>𝑀</m:t>
                          </m:r>
                        </m:e>
                        <m:sub>
                          <m:r>
                            <a:rPr lang="en-US" b="0" i="1" smtClean="0">
                              <a:solidFill>
                                <a:schemeClr val="tx1"/>
                              </a:solidFill>
                              <a:latin typeface="Cambria Math"/>
                            </a:rPr>
                            <m:t>5</m:t>
                          </m:r>
                        </m:sub>
                      </m:sSub>
                    </m:oMath>
                  </m:oMathPara>
                </a14:m>
                <a:endParaRPr lang="en-US">
                  <a:solidFill>
                    <a:schemeClr val="tx1"/>
                  </a:solidFill>
                </a:endParaRPr>
              </a:p>
            </p:txBody>
          </p:sp>
        </mc:Choice>
        <mc:Fallback xmlns="">
          <p:sp>
            <p:nvSpPr>
              <p:cNvPr id="35" name="Oval 34"/>
              <p:cNvSpPr>
                <a:spLocks noRot="1" noChangeAspect="1" noMove="1" noResize="1" noEditPoints="1" noAdjustHandles="1" noChangeArrowheads="1" noChangeShapeType="1" noTextEdit="1"/>
              </p:cNvSpPr>
              <p:nvPr/>
            </p:nvSpPr>
            <p:spPr>
              <a:xfrm>
                <a:off x="1952886" y="5715000"/>
                <a:ext cx="409314" cy="381000"/>
              </a:xfrm>
              <a:prstGeom prst="ellipse">
                <a:avLst/>
              </a:prstGeom>
              <a:blipFill rotWithShape="1">
                <a:blip r:embed="rId6"/>
                <a:stretch>
                  <a:fillRect l="-8333"/>
                </a:stretch>
              </a:blipFill>
              <a:ln>
                <a:solidFill>
                  <a:schemeClr val="tx1"/>
                </a:solidFill>
              </a:ln>
            </p:spPr>
            <p:txBody>
              <a:bodyPr/>
              <a:lstStyle/>
              <a:p>
                <a:r>
                  <a:rPr lang="en-US">
                    <a:noFill/>
                  </a:rPr>
                  <a:t> </a:t>
                </a:r>
              </a:p>
            </p:txBody>
          </p:sp>
        </mc:Fallback>
      </mc:AlternateContent>
      <p:cxnSp>
        <p:nvCxnSpPr>
          <p:cNvPr id="37" name="Straight Connector 36"/>
          <p:cNvCxnSpPr>
            <a:stCxn id="32" idx="7"/>
            <a:endCxn id="30" idx="3"/>
          </p:cNvCxnSpPr>
          <p:nvPr/>
        </p:nvCxnSpPr>
        <p:spPr>
          <a:xfrm flipV="1">
            <a:off x="501771" y="4821004"/>
            <a:ext cx="333381" cy="2639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4" idx="0"/>
            <a:endCxn id="33" idx="3"/>
          </p:cNvCxnSpPr>
          <p:nvPr/>
        </p:nvCxnSpPr>
        <p:spPr>
          <a:xfrm flipV="1">
            <a:off x="1271457" y="5354404"/>
            <a:ext cx="207972" cy="3605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5" idx="1"/>
            <a:endCxn id="33" idx="5"/>
          </p:cNvCxnSpPr>
          <p:nvPr/>
        </p:nvCxnSpPr>
        <p:spPr>
          <a:xfrm flipH="1" flipV="1">
            <a:off x="1768857" y="5354404"/>
            <a:ext cx="243972" cy="4163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3" idx="1"/>
            <a:endCxn id="30" idx="5"/>
          </p:cNvCxnSpPr>
          <p:nvPr/>
        </p:nvCxnSpPr>
        <p:spPr>
          <a:xfrm flipH="1" flipV="1">
            <a:off x="1124580" y="4821004"/>
            <a:ext cx="354849" cy="263992"/>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28600" y="4126468"/>
            <a:ext cx="1274003" cy="369332"/>
          </a:xfrm>
          <a:prstGeom prst="rect">
            <a:avLst/>
          </a:prstGeom>
          <a:noFill/>
        </p:spPr>
        <p:txBody>
          <a:bodyPr wrap="none" rtlCol="0">
            <a:spAutoFit/>
          </a:bodyPr>
          <a:lstStyle/>
          <a:p>
            <a:r>
              <a:rPr lang="en-US" b="1" smtClean="0"/>
              <a:t>Top-K Heap</a:t>
            </a:r>
            <a:endParaRPr lang="en-US" b="1"/>
          </a:p>
        </p:txBody>
      </p:sp>
      <p:sp>
        <p:nvSpPr>
          <p:cNvPr id="52" name="Flowchart: Decision 51"/>
          <p:cNvSpPr/>
          <p:nvPr/>
        </p:nvSpPr>
        <p:spPr>
          <a:xfrm>
            <a:off x="5105400" y="2072099"/>
            <a:ext cx="1676400" cy="4088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a:t>More valid edges</a:t>
            </a:r>
            <a:r>
              <a:rPr lang="en-US" sz="1200" smtClean="0"/>
              <a:t>?</a:t>
            </a:r>
            <a:endParaRPr lang="en-US" sz="1200"/>
          </a:p>
        </p:txBody>
      </p:sp>
      <p:sp>
        <p:nvSpPr>
          <p:cNvPr id="55" name="Flowchart: Terminator 54"/>
          <p:cNvSpPr/>
          <p:nvPr/>
        </p:nvSpPr>
        <p:spPr>
          <a:xfrm>
            <a:off x="3794818" y="1763537"/>
            <a:ext cx="700982" cy="2176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Start</a:t>
            </a:r>
            <a:endParaRPr lang="en-US" sz="1200"/>
          </a:p>
        </p:txBody>
      </p:sp>
      <p:sp>
        <p:nvSpPr>
          <p:cNvPr id="56" name="Flowchart: Process 55"/>
          <p:cNvSpPr/>
          <p:nvPr/>
        </p:nvSpPr>
        <p:spPr>
          <a:xfrm>
            <a:off x="7391400" y="2058848"/>
            <a:ext cx="1447800" cy="43530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Generate a Size-1 Candidate</a:t>
            </a:r>
            <a:endParaRPr lang="en-US" sz="1200"/>
          </a:p>
        </p:txBody>
      </p:sp>
      <p:sp>
        <p:nvSpPr>
          <p:cNvPr id="57" name="Flowchart: Predefined Process 56"/>
          <p:cNvSpPr/>
          <p:nvPr/>
        </p:nvSpPr>
        <p:spPr>
          <a:xfrm>
            <a:off x="7277100" y="2895600"/>
            <a:ext cx="1676400" cy="36576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Compute Actual and UB Score</a:t>
            </a:r>
            <a:endParaRPr lang="en-US" sz="1200"/>
          </a:p>
        </p:txBody>
      </p:sp>
      <p:sp>
        <p:nvSpPr>
          <p:cNvPr id="60" name="Flowchart: Process 59"/>
          <p:cNvSpPr/>
          <p:nvPr/>
        </p:nvSpPr>
        <p:spPr>
          <a:xfrm>
            <a:off x="7486650" y="3624649"/>
            <a:ext cx="1257300" cy="2667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Grow Candidates</a:t>
            </a:r>
            <a:endParaRPr lang="en-US" sz="1200"/>
          </a:p>
        </p:txBody>
      </p:sp>
      <p:sp>
        <p:nvSpPr>
          <p:cNvPr id="62" name="Flowchart: Process 61"/>
          <p:cNvSpPr/>
          <p:nvPr/>
        </p:nvSpPr>
        <p:spPr>
          <a:xfrm>
            <a:off x="5276850" y="4876800"/>
            <a:ext cx="1333500" cy="2667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Update Heap</a:t>
            </a:r>
            <a:endParaRPr lang="en-US" sz="1200"/>
          </a:p>
        </p:txBody>
      </p:sp>
      <p:sp>
        <p:nvSpPr>
          <p:cNvPr id="70" name="Flowchart: Terminator 69"/>
          <p:cNvSpPr/>
          <p:nvPr/>
        </p:nvSpPr>
        <p:spPr>
          <a:xfrm>
            <a:off x="3794818" y="5732582"/>
            <a:ext cx="700982" cy="21766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smtClean="0"/>
              <a:t>Done!</a:t>
            </a:r>
            <a:endParaRPr lang="en-US" sz="1200"/>
          </a:p>
        </p:txBody>
      </p:sp>
      <p:sp>
        <p:nvSpPr>
          <p:cNvPr id="71" name="Flowchart: Decision 70"/>
          <p:cNvSpPr/>
          <p:nvPr/>
        </p:nvSpPr>
        <p:spPr>
          <a:xfrm>
            <a:off x="5105400" y="2874079"/>
            <a:ext cx="1676400" cy="4088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smtClean="0">
                <a:solidFill>
                  <a:srgbClr val="FF0000"/>
                </a:solidFill>
              </a:rPr>
              <a:t>TopK Quit?</a:t>
            </a:r>
            <a:endParaRPr lang="en-US" sz="1200">
              <a:solidFill>
                <a:srgbClr val="FF0000"/>
              </a:solidFill>
            </a:endParaRPr>
          </a:p>
        </p:txBody>
      </p:sp>
      <p:sp>
        <p:nvSpPr>
          <p:cNvPr id="72" name="Flowchart: Decision 71"/>
          <p:cNvSpPr/>
          <p:nvPr/>
        </p:nvSpPr>
        <p:spPr>
          <a:xfrm>
            <a:off x="5105400" y="3553599"/>
            <a:ext cx="1676400" cy="4088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smtClean="0"/>
              <a:t>Candidate Size==|Q|?</a:t>
            </a:r>
            <a:endParaRPr lang="en-US" sz="1200"/>
          </a:p>
        </p:txBody>
      </p:sp>
      <p:sp>
        <p:nvSpPr>
          <p:cNvPr id="73" name="Flowchart: Predefined Process 72"/>
          <p:cNvSpPr/>
          <p:nvPr/>
        </p:nvSpPr>
        <p:spPr>
          <a:xfrm>
            <a:off x="7277100" y="4160520"/>
            <a:ext cx="1676400" cy="36576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Compute Actual and UB Score</a:t>
            </a:r>
            <a:endParaRPr lang="en-US" sz="1200"/>
          </a:p>
        </p:txBody>
      </p:sp>
      <p:sp>
        <p:nvSpPr>
          <p:cNvPr id="74" name="Flowchart: Decision 73"/>
          <p:cNvSpPr/>
          <p:nvPr/>
        </p:nvSpPr>
        <p:spPr>
          <a:xfrm>
            <a:off x="5105400" y="4138999"/>
            <a:ext cx="1676400" cy="4088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smtClean="0">
                <a:solidFill>
                  <a:srgbClr val="FF0000"/>
                </a:solidFill>
              </a:rPr>
              <a:t>TopK Quit?</a:t>
            </a:r>
            <a:endParaRPr lang="en-US" sz="1200">
              <a:solidFill>
                <a:srgbClr val="FF0000"/>
              </a:solidFill>
            </a:endParaRPr>
          </a:p>
        </p:txBody>
      </p:sp>
      <p:sp>
        <p:nvSpPr>
          <p:cNvPr id="75" name="Flowchart: Predefined Process 74"/>
          <p:cNvSpPr/>
          <p:nvPr/>
        </p:nvSpPr>
        <p:spPr>
          <a:xfrm>
            <a:off x="7277100" y="5273040"/>
            <a:ext cx="1676400" cy="36576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Compute Max UB Score</a:t>
            </a:r>
            <a:endParaRPr lang="en-US" sz="1200"/>
          </a:p>
        </p:txBody>
      </p:sp>
      <p:sp>
        <p:nvSpPr>
          <p:cNvPr id="76" name="Flowchart: Decision 75"/>
          <p:cNvSpPr/>
          <p:nvPr/>
        </p:nvSpPr>
        <p:spPr>
          <a:xfrm>
            <a:off x="5105400" y="5637014"/>
            <a:ext cx="1676400" cy="40880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smtClean="0">
                <a:solidFill>
                  <a:srgbClr val="FF0000"/>
                </a:solidFill>
              </a:rPr>
              <a:t>TopK Quit?</a:t>
            </a:r>
            <a:endParaRPr lang="en-US" sz="1200">
              <a:solidFill>
                <a:srgbClr val="FF0000"/>
              </a:solidFill>
            </a:endParaRPr>
          </a:p>
        </p:txBody>
      </p:sp>
      <p:cxnSp>
        <p:nvCxnSpPr>
          <p:cNvPr id="82" name="Straight Arrow Connector 81"/>
          <p:cNvCxnSpPr>
            <a:stCxn id="52" idx="3"/>
            <a:endCxn id="56" idx="1"/>
          </p:cNvCxnSpPr>
          <p:nvPr/>
        </p:nvCxnSpPr>
        <p:spPr>
          <a:xfrm>
            <a:off x="6781800" y="2276500"/>
            <a:ext cx="609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6" idx="2"/>
            <a:endCxn id="57" idx="0"/>
          </p:cNvCxnSpPr>
          <p:nvPr/>
        </p:nvCxnSpPr>
        <p:spPr>
          <a:xfrm>
            <a:off x="8115300" y="2494151"/>
            <a:ext cx="0" cy="4014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7" idx="1"/>
            <a:endCxn id="71" idx="3"/>
          </p:cNvCxnSpPr>
          <p:nvPr/>
        </p:nvCxnSpPr>
        <p:spPr>
          <a:xfrm flipH="1">
            <a:off x="6781800" y="3078480"/>
            <a:ext cx="4953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71" idx="2"/>
            <a:endCxn id="72" idx="0"/>
          </p:cNvCxnSpPr>
          <p:nvPr/>
        </p:nvCxnSpPr>
        <p:spPr>
          <a:xfrm>
            <a:off x="5943600" y="3282880"/>
            <a:ext cx="0" cy="270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72" idx="3"/>
            <a:endCxn id="60" idx="1"/>
          </p:cNvCxnSpPr>
          <p:nvPr/>
        </p:nvCxnSpPr>
        <p:spPr>
          <a:xfrm flipV="1">
            <a:off x="6781800" y="3757999"/>
            <a:ext cx="70485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60" idx="2"/>
            <a:endCxn id="73" idx="0"/>
          </p:cNvCxnSpPr>
          <p:nvPr/>
        </p:nvCxnSpPr>
        <p:spPr>
          <a:xfrm>
            <a:off x="8115300" y="3891349"/>
            <a:ext cx="0" cy="2691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73" idx="1"/>
            <a:endCxn id="74" idx="3"/>
          </p:cNvCxnSpPr>
          <p:nvPr/>
        </p:nvCxnSpPr>
        <p:spPr>
          <a:xfrm flipH="1">
            <a:off x="6781800" y="4343400"/>
            <a:ext cx="4953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74" idx="0"/>
            <a:endCxn id="72" idx="2"/>
          </p:cNvCxnSpPr>
          <p:nvPr/>
        </p:nvCxnSpPr>
        <p:spPr>
          <a:xfrm flipV="1">
            <a:off x="5943600" y="3962400"/>
            <a:ext cx="0" cy="176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72" idx="1"/>
            <a:endCxn id="62" idx="1"/>
          </p:cNvCxnSpPr>
          <p:nvPr/>
        </p:nvCxnSpPr>
        <p:spPr>
          <a:xfrm rot="10800000" flipH="1" flipV="1">
            <a:off x="5105400" y="3758000"/>
            <a:ext cx="171450" cy="1252150"/>
          </a:xfrm>
          <a:prstGeom prst="bentConnector3">
            <a:avLst>
              <a:gd name="adj1" fmla="val -133333"/>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62" idx="3"/>
            <a:endCxn id="75" idx="0"/>
          </p:cNvCxnSpPr>
          <p:nvPr/>
        </p:nvCxnSpPr>
        <p:spPr>
          <a:xfrm>
            <a:off x="6610350" y="5010150"/>
            <a:ext cx="1504950" cy="26289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75" idx="2"/>
            <a:endCxn id="76" idx="3"/>
          </p:cNvCxnSpPr>
          <p:nvPr/>
        </p:nvCxnSpPr>
        <p:spPr>
          <a:xfrm rot="5400000">
            <a:off x="7347243" y="5073357"/>
            <a:ext cx="202615" cy="13335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76" idx="1"/>
            <a:endCxn id="70" idx="3"/>
          </p:cNvCxnSpPr>
          <p:nvPr/>
        </p:nvCxnSpPr>
        <p:spPr>
          <a:xfrm flipH="1" flipV="1">
            <a:off x="4495800" y="5841414"/>
            <a:ext cx="60960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71" idx="0"/>
            <a:endCxn id="52" idx="2"/>
          </p:cNvCxnSpPr>
          <p:nvPr/>
        </p:nvCxnSpPr>
        <p:spPr>
          <a:xfrm flipV="1">
            <a:off x="5943600" y="2480900"/>
            <a:ext cx="0" cy="3931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74" idx="1"/>
          </p:cNvCxnSpPr>
          <p:nvPr/>
        </p:nvCxnSpPr>
        <p:spPr>
          <a:xfrm flipH="1">
            <a:off x="4648200" y="4343400"/>
            <a:ext cx="457200" cy="0"/>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477000" y="3891350"/>
            <a:ext cx="1009650" cy="375850"/>
          </a:xfrm>
          <a:prstGeom prst="straightConnector1">
            <a:avLst/>
          </a:prstGeom>
          <a:ln w="254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6629400" y="1981200"/>
            <a:ext cx="296876" cy="369332"/>
          </a:xfrm>
          <a:prstGeom prst="rect">
            <a:avLst/>
          </a:prstGeom>
          <a:noFill/>
        </p:spPr>
        <p:txBody>
          <a:bodyPr wrap="none" rtlCol="0">
            <a:spAutoFit/>
          </a:bodyPr>
          <a:lstStyle/>
          <a:p>
            <a:r>
              <a:rPr lang="en-US" smtClean="0"/>
              <a:t>Y</a:t>
            </a:r>
            <a:endParaRPr lang="en-US"/>
          </a:p>
        </p:txBody>
      </p:sp>
      <p:sp>
        <p:nvSpPr>
          <p:cNvPr id="145" name="TextBox 144"/>
          <p:cNvSpPr txBox="1"/>
          <p:nvPr/>
        </p:nvSpPr>
        <p:spPr>
          <a:xfrm>
            <a:off x="5867400" y="2602468"/>
            <a:ext cx="296876" cy="369332"/>
          </a:xfrm>
          <a:prstGeom prst="rect">
            <a:avLst/>
          </a:prstGeom>
          <a:noFill/>
        </p:spPr>
        <p:txBody>
          <a:bodyPr wrap="none" rtlCol="0">
            <a:spAutoFit/>
          </a:bodyPr>
          <a:lstStyle/>
          <a:p>
            <a:r>
              <a:rPr lang="en-US" smtClean="0"/>
              <a:t>Y</a:t>
            </a:r>
            <a:endParaRPr lang="en-US"/>
          </a:p>
        </p:txBody>
      </p:sp>
      <p:sp>
        <p:nvSpPr>
          <p:cNvPr id="146" name="TextBox 145"/>
          <p:cNvSpPr txBox="1"/>
          <p:nvPr/>
        </p:nvSpPr>
        <p:spPr>
          <a:xfrm>
            <a:off x="6332524" y="3974068"/>
            <a:ext cx="296876" cy="369332"/>
          </a:xfrm>
          <a:prstGeom prst="rect">
            <a:avLst/>
          </a:prstGeom>
          <a:noFill/>
        </p:spPr>
        <p:txBody>
          <a:bodyPr wrap="none" rtlCol="0">
            <a:spAutoFit/>
          </a:bodyPr>
          <a:lstStyle/>
          <a:p>
            <a:r>
              <a:rPr lang="en-US" smtClean="0"/>
              <a:t>Y</a:t>
            </a:r>
            <a:endParaRPr lang="en-US"/>
          </a:p>
        </p:txBody>
      </p:sp>
      <p:sp>
        <p:nvSpPr>
          <p:cNvPr id="147" name="TextBox 146"/>
          <p:cNvSpPr txBox="1"/>
          <p:nvPr/>
        </p:nvSpPr>
        <p:spPr>
          <a:xfrm>
            <a:off x="4960924" y="4038600"/>
            <a:ext cx="296876" cy="369332"/>
          </a:xfrm>
          <a:prstGeom prst="rect">
            <a:avLst/>
          </a:prstGeom>
          <a:noFill/>
        </p:spPr>
        <p:txBody>
          <a:bodyPr wrap="none" rtlCol="0">
            <a:spAutoFit/>
          </a:bodyPr>
          <a:lstStyle/>
          <a:p>
            <a:r>
              <a:rPr lang="en-US" smtClean="0"/>
              <a:t>Y</a:t>
            </a:r>
            <a:endParaRPr lang="en-US"/>
          </a:p>
        </p:txBody>
      </p:sp>
      <p:sp>
        <p:nvSpPr>
          <p:cNvPr id="148" name="TextBox 147"/>
          <p:cNvSpPr txBox="1"/>
          <p:nvPr/>
        </p:nvSpPr>
        <p:spPr>
          <a:xfrm>
            <a:off x="4960924" y="5574268"/>
            <a:ext cx="296876" cy="369332"/>
          </a:xfrm>
          <a:prstGeom prst="rect">
            <a:avLst/>
          </a:prstGeom>
          <a:noFill/>
        </p:spPr>
        <p:txBody>
          <a:bodyPr wrap="none" rtlCol="0">
            <a:spAutoFit/>
          </a:bodyPr>
          <a:lstStyle/>
          <a:p>
            <a:r>
              <a:rPr lang="en-US" smtClean="0"/>
              <a:t>Y</a:t>
            </a:r>
            <a:endParaRPr lang="en-US"/>
          </a:p>
        </p:txBody>
      </p:sp>
      <p:sp>
        <p:nvSpPr>
          <p:cNvPr id="149" name="TextBox 148"/>
          <p:cNvSpPr txBox="1"/>
          <p:nvPr/>
        </p:nvSpPr>
        <p:spPr>
          <a:xfrm>
            <a:off x="5875324" y="5345668"/>
            <a:ext cx="333746" cy="369332"/>
          </a:xfrm>
          <a:prstGeom prst="rect">
            <a:avLst/>
          </a:prstGeom>
          <a:noFill/>
        </p:spPr>
        <p:txBody>
          <a:bodyPr wrap="none" rtlCol="0">
            <a:spAutoFit/>
          </a:bodyPr>
          <a:lstStyle/>
          <a:p>
            <a:r>
              <a:rPr lang="en-US" smtClean="0"/>
              <a:t>N</a:t>
            </a:r>
            <a:endParaRPr lang="en-US"/>
          </a:p>
        </p:txBody>
      </p:sp>
      <p:sp>
        <p:nvSpPr>
          <p:cNvPr id="150" name="TextBox 149"/>
          <p:cNvSpPr txBox="1"/>
          <p:nvPr/>
        </p:nvSpPr>
        <p:spPr>
          <a:xfrm>
            <a:off x="5609854" y="3886200"/>
            <a:ext cx="333746" cy="369332"/>
          </a:xfrm>
          <a:prstGeom prst="rect">
            <a:avLst/>
          </a:prstGeom>
          <a:noFill/>
        </p:spPr>
        <p:txBody>
          <a:bodyPr wrap="none" rtlCol="0">
            <a:spAutoFit/>
          </a:bodyPr>
          <a:lstStyle/>
          <a:p>
            <a:r>
              <a:rPr lang="en-US" smtClean="0"/>
              <a:t>N</a:t>
            </a:r>
            <a:endParaRPr lang="en-US"/>
          </a:p>
        </p:txBody>
      </p:sp>
      <p:sp>
        <p:nvSpPr>
          <p:cNvPr id="151" name="TextBox 150"/>
          <p:cNvSpPr txBox="1"/>
          <p:nvPr/>
        </p:nvSpPr>
        <p:spPr>
          <a:xfrm>
            <a:off x="5638800" y="3200400"/>
            <a:ext cx="333746" cy="369332"/>
          </a:xfrm>
          <a:prstGeom prst="rect">
            <a:avLst/>
          </a:prstGeom>
          <a:noFill/>
        </p:spPr>
        <p:txBody>
          <a:bodyPr wrap="none" rtlCol="0">
            <a:spAutoFit/>
          </a:bodyPr>
          <a:lstStyle/>
          <a:p>
            <a:r>
              <a:rPr lang="en-US" smtClean="0"/>
              <a:t>N</a:t>
            </a:r>
            <a:endParaRPr lang="en-US"/>
          </a:p>
        </p:txBody>
      </p:sp>
      <p:sp>
        <p:nvSpPr>
          <p:cNvPr id="152" name="TextBox 151"/>
          <p:cNvSpPr txBox="1"/>
          <p:nvPr/>
        </p:nvSpPr>
        <p:spPr>
          <a:xfrm>
            <a:off x="4953000" y="2209800"/>
            <a:ext cx="333746" cy="369332"/>
          </a:xfrm>
          <a:prstGeom prst="rect">
            <a:avLst/>
          </a:prstGeom>
          <a:noFill/>
        </p:spPr>
        <p:txBody>
          <a:bodyPr wrap="none" rtlCol="0">
            <a:spAutoFit/>
          </a:bodyPr>
          <a:lstStyle/>
          <a:p>
            <a:r>
              <a:rPr lang="en-US" smtClean="0"/>
              <a:t>N</a:t>
            </a:r>
            <a:endParaRPr lang="en-US"/>
          </a:p>
        </p:txBody>
      </p:sp>
      <p:cxnSp>
        <p:nvCxnSpPr>
          <p:cNvPr id="153" name="Elbow Connector 152"/>
          <p:cNvCxnSpPr>
            <a:stCxn id="55" idx="3"/>
            <a:endCxn id="52" idx="0"/>
          </p:cNvCxnSpPr>
          <p:nvPr/>
        </p:nvCxnSpPr>
        <p:spPr>
          <a:xfrm>
            <a:off x="4495800" y="1872369"/>
            <a:ext cx="1447800" cy="19973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8" name="Elbow Connector 157"/>
          <p:cNvCxnSpPr>
            <a:stCxn id="52" idx="1"/>
            <a:endCxn id="70" idx="0"/>
          </p:cNvCxnSpPr>
          <p:nvPr/>
        </p:nvCxnSpPr>
        <p:spPr>
          <a:xfrm rot="10800000" flipV="1">
            <a:off x="4145310" y="2276500"/>
            <a:ext cx="960091" cy="3456082"/>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6610350" y="3439983"/>
            <a:ext cx="333746" cy="369332"/>
          </a:xfrm>
          <a:prstGeom prst="rect">
            <a:avLst/>
          </a:prstGeom>
          <a:noFill/>
        </p:spPr>
        <p:txBody>
          <a:bodyPr wrap="none" rtlCol="0">
            <a:spAutoFit/>
          </a:bodyPr>
          <a:lstStyle/>
          <a:p>
            <a:r>
              <a:rPr lang="en-US"/>
              <a:t>N</a:t>
            </a:r>
          </a:p>
        </p:txBody>
      </p:sp>
      <p:sp>
        <p:nvSpPr>
          <p:cNvPr id="162" name="TextBox 161"/>
          <p:cNvSpPr txBox="1"/>
          <p:nvPr/>
        </p:nvSpPr>
        <p:spPr>
          <a:xfrm>
            <a:off x="4966556" y="3439983"/>
            <a:ext cx="296876" cy="369332"/>
          </a:xfrm>
          <a:prstGeom prst="rect">
            <a:avLst/>
          </a:prstGeom>
          <a:noFill/>
        </p:spPr>
        <p:txBody>
          <a:bodyPr wrap="none" rtlCol="0">
            <a:spAutoFit/>
          </a:bodyPr>
          <a:lstStyle/>
          <a:p>
            <a:r>
              <a:rPr lang="en-US" smtClean="0"/>
              <a:t>Y</a:t>
            </a:r>
            <a:endParaRPr lang="en-US"/>
          </a:p>
        </p:txBody>
      </p:sp>
      <p:cxnSp>
        <p:nvCxnSpPr>
          <p:cNvPr id="164" name="Elbow Connector 163"/>
          <p:cNvCxnSpPr/>
          <p:nvPr/>
        </p:nvCxnSpPr>
        <p:spPr>
          <a:xfrm rot="16200000" flipV="1">
            <a:off x="4648200" y="4343400"/>
            <a:ext cx="1295401" cy="1295400"/>
          </a:xfrm>
          <a:prstGeom prst="bentConnector3">
            <a:avLst>
              <a:gd name="adj1" fmla="val 3292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4648200" y="1872368"/>
            <a:ext cx="0" cy="24710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89190" y="1438411"/>
            <a:ext cx="1091923" cy="1785542"/>
            <a:chOff x="4458038" y="1327666"/>
            <a:chExt cx="1091923" cy="1785542"/>
          </a:xfrm>
        </p:grpSpPr>
        <p:sp>
          <p:nvSpPr>
            <p:cNvPr id="78" name="Oval 77"/>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79" name="Oval 78"/>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80" name="Oval 79"/>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81" name="Straight Connector 80"/>
            <p:cNvCxnSpPr>
              <a:stCxn id="80" idx="6"/>
              <a:endCxn id="78"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80" idx="4"/>
              <a:endCxn id="79"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458038" y="1327666"/>
              <a:ext cx="985591" cy="369332"/>
            </a:xfrm>
            <a:prstGeom prst="rect">
              <a:avLst/>
            </a:prstGeom>
            <a:noFill/>
          </p:spPr>
          <p:txBody>
            <a:bodyPr wrap="none" rtlCol="0">
              <a:spAutoFit/>
            </a:bodyPr>
            <a:lstStyle/>
            <a:p>
              <a:r>
                <a:rPr lang="en-US" b="1" smtClean="0"/>
                <a:t>Query Q</a:t>
              </a:r>
              <a:endParaRPr lang="en-US" b="1"/>
            </a:p>
          </p:txBody>
        </p:sp>
        <p:sp>
          <p:nvSpPr>
            <p:cNvPr id="85" name="TextBox 84"/>
            <p:cNvSpPr txBox="1"/>
            <p:nvPr/>
          </p:nvSpPr>
          <p:spPr>
            <a:xfrm>
              <a:off x="4497357" y="2590800"/>
              <a:ext cx="301686" cy="369332"/>
            </a:xfrm>
            <a:prstGeom prst="rect">
              <a:avLst/>
            </a:prstGeom>
            <a:noFill/>
          </p:spPr>
          <p:txBody>
            <a:bodyPr wrap="none" rtlCol="0">
              <a:spAutoFit/>
            </a:bodyPr>
            <a:lstStyle/>
            <a:p>
              <a:r>
                <a:rPr lang="en-US" smtClean="0"/>
                <a:t>1</a:t>
              </a:r>
              <a:endParaRPr lang="en-US"/>
            </a:p>
          </p:txBody>
        </p:sp>
        <p:sp>
          <p:nvSpPr>
            <p:cNvPr id="86" name="TextBox 85"/>
            <p:cNvSpPr txBox="1"/>
            <p:nvPr/>
          </p:nvSpPr>
          <p:spPr>
            <a:xfrm>
              <a:off x="4497357" y="1752600"/>
              <a:ext cx="301686" cy="369332"/>
            </a:xfrm>
            <a:prstGeom prst="rect">
              <a:avLst/>
            </a:prstGeom>
            <a:noFill/>
          </p:spPr>
          <p:txBody>
            <a:bodyPr wrap="none" rtlCol="0">
              <a:spAutoFit/>
            </a:bodyPr>
            <a:lstStyle/>
            <a:p>
              <a:r>
                <a:rPr lang="en-US"/>
                <a:t>2</a:t>
              </a:r>
            </a:p>
          </p:txBody>
        </p:sp>
        <p:sp>
          <p:nvSpPr>
            <p:cNvPr id="88" name="TextBox 87"/>
            <p:cNvSpPr txBox="1"/>
            <p:nvPr/>
          </p:nvSpPr>
          <p:spPr>
            <a:xfrm>
              <a:off x="5105400" y="1752600"/>
              <a:ext cx="301686" cy="369332"/>
            </a:xfrm>
            <a:prstGeom prst="rect">
              <a:avLst/>
            </a:prstGeom>
            <a:noFill/>
          </p:spPr>
          <p:txBody>
            <a:bodyPr wrap="none" rtlCol="0">
              <a:spAutoFit/>
            </a:bodyPr>
            <a:lstStyle/>
            <a:p>
              <a:r>
                <a:rPr lang="en-US" smtClean="0"/>
                <a:t>3</a:t>
              </a:r>
              <a:endParaRPr lang="en-US"/>
            </a:p>
          </p:txBody>
        </p:sp>
        <p:sp>
          <p:nvSpPr>
            <p:cNvPr id="89" name="Oval 88"/>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91" name="Straight Connector 90"/>
            <p:cNvCxnSpPr>
              <a:stCxn id="78" idx="4"/>
              <a:endCxn id="89"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105400" y="2590800"/>
              <a:ext cx="301686" cy="369332"/>
            </a:xfrm>
            <a:prstGeom prst="rect">
              <a:avLst/>
            </a:prstGeom>
            <a:noFill/>
          </p:spPr>
          <p:txBody>
            <a:bodyPr wrap="none" rtlCol="0">
              <a:spAutoFit/>
            </a:bodyPr>
            <a:lstStyle/>
            <a:p>
              <a:r>
                <a:rPr lang="en-US"/>
                <a:t>4</a:t>
              </a:r>
            </a:p>
          </p:txBody>
        </p:sp>
      </p:grpSp>
      <p:graphicFrame>
        <p:nvGraphicFramePr>
          <p:cNvPr id="94" name="Table 93"/>
          <p:cNvGraphicFramePr>
            <a:graphicFrameLocks noGrp="1"/>
          </p:cNvGraphicFramePr>
          <p:nvPr>
            <p:extLst>
              <p:ext uri="{D42A27DB-BD31-4B8C-83A1-F6EECF244321}">
                <p14:modId xmlns:p14="http://schemas.microsoft.com/office/powerpoint/2010/main" val="1336222712"/>
              </p:ext>
            </p:extLst>
          </p:nvPr>
        </p:nvGraphicFramePr>
        <p:xfrm>
          <a:off x="1714753" y="1857846"/>
          <a:ext cx="1409829" cy="2133600"/>
        </p:xfrm>
        <a:graphic>
          <a:graphicData uri="http://schemas.openxmlformats.org/drawingml/2006/table">
            <a:tbl>
              <a:tblPr firstRow="1" bandRow="1">
                <a:tableStyleId>{5940675A-B579-460E-94D1-54222C63F5DA}</a:tableStyleId>
              </a:tblPr>
              <a:tblGrid>
                <a:gridCol w="663704"/>
                <a:gridCol w="746125"/>
              </a:tblGrid>
              <a:tr h="304800">
                <a:tc>
                  <a:txBody>
                    <a:bodyPr/>
                    <a:lstStyle/>
                    <a:p>
                      <a:pPr algn="ctr"/>
                      <a:endParaRPr lang="en-US" sz="1200"/>
                    </a:p>
                  </a:txBody>
                  <a:tcPr marL="0" marR="0" marT="0" marB="0" anchor="ctr"/>
                </a:tc>
                <a:tc>
                  <a:txBody>
                    <a:bodyPr/>
                    <a:lstStyle/>
                    <a:p>
                      <a:pPr algn="ctr"/>
                      <a:endParaRPr lang="en-US" sz="1200"/>
                    </a:p>
                  </a:txBody>
                  <a:tcPr marL="0" marR="0" marT="0" marB="0" anchor="ctr"/>
                </a:tc>
              </a:tr>
              <a:tr h="304800">
                <a:tc>
                  <a:txBody>
                    <a:bodyPr/>
                    <a:lstStyle/>
                    <a:p>
                      <a:pPr algn="ctr"/>
                      <a:r>
                        <a:rPr lang="en-US" sz="1200" smtClean="0"/>
                        <a:t>(5,9):0.9</a:t>
                      </a:r>
                      <a:endParaRPr lang="en-US" sz="1200"/>
                    </a:p>
                  </a:txBody>
                  <a:tcPr marL="0" marR="0" marT="0" marB="0" anchor="ctr"/>
                </a:tc>
                <a:tc>
                  <a:txBody>
                    <a:bodyPr/>
                    <a:lstStyle/>
                    <a:p>
                      <a:pPr algn="ctr"/>
                      <a:r>
                        <a:rPr lang="en-US" sz="1200" smtClean="0"/>
                        <a:t>(2,7): 0.7</a:t>
                      </a:r>
                      <a:endParaRPr lang="en-US" sz="1200"/>
                    </a:p>
                  </a:txBody>
                  <a:tcPr marL="0" marR="0" marT="0" marB="0" anchor="ctr"/>
                </a:tc>
              </a:tr>
              <a:tr h="304800">
                <a:tc>
                  <a:txBody>
                    <a:bodyPr/>
                    <a:lstStyle/>
                    <a:p>
                      <a:pPr algn="ctr"/>
                      <a:r>
                        <a:rPr lang="en-US" sz="1200" smtClean="0"/>
                        <a:t>(3,4):0.8</a:t>
                      </a:r>
                      <a:endParaRPr lang="en-US" sz="1200"/>
                    </a:p>
                  </a:txBody>
                  <a:tcPr marL="0" marR="0" marT="0" marB="0" anchor="ctr"/>
                </a:tc>
                <a:tc>
                  <a:txBody>
                    <a:bodyPr/>
                    <a:lstStyle/>
                    <a:p>
                      <a:pPr algn="ctr"/>
                      <a:r>
                        <a:rPr lang="en-US" sz="1200" smtClean="0"/>
                        <a:t>(5,6): 0.6</a:t>
                      </a:r>
                      <a:endParaRPr lang="en-US" sz="1200"/>
                    </a:p>
                  </a:txBody>
                  <a:tcPr marL="0" marR="0" marT="0" marB="0" anchor="ctr"/>
                </a:tc>
              </a:tr>
              <a:tr h="304800">
                <a:tc>
                  <a:txBody>
                    <a:bodyPr/>
                    <a:lstStyle/>
                    <a:p>
                      <a:pPr algn="ctr"/>
                      <a:r>
                        <a:rPr lang="en-US" sz="1200" smtClean="0"/>
                        <a:t>(4,5):0.8</a:t>
                      </a:r>
                      <a:endParaRPr lang="en-US" sz="1200"/>
                    </a:p>
                  </a:txBody>
                  <a:tcPr marL="0" marR="0" marT="0" marB="0" anchor="ctr"/>
                </a:tc>
                <a:tc>
                  <a:txBody>
                    <a:bodyPr/>
                    <a:lstStyle/>
                    <a:p>
                      <a:pPr algn="ctr"/>
                      <a:r>
                        <a:rPr lang="en-US" sz="1200" smtClean="0"/>
                        <a:t>(8,7): 0.5</a:t>
                      </a:r>
                      <a:endParaRPr lang="en-US" sz="1200"/>
                    </a:p>
                  </a:txBody>
                  <a:tcPr marL="0" marR="0" marT="0" marB="0" anchor="ctr"/>
                </a:tc>
              </a:tr>
              <a:tr h="304800">
                <a:tc>
                  <a:txBody>
                    <a:bodyPr/>
                    <a:lstStyle/>
                    <a:p>
                      <a:pPr algn="ctr"/>
                      <a:r>
                        <a:rPr lang="en-US" sz="1200" smtClean="0"/>
                        <a:t>(2,3):0.7</a:t>
                      </a:r>
                      <a:endParaRPr lang="en-US" sz="1200"/>
                    </a:p>
                  </a:txBody>
                  <a:tcPr marL="0" marR="0" marT="0" marB="0" anchor="ctr"/>
                </a:tc>
                <a:tc>
                  <a:txBody>
                    <a:bodyPr/>
                    <a:lstStyle/>
                    <a:p>
                      <a:pPr algn="ctr"/>
                      <a:r>
                        <a:rPr lang="en-US" sz="1200" smtClean="0"/>
                        <a:t>(2,1): 0.2</a:t>
                      </a:r>
                      <a:endParaRPr lang="en-US" sz="1200"/>
                    </a:p>
                  </a:txBody>
                  <a:tcPr marL="0" marR="0" marT="0" marB="0" anchor="ctr"/>
                </a:tc>
              </a:tr>
              <a:tr h="304800">
                <a:tc>
                  <a:txBody>
                    <a:bodyPr/>
                    <a:lstStyle/>
                    <a:p>
                      <a:pPr algn="ctr"/>
                      <a:r>
                        <a:rPr lang="en-US" sz="1200" smtClean="0"/>
                        <a:t>(8,9):0.6</a:t>
                      </a:r>
                      <a:endParaRPr lang="en-US" sz="1200"/>
                    </a:p>
                  </a:txBody>
                  <a:tcPr marL="0" marR="0" marT="0" marB="0" anchor="ctr"/>
                </a:tc>
                <a:tc>
                  <a:txBody>
                    <a:bodyPr/>
                    <a:lstStyle/>
                    <a:p>
                      <a:pPr algn="ctr"/>
                      <a:r>
                        <a:rPr lang="en-US" sz="1200" smtClean="0"/>
                        <a:t>(4,7): 0.1</a:t>
                      </a:r>
                      <a:endParaRPr lang="en-US" sz="1200"/>
                    </a:p>
                  </a:txBody>
                  <a:tcPr marL="0" marR="0" marT="0" marB="0" anchor="ctr"/>
                </a:tc>
              </a:tr>
              <a:tr h="304800">
                <a:tc>
                  <a:txBody>
                    <a:bodyPr/>
                    <a:lstStyle/>
                    <a:p>
                      <a:pPr algn="ctr"/>
                      <a:r>
                        <a:rPr lang="en-US" sz="1200" smtClean="0"/>
                        <a:t>(9,10):0.3</a:t>
                      </a:r>
                      <a:endParaRPr lang="en-US" sz="1200"/>
                    </a:p>
                  </a:txBody>
                  <a:tcPr marL="0" marR="0" marT="0" marB="0" anchor="ctr"/>
                </a:tc>
                <a:tc>
                  <a:txBody>
                    <a:bodyPr/>
                    <a:lstStyle/>
                    <a:p>
                      <a:pPr algn="ctr"/>
                      <a:endParaRPr lang="en-US" sz="1200"/>
                    </a:p>
                  </a:txBody>
                  <a:tcPr marL="0" marR="0" marT="0" marB="0" anchor="ctr"/>
                </a:tc>
              </a:tr>
            </a:tbl>
          </a:graphicData>
        </a:graphic>
      </p:graphicFrame>
      <p:grpSp>
        <p:nvGrpSpPr>
          <p:cNvPr id="95" name="Group 94"/>
          <p:cNvGrpSpPr/>
          <p:nvPr/>
        </p:nvGrpSpPr>
        <p:grpSpPr>
          <a:xfrm>
            <a:off x="1768857" y="1857846"/>
            <a:ext cx="1317496" cy="308020"/>
            <a:chOff x="414645" y="3581400"/>
            <a:chExt cx="1317496" cy="308020"/>
          </a:xfrm>
        </p:grpSpPr>
        <p:sp>
          <p:nvSpPr>
            <p:cNvPr id="96" name="Oval 95"/>
            <p:cNvSpPr/>
            <p:nvPr/>
          </p:nvSpPr>
          <p:spPr>
            <a:xfrm>
              <a:off x="723705" y="358292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97" name="Oval 96"/>
            <p:cNvSpPr/>
            <p:nvPr/>
          </p:nvSpPr>
          <p:spPr>
            <a:xfrm>
              <a:off x="414645" y="358462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99" name="Oval 98"/>
            <p:cNvSpPr/>
            <p:nvPr/>
          </p:nvSpPr>
          <p:spPr>
            <a:xfrm>
              <a:off x="1427341" y="35814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100" name="Oval 99"/>
            <p:cNvSpPr/>
            <p:nvPr/>
          </p:nvSpPr>
          <p:spPr>
            <a:xfrm>
              <a:off x="1122541" y="358309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grpSp>
    </p:spTree>
    <p:extLst>
      <p:ext uri="{BB962C8B-B14F-4D97-AF65-F5344CB8AC3E}">
        <p14:creationId xmlns:p14="http://schemas.microsoft.com/office/powerpoint/2010/main" val="58066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5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58"/>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44"/>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7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12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4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3"/>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5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72"/>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9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01"/>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7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104"/>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161"/>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0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15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135"/>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38"/>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46"/>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147"/>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166"/>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162"/>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110"/>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11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75"/>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0"/>
                                          </p:stCondLst>
                                        </p:cTn>
                                        <p:tgtEl>
                                          <p:spTgt spid="116"/>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164"/>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149"/>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76"/>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119"/>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2" grpId="0" animBg="1"/>
      <p:bldP spid="33" grpId="0" animBg="1"/>
      <p:bldP spid="34" grpId="0" animBg="1"/>
      <p:bldP spid="35" grpId="0" animBg="1"/>
      <p:bldP spid="47" grpId="0"/>
      <p:bldP spid="52" grpId="0" animBg="1"/>
      <p:bldP spid="55" grpId="0" animBg="1"/>
      <p:bldP spid="56" grpId="0" animBg="1"/>
      <p:bldP spid="57" grpId="0" animBg="1"/>
      <p:bldP spid="60" grpId="0" animBg="1"/>
      <p:bldP spid="62" grpId="0" animBg="1"/>
      <p:bldP spid="70" grpId="0" animBg="1"/>
      <p:bldP spid="71" grpId="0" animBg="1"/>
      <p:bldP spid="72" grpId="0" animBg="1"/>
      <p:bldP spid="73" grpId="0" animBg="1"/>
      <p:bldP spid="74" grpId="0" animBg="1"/>
      <p:bldP spid="75" grpId="0" animBg="1"/>
      <p:bldP spid="76" grpId="0" animBg="1"/>
      <p:bldP spid="144" grpId="0"/>
      <p:bldP spid="145" grpId="0"/>
      <p:bldP spid="146" grpId="0"/>
      <p:bldP spid="147" grpId="0"/>
      <p:bldP spid="148" grpId="0"/>
      <p:bldP spid="149" grpId="0"/>
      <p:bldP spid="150" grpId="0"/>
      <p:bldP spid="151" grpId="0"/>
      <p:bldP spid="152" grpId="0"/>
      <p:bldP spid="161" grpId="0"/>
      <p:bldP spid="16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Finding and Scoring Matches</a:t>
            </a:r>
            <a:br>
              <a:rPr lang="en-US" smtClean="0"/>
            </a:br>
            <a:r>
              <a:rPr lang="en-US" sz="3600"/>
              <a:t>G</a:t>
            </a:r>
            <a:r>
              <a:rPr lang="en-US" sz="3600" smtClean="0"/>
              <a:t>enerating Size-1 Candidates</a:t>
            </a:r>
            <a:endParaRPr lang="en-US" sz="3600"/>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graphicFrame>
        <p:nvGraphicFramePr>
          <p:cNvPr id="242" name="Table 241"/>
          <p:cNvGraphicFramePr>
            <a:graphicFrameLocks noGrp="1"/>
          </p:cNvGraphicFramePr>
          <p:nvPr>
            <p:extLst>
              <p:ext uri="{D42A27DB-BD31-4B8C-83A1-F6EECF244321}">
                <p14:modId xmlns:p14="http://schemas.microsoft.com/office/powerpoint/2010/main" val="4037510296"/>
              </p:ext>
            </p:extLst>
          </p:nvPr>
        </p:nvGraphicFramePr>
        <p:xfrm>
          <a:off x="495171" y="1421925"/>
          <a:ext cx="1409829" cy="2133600"/>
        </p:xfrm>
        <a:graphic>
          <a:graphicData uri="http://schemas.openxmlformats.org/drawingml/2006/table">
            <a:tbl>
              <a:tblPr firstRow="1" bandRow="1">
                <a:tableStyleId>{5940675A-B579-460E-94D1-54222C63F5DA}</a:tableStyleId>
              </a:tblPr>
              <a:tblGrid>
                <a:gridCol w="663704"/>
                <a:gridCol w="746125"/>
              </a:tblGrid>
              <a:tr h="304800">
                <a:tc>
                  <a:txBody>
                    <a:bodyPr/>
                    <a:lstStyle/>
                    <a:p>
                      <a:pPr algn="ctr"/>
                      <a:endParaRPr lang="en-US" sz="1200"/>
                    </a:p>
                  </a:txBody>
                  <a:tcPr marL="0" marR="0" marT="0" marB="0" anchor="ctr"/>
                </a:tc>
                <a:tc>
                  <a:txBody>
                    <a:bodyPr/>
                    <a:lstStyle/>
                    <a:p>
                      <a:pPr algn="ctr"/>
                      <a:endParaRPr lang="en-US" sz="1200"/>
                    </a:p>
                  </a:txBody>
                  <a:tcPr marL="0" marR="0" marT="0" marB="0" anchor="ctr"/>
                </a:tc>
              </a:tr>
              <a:tr h="304800">
                <a:tc>
                  <a:txBody>
                    <a:bodyPr/>
                    <a:lstStyle/>
                    <a:p>
                      <a:pPr algn="ctr"/>
                      <a:r>
                        <a:rPr lang="en-US" sz="1200" smtClean="0"/>
                        <a:t>(5,9):0.9</a:t>
                      </a:r>
                      <a:endParaRPr lang="en-US" sz="1200"/>
                    </a:p>
                  </a:txBody>
                  <a:tcPr marL="0" marR="0" marT="0" marB="0" anchor="ctr"/>
                </a:tc>
                <a:tc>
                  <a:txBody>
                    <a:bodyPr/>
                    <a:lstStyle/>
                    <a:p>
                      <a:pPr algn="ctr"/>
                      <a:r>
                        <a:rPr lang="en-US" sz="1200" smtClean="0"/>
                        <a:t>(2,7): 0.7</a:t>
                      </a:r>
                      <a:endParaRPr lang="en-US" sz="1200"/>
                    </a:p>
                  </a:txBody>
                  <a:tcPr marL="0" marR="0" marT="0" marB="0" anchor="ctr"/>
                </a:tc>
              </a:tr>
              <a:tr h="304800">
                <a:tc>
                  <a:txBody>
                    <a:bodyPr/>
                    <a:lstStyle/>
                    <a:p>
                      <a:pPr algn="ctr"/>
                      <a:r>
                        <a:rPr lang="en-US" sz="1200" smtClean="0"/>
                        <a:t>(3,4):0.8</a:t>
                      </a:r>
                      <a:endParaRPr lang="en-US" sz="1200"/>
                    </a:p>
                  </a:txBody>
                  <a:tcPr marL="0" marR="0" marT="0" marB="0" anchor="ctr"/>
                </a:tc>
                <a:tc>
                  <a:txBody>
                    <a:bodyPr/>
                    <a:lstStyle/>
                    <a:p>
                      <a:pPr algn="ctr"/>
                      <a:r>
                        <a:rPr lang="en-US" sz="1200" smtClean="0"/>
                        <a:t>(5,6): 0.6</a:t>
                      </a:r>
                      <a:endParaRPr lang="en-US" sz="1200"/>
                    </a:p>
                  </a:txBody>
                  <a:tcPr marL="0" marR="0" marT="0" marB="0" anchor="ctr"/>
                </a:tc>
              </a:tr>
              <a:tr h="304800">
                <a:tc>
                  <a:txBody>
                    <a:bodyPr/>
                    <a:lstStyle/>
                    <a:p>
                      <a:pPr algn="ctr"/>
                      <a:r>
                        <a:rPr lang="en-US" sz="1200" smtClean="0"/>
                        <a:t>(4,5):0.8</a:t>
                      </a:r>
                      <a:endParaRPr lang="en-US" sz="1200"/>
                    </a:p>
                  </a:txBody>
                  <a:tcPr marL="0" marR="0" marT="0" marB="0" anchor="ctr"/>
                </a:tc>
                <a:tc>
                  <a:txBody>
                    <a:bodyPr/>
                    <a:lstStyle/>
                    <a:p>
                      <a:pPr algn="ctr"/>
                      <a:r>
                        <a:rPr lang="en-US" sz="1200" smtClean="0"/>
                        <a:t>(8,7): 0.5</a:t>
                      </a:r>
                      <a:endParaRPr lang="en-US" sz="1200"/>
                    </a:p>
                  </a:txBody>
                  <a:tcPr marL="0" marR="0" marT="0" marB="0" anchor="ctr"/>
                </a:tc>
              </a:tr>
              <a:tr h="304800">
                <a:tc>
                  <a:txBody>
                    <a:bodyPr/>
                    <a:lstStyle/>
                    <a:p>
                      <a:pPr algn="ctr"/>
                      <a:r>
                        <a:rPr lang="en-US" sz="1200" smtClean="0"/>
                        <a:t>(2,3):0.7</a:t>
                      </a:r>
                      <a:endParaRPr lang="en-US" sz="1200"/>
                    </a:p>
                  </a:txBody>
                  <a:tcPr marL="0" marR="0" marT="0" marB="0" anchor="ctr"/>
                </a:tc>
                <a:tc>
                  <a:txBody>
                    <a:bodyPr/>
                    <a:lstStyle/>
                    <a:p>
                      <a:pPr algn="ctr"/>
                      <a:r>
                        <a:rPr lang="en-US" sz="1200" smtClean="0"/>
                        <a:t>(2,1): 0.2</a:t>
                      </a:r>
                      <a:endParaRPr lang="en-US" sz="1200"/>
                    </a:p>
                  </a:txBody>
                  <a:tcPr marL="0" marR="0" marT="0" marB="0" anchor="ctr"/>
                </a:tc>
              </a:tr>
              <a:tr h="304800">
                <a:tc>
                  <a:txBody>
                    <a:bodyPr/>
                    <a:lstStyle/>
                    <a:p>
                      <a:pPr algn="ctr"/>
                      <a:r>
                        <a:rPr lang="en-US" sz="1200" smtClean="0"/>
                        <a:t>(8,9):0.6</a:t>
                      </a:r>
                      <a:endParaRPr lang="en-US" sz="1200"/>
                    </a:p>
                  </a:txBody>
                  <a:tcPr marL="0" marR="0" marT="0" marB="0" anchor="ctr"/>
                </a:tc>
                <a:tc>
                  <a:txBody>
                    <a:bodyPr/>
                    <a:lstStyle/>
                    <a:p>
                      <a:pPr algn="ctr"/>
                      <a:r>
                        <a:rPr lang="en-US" sz="1200" smtClean="0"/>
                        <a:t>(4,7): 0.1</a:t>
                      </a:r>
                      <a:endParaRPr lang="en-US" sz="1200"/>
                    </a:p>
                  </a:txBody>
                  <a:tcPr marL="0" marR="0" marT="0" marB="0" anchor="ctr"/>
                </a:tc>
              </a:tr>
              <a:tr h="304800">
                <a:tc>
                  <a:txBody>
                    <a:bodyPr/>
                    <a:lstStyle/>
                    <a:p>
                      <a:pPr algn="ctr"/>
                      <a:r>
                        <a:rPr lang="en-US" sz="1200" smtClean="0"/>
                        <a:t>(9,10):0.3</a:t>
                      </a:r>
                      <a:endParaRPr lang="en-US" sz="1200"/>
                    </a:p>
                  </a:txBody>
                  <a:tcPr marL="0" marR="0" marT="0" marB="0" anchor="ctr"/>
                </a:tc>
                <a:tc>
                  <a:txBody>
                    <a:bodyPr/>
                    <a:lstStyle/>
                    <a:p>
                      <a:pPr algn="ctr"/>
                      <a:endParaRPr lang="en-US" sz="1200"/>
                    </a:p>
                  </a:txBody>
                  <a:tcPr marL="0" marR="0" marT="0" marB="0" anchor="ctr"/>
                </a:tc>
              </a:tr>
            </a:tbl>
          </a:graphicData>
        </a:graphic>
      </p:graphicFrame>
      <p:grpSp>
        <p:nvGrpSpPr>
          <p:cNvPr id="252" name="Group 251"/>
          <p:cNvGrpSpPr/>
          <p:nvPr/>
        </p:nvGrpSpPr>
        <p:grpSpPr>
          <a:xfrm>
            <a:off x="549275" y="1421925"/>
            <a:ext cx="1317496" cy="308020"/>
            <a:chOff x="414645" y="3581400"/>
            <a:chExt cx="1317496" cy="308020"/>
          </a:xfrm>
        </p:grpSpPr>
        <p:sp>
          <p:nvSpPr>
            <p:cNvPr id="253" name="Oval 252"/>
            <p:cNvSpPr/>
            <p:nvPr/>
          </p:nvSpPr>
          <p:spPr>
            <a:xfrm>
              <a:off x="723705" y="358292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54" name="Oval 253"/>
            <p:cNvSpPr/>
            <p:nvPr/>
          </p:nvSpPr>
          <p:spPr>
            <a:xfrm>
              <a:off x="414645" y="358462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55" name="Oval 254"/>
            <p:cNvSpPr/>
            <p:nvPr/>
          </p:nvSpPr>
          <p:spPr>
            <a:xfrm>
              <a:off x="1427341" y="35814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256" name="Oval 255"/>
            <p:cNvSpPr/>
            <p:nvPr/>
          </p:nvSpPr>
          <p:spPr>
            <a:xfrm>
              <a:off x="1122541" y="358309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grpSp>
      <p:cxnSp>
        <p:nvCxnSpPr>
          <p:cNvPr id="257" name="Straight Arrow Connector 256"/>
          <p:cNvCxnSpPr/>
          <p:nvPr/>
        </p:nvCxnSpPr>
        <p:spPr>
          <a:xfrm>
            <a:off x="0" y="1906150"/>
            <a:ext cx="4657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H="1">
            <a:off x="1935655" y="1906150"/>
            <a:ext cx="412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9" name="Group 258"/>
          <p:cNvGrpSpPr/>
          <p:nvPr/>
        </p:nvGrpSpPr>
        <p:grpSpPr>
          <a:xfrm>
            <a:off x="2438400" y="1467989"/>
            <a:ext cx="1052604" cy="1580011"/>
            <a:chOff x="4497357" y="1533197"/>
            <a:chExt cx="1052604" cy="1580011"/>
          </a:xfrm>
        </p:grpSpPr>
        <p:sp>
          <p:nvSpPr>
            <p:cNvPr id="260" name="Oval 259"/>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261" name="Oval 260"/>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62" name="Oval 261"/>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263" name="Straight Connector 262"/>
            <p:cNvCxnSpPr>
              <a:stCxn id="262" idx="6"/>
              <a:endCxn id="260"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62" idx="4"/>
              <a:endCxn id="261"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4539247" y="1533197"/>
              <a:ext cx="985591" cy="369332"/>
            </a:xfrm>
            <a:prstGeom prst="rect">
              <a:avLst/>
            </a:prstGeom>
            <a:noFill/>
          </p:spPr>
          <p:txBody>
            <a:bodyPr wrap="none" rtlCol="0">
              <a:spAutoFit/>
            </a:bodyPr>
            <a:lstStyle/>
            <a:p>
              <a:r>
                <a:rPr lang="en-US" b="1" smtClean="0"/>
                <a:t>Query Q</a:t>
              </a:r>
              <a:endParaRPr lang="en-US" b="1"/>
            </a:p>
          </p:txBody>
        </p:sp>
        <p:sp>
          <p:nvSpPr>
            <p:cNvPr id="266" name="TextBox 265"/>
            <p:cNvSpPr txBox="1"/>
            <p:nvPr/>
          </p:nvSpPr>
          <p:spPr>
            <a:xfrm>
              <a:off x="4497357" y="2590800"/>
              <a:ext cx="301686" cy="369332"/>
            </a:xfrm>
            <a:prstGeom prst="rect">
              <a:avLst/>
            </a:prstGeom>
            <a:noFill/>
          </p:spPr>
          <p:txBody>
            <a:bodyPr wrap="none" rtlCol="0">
              <a:spAutoFit/>
            </a:bodyPr>
            <a:lstStyle/>
            <a:p>
              <a:r>
                <a:rPr lang="en-US" smtClean="0"/>
                <a:t>1</a:t>
              </a:r>
              <a:endParaRPr lang="en-US"/>
            </a:p>
          </p:txBody>
        </p:sp>
        <p:sp>
          <p:nvSpPr>
            <p:cNvPr id="267" name="TextBox 266"/>
            <p:cNvSpPr txBox="1"/>
            <p:nvPr/>
          </p:nvSpPr>
          <p:spPr>
            <a:xfrm>
              <a:off x="4497357" y="1752600"/>
              <a:ext cx="301686" cy="369332"/>
            </a:xfrm>
            <a:prstGeom prst="rect">
              <a:avLst/>
            </a:prstGeom>
            <a:noFill/>
          </p:spPr>
          <p:txBody>
            <a:bodyPr wrap="none" rtlCol="0">
              <a:spAutoFit/>
            </a:bodyPr>
            <a:lstStyle/>
            <a:p>
              <a:r>
                <a:rPr lang="en-US"/>
                <a:t>2</a:t>
              </a:r>
            </a:p>
          </p:txBody>
        </p:sp>
        <p:sp>
          <p:nvSpPr>
            <p:cNvPr id="268" name="TextBox 267"/>
            <p:cNvSpPr txBox="1"/>
            <p:nvPr/>
          </p:nvSpPr>
          <p:spPr>
            <a:xfrm>
              <a:off x="5105400" y="1752600"/>
              <a:ext cx="301686" cy="369332"/>
            </a:xfrm>
            <a:prstGeom prst="rect">
              <a:avLst/>
            </a:prstGeom>
            <a:noFill/>
          </p:spPr>
          <p:txBody>
            <a:bodyPr wrap="none" rtlCol="0">
              <a:spAutoFit/>
            </a:bodyPr>
            <a:lstStyle/>
            <a:p>
              <a:r>
                <a:rPr lang="en-US" smtClean="0"/>
                <a:t>3</a:t>
              </a:r>
              <a:endParaRPr lang="en-US"/>
            </a:p>
          </p:txBody>
        </p:sp>
        <p:sp>
          <p:nvSpPr>
            <p:cNvPr id="269" name="Oval 268"/>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270" name="Straight Connector 269"/>
            <p:cNvCxnSpPr>
              <a:stCxn id="260" idx="4"/>
              <a:endCxn id="269"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1" name="TextBox 270"/>
            <p:cNvSpPr txBox="1"/>
            <p:nvPr/>
          </p:nvSpPr>
          <p:spPr>
            <a:xfrm>
              <a:off x="5105400" y="2590800"/>
              <a:ext cx="301686" cy="369332"/>
            </a:xfrm>
            <a:prstGeom prst="rect">
              <a:avLst/>
            </a:prstGeom>
            <a:noFill/>
          </p:spPr>
          <p:txBody>
            <a:bodyPr wrap="none" rtlCol="0">
              <a:spAutoFit/>
            </a:bodyPr>
            <a:lstStyle/>
            <a:p>
              <a:r>
                <a:rPr lang="en-US"/>
                <a:t>4</a:t>
              </a:r>
            </a:p>
          </p:txBody>
        </p:sp>
      </p:grpSp>
      <p:sp>
        <p:nvSpPr>
          <p:cNvPr id="272" name="TextBox 271"/>
          <p:cNvSpPr txBox="1"/>
          <p:nvPr/>
        </p:nvSpPr>
        <p:spPr>
          <a:xfrm>
            <a:off x="3810000" y="1425145"/>
            <a:ext cx="1850571" cy="369332"/>
          </a:xfrm>
          <a:prstGeom prst="rect">
            <a:avLst/>
          </a:prstGeom>
          <a:noFill/>
        </p:spPr>
        <p:txBody>
          <a:bodyPr wrap="none" rtlCol="0">
            <a:spAutoFit/>
          </a:bodyPr>
          <a:lstStyle/>
          <a:p>
            <a:r>
              <a:rPr lang="en-US" b="1" smtClean="0"/>
              <a:t>Size-1 Candidates</a:t>
            </a:r>
            <a:endParaRPr lang="en-US" b="1"/>
          </a:p>
        </p:txBody>
      </p:sp>
      <p:grpSp>
        <p:nvGrpSpPr>
          <p:cNvPr id="3" name="Group 2"/>
          <p:cNvGrpSpPr/>
          <p:nvPr/>
        </p:nvGrpSpPr>
        <p:grpSpPr>
          <a:xfrm>
            <a:off x="3810000" y="1676400"/>
            <a:ext cx="1052604" cy="1360608"/>
            <a:chOff x="4497357" y="1752600"/>
            <a:chExt cx="1052604" cy="1360608"/>
          </a:xfrm>
        </p:grpSpPr>
        <p:sp>
          <p:nvSpPr>
            <p:cNvPr id="273" name="Oval 272"/>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274" name="Oval 273"/>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75" name="Oval 274"/>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276" name="Straight Connector 275"/>
            <p:cNvCxnSpPr>
              <a:stCxn id="275" idx="6"/>
              <a:endCxn id="273"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a:stCxn id="275" idx="4"/>
              <a:endCxn id="274"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p:cNvSpPr txBox="1"/>
            <p:nvPr/>
          </p:nvSpPr>
          <p:spPr>
            <a:xfrm>
              <a:off x="4497357" y="2590800"/>
              <a:ext cx="301686" cy="369332"/>
            </a:xfrm>
            <a:prstGeom prst="rect">
              <a:avLst/>
            </a:prstGeom>
            <a:noFill/>
          </p:spPr>
          <p:txBody>
            <a:bodyPr wrap="none" rtlCol="0">
              <a:spAutoFit/>
            </a:bodyPr>
            <a:lstStyle/>
            <a:p>
              <a:r>
                <a:rPr lang="en-US" smtClean="0"/>
                <a:t>5</a:t>
              </a:r>
              <a:endParaRPr lang="en-US"/>
            </a:p>
          </p:txBody>
        </p:sp>
        <p:sp>
          <p:nvSpPr>
            <p:cNvPr id="279" name="TextBox 278"/>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281" name="Oval 280"/>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282" name="Straight Connector 281"/>
            <p:cNvCxnSpPr>
              <a:stCxn id="273" idx="4"/>
              <a:endCxn id="281"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4" name="TextBox 283"/>
          <p:cNvSpPr txBox="1"/>
          <p:nvPr/>
        </p:nvSpPr>
        <p:spPr>
          <a:xfrm>
            <a:off x="3866672" y="3048000"/>
            <a:ext cx="3865995" cy="369332"/>
          </a:xfrm>
          <a:prstGeom prst="rect">
            <a:avLst/>
          </a:prstGeom>
          <a:noFill/>
        </p:spPr>
        <p:txBody>
          <a:bodyPr wrap="none" rtlCol="0">
            <a:spAutoFit/>
          </a:bodyPr>
          <a:lstStyle/>
          <a:p>
            <a:r>
              <a:rPr lang="en-US" smtClean="0"/>
              <a:t>Multiple query edges of the same type</a:t>
            </a:r>
            <a:endParaRPr lang="en-US"/>
          </a:p>
        </p:txBody>
      </p:sp>
      <p:grpSp>
        <p:nvGrpSpPr>
          <p:cNvPr id="285" name="Group 284"/>
          <p:cNvGrpSpPr/>
          <p:nvPr/>
        </p:nvGrpSpPr>
        <p:grpSpPr>
          <a:xfrm>
            <a:off x="5043396" y="1676400"/>
            <a:ext cx="1122839" cy="1360608"/>
            <a:chOff x="4497357" y="1752600"/>
            <a:chExt cx="1122839" cy="1360608"/>
          </a:xfrm>
        </p:grpSpPr>
        <p:sp>
          <p:nvSpPr>
            <p:cNvPr id="286" name="Oval 285"/>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287" name="Oval 286"/>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88" name="Oval 287"/>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289" name="Straight Connector 288"/>
            <p:cNvCxnSpPr>
              <a:stCxn id="288" idx="6"/>
              <a:endCxn id="286"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88" idx="4"/>
              <a:endCxn id="287"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TextBox 290"/>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292" name="TextBox 291"/>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293" name="Oval 292"/>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294" name="Straight Connector 293"/>
            <p:cNvCxnSpPr>
              <a:stCxn id="286" idx="4"/>
              <a:endCxn id="293"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6254365" y="1687392"/>
            <a:ext cx="1052604" cy="1360608"/>
            <a:chOff x="4497357" y="1752600"/>
            <a:chExt cx="1052604" cy="1360608"/>
          </a:xfrm>
        </p:grpSpPr>
        <p:sp>
          <p:nvSpPr>
            <p:cNvPr id="296" name="Oval 295"/>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297" name="Oval 296"/>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98" name="Oval 297"/>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299" name="Straight Connector 298"/>
            <p:cNvCxnSpPr>
              <a:stCxn id="298" idx="6"/>
              <a:endCxn id="296"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98" idx="4"/>
              <a:endCxn id="297"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1" name="TextBox 300"/>
            <p:cNvSpPr txBox="1"/>
            <p:nvPr/>
          </p:nvSpPr>
          <p:spPr>
            <a:xfrm>
              <a:off x="4497357" y="2590800"/>
              <a:ext cx="301686" cy="369332"/>
            </a:xfrm>
            <a:prstGeom prst="rect">
              <a:avLst/>
            </a:prstGeom>
            <a:noFill/>
          </p:spPr>
          <p:txBody>
            <a:bodyPr wrap="none" rtlCol="0">
              <a:spAutoFit/>
            </a:bodyPr>
            <a:lstStyle/>
            <a:p>
              <a:r>
                <a:rPr lang="en-US" smtClean="0"/>
                <a:t>9</a:t>
              </a:r>
              <a:endParaRPr lang="en-US"/>
            </a:p>
          </p:txBody>
        </p:sp>
        <p:sp>
          <p:nvSpPr>
            <p:cNvPr id="302" name="TextBox 301"/>
            <p:cNvSpPr txBox="1"/>
            <p:nvPr/>
          </p:nvSpPr>
          <p:spPr>
            <a:xfrm>
              <a:off x="4497357" y="1752600"/>
              <a:ext cx="301686" cy="369332"/>
            </a:xfrm>
            <a:prstGeom prst="rect">
              <a:avLst/>
            </a:prstGeom>
            <a:noFill/>
          </p:spPr>
          <p:txBody>
            <a:bodyPr wrap="none" rtlCol="0">
              <a:spAutoFit/>
            </a:bodyPr>
            <a:lstStyle/>
            <a:p>
              <a:r>
                <a:rPr lang="en-US" smtClean="0"/>
                <a:t>5</a:t>
              </a:r>
              <a:endParaRPr lang="en-US"/>
            </a:p>
          </p:txBody>
        </p:sp>
        <p:sp>
          <p:nvSpPr>
            <p:cNvPr id="303" name="Oval 302"/>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04" name="Straight Connector 303"/>
            <p:cNvCxnSpPr>
              <a:stCxn id="296" idx="4"/>
              <a:endCxn id="303"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5" name="Group 304"/>
          <p:cNvGrpSpPr/>
          <p:nvPr/>
        </p:nvGrpSpPr>
        <p:grpSpPr>
          <a:xfrm>
            <a:off x="7487761" y="1687392"/>
            <a:ext cx="1122839" cy="1360608"/>
            <a:chOff x="4497357" y="1752600"/>
            <a:chExt cx="1122839" cy="1360608"/>
          </a:xfrm>
        </p:grpSpPr>
        <p:sp>
          <p:nvSpPr>
            <p:cNvPr id="306" name="Oval 305"/>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07" name="Oval 306"/>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08" name="Oval 307"/>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09" name="Straight Connector 308"/>
            <p:cNvCxnSpPr>
              <a:stCxn id="308" idx="6"/>
              <a:endCxn id="306"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4"/>
              <a:endCxn id="307"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5318510" y="1763592"/>
              <a:ext cx="301686" cy="369332"/>
            </a:xfrm>
            <a:prstGeom prst="rect">
              <a:avLst/>
            </a:prstGeom>
            <a:noFill/>
          </p:spPr>
          <p:txBody>
            <a:bodyPr wrap="none" rtlCol="0">
              <a:spAutoFit/>
            </a:bodyPr>
            <a:lstStyle/>
            <a:p>
              <a:r>
                <a:rPr lang="en-US"/>
                <a:t>9</a:t>
              </a:r>
            </a:p>
          </p:txBody>
        </p:sp>
        <p:sp>
          <p:nvSpPr>
            <p:cNvPr id="312" name="TextBox 311"/>
            <p:cNvSpPr txBox="1"/>
            <p:nvPr/>
          </p:nvSpPr>
          <p:spPr>
            <a:xfrm>
              <a:off x="4497357" y="1752600"/>
              <a:ext cx="301686" cy="369332"/>
            </a:xfrm>
            <a:prstGeom prst="rect">
              <a:avLst/>
            </a:prstGeom>
            <a:noFill/>
          </p:spPr>
          <p:txBody>
            <a:bodyPr wrap="none" rtlCol="0">
              <a:spAutoFit/>
            </a:bodyPr>
            <a:lstStyle/>
            <a:p>
              <a:r>
                <a:rPr lang="en-US"/>
                <a:t>5</a:t>
              </a:r>
            </a:p>
          </p:txBody>
        </p:sp>
        <p:sp>
          <p:nvSpPr>
            <p:cNvPr id="313" name="Oval 312"/>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14" name="Straight Connector 313"/>
            <p:cNvCxnSpPr>
              <a:stCxn id="306" idx="4"/>
              <a:endCxn id="313"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866672" y="3048000"/>
            <a:ext cx="4498476" cy="369332"/>
          </a:xfrm>
          <a:prstGeom prst="rect">
            <a:avLst/>
          </a:prstGeom>
          <a:noFill/>
        </p:spPr>
        <p:txBody>
          <a:bodyPr wrap="none" rtlCol="0">
            <a:spAutoFit/>
          </a:bodyPr>
          <a:lstStyle/>
          <a:p>
            <a:r>
              <a:rPr lang="en-US"/>
              <a:t>Query Edge with both endpoints of same </a:t>
            </a:r>
            <a:r>
              <a:rPr lang="en-US" smtClean="0"/>
              <a:t>type</a:t>
            </a:r>
            <a:endParaRPr lang="en-US"/>
          </a:p>
        </p:txBody>
      </p:sp>
      <p:sp>
        <p:nvSpPr>
          <p:cNvPr id="315" name="TextBox 314"/>
          <p:cNvSpPr txBox="1"/>
          <p:nvPr/>
        </p:nvSpPr>
        <p:spPr>
          <a:xfrm>
            <a:off x="549275" y="3962399"/>
            <a:ext cx="739690" cy="2031325"/>
          </a:xfrm>
          <a:prstGeom prst="rect">
            <a:avLst/>
          </a:prstGeom>
          <a:noFill/>
        </p:spPr>
        <p:txBody>
          <a:bodyPr wrap="none" rtlCol="0">
            <a:spAutoFit/>
          </a:bodyPr>
          <a:lstStyle/>
          <a:p>
            <a:r>
              <a:rPr lang="en-US" b="1" smtClean="0"/>
              <a:t>Order</a:t>
            </a:r>
          </a:p>
          <a:p>
            <a:r>
              <a:rPr lang="en-US" smtClean="0"/>
              <a:t>(5,9)</a:t>
            </a:r>
          </a:p>
          <a:p>
            <a:r>
              <a:rPr lang="en-US" smtClean="0"/>
              <a:t>(3,4)</a:t>
            </a:r>
          </a:p>
          <a:p>
            <a:r>
              <a:rPr lang="en-US" smtClean="0"/>
              <a:t>(4,5)</a:t>
            </a:r>
          </a:p>
          <a:p>
            <a:r>
              <a:rPr lang="en-US" smtClean="0"/>
              <a:t>(2,3)</a:t>
            </a:r>
          </a:p>
          <a:p>
            <a:r>
              <a:rPr lang="en-US" smtClean="0"/>
              <a:t>(2,7)</a:t>
            </a:r>
          </a:p>
          <a:p>
            <a:r>
              <a:rPr lang="en-US" smtClean="0"/>
              <a:t>…</a:t>
            </a:r>
            <a:endParaRPr lang="en-US"/>
          </a:p>
        </p:txBody>
      </p:sp>
      <p:sp>
        <p:nvSpPr>
          <p:cNvPr id="316" name="TextBox 315"/>
          <p:cNvSpPr txBox="1"/>
          <p:nvPr/>
        </p:nvSpPr>
        <p:spPr>
          <a:xfrm>
            <a:off x="2221581" y="3429000"/>
            <a:ext cx="1929246" cy="369332"/>
          </a:xfrm>
          <a:prstGeom prst="rect">
            <a:avLst/>
          </a:prstGeom>
          <a:noFill/>
        </p:spPr>
        <p:txBody>
          <a:bodyPr wrap="none" rtlCol="0">
            <a:spAutoFit/>
          </a:bodyPr>
          <a:lstStyle/>
          <a:p>
            <a:r>
              <a:rPr lang="en-US" b="1" smtClean="0"/>
              <a:t>Candidate Growth</a:t>
            </a:r>
            <a:endParaRPr lang="en-US" b="1"/>
          </a:p>
        </p:txBody>
      </p:sp>
      <p:grpSp>
        <p:nvGrpSpPr>
          <p:cNvPr id="317" name="Group 316"/>
          <p:cNvGrpSpPr/>
          <p:nvPr/>
        </p:nvGrpSpPr>
        <p:grpSpPr>
          <a:xfrm>
            <a:off x="2229961" y="4114800"/>
            <a:ext cx="1122839" cy="1360608"/>
            <a:chOff x="4497357" y="1752600"/>
            <a:chExt cx="1122839" cy="1360608"/>
          </a:xfrm>
        </p:grpSpPr>
        <p:sp>
          <p:nvSpPr>
            <p:cNvPr id="318" name="Oval 317"/>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9" name="Oval 318"/>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20" name="Oval 319"/>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21" name="Straight Connector 320"/>
            <p:cNvCxnSpPr>
              <a:stCxn id="320" idx="6"/>
              <a:endCxn id="318"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4"/>
              <a:endCxn id="319"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324" name="TextBox 323"/>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325" name="Oval 324"/>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26" name="Straight Connector 325"/>
            <p:cNvCxnSpPr>
              <a:stCxn id="318" idx="4"/>
              <a:endCxn id="325"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7" name="Straight Arrow Connector 336"/>
          <p:cNvCxnSpPr/>
          <p:nvPr/>
        </p:nvCxnSpPr>
        <p:spPr>
          <a:xfrm>
            <a:off x="3640964" y="4932402"/>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 name="TextBox 337"/>
          <p:cNvSpPr txBox="1"/>
          <p:nvPr/>
        </p:nvSpPr>
        <p:spPr>
          <a:xfrm>
            <a:off x="3488564" y="4542472"/>
            <a:ext cx="702436" cy="738664"/>
          </a:xfrm>
          <a:prstGeom prst="rect">
            <a:avLst/>
          </a:prstGeom>
          <a:noFill/>
        </p:spPr>
        <p:txBody>
          <a:bodyPr wrap="none" rtlCol="0">
            <a:spAutoFit/>
          </a:bodyPr>
          <a:lstStyle/>
          <a:p>
            <a:r>
              <a:rPr lang="en-US" sz="1400" smtClean="0"/>
              <a:t>Prune?</a:t>
            </a:r>
          </a:p>
          <a:p>
            <a:endParaRPr lang="en-US" sz="1400" smtClean="0"/>
          </a:p>
          <a:p>
            <a:r>
              <a:rPr lang="en-US" sz="1400" smtClean="0"/>
              <a:t>Grow?</a:t>
            </a:r>
            <a:endParaRPr lang="en-US" sz="1400"/>
          </a:p>
        </p:txBody>
      </p:sp>
      <p:cxnSp>
        <p:nvCxnSpPr>
          <p:cNvPr id="349" name="Straight Arrow Connector 348"/>
          <p:cNvCxnSpPr/>
          <p:nvPr/>
        </p:nvCxnSpPr>
        <p:spPr>
          <a:xfrm>
            <a:off x="5698364" y="4428530"/>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0" name="TextBox 349"/>
          <p:cNvSpPr txBox="1"/>
          <p:nvPr/>
        </p:nvSpPr>
        <p:spPr>
          <a:xfrm>
            <a:off x="5545964" y="4038600"/>
            <a:ext cx="702436" cy="738664"/>
          </a:xfrm>
          <a:prstGeom prst="rect">
            <a:avLst/>
          </a:prstGeom>
          <a:noFill/>
        </p:spPr>
        <p:txBody>
          <a:bodyPr wrap="none" rtlCol="0">
            <a:spAutoFit/>
          </a:bodyPr>
          <a:lstStyle/>
          <a:p>
            <a:r>
              <a:rPr lang="en-US" sz="1400" smtClean="0"/>
              <a:t>Prune?</a:t>
            </a:r>
          </a:p>
          <a:p>
            <a:endParaRPr lang="en-US" sz="1400" smtClean="0"/>
          </a:p>
          <a:p>
            <a:r>
              <a:rPr lang="en-US" sz="1400" smtClean="0"/>
              <a:t>Grow?</a:t>
            </a:r>
            <a:endParaRPr lang="en-US" sz="1400"/>
          </a:p>
        </p:txBody>
      </p:sp>
      <p:cxnSp>
        <p:nvCxnSpPr>
          <p:cNvPr id="361" name="Straight Arrow Connector 360"/>
          <p:cNvCxnSpPr/>
          <p:nvPr/>
        </p:nvCxnSpPr>
        <p:spPr>
          <a:xfrm>
            <a:off x="7710394" y="4399002"/>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2" name="TextBox 361"/>
          <p:cNvSpPr txBox="1"/>
          <p:nvPr/>
        </p:nvSpPr>
        <p:spPr>
          <a:xfrm>
            <a:off x="7557994" y="4009072"/>
            <a:ext cx="829971" cy="738664"/>
          </a:xfrm>
          <a:prstGeom prst="rect">
            <a:avLst/>
          </a:prstGeom>
          <a:noFill/>
        </p:spPr>
        <p:txBody>
          <a:bodyPr wrap="none" rtlCol="0">
            <a:spAutoFit/>
          </a:bodyPr>
          <a:lstStyle/>
          <a:p>
            <a:r>
              <a:rPr lang="en-US" sz="1400" smtClean="0"/>
              <a:t>Heapify?</a:t>
            </a:r>
          </a:p>
          <a:p>
            <a:endParaRPr lang="en-US" sz="1400" smtClean="0"/>
          </a:p>
          <a:p>
            <a:r>
              <a:rPr lang="en-US" sz="1400" smtClean="0"/>
              <a:t>Discard?</a:t>
            </a:r>
            <a:endParaRPr lang="en-US" sz="1400"/>
          </a:p>
        </p:txBody>
      </p:sp>
      <p:grpSp>
        <p:nvGrpSpPr>
          <p:cNvPr id="32" name="Group 31"/>
          <p:cNvGrpSpPr/>
          <p:nvPr/>
        </p:nvGrpSpPr>
        <p:grpSpPr>
          <a:xfrm>
            <a:off x="4267200" y="3505200"/>
            <a:ext cx="1122839" cy="1360608"/>
            <a:chOff x="4267200" y="4267200"/>
            <a:chExt cx="1122839" cy="1360608"/>
          </a:xfrm>
        </p:grpSpPr>
        <p:grpSp>
          <p:nvGrpSpPr>
            <p:cNvPr id="339" name="Group 338"/>
            <p:cNvGrpSpPr/>
            <p:nvPr/>
          </p:nvGrpSpPr>
          <p:grpSpPr>
            <a:xfrm>
              <a:off x="4267200" y="4267200"/>
              <a:ext cx="1122839" cy="1360608"/>
              <a:chOff x="4497357" y="1752600"/>
              <a:chExt cx="1122839" cy="1360608"/>
            </a:xfrm>
          </p:grpSpPr>
          <p:sp>
            <p:nvSpPr>
              <p:cNvPr id="340" name="Oval 339"/>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41" name="Oval 340"/>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42" name="Oval 341"/>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43" name="Straight Connector 342"/>
              <p:cNvCxnSpPr>
                <a:stCxn id="342" idx="6"/>
                <a:endCxn id="340"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a:stCxn id="342" idx="4"/>
                <a:endCxn id="341"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5" name="TextBox 344"/>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346" name="TextBox 345"/>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347" name="Oval 346"/>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48" name="Straight Connector 347"/>
              <p:cNvCxnSpPr>
                <a:stCxn id="340" idx="4"/>
                <a:endCxn id="347"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3" name="TextBox 362"/>
            <p:cNvSpPr txBox="1"/>
            <p:nvPr/>
          </p:nvSpPr>
          <p:spPr>
            <a:xfrm>
              <a:off x="4286300" y="4953676"/>
              <a:ext cx="301686" cy="369332"/>
            </a:xfrm>
            <a:prstGeom prst="rect">
              <a:avLst/>
            </a:prstGeom>
            <a:noFill/>
          </p:spPr>
          <p:txBody>
            <a:bodyPr wrap="none" rtlCol="0">
              <a:spAutoFit/>
            </a:bodyPr>
            <a:lstStyle/>
            <a:p>
              <a:r>
                <a:rPr lang="en-US"/>
                <a:t>8</a:t>
              </a:r>
            </a:p>
          </p:txBody>
        </p:sp>
      </p:grpSp>
      <p:grpSp>
        <p:nvGrpSpPr>
          <p:cNvPr id="38" name="Group 37"/>
          <p:cNvGrpSpPr/>
          <p:nvPr/>
        </p:nvGrpSpPr>
        <p:grpSpPr>
          <a:xfrm>
            <a:off x="6192361" y="3581400"/>
            <a:ext cx="1201890" cy="1360608"/>
            <a:chOff x="6192361" y="3744792"/>
            <a:chExt cx="1201890" cy="1360608"/>
          </a:xfrm>
        </p:grpSpPr>
        <p:grpSp>
          <p:nvGrpSpPr>
            <p:cNvPr id="351" name="Group 350"/>
            <p:cNvGrpSpPr/>
            <p:nvPr/>
          </p:nvGrpSpPr>
          <p:grpSpPr>
            <a:xfrm>
              <a:off x="6192361" y="3744792"/>
              <a:ext cx="1122839" cy="1360608"/>
              <a:chOff x="4497357" y="1752600"/>
              <a:chExt cx="1122839" cy="1360608"/>
            </a:xfrm>
          </p:grpSpPr>
          <p:sp>
            <p:nvSpPr>
              <p:cNvPr id="352" name="Oval 351"/>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53" name="Oval 352"/>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54" name="Oval 353"/>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55" name="Straight Connector 354"/>
              <p:cNvCxnSpPr>
                <a:stCxn id="354" idx="6"/>
                <a:endCxn id="352"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a:stCxn id="354" idx="4"/>
                <a:endCxn id="353"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7" name="TextBox 356"/>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358" name="TextBox 357"/>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359" name="Oval 358"/>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60" name="Straight Connector 359"/>
              <p:cNvCxnSpPr>
                <a:stCxn id="352" idx="4"/>
                <a:endCxn id="359"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4" name="TextBox 363"/>
            <p:cNvSpPr txBox="1"/>
            <p:nvPr/>
          </p:nvSpPr>
          <p:spPr>
            <a:xfrm>
              <a:off x="6240680" y="4466121"/>
              <a:ext cx="301686" cy="369332"/>
            </a:xfrm>
            <a:prstGeom prst="rect">
              <a:avLst/>
            </a:prstGeom>
            <a:noFill/>
          </p:spPr>
          <p:txBody>
            <a:bodyPr wrap="none" rtlCol="0">
              <a:spAutoFit/>
            </a:bodyPr>
            <a:lstStyle/>
            <a:p>
              <a:r>
                <a:rPr lang="en-US" smtClean="0"/>
                <a:t>8</a:t>
              </a:r>
              <a:endParaRPr lang="en-US"/>
            </a:p>
          </p:txBody>
        </p:sp>
        <p:sp>
          <p:nvSpPr>
            <p:cNvPr id="365" name="TextBox 364"/>
            <p:cNvSpPr txBox="1"/>
            <p:nvPr/>
          </p:nvSpPr>
          <p:spPr>
            <a:xfrm>
              <a:off x="7092565" y="4469877"/>
              <a:ext cx="301686" cy="369332"/>
            </a:xfrm>
            <a:prstGeom prst="rect">
              <a:avLst/>
            </a:prstGeom>
            <a:noFill/>
          </p:spPr>
          <p:txBody>
            <a:bodyPr wrap="none" rtlCol="0">
              <a:spAutoFit/>
            </a:bodyPr>
            <a:lstStyle/>
            <a:p>
              <a:r>
                <a:rPr lang="en-US" smtClean="0"/>
                <a:t>6</a:t>
              </a:r>
              <a:endParaRPr lang="en-US"/>
            </a:p>
          </p:txBody>
        </p:sp>
      </p:grpSp>
      <p:cxnSp>
        <p:nvCxnSpPr>
          <p:cNvPr id="366" name="Straight Arrow Connector 365"/>
          <p:cNvCxnSpPr/>
          <p:nvPr/>
        </p:nvCxnSpPr>
        <p:spPr>
          <a:xfrm>
            <a:off x="5698364" y="5800130"/>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7" name="TextBox 366"/>
          <p:cNvSpPr txBox="1"/>
          <p:nvPr/>
        </p:nvSpPr>
        <p:spPr>
          <a:xfrm>
            <a:off x="5545964" y="5410200"/>
            <a:ext cx="702436" cy="738664"/>
          </a:xfrm>
          <a:prstGeom prst="rect">
            <a:avLst/>
          </a:prstGeom>
          <a:noFill/>
        </p:spPr>
        <p:txBody>
          <a:bodyPr wrap="none" rtlCol="0">
            <a:spAutoFit/>
          </a:bodyPr>
          <a:lstStyle/>
          <a:p>
            <a:r>
              <a:rPr lang="en-US" sz="1400" smtClean="0"/>
              <a:t>Prune?</a:t>
            </a:r>
          </a:p>
          <a:p>
            <a:endParaRPr lang="en-US" sz="1400" smtClean="0"/>
          </a:p>
          <a:p>
            <a:r>
              <a:rPr lang="en-US" sz="1400" smtClean="0"/>
              <a:t>Grow?</a:t>
            </a:r>
            <a:endParaRPr lang="en-US" sz="1400"/>
          </a:p>
        </p:txBody>
      </p:sp>
      <p:cxnSp>
        <p:nvCxnSpPr>
          <p:cNvPr id="368" name="Straight Arrow Connector 367"/>
          <p:cNvCxnSpPr/>
          <p:nvPr/>
        </p:nvCxnSpPr>
        <p:spPr>
          <a:xfrm>
            <a:off x="7710394" y="5770602"/>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9" name="TextBox 368"/>
          <p:cNvSpPr txBox="1"/>
          <p:nvPr/>
        </p:nvSpPr>
        <p:spPr>
          <a:xfrm>
            <a:off x="7557994" y="5380672"/>
            <a:ext cx="829971" cy="738664"/>
          </a:xfrm>
          <a:prstGeom prst="rect">
            <a:avLst/>
          </a:prstGeom>
          <a:noFill/>
        </p:spPr>
        <p:txBody>
          <a:bodyPr wrap="none" rtlCol="0">
            <a:spAutoFit/>
          </a:bodyPr>
          <a:lstStyle/>
          <a:p>
            <a:r>
              <a:rPr lang="en-US" sz="1400" smtClean="0"/>
              <a:t>Heapify?</a:t>
            </a:r>
          </a:p>
          <a:p>
            <a:endParaRPr lang="en-US" sz="1400" smtClean="0"/>
          </a:p>
          <a:p>
            <a:r>
              <a:rPr lang="en-US" sz="1400" smtClean="0"/>
              <a:t>Discard?</a:t>
            </a:r>
            <a:endParaRPr lang="en-US" sz="1400"/>
          </a:p>
        </p:txBody>
      </p:sp>
      <p:grpSp>
        <p:nvGrpSpPr>
          <p:cNvPr id="370" name="Group 369"/>
          <p:cNvGrpSpPr/>
          <p:nvPr/>
        </p:nvGrpSpPr>
        <p:grpSpPr>
          <a:xfrm>
            <a:off x="4153296" y="4876800"/>
            <a:ext cx="1236743" cy="1360608"/>
            <a:chOff x="4153296" y="4267200"/>
            <a:chExt cx="1236743" cy="1360608"/>
          </a:xfrm>
        </p:grpSpPr>
        <p:grpSp>
          <p:nvGrpSpPr>
            <p:cNvPr id="371" name="Group 370"/>
            <p:cNvGrpSpPr/>
            <p:nvPr/>
          </p:nvGrpSpPr>
          <p:grpSpPr>
            <a:xfrm>
              <a:off x="4267200" y="4267200"/>
              <a:ext cx="1122839" cy="1360608"/>
              <a:chOff x="4497357" y="1752600"/>
              <a:chExt cx="1122839" cy="1360608"/>
            </a:xfrm>
          </p:grpSpPr>
          <p:sp>
            <p:nvSpPr>
              <p:cNvPr id="373" name="Oval 372"/>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74" name="Oval 373"/>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75" name="Oval 374"/>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76" name="Straight Connector 375"/>
              <p:cNvCxnSpPr>
                <a:stCxn id="375" idx="6"/>
                <a:endCxn id="373"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a:stCxn id="375" idx="4"/>
                <a:endCxn id="374"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8" name="TextBox 377"/>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379" name="TextBox 378"/>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380" name="Oval 379"/>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81" name="Straight Connector 380"/>
              <p:cNvCxnSpPr>
                <a:stCxn id="373" idx="4"/>
                <a:endCxn id="380"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2" name="TextBox 371"/>
            <p:cNvSpPr txBox="1"/>
            <p:nvPr/>
          </p:nvSpPr>
          <p:spPr>
            <a:xfrm>
              <a:off x="4153296" y="5040868"/>
              <a:ext cx="418704" cy="369332"/>
            </a:xfrm>
            <a:prstGeom prst="rect">
              <a:avLst/>
            </a:prstGeom>
            <a:noFill/>
          </p:spPr>
          <p:txBody>
            <a:bodyPr wrap="none" rtlCol="0">
              <a:spAutoFit/>
            </a:bodyPr>
            <a:lstStyle/>
            <a:p>
              <a:r>
                <a:rPr lang="en-US" smtClean="0"/>
                <a:t>10</a:t>
              </a:r>
              <a:endParaRPr lang="en-US"/>
            </a:p>
          </p:txBody>
        </p:sp>
      </p:grpSp>
      <p:grpSp>
        <p:nvGrpSpPr>
          <p:cNvPr id="382" name="Group 381"/>
          <p:cNvGrpSpPr/>
          <p:nvPr/>
        </p:nvGrpSpPr>
        <p:grpSpPr>
          <a:xfrm>
            <a:off x="6134496" y="4953000"/>
            <a:ext cx="1259755" cy="1360608"/>
            <a:chOff x="6134496" y="3744792"/>
            <a:chExt cx="1259755" cy="1360608"/>
          </a:xfrm>
        </p:grpSpPr>
        <p:grpSp>
          <p:nvGrpSpPr>
            <p:cNvPr id="383" name="Group 382"/>
            <p:cNvGrpSpPr/>
            <p:nvPr/>
          </p:nvGrpSpPr>
          <p:grpSpPr>
            <a:xfrm>
              <a:off x="6192361" y="3744792"/>
              <a:ext cx="1122839" cy="1360608"/>
              <a:chOff x="4497357" y="1752600"/>
              <a:chExt cx="1122839" cy="1360608"/>
            </a:xfrm>
          </p:grpSpPr>
          <p:sp>
            <p:nvSpPr>
              <p:cNvPr id="386" name="Oval 385"/>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87" name="Oval 386"/>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88" name="Oval 387"/>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389" name="Straight Connector 388"/>
              <p:cNvCxnSpPr>
                <a:stCxn id="388" idx="6"/>
                <a:endCxn id="386"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88" idx="4"/>
                <a:endCxn id="387"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TextBox 390"/>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392" name="TextBox 391"/>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393" name="Oval 392"/>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394" name="Straight Connector 393"/>
              <p:cNvCxnSpPr>
                <a:stCxn id="386" idx="4"/>
                <a:endCxn id="393"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4" name="TextBox 383"/>
            <p:cNvSpPr txBox="1"/>
            <p:nvPr/>
          </p:nvSpPr>
          <p:spPr>
            <a:xfrm>
              <a:off x="6134496" y="4518460"/>
              <a:ext cx="418704" cy="369332"/>
            </a:xfrm>
            <a:prstGeom prst="rect">
              <a:avLst/>
            </a:prstGeom>
            <a:noFill/>
          </p:spPr>
          <p:txBody>
            <a:bodyPr wrap="none" rtlCol="0">
              <a:spAutoFit/>
            </a:bodyPr>
            <a:lstStyle/>
            <a:p>
              <a:r>
                <a:rPr lang="en-US" smtClean="0"/>
                <a:t>10</a:t>
              </a:r>
              <a:endParaRPr lang="en-US"/>
            </a:p>
          </p:txBody>
        </p:sp>
        <p:sp>
          <p:nvSpPr>
            <p:cNvPr id="385" name="TextBox 384"/>
            <p:cNvSpPr txBox="1"/>
            <p:nvPr/>
          </p:nvSpPr>
          <p:spPr>
            <a:xfrm>
              <a:off x="7092565" y="4469877"/>
              <a:ext cx="301686" cy="369332"/>
            </a:xfrm>
            <a:prstGeom prst="rect">
              <a:avLst/>
            </a:prstGeom>
            <a:noFill/>
          </p:spPr>
          <p:txBody>
            <a:bodyPr wrap="none" rtlCol="0">
              <a:spAutoFit/>
            </a:bodyPr>
            <a:lstStyle/>
            <a:p>
              <a:r>
                <a:rPr lang="en-US" smtClean="0"/>
                <a:t>6</a:t>
              </a:r>
              <a:endParaRPr lang="en-US"/>
            </a:p>
          </p:txBody>
        </p:sp>
      </p:grpSp>
    </p:spTree>
    <p:extLst>
      <p:ext uri="{BB962C8B-B14F-4D97-AF65-F5344CB8AC3E}">
        <p14:creationId xmlns:p14="http://schemas.microsoft.com/office/powerpoint/2010/main" val="130204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8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8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6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p:bldP spid="284" grpId="0"/>
      <p:bldP spid="284" grpId="1"/>
      <p:bldP spid="13" grpId="0"/>
      <p:bldP spid="13" grpId="1"/>
      <p:bldP spid="315" grpId="0"/>
      <p:bldP spid="316" grpId="0"/>
      <p:bldP spid="338" grpId="0"/>
      <p:bldP spid="350" grpId="0"/>
      <p:bldP spid="362" grpId="0"/>
      <p:bldP spid="367" grpId="0"/>
      <p:bldP spid="36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Finding and Scoring Matches</a:t>
            </a:r>
            <a:br>
              <a:rPr lang="en-US" smtClean="0"/>
            </a:br>
            <a:r>
              <a:rPr lang="en-US" sz="3600" smtClean="0"/>
              <a:t>Actual Score and Upper Bound Score</a:t>
            </a:r>
            <a:endParaRPr lang="en-US" sz="3600"/>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73" name="TextBox 72"/>
          <p:cNvSpPr txBox="1"/>
          <p:nvPr/>
        </p:nvSpPr>
        <p:spPr>
          <a:xfrm>
            <a:off x="419661" y="1473815"/>
            <a:ext cx="1929246" cy="369332"/>
          </a:xfrm>
          <a:prstGeom prst="rect">
            <a:avLst/>
          </a:prstGeom>
          <a:noFill/>
        </p:spPr>
        <p:txBody>
          <a:bodyPr wrap="none" rtlCol="0">
            <a:spAutoFit/>
          </a:bodyPr>
          <a:lstStyle/>
          <a:p>
            <a:r>
              <a:rPr lang="en-US" b="1" smtClean="0"/>
              <a:t>Candidate Growth</a:t>
            </a:r>
            <a:endParaRPr lang="en-US" b="1"/>
          </a:p>
        </p:txBody>
      </p:sp>
      <p:sp>
        <p:nvSpPr>
          <p:cNvPr id="79" name="TextBox 78"/>
          <p:cNvSpPr txBox="1"/>
          <p:nvPr/>
        </p:nvSpPr>
        <p:spPr>
          <a:xfrm>
            <a:off x="381000" y="5448419"/>
            <a:ext cx="1767920" cy="369332"/>
          </a:xfrm>
          <a:prstGeom prst="rect">
            <a:avLst/>
          </a:prstGeom>
          <a:noFill/>
        </p:spPr>
        <p:txBody>
          <a:bodyPr wrap="none" rtlCol="0">
            <a:spAutoFit/>
          </a:bodyPr>
          <a:lstStyle/>
          <a:p>
            <a:r>
              <a:rPr lang="en-US" b="1" smtClean="0"/>
              <a:t>Useful Edge Lists</a:t>
            </a:r>
            <a:endParaRPr lang="en-US" b="1"/>
          </a:p>
        </p:txBody>
      </p:sp>
      <p:sp>
        <p:nvSpPr>
          <p:cNvPr id="97" name="TextBox 96"/>
          <p:cNvSpPr txBox="1"/>
          <p:nvPr/>
        </p:nvSpPr>
        <p:spPr>
          <a:xfrm>
            <a:off x="4572000" y="3276600"/>
            <a:ext cx="1806777" cy="369332"/>
          </a:xfrm>
          <a:prstGeom prst="rect">
            <a:avLst/>
          </a:prstGeom>
          <a:noFill/>
        </p:spPr>
        <p:txBody>
          <a:bodyPr wrap="none" rtlCol="0">
            <a:spAutoFit/>
          </a:bodyPr>
          <a:lstStyle/>
          <a:p>
            <a:r>
              <a:rPr lang="en-US" smtClean="0"/>
              <a:t>Actual Score= 0.9</a:t>
            </a:r>
            <a:endParaRPr lang="en-US"/>
          </a:p>
        </p:txBody>
      </p:sp>
      <p:sp>
        <p:nvSpPr>
          <p:cNvPr id="98" name="TextBox 97"/>
          <p:cNvSpPr txBox="1"/>
          <p:nvPr/>
        </p:nvSpPr>
        <p:spPr>
          <a:xfrm>
            <a:off x="4572000" y="3669268"/>
            <a:ext cx="4170885" cy="646331"/>
          </a:xfrm>
          <a:prstGeom prst="rect">
            <a:avLst/>
          </a:prstGeom>
          <a:noFill/>
        </p:spPr>
        <p:txBody>
          <a:bodyPr wrap="none" rtlCol="0">
            <a:spAutoFit/>
          </a:bodyPr>
          <a:lstStyle/>
          <a:p>
            <a:r>
              <a:rPr lang="en-US" smtClean="0"/>
              <a:t>UB Score = 0.9+ UB(NonConsidered Edges)</a:t>
            </a:r>
          </a:p>
          <a:p>
            <a:r>
              <a:rPr lang="en-US" smtClean="0"/>
              <a:t>                 = 0.9+ (0.6+0.6) = 2.1</a:t>
            </a:r>
            <a:endParaRPr lang="en-US"/>
          </a:p>
        </p:txBody>
      </p:sp>
      <p:sp>
        <p:nvSpPr>
          <p:cNvPr id="99" name="TextBox 98"/>
          <p:cNvSpPr txBox="1"/>
          <p:nvPr/>
        </p:nvSpPr>
        <p:spPr>
          <a:xfrm>
            <a:off x="3414672" y="4267200"/>
            <a:ext cx="3648628" cy="923330"/>
          </a:xfrm>
          <a:prstGeom prst="rect">
            <a:avLst/>
          </a:prstGeom>
          <a:noFill/>
        </p:spPr>
        <p:txBody>
          <a:bodyPr wrap="none" rtlCol="0">
            <a:spAutoFit/>
          </a:bodyPr>
          <a:lstStyle/>
          <a:p>
            <a:pPr marL="285750" indent="-285750">
              <a:buFont typeface="Arial" pitchFamily="34" charset="0"/>
              <a:buChar char="•"/>
            </a:pPr>
            <a:r>
              <a:rPr lang="en-US" smtClean="0"/>
              <a:t>Partially grown candidate</a:t>
            </a:r>
          </a:p>
          <a:p>
            <a:pPr marL="742950" lvl="1" indent="-285750">
              <a:buFont typeface="Arial" pitchFamily="34" charset="0"/>
              <a:buChar char="•"/>
            </a:pPr>
            <a:r>
              <a:rPr lang="en-US" smtClean="0"/>
              <a:t>Prune if UBScore&lt; min(heap)</a:t>
            </a:r>
          </a:p>
          <a:p>
            <a:pPr marL="742950" lvl="1" indent="-285750">
              <a:buFont typeface="Arial" pitchFamily="34" charset="0"/>
              <a:buChar char="•"/>
            </a:pPr>
            <a:r>
              <a:rPr lang="en-US" smtClean="0"/>
              <a:t>Grow otherwise</a:t>
            </a:r>
            <a:endParaRPr lang="en-US"/>
          </a:p>
        </p:txBody>
      </p:sp>
      <p:sp>
        <p:nvSpPr>
          <p:cNvPr id="100" name="TextBox 99"/>
          <p:cNvSpPr txBox="1"/>
          <p:nvPr/>
        </p:nvSpPr>
        <p:spPr>
          <a:xfrm>
            <a:off x="3429000" y="5096470"/>
            <a:ext cx="3781420" cy="923330"/>
          </a:xfrm>
          <a:prstGeom prst="rect">
            <a:avLst/>
          </a:prstGeom>
          <a:noFill/>
        </p:spPr>
        <p:txBody>
          <a:bodyPr wrap="none" rtlCol="0">
            <a:spAutoFit/>
          </a:bodyPr>
          <a:lstStyle/>
          <a:p>
            <a:pPr marL="285750" indent="-285750">
              <a:buFont typeface="Arial" pitchFamily="34" charset="0"/>
              <a:buChar char="•"/>
            </a:pPr>
            <a:r>
              <a:rPr lang="en-US" smtClean="0"/>
              <a:t>Fully grown candidate</a:t>
            </a:r>
          </a:p>
          <a:p>
            <a:pPr marL="742950" lvl="1" indent="-285750">
              <a:buFont typeface="Arial" pitchFamily="34" charset="0"/>
              <a:buChar char="•"/>
            </a:pPr>
            <a:r>
              <a:rPr lang="en-US" smtClean="0"/>
              <a:t>Discard if UBScore&lt; min(heap)</a:t>
            </a:r>
          </a:p>
          <a:p>
            <a:pPr marL="742950" lvl="1" indent="-285750">
              <a:buFont typeface="Arial" pitchFamily="34" charset="0"/>
              <a:buChar char="•"/>
            </a:pPr>
            <a:r>
              <a:rPr lang="en-US" smtClean="0"/>
              <a:t>Update heap otherwise</a:t>
            </a:r>
            <a:endParaRPr lang="en-US"/>
          </a:p>
        </p:txBody>
      </p:sp>
      <p:grpSp>
        <p:nvGrpSpPr>
          <p:cNvPr id="177" name="Group 176"/>
          <p:cNvGrpSpPr/>
          <p:nvPr/>
        </p:nvGrpSpPr>
        <p:grpSpPr>
          <a:xfrm>
            <a:off x="2382361" y="1447800"/>
            <a:ext cx="6360524" cy="1173689"/>
            <a:chOff x="2382361" y="1447800"/>
            <a:chExt cx="6360524" cy="1173689"/>
          </a:xfrm>
        </p:grpSpPr>
        <p:grpSp>
          <p:nvGrpSpPr>
            <p:cNvPr id="101" name="Group 100"/>
            <p:cNvGrpSpPr/>
            <p:nvPr/>
          </p:nvGrpSpPr>
          <p:grpSpPr>
            <a:xfrm>
              <a:off x="2382361" y="1447800"/>
              <a:ext cx="1122839" cy="1173689"/>
              <a:chOff x="4497357" y="1752600"/>
              <a:chExt cx="1122839" cy="1173689"/>
            </a:xfrm>
          </p:grpSpPr>
          <p:sp>
            <p:nvSpPr>
              <p:cNvPr id="102" name="Oval 101"/>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03" name="Oval 102"/>
              <p:cNvSpPr/>
              <p:nvPr/>
            </p:nvSpPr>
            <p:spPr>
              <a:xfrm>
                <a:off x="4621752" y="2621489"/>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04" name="Oval 103"/>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05" name="Straight Connector 104"/>
              <p:cNvCxnSpPr>
                <a:stCxn id="104" idx="6"/>
                <a:endCxn id="102"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4" idx="4"/>
                <a:endCxn id="103" idx="0"/>
              </p:cNvCxnSpPr>
              <p:nvPr/>
            </p:nvCxnSpPr>
            <p:spPr>
              <a:xfrm>
                <a:off x="4774152" y="2375308"/>
                <a:ext cx="0" cy="246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108" name="TextBox 107"/>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109" name="Oval 108"/>
              <p:cNvSpPr/>
              <p:nvPr/>
            </p:nvSpPr>
            <p:spPr>
              <a:xfrm>
                <a:off x="5245161" y="261979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110" name="Straight Connector 109"/>
              <p:cNvCxnSpPr>
                <a:stCxn id="102" idx="4"/>
                <a:endCxn id="109" idx="0"/>
              </p:cNvCxnSpPr>
              <p:nvPr/>
            </p:nvCxnSpPr>
            <p:spPr>
              <a:xfrm>
                <a:off x="5397561" y="2375308"/>
                <a:ext cx="0" cy="244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4495800" y="1447800"/>
              <a:ext cx="1143000" cy="1173689"/>
              <a:chOff x="4495800" y="1447800"/>
              <a:chExt cx="1143000" cy="1173689"/>
            </a:xfrm>
          </p:grpSpPr>
          <p:grpSp>
            <p:nvGrpSpPr>
              <p:cNvPr id="136" name="Group 135"/>
              <p:cNvGrpSpPr/>
              <p:nvPr/>
            </p:nvGrpSpPr>
            <p:grpSpPr>
              <a:xfrm>
                <a:off x="4515961" y="1447800"/>
                <a:ext cx="1122839" cy="1173689"/>
                <a:chOff x="4497357" y="1752600"/>
                <a:chExt cx="1122839" cy="1173689"/>
              </a:xfrm>
            </p:grpSpPr>
            <p:sp>
              <p:nvSpPr>
                <p:cNvPr id="137" name="Oval 136"/>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38" name="Oval 137"/>
                <p:cNvSpPr/>
                <p:nvPr/>
              </p:nvSpPr>
              <p:spPr>
                <a:xfrm>
                  <a:off x="4621752" y="2621489"/>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39" name="Oval 138"/>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40" name="Straight Connector 139"/>
                <p:cNvCxnSpPr>
                  <a:stCxn id="139" idx="6"/>
                  <a:endCxn id="137"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39" idx="4"/>
                  <a:endCxn id="138" idx="0"/>
                </p:cNvCxnSpPr>
                <p:nvPr/>
              </p:nvCxnSpPr>
              <p:spPr>
                <a:xfrm>
                  <a:off x="4774152" y="2375308"/>
                  <a:ext cx="0" cy="246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143" name="TextBox 142"/>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144" name="Oval 143"/>
                <p:cNvSpPr/>
                <p:nvPr/>
              </p:nvSpPr>
              <p:spPr>
                <a:xfrm>
                  <a:off x="5245161" y="261979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145" name="Straight Connector 144"/>
                <p:cNvCxnSpPr>
                  <a:stCxn id="137" idx="4"/>
                  <a:endCxn id="144" idx="0"/>
                </p:cNvCxnSpPr>
                <p:nvPr/>
              </p:nvCxnSpPr>
              <p:spPr>
                <a:xfrm>
                  <a:off x="5397561" y="2375308"/>
                  <a:ext cx="0" cy="244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TextBox 155"/>
              <p:cNvSpPr txBox="1"/>
              <p:nvPr/>
            </p:nvSpPr>
            <p:spPr>
              <a:xfrm>
                <a:off x="4495800" y="2069068"/>
                <a:ext cx="301686" cy="369332"/>
              </a:xfrm>
              <a:prstGeom prst="rect">
                <a:avLst/>
              </a:prstGeom>
              <a:noFill/>
            </p:spPr>
            <p:txBody>
              <a:bodyPr wrap="none" rtlCol="0">
                <a:spAutoFit/>
              </a:bodyPr>
              <a:lstStyle/>
              <a:p>
                <a:r>
                  <a:rPr lang="en-US"/>
                  <a:t>8</a:t>
                </a:r>
              </a:p>
            </p:txBody>
          </p:sp>
        </p:grpSp>
        <p:grpSp>
          <p:nvGrpSpPr>
            <p:cNvPr id="170" name="Group 169"/>
            <p:cNvGrpSpPr/>
            <p:nvPr/>
          </p:nvGrpSpPr>
          <p:grpSpPr>
            <a:xfrm>
              <a:off x="6553200" y="1447800"/>
              <a:ext cx="1219200" cy="1173689"/>
              <a:chOff x="6553200" y="1447800"/>
              <a:chExt cx="1219200" cy="1173689"/>
            </a:xfrm>
          </p:grpSpPr>
          <p:grpSp>
            <p:nvGrpSpPr>
              <p:cNvPr id="157" name="Group 156"/>
              <p:cNvGrpSpPr/>
              <p:nvPr/>
            </p:nvGrpSpPr>
            <p:grpSpPr>
              <a:xfrm>
                <a:off x="6553200" y="1447800"/>
                <a:ext cx="1143000" cy="1173689"/>
                <a:chOff x="4495800" y="1447800"/>
                <a:chExt cx="1143000" cy="1173689"/>
              </a:xfrm>
            </p:grpSpPr>
            <p:grpSp>
              <p:nvGrpSpPr>
                <p:cNvPr id="158" name="Group 157"/>
                <p:cNvGrpSpPr/>
                <p:nvPr/>
              </p:nvGrpSpPr>
              <p:grpSpPr>
                <a:xfrm>
                  <a:off x="4515961" y="1447800"/>
                  <a:ext cx="1122839" cy="1173689"/>
                  <a:chOff x="4497357" y="1752600"/>
                  <a:chExt cx="1122839" cy="1173689"/>
                </a:xfrm>
              </p:grpSpPr>
              <p:sp>
                <p:nvSpPr>
                  <p:cNvPr id="160" name="Oval 159"/>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1" name="Oval 160"/>
                  <p:cNvSpPr/>
                  <p:nvPr/>
                </p:nvSpPr>
                <p:spPr>
                  <a:xfrm>
                    <a:off x="4621752" y="2621489"/>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62" name="Oval 161"/>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63" name="Straight Connector 162"/>
                  <p:cNvCxnSpPr>
                    <a:stCxn id="162" idx="6"/>
                    <a:endCxn id="160"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2" idx="4"/>
                    <a:endCxn id="161" idx="0"/>
                  </p:cNvCxnSpPr>
                  <p:nvPr/>
                </p:nvCxnSpPr>
                <p:spPr>
                  <a:xfrm>
                    <a:off x="4774152" y="2375308"/>
                    <a:ext cx="0" cy="246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166" name="TextBox 165"/>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167" name="Oval 166"/>
                  <p:cNvSpPr/>
                  <p:nvPr/>
                </p:nvSpPr>
                <p:spPr>
                  <a:xfrm>
                    <a:off x="5245161" y="261979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168" name="Straight Connector 167"/>
                  <p:cNvCxnSpPr>
                    <a:stCxn id="160" idx="4"/>
                    <a:endCxn id="167" idx="0"/>
                  </p:cNvCxnSpPr>
                  <p:nvPr/>
                </p:nvCxnSpPr>
                <p:spPr>
                  <a:xfrm>
                    <a:off x="5397561" y="2375308"/>
                    <a:ext cx="0" cy="244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9" name="TextBox 158"/>
                <p:cNvSpPr txBox="1"/>
                <p:nvPr/>
              </p:nvSpPr>
              <p:spPr>
                <a:xfrm>
                  <a:off x="4495800" y="2069068"/>
                  <a:ext cx="301686" cy="369332"/>
                </a:xfrm>
                <a:prstGeom prst="rect">
                  <a:avLst/>
                </a:prstGeom>
                <a:noFill/>
              </p:spPr>
              <p:txBody>
                <a:bodyPr wrap="none" rtlCol="0">
                  <a:spAutoFit/>
                </a:bodyPr>
                <a:lstStyle/>
                <a:p>
                  <a:r>
                    <a:rPr lang="en-US"/>
                    <a:t>8</a:t>
                  </a:r>
                </a:p>
              </p:txBody>
            </p:sp>
          </p:grpSp>
          <p:sp>
            <p:nvSpPr>
              <p:cNvPr id="169" name="TextBox 168"/>
              <p:cNvSpPr txBox="1"/>
              <p:nvPr/>
            </p:nvSpPr>
            <p:spPr>
              <a:xfrm>
                <a:off x="7470714" y="2057400"/>
                <a:ext cx="301686" cy="369332"/>
              </a:xfrm>
              <a:prstGeom prst="rect">
                <a:avLst/>
              </a:prstGeom>
              <a:noFill/>
            </p:spPr>
            <p:txBody>
              <a:bodyPr wrap="none" rtlCol="0">
                <a:spAutoFit/>
              </a:bodyPr>
              <a:lstStyle/>
              <a:p>
                <a:r>
                  <a:rPr lang="en-US" smtClean="0"/>
                  <a:t>6</a:t>
                </a:r>
                <a:endParaRPr lang="en-US"/>
              </a:p>
            </p:txBody>
          </p:sp>
        </p:grpSp>
        <p:cxnSp>
          <p:nvCxnSpPr>
            <p:cNvPr id="171" name="Straight Arrow Connector 170"/>
            <p:cNvCxnSpPr/>
            <p:nvPr/>
          </p:nvCxnSpPr>
          <p:spPr>
            <a:xfrm>
              <a:off x="3800861" y="2218054"/>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3648461" y="1828124"/>
              <a:ext cx="702436" cy="738664"/>
            </a:xfrm>
            <a:prstGeom prst="rect">
              <a:avLst/>
            </a:prstGeom>
            <a:noFill/>
          </p:spPr>
          <p:txBody>
            <a:bodyPr wrap="none" rtlCol="0">
              <a:spAutoFit/>
            </a:bodyPr>
            <a:lstStyle/>
            <a:p>
              <a:r>
                <a:rPr lang="en-US" sz="1400" smtClean="0"/>
                <a:t>Prune?</a:t>
              </a:r>
            </a:p>
            <a:p>
              <a:endParaRPr lang="en-US" sz="1400" smtClean="0"/>
            </a:p>
            <a:p>
              <a:r>
                <a:rPr lang="en-US" sz="1400" smtClean="0"/>
                <a:t>Grow?</a:t>
              </a:r>
              <a:endParaRPr lang="en-US" sz="1400"/>
            </a:p>
          </p:txBody>
        </p:sp>
        <p:cxnSp>
          <p:nvCxnSpPr>
            <p:cNvPr id="173" name="Straight Arrow Connector 172"/>
            <p:cNvCxnSpPr/>
            <p:nvPr/>
          </p:nvCxnSpPr>
          <p:spPr>
            <a:xfrm>
              <a:off x="5998192" y="2207062"/>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5845792" y="1817132"/>
              <a:ext cx="702436" cy="738664"/>
            </a:xfrm>
            <a:prstGeom prst="rect">
              <a:avLst/>
            </a:prstGeom>
            <a:noFill/>
          </p:spPr>
          <p:txBody>
            <a:bodyPr wrap="none" rtlCol="0">
              <a:spAutoFit/>
            </a:bodyPr>
            <a:lstStyle/>
            <a:p>
              <a:r>
                <a:rPr lang="en-US" sz="1400" smtClean="0"/>
                <a:t>Prune?</a:t>
              </a:r>
            </a:p>
            <a:p>
              <a:endParaRPr lang="en-US" sz="1400" smtClean="0"/>
            </a:p>
            <a:p>
              <a:r>
                <a:rPr lang="en-US" sz="1400" smtClean="0"/>
                <a:t>Grow?</a:t>
              </a:r>
              <a:endParaRPr lang="en-US" sz="1400"/>
            </a:p>
          </p:txBody>
        </p:sp>
        <p:cxnSp>
          <p:nvCxnSpPr>
            <p:cNvPr id="175" name="Straight Arrow Connector 174"/>
            <p:cNvCxnSpPr/>
            <p:nvPr/>
          </p:nvCxnSpPr>
          <p:spPr>
            <a:xfrm>
              <a:off x="8065314" y="2218789"/>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6" name="TextBox 175"/>
            <p:cNvSpPr txBox="1"/>
            <p:nvPr/>
          </p:nvSpPr>
          <p:spPr>
            <a:xfrm>
              <a:off x="7912914" y="1828859"/>
              <a:ext cx="829971" cy="738664"/>
            </a:xfrm>
            <a:prstGeom prst="rect">
              <a:avLst/>
            </a:prstGeom>
            <a:noFill/>
          </p:spPr>
          <p:txBody>
            <a:bodyPr wrap="none" rtlCol="0">
              <a:spAutoFit/>
            </a:bodyPr>
            <a:lstStyle/>
            <a:p>
              <a:r>
                <a:rPr lang="en-US" sz="1400" smtClean="0"/>
                <a:t>Heapify?</a:t>
              </a:r>
            </a:p>
            <a:p>
              <a:endParaRPr lang="en-US" sz="1400" smtClean="0"/>
            </a:p>
            <a:p>
              <a:r>
                <a:rPr lang="en-US" sz="1400" smtClean="0"/>
                <a:t>Discard?</a:t>
              </a:r>
              <a:endParaRPr lang="en-US" sz="1400"/>
            </a:p>
          </p:txBody>
        </p:sp>
      </p:grpSp>
      <p:graphicFrame>
        <p:nvGraphicFramePr>
          <p:cNvPr id="178" name="Table 177"/>
          <p:cNvGraphicFramePr>
            <a:graphicFrameLocks noGrp="1"/>
          </p:cNvGraphicFramePr>
          <p:nvPr>
            <p:extLst>
              <p:ext uri="{D42A27DB-BD31-4B8C-83A1-F6EECF244321}">
                <p14:modId xmlns:p14="http://schemas.microsoft.com/office/powerpoint/2010/main" val="1878547835"/>
              </p:ext>
            </p:extLst>
          </p:nvPr>
        </p:nvGraphicFramePr>
        <p:xfrm>
          <a:off x="549275" y="3200400"/>
          <a:ext cx="1409829" cy="2133600"/>
        </p:xfrm>
        <a:graphic>
          <a:graphicData uri="http://schemas.openxmlformats.org/drawingml/2006/table">
            <a:tbl>
              <a:tblPr firstRow="1" bandRow="1">
                <a:tableStyleId>{5940675A-B579-460E-94D1-54222C63F5DA}</a:tableStyleId>
              </a:tblPr>
              <a:tblGrid>
                <a:gridCol w="663704"/>
                <a:gridCol w="746125"/>
              </a:tblGrid>
              <a:tr h="304800">
                <a:tc>
                  <a:txBody>
                    <a:bodyPr/>
                    <a:lstStyle/>
                    <a:p>
                      <a:pPr algn="ctr"/>
                      <a:endParaRPr lang="en-US" sz="1200"/>
                    </a:p>
                  </a:txBody>
                  <a:tcPr marL="0" marR="0" marT="0" marB="0" anchor="ctr"/>
                </a:tc>
                <a:tc>
                  <a:txBody>
                    <a:bodyPr/>
                    <a:lstStyle/>
                    <a:p>
                      <a:pPr algn="ctr"/>
                      <a:endParaRPr lang="en-US" sz="1200"/>
                    </a:p>
                  </a:txBody>
                  <a:tcPr marL="0" marR="0" marT="0" marB="0" anchor="ctr"/>
                </a:tc>
              </a:tr>
              <a:tr h="304800">
                <a:tc>
                  <a:txBody>
                    <a:bodyPr/>
                    <a:lstStyle/>
                    <a:p>
                      <a:pPr algn="ctr"/>
                      <a:r>
                        <a:rPr lang="en-US" sz="1200" smtClean="0"/>
                        <a:t>(5,9):0.9</a:t>
                      </a:r>
                      <a:endParaRPr lang="en-US" sz="1200"/>
                    </a:p>
                  </a:txBody>
                  <a:tcPr marL="0" marR="0" marT="0" marB="0" anchor="ctr"/>
                </a:tc>
                <a:tc>
                  <a:txBody>
                    <a:bodyPr/>
                    <a:lstStyle/>
                    <a:p>
                      <a:pPr algn="ctr"/>
                      <a:r>
                        <a:rPr lang="en-US" sz="1200" smtClean="0"/>
                        <a:t>(2,7): 0.7</a:t>
                      </a:r>
                      <a:endParaRPr lang="en-US" sz="1200"/>
                    </a:p>
                  </a:txBody>
                  <a:tcPr marL="0" marR="0" marT="0" marB="0" anchor="ctr"/>
                </a:tc>
              </a:tr>
              <a:tr h="304800">
                <a:tc>
                  <a:txBody>
                    <a:bodyPr/>
                    <a:lstStyle/>
                    <a:p>
                      <a:pPr algn="ctr"/>
                      <a:r>
                        <a:rPr lang="en-US" sz="1200" smtClean="0"/>
                        <a:t>(3,4):0.8</a:t>
                      </a:r>
                      <a:endParaRPr lang="en-US" sz="1200"/>
                    </a:p>
                  </a:txBody>
                  <a:tcPr marL="0" marR="0" marT="0" marB="0" anchor="ctr"/>
                </a:tc>
                <a:tc>
                  <a:txBody>
                    <a:bodyPr/>
                    <a:lstStyle/>
                    <a:p>
                      <a:pPr algn="ctr"/>
                      <a:r>
                        <a:rPr lang="en-US" sz="1200" smtClean="0"/>
                        <a:t>(5,6): 0.6</a:t>
                      </a:r>
                      <a:endParaRPr lang="en-US" sz="1200"/>
                    </a:p>
                  </a:txBody>
                  <a:tcPr marL="0" marR="0" marT="0" marB="0" anchor="ctr"/>
                </a:tc>
              </a:tr>
              <a:tr h="304800">
                <a:tc>
                  <a:txBody>
                    <a:bodyPr/>
                    <a:lstStyle/>
                    <a:p>
                      <a:pPr algn="ctr"/>
                      <a:r>
                        <a:rPr lang="en-US" sz="1200" smtClean="0"/>
                        <a:t>(4,5):0.8</a:t>
                      </a:r>
                      <a:endParaRPr lang="en-US" sz="1200"/>
                    </a:p>
                  </a:txBody>
                  <a:tcPr marL="0" marR="0" marT="0" marB="0" anchor="ctr"/>
                </a:tc>
                <a:tc>
                  <a:txBody>
                    <a:bodyPr/>
                    <a:lstStyle/>
                    <a:p>
                      <a:pPr algn="ctr"/>
                      <a:r>
                        <a:rPr lang="en-US" sz="1200" smtClean="0"/>
                        <a:t>(8,7): 0.5</a:t>
                      </a:r>
                      <a:endParaRPr lang="en-US" sz="1200"/>
                    </a:p>
                  </a:txBody>
                  <a:tcPr marL="0" marR="0" marT="0" marB="0" anchor="ctr"/>
                </a:tc>
              </a:tr>
              <a:tr h="304800">
                <a:tc>
                  <a:txBody>
                    <a:bodyPr/>
                    <a:lstStyle/>
                    <a:p>
                      <a:pPr algn="ctr"/>
                      <a:r>
                        <a:rPr lang="en-US" sz="1200" smtClean="0"/>
                        <a:t>(2,3):0.7</a:t>
                      </a:r>
                      <a:endParaRPr lang="en-US" sz="1200"/>
                    </a:p>
                  </a:txBody>
                  <a:tcPr marL="0" marR="0" marT="0" marB="0" anchor="ctr"/>
                </a:tc>
                <a:tc>
                  <a:txBody>
                    <a:bodyPr/>
                    <a:lstStyle/>
                    <a:p>
                      <a:pPr algn="ctr"/>
                      <a:r>
                        <a:rPr lang="en-US" sz="1200" smtClean="0"/>
                        <a:t>(2,1): 0.2</a:t>
                      </a:r>
                      <a:endParaRPr lang="en-US" sz="1200"/>
                    </a:p>
                  </a:txBody>
                  <a:tcPr marL="0" marR="0" marT="0" marB="0" anchor="ctr"/>
                </a:tc>
              </a:tr>
              <a:tr h="304800">
                <a:tc>
                  <a:txBody>
                    <a:bodyPr/>
                    <a:lstStyle/>
                    <a:p>
                      <a:pPr algn="ctr"/>
                      <a:r>
                        <a:rPr lang="en-US" sz="1200" smtClean="0"/>
                        <a:t>(8,9):0.6</a:t>
                      </a:r>
                      <a:endParaRPr lang="en-US" sz="1200"/>
                    </a:p>
                  </a:txBody>
                  <a:tcPr marL="0" marR="0" marT="0" marB="0" anchor="ctr"/>
                </a:tc>
                <a:tc>
                  <a:txBody>
                    <a:bodyPr/>
                    <a:lstStyle/>
                    <a:p>
                      <a:pPr algn="ctr"/>
                      <a:r>
                        <a:rPr lang="en-US" sz="1200" smtClean="0"/>
                        <a:t>(4,7): 0.1</a:t>
                      </a:r>
                      <a:endParaRPr lang="en-US" sz="1200"/>
                    </a:p>
                  </a:txBody>
                  <a:tcPr marL="0" marR="0" marT="0" marB="0" anchor="ctr"/>
                </a:tc>
              </a:tr>
              <a:tr h="304800">
                <a:tc>
                  <a:txBody>
                    <a:bodyPr/>
                    <a:lstStyle/>
                    <a:p>
                      <a:pPr algn="ctr"/>
                      <a:r>
                        <a:rPr lang="en-US" sz="1200" smtClean="0"/>
                        <a:t>(9,10):0.3</a:t>
                      </a:r>
                      <a:endParaRPr lang="en-US" sz="1200"/>
                    </a:p>
                  </a:txBody>
                  <a:tcPr marL="0" marR="0" marT="0" marB="0" anchor="ctr"/>
                </a:tc>
                <a:tc>
                  <a:txBody>
                    <a:bodyPr/>
                    <a:lstStyle/>
                    <a:p>
                      <a:pPr algn="ctr"/>
                      <a:endParaRPr lang="en-US" sz="1200"/>
                    </a:p>
                  </a:txBody>
                  <a:tcPr marL="0" marR="0" marT="0" marB="0" anchor="ctr"/>
                </a:tc>
              </a:tr>
            </a:tbl>
          </a:graphicData>
        </a:graphic>
      </p:graphicFrame>
      <p:grpSp>
        <p:nvGrpSpPr>
          <p:cNvPr id="179" name="Group 178"/>
          <p:cNvGrpSpPr/>
          <p:nvPr/>
        </p:nvGrpSpPr>
        <p:grpSpPr>
          <a:xfrm>
            <a:off x="603379" y="3200400"/>
            <a:ext cx="1317496" cy="308020"/>
            <a:chOff x="414645" y="3581400"/>
            <a:chExt cx="1317496" cy="308020"/>
          </a:xfrm>
        </p:grpSpPr>
        <p:sp>
          <p:nvSpPr>
            <p:cNvPr id="180" name="Oval 179"/>
            <p:cNvSpPr/>
            <p:nvPr/>
          </p:nvSpPr>
          <p:spPr>
            <a:xfrm>
              <a:off x="723705" y="358292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81" name="Oval 180"/>
            <p:cNvSpPr/>
            <p:nvPr/>
          </p:nvSpPr>
          <p:spPr>
            <a:xfrm>
              <a:off x="414645" y="358462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82" name="Oval 181"/>
            <p:cNvSpPr/>
            <p:nvPr/>
          </p:nvSpPr>
          <p:spPr>
            <a:xfrm>
              <a:off x="1427341" y="35814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183" name="Oval 182"/>
            <p:cNvSpPr/>
            <p:nvPr/>
          </p:nvSpPr>
          <p:spPr>
            <a:xfrm>
              <a:off x="1122541" y="358309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grpSp>
      <p:cxnSp>
        <p:nvCxnSpPr>
          <p:cNvPr id="184" name="Straight Arrow Connector 183"/>
          <p:cNvCxnSpPr/>
          <p:nvPr/>
        </p:nvCxnSpPr>
        <p:spPr>
          <a:xfrm>
            <a:off x="54104" y="3684625"/>
            <a:ext cx="4657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a:off x="1989759" y="3684625"/>
            <a:ext cx="412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6" name="Group 185"/>
          <p:cNvGrpSpPr/>
          <p:nvPr/>
        </p:nvGrpSpPr>
        <p:grpSpPr>
          <a:xfrm>
            <a:off x="2915761" y="2941111"/>
            <a:ext cx="1122839" cy="1173689"/>
            <a:chOff x="4497357" y="1752600"/>
            <a:chExt cx="1122839" cy="1173689"/>
          </a:xfrm>
        </p:grpSpPr>
        <p:sp>
          <p:nvSpPr>
            <p:cNvPr id="187" name="Oval 186"/>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88" name="Oval 187"/>
            <p:cNvSpPr/>
            <p:nvPr/>
          </p:nvSpPr>
          <p:spPr>
            <a:xfrm>
              <a:off x="4621752" y="2621489"/>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89" name="Oval 188"/>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90" name="Straight Connector 189"/>
            <p:cNvCxnSpPr>
              <a:stCxn id="189" idx="6"/>
              <a:endCxn id="187"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89" idx="4"/>
              <a:endCxn id="188" idx="0"/>
            </p:cNvCxnSpPr>
            <p:nvPr/>
          </p:nvCxnSpPr>
          <p:spPr>
            <a:xfrm>
              <a:off x="4774152" y="2375308"/>
              <a:ext cx="0" cy="2461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5318510" y="1763592"/>
              <a:ext cx="301686" cy="369332"/>
            </a:xfrm>
            <a:prstGeom prst="rect">
              <a:avLst/>
            </a:prstGeom>
            <a:noFill/>
          </p:spPr>
          <p:txBody>
            <a:bodyPr wrap="none" rtlCol="0">
              <a:spAutoFit/>
            </a:bodyPr>
            <a:lstStyle/>
            <a:p>
              <a:r>
                <a:rPr lang="en-US" smtClean="0"/>
                <a:t>5</a:t>
              </a:r>
              <a:endParaRPr lang="en-US"/>
            </a:p>
          </p:txBody>
        </p:sp>
        <p:sp>
          <p:nvSpPr>
            <p:cNvPr id="193" name="TextBox 192"/>
            <p:cNvSpPr txBox="1"/>
            <p:nvPr/>
          </p:nvSpPr>
          <p:spPr>
            <a:xfrm>
              <a:off x="4497357" y="1752600"/>
              <a:ext cx="301686" cy="369332"/>
            </a:xfrm>
            <a:prstGeom prst="rect">
              <a:avLst/>
            </a:prstGeom>
            <a:noFill/>
          </p:spPr>
          <p:txBody>
            <a:bodyPr wrap="none" rtlCol="0">
              <a:spAutoFit/>
            </a:bodyPr>
            <a:lstStyle/>
            <a:p>
              <a:r>
                <a:rPr lang="en-US" smtClean="0"/>
                <a:t>9</a:t>
              </a:r>
              <a:endParaRPr lang="en-US"/>
            </a:p>
          </p:txBody>
        </p:sp>
        <p:sp>
          <p:nvSpPr>
            <p:cNvPr id="194" name="Oval 193"/>
            <p:cNvSpPr/>
            <p:nvPr/>
          </p:nvSpPr>
          <p:spPr>
            <a:xfrm>
              <a:off x="5245161" y="261979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195" name="Straight Connector 194"/>
            <p:cNvCxnSpPr>
              <a:stCxn id="187" idx="4"/>
              <a:endCxn id="194" idx="0"/>
            </p:cNvCxnSpPr>
            <p:nvPr/>
          </p:nvCxnSpPr>
          <p:spPr>
            <a:xfrm>
              <a:off x="5397561" y="2375308"/>
              <a:ext cx="0" cy="244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68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9" grpId="0"/>
      <p:bldP spid="97" grpId="0"/>
      <p:bldP spid="98" grpId="0"/>
      <p:bldP spid="99" grpId="0"/>
      <p:bldP spid="10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a:spLocks noGrp="1"/>
          </p:cNvSpPr>
          <p:nvPr>
            <p:ph type="title"/>
          </p:nvPr>
        </p:nvSpPr>
        <p:spPr/>
        <p:txBody>
          <a:bodyPr>
            <a:normAutofit fontScale="90000"/>
          </a:bodyPr>
          <a:lstStyle/>
          <a:p>
            <a:r>
              <a:rPr lang="en-US" smtClean="0"/>
              <a:t>Finding and Scoring Matches</a:t>
            </a:r>
            <a:br>
              <a:rPr lang="en-US" smtClean="0"/>
            </a:br>
            <a:r>
              <a:rPr lang="en-US" sz="3600" smtClean="0"/>
              <a:t>Global Top-K Quit</a:t>
            </a:r>
            <a:endParaRPr lang="en-US" sz="3600"/>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3" name="TextBox 2"/>
          <p:cNvSpPr txBox="1"/>
          <p:nvPr/>
        </p:nvSpPr>
        <p:spPr>
          <a:xfrm>
            <a:off x="1520073" y="3962400"/>
            <a:ext cx="537327" cy="369332"/>
          </a:xfrm>
          <a:prstGeom prst="rect">
            <a:avLst/>
          </a:prstGeom>
          <a:noFill/>
        </p:spPr>
        <p:txBody>
          <a:bodyPr wrap="none" rtlCol="0">
            <a:spAutoFit/>
          </a:bodyPr>
          <a:lstStyle/>
          <a:p>
            <a:r>
              <a:rPr lang="en-US" smtClean="0"/>
              <a:t>K=2</a:t>
            </a:r>
            <a:endParaRPr lang="en-US"/>
          </a:p>
        </p:txBody>
      </p:sp>
      <p:sp>
        <p:nvSpPr>
          <p:cNvPr id="102" name="TextBox 101"/>
          <p:cNvSpPr txBox="1"/>
          <p:nvPr/>
        </p:nvSpPr>
        <p:spPr>
          <a:xfrm>
            <a:off x="1140506" y="4284961"/>
            <a:ext cx="1374094" cy="1200329"/>
          </a:xfrm>
          <a:prstGeom prst="rect">
            <a:avLst/>
          </a:prstGeom>
          <a:noFill/>
        </p:spPr>
        <p:txBody>
          <a:bodyPr wrap="none" rtlCol="0">
            <a:spAutoFit/>
          </a:bodyPr>
          <a:lstStyle/>
          <a:p>
            <a:pPr algn="ctr"/>
            <a:r>
              <a:rPr lang="en-US"/>
              <a:t>TopK Heap</a:t>
            </a:r>
          </a:p>
          <a:p>
            <a:pPr algn="ctr"/>
            <a:endParaRPr lang="en-US"/>
          </a:p>
          <a:p>
            <a:pPr algn="ctr"/>
            <a:r>
              <a:rPr lang="en-US" smtClean="0"/>
              <a:t>(4,3,2,7): 2.2</a:t>
            </a:r>
          </a:p>
          <a:p>
            <a:pPr algn="ctr"/>
            <a:r>
              <a:rPr lang="en-US" smtClean="0"/>
              <a:t>(3,4,5,6): 2.2</a:t>
            </a:r>
            <a:endParaRPr lang="en-US"/>
          </a:p>
        </p:txBody>
      </p:sp>
      <p:sp>
        <p:nvSpPr>
          <p:cNvPr id="20" name="TextBox 19"/>
          <p:cNvSpPr txBox="1"/>
          <p:nvPr/>
        </p:nvSpPr>
        <p:spPr>
          <a:xfrm>
            <a:off x="3769098" y="4335669"/>
            <a:ext cx="2089033" cy="369332"/>
          </a:xfrm>
          <a:prstGeom prst="rect">
            <a:avLst/>
          </a:prstGeom>
          <a:noFill/>
        </p:spPr>
        <p:txBody>
          <a:bodyPr wrap="none" rtlCol="0">
            <a:spAutoFit/>
          </a:bodyPr>
          <a:lstStyle/>
          <a:p>
            <a:r>
              <a:rPr lang="en-US" smtClean="0"/>
              <a:t>0.7+0.6+0.7 = </a:t>
            </a:r>
            <a:r>
              <a:rPr lang="en-US"/>
              <a:t>2</a:t>
            </a:r>
            <a:r>
              <a:rPr lang="en-US" smtClean="0"/>
              <a:t> &lt;2.2</a:t>
            </a:r>
            <a:endParaRPr lang="en-US"/>
          </a:p>
        </p:txBody>
      </p:sp>
      <p:sp>
        <p:nvSpPr>
          <p:cNvPr id="109" name="Rectangular Callout 108"/>
          <p:cNvSpPr/>
          <p:nvPr/>
        </p:nvSpPr>
        <p:spPr>
          <a:xfrm>
            <a:off x="6434253" y="4335668"/>
            <a:ext cx="2095500" cy="404773"/>
          </a:xfrm>
          <a:prstGeom prst="wedgeRectCallout">
            <a:avLst>
              <a:gd name="adj1" fmla="val -76448"/>
              <a:gd name="adj2" fmla="val 12382"/>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rPr>
              <a:t>Stop</a:t>
            </a:r>
            <a:endParaRPr lang="en-US" sz="2000" b="1">
              <a:solidFill>
                <a:srgbClr val="FF0000"/>
              </a:solidFill>
            </a:endParaRPr>
          </a:p>
        </p:txBody>
      </p:sp>
      <p:grpSp>
        <p:nvGrpSpPr>
          <p:cNvPr id="110" name="Group 109"/>
          <p:cNvGrpSpPr/>
          <p:nvPr/>
        </p:nvGrpSpPr>
        <p:grpSpPr>
          <a:xfrm>
            <a:off x="152400" y="1447800"/>
            <a:ext cx="3965087" cy="2046408"/>
            <a:chOff x="378313" y="1143000"/>
            <a:chExt cx="3965087" cy="2046408"/>
          </a:xfrm>
        </p:grpSpPr>
        <p:sp>
          <p:nvSpPr>
            <p:cNvPr id="111" name="Oval 110"/>
            <p:cNvSpPr/>
            <p:nvPr/>
          </p:nvSpPr>
          <p:spPr>
            <a:xfrm>
              <a:off x="1307124"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15" name="Oval 114"/>
            <p:cNvSpPr/>
            <p:nvPr/>
          </p:nvSpPr>
          <p:spPr>
            <a:xfrm>
              <a:off x="1307124"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33" name="Oval 132"/>
            <p:cNvSpPr/>
            <p:nvPr/>
          </p:nvSpPr>
          <p:spPr>
            <a:xfrm>
              <a:off x="685800"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134" name="Straight Connector 133"/>
            <p:cNvCxnSpPr>
              <a:stCxn id="133" idx="6"/>
              <a:endCxn id="111" idx="2"/>
            </p:cNvCxnSpPr>
            <p:nvPr/>
          </p:nvCxnSpPr>
          <p:spPr>
            <a:xfrm>
              <a:off x="990600" y="2960808"/>
              <a:ext cx="3165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1967679"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41" name="Oval 140"/>
            <p:cNvSpPr/>
            <p:nvPr/>
          </p:nvSpPr>
          <p:spPr>
            <a:xfrm>
              <a:off x="685800" y="20705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142" name="Oval 141"/>
            <p:cNvSpPr/>
            <p:nvPr/>
          </p:nvSpPr>
          <p:spPr>
            <a:xfrm>
              <a:off x="1964217"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43" name="Oval 142"/>
            <p:cNvSpPr/>
            <p:nvPr/>
          </p:nvSpPr>
          <p:spPr>
            <a:xfrm>
              <a:off x="2286000" y="1371600"/>
              <a:ext cx="304800"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44" name="Oval 143"/>
            <p:cNvSpPr/>
            <p:nvPr/>
          </p:nvSpPr>
          <p:spPr>
            <a:xfrm>
              <a:off x="2743200" y="2808408"/>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145" name="Oval 144"/>
            <p:cNvSpPr/>
            <p:nvPr/>
          </p:nvSpPr>
          <p:spPr>
            <a:xfrm>
              <a:off x="2743200"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46" name="Oval 145"/>
            <p:cNvSpPr/>
            <p:nvPr/>
          </p:nvSpPr>
          <p:spPr>
            <a:xfrm>
              <a:off x="3124200" y="13716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47" name="Oval 146"/>
            <p:cNvSpPr/>
            <p:nvPr/>
          </p:nvSpPr>
          <p:spPr>
            <a:xfrm>
              <a:off x="3527478" y="20713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148" name="Oval 147"/>
            <p:cNvSpPr/>
            <p:nvPr/>
          </p:nvSpPr>
          <p:spPr>
            <a:xfrm>
              <a:off x="4038600" y="2807598"/>
              <a:ext cx="304800"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cxnSp>
          <p:nvCxnSpPr>
            <p:cNvPr id="154" name="Straight Connector 153"/>
            <p:cNvCxnSpPr>
              <a:stCxn id="115" idx="2"/>
              <a:endCxn id="141" idx="6"/>
            </p:cNvCxnSpPr>
            <p:nvPr/>
          </p:nvCxnSpPr>
          <p:spPr>
            <a:xfrm flipH="1" flipV="1">
              <a:off x="990600" y="2222908"/>
              <a:ext cx="316524"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15" idx="4"/>
              <a:endCxn id="111" idx="0"/>
            </p:cNvCxnSpPr>
            <p:nvPr/>
          </p:nvCxnSpPr>
          <p:spPr>
            <a:xfrm>
              <a:off x="1459524" y="2376100"/>
              <a:ext cx="0" cy="432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43" idx="6"/>
              <a:endCxn id="146" idx="2"/>
            </p:cNvCxnSpPr>
            <p:nvPr/>
          </p:nvCxnSpPr>
          <p:spPr>
            <a:xfrm>
              <a:off x="2590800" y="15240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15" idx="6"/>
              <a:endCxn id="140" idx="2"/>
            </p:cNvCxnSpPr>
            <p:nvPr/>
          </p:nvCxnSpPr>
          <p:spPr>
            <a:xfrm>
              <a:off x="1611924" y="2223700"/>
              <a:ext cx="3557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11" idx="6"/>
              <a:endCxn id="142" idx="2"/>
            </p:cNvCxnSpPr>
            <p:nvPr/>
          </p:nvCxnSpPr>
          <p:spPr>
            <a:xfrm>
              <a:off x="1611924" y="2960808"/>
              <a:ext cx="3522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40" idx="5"/>
              <a:endCxn id="144" idx="1"/>
            </p:cNvCxnSpPr>
            <p:nvPr/>
          </p:nvCxnSpPr>
          <p:spPr>
            <a:xfrm>
              <a:off x="2227842" y="2331463"/>
              <a:ext cx="559995"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stCxn id="142" idx="6"/>
              <a:endCxn id="144" idx="2"/>
            </p:cNvCxnSpPr>
            <p:nvPr/>
          </p:nvCxnSpPr>
          <p:spPr>
            <a:xfrm>
              <a:off x="2269017" y="2960808"/>
              <a:ext cx="4741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47" idx="3"/>
              <a:endCxn id="144" idx="7"/>
            </p:cNvCxnSpPr>
            <p:nvPr/>
          </p:nvCxnSpPr>
          <p:spPr>
            <a:xfrm flipH="1">
              <a:off x="3003363" y="2331463"/>
              <a:ext cx="568752" cy="521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46" idx="3"/>
              <a:endCxn id="145" idx="7"/>
            </p:cNvCxnSpPr>
            <p:nvPr/>
          </p:nvCxnSpPr>
          <p:spPr>
            <a:xfrm flipH="1">
              <a:off x="3003363" y="1631763"/>
              <a:ext cx="165474" cy="483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46" idx="5"/>
              <a:endCxn id="147" idx="1"/>
            </p:cNvCxnSpPr>
            <p:nvPr/>
          </p:nvCxnSpPr>
          <p:spPr>
            <a:xfrm>
              <a:off x="3384363" y="1631763"/>
              <a:ext cx="187752" cy="484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45" idx="6"/>
              <a:endCxn id="147" idx="2"/>
            </p:cNvCxnSpPr>
            <p:nvPr/>
          </p:nvCxnSpPr>
          <p:spPr>
            <a:xfrm>
              <a:off x="3048000" y="2222908"/>
              <a:ext cx="479478"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48" idx="0"/>
              <a:endCxn id="191" idx="4"/>
            </p:cNvCxnSpPr>
            <p:nvPr/>
          </p:nvCxnSpPr>
          <p:spPr>
            <a:xfrm flipV="1">
              <a:off x="4191000" y="2376100"/>
              <a:ext cx="0" cy="4314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44" idx="6"/>
              <a:endCxn id="148" idx="2"/>
            </p:cNvCxnSpPr>
            <p:nvPr/>
          </p:nvCxnSpPr>
          <p:spPr>
            <a:xfrm flipV="1">
              <a:off x="3048000" y="2959998"/>
              <a:ext cx="990600" cy="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43" idx="3"/>
              <a:endCxn id="140" idx="0"/>
            </p:cNvCxnSpPr>
            <p:nvPr/>
          </p:nvCxnSpPr>
          <p:spPr>
            <a:xfrm flipH="1">
              <a:off x="2120079" y="1631763"/>
              <a:ext cx="210558" cy="4395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421863" y="2590800"/>
              <a:ext cx="418704" cy="369332"/>
            </a:xfrm>
            <a:prstGeom prst="rect">
              <a:avLst/>
            </a:prstGeom>
            <a:noFill/>
          </p:spPr>
          <p:txBody>
            <a:bodyPr wrap="none" rtlCol="0">
              <a:spAutoFit/>
            </a:bodyPr>
            <a:lstStyle/>
            <a:p>
              <a:r>
                <a:rPr lang="en-US" smtClean="0"/>
                <a:t>10</a:t>
              </a:r>
              <a:endParaRPr lang="en-US"/>
            </a:p>
          </p:txBody>
        </p:sp>
        <p:sp>
          <p:nvSpPr>
            <p:cNvPr id="171" name="TextBox 170"/>
            <p:cNvSpPr txBox="1"/>
            <p:nvPr/>
          </p:nvSpPr>
          <p:spPr>
            <a:xfrm>
              <a:off x="484194" y="1752600"/>
              <a:ext cx="301686" cy="369332"/>
            </a:xfrm>
            <a:prstGeom prst="rect">
              <a:avLst/>
            </a:prstGeom>
            <a:noFill/>
          </p:spPr>
          <p:txBody>
            <a:bodyPr wrap="none" rtlCol="0">
              <a:spAutoFit/>
            </a:bodyPr>
            <a:lstStyle/>
            <a:p>
              <a:r>
                <a:rPr lang="en-US"/>
                <a:t>6</a:t>
              </a:r>
            </a:p>
          </p:txBody>
        </p:sp>
        <p:sp>
          <p:nvSpPr>
            <p:cNvPr id="172" name="TextBox 171"/>
            <p:cNvSpPr txBox="1"/>
            <p:nvPr/>
          </p:nvSpPr>
          <p:spPr>
            <a:xfrm>
              <a:off x="1128342" y="1752600"/>
              <a:ext cx="301686" cy="369332"/>
            </a:xfrm>
            <a:prstGeom prst="rect">
              <a:avLst/>
            </a:prstGeom>
            <a:noFill/>
          </p:spPr>
          <p:txBody>
            <a:bodyPr wrap="none" rtlCol="0">
              <a:spAutoFit/>
            </a:bodyPr>
            <a:lstStyle/>
            <a:p>
              <a:r>
                <a:rPr lang="en-US"/>
                <a:t>5</a:t>
              </a:r>
            </a:p>
          </p:txBody>
        </p:sp>
        <p:sp>
          <p:nvSpPr>
            <p:cNvPr id="173" name="TextBox 172"/>
            <p:cNvSpPr txBox="1"/>
            <p:nvPr/>
          </p:nvSpPr>
          <p:spPr>
            <a:xfrm>
              <a:off x="1144341" y="2590800"/>
              <a:ext cx="301686" cy="369332"/>
            </a:xfrm>
            <a:prstGeom prst="rect">
              <a:avLst/>
            </a:prstGeom>
            <a:noFill/>
          </p:spPr>
          <p:txBody>
            <a:bodyPr wrap="none" rtlCol="0">
              <a:spAutoFit/>
            </a:bodyPr>
            <a:lstStyle/>
            <a:p>
              <a:r>
                <a:rPr lang="en-US"/>
                <a:t>9</a:t>
              </a:r>
            </a:p>
          </p:txBody>
        </p:sp>
        <p:sp>
          <p:nvSpPr>
            <p:cNvPr id="174" name="TextBox 173"/>
            <p:cNvSpPr txBox="1"/>
            <p:nvPr/>
          </p:nvSpPr>
          <p:spPr>
            <a:xfrm>
              <a:off x="2028951" y="1143000"/>
              <a:ext cx="418704" cy="369332"/>
            </a:xfrm>
            <a:prstGeom prst="rect">
              <a:avLst/>
            </a:prstGeom>
            <a:noFill/>
          </p:spPr>
          <p:txBody>
            <a:bodyPr wrap="none" rtlCol="0">
              <a:spAutoFit/>
            </a:bodyPr>
            <a:lstStyle/>
            <a:p>
              <a:r>
                <a:rPr lang="en-US" smtClean="0"/>
                <a:t>12</a:t>
              </a:r>
              <a:endParaRPr lang="en-US"/>
            </a:p>
          </p:txBody>
        </p:sp>
        <p:sp>
          <p:nvSpPr>
            <p:cNvPr id="175" name="TextBox 174"/>
            <p:cNvSpPr txBox="1"/>
            <p:nvPr/>
          </p:nvSpPr>
          <p:spPr>
            <a:xfrm>
              <a:off x="1810260" y="1752600"/>
              <a:ext cx="301686" cy="369332"/>
            </a:xfrm>
            <a:prstGeom prst="rect">
              <a:avLst/>
            </a:prstGeom>
            <a:noFill/>
          </p:spPr>
          <p:txBody>
            <a:bodyPr wrap="none" rtlCol="0">
              <a:spAutoFit/>
            </a:bodyPr>
            <a:lstStyle/>
            <a:p>
              <a:r>
                <a:rPr lang="en-US"/>
                <a:t>4</a:t>
              </a:r>
            </a:p>
          </p:txBody>
        </p:sp>
        <p:sp>
          <p:nvSpPr>
            <p:cNvPr id="176" name="TextBox 175"/>
            <p:cNvSpPr txBox="1"/>
            <p:nvPr/>
          </p:nvSpPr>
          <p:spPr>
            <a:xfrm>
              <a:off x="1810260" y="2590800"/>
              <a:ext cx="301686" cy="369332"/>
            </a:xfrm>
            <a:prstGeom prst="rect">
              <a:avLst/>
            </a:prstGeom>
            <a:noFill/>
          </p:spPr>
          <p:txBody>
            <a:bodyPr wrap="none" rtlCol="0">
              <a:spAutoFit/>
            </a:bodyPr>
            <a:lstStyle/>
            <a:p>
              <a:r>
                <a:rPr lang="en-US"/>
                <a:t>8</a:t>
              </a:r>
            </a:p>
          </p:txBody>
        </p:sp>
        <p:sp>
          <p:nvSpPr>
            <p:cNvPr id="177" name="TextBox 176"/>
            <p:cNvSpPr txBox="1"/>
            <p:nvPr/>
          </p:nvSpPr>
          <p:spPr>
            <a:xfrm>
              <a:off x="2514600" y="1752600"/>
              <a:ext cx="301686" cy="369332"/>
            </a:xfrm>
            <a:prstGeom prst="rect">
              <a:avLst/>
            </a:prstGeom>
            <a:noFill/>
          </p:spPr>
          <p:txBody>
            <a:bodyPr wrap="none" rtlCol="0">
              <a:spAutoFit/>
            </a:bodyPr>
            <a:lstStyle/>
            <a:p>
              <a:r>
                <a:rPr lang="en-US"/>
                <a:t>3</a:t>
              </a:r>
            </a:p>
          </p:txBody>
        </p:sp>
        <p:sp>
          <p:nvSpPr>
            <p:cNvPr id="178" name="TextBox 177"/>
            <p:cNvSpPr txBox="1"/>
            <p:nvPr/>
          </p:nvSpPr>
          <p:spPr>
            <a:xfrm>
              <a:off x="2514600" y="2590800"/>
              <a:ext cx="301686" cy="369332"/>
            </a:xfrm>
            <a:prstGeom prst="rect">
              <a:avLst/>
            </a:prstGeom>
            <a:noFill/>
          </p:spPr>
          <p:txBody>
            <a:bodyPr wrap="none" rtlCol="0">
              <a:spAutoFit/>
            </a:bodyPr>
            <a:lstStyle/>
            <a:p>
              <a:r>
                <a:rPr lang="en-US" smtClean="0"/>
                <a:t>7</a:t>
              </a:r>
              <a:endParaRPr lang="en-US"/>
            </a:p>
          </p:txBody>
        </p:sp>
        <p:sp>
          <p:nvSpPr>
            <p:cNvPr id="179" name="TextBox 178"/>
            <p:cNvSpPr txBox="1"/>
            <p:nvPr/>
          </p:nvSpPr>
          <p:spPr>
            <a:xfrm>
              <a:off x="991368" y="2209800"/>
              <a:ext cx="380232" cy="276999"/>
            </a:xfrm>
            <a:prstGeom prst="rect">
              <a:avLst/>
            </a:prstGeom>
            <a:noFill/>
          </p:spPr>
          <p:txBody>
            <a:bodyPr wrap="none" rtlCol="0">
              <a:spAutoFit/>
            </a:bodyPr>
            <a:lstStyle/>
            <a:p>
              <a:r>
                <a:rPr lang="en-US" sz="1200" smtClean="0"/>
                <a:t>0.6</a:t>
              </a:r>
              <a:endParaRPr lang="en-US" sz="1200"/>
            </a:p>
          </p:txBody>
        </p:sp>
        <p:sp>
          <p:nvSpPr>
            <p:cNvPr id="180" name="TextBox 179"/>
            <p:cNvSpPr txBox="1"/>
            <p:nvPr/>
          </p:nvSpPr>
          <p:spPr>
            <a:xfrm>
              <a:off x="1600200" y="2209800"/>
              <a:ext cx="380232" cy="276999"/>
            </a:xfrm>
            <a:prstGeom prst="rect">
              <a:avLst/>
            </a:prstGeom>
            <a:noFill/>
          </p:spPr>
          <p:txBody>
            <a:bodyPr wrap="none" rtlCol="0">
              <a:spAutoFit/>
            </a:bodyPr>
            <a:lstStyle/>
            <a:p>
              <a:r>
                <a:rPr lang="en-US" sz="1200" smtClean="0"/>
                <a:t>0.8</a:t>
              </a:r>
              <a:endParaRPr lang="en-US" sz="1200"/>
            </a:p>
          </p:txBody>
        </p:sp>
        <p:sp>
          <p:nvSpPr>
            <p:cNvPr id="181" name="TextBox 180"/>
            <p:cNvSpPr txBox="1"/>
            <p:nvPr/>
          </p:nvSpPr>
          <p:spPr>
            <a:xfrm>
              <a:off x="1600200" y="2912409"/>
              <a:ext cx="380232" cy="276999"/>
            </a:xfrm>
            <a:prstGeom prst="rect">
              <a:avLst/>
            </a:prstGeom>
            <a:noFill/>
          </p:spPr>
          <p:txBody>
            <a:bodyPr wrap="none" rtlCol="0">
              <a:spAutoFit/>
            </a:bodyPr>
            <a:lstStyle/>
            <a:p>
              <a:r>
                <a:rPr lang="en-US" sz="1200" smtClean="0"/>
                <a:t>0.6</a:t>
              </a:r>
              <a:endParaRPr lang="en-US" sz="1200"/>
            </a:p>
          </p:txBody>
        </p:sp>
        <p:sp>
          <p:nvSpPr>
            <p:cNvPr id="182" name="TextBox 181"/>
            <p:cNvSpPr txBox="1"/>
            <p:nvPr/>
          </p:nvSpPr>
          <p:spPr>
            <a:xfrm>
              <a:off x="1353828" y="2438400"/>
              <a:ext cx="380232" cy="276999"/>
            </a:xfrm>
            <a:prstGeom prst="rect">
              <a:avLst/>
            </a:prstGeom>
            <a:noFill/>
          </p:spPr>
          <p:txBody>
            <a:bodyPr wrap="none" rtlCol="0">
              <a:spAutoFit/>
            </a:bodyPr>
            <a:lstStyle/>
            <a:p>
              <a:r>
                <a:rPr lang="en-US" sz="1200" smtClean="0"/>
                <a:t>0.9</a:t>
              </a:r>
              <a:endParaRPr lang="en-US" sz="1200"/>
            </a:p>
          </p:txBody>
        </p:sp>
        <p:sp>
          <p:nvSpPr>
            <p:cNvPr id="183" name="TextBox 182"/>
            <p:cNvSpPr txBox="1"/>
            <p:nvPr/>
          </p:nvSpPr>
          <p:spPr>
            <a:xfrm>
              <a:off x="991368" y="2912409"/>
              <a:ext cx="380232" cy="276999"/>
            </a:xfrm>
            <a:prstGeom prst="rect">
              <a:avLst/>
            </a:prstGeom>
            <a:noFill/>
          </p:spPr>
          <p:txBody>
            <a:bodyPr wrap="none" rtlCol="0">
              <a:spAutoFit/>
            </a:bodyPr>
            <a:lstStyle/>
            <a:p>
              <a:r>
                <a:rPr lang="en-US" sz="1200" smtClean="0"/>
                <a:t>0.3</a:t>
              </a:r>
              <a:endParaRPr lang="en-US" sz="1200"/>
            </a:p>
          </p:txBody>
        </p:sp>
        <p:sp>
          <p:nvSpPr>
            <p:cNvPr id="184" name="TextBox 183"/>
            <p:cNvSpPr txBox="1"/>
            <p:nvPr/>
          </p:nvSpPr>
          <p:spPr>
            <a:xfrm>
              <a:off x="2344428" y="2912409"/>
              <a:ext cx="380232" cy="276999"/>
            </a:xfrm>
            <a:prstGeom prst="rect">
              <a:avLst/>
            </a:prstGeom>
            <a:noFill/>
          </p:spPr>
          <p:txBody>
            <a:bodyPr wrap="none" rtlCol="0">
              <a:spAutoFit/>
            </a:bodyPr>
            <a:lstStyle/>
            <a:p>
              <a:r>
                <a:rPr lang="en-US" sz="1200" smtClean="0"/>
                <a:t>0.5</a:t>
              </a:r>
              <a:endParaRPr lang="en-US" sz="1200"/>
            </a:p>
          </p:txBody>
        </p:sp>
        <p:sp>
          <p:nvSpPr>
            <p:cNvPr id="185" name="TextBox 184"/>
            <p:cNvSpPr txBox="1"/>
            <p:nvPr/>
          </p:nvSpPr>
          <p:spPr>
            <a:xfrm>
              <a:off x="3353568" y="2912409"/>
              <a:ext cx="380232" cy="276999"/>
            </a:xfrm>
            <a:prstGeom prst="rect">
              <a:avLst/>
            </a:prstGeom>
            <a:noFill/>
          </p:spPr>
          <p:txBody>
            <a:bodyPr wrap="none" rtlCol="0">
              <a:spAutoFit/>
            </a:bodyPr>
            <a:lstStyle/>
            <a:p>
              <a:r>
                <a:rPr lang="en-US" sz="1200" smtClean="0"/>
                <a:t>0.2</a:t>
              </a:r>
              <a:endParaRPr lang="en-US" sz="1200"/>
            </a:p>
          </p:txBody>
        </p:sp>
        <p:sp>
          <p:nvSpPr>
            <p:cNvPr id="186" name="TextBox 185"/>
            <p:cNvSpPr txBox="1"/>
            <p:nvPr/>
          </p:nvSpPr>
          <p:spPr>
            <a:xfrm>
              <a:off x="1905000" y="1676400"/>
              <a:ext cx="380232" cy="276999"/>
            </a:xfrm>
            <a:prstGeom prst="rect">
              <a:avLst/>
            </a:prstGeom>
            <a:noFill/>
          </p:spPr>
          <p:txBody>
            <a:bodyPr wrap="none" rtlCol="0">
              <a:spAutoFit/>
            </a:bodyPr>
            <a:lstStyle/>
            <a:p>
              <a:r>
                <a:rPr lang="en-US" sz="1200" smtClean="0"/>
                <a:t>0.4</a:t>
              </a:r>
              <a:endParaRPr lang="en-US" sz="1200"/>
            </a:p>
          </p:txBody>
        </p:sp>
        <p:sp>
          <p:nvSpPr>
            <p:cNvPr id="187" name="TextBox 186"/>
            <p:cNvSpPr txBox="1"/>
            <p:nvPr/>
          </p:nvSpPr>
          <p:spPr>
            <a:xfrm>
              <a:off x="2420628" y="2438400"/>
              <a:ext cx="380232" cy="276999"/>
            </a:xfrm>
            <a:prstGeom prst="rect">
              <a:avLst/>
            </a:prstGeom>
            <a:noFill/>
          </p:spPr>
          <p:txBody>
            <a:bodyPr wrap="none" rtlCol="0">
              <a:spAutoFit/>
            </a:bodyPr>
            <a:lstStyle/>
            <a:p>
              <a:r>
                <a:rPr lang="en-US" sz="1200" smtClean="0"/>
                <a:t>0.1</a:t>
              </a:r>
              <a:endParaRPr lang="en-US" sz="1200"/>
            </a:p>
          </p:txBody>
        </p:sp>
        <p:sp>
          <p:nvSpPr>
            <p:cNvPr id="188" name="TextBox 187"/>
            <p:cNvSpPr txBox="1"/>
            <p:nvPr/>
          </p:nvSpPr>
          <p:spPr>
            <a:xfrm>
              <a:off x="378313" y="1327666"/>
              <a:ext cx="1374287" cy="369332"/>
            </a:xfrm>
            <a:prstGeom prst="rect">
              <a:avLst/>
            </a:prstGeom>
            <a:noFill/>
          </p:spPr>
          <p:txBody>
            <a:bodyPr wrap="square" rtlCol="0">
              <a:spAutoFit/>
            </a:bodyPr>
            <a:lstStyle/>
            <a:p>
              <a:pPr algn="ctr"/>
              <a:r>
                <a:rPr lang="en-US" b="1" smtClean="0"/>
                <a:t>Network G</a:t>
              </a:r>
              <a:endParaRPr lang="en-US" b="1"/>
            </a:p>
          </p:txBody>
        </p:sp>
        <p:cxnSp>
          <p:nvCxnSpPr>
            <p:cNvPr id="189" name="Straight Connector 188"/>
            <p:cNvCxnSpPr>
              <a:stCxn id="140" idx="6"/>
              <a:endCxn id="145" idx="2"/>
            </p:cNvCxnSpPr>
            <p:nvPr/>
          </p:nvCxnSpPr>
          <p:spPr>
            <a:xfrm flipV="1">
              <a:off x="2272479" y="2222908"/>
              <a:ext cx="470721" cy="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a:stCxn id="143" idx="5"/>
              <a:endCxn id="145" idx="1"/>
            </p:cNvCxnSpPr>
            <p:nvPr/>
          </p:nvCxnSpPr>
          <p:spPr>
            <a:xfrm>
              <a:off x="2546163" y="1631763"/>
              <a:ext cx="241674" cy="4833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4038600" y="20713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cxnSp>
          <p:nvCxnSpPr>
            <p:cNvPr id="192" name="Straight Connector 191"/>
            <p:cNvCxnSpPr>
              <a:stCxn id="191" idx="2"/>
              <a:endCxn id="147" idx="6"/>
            </p:cNvCxnSpPr>
            <p:nvPr/>
          </p:nvCxnSpPr>
          <p:spPr>
            <a:xfrm flipH="1">
              <a:off x="3832278" y="2223700"/>
              <a:ext cx="2063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3886200" y="2590800"/>
              <a:ext cx="418704" cy="369332"/>
            </a:xfrm>
            <a:prstGeom prst="rect">
              <a:avLst/>
            </a:prstGeom>
            <a:noFill/>
          </p:spPr>
          <p:txBody>
            <a:bodyPr wrap="none" rtlCol="0">
              <a:spAutoFit/>
            </a:bodyPr>
            <a:lstStyle/>
            <a:p>
              <a:r>
                <a:rPr lang="en-US" smtClean="0"/>
                <a:t>11</a:t>
              </a:r>
              <a:endParaRPr lang="en-US"/>
            </a:p>
          </p:txBody>
        </p:sp>
        <p:sp>
          <p:nvSpPr>
            <p:cNvPr id="194" name="TextBox 193"/>
            <p:cNvSpPr txBox="1"/>
            <p:nvPr/>
          </p:nvSpPr>
          <p:spPr>
            <a:xfrm>
              <a:off x="3889314" y="1752600"/>
              <a:ext cx="301686" cy="369332"/>
            </a:xfrm>
            <a:prstGeom prst="rect">
              <a:avLst/>
            </a:prstGeom>
            <a:noFill/>
          </p:spPr>
          <p:txBody>
            <a:bodyPr wrap="none" rtlCol="0">
              <a:spAutoFit/>
            </a:bodyPr>
            <a:lstStyle/>
            <a:p>
              <a:r>
                <a:rPr lang="en-US" smtClean="0"/>
                <a:t>1</a:t>
              </a:r>
              <a:endParaRPr lang="en-US"/>
            </a:p>
          </p:txBody>
        </p:sp>
        <p:sp>
          <p:nvSpPr>
            <p:cNvPr id="195" name="TextBox 194"/>
            <p:cNvSpPr txBox="1"/>
            <p:nvPr/>
          </p:nvSpPr>
          <p:spPr>
            <a:xfrm>
              <a:off x="3276600" y="1752600"/>
              <a:ext cx="301686" cy="369332"/>
            </a:xfrm>
            <a:prstGeom prst="rect">
              <a:avLst/>
            </a:prstGeom>
            <a:noFill/>
          </p:spPr>
          <p:txBody>
            <a:bodyPr wrap="none" rtlCol="0">
              <a:spAutoFit/>
            </a:bodyPr>
            <a:lstStyle/>
            <a:p>
              <a:r>
                <a:rPr lang="en-US"/>
                <a:t>2</a:t>
              </a:r>
            </a:p>
          </p:txBody>
        </p:sp>
        <p:sp>
          <p:nvSpPr>
            <p:cNvPr id="196" name="TextBox 195"/>
            <p:cNvSpPr txBox="1"/>
            <p:nvPr/>
          </p:nvSpPr>
          <p:spPr>
            <a:xfrm>
              <a:off x="2895600" y="1143000"/>
              <a:ext cx="418704" cy="369332"/>
            </a:xfrm>
            <a:prstGeom prst="rect">
              <a:avLst/>
            </a:prstGeom>
            <a:noFill/>
          </p:spPr>
          <p:txBody>
            <a:bodyPr wrap="none" rtlCol="0">
              <a:spAutoFit/>
            </a:bodyPr>
            <a:lstStyle/>
            <a:p>
              <a:r>
                <a:rPr lang="en-US" smtClean="0"/>
                <a:t>13</a:t>
              </a:r>
              <a:endParaRPr lang="en-US"/>
            </a:p>
          </p:txBody>
        </p:sp>
        <p:sp>
          <p:nvSpPr>
            <p:cNvPr id="197" name="TextBox 196"/>
            <p:cNvSpPr txBox="1"/>
            <p:nvPr/>
          </p:nvSpPr>
          <p:spPr>
            <a:xfrm>
              <a:off x="3277368" y="2438400"/>
              <a:ext cx="380232" cy="276999"/>
            </a:xfrm>
            <a:prstGeom prst="rect">
              <a:avLst/>
            </a:prstGeom>
            <a:noFill/>
          </p:spPr>
          <p:txBody>
            <a:bodyPr wrap="none" rtlCol="0">
              <a:spAutoFit/>
            </a:bodyPr>
            <a:lstStyle/>
            <a:p>
              <a:r>
                <a:rPr lang="en-US" sz="1200" smtClean="0"/>
                <a:t>0.7</a:t>
              </a:r>
              <a:endParaRPr lang="en-US" sz="1200"/>
            </a:p>
          </p:txBody>
        </p:sp>
        <p:sp>
          <p:nvSpPr>
            <p:cNvPr id="198" name="TextBox 197"/>
            <p:cNvSpPr txBox="1"/>
            <p:nvPr/>
          </p:nvSpPr>
          <p:spPr>
            <a:xfrm>
              <a:off x="3886200" y="2466201"/>
              <a:ext cx="380232" cy="276999"/>
            </a:xfrm>
            <a:prstGeom prst="rect">
              <a:avLst/>
            </a:prstGeom>
            <a:noFill/>
          </p:spPr>
          <p:txBody>
            <a:bodyPr wrap="none" rtlCol="0">
              <a:spAutoFit/>
            </a:bodyPr>
            <a:lstStyle/>
            <a:p>
              <a:r>
                <a:rPr lang="en-US" sz="1200" smtClean="0"/>
                <a:t>0.1</a:t>
              </a:r>
              <a:endParaRPr lang="en-US" sz="1200"/>
            </a:p>
          </p:txBody>
        </p:sp>
        <p:sp>
          <p:nvSpPr>
            <p:cNvPr id="199" name="TextBox 198"/>
            <p:cNvSpPr txBox="1"/>
            <p:nvPr/>
          </p:nvSpPr>
          <p:spPr>
            <a:xfrm>
              <a:off x="3734568" y="2209800"/>
              <a:ext cx="380232" cy="276999"/>
            </a:xfrm>
            <a:prstGeom prst="rect">
              <a:avLst/>
            </a:prstGeom>
            <a:noFill/>
          </p:spPr>
          <p:txBody>
            <a:bodyPr wrap="none" rtlCol="0">
              <a:spAutoFit/>
            </a:bodyPr>
            <a:lstStyle/>
            <a:p>
              <a:r>
                <a:rPr lang="en-US" sz="1200" smtClean="0"/>
                <a:t>0.2</a:t>
              </a:r>
              <a:endParaRPr lang="en-US" sz="1200"/>
            </a:p>
          </p:txBody>
        </p:sp>
        <p:sp>
          <p:nvSpPr>
            <p:cNvPr id="200" name="TextBox 199"/>
            <p:cNvSpPr txBox="1"/>
            <p:nvPr/>
          </p:nvSpPr>
          <p:spPr>
            <a:xfrm>
              <a:off x="3124968" y="2209800"/>
              <a:ext cx="380232" cy="276999"/>
            </a:xfrm>
            <a:prstGeom prst="rect">
              <a:avLst/>
            </a:prstGeom>
            <a:noFill/>
          </p:spPr>
          <p:txBody>
            <a:bodyPr wrap="none" rtlCol="0">
              <a:spAutoFit/>
            </a:bodyPr>
            <a:lstStyle/>
            <a:p>
              <a:r>
                <a:rPr lang="en-US" sz="1200" smtClean="0"/>
                <a:t>0.7</a:t>
              </a:r>
              <a:endParaRPr lang="en-US" sz="1200"/>
            </a:p>
          </p:txBody>
        </p:sp>
        <p:sp>
          <p:nvSpPr>
            <p:cNvPr id="201" name="TextBox 200"/>
            <p:cNvSpPr txBox="1"/>
            <p:nvPr/>
          </p:nvSpPr>
          <p:spPr>
            <a:xfrm>
              <a:off x="2362968" y="2209800"/>
              <a:ext cx="380232" cy="276999"/>
            </a:xfrm>
            <a:prstGeom prst="rect">
              <a:avLst/>
            </a:prstGeom>
            <a:noFill/>
          </p:spPr>
          <p:txBody>
            <a:bodyPr wrap="none" rtlCol="0">
              <a:spAutoFit/>
            </a:bodyPr>
            <a:lstStyle/>
            <a:p>
              <a:r>
                <a:rPr lang="en-US" sz="1200" smtClean="0"/>
                <a:t>0.8</a:t>
              </a:r>
              <a:endParaRPr lang="en-US" sz="1200"/>
            </a:p>
          </p:txBody>
        </p:sp>
        <p:sp>
          <p:nvSpPr>
            <p:cNvPr id="202" name="TextBox 201"/>
            <p:cNvSpPr txBox="1"/>
            <p:nvPr/>
          </p:nvSpPr>
          <p:spPr>
            <a:xfrm>
              <a:off x="2591568" y="1704201"/>
              <a:ext cx="380232" cy="276999"/>
            </a:xfrm>
            <a:prstGeom prst="rect">
              <a:avLst/>
            </a:prstGeom>
            <a:noFill/>
          </p:spPr>
          <p:txBody>
            <a:bodyPr wrap="none" rtlCol="0">
              <a:spAutoFit/>
            </a:bodyPr>
            <a:lstStyle/>
            <a:p>
              <a:r>
                <a:rPr lang="en-US" sz="1200" smtClean="0"/>
                <a:t>0.5</a:t>
              </a:r>
              <a:endParaRPr lang="en-US" sz="1200"/>
            </a:p>
          </p:txBody>
        </p:sp>
        <p:sp>
          <p:nvSpPr>
            <p:cNvPr id="203" name="TextBox 202"/>
            <p:cNvSpPr txBox="1"/>
            <p:nvPr/>
          </p:nvSpPr>
          <p:spPr>
            <a:xfrm>
              <a:off x="2667768" y="1295400"/>
              <a:ext cx="380232" cy="276999"/>
            </a:xfrm>
            <a:prstGeom prst="rect">
              <a:avLst/>
            </a:prstGeom>
            <a:noFill/>
          </p:spPr>
          <p:txBody>
            <a:bodyPr wrap="none" rtlCol="0">
              <a:spAutoFit/>
            </a:bodyPr>
            <a:lstStyle/>
            <a:p>
              <a:r>
                <a:rPr lang="en-US" sz="1200" smtClean="0"/>
                <a:t>0.2</a:t>
              </a:r>
              <a:endParaRPr lang="en-US" sz="1200"/>
            </a:p>
          </p:txBody>
        </p:sp>
        <p:sp>
          <p:nvSpPr>
            <p:cNvPr id="204" name="TextBox 203"/>
            <p:cNvSpPr txBox="1"/>
            <p:nvPr/>
          </p:nvSpPr>
          <p:spPr>
            <a:xfrm>
              <a:off x="3048768" y="1704201"/>
              <a:ext cx="380232" cy="276999"/>
            </a:xfrm>
            <a:prstGeom prst="rect">
              <a:avLst/>
            </a:prstGeom>
            <a:noFill/>
          </p:spPr>
          <p:txBody>
            <a:bodyPr wrap="none" rtlCol="0">
              <a:spAutoFit/>
            </a:bodyPr>
            <a:lstStyle/>
            <a:p>
              <a:r>
                <a:rPr lang="en-US" sz="1200" smtClean="0"/>
                <a:t>0.4</a:t>
              </a:r>
              <a:endParaRPr lang="en-US" sz="1200"/>
            </a:p>
          </p:txBody>
        </p:sp>
        <p:sp>
          <p:nvSpPr>
            <p:cNvPr id="205" name="TextBox 204"/>
            <p:cNvSpPr txBox="1"/>
            <p:nvPr/>
          </p:nvSpPr>
          <p:spPr>
            <a:xfrm>
              <a:off x="3429768" y="1704201"/>
              <a:ext cx="380232" cy="276999"/>
            </a:xfrm>
            <a:prstGeom prst="rect">
              <a:avLst/>
            </a:prstGeom>
            <a:noFill/>
          </p:spPr>
          <p:txBody>
            <a:bodyPr wrap="none" rtlCol="0">
              <a:spAutoFit/>
            </a:bodyPr>
            <a:lstStyle/>
            <a:p>
              <a:r>
                <a:rPr lang="en-US" sz="1200" smtClean="0"/>
                <a:t>0.3</a:t>
              </a:r>
              <a:endParaRPr lang="en-US" sz="1200"/>
            </a:p>
          </p:txBody>
        </p:sp>
      </p:grpSp>
      <p:grpSp>
        <p:nvGrpSpPr>
          <p:cNvPr id="206" name="Group 205"/>
          <p:cNvGrpSpPr/>
          <p:nvPr/>
        </p:nvGrpSpPr>
        <p:grpSpPr>
          <a:xfrm>
            <a:off x="4336369" y="1839792"/>
            <a:ext cx="1052604" cy="1524000"/>
            <a:chOff x="4497357" y="1447800"/>
            <a:chExt cx="1052604" cy="1524000"/>
          </a:xfrm>
        </p:grpSpPr>
        <p:sp>
          <p:nvSpPr>
            <p:cNvPr id="207" name="Oval 206"/>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208" name="Oval 207"/>
            <p:cNvSpPr/>
            <p:nvPr/>
          </p:nvSpPr>
          <p:spPr>
            <a:xfrm>
              <a:off x="4621752" y="266700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09" name="Oval 208"/>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210" name="Straight Connector 209"/>
            <p:cNvCxnSpPr>
              <a:stCxn id="209" idx="6"/>
              <a:endCxn id="207"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209" idx="4"/>
              <a:endCxn id="208" idx="0"/>
            </p:cNvCxnSpPr>
            <p:nvPr/>
          </p:nvCxnSpPr>
          <p:spPr>
            <a:xfrm>
              <a:off x="4774152" y="2375308"/>
              <a:ext cx="0" cy="291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500809" y="1447800"/>
              <a:ext cx="985591" cy="369332"/>
            </a:xfrm>
            <a:prstGeom prst="rect">
              <a:avLst/>
            </a:prstGeom>
            <a:noFill/>
          </p:spPr>
          <p:txBody>
            <a:bodyPr wrap="none" rtlCol="0">
              <a:spAutoFit/>
            </a:bodyPr>
            <a:lstStyle/>
            <a:p>
              <a:r>
                <a:rPr lang="en-US" b="1" smtClean="0"/>
                <a:t>Query Q</a:t>
              </a:r>
              <a:endParaRPr lang="en-US" b="1"/>
            </a:p>
          </p:txBody>
        </p:sp>
        <p:sp>
          <p:nvSpPr>
            <p:cNvPr id="213" name="TextBox 212"/>
            <p:cNvSpPr txBox="1"/>
            <p:nvPr/>
          </p:nvSpPr>
          <p:spPr>
            <a:xfrm>
              <a:off x="4497357" y="2449392"/>
              <a:ext cx="301686" cy="369332"/>
            </a:xfrm>
            <a:prstGeom prst="rect">
              <a:avLst/>
            </a:prstGeom>
            <a:noFill/>
          </p:spPr>
          <p:txBody>
            <a:bodyPr wrap="none" rtlCol="0">
              <a:spAutoFit/>
            </a:bodyPr>
            <a:lstStyle/>
            <a:p>
              <a:r>
                <a:rPr lang="en-US" smtClean="0"/>
                <a:t>1</a:t>
              </a:r>
              <a:endParaRPr lang="en-US"/>
            </a:p>
          </p:txBody>
        </p:sp>
        <p:sp>
          <p:nvSpPr>
            <p:cNvPr id="214" name="TextBox 213"/>
            <p:cNvSpPr txBox="1"/>
            <p:nvPr/>
          </p:nvSpPr>
          <p:spPr>
            <a:xfrm>
              <a:off x="4497357" y="1752600"/>
              <a:ext cx="301686" cy="369332"/>
            </a:xfrm>
            <a:prstGeom prst="rect">
              <a:avLst/>
            </a:prstGeom>
            <a:noFill/>
          </p:spPr>
          <p:txBody>
            <a:bodyPr wrap="none" rtlCol="0">
              <a:spAutoFit/>
            </a:bodyPr>
            <a:lstStyle/>
            <a:p>
              <a:r>
                <a:rPr lang="en-US"/>
                <a:t>2</a:t>
              </a:r>
            </a:p>
          </p:txBody>
        </p:sp>
        <p:sp>
          <p:nvSpPr>
            <p:cNvPr id="215" name="TextBox 214"/>
            <p:cNvSpPr txBox="1"/>
            <p:nvPr/>
          </p:nvSpPr>
          <p:spPr>
            <a:xfrm>
              <a:off x="5105400" y="1752600"/>
              <a:ext cx="301686" cy="369332"/>
            </a:xfrm>
            <a:prstGeom prst="rect">
              <a:avLst/>
            </a:prstGeom>
            <a:noFill/>
          </p:spPr>
          <p:txBody>
            <a:bodyPr wrap="none" rtlCol="0">
              <a:spAutoFit/>
            </a:bodyPr>
            <a:lstStyle/>
            <a:p>
              <a:r>
                <a:rPr lang="en-US" smtClean="0"/>
                <a:t>3</a:t>
              </a:r>
              <a:endParaRPr lang="en-US"/>
            </a:p>
          </p:txBody>
        </p:sp>
        <p:sp>
          <p:nvSpPr>
            <p:cNvPr id="216" name="Oval 215"/>
            <p:cNvSpPr/>
            <p:nvPr/>
          </p:nvSpPr>
          <p:spPr>
            <a:xfrm>
              <a:off x="5245161" y="2665303"/>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217" name="Straight Connector 216"/>
            <p:cNvCxnSpPr>
              <a:stCxn id="207" idx="4"/>
              <a:endCxn id="216" idx="0"/>
            </p:cNvCxnSpPr>
            <p:nvPr/>
          </p:nvCxnSpPr>
          <p:spPr>
            <a:xfrm>
              <a:off x="5397561" y="2375308"/>
              <a:ext cx="0" cy="2899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5105400" y="2449392"/>
              <a:ext cx="301686" cy="369332"/>
            </a:xfrm>
            <a:prstGeom prst="rect">
              <a:avLst/>
            </a:prstGeom>
            <a:noFill/>
          </p:spPr>
          <p:txBody>
            <a:bodyPr wrap="none" rtlCol="0">
              <a:spAutoFit/>
            </a:bodyPr>
            <a:lstStyle/>
            <a:p>
              <a:r>
                <a:rPr lang="en-US"/>
                <a:t>4</a:t>
              </a:r>
            </a:p>
          </p:txBody>
        </p:sp>
      </p:grpSp>
      <p:graphicFrame>
        <p:nvGraphicFramePr>
          <p:cNvPr id="219" name="Table 218"/>
          <p:cNvGraphicFramePr>
            <a:graphicFrameLocks noGrp="1"/>
          </p:cNvGraphicFramePr>
          <p:nvPr>
            <p:extLst>
              <p:ext uri="{D42A27DB-BD31-4B8C-83A1-F6EECF244321}">
                <p14:modId xmlns:p14="http://schemas.microsoft.com/office/powerpoint/2010/main" val="586632420"/>
              </p:ext>
            </p:extLst>
          </p:nvPr>
        </p:nvGraphicFramePr>
        <p:xfrm>
          <a:off x="6833361" y="1524000"/>
          <a:ext cx="1409829" cy="2133600"/>
        </p:xfrm>
        <a:graphic>
          <a:graphicData uri="http://schemas.openxmlformats.org/drawingml/2006/table">
            <a:tbl>
              <a:tblPr firstRow="1" bandRow="1">
                <a:tableStyleId>{5940675A-B579-460E-94D1-54222C63F5DA}</a:tableStyleId>
              </a:tblPr>
              <a:tblGrid>
                <a:gridCol w="663704"/>
                <a:gridCol w="746125"/>
              </a:tblGrid>
              <a:tr h="304800">
                <a:tc>
                  <a:txBody>
                    <a:bodyPr/>
                    <a:lstStyle/>
                    <a:p>
                      <a:pPr algn="ctr"/>
                      <a:endParaRPr lang="en-US" sz="1200"/>
                    </a:p>
                  </a:txBody>
                  <a:tcPr marL="0" marR="0" marT="0" marB="0" anchor="ctr"/>
                </a:tc>
                <a:tc>
                  <a:txBody>
                    <a:bodyPr/>
                    <a:lstStyle/>
                    <a:p>
                      <a:pPr algn="ctr"/>
                      <a:endParaRPr lang="en-US" sz="1200"/>
                    </a:p>
                  </a:txBody>
                  <a:tcPr marL="0" marR="0" marT="0" marB="0" anchor="ctr"/>
                </a:tc>
              </a:tr>
              <a:tr h="304800">
                <a:tc>
                  <a:txBody>
                    <a:bodyPr/>
                    <a:lstStyle/>
                    <a:p>
                      <a:pPr algn="ctr"/>
                      <a:r>
                        <a:rPr lang="en-US" sz="1200" smtClean="0"/>
                        <a:t>(5,9):0.9</a:t>
                      </a:r>
                      <a:endParaRPr lang="en-US" sz="1200"/>
                    </a:p>
                  </a:txBody>
                  <a:tcPr marL="0" marR="0" marT="0" marB="0" anchor="ctr"/>
                </a:tc>
                <a:tc>
                  <a:txBody>
                    <a:bodyPr/>
                    <a:lstStyle/>
                    <a:p>
                      <a:pPr algn="ctr"/>
                      <a:r>
                        <a:rPr lang="en-US" sz="1200" smtClean="0"/>
                        <a:t>(2,7): 0.7</a:t>
                      </a:r>
                      <a:endParaRPr lang="en-US" sz="1200"/>
                    </a:p>
                  </a:txBody>
                  <a:tcPr marL="0" marR="0" marT="0" marB="0" anchor="ctr"/>
                </a:tc>
              </a:tr>
              <a:tr h="304800">
                <a:tc>
                  <a:txBody>
                    <a:bodyPr/>
                    <a:lstStyle/>
                    <a:p>
                      <a:pPr algn="ctr"/>
                      <a:r>
                        <a:rPr lang="en-US" sz="1200" smtClean="0"/>
                        <a:t>(3,4):0.8</a:t>
                      </a:r>
                      <a:endParaRPr lang="en-US" sz="1200"/>
                    </a:p>
                  </a:txBody>
                  <a:tcPr marL="0" marR="0" marT="0" marB="0" anchor="ctr"/>
                </a:tc>
                <a:tc>
                  <a:txBody>
                    <a:bodyPr/>
                    <a:lstStyle/>
                    <a:p>
                      <a:pPr algn="ctr"/>
                      <a:r>
                        <a:rPr lang="en-US" sz="1200" smtClean="0"/>
                        <a:t>(5,6): 0.6</a:t>
                      </a:r>
                      <a:endParaRPr lang="en-US" sz="1200"/>
                    </a:p>
                  </a:txBody>
                  <a:tcPr marL="0" marR="0" marT="0" marB="0" anchor="ctr"/>
                </a:tc>
              </a:tr>
              <a:tr h="304800">
                <a:tc>
                  <a:txBody>
                    <a:bodyPr/>
                    <a:lstStyle/>
                    <a:p>
                      <a:pPr algn="ctr"/>
                      <a:r>
                        <a:rPr lang="en-US" sz="1200" smtClean="0"/>
                        <a:t>(4,5):0.8</a:t>
                      </a:r>
                      <a:endParaRPr lang="en-US" sz="1200"/>
                    </a:p>
                  </a:txBody>
                  <a:tcPr marL="0" marR="0" marT="0" marB="0" anchor="ctr"/>
                </a:tc>
                <a:tc>
                  <a:txBody>
                    <a:bodyPr/>
                    <a:lstStyle/>
                    <a:p>
                      <a:pPr algn="ctr"/>
                      <a:r>
                        <a:rPr lang="en-US" sz="1200" smtClean="0"/>
                        <a:t>(8,7): 0.5</a:t>
                      </a:r>
                      <a:endParaRPr lang="en-US" sz="1200"/>
                    </a:p>
                  </a:txBody>
                  <a:tcPr marL="0" marR="0" marT="0" marB="0" anchor="ctr"/>
                </a:tc>
              </a:tr>
              <a:tr h="304800">
                <a:tc>
                  <a:txBody>
                    <a:bodyPr/>
                    <a:lstStyle/>
                    <a:p>
                      <a:pPr algn="ctr"/>
                      <a:r>
                        <a:rPr lang="en-US" sz="1200" smtClean="0"/>
                        <a:t>(2,3):0.7</a:t>
                      </a:r>
                      <a:endParaRPr lang="en-US" sz="1200"/>
                    </a:p>
                  </a:txBody>
                  <a:tcPr marL="0" marR="0" marT="0" marB="0" anchor="ctr"/>
                </a:tc>
                <a:tc>
                  <a:txBody>
                    <a:bodyPr/>
                    <a:lstStyle/>
                    <a:p>
                      <a:pPr algn="ctr"/>
                      <a:r>
                        <a:rPr lang="en-US" sz="1200" smtClean="0"/>
                        <a:t>(2,1): 0.2</a:t>
                      </a:r>
                      <a:endParaRPr lang="en-US" sz="1200"/>
                    </a:p>
                  </a:txBody>
                  <a:tcPr marL="0" marR="0" marT="0" marB="0" anchor="ctr"/>
                </a:tc>
              </a:tr>
              <a:tr h="304800">
                <a:tc>
                  <a:txBody>
                    <a:bodyPr/>
                    <a:lstStyle/>
                    <a:p>
                      <a:pPr algn="ctr"/>
                      <a:r>
                        <a:rPr lang="en-US" sz="1200" smtClean="0"/>
                        <a:t>(8,9):0.6</a:t>
                      </a:r>
                      <a:endParaRPr lang="en-US" sz="1200"/>
                    </a:p>
                  </a:txBody>
                  <a:tcPr marL="0" marR="0" marT="0" marB="0" anchor="ctr"/>
                </a:tc>
                <a:tc>
                  <a:txBody>
                    <a:bodyPr/>
                    <a:lstStyle/>
                    <a:p>
                      <a:pPr algn="ctr"/>
                      <a:r>
                        <a:rPr lang="en-US" sz="1200" smtClean="0"/>
                        <a:t>(4,7): 0.1</a:t>
                      </a:r>
                      <a:endParaRPr lang="en-US" sz="1200"/>
                    </a:p>
                  </a:txBody>
                  <a:tcPr marL="0" marR="0" marT="0" marB="0" anchor="ctr"/>
                </a:tc>
              </a:tr>
              <a:tr h="304800">
                <a:tc>
                  <a:txBody>
                    <a:bodyPr/>
                    <a:lstStyle/>
                    <a:p>
                      <a:pPr algn="ctr"/>
                      <a:r>
                        <a:rPr lang="en-US" sz="1200" smtClean="0"/>
                        <a:t>(9,10):0.3</a:t>
                      </a:r>
                      <a:endParaRPr lang="en-US" sz="1200"/>
                    </a:p>
                  </a:txBody>
                  <a:tcPr marL="0" marR="0" marT="0" marB="0" anchor="ctr"/>
                </a:tc>
                <a:tc>
                  <a:txBody>
                    <a:bodyPr/>
                    <a:lstStyle/>
                    <a:p>
                      <a:pPr algn="ctr"/>
                      <a:endParaRPr lang="en-US" sz="1200"/>
                    </a:p>
                  </a:txBody>
                  <a:tcPr marL="0" marR="0" marT="0" marB="0" anchor="ctr"/>
                </a:tc>
              </a:tr>
            </a:tbl>
          </a:graphicData>
        </a:graphic>
      </p:graphicFrame>
      <p:grpSp>
        <p:nvGrpSpPr>
          <p:cNvPr id="220" name="Group 219"/>
          <p:cNvGrpSpPr/>
          <p:nvPr/>
        </p:nvGrpSpPr>
        <p:grpSpPr>
          <a:xfrm>
            <a:off x="6887465" y="1524000"/>
            <a:ext cx="1317496" cy="308020"/>
            <a:chOff x="414645" y="3581400"/>
            <a:chExt cx="1317496" cy="308020"/>
          </a:xfrm>
        </p:grpSpPr>
        <p:sp>
          <p:nvSpPr>
            <p:cNvPr id="221" name="Oval 220"/>
            <p:cNvSpPr/>
            <p:nvPr/>
          </p:nvSpPr>
          <p:spPr>
            <a:xfrm>
              <a:off x="723705" y="358292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22" name="Oval 221"/>
            <p:cNvSpPr/>
            <p:nvPr/>
          </p:nvSpPr>
          <p:spPr>
            <a:xfrm>
              <a:off x="414645" y="358462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23" name="Oval 222"/>
            <p:cNvSpPr/>
            <p:nvPr/>
          </p:nvSpPr>
          <p:spPr>
            <a:xfrm>
              <a:off x="1427341" y="35814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224" name="Oval 223"/>
            <p:cNvSpPr/>
            <p:nvPr/>
          </p:nvSpPr>
          <p:spPr>
            <a:xfrm>
              <a:off x="1122541" y="358309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grpSp>
      <p:cxnSp>
        <p:nvCxnSpPr>
          <p:cNvPr id="225" name="Straight Arrow Connector 224"/>
          <p:cNvCxnSpPr/>
          <p:nvPr/>
        </p:nvCxnSpPr>
        <p:spPr>
          <a:xfrm>
            <a:off x="6338190" y="2912409"/>
            <a:ext cx="4657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a:off x="8273845" y="2008225"/>
            <a:ext cx="412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6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 grpId="0"/>
      <p:bldP spid="20" grpId="0"/>
      <p:bldP spid="10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Faster Query Processing using Graph Maximum Path Weight Index</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5" name="Oval 4"/>
          <p:cNvSpPr/>
          <p:nvPr/>
        </p:nvSpPr>
        <p:spPr>
          <a:xfrm>
            <a:off x="2053559" y="1969532"/>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6" name="Oval 5"/>
          <p:cNvSpPr/>
          <p:nvPr/>
        </p:nvSpPr>
        <p:spPr>
          <a:xfrm>
            <a:off x="838200" y="1969532"/>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7" name="Oval 6"/>
          <p:cNvSpPr/>
          <p:nvPr/>
        </p:nvSpPr>
        <p:spPr>
          <a:xfrm>
            <a:off x="1450258" y="196953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8" name="TextBox 7"/>
          <p:cNvSpPr txBox="1"/>
          <p:nvPr/>
        </p:nvSpPr>
        <p:spPr>
          <a:xfrm>
            <a:off x="76200" y="1524000"/>
            <a:ext cx="301686" cy="369332"/>
          </a:xfrm>
          <a:prstGeom prst="rect">
            <a:avLst/>
          </a:prstGeom>
          <a:noFill/>
        </p:spPr>
        <p:txBody>
          <a:bodyPr wrap="none" rtlCol="0">
            <a:spAutoFit/>
          </a:bodyPr>
          <a:lstStyle/>
          <a:p>
            <a:r>
              <a:rPr lang="en-US" smtClean="0"/>
              <a:t>1</a:t>
            </a:r>
            <a:endParaRPr lang="en-US"/>
          </a:p>
        </p:txBody>
      </p:sp>
      <p:sp>
        <p:nvSpPr>
          <p:cNvPr id="9" name="TextBox 8"/>
          <p:cNvSpPr txBox="1"/>
          <p:nvPr/>
        </p:nvSpPr>
        <p:spPr>
          <a:xfrm>
            <a:off x="76200" y="2121932"/>
            <a:ext cx="301686" cy="369332"/>
          </a:xfrm>
          <a:prstGeom prst="rect">
            <a:avLst/>
          </a:prstGeom>
          <a:noFill/>
        </p:spPr>
        <p:txBody>
          <a:bodyPr wrap="none" rtlCol="0">
            <a:spAutoFit/>
          </a:bodyPr>
          <a:lstStyle/>
          <a:p>
            <a:r>
              <a:rPr lang="en-US"/>
              <a:t>2</a:t>
            </a:r>
          </a:p>
        </p:txBody>
      </p:sp>
      <p:sp>
        <p:nvSpPr>
          <p:cNvPr id="10" name="TextBox 9"/>
          <p:cNvSpPr txBox="1"/>
          <p:nvPr/>
        </p:nvSpPr>
        <p:spPr>
          <a:xfrm>
            <a:off x="762000" y="1704077"/>
            <a:ext cx="301686" cy="369332"/>
          </a:xfrm>
          <a:prstGeom prst="rect">
            <a:avLst/>
          </a:prstGeom>
          <a:noFill/>
        </p:spPr>
        <p:txBody>
          <a:bodyPr wrap="none" rtlCol="0">
            <a:spAutoFit/>
          </a:bodyPr>
          <a:lstStyle/>
          <a:p>
            <a:r>
              <a:rPr lang="en-US" smtClean="0"/>
              <a:t>3</a:t>
            </a:r>
            <a:endParaRPr lang="en-US"/>
          </a:p>
        </p:txBody>
      </p:sp>
      <p:sp>
        <p:nvSpPr>
          <p:cNvPr id="11" name="Oval 10"/>
          <p:cNvSpPr/>
          <p:nvPr/>
        </p:nvSpPr>
        <p:spPr>
          <a:xfrm>
            <a:off x="304800" y="171030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12" name="Oval 11"/>
          <p:cNvSpPr/>
          <p:nvPr/>
        </p:nvSpPr>
        <p:spPr>
          <a:xfrm>
            <a:off x="304800" y="2265138"/>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13" name="Straight Connector 12"/>
          <p:cNvCxnSpPr>
            <a:stCxn id="6" idx="1"/>
            <a:endCxn id="11" idx="6"/>
          </p:cNvCxnSpPr>
          <p:nvPr/>
        </p:nvCxnSpPr>
        <p:spPr>
          <a:xfrm flipH="1" flipV="1">
            <a:off x="609600" y="1862703"/>
            <a:ext cx="273237" cy="15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6" idx="3"/>
            <a:endCxn id="12" idx="6"/>
          </p:cNvCxnSpPr>
          <p:nvPr/>
        </p:nvCxnSpPr>
        <p:spPr>
          <a:xfrm flipH="1">
            <a:off x="609600" y="2229695"/>
            <a:ext cx="273237" cy="187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2"/>
            <a:endCxn id="6" idx="6"/>
          </p:cNvCxnSpPr>
          <p:nvPr/>
        </p:nvCxnSpPr>
        <p:spPr>
          <a:xfrm flipH="1">
            <a:off x="1143000" y="2121932"/>
            <a:ext cx="307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2"/>
            <a:endCxn id="7" idx="6"/>
          </p:cNvCxnSpPr>
          <p:nvPr/>
        </p:nvCxnSpPr>
        <p:spPr>
          <a:xfrm flipH="1">
            <a:off x="1755058" y="2121932"/>
            <a:ext cx="298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98514" y="1699923"/>
            <a:ext cx="301686" cy="369332"/>
          </a:xfrm>
          <a:prstGeom prst="rect">
            <a:avLst/>
          </a:prstGeom>
          <a:noFill/>
        </p:spPr>
        <p:txBody>
          <a:bodyPr wrap="none" rtlCol="0">
            <a:spAutoFit/>
          </a:bodyPr>
          <a:lstStyle/>
          <a:p>
            <a:r>
              <a:rPr lang="en-US"/>
              <a:t>4</a:t>
            </a:r>
          </a:p>
        </p:txBody>
      </p:sp>
      <p:sp>
        <p:nvSpPr>
          <p:cNvPr id="18" name="TextBox 17"/>
          <p:cNvSpPr txBox="1"/>
          <p:nvPr/>
        </p:nvSpPr>
        <p:spPr>
          <a:xfrm>
            <a:off x="1902716" y="1708666"/>
            <a:ext cx="301686" cy="369332"/>
          </a:xfrm>
          <a:prstGeom prst="rect">
            <a:avLst/>
          </a:prstGeom>
          <a:noFill/>
        </p:spPr>
        <p:txBody>
          <a:bodyPr wrap="none" rtlCol="0">
            <a:spAutoFit/>
          </a:bodyPr>
          <a:lstStyle/>
          <a:p>
            <a:r>
              <a:rPr lang="en-US" smtClean="0"/>
              <a:t>5</a:t>
            </a:r>
            <a:endParaRPr lang="en-US"/>
          </a:p>
        </p:txBody>
      </p:sp>
      <p:cxnSp>
        <p:nvCxnSpPr>
          <p:cNvPr id="19" name="Straight Connector 18"/>
          <p:cNvCxnSpPr>
            <a:stCxn id="12" idx="0"/>
            <a:endCxn id="11" idx="4"/>
          </p:cNvCxnSpPr>
          <p:nvPr/>
        </p:nvCxnSpPr>
        <p:spPr>
          <a:xfrm flipV="1">
            <a:off x="457200" y="2015103"/>
            <a:ext cx="0" cy="250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3920" y="2667000"/>
            <a:ext cx="301686" cy="369332"/>
          </a:xfrm>
          <a:prstGeom prst="rect">
            <a:avLst/>
          </a:prstGeom>
          <a:noFill/>
        </p:spPr>
        <p:txBody>
          <a:bodyPr wrap="none" rtlCol="0">
            <a:spAutoFit/>
          </a:bodyPr>
          <a:lstStyle/>
          <a:p>
            <a:r>
              <a:rPr lang="en-US" smtClean="0"/>
              <a:t>1</a:t>
            </a:r>
            <a:endParaRPr lang="en-US"/>
          </a:p>
        </p:txBody>
      </p:sp>
      <p:sp>
        <p:nvSpPr>
          <p:cNvPr id="21" name="TextBox 20"/>
          <p:cNvSpPr txBox="1"/>
          <p:nvPr/>
        </p:nvSpPr>
        <p:spPr>
          <a:xfrm>
            <a:off x="193920" y="3264932"/>
            <a:ext cx="301686" cy="369332"/>
          </a:xfrm>
          <a:prstGeom prst="rect">
            <a:avLst/>
          </a:prstGeom>
          <a:noFill/>
        </p:spPr>
        <p:txBody>
          <a:bodyPr wrap="none" rtlCol="0">
            <a:spAutoFit/>
          </a:bodyPr>
          <a:lstStyle/>
          <a:p>
            <a:r>
              <a:rPr lang="en-US"/>
              <a:t>2</a:t>
            </a:r>
          </a:p>
        </p:txBody>
      </p:sp>
      <p:sp>
        <p:nvSpPr>
          <p:cNvPr id="22" name="Oval 21"/>
          <p:cNvSpPr/>
          <p:nvPr/>
        </p:nvSpPr>
        <p:spPr>
          <a:xfrm>
            <a:off x="422520" y="285330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23" name="Oval 22"/>
          <p:cNvSpPr/>
          <p:nvPr/>
        </p:nvSpPr>
        <p:spPr>
          <a:xfrm>
            <a:off x="422520" y="3408138"/>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24" name="Straight Connector 23"/>
          <p:cNvCxnSpPr>
            <a:stCxn id="23" idx="0"/>
            <a:endCxn id="22" idx="4"/>
          </p:cNvCxnSpPr>
          <p:nvPr/>
        </p:nvCxnSpPr>
        <p:spPr>
          <a:xfrm flipV="1">
            <a:off x="574920" y="3158103"/>
            <a:ext cx="0" cy="250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062162" y="4712732"/>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26" name="Oval 25"/>
          <p:cNvSpPr/>
          <p:nvPr/>
        </p:nvSpPr>
        <p:spPr>
          <a:xfrm>
            <a:off x="846803" y="4712732"/>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7" name="Oval 26"/>
          <p:cNvSpPr/>
          <p:nvPr/>
        </p:nvSpPr>
        <p:spPr>
          <a:xfrm>
            <a:off x="1458861" y="471273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28" name="TextBox 27"/>
          <p:cNvSpPr txBox="1"/>
          <p:nvPr/>
        </p:nvSpPr>
        <p:spPr>
          <a:xfrm>
            <a:off x="84803" y="4267200"/>
            <a:ext cx="301686" cy="369332"/>
          </a:xfrm>
          <a:prstGeom prst="rect">
            <a:avLst/>
          </a:prstGeom>
          <a:noFill/>
        </p:spPr>
        <p:txBody>
          <a:bodyPr wrap="none" rtlCol="0">
            <a:spAutoFit/>
          </a:bodyPr>
          <a:lstStyle/>
          <a:p>
            <a:r>
              <a:rPr lang="en-US" smtClean="0"/>
              <a:t>1</a:t>
            </a:r>
            <a:endParaRPr lang="en-US"/>
          </a:p>
        </p:txBody>
      </p:sp>
      <p:sp>
        <p:nvSpPr>
          <p:cNvPr id="29" name="TextBox 28"/>
          <p:cNvSpPr txBox="1"/>
          <p:nvPr/>
        </p:nvSpPr>
        <p:spPr>
          <a:xfrm>
            <a:off x="770603" y="4447277"/>
            <a:ext cx="301686" cy="369332"/>
          </a:xfrm>
          <a:prstGeom prst="rect">
            <a:avLst/>
          </a:prstGeom>
          <a:noFill/>
        </p:spPr>
        <p:txBody>
          <a:bodyPr wrap="none" rtlCol="0">
            <a:spAutoFit/>
          </a:bodyPr>
          <a:lstStyle/>
          <a:p>
            <a:r>
              <a:rPr lang="en-US" smtClean="0"/>
              <a:t>3</a:t>
            </a:r>
            <a:endParaRPr lang="en-US"/>
          </a:p>
        </p:txBody>
      </p:sp>
      <p:sp>
        <p:nvSpPr>
          <p:cNvPr id="30" name="Oval 29"/>
          <p:cNvSpPr/>
          <p:nvPr/>
        </p:nvSpPr>
        <p:spPr>
          <a:xfrm>
            <a:off x="313403" y="445350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31" name="Straight Connector 30"/>
          <p:cNvCxnSpPr>
            <a:stCxn id="26" idx="1"/>
            <a:endCxn id="30" idx="6"/>
          </p:cNvCxnSpPr>
          <p:nvPr/>
        </p:nvCxnSpPr>
        <p:spPr>
          <a:xfrm flipH="1" flipV="1">
            <a:off x="618203" y="4605903"/>
            <a:ext cx="273237" cy="15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7" idx="2"/>
            <a:endCxn id="26" idx="6"/>
          </p:cNvCxnSpPr>
          <p:nvPr/>
        </p:nvCxnSpPr>
        <p:spPr>
          <a:xfrm flipH="1">
            <a:off x="1151603" y="4865132"/>
            <a:ext cx="307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5" idx="2"/>
            <a:endCxn id="27" idx="6"/>
          </p:cNvCxnSpPr>
          <p:nvPr/>
        </p:nvCxnSpPr>
        <p:spPr>
          <a:xfrm flipH="1">
            <a:off x="1763661" y="4865132"/>
            <a:ext cx="298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07117" y="4443123"/>
            <a:ext cx="301686" cy="369332"/>
          </a:xfrm>
          <a:prstGeom prst="rect">
            <a:avLst/>
          </a:prstGeom>
          <a:noFill/>
        </p:spPr>
        <p:txBody>
          <a:bodyPr wrap="none" rtlCol="0">
            <a:spAutoFit/>
          </a:bodyPr>
          <a:lstStyle/>
          <a:p>
            <a:r>
              <a:rPr lang="en-US"/>
              <a:t>4</a:t>
            </a:r>
          </a:p>
        </p:txBody>
      </p:sp>
      <p:sp>
        <p:nvSpPr>
          <p:cNvPr id="35" name="TextBox 34"/>
          <p:cNvSpPr txBox="1"/>
          <p:nvPr/>
        </p:nvSpPr>
        <p:spPr>
          <a:xfrm>
            <a:off x="1911319" y="4451866"/>
            <a:ext cx="301686" cy="369332"/>
          </a:xfrm>
          <a:prstGeom prst="rect">
            <a:avLst/>
          </a:prstGeom>
          <a:noFill/>
        </p:spPr>
        <p:txBody>
          <a:bodyPr wrap="none" rtlCol="0">
            <a:spAutoFit/>
          </a:bodyPr>
          <a:lstStyle/>
          <a:p>
            <a:r>
              <a:rPr lang="en-US" smtClean="0"/>
              <a:t>5</a:t>
            </a:r>
            <a:endParaRPr lang="en-US"/>
          </a:p>
        </p:txBody>
      </p:sp>
      <p:sp>
        <p:nvSpPr>
          <p:cNvPr id="36" name="Oval 35"/>
          <p:cNvSpPr/>
          <p:nvPr/>
        </p:nvSpPr>
        <p:spPr>
          <a:xfrm>
            <a:off x="838200" y="532528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37" name="TextBox 36"/>
          <p:cNvSpPr txBox="1"/>
          <p:nvPr/>
        </p:nvSpPr>
        <p:spPr>
          <a:xfrm>
            <a:off x="76200" y="5477684"/>
            <a:ext cx="301686" cy="369332"/>
          </a:xfrm>
          <a:prstGeom prst="rect">
            <a:avLst/>
          </a:prstGeom>
          <a:noFill/>
        </p:spPr>
        <p:txBody>
          <a:bodyPr wrap="none" rtlCol="0">
            <a:spAutoFit/>
          </a:bodyPr>
          <a:lstStyle/>
          <a:p>
            <a:r>
              <a:rPr lang="en-US"/>
              <a:t>2</a:t>
            </a:r>
          </a:p>
        </p:txBody>
      </p:sp>
      <p:sp>
        <p:nvSpPr>
          <p:cNvPr id="38" name="TextBox 37"/>
          <p:cNvSpPr txBox="1"/>
          <p:nvPr/>
        </p:nvSpPr>
        <p:spPr>
          <a:xfrm>
            <a:off x="762000" y="5059829"/>
            <a:ext cx="301686" cy="369332"/>
          </a:xfrm>
          <a:prstGeom prst="rect">
            <a:avLst/>
          </a:prstGeom>
          <a:noFill/>
        </p:spPr>
        <p:txBody>
          <a:bodyPr wrap="none" rtlCol="0">
            <a:spAutoFit/>
          </a:bodyPr>
          <a:lstStyle/>
          <a:p>
            <a:r>
              <a:rPr lang="en-US" smtClean="0"/>
              <a:t>3</a:t>
            </a:r>
            <a:endParaRPr lang="en-US"/>
          </a:p>
        </p:txBody>
      </p:sp>
      <p:sp>
        <p:nvSpPr>
          <p:cNvPr id="39" name="Oval 38"/>
          <p:cNvSpPr/>
          <p:nvPr/>
        </p:nvSpPr>
        <p:spPr>
          <a:xfrm>
            <a:off x="304800" y="562089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40" name="Straight Connector 39"/>
          <p:cNvCxnSpPr>
            <a:stCxn id="36" idx="3"/>
            <a:endCxn id="39" idx="6"/>
          </p:cNvCxnSpPr>
          <p:nvPr/>
        </p:nvCxnSpPr>
        <p:spPr>
          <a:xfrm flipH="1">
            <a:off x="609600" y="5585447"/>
            <a:ext cx="273237" cy="187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a:off x="829840" y="2362200"/>
                <a:ext cx="1054519" cy="369332"/>
              </a:xfrm>
              <a:prstGeom prst="rect">
                <a:avLst/>
              </a:prstGeom>
              <a:noFill/>
            </p:spPr>
            <p:txBody>
              <a:bodyPr wrap="none" rtlCol="0">
                <a:spAutoFit/>
              </a:bodyPr>
              <a:lstStyle/>
              <a:p>
                <a:r>
                  <a:rPr lang="en-US" b="1" smtClean="0"/>
                  <a:t>Query </a:t>
                </a:r>
                <a14:m>
                  <m:oMath xmlns:m="http://schemas.openxmlformats.org/officeDocument/2006/math">
                    <m:r>
                      <a:rPr lang="en-US" b="1" i="1" smtClean="0">
                        <a:latin typeface="Cambria Math"/>
                      </a:rPr>
                      <m:t>𝑸</m:t>
                    </m:r>
                    <m:r>
                      <a:rPr lang="en-US" b="1" i="1" smtClean="0">
                        <a:latin typeface="Cambria Math"/>
                      </a:rPr>
                      <m:t>′</m:t>
                    </m:r>
                  </m:oMath>
                </a14:m>
                <a:endParaRPr lang="en-US" b="1"/>
              </a:p>
            </p:txBody>
          </p:sp>
        </mc:Choice>
        <mc:Fallback xmlns="">
          <p:sp>
            <p:nvSpPr>
              <p:cNvPr id="41" name="TextBox 40"/>
              <p:cNvSpPr txBox="1">
                <a:spLocks noRot="1" noChangeAspect="1" noMove="1" noResize="1" noEditPoints="1" noAdjustHandles="1" noChangeArrowheads="1" noChangeShapeType="1" noTextEdit="1"/>
              </p:cNvSpPr>
              <p:nvPr/>
            </p:nvSpPr>
            <p:spPr>
              <a:xfrm>
                <a:off x="829840" y="2362200"/>
                <a:ext cx="1054519" cy="369332"/>
              </a:xfrm>
              <a:prstGeom prst="rect">
                <a:avLst/>
              </a:prstGeom>
              <a:blipFill rotWithShape="1">
                <a:blip r:embed="rId2"/>
                <a:stretch>
                  <a:fillRect l="-4624" t="-8333" r="-1734" b="-25000"/>
                </a:stretch>
              </a:blipFill>
            </p:spPr>
            <p:txBody>
              <a:bodyPr/>
              <a:lstStyle/>
              <a:p>
                <a:r>
                  <a:rPr lang="en-US">
                    <a:noFill/>
                  </a:rPr>
                  <a:t> </a:t>
                </a:r>
              </a:p>
            </p:txBody>
          </p:sp>
        </mc:Fallback>
      </mc:AlternateContent>
      <p:sp>
        <p:nvSpPr>
          <p:cNvPr id="42" name="TextBox 41"/>
          <p:cNvSpPr txBox="1"/>
          <p:nvPr/>
        </p:nvSpPr>
        <p:spPr>
          <a:xfrm>
            <a:off x="4070" y="3810000"/>
            <a:ext cx="1824730" cy="369332"/>
          </a:xfrm>
          <a:prstGeom prst="rect">
            <a:avLst/>
          </a:prstGeom>
          <a:noFill/>
        </p:spPr>
        <p:txBody>
          <a:bodyPr wrap="none" rtlCol="0">
            <a:spAutoFit/>
          </a:bodyPr>
          <a:lstStyle/>
          <a:p>
            <a:pPr algn="ctr"/>
            <a:r>
              <a:rPr lang="en-US" b="1" smtClean="0"/>
              <a:t>Partial Candidate</a:t>
            </a:r>
          </a:p>
        </p:txBody>
      </p:sp>
      <p:sp>
        <p:nvSpPr>
          <p:cNvPr id="43" name="TextBox 42"/>
          <p:cNvSpPr txBox="1"/>
          <p:nvPr/>
        </p:nvSpPr>
        <p:spPr>
          <a:xfrm>
            <a:off x="1092004" y="5316090"/>
            <a:ext cx="1727396" cy="923330"/>
          </a:xfrm>
          <a:prstGeom prst="rect">
            <a:avLst/>
          </a:prstGeom>
          <a:noFill/>
        </p:spPr>
        <p:txBody>
          <a:bodyPr wrap="none" rtlCol="0">
            <a:spAutoFit/>
          </a:bodyPr>
          <a:lstStyle/>
          <a:p>
            <a:pPr algn="ctr"/>
            <a:r>
              <a:rPr lang="en-US" b="1" smtClean="0"/>
              <a:t>Paths to cover </a:t>
            </a:r>
          </a:p>
          <a:p>
            <a:pPr algn="ctr"/>
            <a:r>
              <a:rPr lang="en-US" b="1" smtClean="0"/>
              <a:t>Non-Considered</a:t>
            </a:r>
          </a:p>
          <a:p>
            <a:pPr algn="ctr"/>
            <a:r>
              <a:rPr lang="en-US" b="1" smtClean="0"/>
              <a:t>Edges</a:t>
            </a:r>
            <a:endParaRPr lang="en-US" b="1"/>
          </a:p>
        </p:txBody>
      </p:sp>
      <p:sp>
        <p:nvSpPr>
          <p:cNvPr id="44" name="TextBox 43"/>
          <p:cNvSpPr txBox="1"/>
          <p:nvPr/>
        </p:nvSpPr>
        <p:spPr>
          <a:xfrm>
            <a:off x="1296629" y="2789608"/>
            <a:ext cx="3068469" cy="923330"/>
          </a:xfrm>
          <a:prstGeom prst="rect">
            <a:avLst/>
          </a:prstGeom>
          <a:noFill/>
        </p:spPr>
        <p:txBody>
          <a:bodyPr wrap="none" rtlCol="0">
            <a:spAutoFit/>
          </a:bodyPr>
          <a:lstStyle/>
          <a:p>
            <a:r>
              <a:rPr lang="en-US" smtClean="0"/>
              <a:t>UB Score = Actual Score(1-2)</a:t>
            </a:r>
          </a:p>
          <a:p>
            <a:r>
              <a:rPr lang="en-US"/>
              <a:t> </a:t>
            </a:r>
            <a:r>
              <a:rPr lang="en-US" smtClean="0"/>
              <a:t>                   + UB(1-3) + UB(2-3)</a:t>
            </a:r>
          </a:p>
          <a:p>
            <a:r>
              <a:rPr lang="en-US" smtClean="0"/>
              <a:t>                    + UB(3-4) + UB(4-5)</a:t>
            </a:r>
            <a:endParaRPr lang="en-US"/>
          </a:p>
        </p:txBody>
      </p:sp>
      <p:sp>
        <p:nvSpPr>
          <p:cNvPr id="45" name="TextBox 44"/>
          <p:cNvSpPr txBox="1"/>
          <p:nvPr/>
        </p:nvSpPr>
        <p:spPr>
          <a:xfrm>
            <a:off x="2362200" y="4166124"/>
            <a:ext cx="2909771" cy="923330"/>
          </a:xfrm>
          <a:prstGeom prst="rect">
            <a:avLst/>
          </a:prstGeom>
          <a:noFill/>
        </p:spPr>
        <p:txBody>
          <a:bodyPr wrap="none" rtlCol="0">
            <a:spAutoFit/>
          </a:bodyPr>
          <a:lstStyle/>
          <a:p>
            <a:r>
              <a:rPr lang="en-US" smtClean="0"/>
              <a:t>UB Score = Actual Score(1-2)</a:t>
            </a:r>
          </a:p>
          <a:p>
            <a:r>
              <a:rPr lang="en-US"/>
              <a:t> </a:t>
            </a:r>
            <a:r>
              <a:rPr lang="en-US" smtClean="0"/>
              <a:t>                   + UB(1-3-4-5)</a:t>
            </a:r>
          </a:p>
          <a:p>
            <a:r>
              <a:rPr lang="en-US"/>
              <a:t> </a:t>
            </a:r>
            <a:r>
              <a:rPr lang="en-US" smtClean="0"/>
              <a:t>                   + UB(2-3)</a:t>
            </a:r>
            <a:endParaRPr lang="en-US"/>
          </a:p>
        </p:txBody>
      </p:sp>
      <p:sp>
        <p:nvSpPr>
          <p:cNvPr id="46" name="Rectangular Callout 45"/>
          <p:cNvSpPr/>
          <p:nvPr/>
        </p:nvSpPr>
        <p:spPr>
          <a:xfrm>
            <a:off x="2963900" y="5534239"/>
            <a:ext cx="1295400" cy="625554"/>
          </a:xfrm>
          <a:prstGeom prst="wedgeRectCallout">
            <a:avLst>
              <a:gd name="adj1" fmla="val -19636"/>
              <a:gd name="adj2" fmla="val -2001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Using MPW Index!</a:t>
            </a:r>
            <a:endParaRPr lang="en-US"/>
          </a:p>
        </p:txBody>
      </p:sp>
      <p:sp>
        <p:nvSpPr>
          <p:cNvPr id="47" name="Oval 46"/>
          <p:cNvSpPr/>
          <p:nvPr/>
        </p:nvSpPr>
        <p:spPr>
          <a:xfrm>
            <a:off x="7315200" y="2045732"/>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48" name="Oval 47"/>
          <p:cNvSpPr/>
          <p:nvPr/>
        </p:nvSpPr>
        <p:spPr>
          <a:xfrm>
            <a:off x="6099841" y="2045732"/>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49" name="Oval 48"/>
          <p:cNvSpPr/>
          <p:nvPr/>
        </p:nvSpPr>
        <p:spPr>
          <a:xfrm>
            <a:off x="6711899" y="204573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50" name="TextBox 49"/>
          <p:cNvSpPr txBox="1"/>
          <p:nvPr/>
        </p:nvSpPr>
        <p:spPr>
          <a:xfrm>
            <a:off x="5337841" y="1600200"/>
            <a:ext cx="301686" cy="369332"/>
          </a:xfrm>
          <a:prstGeom prst="rect">
            <a:avLst/>
          </a:prstGeom>
          <a:noFill/>
        </p:spPr>
        <p:txBody>
          <a:bodyPr wrap="none" rtlCol="0">
            <a:spAutoFit/>
          </a:bodyPr>
          <a:lstStyle/>
          <a:p>
            <a:r>
              <a:rPr lang="en-US" smtClean="0"/>
              <a:t>1</a:t>
            </a:r>
            <a:endParaRPr lang="en-US"/>
          </a:p>
        </p:txBody>
      </p:sp>
      <p:sp>
        <p:nvSpPr>
          <p:cNvPr id="51" name="TextBox 50"/>
          <p:cNvSpPr txBox="1"/>
          <p:nvPr/>
        </p:nvSpPr>
        <p:spPr>
          <a:xfrm>
            <a:off x="5337841" y="2198132"/>
            <a:ext cx="301686" cy="369332"/>
          </a:xfrm>
          <a:prstGeom prst="rect">
            <a:avLst/>
          </a:prstGeom>
          <a:noFill/>
        </p:spPr>
        <p:txBody>
          <a:bodyPr wrap="none" rtlCol="0">
            <a:spAutoFit/>
          </a:bodyPr>
          <a:lstStyle/>
          <a:p>
            <a:r>
              <a:rPr lang="en-US"/>
              <a:t>2</a:t>
            </a:r>
          </a:p>
        </p:txBody>
      </p:sp>
      <p:sp>
        <p:nvSpPr>
          <p:cNvPr id="52" name="TextBox 51"/>
          <p:cNvSpPr txBox="1"/>
          <p:nvPr/>
        </p:nvSpPr>
        <p:spPr>
          <a:xfrm>
            <a:off x="6023641" y="1780277"/>
            <a:ext cx="301686" cy="369332"/>
          </a:xfrm>
          <a:prstGeom prst="rect">
            <a:avLst/>
          </a:prstGeom>
          <a:noFill/>
        </p:spPr>
        <p:txBody>
          <a:bodyPr wrap="none" rtlCol="0">
            <a:spAutoFit/>
          </a:bodyPr>
          <a:lstStyle/>
          <a:p>
            <a:r>
              <a:rPr lang="en-US" smtClean="0"/>
              <a:t>3</a:t>
            </a:r>
            <a:endParaRPr lang="en-US"/>
          </a:p>
        </p:txBody>
      </p:sp>
      <p:sp>
        <p:nvSpPr>
          <p:cNvPr id="53" name="Oval 52"/>
          <p:cNvSpPr/>
          <p:nvPr/>
        </p:nvSpPr>
        <p:spPr>
          <a:xfrm>
            <a:off x="5566441" y="178650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54" name="Oval 53"/>
          <p:cNvSpPr/>
          <p:nvPr/>
        </p:nvSpPr>
        <p:spPr>
          <a:xfrm>
            <a:off x="5566441" y="2341338"/>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55" name="Straight Connector 54"/>
          <p:cNvCxnSpPr>
            <a:stCxn id="48" idx="1"/>
            <a:endCxn id="53" idx="6"/>
          </p:cNvCxnSpPr>
          <p:nvPr/>
        </p:nvCxnSpPr>
        <p:spPr>
          <a:xfrm flipH="1" flipV="1">
            <a:off x="5871241" y="1938903"/>
            <a:ext cx="273237" cy="15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8" idx="3"/>
            <a:endCxn id="54" idx="6"/>
          </p:cNvCxnSpPr>
          <p:nvPr/>
        </p:nvCxnSpPr>
        <p:spPr>
          <a:xfrm flipH="1">
            <a:off x="5871241" y="2305895"/>
            <a:ext cx="273237" cy="187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2"/>
            <a:endCxn id="48" idx="6"/>
          </p:cNvCxnSpPr>
          <p:nvPr/>
        </p:nvCxnSpPr>
        <p:spPr>
          <a:xfrm flipH="1">
            <a:off x="6404641" y="2198132"/>
            <a:ext cx="307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47" idx="2"/>
            <a:endCxn id="49" idx="6"/>
          </p:cNvCxnSpPr>
          <p:nvPr/>
        </p:nvCxnSpPr>
        <p:spPr>
          <a:xfrm flipH="1">
            <a:off x="7016699" y="2198132"/>
            <a:ext cx="298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560155" y="1776123"/>
            <a:ext cx="301686" cy="369332"/>
          </a:xfrm>
          <a:prstGeom prst="rect">
            <a:avLst/>
          </a:prstGeom>
          <a:noFill/>
        </p:spPr>
        <p:txBody>
          <a:bodyPr wrap="none" rtlCol="0">
            <a:spAutoFit/>
          </a:bodyPr>
          <a:lstStyle/>
          <a:p>
            <a:r>
              <a:rPr lang="en-US"/>
              <a:t>4</a:t>
            </a:r>
          </a:p>
        </p:txBody>
      </p:sp>
      <p:sp>
        <p:nvSpPr>
          <p:cNvPr id="60" name="TextBox 59"/>
          <p:cNvSpPr txBox="1"/>
          <p:nvPr/>
        </p:nvSpPr>
        <p:spPr>
          <a:xfrm>
            <a:off x="7164357" y="1784866"/>
            <a:ext cx="301686" cy="369332"/>
          </a:xfrm>
          <a:prstGeom prst="rect">
            <a:avLst/>
          </a:prstGeom>
          <a:noFill/>
        </p:spPr>
        <p:txBody>
          <a:bodyPr wrap="none" rtlCol="0">
            <a:spAutoFit/>
          </a:bodyPr>
          <a:lstStyle/>
          <a:p>
            <a:r>
              <a:rPr lang="en-US" smtClean="0"/>
              <a:t>5</a:t>
            </a:r>
            <a:endParaRPr lang="en-US"/>
          </a:p>
        </p:txBody>
      </p:sp>
      <p:cxnSp>
        <p:nvCxnSpPr>
          <p:cNvPr id="61" name="Straight Connector 60"/>
          <p:cNvCxnSpPr>
            <a:stCxn id="54" idx="0"/>
            <a:endCxn id="53" idx="4"/>
          </p:cNvCxnSpPr>
          <p:nvPr/>
        </p:nvCxnSpPr>
        <p:spPr>
          <a:xfrm flipV="1">
            <a:off x="5718841" y="2091303"/>
            <a:ext cx="0" cy="250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037619" y="1600200"/>
            <a:ext cx="301686" cy="369332"/>
          </a:xfrm>
          <a:prstGeom prst="rect">
            <a:avLst/>
          </a:prstGeom>
          <a:noFill/>
        </p:spPr>
        <p:txBody>
          <a:bodyPr wrap="none" rtlCol="0">
            <a:spAutoFit/>
          </a:bodyPr>
          <a:lstStyle/>
          <a:p>
            <a:r>
              <a:rPr lang="en-US" smtClean="0"/>
              <a:t>1</a:t>
            </a:r>
            <a:endParaRPr lang="en-US"/>
          </a:p>
        </p:txBody>
      </p:sp>
      <p:sp>
        <p:nvSpPr>
          <p:cNvPr id="63" name="TextBox 62"/>
          <p:cNvSpPr txBox="1"/>
          <p:nvPr/>
        </p:nvSpPr>
        <p:spPr>
          <a:xfrm>
            <a:off x="8037619" y="2198132"/>
            <a:ext cx="301686" cy="369332"/>
          </a:xfrm>
          <a:prstGeom prst="rect">
            <a:avLst/>
          </a:prstGeom>
          <a:noFill/>
        </p:spPr>
        <p:txBody>
          <a:bodyPr wrap="none" rtlCol="0">
            <a:spAutoFit/>
          </a:bodyPr>
          <a:lstStyle/>
          <a:p>
            <a:r>
              <a:rPr lang="en-US"/>
              <a:t>2</a:t>
            </a:r>
          </a:p>
        </p:txBody>
      </p:sp>
      <p:sp>
        <p:nvSpPr>
          <p:cNvPr id="64" name="Oval 63"/>
          <p:cNvSpPr/>
          <p:nvPr/>
        </p:nvSpPr>
        <p:spPr>
          <a:xfrm>
            <a:off x="8266219" y="178650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65" name="Oval 64"/>
          <p:cNvSpPr/>
          <p:nvPr/>
        </p:nvSpPr>
        <p:spPr>
          <a:xfrm>
            <a:off x="8266219" y="2341338"/>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66" name="Straight Connector 65"/>
          <p:cNvCxnSpPr>
            <a:stCxn id="65" idx="0"/>
            <a:endCxn id="64" idx="4"/>
          </p:cNvCxnSpPr>
          <p:nvPr/>
        </p:nvCxnSpPr>
        <p:spPr>
          <a:xfrm flipV="1">
            <a:off x="8418619" y="2091303"/>
            <a:ext cx="0" cy="250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319962" y="3493532"/>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68" name="Oval 67"/>
          <p:cNvSpPr/>
          <p:nvPr/>
        </p:nvSpPr>
        <p:spPr>
          <a:xfrm>
            <a:off x="6104603" y="3493532"/>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69" name="Oval 68"/>
          <p:cNvSpPr/>
          <p:nvPr/>
        </p:nvSpPr>
        <p:spPr>
          <a:xfrm>
            <a:off x="6716661" y="3493532"/>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70" name="TextBox 69"/>
          <p:cNvSpPr txBox="1"/>
          <p:nvPr/>
        </p:nvSpPr>
        <p:spPr>
          <a:xfrm>
            <a:off x="5342603" y="3048000"/>
            <a:ext cx="301686" cy="369332"/>
          </a:xfrm>
          <a:prstGeom prst="rect">
            <a:avLst/>
          </a:prstGeom>
          <a:noFill/>
        </p:spPr>
        <p:txBody>
          <a:bodyPr wrap="none" rtlCol="0">
            <a:spAutoFit/>
          </a:bodyPr>
          <a:lstStyle/>
          <a:p>
            <a:r>
              <a:rPr lang="en-US" smtClean="0"/>
              <a:t>1</a:t>
            </a:r>
            <a:endParaRPr lang="en-US"/>
          </a:p>
        </p:txBody>
      </p:sp>
      <p:sp>
        <p:nvSpPr>
          <p:cNvPr id="71" name="TextBox 70"/>
          <p:cNvSpPr txBox="1"/>
          <p:nvPr/>
        </p:nvSpPr>
        <p:spPr>
          <a:xfrm>
            <a:off x="6028403" y="3228077"/>
            <a:ext cx="301686" cy="369332"/>
          </a:xfrm>
          <a:prstGeom prst="rect">
            <a:avLst/>
          </a:prstGeom>
          <a:noFill/>
        </p:spPr>
        <p:txBody>
          <a:bodyPr wrap="none" rtlCol="0">
            <a:spAutoFit/>
          </a:bodyPr>
          <a:lstStyle/>
          <a:p>
            <a:r>
              <a:rPr lang="en-US" smtClean="0"/>
              <a:t>3</a:t>
            </a:r>
            <a:endParaRPr lang="en-US"/>
          </a:p>
        </p:txBody>
      </p:sp>
      <p:sp>
        <p:nvSpPr>
          <p:cNvPr id="72" name="Oval 71"/>
          <p:cNvSpPr/>
          <p:nvPr/>
        </p:nvSpPr>
        <p:spPr>
          <a:xfrm>
            <a:off x="5571203" y="323430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73" name="Straight Connector 72"/>
          <p:cNvCxnSpPr>
            <a:stCxn id="68" idx="1"/>
            <a:endCxn id="72" idx="6"/>
          </p:cNvCxnSpPr>
          <p:nvPr/>
        </p:nvCxnSpPr>
        <p:spPr>
          <a:xfrm flipH="1" flipV="1">
            <a:off x="5876003" y="3386703"/>
            <a:ext cx="273237" cy="1514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9" idx="2"/>
            <a:endCxn id="68" idx="6"/>
          </p:cNvCxnSpPr>
          <p:nvPr/>
        </p:nvCxnSpPr>
        <p:spPr>
          <a:xfrm flipH="1">
            <a:off x="6409403" y="3645932"/>
            <a:ext cx="3072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7" idx="2"/>
            <a:endCxn id="69" idx="6"/>
          </p:cNvCxnSpPr>
          <p:nvPr/>
        </p:nvCxnSpPr>
        <p:spPr>
          <a:xfrm flipH="1">
            <a:off x="7021461" y="3645932"/>
            <a:ext cx="2985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564917" y="3223923"/>
            <a:ext cx="301686" cy="369332"/>
          </a:xfrm>
          <a:prstGeom prst="rect">
            <a:avLst/>
          </a:prstGeom>
          <a:noFill/>
        </p:spPr>
        <p:txBody>
          <a:bodyPr wrap="none" rtlCol="0">
            <a:spAutoFit/>
          </a:bodyPr>
          <a:lstStyle/>
          <a:p>
            <a:r>
              <a:rPr lang="en-US"/>
              <a:t>4</a:t>
            </a:r>
          </a:p>
        </p:txBody>
      </p:sp>
      <p:sp>
        <p:nvSpPr>
          <p:cNvPr id="77" name="TextBox 76"/>
          <p:cNvSpPr txBox="1"/>
          <p:nvPr/>
        </p:nvSpPr>
        <p:spPr>
          <a:xfrm>
            <a:off x="7169119" y="3232666"/>
            <a:ext cx="301686" cy="369332"/>
          </a:xfrm>
          <a:prstGeom prst="rect">
            <a:avLst/>
          </a:prstGeom>
          <a:noFill/>
        </p:spPr>
        <p:txBody>
          <a:bodyPr wrap="none" rtlCol="0">
            <a:spAutoFit/>
          </a:bodyPr>
          <a:lstStyle/>
          <a:p>
            <a:r>
              <a:rPr lang="en-US" smtClean="0"/>
              <a:t>5</a:t>
            </a:r>
            <a:endParaRPr lang="en-US"/>
          </a:p>
        </p:txBody>
      </p:sp>
      <p:sp>
        <p:nvSpPr>
          <p:cNvPr id="78" name="Oval 77"/>
          <p:cNvSpPr/>
          <p:nvPr/>
        </p:nvSpPr>
        <p:spPr>
          <a:xfrm>
            <a:off x="6096000" y="410608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79" name="TextBox 78"/>
          <p:cNvSpPr txBox="1"/>
          <p:nvPr/>
        </p:nvSpPr>
        <p:spPr>
          <a:xfrm>
            <a:off x="5334000" y="4258484"/>
            <a:ext cx="301686" cy="369332"/>
          </a:xfrm>
          <a:prstGeom prst="rect">
            <a:avLst/>
          </a:prstGeom>
          <a:noFill/>
        </p:spPr>
        <p:txBody>
          <a:bodyPr wrap="none" rtlCol="0">
            <a:spAutoFit/>
          </a:bodyPr>
          <a:lstStyle/>
          <a:p>
            <a:r>
              <a:rPr lang="en-US"/>
              <a:t>2</a:t>
            </a:r>
          </a:p>
        </p:txBody>
      </p:sp>
      <p:sp>
        <p:nvSpPr>
          <p:cNvPr id="80" name="TextBox 79"/>
          <p:cNvSpPr txBox="1"/>
          <p:nvPr/>
        </p:nvSpPr>
        <p:spPr>
          <a:xfrm>
            <a:off x="6019800" y="3840629"/>
            <a:ext cx="301686" cy="369332"/>
          </a:xfrm>
          <a:prstGeom prst="rect">
            <a:avLst/>
          </a:prstGeom>
          <a:noFill/>
        </p:spPr>
        <p:txBody>
          <a:bodyPr wrap="none" rtlCol="0">
            <a:spAutoFit/>
          </a:bodyPr>
          <a:lstStyle/>
          <a:p>
            <a:r>
              <a:rPr lang="en-US" smtClean="0"/>
              <a:t>3</a:t>
            </a:r>
            <a:endParaRPr lang="en-US"/>
          </a:p>
        </p:txBody>
      </p:sp>
      <p:sp>
        <p:nvSpPr>
          <p:cNvPr id="81" name="Oval 80"/>
          <p:cNvSpPr/>
          <p:nvPr/>
        </p:nvSpPr>
        <p:spPr>
          <a:xfrm>
            <a:off x="5562600" y="440169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cxnSp>
        <p:nvCxnSpPr>
          <p:cNvPr id="82" name="Straight Connector 81"/>
          <p:cNvCxnSpPr>
            <a:stCxn id="78" idx="3"/>
            <a:endCxn id="81" idx="6"/>
          </p:cNvCxnSpPr>
          <p:nvPr/>
        </p:nvCxnSpPr>
        <p:spPr>
          <a:xfrm flipH="1">
            <a:off x="5867400" y="4366247"/>
            <a:ext cx="273237" cy="187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3" name="TextBox 82"/>
              <p:cNvSpPr txBox="1"/>
              <p:nvPr/>
            </p:nvSpPr>
            <p:spPr>
              <a:xfrm>
                <a:off x="5562600" y="2743200"/>
                <a:ext cx="1113831" cy="369332"/>
              </a:xfrm>
              <a:prstGeom prst="rect">
                <a:avLst/>
              </a:prstGeom>
              <a:noFill/>
            </p:spPr>
            <p:txBody>
              <a:bodyPr wrap="none" rtlCol="0">
                <a:spAutoFit/>
              </a:bodyPr>
              <a:lstStyle/>
              <a:p>
                <a:r>
                  <a:rPr lang="en-US" b="1" smtClean="0"/>
                  <a:t>Query </a:t>
                </a:r>
                <a14:m>
                  <m:oMath xmlns:m="http://schemas.openxmlformats.org/officeDocument/2006/math">
                    <m:r>
                      <a:rPr lang="en-US" b="1" i="1" smtClean="0">
                        <a:latin typeface="Cambria Math"/>
                      </a:rPr>
                      <m:t>𝑸</m:t>
                    </m:r>
                    <m:r>
                      <a:rPr lang="en-US" b="1" i="1" smtClean="0">
                        <a:latin typeface="Cambria Math"/>
                      </a:rPr>
                      <m:t>′′</m:t>
                    </m:r>
                  </m:oMath>
                </a14:m>
                <a:endParaRPr lang="en-US" b="1"/>
              </a:p>
            </p:txBody>
          </p:sp>
        </mc:Choice>
        <mc:Fallback xmlns="">
          <p:sp>
            <p:nvSpPr>
              <p:cNvPr id="83" name="TextBox 82"/>
              <p:cNvSpPr txBox="1">
                <a:spLocks noRot="1" noChangeAspect="1" noMove="1" noResize="1" noEditPoints="1" noAdjustHandles="1" noChangeArrowheads="1" noChangeShapeType="1" noTextEdit="1"/>
              </p:cNvSpPr>
              <p:nvPr/>
            </p:nvSpPr>
            <p:spPr>
              <a:xfrm>
                <a:off x="5562600" y="2743200"/>
                <a:ext cx="1113831" cy="369332"/>
              </a:xfrm>
              <a:prstGeom prst="rect">
                <a:avLst/>
              </a:prstGeom>
              <a:blipFill rotWithShape="1">
                <a:blip r:embed="rId3"/>
                <a:stretch>
                  <a:fillRect l="-4945" t="-8197" r="-1648" b="-24590"/>
                </a:stretch>
              </a:blipFill>
            </p:spPr>
            <p:txBody>
              <a:bodyPr/>
              <a:lstStyle/>
              <a:p>
                <a:r>
                  <a:rPr lang="en-US">
                    <a:noFill/>
                  </a:rPr>
                  <a:t> </a:t>
                </a:r>
              </a:p>
            </p:txBody>
          </p:sp>
        </mc:Fallback>
      </mc:AlternateContent>
      <p:sp>
        <p:nvSpPr>
          <p:cNvPr id="84" name="TextBox 83"/>
          <p:cNvSpPr txBox="1"/>
          <p:nvPr/>
        </p:nvSpPr>
        <p:spPr>
          <a:xfrm>
            <a:off x="7775548" y="2743200"/>
            <a:ext cx="1401922" cy="646331"/>
          </a:xfrm>
          <a:prstGeom prst="rect">
            <a:avLst/>
          </a:prstGeom>
          <a:noFill/>
        </p:spPr>
        <p:txBody>
          <a:bodyPr wrap="none" rtlCol="0">
            <a:spAutoFit/>
          </a:bodyPr>
          <a:lstStyle/>
          <a:p>
            <a:pPr algn="ctr"/>
            <a:r>
              <a:rPr lang="en-US" b="1" smtClean="0"/>
              <a:t>Partial</a:t>
            </a:r>
          </a:p>
          <a:p>
            <a:pPr algn="ctr"/>
            <a:r>
              <a:rPr lang="en-US" b="1" smtClean="0"/>
              <a:t>Instantiation</a:t>
            </a:r>
          </a:p>
        </p:txBody>
      </p:sp>
      <p:sp>
        <p:nvSpPr>
          <p:cNvPr id="85" name="TextBox 84"/>
          <p:cNvSpPr txBox="1"/>
          <p:nvPr/>
        </p:nvSpPr>
        <p:spPr>
          <a:xfrm>
            <a:off x="6021357" y="4526429"/>
            <a:ext cx="1727396" cy="923330"/>
          </a:xfrm>
          <a:prstGeom prst="rect">
            <a:avLst/>
          </a:prstGeom>
          <a:noFill/>
        </p:spPr>
        <p:txBody>
          <a:bodyPr wrap="none" rtlCol="0">
            <a:spAutoFit/>
          </a:bodyPr>
          <a:lstStyle/>
          <a:p>
            <a:pPr algn="ctr"/>
            <a:r>
              <a:rPr lang="en-US" b="1" smtClean="0"/>
              <a:t>Paths to cover </a:t>
            </a:r>
          </a:p>
          <a:p>
            <a:pPr algn="ctr"/>
            <a:r>
              <a:rPr lang="en-US" b="1" smtClean="0"/>
              <a:t>Non-Considered</a:t>
            </a:r>
          </a:p>
          <a:p>
            <a:pPr algn="ctr"/>
            <a:r>
              <a:rPr lang="en-US" b="1" smtClean="0"/>
              <a:t>Edges</a:t>
            </a:r>
            <a:endParaRPr lang="en-US" b="1"/>
          </a:p>
        </p:txBody>
      </p:sp>
      <p:sp>
        <p:nvSpPr>
          <p:cNvPr id="86" name="Oval 85"/>
          <p:cNvSpPr/>
          <p:nvPr/>
        </p:nvSpPr>
        <p:spPr>
          <a:xfrm>
            <a:off x="7315200" y="2667000"/>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87" name="Oval 86"/>
          <p:cNvSpPr/>
          <p:nvPr/>
        </p:nvSpPr>
        <p:spPr>
          <a:xfrm>
            <a:off x="6714203" y="26670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88" name="Straight Connector 87"/>
          <p:cNvCxnSpPr>
            <a:stCxn id="86" idx="2"/>
            <a:endCxn id="87" idx="6"/>
          </p:cNvCxnSpPr>
          <p:nvPr/>
        </p:nvCxnSpPr>
        <p:spPr>
          <a:xfrm flipH="1">
            <a:off x="7019003" y="2819400"/>
            <a:ext cx="29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553200" y="2397391"/>
            <a:ext cx="301686" cy="369332"/>
          </a:xfrm>
          <a:prstGeom prst="rect">
            <a:avLst/>
          </a:prstGeom>
          <a:noFill/>
        </p:spPr>
        <p:txBody>
          <a:bodyPr wrap="none" rtlCol="0">
            <a:spAutoFit/>
          </a:bodyPr>
          <a:lstStyle/>
          <a:p>
            <a:r>
              <a:rPr lang="en-US" smtClean="0"/>
              <a:t>6</a:t>
            </a:r>
            <a:endParaRPr lang="en-US"/>
          </a:p>
        </p:txBody>
      </p:sp>
      <p:sp>
        <p:nvSpPr>
          <p:cNvPr id="90" name="TextBox 89"/>
          <p:cNvSpPr txBox="1"/>
          <p:nvPr/>
        </p:nvSpPr>
        <p:spPr>
          <a:xfrm>
            <a:off x="7157402" y="2406134"/>
            <a:ext cx="301686" cy="369332"/>
          </a:xfrm>
          <a:prstGeom prst="rect">
            <a:avLst/>
          </a:prstGeom>
          <a:noFill/>
        </p:spPr>
        <p:txBody>
          <a:bodyPr wrap="none" rtlCol="0">
            <a:spAutoFit/>
          </a:bodyPr>
          <a:lstStyle/>
          <a:p>
            <a:r>
              <a:rPr lang="en-US"/>
              <a:t>7</a:t>
            </a:r>
          </a:p>
        </p:txBody>
      </p:sp>
      <p:cxnSp>
        <p:nvCxnSpPr>
          <p:cNvPr id="91" name="Straight Connector 90"/>
          <p:cNvCxnSpPr>
            <a:stCxn id="87" idx="0"/>
            <a:endCxn id="49" idx="4"/>
          </p:cNvCxnSpPr>
          <p:nvPr/>
        </p:nvCxnSpPr>
        <p:spPr>
          <a:xfrm flipH="1" flipV="1">
            <a:off x="6864299" y="2350532"/>
            <a:ext cx="2304" cy="316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6" idx="0"/>
            <a:endCxn id="47" idx="4"/>
          </p:cNvCxnSpPr>
          <p:nvPr/>
        </p:nvCxnSpPr>
        <p:spPr>
          <a:xfrm flipV="1">
            <a:off x="7467600" y="2350532"/>
            <a:ext cx="0" cy="316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7318405" y="4081423"/>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94" name="TextBox 93"/>
          <p:cNvSpPr txBox="1"/>
          <p:nvPr/>
        </p:nvSpPr>
        <p:spPr>
          <a:xfrm>
            <a:off x="7160607" y="3820557"/>
            <a:ext cx="301686" cy="369332"/>
          </a:xfrm>
          <a:prstGeom prst="rect">
            <a:avLst/>
          </a:prstGeom>
          <a:noFill/>
        </p:spPr>
        <p:txBody>
          <a:bodyPr wrap="none" rtlCol="0">
            <a:spAutoFit/>
          </a:bodyPr>
          <a:lstStyle/>
          <a:p>
            <a:r>
              <a:rPr lang="en-US"/>
              <a:t>7</a:t>
            </a:r>
          </a:p>
        </p:txBody>
      </p:sp>
      <p:cxnSp>
        <p:nvCxnSpPr>
          <p:cNvPr id="95" name="Straight Connector 94"/>
          <p:cNvCxnSpPr>
            <a:stCxn id="93" idx="0"/>
          </p:cNvCxnSpPr>
          <p:nvPr/>
        </p:nvCxnSpPr>
        <p:spPr>
          <a:xfrm flipV="1">
            <a:off x="7470805" y="3764955"/>
            <a:ext cx="0" cy="316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8002557" y="4526429"/>
            <a:ext cx="1192571" cy="923330"/>
          </a:xfrm>
          <a:prstGeom prst="rect">
            <a:avLst/>
          </a:prstGeom>
          <a:noFill/>
        </p:spPr>
        <p:txBody>
          <a:bodyPr wrap="none" rtlCol="0">
            <a:spAutoFit/>
          </a:bodyPr>
          <a:lstStyle/>
          <a:p>
            <a:pPr algn="ctr"/>
            <a:r>
              <a:rPr lang="en-US" b="1" smtClean="0"/>
              <a:t>Edges to </a:t>
            </a:r>
          </a:p>
          <a:p>
            <a:pPr algn="ctr"/>
            <a:r>
              <a:rPr lang="en-US" b="1" smtClean="0"/>
              <a:t>Consider </a:t>
            </a:r>
          </a:p>
          <a:p>
            <a:pPr algn="ctr"/>
            <a:r>
              <a:rPr lang="en-US" b="1" smtClean="0"/>
              <a:t>Separately</a:t>
            </a:r>
            <a:endParaRPr lang="en-US" b="1"/>
          </a:p>
        </p:txBody>
      </p:sp>
      <p:sp>
        <p:nvSpPr>
          <p:cNvPr id="97" name="Oval 96"/>
          <p:cNvSpPr/>
          <p:nvPr/>
        </p:nvSpPr>
        <p:spPr>
          <a:xfrm>
            <a:off x="8045475" y="364525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sp>
        <p:nvSpPr>
          <p:cNvPr id="98" name="Oval 97"/>
          <p:cNvSpPr/>
          <p:nvPr/>
        </p:nvSpPr>
        <p:spPr>
          <a:xfrm>
            <a:off x="8648776" y="4266524"/>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C</a:t>
            </a:r>
            <a:endParaRPr lang="en-US"/>
          </a:p>
        </p:txBody>
      </p:sp>
      <p:sp>
        <p:nvSpPr>
          <p:cNvPr id="99" name="Oval 98"/>
          <p:cNvSpPr/>
          <p:nvPr/>
        </p:nvSpPr>
        <p:spPr>
          <a:xfrm>
            <a:off x="8047779" y="4266524"/>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100" name="Straight Connector 99"/>
          <p:cNvCxnSpPr>
            <a:stCxn id="98" idx="2"/>
            <a:endCxn id="99" idx="6"/>
          </p:cNvCxnSpPr>
          <p:nvPr/>
        </p:nvCxnSpPr>
        <p:spPr>
          <a:xfrm flipH="1">
            <a:off x="8352579" y="4418924"/>
            <a:ext cx="2961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886776" y="3996915"/>
            <a:ext cx="301686" cy="369332"/>
          </a:xfrm>
          <a:prstGeom prst="rect">
            <a:avLst/>
          </a:prstGeom>
          <a:noFill/>
        </p:spPr>
        <p:txBody>
          <a:bodyPr wrap="none" rtlCol="0">
            <a:spAutoFit/>
          </a:bodyPr>
          <a:lstStyle/>
          <a:p>
            <a:r>
              <a:rPr lang="en-US" smtClean="0"/>
              <a:t>6</a:t>
            </a:r>
            <a:endParaRPr lang="en-US"/>
          </a:p>
        </p:txBody>
      </p:sp>
      <p:sp>
        <p:nvSpPr>
          <p:cNvPr id="102" name="TextBox 101"/>
          <p:cNvSpPr txBox="1"/>
          <p:nvPr/>
        </p:nvSpPr>
        <p:spPr>
          <a:xfrm>
            <a:off x="8490978" y="4005658"/>
            <a:ext cx="301686" cy="369332"/>
          </a:xfrm>
          <a:prstGeom prst="rect">
            <a:avLst/>
          </a:prstGeom>
          <a:noFill/>
        </p:spPr>
        <p:txBody>
          <a:bodyPr wrap="none" rtlCol="0">
            <a:spAutoFit/>
          </a:bodyPr>
          <a:lstStyle/>
          <a:p>
            <a:r>
              <a:rPr lang="en-US"/>
              <a:t>7</a:t>
            </a:r>
          </a:p>
        </p:txBody>
      </p:sp>
      <p:cxnSp>
        <p:nvCxnSpPr>
          <p:cNvPr id="103" name="Straight Connector 102"/>
          <p:cNvCxnSpPr>
            <a:stCxn id="99" idx="0"/>
            <a:endCxn id="97" idx="4"/>
          </p:cNvCxnSpPr>
          <p:nvPr/>
        </p:nvCxnSpPr>
        <p:spPr>
          <a:xfrm flipH="1" flipV="1">
            <a:off x="8197875" y="3950056"/>
            <a:ext cx="2304" cy="3164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800104" y="3480227"/>
            <a:ext cx="301686" cy="369332"/>
          </a:xfrm>
          <a:prstGeom prst="rect">
            <a:avLst/>
          </a:prstGeom>
          <a:noFill/>
        </p:spPr>
        <p:txBody>
          <a:bodyPr wrap="none" rtlCol="0">
            <a:spAutoFit/>
          </a:bodyPr>
          <a:lstStyle/>
          <a:p>
            <a:r>
              <a:rPr lang="en-US"/>
              <a:t>4</a:t>
            </a:r>
          </a:p>
        </p:txBody>
      </p:sp>
      <p:sp>
        <p:nvSpPr>
          <p:cNvPr id="105" name="TextBox 104"/>
          <p:cNvSpPr txBox="1"/>
          <p:nvPr/>
        </p:nvSpPr>
        <p:spPr>
          <a:xfrm>
            <a:off x="5181600" y="1371600"/>
            <a:ext cx="2000548" cy="369332"/>
          </a:xfrm>
          <a:prstGeom prst="rect">
            <a:avLst/>
          </a:prstGeom>
          <a:noFill/>
        </p:spPr>
        <p:txBody>
          <a:bodyPr wrap="none" rtlCol="0">
            <a:spAutoFit/>
          </a:bodyPr>
          <a:lstStyle/>
          <a:p>
            <a:r>
              <a:rPr lang="en-US" b="1" smtClean="0"/>
              <a:t>Slight complication</a:t>
            </a:r>
            <a:endParaRPr lang="en-US" b="1"/>
          </a:p>
        </p:txBody>
      </p:sp>
      <p:cxnSp>
        <p:nvCxnSpPr>
          <p:cNvPr id="107" name="Straight Connector 106"/>
          <p:cNvCxnSpPr/>
          <p:nvPr/>
        </p:nvCxnSpPr>
        <p:spPr>
          <a:xfrm>
            <a:off x="5181600" y="1600200"/>
            <a:ext cx="0" cy="46392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5219288" y="5393328"/>
            <a:ext cx="3684022" cy="923330"/>
          </a:xfrm>
          <a:prstGeom prst="rect">
            <a:avLst/>
          </a:prstGeom>
          <a:noFill/>
        </p:spPr>
        <p:txBody>
          <a:bodyPr wrap="none" rtlCol="0">
            <a:spAutoFit/>
          </a:bodyPr>
          <a:lstStyle/>
          <a:p>
            <a:r>
              <a:rPr lang="en-US" smtClean="0"/>
              <a:t>UB Score = Actual Score(1-2)</a:t>
            </a:r>
          </a:p>
          <a:p>
            <a:r>
              <a:rPr lang="en-US" smtClean="0"/>
              <a:t>                    + UB(1-3-4-5-7) + UB(2-3) </a:t>
            </a:r>
          </a:p>
          <a:p>
            <a:r>
              <a:rPr lang="en-US" smtClean="0"/>
              <a:t>                    + UB(4-6) +UB(6-7)</a:t>
            </a:r>
            <a:endParaRPr lang="en-US"/>
          </a:p>
        </p:txBody>
      </p:sp>
    </p:spTree>
    <p:extLst>
      <p:ext uri="{BB962C8B-B14F-4D97-AF65-F5344CB8AC3E}">
        <p14:creationId xmlns:p14="http://schemas.microsoft.com/office/powerpoint/2010/main" val="22938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6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0"/>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9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6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6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6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6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6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67"/>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68"/>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69"/>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7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71"/>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72"/>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73"/>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74"/>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75"/>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6"/>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7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7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7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8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81"/>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2"/>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8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93"/>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94"/>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95"/>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96"/>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97"/>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98"/>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99"/>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00"/>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01"/>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02"/>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0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0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animBg="1"/>
      <p:bldP spid="17" grpId="0"/>
      <p:bldP spid="18" grpId="0"/>
      <p:bldP spid="20" grpId="0"/>
      <p:bldP spid="21" grpId="0"/>
      <p:bldP spid="22" grpId="0" animBg="1"/>
      <p:bldP spid="23" grpId="0" animBg="1"/>
      <p:bldP spid="25" grpId="0" animBg="1"/>
      <p:bldP spid="26" grpId="0" animBg="1"/>
      <p:bldP spid="27" grpId="0" animBg="1"/>
      <p:bldP spid="28" grpId="0"/>
      <p:bldP spid="29" grpId="0"/>
      <p:bldP spid="30" grpId="0" animBg="1"/>
      <p:bldP spid="34" grpId="0"/>
      <p:bldP spid="35" grpId="0"/>
      <p:bldP spid="36" grpId="0" animBg="1"/>
      <p:bldP spid="37" grpId="0"/>
      <p:bldP spid="38" grpId="0"/>
      <p:bldP spid="39" grpId="0" animBg="1"/>
      <p:bldP spid="41" grpId="0"/>
      <p:bldP spid="42" grpId="0"/>
      <p:bldP spid="43" grpId="0"/>
      <p:bldP spid="44" grpId="0"/>
      <p:bldP spid="45" grpId="0"/>
      <p:bldP spid="46" grpId="0" animBg="1"/>
      <p:bldP spid="47" grpId="0" animBg="1"/>
      <p:bldP spid="48" grpId="0" animBg="1"/>
      <p:bldP spid="49" grpId="0" animBg="1"/>
      <p:bldP spid="50" grpId="0"/>
      <p:bldP spid="51" grpId="0"/>
      <p:bldP spid="52" grpId="0"/>
      <p:bldP spid="53" grpId="0" animBg="1"/>
      <p:bldP spid="54" grpId="0" animBg="1"/>
      <p:bldP spid="59" grpId="0"/>
      <p:bldP spid="60" grpId="0"/>
      <p:bldP spid="62" grpId="0"/>
      <p:bldP spid="63" grpId="0"/>
      <p:bldP spid="64" grpId="0" animBg="1"/>
      <p:bldP spid="65" grpId="0" animBg="1"/>
      <p:bldP spid="67" grpId="0" animBg="1"/>
      <p:bldP spid="68" grpId="0" animBg="1"/>
      <p:bldP spid="69" grpId="0" animBg="1"/>
      <p:bldP spid="70" grpId="0"/>
      <p:bldP spid="71" grpId="0"/>
      <p:bldP spid="72" grpId="0" animBg="1"/>
      <p:bldP spid="76" grpId="0"/>
      <p:bldP spid="77" grpId="0"/>
      <p:bldP spid="78" grpId="0" animBg="1"/>
      <p:bldP spid="79" grpId="0"/>
      <p:bldP spid="80" grpId="0"/>
      <p:bldP spid="81" grpId="0" animBg="1"/>
      <p:bldP spid="83" grpId="0"/>
      <p:bldP spid="84" grpId="0"/>
      <p:bldP spid="85" grpId="0"/>
      <p:bldP spid="86" grpId="0" animBg="1"/>
      <p:bldP spid="87" grpId="0" animBg="1"/>
      <p:bldP spid="89" grpId="0"/>
      <p:bldP spid="90" grpId="0"/>
      <p:bldP spid="93" grpId="0" animBg="1"/>
      <p:bldP spid="94" grpId="0"/>
      <p:bldP spid="96" grpId="0"/>
      <p:bldP spid="97" grpId="0" animBg="1"/>
      <p:bldP spid="98" grpId="0" animBg="1"/>
      <p:bldP spid="99" grpId="0" animBg="1"/>
      <p:bldP spid="101" grpId="0"/>
      <p:bldP spid="102" grpId="0"/>
      <p:bldP spid="104" grpId="0"/>
      <p:bldP spid="105" grpId="0"/>
      <p:bldP spid="10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Evolutionary Community Outliers</a:t>
            </a:r>
            <a:br>
              <a:rPr lang="en-US" b="1" smtClean="0"/>
            </a:br>
            <a:r>
              <a:rPr lang="en-US" smtClean="0"/>
              <a:t>(EC-Outliers)</a:t>
            </a:r>
            <a:endParaRPr lang="en-US" b="1"/>
          </a:p>
        </p:txBody>
      </p:sp>
      <p:sp>
        <p:nvSpPr>
          <p:cNvPr id="3" name="Content Placeholder 2"/>
          <p:cNvSpPr>
            <a:spLocks noGrp="1"/>
          </p:cNvSpPr>
          <p:nvPr>
            <p:ph idx="1"/>
          </p:nvPr>
        </p:nvSpPr>
        <p:spPr>
          <a:xfrm>
            <a:off x="457200" y="1295400"/>
            <a:ext cx="4114800" cy="4525963"/>
          </a:xfrm>
        </p:spPr>
        <p:txBody>
          <a:bodyPr/>
          <a:lstStyle/>
          <a:p>
            <a:pPr marL="0" indent="0">
              <a:buNone/>
            </a:pPr>
            <a:r>
              <a:rPr lang="en-US"/>
              <a:t>Belongingness </a:t>
            </a:r>
            <a:r>
              <a:rPr lang="en-US" smtClean="0"/>
              <a:t>Matrix</a:t>
            </a:r>
          </a:p>
          <a:p>
            <a:pPr lvl="1"/>
            <a:endParaRPr lang="en-US"/>
          </a:p>
        </p:txBody>
      </p:sp>
      <p:grpSp>
        <p:nvGrpSpPr>
          <p:cNvPr id="16" name="Group 15"/>
          <p:cNvGrpSpPr/>
          <p:nvPr/>
        </p:nvGrpSpPr>
        <p:grpSpPr>
          <a:xfrm>
            <a:off x="152400" y="2608422"/>
            <a:ext cx="2822238" cy="1864042"/>
            <a:chOff x="152400" y="2057400"/>
            <a:chExt cx="2822238" cy="1864042"/>
          </a:xfrm>
        </p:grpSpPr>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2643130"/>
              <a:ext cx="641365" cy="69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2057400"/>
              <a:ext cx="994183" cy="246221"/>
            </a:xfrm>
            <a:prstGeom prst="rect">
              <a:avLst/>
            </a:prstGeom>
            <a:noFill/>
          </p:spPr>
          <p:txBody>
            <a:bodyPr wrap="none" rtlCol="0">
              <a:spAutoFit/>
            </a:bodyPr>
            <a:lstStyle/>
            <a:p>
              <a:r>
                <a:rPr lang="en-US" sz="1000" b="1" smtClean="0"/>
                <a:t>Databases (DB)</a:t>
              </a:r>
              <a:endParaRPr lang="en-US" sz="1000" b="1"/>
            </a:p>
          </p:txBody>
        </p:sp>
        <p:sp>
          <p:nvSpPr>
            <p:cNvPr id="6" name="TextBox 5"/>
            <p:cNvSpPr txBox="1"/>
            <p:nvPr/>
          </p:nvSpPr>
          <p:spPr>
            <a:xfrm>
              <a:off x="993544" y="3675221"/>
              <a:ext cx="1140056" cy="246221"/>
            </a:xfrm>
            <a:prstGeom prst="rect">
              <a:avLst/>
            </a:prstGeom>
            <a:noFill/>
          </p:spPr>
          <p:txBody>
            <a:bodyPr wrap="none" rtlCol="0">
              <a:spAutoFit/>
            </a:bodyPr>
            <a:lstStyle/>
            <a:p>
              <a:r>
                <a:rPr lang="en-US" sz="1000" b="1" smtClean="0"/>
                <a:t>Data Mining (DM)</a:t>
              </a:r>
              <a:endParaRPr lang="en-US" sz="1000" b="1"/>
            </a:p>
          </p:txBody>
        </p:sp>
        <p:sp>
          <p:nvSpPr>
            <p:cNvPr id="7" name="TextBox 6"/>
            <p:cNvSpPr txBox="1"/>
            <p:nvPr/>
          </p:nvSpPr>
          <p:spPr>
            <a:xfrm>
              <a:off x="152400" y="2817911"/>
              <a:ext cx="914400" cy="400110"/>
            </a:xfrm>
            <a:prstGeom prst="rect">
              <a:avLst/>
            </a:prstGeom>
            <a:noFill/>
          </p:spPr>
          <p:txBody>
            <a:bodyPr wrap="square" rtlCol="0">
              <a:spAutoFit/>
            </a:bodyPr>
            <a:lstStyle/>
            <a:p>
              <a:pPr algn="ctr"/>
              <a:r>
                <a:rPr lang="en-US" sz="1000" b="1" smtClean="0"/>
                <a:t>Information</a:t>
              </a:r>
            </a:p>
            <a:p>
              <a:pPr algn="ctr"/>
              <a:r>
                <a:rPr lang="en-US" sz="1000" b="1" smtClean="0"/>
                <a:t>Retrieval  (IR)</a:t>
              </a:r>
              <a:endParaRPr lang="en-US" sz="1000" b="1"/>
            </a:p>
          </p:txBody>
        </p:sp>
        <p:sp>
          <p:nvSpPr>
            <p:cNvPr id="8" name="TextBox 7"/>
            <p:cNvSpPr txBox="1"/>
            <p:nvPr/>
          </p:nvSpPr>
          <p:spPr>
            <a:xfrm>
              <a:off x="2057400" y="2842439"/>
              <a:ext cx="917238" cy="400110"/>
            </a:xfrm>
            <a:prstGeom prst="rect">
              <a:avLst/>
            </a:prstGeom>
            <a:noFill/>
          </p:spPr>
          <p:txBody>
            <a:bodyPr wrap="none" rtlCol="0">
              <a:spAutoFit/>
            </a:bodyPr>
            <a:lstStyle/>
            <a:p>
              <a:pPr algn="ctr"/>
              <a:r>
                <a:rPr lang="en-US" sz="1000" b="1" smtClean="0"/>
                <a:t>Machine</a:t>
              </a:r>
            </a:p>
            <a:p>
              <a:pPr algn="ctr"/>
              <a:r>
                <a:rPr lang="en-US" sz="1000" b="1" smtClean="0"/>
                <a:t>Learning (ML)</a:t>
              </a:r>
              <a:endParaRPr lang="en-US" sz="1000" b="1"/>
            </a:p>
          </p:txBody>
        </p:sp>
        <p:sp>
          <p:nvSpPr>
            <p:cNvPr id="10" name="Down Arrow 9"/>
            <p:cNvSpPr/>
            <p:nvPr/>
          </p:nvSpPr>
          <p:spPr>
            <a:xfrm>
              <a:off x="1447800" y="3336370"/>
              <a:ext cx="115772" cy="338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Down Arrow 10"/>
            <p:cNvSpPr/>
            <p:nvPr/>
          </p:nvSpPr>
          <p:spPr>
            <a:xfrm flipV="1">
              <a:off x="1461924" y="2324694"/>
              <a:ext cx="101648" cy="32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ight Arrow 11"/>
            <p:cNvSpPr/>
            <p:nvPr/>
          </p:nvSpPr>
          <p:spPr>
            <a:xfrm>
              <a:off x="1828801" y="2928941"/>
              <a:ext cx="304800" cy="113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ight Arrow 12"/>
            <p:cNvSpPr/>
            <p:nvPr/>
          </p:nvSpPr>
          <p:spPr>
            <a:xfrm flipH="1">
              <a:off x="959696" y="2910575"/>
              <a:ext cx="259503" cy="132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5" name="Slide Number Placeholder 14"/>
          <p:cNvSpPr>
            <a:spLocks noGrp="1"/>
          </p:cNvSpPr>
          <p:nvPr>
            <p:ph type="sldNum" sz="quarter" idx="12"/>
          </p:nvPr>
        </p:nvSpPr>
        <p:spPr/>
        <p:txBody>
          <a:bodyPr/>
          <a:lstStyle/>
          <a:p>
            <a:fld id="{8D4A95AB-7B14-4CE2-8EF6-8DDF97F0F3DA}" type="slidenum">
              <a:rPr lang="en-US" smtClean="0"/>
              <a:pPr/>
              <a:t>6</a:t>
            </a:fld>
            <a:endParaRPr lang="en-US"/>
          </a:p>
        </p:txBody>
      </p:sp>
      <p:sp>
        <p:nvSpPr>
          <p:cNvPr id="23" name="Content Placeholder 2"/>
          <p:cNvSpPr>
            <a:spLocks noGrp="1"/>
          </p:cNvSpPr>
          <p:nvPr>
            <p:ph idx="1"/>
          </p:nvPr>
        </p:nvSpPr>
        <p:spPr>
          <a:xfrm>
            <a:off x="4679383" y="1295400"/>
            <a:ext cx="4312217" cy="1236077"/>
          </a:xfrm>
        </p:spPr>
        <p:txBody>
          <a:bodyPr>
            <a:normAutofit/>
          </a:bodyPr>
          <a:lstStyle/>
          <a:p>
            <a:pPr marL="0" indent="0">
              <a:buNone/>
            </a:pPr>
            <a:r>
              <a:rPr lang="en-US" smtClean="0"/>
              <a:t>Community-Community Correspondence Matrix</a:t>
            </a:r>
          </a:p>
          <a:p>
            <a:endParaRPr lang="en-US"/>
          </a:p>
          <a:p>
            <a:endParaRPr lang="en-US" smtClean="0"/>
          </a:p>
          <a:p>
            <a:endParaRPr lang="en-US" smtClean="0"/>
          </a:p>
        </p:txBody>
      </p:sp>
      <p:grpSp>
        <p:nvGrpSpPr>
          <p:cNvPr id="19" name="Group 18"/>
          <p:cNvGrpSpPr/>
          <p:nvPr/>
        </p:nvGrpSpPr>
        <p:grpSpPr>
          <a:xfrm>
            <a:off x="2974638" y="2362200"/>
            <a:ext cx="1676400" cy="2090294"/>
            <a:chOff x="2974638" y="1811178"/>
            <a:chExt cx="1676400" cy="2090294"/>
          </a:xfrm>
        </p:grpSpPr>
        <p:grpSp>
          <p:nvGrpSpPr>
            <p:cNvPr id="17" name="Group 16"/>
            <p:cNvGrpSpPr/>
            <p:nvPr/>
          </p:nvGrpSpPr>
          <p:grpSpPr>
            <a:xfrm>
              <a:off x="2974638" y="2134836"/>
              <a:ext cx="1676400" cy="1766636"/>
              <a:chOff x="4876800" y="1960878"/>
              <a:chExt cx="3886200" cy="3587137"/>
            </a:xfrm>
          </p:grpSpPr>
          <p:sp>
            <p:nvSpPr>
              <p:cNvPr id="14" name="Right Arrow 13"/>
              <p:cNvSpPr/>
              <p:nvPr/>
            </p:nvSpPr>
            <p:spPr>
              <a:xfrm>
                <a:off x="4876800" y="3656915"/>
                <a:ext cx="609600" cy="153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9" name="Object 8"/>
              <p:cNvGraphicFramePr>
                <a:graphicFrameLocks noChangeAspect="1"/>
              </p:cNvGraphicFramePr>
              <p:nvPr>
                <p:extLst>
                  <p:ext uri="{D42A27DB-BD31-4B8C-83A1-F6EECF244321}">
                    <p14:modId xmlns:p14="http://schemas.microsoft.com/office/powerpoint/2010/main" val="2158371055"/>
                  </p:ext>
                </p:extLst>
              </p:nvPr>
            </p:nvGraphicFramePr>
            <p:xfrm>
              <a:off x="5562599" y="1960878"/>
              <a:ext cx="3200401" cy="3587137"/>
            </p:xfrm>
            <a:graphic>
              <a:graphicData uri="http://schemas.openxmlformats.org/presentationml/2006/ole">
                <mc:AlternateContent xmlns:mc="http://schemas.openxmlformats.org/markup-compatibility/2006">
                  <mc:Choice xmlns:v="urn:schemas-microsoft-com:vml" Requires="v">
                    <p:oleObj spid="_x0000_s33540" name="Equation" r:id="rId4" imgW="1358900" imgH="1600200" progId="Equation.3">
                      <p:embed/>
                    </p:oleObj>
                  </mc:Choice>
                  <mc:Fallback>
                    <p:oleObj name="Equation" r:id="rId4"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599" y="1960878"/>
                            <a:ext cx="3200401" cy="3587137"/>
                          </a:xfrm>
                          <a:prstGeom prst="rect">
                            <a:avLst/>
                          </a:prstGeom>
                          <a:noFill/>
                          <a:ln>
                            <a:noFill/>
                          </a:ln>
                        </p:spPr>
                      </p:pic>
                    </p:oleObj>
                  </mc:Fallback>
                </mc:AlternateContent>
              </a:graphicData>
            </a:graphic>
          </p:graphicFrame>
        </p:grpSp>
        <p:sp>
          <p:nvSpPr>
            <p:cNvPr id="18" name="TextBox 17"/>
            <p:cNvSpPr txBox="1"/>
            <p:nvPr/>
          </p:nvSpPr>
          <p:spPr>
            <a:xfrm>
              <a:off x="3213306" y="1811178"/>
              <a:ext cx="1428596" cy="338554"/>
            </a:xfrm>
            <a:prstGeom prst="rect">
              <a:avLst/>
            </a:prstGeom>
            <a:noFill/>
          </p:spPr>
          <p:txBody>
            <a:bodyPr wrap="none" rtlCol="0">
              <a:spAutoFit/>
            </a:bodyPr>
            <a:lstStyle/>
            <a:p>
              <a:r>
                <a:rPr lang="en-US" sz="1600" smtClean="0"/>
                <a:t>DM  IR  ML  DB</a:t>
              </a:r>
              <a:endParaRPr lang="en-US" sz="1600"/>
            </a:p>
          </p:txBody>
        </p:sp>
      </p:grpSp>
      <mc:AlternateContent xmlns:mc="http://schemas.openxmlformats.org/markup-compatibility/2006" xmlns:a14="http://schemas.microsoft.com/office/drawing/2010/main">
        <mc:Choice Requires="a14">
          <p:sp>
            <p:nvSpPr>
              <p:cNvPr id="20" name="TextBox 19"/>
              <p:cNvSpPr txBox="1"/>
              <p:nvPr/>
            </p:nvSpPr>
            <p:spPr>
              <a:xfrm>
                <a:off x="1027966" y="4715647"/>
                <a:ext cx="3391634" cy="1456553"/>
              </a:xfrm>
              <a:prstGeom prst="rect">
                <a:avLst/>
              </a:prstGeom>
              <a:noFill/>
            </p:spPr>
            <p:txBody>
              <a:bodyPr wrap="none" rtlCol="0">
                <a:spAutoFit/>
              </a:bodyPr>
              <a:lstStyle/>
              <a:p>
                <a14:m>
                  <m:oMath xmlns:m="http://schemas.openxmlformats.org/officeDocument/2006/math">
                    <m:r>
                      <a:rPr lang="en-US" b="0" i="1" smtClean="0">
                        <a:latin typeface="Cambria Math"/>
                      </a:rPr>
                      <m:t>𝑃</m:t>
                    </m:r>
                    <m:r>
                      <a:rPr lang="en-US" b="0" i="1" smtClean="0">
                        <a:latin typeface="Cambria Math"/>
                      </a:rPr>
                      <m:t>∈</m:t>
                    </m:r>
                    <m:sSup>
                      <m:sSupPr>
                        <m:ctrlPr>
                          <a:rPr lang="en-US" b="0" i="1" smtClean="0">
                            <a:latin typeface="Cambria Math"/>
                          </a:rPr>
                        </m:ctrlPr>
                      </m:sSupPr>
                      <m:e>
                        <m:d>
                          <m:dPr>
                            <m:begChr m:val="["/>
                            <m:endChr m:val="]"/>
                            <m:ctrlPr>
                              <a:rPr lang="en-US" b="0" i="1" smtClean="0">
                                <a:latin typeface="Cambria Math"/>
                              </a:rPr>
                            </m:ctrlPr>
                          </m:dPr>
                          <m:e>
                            <m:r>
                              <a:rPr lang="en-US" b="0" i="1" smtClean="0">
                                <a:latin typeface="Cambria Math"/>
                              </a:rPr>
                              <m:t>0,1</m:t>
                            </m:r>
                          </m:e>
                        </m:d>
                      </m:e>
                      <m:sup>
                        <m:r>
                          <a:rPr lang="en-US" b="0" i="1" smtClean="0">
                            <a:latin typeface="Cambria Math"/>
                          </a:rPr>
                          <m:t>𝑁</m:t>
                        </m:r>
                        <m:r>
                          <a:rPr lang="en-US" b="0" i="1" smtClean="0">
                            <a:latin typeface="Cambria Math"/>
                          </a:rPr>
                          <m:t>×</m:t>
                        </m:r>
                        <m:sSub>
                          <m:sSubPr>
                            <m:ctrlPr>
                              <a:rPr lang="en-US" b="0" i="1" smtClean="0">
                                <a:latin typeface="Cambria Math"/>
                              </a:rPr>
                            </m:ctrlPr>
                          </m:sSubPr>
                          <m:e>
                            <m:r>
                              <a:rPr lang="en-US" b="0" i="1" smtClean="0">
                                <a:latin typeface="Cambria Math"/>
                              </a:rPr>
                              <m:t>𝐾</m:t>
                            </m:r>
                          </m:e>
                          <m:sub>
                            <m:r>
                              <a:rPr lang="en-US" b="0" i="1" smtClean="0">
                                <a:latin typeface="Cambria Math"/>
                              </a:rPr>
                              <m:t>1</m:t>
                            </m:r>
                          </m:sub>
                        </m:sSub>
                      </m:sup>
                    </m:sSup>
                  </m:oMath>
                </a14:m>
                <a:r>
                  <a:rPr lang="en-US" smtClean="0"/>
                  <a:t>	</a:t>
                </a:r>
                <a14:m>
                  <m:oMath xmlns:m="http://schemas.openxmlformats.org/officeDocument/2006/math">
                    <m:r>
                      <a:rPr lang="en-US" b="0" i="1" smtClean="0">
                        <a:latin typeface="Cambria Math"/>
                      </a:rPr>
                      <m:t>𝑄</m:t>
                    </m:r>
                    <m:r>
                      <a:rPr lang="en-US" i="1">
                        <a:latin typeface="Cambria Math"/>
                      </a:rPr>
                      <m:t>∈</m:t>
                    </m:r>
                    <m:sSup>
                      <m:sSupPr>
                        <m:ctrlPr>
                          <a:rPr lang="en-US" i="1">
                            <a:latin typeface="Cambria Math"/>
                          </a:rPr>
                        </m:ctrlPr>
                      </m:sSupPr>
                      <m:e>
                        <m:d>
                          <m:dPr>
                            <m:begChr m:val="["/>
                            <m:endChr m:val="]"/>
                            <m:ctrlPr>
                              <a:rPr lang="en-US" i="1">
                                <a:latin typeface="Cambria Math"/>
                              </a:rPr>
                            </m:ctrlPr>
                          </m:dPr>
                          <m:e>
                            <m:r>
                              <a:rPr lang="en-US" i="1">
                                <a:latin typeface="Cambria Math"/>
                              </a:rPr>
                              <m:t>0,1</m:t>
                            </m:r>
                          </m:e>
                        </m:d>
                      </m:e>
                      <m:sup>
                        <m:r>
                          <a:rPr lang="en-US" i="1">
                            <a:latin typeface="Cambria Math"/>
                          </a:rPr>
                          <m:t>𝑁</m:t>
                        </m:r>
                        <m:r>
                          <a:rPr lang="en-US" i="1">
                            <a:latin typeface="Cambria Math"/>
                          </a:rPr>
                          <m:t>×</m:t>
                        </m:r>
                        <m:sSub>
                          <m:sSubPr>
                            <m:ctrlPr>
                              <a:rPr lang="en-US" i="1">
                                <a:latin typeface="Cambria Math"/>
                              </a:rPr>
                            </m:ctrlPr>
                          </m:sSubPr>
                          <m:e>
                            <m:r>
                              <a:rPr lang="en-US" i="1">
                                <a:latin typeface="Cambria Math"/>
                              </a:rPr>
                              <m:t>𝐾</m:t>
                            </m:r>
                          </m:e>
                          <m:sub>
                            <m:r>
                              <a:rPr lang="en-US" b="0" i="1" smtClean="0">
                                <a:latin typeface="Cambria Math"/>
                              </a:rPr>
                              <m:t>2</m:t>
                            </m:r>
                          </m:sub>
                        </m:sSub>
                      </m:sup>
                    </m:sSup>
                  </m:oMath>
                </a14:m>
                <a:endParaRPr lang="en-US" smtClean="0"/>
              </a:p>
              <a:p>
                <a:pPr/>
                <a14:m>
                  <m:oMathPara xmlns:m="http://schemas.openxmlformats.org/officeDocument/2006/math">
                    <m:oMathParaPr>
                      <m:jc m:val="centerGroup"/>
                    </m:oMathParaPr>
                    <m:oMath xmlns:m="http://schemas.openxmlformats.org/officeDocument/2006/math">
                      <m:nary>
                        <m:naryPr>
                          <m:chr m:val="∑"/>
                          <m:ctrlPr>
                            <a:rPr lang="en-US" i="1">
                              <a:latin typeface="Cambria Math"/>
                            </a:rPr>
                          </m:ctrlPr>
                        </m:naryPr>
                        <m:sub>
                          <m:r>
                            <a:rPr lang="en-US" i="1">
                              <a:latin typeface="Cambria Math"/>
                            </a:rPr>
                            <m:t>𝑖</m:t>
                          </m:r>
                          <m:r>
                            <a:rPr lang="en-US" i="1">
                              <a:latin typeface="Cambria Math"/>
                            </a:rPr>
                            <m:t>=1</m:t>
                          </m:r>
                        </m:sub>
                        <m:sup>
                          <m:sSub>
                            <m:sSubPr>
                              <m:ctrlPr>
                                <a:rPr lang="en-US" i="1">
                                  <a:latin typeface="Cambria Math"/>
                                </a:rPr>
                              </m:ctrlPr>
                            </m:sSubPr>
                            <m:e>
                              <m:r>
                                <a:rPr lang="en-US" i="1">
                                  <a:latin typeface="Cambria Math"/>
                                </a:rPr>
                                <m:t>𝐾</m:t>
                              </m:r>
                            </m:e>
                            <m:sub>
                              <m:r>
                                <a:rPr lang="en-US" i="1">
                                  <a:latin typeface="Cambria Math"/>
                                </a:rPr>
                                <m:t>1</m:t>
                              </m:r>
                            </m:sub>
                          </m:sSub>
                        </m:sup>
                        <m:e>
                          <m:sSub>
                            <m:sSubPr>
                              <m:ctrlPr>
                                <a:rPr lang="en-US" i="1">
                                  <a:latin typeface="Cambria Math"/>
                                </a:rPr>
                              </m:ctrlPr>
                            </m:sSubPr>
                            <m:e>
                              <m:r>
                                <a:rPr lang="en-US" i="1">
                                  <a:latin typeface="Cambria Math"/>
                                </a:rPr>
                                <m:t>𝑝</m:t>
                              </m:r>
                            </m:e>
                            <m:sub>
                              <m:r>
                                <a:rPr lang="en-US" i="1">
                                  <a:latin typeface="Cambria Math"/>
                                </a:rPr>
                                <m:t>𝑜𝑖</m:t>
                              </m:r>
                            </m:sub>
                          </m:sSub>
                        </m:e>
                      </m:nary>
                      <m:r>
                        <a:rPr lang="en-US" i="1">
                          <a:latin typeface="Cambria Math"/>
                        </a:rPr>
                        <m:t>=1</m:t>
                      </m:r>
                      <m:r>
                        <a:rPr lang="en-US" b="0" i="1" smtClean="0">
                          <a:latin typeface="Cambria Math"/>
                        </a:rPr>
                        <m:t>           </m:t>
                      </m:r>
                      <m:nary>
                        <m:naryPr>
                          <m:chr m:val="∑"/>
                          <m:ctrlPr>
                            <a:rPr lang="en-US" i="1" smtClean="0">
                              <a:latin typeface="Cambria Math"/>
                            </a:rPr>
                          </m:ctrlPr>
                        </m:naryPr>
                        <m:sub>
                          <m:r>
                            <m:rPr>
                              <m:brk m:alnAt="23"/>
                            </m:rPr>
                            <a:rPr lang="en-US" b="0" i="1" smtClean="0">
                              <a:latin typeface="Cambria Math"/>
                            </a:rPr>
                            <m:t>𝑗</m:t>
                          </m:r>
                          <m:r>
                            <a:rPr lang="en-US" b="0" i="1" smtClean="0">
                              <a:latin typeface="Cambria Math"/>
                            </a:rPr>
                            <m:t>=1</m:t>
                          </m:r>
                        </m:sub>
                        <m:sup>
                          <m:sSub>
                            <m:sSubPr>
                              <m:ctrlPr>
                                <a:rPr lang="en-US" b="0" i="1" smtClean="0">
                                  <a:latin typeface="Cambria Math"/>
                                </a:rPr>
                              </m:ctrlPr>
                            </m:sSubPr>
                            <m:e>
                              <m:r>
                                <a:rPr lang="en-US" b="0" i="1" smtClean="0">
                                  <a:latin typeface="Cambria Math"/>
                                </a:rPr>
                                <m:t>𝐾</m:t>
                              </m:r>
                            </m:e>
                            <m:sub>
                              <m:r>
                                <a:rPr lang="en-US" b="0" i="1" smtClean="0">
                                  <a:latin typeface="Cambria Math"/>
                                </a:rPr>
                                <m:t>2</m:t>
                              </m:r>
                            </m:sub>
                          </m:sSub>
                        </m:sup>
                        <m:e>
                          <m:sSub>
                            <m:sSubPr>
                              <m:ctrlPr>
                                <a:rPr lang="en-US" b="0" i="1" smtClean="0">
                                  <a:latin typeface="Cambria Math"/>
                                </a:rPr>
                              </m:ctrlPr>
                            </m:sSubPr>
                            <m:e>
                              <m:r>
                                <a:rPr lang="en-US" b="0" i="1" smtClean="0">
                                  <a:latin typeface="Cambria Math"/>
                                </a:rPr>
                                <m:t>𝑞</m:t>
                              </m:r>
                            </m:e>
                            <m:sub>
                              <m:r>
                                <a:rPr lang="en-US" b="0" i="1" smtClean="0">
                                  <a:latin typeface="Cambria Math"/>
                                </a:rPr>
                                <m:t>𝑜𝑗</m:t>
                              </m:r>
                            </m:sub>
                          </m:sSub>
                        </m:e>
                      </m:nary>
                      <m:r>
                        <a:rPr lang="en-US" i="1">
                          <a:latin typeface="Cambria Math"/>
                        </a:rPr>
                        <m:t>=1</m:t>
                      </m:r>
                    </m:oMath>
                  </m:oMathPara>
                </a14:m>
                <a:endParaRPr lang="en-US" smtClean="0"/>
              </a:p>
              <a:p>
                <a:endParaRPr lang="en-US"/>
              </a:p>
            </p:txBody>
          </p:sp>
        </mc:Choice>
        <mc:Fallback xmlns="">
          <p:sp>
            <p:nvSpPr>
              <p:cNvPr id="20" name="TextBox 19"/>
              <p:cNvSpPr txBox="1">
                <a:spLocks noRot="1" noChangeAspect="1" noMove="1" noResize="1" noEditPoints="1" noAdjustHandles="1" noChangeArrowheads="1" noChangeShapeType="1" noTextEdit="1"/>
              </p:cNvSpPr>
              <p:nvPr/>
            </p:nvSpPr>
            <p:spPr>
              <a:xfrm>
                <a:off x="1027966" y="4715647"/>
                <a:ext cx="3391634" cy="1456553"/>
              </a:xfrm>
              <a:prstGeom prst="rect">
                <a:avLst/>
              </a:prstGeom>
              <a:blipFill rotWithShape="1">
                <a:blip r:embed="rId6"/>
                <a:stretch>
                  <a:fillRect/>
                </a:stretch>
              </a:blipFill>
            </p:spPr>
            <p:txBody>
              <a:bodyPr/>
              <a:lstStyle/>
              <a:p>
                <a:r>
                  <a:rPr lang="en-US">
                    <a:noFill/>
                  </a:rPr>
                  <a:t> </a:t>
                </a:r>
              </a:p>
            </p:txBody>
          </p:sp>
        </mc:Fallback>
      </mc:AlternateContent>
      <p:sp>
        <p:nvSpPr>
          <p:cNvPr id="27" name="TextBox 26"/>
          <p:cNvSpPr txBox="1"/>
          <p:nvPr/>
        </p:nvSpPr>
        <p:spPr>
          <a:xfrm>
            <a:off x="5486399" y="4126468"/>
            <a:ext cx="355491" cy="369332"/>
          </a:xfrm>
          <a:prstGeom prst="rect">
            <a:avLst/>
          </a:prstGeom>
          <a:noFill/>
        </p:spPr>
        <p:txBody>
          <a:bodyPr wrap="none" rtlCol="0">
            <a:spAutoFit/>
          </a:bodyPr>
          <a:lstStyle/>
          <a:p>
            <a:r>
              <a:rPr lang="en-US" b="1" smtClean="0"/>
              <a:t>P</a:t>
            </a:r>
            <a:endParaRPr lang="en-US" b="1" baseline="-25000"/>
          </a:p>
        </p:txBody>
      </p:sp>
      <p:sp>
        <p:nvSpPr>
          <p:cNvPr id="28" name="TextBox 27"/>
          <p:cNvSpPr txBox="1"/>
          <p:nvPr/>
        </p:nvSpPr>
        <p:spPr>
          <a:xfrm>
            <a:off x="8214417" y="4126468"/>
            <a:ext cx="396182" cy="369332"/>
          </a:xfrm>
          <a:prstGeom prst="rect">
            <a:avLst/>
          </a:prstGeom>
          <a:noFill/>
        </p:spPr>
        <p:txBody>
          <a:bodyPr wrap="none" rtlCol="0">
            <a:spAutoFit/>
          </a:bodyPr>
          <a:lstStyle/>
          <a:p>
            <a:r>
              <a:rPr lang="en-US" b="1" smtClean="0"/>
              <a:t>Q</a:t>
            </a:r>
            <a:endParaRPr lang="en-US" b="1" baseline="-25000"/>
          </a:p>
        </p:txBody>
      </p:sp>
      <p:sp>
        <p:nvSpPr>
          <p:cNvPr id="29" name="TextBox 28"/>
          <p:cNvSpPr txBox="1"/>
          <p:nvPr/>
        </p:nvSpPr>
        <p:spPr>
          <a:xfrm>
            <a:off x="6900156" y="3745468"/>
            <a:ext cx="338844" cy="369332"/>
          </a:xfrm>
          <a:prstGeom prst="rect">
            <a:avLst/>
          </a:prstGeom>
          <a:noFill/>
        </p:spPr>
        <p:txBody>
          <a:bodyPr wrap="none" rtlCol="0">
            <a:spAutoFit/>
          </a:bodyPr>
          <a:lstStyle/>
          <a:p>
            <a:r>
              <a:rPr lang="en-US" b="1"/>
              <a:t>S</a:t>
            </a:r>
            <a:endParaRPr lang="en-US" b="1" baseline="-25000"/>
          </a:p>
        </p:txBody>
      </p:sp>
      <p:sp>
        <p:nvSpPr>
          <p:cNvPr id="30" name="TextBox 29"/>
          <p:cNvSpPr txBox="1"/>
          <p:nvPr/>
        </p:nvSpPr>
        <p:spPr>
          <a:xfrm>
            <a:off x="6147164" y="3314887"/>
            <a:ext cx="359190" cy="369332"/>
          </a:xfrm>
          <a:prstGeom prst="rect">
            <a:avLst/>
          </a:prstGeom>
          <a:noFill/>
        </p:spPr>
        <p:txBody>
          <a:bodyPr wrap="none" rtlCol="0">
            <a:spAutoFit/>
          </a:bodyPr>
          <a:lstStyle/>
          <a:p>
            <a:r>
              <a:rPr lang="en-US" b="1" smtClean="0"/>
              <a:t>X</a:t>
            </a:r>
            <a:endParaRPr lang="en-US" b="1"/>
          </a:p>
        </p:txBody>
      </p:sp>
      <mc:AlternateContent xmlns:mc="http://schemas.openxmlformats.org/markup-compatibility/2006" xmlns:a14="http://schemas.microsoft.com/office/drawing/2010/main">
        <mc:Choice Requires="a14">
          <p:sp>
            <p:nvSpPr>
              <p:cNvPr id="31" name="TextBox 30"/>
              <p:cNvSpPr txBox="1"/>
              <p:nvPr/>
            </p:nvSpPr>
            <p:spPr>
              <a:xfrm>
                <a:off x="7355011" y="3314887"/>
                <a:ext cx="4701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b="1"/>
              </a:p>
            </p:txBody>
          </p:sp>
        </mc:Choice>
        <mc:Fallback xmlns="">
          <p:sp>
            <p:nvSpPr>
              <p:cNvPr id="31" name="TextBox 30"/>
              <p:cNvSpPr txBox="1">
                <a:spLocks noRot="1" noChangeAspect="1" noMove="1" noResize="1" noEditPoints="1" noAdjustHandles="1" noChangeArrowheads="1" noChangeShapeType="1" noTextEdit="1"/>
              </p:cNvSpPr>
              <p:nvPr/>
            </p:nvSpPr>
            <p:spPr>
              <a:xfrm>
                <a:off x="7355011" y="3314887"/>
                <a:ext cx="470165" cy="369332"/>
              </a:xfrm>
              <a:prstGeom prst="rect">
                <a:avLst/>
              </a:prstGeom>
              <a:blipFill rotWithShape="1">
                <a:blip r:embed="rId7"/>
                <a:stretch>
                  <a:fillRect/>
                </a:stretch>
              </a:blipFill>
            </p:spPr>
            <p:txBody>
              <a:bodyPr/>
              <a:lstStyle/>
              <a:p>
                <a:r>
                  <a:rPr lang="en-US">
                    <a:noFill/>
                  </a:rPr>
                  <a:t> </a:t>
                </a:r>
              </a:p>
            </p:txBody>
          </p:sp>
        </mc:Fallback>
      </mc:AlternateContent>
      <p:graphicFrame>
        <p:nvGraphicFramePr>
          <p:cNvPr id="32" name="Object 31"/>
          <p:cNvGraphicFramePr>
            <a:graphicFrameLocks noChangeAspect="1"/>
          </p:cNvGraphicFramePr>
          <p:nvPr>
            <p:extLst>
              <p:ext uri="{D42A27DB-BD31-4B8C-83A1-F6EECF244321}">
                <p14:modId xmlns:p14="http://schemas.microsoft.com/office/powerpoint/2010/main" val="4261390071"/>
              </p:ext>
            </p:extLst>
          </p:nvPr>
        </p:nvGraphicFramePr>
        <p:xfrm>
          <a:off x="5143036" y="2730378"/>
          <a:ext cx="1045899" cy="1422400"/>
        </p:xfrm>
        <a:graphic>
          <a:graphicData uri="http://schemas.openxmlformats.org/presentationml/2006/ole">
            <mc:AlternateContent xmlns:mc="http://schemas.openxmlformats.org/markup-compatibility/2006">
              <mc:Choice xmlns:v="urn:schemas-microsoft-com:vml" Requires="v">
                <p:oleObj spid="_x0000_s33541" name="Equation" r:id="rId8" imgW="1358640" imgH="1600200" progId="Equation.3">
                  <p:embed/>
                </p:oleObj>
              </mc:Choice>
              <mc:Fallback>
                <p:oleObj name="Equation" r:id="rId8" imgW="135864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036" y="2730378"/>
                        <a:ext cx="1045899"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210663450"/>
              </p:ext>
            </p:extLst>
          </p:nvPr>
        </p:nvGraphicFramePr>
        <p:xfrm>
          <a:off x="7825176" y="2743200"/>
          <a:ext cx="967136" cy="1420433"/>
        </p:xfrm>
        <a:graphic>
          <a:graphicData uri="http://schemas.openxmlformats.org/presentationml/2006/ole">
            <mc:AlternateContent xmlns:mc="http://schemas.openxmlformats.org/markup-compatibility/2006">
              <mc:Choice xmlns:v="urn:schemas-microsoft-com:vml" Requires="v">
                <p:oleObj spid="_x0000_s33542" name="Equation" r:id="rId9" imgW="1688760" imgH="1600200" progId="Equation.3">
                  <p:embed/>
                </p:oleObj>
              </mc:Choice>
              <mc:Fallback>
                <p:oleObj name="Equation" r:id="rId9" imgW="1688760" imgH="1600200" progId="Equation.3">
                  <p:embed/>
                  <p:pic>
                    <p:nvPicPr>
                      <p:cNvPr id="0" name=""/>
                      <p:cNvPicPr>
                        <a:picLocks noChangeAspect="1" noChangeArrowheads="1"/>
                      </p:cNvPicPr>
                      <p:nvPr/>
                    </p:nvPicPr>
                    <p:blipFill>
                      <a:blip r:embed="rId10"/>
                      <a:srcRect/>
                      <a:stretch>
                        <a:fillRect/>
                      </a:stretch>
                    </p:blipFill>
                    <p:spPr bwMode="auto">
                      <a:xfrm>
                        <a:off x="7825176" y="2743200"/>
                        <a:ext cx="967136" cy="1420433"/>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327628682"/>
              </p:ext>
            </p:extLst>
          </p:nvPr>
        </p:nvGraphicFramePr>
        <p:xfrm>
          <a:off x="6506354" y="3138488"/>
          <a:ext cx="981789" cy="690562"/>
        </p:xfrm>
        <a:graphic>
          <a:graphicData uri="http://schemas.openxmlformats.org/presentationml/2006/ole">
            <mc:AlternateContent xmlns:mc="http://schemas.openxmlformats.org/markup-compatibility/2006">
              <mc:Choice xmlns:v="urn:schemas-microsoft-com:vml" Requires="v">
                <p:oleObj spid="_x0000_s33543" name="Equation" r:id="rId11" imgW="2044440" imgH="1117440" progId="Equation.3">
                  <p:embed/>
                </p:oleObj>
              </mc:Choice>
              <mc:Fallback>
                <p:oleObj name="Equation" r:id="rId11" imgW="2044440" imgH="1117440" progId="Equation.3">
                  <p:embed/>
                  <p:pic>
                    <p:nvPicPr>
                      <p:cNvPr id="0" name=""/>
                      <p:cNvPicPr>
                        <a:picLocks noChangeAspect="1" noChangeArrowheads="1"/>
                      </p:cNvPicPr>
                      <p:nvPr/>
                    </p:nvPicPr>
                    <p:blipFill>
                      <a:blip r:embed="rId12"/>
                      <a:srcRect/>
                      <a:stretch>
                        <a:fillRect/>
                      </a:stretch>
                    </p:blipFill>
                    <p:spPr bwMode="auto">
                      <a:xfrm>
                        <a:off x="6506354" y="3138488"/>
                        <a:ext cx="981789" cy="690562"/>
                      </a:xfrm>
                      <a:prstGeom prst="rect">
                        <a:avLst/>
                      </a:prstGeom>
                      <a:noFill/>
                      <a:ln>
                        <a:noFill/>
                      </a:ln>
                      <a:extLst/>
                    </p:spPr>
                  </p:pic>
                </p:oleObj>
              </mc:Fallback>
            </mc:AlternateContent>
          </a:graphicData>
        </a:graphic>
      </p:graphicFrame>
      <mc:AlternateContent xmlns:mc="http://schemas.openxmlformats.org/markup-compatibility/2006" xmlns:a14="http://schemas.microsoft.com/office/drawing/2010/main">
        <mc:Choice Requires="a14">
          <p:sp>
            <p:nvSpPr>
              <p:cNvPr id="21" name="TextBox 20"/>
              <p:cNvSpPr txBox="1"/>
              <p:nvPr/>
            </p:nvSpPr>
            <p:spPr>
              <a:xfrm>
                <a:off x="5838693" y="4736245"/>
                <a:ext cx="1628907" cy="1179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sSup>
                        <m:sSupPr>
                          <m:ctrlPr>
                            <a:rPr lang="en-US" b="0" i="1" smtClean="0">
                              <a:latin typeface="Cambria Math"/>
                            </a:rPr>
                          </m:ctrlPr>
                        </m:sSupPr>
                        <m:e>
                          <m:d>
                            <m:dPr>
                              <m:begChr m:val="["/>
                              <m:endChr m:val="]"/>
                              <m:ctrlPr>
                                <a:rPr lang="en-US" b="0" i="1" smtClean="0">
                                  <a:latin typeface="Cambria Math"/>
                                </a:rPr>
                              </m:ctrlPr>
                            </m:dPr>
                            <m:e>
                              <m:r>
                                <a:rPr lang="en-US" b="0" i="1" smtClean="0">
                                  <a:latin typeface="Cambria Math"/>
                                </a:rPr>
                                <m:t>0,1</m:t>
                              </m:r>
                            </m:e>
                          </m:d>
                        </m:e>
                        <m:sup>
                          <m:sSub>
                            <m:sSubPr>
                              <m:ctrlPr>
                                <a:rPr lang="en-US" b="0" i="1" smtClean="0">
                                  <a:latin typeface="Cambria Math"/>
                                </a:rPr>
                              </m:ctrlPr>
                            </m:sSubPr>
                            <m:e>
                              <m:r>
                                <a:rPr lang="en-US" b="0" i="1" smtClean="0">
                                  <a:latin typeface="Cambria Math"/>
                                </a:rPr>
                                <m:t>𝐾</m:t>
                              </m:r>
                            </m:e>
                            <m:sub>
                              <m:r>
                                <a:rPr lang="en-US" b="0" i="1" smtClean="0">
                                  <a:latin typeface="Cambria Math"/>
                                </a:rPr>
                                <m:t>1</m:t>
                              </m:r>
                            </m:sub>
                          </m:sSub>
                          <m:r>
                            <a:rPr lang="en-US" b="0" i="1" smtClean="0">
                              <a:latin typeface="Cambria Math"/>
                            </a:rPr>
                            <m:t>×</m:t>
                          </m:r>
                          <m:sSub>
                            <m:sSubPr>
                              <m:ctrlPr>
                                <a:rPr lang="en-US" b="0" i="1" smtClean="0">
                                  <a:latin typeface="Cambria Math"/>
                                </a:rPr>
                              </m:ctrlPr>
                            </m:sSubPr>
                            <m:e>
                              <m:r>
                                <a:rPr lang="en-US" b="0" i="1" smtClean="0">
                                  <a:latin typeface="Cambria Math"/>
                                </a:rPr>
                                <m:t>𝐾</m:t>
                              </m:r>
                            </m:e>
                            <m:sub>
                              <m:r>
                                <a:rPr lang="en-US" b="0" i="1" smtClean="0">
                                  <a:latin typeface="Cambria Math"/>
                                </a:rPr>
                                <m:t>2</m:t>
                              </m:r>
                            </m:sub>
                          </m:sSub>
                        </m:sup>
                      </m:sSup>
                    </m:oMath>
                  </m:oMathPara>
                </a14:m>
                <a:endParaRPr lang="en-US" i="1" smtClean="0">
                  <a:latin typeface="Cambria Math"/>
                </a:endParaRPr>
              </a:p>
              <a:p>
                <a:pPr/>
                <a14:m>
                  <m:oMathPara xmlns:m="http://schemas.openxmlformats.org/officeDocument/2006/math">
                    <m:oMathParaPr>
                      <m:jc m:val="centerGroup"/>
                    </m:oMathParaPr>
                    <m:oMath xmlns:m="http://schemas.openxmlformats.org/officeDocument/2006/math">
                      <m:nary>
                        <m:naryPr>
                          <m:chr m:val="∑"/>
                          <m:ctrlPr>
                            <a:rPr lang="en-US" i="1" smtClean="0">
                              <a:latin typeface="Cambria Math"/>
                            </a:rPr>
                          </m:ctrlPr>
                        </m:naryPr>
                        <m:sub>
                          <m:r>
                            <m:rPr>
                              <m:brk m:alnAt="23"/>
                            </m:rPr>
                            <a:rPr lang="en-US" i="1">
                              <a:latin typeface="Cambria Math"/>
                            </a:rPr>
                            <m:t>𝑗</m:t>
                          </m:r>
                          <m:r>
                            <a:rPr lang="en-US" i="1">
                              <a:latin typeface="Cambria Math"/>
                            </a:rPr>
                            <m:t>=1</m:t>
                          </m:r>
                        </m:sub>
                        <m:sup>
                          <m:sSub>
                            <m:sSubPr>
                              <m:ctrlPr>
                                <a:rPr lang="en-US" i="1">
                                  <a:latin typeface="Cambria Math"/>
                                </a:rPr>
                              </m:ctrlPr>
                            </m:sSubPr>
                            <m:e>
                              <m:r>
                                <a:rPr lang="en-US" i="1">
                                  <a:latin typeface="Cambria Math"/>
                                </a:rPr>
                                <m:t>𝐾</m:t>
                              </m:r>
                            </m:e>
                            <m:sub>
                              <m:r>
                                <a:rPr lang="en-US" i="1">
                                  <a:latin typeface="Cambria Math"/>
                                </a:rPr>
                                <m:t>2</m:t>
                              </m:r>
                            </m:sub>
                          </m:sSub>
                        </m:sup>
                        <m:e>
                          <m:sSub>
                            <m:sSubPr>
                              <m:ctrlPr>
                                <a:rPr lang="en-US" i="1">
                                  <a:latin typeface="Cambria Math"/>
                                </a:rPr>
                              </m:ctrlPr>
                            </m:sSubPr>
                            <m:e>
                              <m:r>
                                <a:rPr lang="en-US" b="0" i="1" smtClean="0">
                                  <a:latin typeface="Cambria Math"/>
                                </a:rPr>
                                <m:t>𝑠</m:t>
                              </m:r>
                            </m:e>
                            <m:sub>
                              <m:r>
                                <a:rPr lang="en-US" b="0" i="1" smtClean="0">
                                  <a:latin typeface="Cambria Math"/>
                                </a:rPr>
                                <m:t>𝑖</m:t>
                              </m:r>
                              <m:r>
                                <a:rPr lang="en-US" i="1">
                                  <a:latin typeface="Cambria Math"/>
                                </a:rPr>
                                <m:t>𝑗</m:t>
                              </m:r>
                            </m:sub>
                          </m:sSub>
                        </m:e>
                      </m:nary>
                      <m:r>
                        <a:rPr lang="en-US" i="1">
                          <a:latin typeface="Cambria Math"/>
                        </a:rPr>
                        <m:t>=1</m:t>
                      </m:r>
                    </m:oMath>
                  </m:oMathPara>
                </a14:m>
                <a:endParaRPr lang="en-US"/>
              </a:p>
            </p:txBody>
          </p:sp>
        </mc:Choice>
        <mc:Fallback xmlns="">
          <p:sp>
            <p:nvSpPr>
              <p:cNvPr id="21" name="TextBox 20"/>
              <p:cNvSpPr txBox="1">
                <a:spLocks noRot="1" noChangeAspect="1" noMove="1" noResize="1" noEditPoints="1" noAdjustHandles="1" noChangeArrowheads="1" noChangeShapeType="1" noTextEdit="1"/>
              </p:cNvSpPr>
              <p:nvPr/>
            </p:nvSpPr>
            <p:spPr>
              <a:xfrm>
                <a:off x="5838693" y="4736245"/>
                <a:ext cx="1628907" cy="1179554"/>
              </a:xfrm>
              <a:prstGeom prst="rect">
                <a:avLst/>
              </a:prstGeom>
              <a:blipFill rotWithShape="1">
                <a:blip r:embed="rId15"/>
                <a:stretch>
                  <a:fillRect/>
                </a:stretch>
              </a:blipFill>
            </p:spPr>
            <p:txBody>
              <a:bodyPr/>
              <a:lstStyle/>
              <a:p>
                <a:r>
                  <a:rPr lang="en-US">
                    <a:noFill/>
                  </a:rPr>
                  <a:t> </a:t>
                </a:r>
              </a:p>
            </p:txBody>
          </p:sp>
        </mc:Fallback>
      </mc:AlternateContent>
      <p:sp>
        <p:nvSpPr>
          <p:cNvPr id="25" name="Down Arrow 24"/>
          <p:cNvSpPr/>
          <p:nvPr/>
        </p:nvSpPr>
        <p:spPr>
          <a:xfrm>
            <a:off x="4800600" y="2748492"/>
            <a:ext cx="289618" cy="1377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7526830" y="2743200"/>
            <a:ext cx="289618" cy="1377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00600" y="4114800"/>
            <a:ext cx="336952" cy="369332"/>
          </a:xfrm>
          <a:prstGeom prst="rect">
            <a:avLst/>
          </a:prstGeom>
          <a:noFill/>
        </p:spPr>
        <p:txBody>
          <a:bodyPr wrap="none" rtlCol="0">
            <a:spAutoFit/>
          </a:bodyPr>
          <a:lstStyle/>
          <a:p>
            <a:r>
              <a:rPr lang="en-US" b="1"/>
              <a:t>N</a:t>
            </a:r>
            <a:endParaRPr lang="en-US" b="1" baseline="-25000"/>
          </a:p>
        </p:txBody>
      </p:sp>
      <p:sp>
        <p:nvSpPr>
          <p:cNvPr id="38" name="TextBox 37"/>
          <p:cNvSpPr txBox="1"/>
          <p:nvPr/>
        </p:nvSpPr>
        <p:spPr>
          <a:xfrm>
            <a:off x="7511648" y="4114800"/>
            <a:ext cx="336952" cy="369332"/>
          </a:xfrm>
          <a:prstGeom prst="rect">
            <a:avLst/>
          </a:prstGeom>
          <a:noFill/>
        </p:spPr>
        <p:txBody>
          <a:bodyPr wrap="none" rtlCol="0">
            <a:spAutoFit/>
          </a:bodyPr>
          <a:lstStyle/>
          <a:p>
            <a:r>
              <a:rPr lang="en-US" b="1"/>
              <a:t>N</a:t>
            </a:r>
            <a:endParaRPr lang="en-US" b="1" baseline="-25000"/>
          </a:p>
        </p:txBody>
      </p:sp>
      <p:sp>
        <p:nvSpPr>
          <p:cNvPr id="26" name="Right Arrow 25"/>
          <p:cNvSpPr/>
          <p:nvPr/>
        </p:nvSpPr>
        <p:spPr>
          <a:xfrm>
            <a:off x="5090218" y="2438400"/>
            <a:ext cx="1056946"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7782254" y="2438400"/>
            <a:ext cx="1056946"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096000" y="2331422"/>
            <a:ext cx="389850" cy="369332"/>
          </a:xfrm>
          <a:prstGeom prst="rect">
            <a:avLst/>
          </a:prstGeom>
          <a:noFill/>
        </p:spPr>
        <p:txBody>
          <a:bodyPr wrap="none" rtlCol="0">
            <a:spAutoFit/>
          </a:bodyPr>
          <a:lstStyle/>
          <a:p>
            <a:r>
              <a:rPr lang="en-US" b="1" smtClean="0"/>
              <a:t>K</a:t>
            </a:r>
            <a:r>
              <a:rPr lang="en-US" b="1" baseline="-25000" smtClean="0"/>
              <a:t>1</a:t>
            </a:r>
            <a:endParaRPr lang="en-US" b="1" baseline="-25000"/>
          </a:p>
        </p:txBody>
      </p:sp>
      <p:sp>
        <p:nvSpPr>
          <p:cNvPr id="42" name="TextBox 41"/>
          <p:cNvSpPr txBox="1"/>
          <p:nvPr/>
        </p:nvSpPr>
        <p:spPr>
          <a:xfrm>
            <a:off x="8763000" y="2286000"/>
            <a:ext cx="389850" cy="369332"/>
          </a:xfrm>
          <a:prstGeom prst="rect">
            <a:avLst/>
          </a:prstGeom>
          <a:noFill/>
        </p:spPr>
        <p:txBody>
          <a:bodyPr wrap="none" rtlCol="0">
            <a:spAutoFit/>
          </a:bodyPr>
          <a:lstStyle/>
          <a:p>
            <a:r>
              <a:rPr lang="en-US" b="1" smtClean="0"/>
              <a:t>K</a:t>
            </a:r>
            <a:r>
              <a:rPr lang="en-US" b="1" baseline="-25000" smtClean="0"/>
              <a:t>2</a:t>
            </a:r>
            <a:endParaRPr lang="en-US" b="1" baseline="-25000"/>
          </a:p>
        </p:txBody>
      </p:sp>
      <p:sp>
        <p:nvSpPr>
          <p:cNvPr id="43" name="Down Arrow 42"/>
          <p:cNvSpPr/>
          <p:nvPr/>
        </p:nvSpPr>
        <p:spPr>
          <a:xfrm>
            <a:off x="6181950" y="3117824"/>
            <a:ext cx="289618" cy="812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181950" y="3941802"/>
            <a:ext cx="389850" cy="369332"/>
          </a:xfrm>
          <a:prstGeom prst="rect">
            <a:avLst/>
          </a:prstGeom>
          <a:noFill/>
        </p:spPr>
        <p:txBody>
          <a:bodyPr wrap="none" rtlCol="0">
            <a:spAutoFit/>
          </a:bodyPr>
          <a:lstStyle/>
          <a:p>
            <a:r>
              <a:rPr lang="en-US" b="1" smtClean="0"/>
              <a:t>K</a:t>
            </a:r>
            <a:r>
              <a:rPr lang="en-US" b="1" baseline="-25000" smtClean="0"/>
              <a:t>1</a:t>
            </a:r>
            <a:endParaRPr lang="en-US" b="1" baseline="-25000"/>
          </a:p>
        </p:txBody>
      </p:sp>
      <p:sp>
        <p:nvSpPr>
          <p:cNvPr id="45" name="Right Arrow 44"/>
          <p:cNvSpPr/>
          <p:nvPr/>
        </p:nvSpPr>
        <p:spPr>
          <a:xfrm>
            <a:off x="6376875" y="2886024"/>
            <a:ext cx="1056946"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395168" y="2772508"/>
            <a:ext cx="389850" cy="369332"/>
          </a:xfrm>
          <a:prstGeom prst="rect">
            <a:avLst/>
          </a:prstGeom>
          <a:noFill/>
        </p:spPr>
        <p:txBody>
          <a:bodyPr wrap="none" rtlCol="0">
            <a:spAutoFit/>
          </a:bodyPr>
          <a:lstStyle/>
          <a:p>
            <a:r>
              <a:rPr lang="en-US" b="1" smtClean="0"/>
              <a:t>K</a:t>
            </a:r>
            <a:r>
              <a:rPr lang="en-US" b="1" baseline="-25000" smtClean="0"/>
              <a:t>2</a:t>
            </a:r>
            <a:endParaRPr lang="en-US" b="1" baseline="-25000"/>
          </a:p>
        </p:txBody>
      </p:sp>
      <p:sp>
        <p:nvSpPr>
          <p:cNvPr id="22" name="Rectangle 21"/>
          <p:cNvSpPr/>
          <p:nvPr/>
        </p:nvSpPr>
        <p:spPr>
          <a:xfrm>
            <a:off x="602009" y="5915799"/>
            <a:ext cx="8465791" cy="369332"/>
          </a:xfrm>
          <a:prstGeom prst="rect">
            <a:avLst/>
          </a:prstGeom>
        </p:spPr>
        <p:txBody>
          <a:bodyPr wrap="square">
            <a:spAutoFit/>
          </a:bodyPr>
          <a:lstStyle/>
          <a:p>
            <a:r>
              <a:rPr lang="en-US" b="1"/>
              <a:t>ECOutliers</a:t>
            </a:r>
            <a:r>
              <a:rPr lang="en-US"/>
              <a:t>: Objects that evolve against </a:t>
            </a:r>
            <a:r>
              <a:rPr lang="en-US" smtClean="0"/>
              <a:t>community change trends (S)</a:t>
            </a:r>
            <a:endParaRPr lang="en-US"/>
          </a:p>
        </p:txBody>
      </p:sp>
    </p:spTree>
    <p:extLst>
      <p:ext uri="{BB962C8B-B14F-4D97-AF65-F5344CB8AC3E}">
        <p14:creationId xmlns:p14="http://schemas.microsoft.com/office/powerpoint/2010/main" val="26128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1000"/>
                                        <p:tgtEl>
                                          <p:spTgt spid="2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up)">
                                      <p:cBhvr>
                                        <p:cTn id="28" dur="1000"/>
                                        <p:tgtEl>
                                          <p:spTgt spid="3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10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wipe(left)">
                                      <p:cBhvr>
                                        <p:cTn id="34" dur="1000"/>
                                        <p:tgtEl>
                                          <p:spTgt spid="40"/>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childTnLst>
                                </p:cTn>
                              </p:par>
                              <p:par>
                                <p:cTn id="48" presetID="1" presetClass="exit" presetSubtype="0" fill="hold" grpId="1" nodeType="withEffect">
                                  <p:stCondLst>
                                    <p:cond delay="0"/>
                                  </p:stCondLst>
                                  <p:childTnLst>
                                    <p:set>
                                      <p:cBhvr>
                                        <p:cTn id="49" dur="1" fill="hold">
                                          <p:stCondLst>
                                            <p:cond delay="0"/>
                                          </p:stCondLst>
                                        </p:cTn>
                                        <p:tgtEl>
                                          <p:spTgt spid="2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37"/>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40"/>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41"/>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4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up)">
                                      <p:cBhvr>
                                        <p:cTn id="80" dur="1000"/>
                                        <p:tgtEl>
                                          <p:spTgt spid="4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left)">
                                      <p:cBhvr>
                                        <p:cTn id="83" dur="1000"/>
                                        <p:tgtEl>
                                          <p:spTgt spid="45"/>
                                        </p:tgtEl>
                                      </p:cBhvr>
                                    </p:animEffect>
                                  </p:childTnLst>
                                </p:cTn>
                              </p:par>
                            </p:childTnLst>
                          </p:cTn>
                        </p:par>
                        <p:par>
                          <p:cTn id="84" fill="hold">
                            <p:stCondLst>
                              <p:cond delay="1000"/>
                            </p:stCondLst>
                            <p:childTnLst>
                              <p:par>
                                <p:cTn id="85" presetID="1" presetClass="entr" presetSubtype="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childTnLst>
                          </p:cTn>
                        </p:par>
                        <p:par>
                          <p:cTn id="87" fill="hold">
                            <p:stCondLst>
                              <p:cond delay="1000"/>
                            </p:stCondLst>
                            <p:childTnLst>
                              <p:par>
                                <p:cTn id="88" presetID="1" presetClass="entr" presetSubtype="0" fill="hold" grpId="0" nodeType="afterEffect">
                                  <p:stCondLst>
                                    <p:cond delay="0"/>
                                  </p:stCondLst>
                                  <p:childTnLst>
                                    <p:set>
                                      <p:cBhvr>
                                        <p:cTn id="89" dur="1" fill="hold">
                                          <p:stCondLst>
                                            <p:cond delay="0"/>
                                          </p:stCondLst>
                                        </p:cTn>
                                        <p:tgtEl>
                                          <p:spTgt spid="46"/>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childTnLst>
                                </p:cTn>
                              </p:par>
                              <p:par>
                                <p:cTn id="94" presetID="1" presetClass="exit" presetSubtype="0" fill="hold" grpId="1" nodeType="withEffect">
                                  <p:stCondLst>
                                    <p:cond delay="0"/>
                                  </p:stCondLst>
                                  <p:childTnLst>
                                    <p:set>
                                      <p:cBhvr>
                                        <p:cTn id="95" dur="1" fill="hold">
                                          <p:stCondLst>
                                            <p:cond delay="0"/>
                                          </p:stCondLst>
                                        </p:cTn>
                                        <p:tgtEl>
                                          <p:spTgt spid="43"/>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4"/>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45"/>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0" grpId="0"/>
      <p:bldP spid="27" grpId="0"/>
      <p:bldP spid="28" grpId="0"/>
      <p:bldP spid="29" grpId="0"/>
      <p:bldP spid="30" grpId="0"/>
      <p:bldP spid="31" grpId="0"/>
      <p:bldP spid="21" grpId="0"/>
      <p:bldP spid="25" grpId="0" animBg="1"/>
      <p:bldP spid="25" grpId="1" animBg="1"/>
      <p:bldP spid="36" grpId="0" animBg="1"/>
      <p:bldP spid="36" grpId="1" animBg="1"/>
      <p:bldP spid="37" grpId="0"/>
      <p:bldP spid="37" grpId="1"/>
      <p:bldP spid="38" grpId="0"/>
      <p:bldP spid="38" grpId="1"/>
      <p:bldP spid="26" grpId="0" animBg="1"/>
      <p:bldP spid="26" grpId="1" animBg="1"/>
      <p:bldP spid="40" grpId="0" animBg="1"/>
      <p:bldP spid="40" grpId="1" animBg="1"/>
      <p:bldP spid="41" grpId="0"/>
      <p:bldP spid="41" grpId="1"/>
      <p:bldP spid="42" grpId="0"/>
      <p:bldP spid="42" grpId="1"/>
      <p:bldP spid="43" grpId="0" animBg="1"/>
      <p:bldP spid="43" grpId="1" animBg="1"/>
      <p:bldP spid="44" grpId="0"/>
      <p:bldP spid="44" grpId="1"/>
      <p:bldP spid="45" grpId="0" animBg="1"/>
      <p:bldP spid="45" grpId="1" animBg="1"/>
      <p:bldP spid="46" grpId="0"/>
      <p:bldP spid="46" grpId="1"/>
      <p:bldP spid="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Faster Query Processing using Graph Maximum Path Weight Index</a:t>
            </a:r>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grpSp>
        <p:nvGrpSpPr>
          <p:cNvPr id="5" name="Group 4"/>
          <p:cNvGrpSpPr/>
          <p:nvPr/>
        </p:nvGrpSpPr>
        <p:grpSpPr>
          <a:xfrm>
            <a:off x="2895793" y="1679620"/>
            <a:ext cx="1052604" cy="1360608"/>
            <a:chOff x="4497357" y="1752600"/>
            <a:chExt cx="1052604" cy="1360608"/>
          </a:xfrm>
        </p:grpSpPr>
        <p:sp>
          <p:nvSpPr>
            <p:cNvPr id="6" name="Oval 5"/>
            <p:cNvSpPr/>
            <p:nvPr/>
          </p:nvSpPr>
          <p:spPr>
            <a:xfrm>
              <a:off x="5245161"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7" name="Oval 6"/>
            <p:cNvSpPr/>
            <p:nvPr/>
          </p:nvSpPr>
          <p:spPr>
            <a:xfrm>
              <a:off x="4621752" y="28084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8" name="Oval 7"/>
            <p:cNvSpPr/>
            <p:nvPr/>
          </p:nvSpPr>
          <p:spPr>
            <a:xfrm>
              <a:off x="4621752" y="2070508"/>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cxnSp>
          <p:nvCxnSpPr>
            <p:cNvPr id="9" name="Straight Connector 8"/>
            <p:cNvCxnSpPr>
              <a:stCxn id="8" idx="6"/>
              <a:endCxn id="6" idx="2"/>
            </p:cNvCxnSpPr>
            <p:nvPr/>
          </p:nvCxnSpPr>
          <p:spPr>
            <a:xfrm>
              <a:off x="4926552" y="2222908"/>
              <a:ext cx="318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4"/>
              <a:endCxn id="7" idx="0"/>
            </p:cNvCxnSpPr>
            <p:nvPr/>
          </p:nvCxnSpPr>
          <p:spPr>
            <a:xfrm>
              <a:off x="4774152" y="2375308"/>
              <a:ext cx="0" cy="43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7357" y="2590800"/>
              <a:ext cx="301686" cy="369332"/>
            </a:xfrm>
            <a:prstGeom prst="rect">
              <a:avLst/>
            </a:prstGeom>
            <a:noFill/>
          </p:spPr>
          <p:txBody>
            <a:bodyPr wrap="none" rtlCol="0">
              <a:spAutoFit/>
            </a:bodyPr>
            <a:lstStyle/>
            <a:p>
              <a:r>
                <a:rPr lang="en-US" smtClean="0"/>
                <a:t>9</a:t>
              </a:r>
              <a:endParaRPr lang="en-US"/>
            </a:p>
          </p:txBody>
        </p:sp>
        <p:sp>
          <p:nvSpPr>
            <p:cNvPr id="12" name="TextBox 11"/>
            <p:cNvSpPr txBox="1"/>
            <p:nvPr/>
          </p:nvSpPr>
          <p:spPr>
            <a:xfrm>
              <a:off x="4497357" y="1752600"/>
              <a:ext cx="301686" cy="369332"/>
            </a:xfrm>
            <a:prstGeom prst="rect">
              <a:avLst/>
            </a:prstGeom>
            <a:noFill/>
          </p:spPr>
          <p:txBody>
            <a:bodyPr wrap="none" rtlCol="0">
              <a:spAutoFit/>
            </a:bodyPr>
            <a:lstStyle/>
            <a:p>
              <a:r>
                <a:rPr lang="en-US" smtClean="0"/>
                <a:t>5</a:t>
              </a:r>
              <a:endParaRPr lang="en-US"/>
            </a:p>
          </p:txBody>
        </p:sp>
        <p:sp>
          <p:nvSpPr>
            <p:cNvPr id="13" name="Oval 12"/>
            <p:cNvSpPr/>
            <p:nvPr/>
          </p:nvSpPr>
          <p:spPr>
            <a:xfrm>
              <a:off x="5245161" y="2806711"/>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B</a:t>
              </a:r>
              <a:endParaRPr lang="en-US"/>
            </a:p>
          </p:txBody>
        </p:sp>
        <p:cxnSp>
          <p:nvCxnSpPr>
            <p:cNvPr id="14" name="Straight Connector 13"/>
            <p:cNvCxnSpPr>
              <a:stCxn id="6" idx="4"/>
              <a:endCxn id="13" idx="0"/>
            </p:cNvCxnSpPr>
            <p:nvPr/>
          </p:nvCxnSpPr>
          <p:spPr>
            <a:xfrm>
              <a:off x="5397561" y="2375308"/>
              <a:ext cx="0" cy="4314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07106" y="4038600"/>
            <a:ext cx="1374094" cy="1477328"/>
          </a:xfrm>
          <a:prstGeom prst="rect">
            <a:avLst/>
          </a:prstGeom>
          <a:noFill/>
        </p:spPr>
        <p:txBody>
          <a:bodyPr wrap="none" rtlCol="0">
            <a:spAutoFit/>
          </a:bodyPr>
          <a:lstStyle/>
          <a:p>
            <a:pPr algn="ctr"/>
            <a:r>
              <a:rPr lang="en-US" smtClean="0"/>
              <a:t>K=2</a:t>
            </a:r>
          </a:p>
          <a:p>
            <a:pPr algn="ctr"/>
            <a:r>
              <a:rPr lang="en-US" smtClean="0"/>
              <a:t>TopK Heap</a:t>
            </a:r>
          </a:p>
          <a:p>
            <a:pPr algn="ctr"/>
            <a:endParaRPr lang="en-US"/>
          </a:p>
          <a:p>
            <a:pPr algn="ctr"/>
            <a:r>
              <a:rPr lang="en-US" smtClean="0"/>
              <a:t>(8,9,5,6): 2.1</a:t>
            </a:r>
          </a:p>
          <a:p>
            <a:pPr algn="ctr"/>
            <a:r>
              <a:rPr lang="en-US" smtClean="0"/>
              <a:t>(5,9,8,7): 2.0</a:t>
            </a:r>
            <a:endParaRPr lang="en-US"/>
          </a:p>
        </p:txBody>
      </p:sp>
      <p:graphicFrame>
        <p:nvGraphicFramePr>
          <p:cNvPr id="17" name="Table 16"/>
          <p:cNvGraphicFramePr>
            <a:graphicFrameLocks noGrp="1"/>
          </p:cNvGraphicFramePr>
          <p:nvPr>
            <p:extLst>
              <p:ext uri="{D42A27DB-BD31-4B8C-83A1-F6EECF244321}">
                <p14:modId xmlns:p14="http://schemas.microsoft.com/office/powerpoint/2010/main" val="654420510"/>
              </p:ext>
            </p:extLst>
          </p:nvPr>
        </p:nvGraphicFramePr>
        <p:xfrm>
          <a:off x="647571" y="1676400"/>
          <a:ext cx="1409829" cy="2133600"/>
        </p:xfrm>
        <a:graphic>
          <a:graphicData uri="http://schemas.openxmlformats.org/drawingml/2006/table">
            <a:tbl>
              <a:tblPr firstRow="1" bandRow="1">
                <a:tableStyleId>{5940675A-B579-460E-94D1-54222C63F5DA}</a:tableStyleId>
              </a:tblPr>
              <a:tblGrid>
                <a:gridCol w="663704"/>
                <a:gridCol w="746125"/>
              </a:tblGrid>
              <a:tr h="304800">
                <a:tc>
                  <a:txBody>
                    <a:bodyPr/>
                    <a:lstStyle/>
                    <a:p>
                      <a:pPr algn="ctr"/>
                      <a:endParaRPr lang="en-US" sz="1200"/>
                    </a:p>
                  </a:txBody>
                  <a:tcPr marL="0" marR="0" marT="0" marB="0" anchor="ctr"/>
                </a:tc>
                <a:tc>
                  <a:txBody>
                    <a:bodyPr/>
                    <a:lstStyle/>
                    <a:p>
                      <a:pPr algn="ctr"/>
                      <a:endParaRPr lang="en-US" sz="1200"/>
                    </a:p>
                  </a:txBody>
                  <a:tcPr marL="0" marR="0" marT="0" marB="0" anchor="ctr"/>
                </a:tc>
              </a:tr>
              <a:tr h="304800">
                <a:tc>
                  <a:txBody>
                    <a:bodyPr/>
                    <a:lstStyle/>
                    <a:p>
                      <a:pPr algn="ctr"/>
                      <a:r>
                        <a:rPr lang="en-US" sz="1200" smtClean="0"/>
                        <a:t>(5,9):0.9</a:t>
                      </a:r>
                      <a:endParaRPr lang="en-US" sz="1200"/>
                    </a:p>
                  </a:txBody>
                  <a:tcPr marL="0" marR="0" marT="0" marB="0" anchor="ctr"/>
                </a:tc>
                <a:tc>
                  <a:txBody>
                    <a:bodyPr/>
                    <a:lstStyle/>
                    <a:p>
                      <a:pPr algn="ctr"/>
                      <a:r>
                        <a:rPr lang="en-US" sz="1200" smtClean="0"/>
                        <a:t>(2,7): 0.7</a:t>
                      </a:r>
                      <a:endParaRPr lang="en-US" sz="1200"/>
                    </a:p>
                  </a:txBody>
                  <a:tcPr marL="0" marR="0" marT="0" marB="0" anchor="ctr"/>
                </a:tc>
              </a:tr>
              <a:tr h="304800">
                <a:tc>
                  <a:txBody>
                    <a:bodyPr/>
                    <a:lstStyle/>
                    <a:p>
                      <a:pPr algn="ctr"/>
                      <a:r>
                        <a:rPr lang="en-US" sz="1200" smtClean="0"/>
                        <a:t>(3,4):0.8</a:t>
                      </a:r>
                      <a:endParaRPr lang="en-US" sz="1200"/>
                    </a:p>
                  </a:txBody>
                  <a:tcPr marL="0" marR="0" marT="0" marB="0" anchor="ctr"/>
                </a:tc>
                <a:tc>
                  <a:txBody>
                    <a:bodyPr/>
                    <a:lstStyle/>
                    <a:p>
                      <a:pPr algn="ctr"/>
                      <a:r>
                        <a:rPr lang="en-US" sz="1200" smtClean="0"/>
                        <a:t>(5,6): 0.6</a:t>
                      </a:r>
                      <a:endParaRPr lang="en-US" sz="1200"/>
                    </a:p>
                  </a:txBody>
                  <a:tcPr marL="0" marR="0" marT="0" marB="0" anchor="ctr"/>
                </a:tc>
              </a:tr>
              <a:tr h="304800">
                <a:tc>
                  <a:txBody>
                    <a:bodyPr/>
                    <a:lstStyle/>
                    <a:p>
                      <a:pPr algn="ctr"/>
                      <a:r>
                        <a:rPr lang="en-US" sz="1200" smtClean="0"/>
                        <a:t>(4,5):0.8</a:t>
                      </a:r>
                      <a:endParaRPr lang="en-US" sz="1200"/>
                    </a:p>
                  </a:txBody>
                  <a:tcPr marL="0" marR="0" marT="0" marB="0" anchor="ctr"/>
                </a:tc>
                <a:tc>
                  <a:txBody>
                    <a:bodyPr/>
                    <a:lstStyle/>
                    <a:p>
                      <a:pPr algn="ctr"/>
                      <a:r>
                        <a:rPr lang="en-US" sz="1200" smtClean="0"/>
                        <a:t>(8,7): 0.5</a:t>
                      </a:r>
                      <a:endParaRPr lang="en-US" sz="1200"/>
                    </a:p>
                  </a:txBody>
                  <a:tcPr marL="0" marR="0" marT="0" marB="0" anchor="ctr"/>
                </a:tc>
              </a:tr>
              <a:tr h="304800">
                <a:tc>
                  <a:txBody>
                    <a:bodyPr/>
                    <a:lstStyle/>
                    <a:p>
                      <a:pPr algn="ctr"/>
                      <a:r>
                        <a:rPr lang="en-US" sz="1200" smtClean="0"/>
                        <a:t>(2,3):0.7</a:t>
                      </a:r>
                      <a:endParaRPr lang="en-US" sz="1200"/>
                    </a:p>
                  </a:txBody>
                  <a:tcPr marL="0" marR="0" marT="0" marB="0" anchor="ctr"/>
                </a:tc>
                <a:tc>
                  <a:txBody>
                    <a:bodyPr/>
                    <a:lstStyle/>
                    <a:p>
                      <a:pPr algn="ctr"/>
                      <a:r>
                        <a:rPr lang="en-US" sz="1200" smtClean="0"/>
                        <a:t>(2,1): 0.2</a:t>
                      </a:r>
                      <a:endParaRPr lang="en-US" sz="1200"/>
                    </a:p>
                  </a:txBody>
                  <a:tcPr marL="0" marR="0" marT="0" marB="0" anchor="ctr"/>
                </a:tc>
              </a:tr>
              <a:tr h="304800">
                <a:tc>
                  <a:txBody>
                    <a:bodyPr/>
                    <a:lstStyle/>
                    <a:p>
                      <a:pPr algn="ctr"/>
                      <a:r>
                        <a:rPr lang="en-US" sz="1200" smtClean="0"/>
                        <a:t>(8,9):0.6</a:t>
                      </a:r>
                      <a:endParaRPr lang="en-US" sz="1200"/>
                    </a:p>
                  </a:txBody>
                  <a:tcPr marL="0" marR="0" marT="0" marB="0" anchor="ctr"/>
                </a:tc>
                <a:tc>
                  <a:txBody>
                    <a:bodyPr/>
                    <a:lstStyle/>
                    <a:p>
                      <a:pPr algn="ctr"/>
                      <a:r>
                        <a:rPr lang="en-US" sz="1200" smtClean="0"/>
                        <a:t>(4,7): 0.1</a:t>
                      </a:r>
                      <a:endParaRPr lang="en-US" sz="1200"/>
                    </a:p>
                  </a:txBody>
                  <a:tcPr marL="0" marR="0" marT="0" marB="0" anchor="ctr"/>
                </a:tc>
              </a:tr>
              <a:tr h="304800">
                <a:tc>
                  <a:txBody>
                    <a:bodyPr/>
                    <a:lstStyle/>
                    <a:p>
                      <a:pPr algn="ctr"/>
                      <a:r>
                        <a:rPr lang="en-US" sz="1200" smtClean="0"/>
                        <a:t>(9,10):0.3</a:t>
                      </a:r>
                      <a:endParaRPr lang="en-US" sz="1200"/>
                    </a:p>
                  </a:txBody>
                  <a:tcPr marL="0" marR="0" marT="0" marB="0" anchor="ctr"/>
                </a:tc>
                <a:tc>
                  <a:txBody>
                    <a:bodyPr/>
                    <a:lstStyle/>
                    <a:p>
                      <a:pPr algn="ctr"/>
                      <a:endParaRPr lang="en-US" sz="1200"/>
                    </a:p>
                  </a:txBody>
                  <a:tcPr marL="0" marR="0" marT="0" marB="0" anchor="ctr"/>
                </a:tc>
              </a:tr>
            </a:tbl>
          </a:graphicData>
        </a:graphic>
      </p:graphicFrame>
      <p:grpSp>
        <p:nvGrpSpPr>
          <p:cNvPr id="18" name="Group 17"/>
          <p:cNvGrpSpPr/>
          <p:nvPr/>
        </p:nvGrpSpPr>
        <p:grpSpPr>
          <a:xfrm>
            <a:off x="701675" y="1676400"/>
            <a:ext cx="1317496" cy="308020"/>
            <a:chOff x="414645" y="3581400"/>
            <a:chExt cx="1317496" cy="308020"/>
          </a:xfrm>
        </p:grpSpPr>
        <p:sp>
          <p:nvSpPr>
            <p:cNvPr id="19" name="Oval 18"/>
            <p:cNvSpPr/>
            <p:nvPr/>
          </p:nvSpPr>
          <p:spPr>
            <a:xfrm>
              <a:off x="723705" y="358292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0" name="Oval 19"/>
            <p:cNvSpPr/>
            <p:nvPr/>
          </p:nvSpPr>
          <p:spPr>
            <a:xfrm>
              <a:off x="414645" y="3584620"/>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21" name="Oval 20"/>
            <p:cNvSpPr/>
            <p:nvPr/>
          </p:nvSpPr>
          <p:spPr>
            <a:xfrm>
              <a:off x="1427341" y="35814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22" name="Oval 21"/>
            <p:cNvSpPr/>
            <p:nvPr/>
          </p:nvSpPr>
          <p:spPr>
            <a:xfrm>
              <a:off x="1122541" y="358309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grpSp>
      <p:cxnSp>
        <p:nvCxnSpPr>
          <p:cNvPr id="23" name="Straight Arrow Connector 22"/>
          <p:cNvCxnSpPr/>
          <p:nvPr/>
        </p:nvCxnSpPr>
        <p:spPr>
          <a:xfrm>
            <a:off x="152400" y="2118722"/>
            <a:ext cx="46573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088055" y="2160625"/>
            <a:ext cx="4129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5" name="Table 24"/>
              <p:cNvGraphicFramePr>
                <a:graphicFrameLocks noGrp="1"/>
              </p:cNvGraphicFramePr>
              <p:nvPr>
                <p:extLst>
                  <p:ext uri="{D42A27DB-BD31-4B8C-83A1-F6EECF244321}">
                    <p14:modId xmlns:p14="http://schemas.microsoft.com/office/powerpoint/2010/main" val="3764101475"/>
                  </p:ext>
                </p:extLst>
              </p:nvPr>
            </p:nvGraphicFramePr>
            <p:xfrm>
              <a:off x="5486400" y="1997528"/>
              <a:ext cx="3429001" cy="3233226"/>
            </p:xfrm>
            <a:graphic>
              <a:graphicData uri="http://schemas.openxmlformats.org/drawingml/2006/table">
                <a:tbl>
                  <a:tblPr firstRow="1" bandRow="1">
                    <a:tableStyleId>{5940675A-B579-460E-94D1-54222C63F5DA}</a:tableStyleId>
                  </a:tblPr>
                  <a:tblGrid>
                    <a:gridCol w="431693"/>
                    <a:gridCol w="243053"/>
                    <a:gridCol w="234129"/>
                    <a:gridCol w="233985"/>
                    <a:gridCol w="243053"/>
                    <a:gridCol w="261192"/>
                    <a:gridCol w="261192"/>
                    <a:gridCol w="261192"/>
                    <a:gridCol w="214744"/>
                    <a:gridCol w="261192"/>
                    <a:gridCol w="261192"/>
                    <a:gridCol w="261192"/>
                    <a:gridCol w="261192"/>
                  </a:tblGrid>
                  <a:tr h="167808">
                    <a:tc>
                      <a:txBody>
                        <a:bodyPr/>
                        <a:lstStyle/>
                        <a:p>
                          <a:pPr algn="ctr"/>
                          <a:r>
                            <a:rPr lang="en-US" sz="1300" b="1" smtClean="0"/>
                            <a:t>d</a:t>
                          </a:r>
                          <a14:m>
                            <m:oMath xmlns:m="http://schemas.openxmlformats.org/officeDocument/2006/math">
                              <m:r>
                                <a:rPr lang="en-US" sz="1300" b="1" i="1" smtClean="0">
                                  <a:latin typeface="Cambria Math"/>
                                </a:rPr>
                                <m:t>→</m:t>
                              </m:r>
                            </m:oMath>
                          </a14:m>
                          <a:endParaRPr lang="en-US" sz="1300" b="1"/>
                        </a:p>
                      </a:txBody>
                      <a:tcPr marL="0" marR="0" marT="0" marB="0" anchor="ctr"/>
                    </a:tc>
                    <a:tc gridSpan="3">
                      <a:txBody>
                        <a:bodyPr/>
                        <a:lstStyle/>
                        <a:p>
                          <a:pPr algn="ctr"/>
                          <a:r>
                            <a:rPr lang="en-US" sz="1300" smtClean="0"/>
                            <a:t>1</a:t>
                          </a:r>
                          <a:endParaRPr lang="en-US" sz="13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300" smtClean="0"/>
                            <a:t>2</a:t>
                          </a:r>
                          <a:endParaRPr lang="en-US" sz="13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294296">
                    <a:tc>
                      <a:txBody>
                        <a:bodyPr/>
                        <a:lstStyle/>
                        <a:p>
                          <a:pPr algn="ctr"/>
                          <a:r>
                            <a:rPr lang="en-US" sz="1300" b="1" smtClean="0"/>
                            <a:t>Node Id</a:t>
                          </a:r>
                          <a14:m>
                            <m:oMath xmlns:m="http://schemas.openxmlformats.org/officeDocument/2006/math">
                              <m:r>
                                <a:rPr lang="en-US" sz="1300" b="1" i="1" smtClean="0">
                                  <a:latin typeface="Cambria Math"/>
                                </a:rPr>
                                <m:t>↓</m:t>
                              </m:r>
                            </m:oMath>
                          </a14:m>
                          <a:endParaRPr lang="en-US" sz="1300" b="1"/>
                        </a:p>
                      </a:txBody>
                      <a:tcPr marL="0" marR="0" marT="0" marB="0" anchor="ctr"/>
                    </a:tc>
                    <a:tc>
                      <a:txBody>
                        <a:bodyPr/>
                        <a:lstStyle/>
                        <a:p>
                          <a:pPr algn="ctr"/>
                          <a:r>
                            <a:rPr lang="en-US" sz="1300" smtClean="0">
                              <a:solidFill>
                                <a:srgbClr val="FF0000"/>
                              </a:solidFill>
                            </a:rPr>
                            <a:t>A</a:t>
                          </a:r>
                          <a:endParaRPr lang="en-US" sz="1300">
                            <a:solidFill>
                              <a:srgbClr val="FF0000"/>
                            </a:solidFill>
                          </a:endParaRPr>
                        </a:p>
                      </a:txBody>
                      <a:tcPr marL="0" marR="0" marT="0" marB="0" anchor="ctr"/>
                    </a:tc>
                    <a:tc>
                      <a:txBody>
                        <a:bodyPr/>
                        <a:lstStyle/>
                        <a:p>
                          <a:pPr algn="ctr"/>
                          <a:r>
                            <a:rPr lang="en-US" sz="1300" smtClean="0">
                              <a:solidFill>
                                <a:srgbClr val="00B050"/>
                              </a:solidFill>
                            </a:rPr>
                            <a:t>B</a:t>
                          </a:r>
                          <a:endParaRPr lang="en-US" sz="1300">
                            <a:solidFill>
                              <a:srgbClr val="00B050"/>
                            </a:solidFill>
                          </a:endParaRPr>
                        </a:p>
                      </a:txBody>
                      <a:tcPr marL="0" marR="0" marT="0" marB="0" anchor="ctr"/>
                    </a:tc>
                    <a:tc>
                      <a:txBody>
                        <a:bodyPr/>
                        <a:lstStyle/>
                        <a:p>
                          <a:pPr algn="ctr"/>
                          <a:r>
                            <a:rPr lang="en-US" sz="1300" smtClean="0">
                              <a:solidFill>
                                <a:schemeClr val="accent1"/>
                              </a:solidFill>
                            </a:rPr>
                            <a:t>C</a:t>
                          </a:r>
                          <a:endParaRPr lang="en-US" sz="1300">
                            <a:solidFill>
                              <a:schemeClr val="accent1"/>
                            </a:solidFill>
                          </a:endParaRPr>
                        </a:p>
                      </a:txBody>
                      <a:tcPr marL="0" marR="0" marT="0" marB="0" anchor="ctr"/>
                    </a:tc>
                    <a:tc>
                      <a:txBody>
                        <a:bodyPr/>
                        <a:lstStyle/>
                        <a:p>
                          <a:pPr algn="ctr"/>
                          <a:r>
                            <a:rPr lang="en-US" sz="1300" smtClean="0">
                              <a:solidFill>
                                <a:srgbClr val="FF0000"/>
                              </a:solidFill>
                            </a:rPr>
                            <a:t>AA</a:t>
                          </a:r>
                          <a:endParaRPr lang="en-US" sz="1300">
                            <a:solidFill>
                              <a:srgbClr val="FF0000"/>
                            </a:solidFill>
                          </a:endParaRPr>
                        </a:p>
                      </a:txBody>
                      <a:tcPr marL="0" marR="0" marT="0" marB="0" anchor="ctr"/>
                    </a:tc>
                    <a:tc>
                      <a:txBody>
                        <a:bodyPr/>
                        <a:lstStyle/>
                        <a:p>
                          <a:pPr algn="ctr"/>
                          <a:r>
                            <a:rPr lang="en-US" sz="1300" smtClean="0">
                              <a:solidFill>
                                <a:srgbClr val="00B050"/>
                              </a:solidFill>
                            </a:rPr>
                            <a:t>B</a:t>
                          </a:r>
                          <a:r>
                            <a:rPr lang="en-US" sz="1300" smtClean="0">
                              <a:solidFill>
                                <a:srgbClr val="FF0000"/>
                              </a:solidFill>
                            </a:rPr>
                            <a:t>A</a:t>
                          </a:r>
                          <a:endParaRPr lang="en-US" sz="1300">
                            <a:solidFill>
                              <a:srgbClr val="FF0000"/>
                            </a:solidFill>
                          </a:endParaRPr>
                        </a:p>
                      </a:txBody>
                      <a:tcPr marL="0" marR="0" marT="0" marB="0" anchor="ctr"/>
                    </a:tc>
                    <a:tc>
                      <a:txBody>
                        <a:bodyPr/>
                        <a:lstStyle/>
                        <a:p>
                          <a:pPr algn="ctr"/>
                          <a:r>
                            <a:rPr lang="en-US" sz="1300" smtClean="0">
                              <a:solidFill>
                                <a:schemeClr val="accent1"/>
                              </a:solidFill>
                            </a:rPr>
                            <a:t>C</a:t>
                          </a:r>
                          <a:r>
                            <a:rPr lang="en-US" sz="1300" smtClean="0">
                              <a:solidFill>
                                <a:srgbClr val="FF0000"/>
                              </a:solidFill>
                            </a:rPr>
                            <a:t>A</a:t>
                          </a:r>
                          <a:endParaRPr lang="en-US" sz="1300">
                            <a:solidFill>
                              <a:srgbClr val="FF0000"/>
                            </a:solidFill>
                          </a:endParaRPr>
                        </a:p>
                      </a:txBody>
                      <a:tcPr marL="0" marR="0" marT="0" marB="0" anchor="ctr"/>
                    </a:tc>
                    <a:tc>
                      <a:txBody>
                        <a:bodyPr/>
                        <a:lstStyle/>
                        <a:p>
                          <a:pPr algn="ctr"/>
                          <a:r>
                            <a:rPr lang="en-US" sz="1300" smtClean="0">
                              <a:solidFill>
                                <a:srgbClr val="FF0000"/>
                              </a:solidFill>
                            </a:rPr>
                            <a:t>A</a:t>
                          </a:r>
                          <a:r>
                            <a:rPr lang="en-US" sz="1300" smtClean="0">
                              <a:solidFill>
                                <a:srgbClr val="00B050"/>
                              </a:solidFill>
                            </a:rPr>
                            <a:t>B</a:t>
                          </a:r>
                          <a:endParaRPr lang="en-US" sz="1300">
                            <a:solidFill>
                              <a:srgbClr val="00B050"/>
                            </a:solidFill>
                          </a:endParaRPr>
                        </a:p>
                      </a:txBody>
                      <a:tcPr marL="0" marR="0" marT="0" marB="0" anchor="ctr"/>
                    </a:tc>
                    <a:tc>
                      <a:txBody>
                        <a:bodyPr/>
                        <a:lstStyle/>
                        <a:p>
                          <a:pPr algn="ctr"/>
                          <a:r>
                            <a:rPr lang="en-US" sz="1300" smtClean="0">
                              <a:solidFill>
                                <a:srgbClr val="00B050"/>
                              </a:solidFill>
                            </a:rPr>
                            <a:t>BB</a:t>
                          </a:r>
                          <a:endParaRPr lang="en-US" sz="1300">
                            <a:solidFill>
                              <a:srgbClr val="00B050"/>
                            </a:solidFill>
                          </a:endParaRPr>
                        </a:p>
                      </a:txBody>
                      <a:tcPr marL="0" marR="0" marT="0" marB="0" anchor="ctr"/>
                    </a:tc>
                    <a:tc>
                      <a:txBody>
                        <a:bodyPr/>
                        <a:lstStyle/>
                        <a:p>
                          <a:pPr algn="ctr"/>
                          <a:r>
                            <a:rPr lang="en-US" sz="1300" smtClean="0">
                              <a:solidFill>
                                <a:schemeClr val="accent1"/>
                              </a:solidFill>
                            </a:rPr>
                            <a:t>C</a:t>
                          </a:r>
                          <a:r>
                            <a:rPr lang="en-US" sz="1300" smtClean="0">
                              <a:solidFill>
                                <a:srgbClr val="00B050"/>
                              </a:solidFill>
                            </a:rPr>
                            <a:t>B</a:t>
                          </a:r>
                          <a:endParaRPr lang="en-US" sz="1300">
                            <a:solidFill>
                              <a:srgbClr val="00B050"/>
                            </a:solidFill>
                          </a:endParaRPr>
                        </a:p>
                      </a:txBody>
                      <a:tcPr marL="0" marR="0" marT="0" marB="0" anchor="ctr"/>
                    </a:tc>
                    <a:tc>
                      <a:txBody>
                        <a:bodyPr/>
                        <a:lstStyle/>
                        <a:p>
                          <a:pPr algn="ctr"/>
                          <a:r>
                            <a:rPr lang="en-US" sz="1300" smtClean="0">
                              <a:solidFill>
                                <a:srgbClr val="FF0000"/>
                              </a:solidFill>
                            </a:rPr>
                            <a:t>A</a:t>
                          </a:r>
                          <a:r>
                            <a:rPr lang="en-US" sz="1300" smtClean="0">
                              <a:solidFill>
                                <a:schemeClr val="accent1"/>
                              </a:solidFill>
                            </a:rPr>
                            <a:t>C</a:t>
                          </a:r>
                          <a:endParaRPr lang="en-US" sz="1300">
                            <a:solidFill>
                              <a:schemeClr val="accent1"/>
                            </a:solidFill>
                          </a:endParaRPr>
                        </a:p>
                      </a:txBody>
                      <a:tcPr marL="0" marR="0" marT="0" marB="0" anchor="ctr"/>
                    </a:tc>
                    <a:tc>
                      <a:txBody>
                        <a:bodyPr/>
                        <a:lstStyle/>
                        <a:p>
                          <a:pPr algn="ctr"/>
                          <a:r>
                            <a:rPr lang="en-US" sz="1300" smtClean="0">
                              <a:solidFill>
                                <a:srgbClr val="00B050"/>
                              </a:solidFill>
                            </a:rPr>
                            <a:t>B</a:t>
                          </a:r>
                          <a:r>
                            <a:rPr lang="en-US" sz="1300" smtClean="0">
                              <a:solidFill>
                                <a:schemeClr val="accent1"/>
                              </a:solidFill>
                            </a:rPr>
                            <a:t>C</a:t>
                          </a:r>
                          <a:endParaRPr lang="en-US" sz="1300">
                            <a:solidFill>
                              <a:schemeClr val="accent1"/>
                            </a:solidFill>
                          </a:endParaRPr>
                        </a:p>
                      </a:txBody>
                      <a:tcPr marL="0" marR="0" marT="0" marB="0" anchor="ctr"/>
                    </a:tc>
                    <a:tc>
                      <a:txBody>
                        <a:bodyPr/>
                        <a:lstStyle/>
                        <a:p>
                          <a:pPr algn="ctr"/>
                          <a:r>
                            <a:rPr lang="en-US" sz="1300" smtClean="0">
                              <a:solidFill>
                                <a:schemeClr val="accent1"/>
                              </a:solidFill>
                            </a:rPr>
                            <a:t>CC</a:t>
                          </a:r>
                          <a:endParaRPr lang="en-US" sz="1300">
                            <a:solidFill>
                              <a:schemeClr val="accent1"/>
                            </a:solidFill>
                          </a:endParaRPr>
                        </a:p>
                      </a:txBody>
                      <a:tcPr marL="0" marR="0" marT="0" marB="0" anchor="ctr"/>
                    </a:tc>
                  </a:tr>
                  <a:tr h="167808">
                    <a:tc>
                      <a:txBody>
                        <a:bodyPr/>
                        <a:lstStyle/>
                        <a:p>
                          <a:pPr algn="ctr" fontAlgn="b"/>
                          <a:r>
                            <a:rPr lang="en-US" sz="1300" b="0" i="0" u="none" strike="noStrike">
                              <a:solidFill>
                                <a:srgbClr val="000000"/>
                              </a:solidFill>
                              <a:effectLst/>
                              <a:latin typeface="Calibri"/>
                            </a:rPr>
                            <a:t>1</a:t>
                          </a: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0.1</a:t>
                          </a: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167808">
                    <a:tc>
                      <a:txBody>
                        <a:bodyPr/>
                        <a:lstStyle/>
                        <a:p>
                          <a:pPr algn="ctr" fontAlgn="b"/>
                          <a:r>
                            <a:rPr lang="en-US" sz="1300" b="0" i="0" u="none" strike="noStrike">
                              <a:solidFill>
                                <a:srgbClr val="000000"/>
                              </a:solidFill>
                              <a:effectLst/>
                              <a:latin typeface="Calibri"/>
                            </a:rPr>
                            <a:t>2</a:t>
                          </a: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smtClean="0">
                              <a:solidFill>
                                <a:srgbClr val="000000"/>
                              </a:solidFill>
                              <a:effectLst/>
                              <a:latin typeface="Calibri"/>
                            </a:rPr>
                            <a:t>1.2</a:t>
                          </a:r>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r>
                  <a:tr h="167808">
                    <a:tc>
                      <a:txBody>
                        <a:bodyPr/>
                        <a:lstStyle/>
                        <a:p>
                          <a:pPr algn="ctr" fontAlgn="b"/>
                          <a:r>
                            <a:rPr lang="en-US" sz="1300" b="0" i="0" u="none" strike="noStrike">
                              <a:solidFill>
                                <a:srgbClr val="000000"/>
                              </a:solidFill>
                              <a:effectLst/>
                              <a:latin typeface="Calibri"/>
                            </a:rPr>
                            <a:t>3</a:t>
                          </a:r>
                        </a:p>
                      </a:txBody>
                      <a:tcPr marL="9525" marR="9525" marT="9525" marB="0" anchor="ctr"/>
                    </a:tc>
                    <a:tc>
                      <a:txBody>
                        <a:bodyPr/>
                        <a:lstStyle/>
                        <a:p>
                          <a:pPr algn="ctr" fontAlgn="b"/>
                          <a:r>
                            <a:rPr lang="en-US" sz="1300" b="0" i="0" u="none" strike="noStrike">
                              <a:solidFill>
                                <a:srgbClr val="000000"/>
                              </a:solidFill>
                              <a:effectLst/>
                              <a:latin typeface="Calibri"/>
                            </a:rPr>
                            <a:t>0.8</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r>
                            <a:rPr lang="en-US" sz="1300" b="0" i="0" u="none" strike="noStrike">
                              <a:solidFill>
                                <a:srgbClr val="000000"/>
                              </a:solidFill>
                              <a:effectLst/>
                              <a:latin typeface="Calibri"/>
                            </a:rPr>
                            <a:t>1.6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1.4</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167808">
                    <a:tc>
                      <a:txBody>
                        <a:bodyPr/>
                        <a:lstStyle/>
                        <a:p>
                          <a:pPr algn="ctr" fontAlgn="b"/>
                          <a:r>
                            <a:rPr lang="en-US" sz="1300" b="0" i="0" u="none" strike="noStrike">
                              <a:solidFill>
                                <a:srgbClr val="000000"/>
                              </a:solidFill>
                              <a:effectLst/>
                              <a:latin typeface="Calibri"/>
                            </a:rPr>
                            <a:t>4</a:t>
                          </a:r>
                        </a:p>
                      </a:txBody>
                      <a:tcPr marL="9525" marR="9525" marT="9525" marB="0" anchor="ctr"/>
                    </a:tc>
                    <a:tc>
                      <a:txBody>
                        <a:bodyPr/>
                        <a:lstStyle/>
                        <a:p>
                          <a:pPr algn="ctr" fontAlgn="b"/>
                          <a:r>
                            <a:rPr lang="en-US" sz="1300" b="0" i="0" u="none" strike="noStrike">
                              <a:solidFill>
                                <a:srgbClr val="000000"/>
                              </a:solidFill>
                              <a:effectLst/>
                              <a:latin typeface="Calibri"/>
                            </a:rPr>
                            <a:t>0.8</a:t>
                          </a:r>
                        </a:p>
                      </a:txBody>
                      <a:tcPr marL="9525" marR="9525" marT="9525" marB="0" anchor="ctr"/>
                    </a:tc>
                    <a:tc>
                      <a:txBody>
                        <a:bodyPr/>
                        <a:lstStyle/>
                        <a:p>
                          <a:pPr algn="ctr" fontAlgn="b"/>
                          <a:r>
                            <a:rPr lang="en-US" sz="1300" b="0" i="0" u="none" strike="noStrike">
                              <a:solidFill>
                                <a:srgbClr val="000000"/>
                              </a:solidFill>
                              <a:effectLst/>
                              <a:latin typeface="Calibri"/>
                            </a:rPr>
                            <a:t>0.1</a:t>
                          </a:r>
                        </a:p>
                      </a:txBody>
                      <a:tcPr marL="9525" marR="9525" marT="9525" marB="0" anchor="ctr"/>
                    </a:tc>
                    <a:tc>
                      <a:txBody>
                        <a:bodyPr/>
                        <a:lstStyle/>
                        <a:p>
                          <a:pPr algn="ctr" fontAlgn="b"/>
                          <a:r>
                            <a:rPr lang="en-US" sz="1300" b="0" i="0" u="none" strike="noStrike">
                              <a:solidFill>
                                <a:srgbClr val="000000"/>
                              </a:solidFill>
                              <a:effectLst/>
                              <a:latin typeface="Calibri"/>
                            </a:rPr>
                            <a:t>0.4</a:t>
                          </a:r>
                        </a:p>
                      </a:txBody>
                      <a:tcPr marL="9525" marR="9525" marT="9525" marB="0" anchor="ctr"/>
                    </a:tc>
                    <a:tc>
                      <a:txBody>
                        <a:bodyPr/>
                        <a:lstStyle/>
                        <a:p>
                          <a:pPr algn="ctr" fontAlgn="b"/>
                          <a:r>
                            <a:rPr lang="en-US" sz="1300" b="0" i="0" u="none" strike="noStrike">
                              <a:solidFill>
                                <a:srgbClr val="000000"/>
                              </a:solidFill>
                              <a:effectLst/>
                              <a:latin typeface="Calibri"/>
                            </a:rPr>
                            <a:t>1.7</a:t>
                          </a:r>
                        </a:p>
                      </a:txBody>
                      <a:tcPr marL="9525" marR="9525" marT="9525" marB="0" anchor="ctr"/>
                    </a:tc>
                    <a:tc>
                      <a:txBody>
                        <a:bodyPr/>
                        <a:lstStyle/>
                        <a:p>
                          <a:pPr algn="ctr" fontAlgn="b"/>
                          <a:r>
                            <a:rPr lang="en-US" sz="1300" b="0" i="0" u="none" strike="noStrike">
                              <a:solidFill>
                                <a:srgbClr val="000000"/>
                              </a:solidFill>
                              <a:effectLst/>
                              <a:latin typeface="Calibri"/>
                            </a:rPr>
                            <a:t>0.8</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1.4</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r>
                  <a:tr h="228663">
                    <a:tc>
                      <a:txBody>
                        <a:bodyPr/>
                        <a:lstStyle/>
                        <a:p>
                          <a:pPr algn="ctr" fontAlgn="b"/>
                          <a:r>
                            <a:rPr lang="en-US" sz="1300" b="0" i="0" u="none" strike="noStrike">
                              <a:solidFill>
                                <a:srgbClr val="000000"/>
                              </a:solidFill>
                              <a:effectLst/>
                              <a:latin typeface="Calibri"/>
                            </a:rPr>
                            <a:t>5</a:t>
                          </a: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167808">
                    <a:tc>
                      <a:txBody>
                        <a:bodyPr/>
                        <a:lstStyle/>
                        <a:p>
                          <a:pPr algn="ctr" fontAlgn="b"/>
                          <a:r>
                            <a:rPr lang="en-US" sz="1300" b="0" i="0" u="none" strike="noStrike">
                              <a:solidFill>
                                <a:srgbClr val="000000"/>
                              </a:solidFill>
                              <a:effectLst/>
                              <a:latin typeface="Calibri"/>
                            </a:rPr>
                            <a:t>6</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7</a:t>
                          </a: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r>
                            <a:rPr lang="en-US" sz="1300" b="0" i="0" u="none" strike="noStrike">
                              <a:solidFill>
                                <a:srgbClr val="000000"/>
                              </a:solidFill>
                              <a:effectLst/>
                              <a:latin typeface="Calibri"/>
                            </a:rPr>
                            <a:t>1.4</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1</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8</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9</a:t>
                          </a: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1.7</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10</a:t>
                          </a: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11</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bl>
              </a:graphicData>
            </a:graphic>
          </p:graphicFrame>
        </mc:Choice>
        <mc:Fallback xmlns="">
          <p:graphicFrame>
            <p:nvGraphicFramePr>
              <p:cNvPr id="25" name="Table 24"/>
              <p:cNvGraphicFramePr>
                <a:graphicFrameLocks noGrp="1"/>
              </p:cNvGraphicFramePr>
              <p:nvPr>
                <p:extLst>
                  <p:ext uri="{D42A27DB-BD31-4B8C-83A1-F6EECF244321}">
                    <p14:modId xmlns:p14="http://schemas.microsoft.com/office/powerpoint/2010/main" val="2642533986"/>
                  </p:ext>
                </p:extLst>
              </p:nvPr>
            </p:nvGraphicFramePr>
            <p:xfrm>
              <a:off x="5486400" y="1997528"/>
              <a:ext cx="3429001" cy="3233226"/>
            </p:xfrm>
            <a:graphic>
              <a:graphicData uri="http://schemas.openxmlformats.org/drawingml/2006/table">
                <a:tbl>
                  <a:tblPr firstRow="1" bandRow="1">
                    <a:tableStyleId>{5940675A-B579-460E-94D1-54222C63F5DA}</a:tableStyleId>
                  </a:tblPr>
                  <a:tblGrid>
                    <a:gridCol w="431693"/>
                    <a:gridCol w="243053"/>
                    <a:gridCol w="234129"/>
                    <a:gridCol w="233985"/>
                    <a:gridCol w="243053"/>
                    <a:gridCol w="261192"/>
                    <a:gridCol w="261192"/>
                    <a:gridCol w="261192"/>
                    <a:gridCol w="214744"/>
                    <a:gridCol w="261192"/>
                    <a:gridCol w="261192"/>
                    <a:gridCol w="261192"/>
                    <a:gridCol w="261192"/>
                  </a:tblGrid>
                  <a:tr h="198120">
                    <a:tc>
                      <a:txBody>
                        <a:bodyPr/>
                        <a:lstStyle/>
                        <a:p>
                          <a:endParaRPr lang="en-US"/>
                        </a:p>
                      </a:txBody>
                      <a:tcPr marL="0" marR="0" marT="0" marB="0" anchor="ctr">
                        <a:blipFill rotWithShape="1">
                          <a:blip r:embed="rId2"/>
                          <a:stretch>
                            <a:fillRect t="-28125" r="-692958" b="-1603125"/>
                          </a:stretch>
                        </a:blipFill>
                      </a:tcPr>
                    </a:tc>
                    <a:tc gridSpan="3">
                      <a:txBody>
                        <a:bodyPr/>
                        <a:lstStyle/>
                        <a:p>
                          <a:pPr algn="ctr"/>
                          <a:r>
                            <a:rPr lang="en-US" sz="1300" smtClean="0"/>
                            <a:t>1</a:t>
                          </a:r>
                          <a:endParaRPr lang="en-US" sz="1300"/>
                        </a:p>
                      </a:txBody>
                      <a:tcPr marL="0" marR="0" marT="0" marB="0" anchor="ctr"/>
                    </a:tc>
                    <a:tc hMerge="1">
                      <a:txBody>
                        <a:bodyPr/>
                        <a:lstStyle/>
                        <a:p>
                          <a:endParaRPr lang="en-US"/>
                        </a:p>
                      </a:txBody>
                      <a:tcPr/>
                    </a:tc>
                    <a:tc hMerge="1">
                      <a:txBody>
                        <a:bodyPr/>
                        <a:lstStyle/>
                        <a:p>
                          <a:endParaRPr lang="en-US"/>
                        </a:p>
                      </a:txBody>
                      <a:tcPr/>
                    </a:tc>
                    <a:tc gridSpan="9">
                      <a:txBody>
                        <a:bodyPr/>
                        <a:lstStyle/>
                        <a:p>
                          <a:pPr algn="ctr"/>
                          <a:r>
                            <a:rPr lang="en-US" sz="1300" smtClean="0"/>
                            <a:t>2</a:t>
                          </a:r>
                          <a:endParaRPr lang="en-US" sz="1300"/>
                        </a:p>
                      </a:txBody>
                      <a:tcPr marL="0" marR="0" marT="0" marB="0" anchor="ctr"/>
                    </a:tc>
                    <a:tc hMerge="1">
                      <a:txBody>
                        <a:bodyPr/>
                        <a:lstStyle/>
                        <a:p>
                          <a:endParaRPr lang="en-US"/>
                        </a:p>
                      </a:txBody>
                      <a:tcPr/>
                    </a:tc>
                    <a:tc hMerge="1">
                      <a:txBody>
                        <a:bodyPr/>
                        <a:lstStyle/>
                        <a:p>
                          <a:endParaRPr lang="en-US"/>
                        </a:p>
                      </a:txBody>
                      <a:tcP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c hMerge="1">
                      <a:txBody>
                        <a:bodyPr/>
                        <a:lstStyle/>
                        <a:p>
                          <a:pPr algn="ctr"/>
                          <a:endParaRPr lang="en-US" sz="1200"/>
                        </a:p>
                      </a:txBody>
                      <a:tcPr marL="0" marR="0" marT="0" marB="0" anchor="ctr"/>
                    </a:tc>
                  </a:tr>
                  <a:tr h="396240">
                    <a:tc>
                      <a:txBody>
                        <a:bodyPr/>
                        <a:lstStyle/>
                        <a:p>
                          <a:endParaRPr lang="en-US"/>
                        </a:p>
                      </a:txBody>
                      <a:tcPr marL="0" marR="0" marT="0" marB="0" anchor="ctr">
                        <a:blipFill rotWithShape="1">
                          <a:blip r:embed="rId2"/>
                          <a:stretch>
                            <a:fillRect t="-63077" r="-692958" b="-689231"/>
                          </a:stretch>
                        </a:blipFill>
                      </a:tcPr>
                    </a:tc>
                    <a:tc>
                      <a:txBody>
                        <a:bodyPr/>
                        <a:lstStyle/>
                        <a:p>
                          <a:pPr algn="ctr"/>
                          <a:r>
                            <a:rPr lang="en-US" sz="1300" smtClean="0">
                              <a:solidFill>
                                <a:srgbClr val="FF0000"/>
                              </a:solidFill>
                            </a:rPr>
                            <a:t>A</a:t>
                          </a:r>
                          <a:endParaRPr lang="en-US" sz="1300">
                            <a:solidFill>
                              <a:srgbClr val="FF0000"/>
                            </a:solidFill>
                          </a:endParaRPr>
                        </a:p>
                      </a:txBody>
                      <a:tcPr marL="0" marR="0" marT="0" marB="0" anchor="ctr"/>
                    </a:tc>
                    <a:tc>
                      <a:txBody>
                        <a:bodyPr/>
                        <a:lstStyle/>
                        <a:p>
                          <a:pPr algn="ctr"/>
                          <a:r>
                            <a:rPr lang="en-US" sz="1300" smtClean="0">
                              <a:solidFill>
                                <a:srgbClr val="00B050"/>
                              </a:solidFill>
                            </a:rPr>
                            <a:t>B</a:t>
                          </a:r>
                          <a:endParaRPr lang="en-US" sz="1300">
                            <a:solidFill>
                              <a:srgbClr val="00B050"/>
                            </a:solidFill>
                          </a:endParaRPr>
                        </a:p>
                      </a:txBody>
                      <a:tcPr marL="0" marR="0" marT="0" marB="0" anchor="ctr"/>
                    </a:tc>
                    <a:tc>
                      <a:txBody>
                        <a:bodyPr/>
                        <a:lstStyle/>
                        <a:p>
                          <a:pPr algn="ctr"/>
                          <a:r>
                            <a:rPr lang="en-US" sz="1300" smtClean="0">
                              <a:solidFill>
                                <a:schemeClr val="accent1"/>
                              </a:solidFill>
                            </a:rPr>
                            <a:t>C</a:t>
                          </a:r>
                          <a:endParaRPr lang="en-US" sz="1300">
                            <a:solidFill>
                              <a:schemeClr val="accent1"/>
                            </a:solidFill>
                          </a:endParaRPr>
                        </a:p>
                      </a:txBody>
                      <a:tcPr marL="0" marR="0" marT="0" marB="0" anchor="ctr"/>
                    </a:tc>
                    <a:tc>
                      <a:txBody>
                        <a:bodyPr/>
                        <a:lstStyle/>
                        <a:p>
                          <a:pPr algn="ctr"/>
                          <a:r>
                            <a:rPr lang="en-US" sz="1300" smtClean="0">
                              <a:solidFill>
                                <a:srgbClr val="FF0000"/>
                              </a:solidFill>
                            </a:rPr>
                            <a:t>AA</a:t>
                          </a:r>
                          <a:endParaRPr lang="en-US" sz="1300">
                            <a:solidFill>
                              <a:srgbClr val="FF0000"/>
                            </a:solidFill>
                          </a:endParaRPr>
                        </a:p>
                      </a:txBody>
                      <a:tcPr marL="0" marR="0" marT="0" marB="0" anchor="ctr"/>
                    </a:tc>
                    <a:tc>
                      <a:txBody>
                        <a:bodyPr/>
                        <a:lstStyle/>
                        <a:p>
                          <a:pPr algn="ctr"/>
                          <a:r>
                            <a:rPr lang="en-US" sz="1300" smtClean="0">
                              <a:solidFill>
                                <a:srgbClr val="00B050"/>
                              </a:solidFill>
                            </a:rPr>
                            <a:t>B</a:t>
                          </a:r>
                          <a:r>
                            <a:rPr lang="en-US" sz="1300" smtClean="0">
                              <a:solidFill>
                                <a:srgbClr val="FF0000"/>
                              </a:solidFill>
                            </a:rPr>
                            <a:t>A</a:t>
                          </a:r>
                          <a:endParaRPr lang="en-US" sz="1300">
                            <a:solidFill>
                              <a:srgbClr val="FF0000"/>
                            </a:solidFill>
                          </a:endParaRPr>
                        </a:p>
                      </a:txBody>
                      <a:tcPr marL="0" marR="0" marT="0" marB="0" anchor="ctr"/>
                    </a:tc>
                    <a:tc>
                      <a:txBody>
                        <a:bodyPr/>
                        <a:lstStyle/>
                        <a:p>
                          <a:pPr algn="ctr"/>
                          <a:r>
                            <a:rPr lang="en-US" sz="1300" smtClean="0">
                              <a:solidFill>
                                <a:schemeClr val="accent1"/>
                              </a:solidFill>
                            </a:rPr>
                            <a:t>C</a:t>
                          </a:r>
                          <a:r>
                            <a:rPr lang="en-US" sz="1300" smtClean="0">
                              <a:solidFill>
                                <a:srgbClr val="FF0000"/>
                              </a:solidFill>
                            </a:rPr>
                            <a:t>A</a:t>
                          </a:r>
                          <a:endParaRPr lang="en-US" sz="1300">
                            <a:solidFill>
                              <a:srgbClr val="FF0000"/>
                            </a:solidFill>
                          </a:endParaRPr>
                        </a:p>
                      </a:txBody>
                      <a:tcPr marL="0" marR="0" marT="0" marB="0" anchor="ctr"/>
                    </a:tc>
                    <a:tc>
                      <a:txBody>
                        <a:bodyPr/>
                        <a:lstStyle/>
                        <a:p>
                          <a:pPr algn="ctr"/>
                          <a:r>
                            <a:rPr lang="en-US" sz="1300" smtClean="0">
                              <a:solidFill>
                                <a:srgbClr val="FF0000"/>
                              </a:solidFill>
                            </a:rPr>
                            <a:t>A</a:t>
                          </a:r>
                          <a:r>
                            <a:rPr lang="en-US" sz="1300" smtClean="0">
                              <a:solidFill>
                                <a:srgbClr val="00B050"/>
                              </a:solidFill>
                            </a:rPr>
                            <a:t>B</a:t>
                          </a:r>
                          <a:endParaRPr lang="en-US" sz="1300">
                            <a:solidFill>
                              <a:srgbClr val="00B050"/>
                            </a:solidFill>
                          </a:endParaRPr>
                        </a:p>
                      </a:txBody>
                      <a:tcPr marL="0" marR="0" marT="0" marB="0" anchor="ctr"/>
                    </a:tc>
                    <a:tc>
                      <a:txBody>
                        <a:bodyPr/>
                        <a:lstStyle/>
                        <a:p>
                          <a:pPr algn="ctr"/>
                          <a:r>
                            <a:rPr lang="en-US" sz="1300" smtClean="0">
                              <a:solidFill>
                                <a:srgbClr val="00B050"/>
                              </a:solidFill>
                            </a:rPr>
                            <a:t>BB</a:t>
                          </a:r>
                          <a:endParaRPr lang="en-US" sz="1300">
                            <a:solidFill>
                              <a:srgbClr val="00B050"/>
                            </a:solidFill>
                          </a:endParaRPr>
                        </a:p>
                      </a:txBody>
                      <a:tcPr marL="0" marR="0" marT="0" marB="0" anchor="ctr"/>
                    </a:tc>
                    <a:tc>
                      <a:txBody>
                        <a:bodyPr/>
                        <a:lstStyle/>
                        <a:p>
                          <a:pPr algn="ctr"/>
                          <a:r>
                            <a:rPr lang="en-US" sz="1300" smtClean="0">
                              <a:solidFill>
                                <a:schemeClr val="accent1"/>
                              </a:solidFill>
                            </a:rPr>
                            <a:t>C</a:t>
                          </a:r>
                          <a:r>
                            <a:rPr lang="en-US" sz="1300" smtClean="0">
                              <a:solidFill>
                                <a:srgbClr val="00B050"/>
                              </a:solidFill>
                            </a:rPr>
                            <a:t>B</a:t>
                          </a:r>
                          <a:endParaRPr lang="en-US" sz="1300">
                            <a:solidFill>
                              <a:srgbClr val="00B050"/>
                            </a:solidFill>
                          </a:endParaRPr>
                        </a:p>
                      </a:txBody>
                      <a:tcPr marL="0" marR="0" marT="0" marB="0" anchor="ctr"/>
                    </a:tc>
                    <a:tc>
                      <a:txBody>
                        <a:bodyPr/>
                        <a:lstStyle/>
                        <a:p>
                          <a:pPr algn="ctr"/>
                          <a:r>
                            <a:rPr lang="en-US" sz="1300" smtClean="0">
                              <a:solidFill>
                                <a:srgbClr val="FF0000"/>
                              </a:solidFill>
                            </a:rPr>
                            <a:t>A</a:t>
                          </a:r>
                          <a:r>
                            <a:rPr lang="en-US" sz="1300" smtClean="0">
                              <a:solidFill>
                                <a:schemeClr val="accent1"/>
                              </a:solidFill>
                            </a:rPr>
                            <a:t>C</a:t>
                          </a:r>
                          <a:endParaRPr lang="en-US" sz="1300">
                            <a:solidFill>
                              <a:schemeClr val="accent1"/>
                            </a:solidFill>
                          </a:endParaRPr>
                        </a:p>
                      </a:txBody>
                      <a:tcPr marL="0" marR="0" marT="0" marB="0" anchor="ctr"/>
                    </a:tc>
                    <a:tc>
                      <a:txBody>
                        <a:bodyPr/>
                        <a:lstStyle/>
                        <a:p>
                          <a:pPr algn="ctr"/>
                          <a:r>
                            <a:rPr lang="en-US" sz="1300" smtClean="0">
                              <a:solidFill>
                                <a:srgbClr val="00B050"/>
                              </a:solidFill>
                            </a:rPr>
                            <a:t>B</a:t>
                          </a:r>
                          <a:r>
                            <a:rPr lang="en-US" sz="1300" smtClean="0">
                              <a:solidFill>
                                <a:schemeClr val="accent1"/>
                              </a:solidFill>
                            </a:rPr>
                            <a:t>C</a:t>
                          </a:r>
                          <a:endParaRPr lang="en-US" sz="1300">
                            <a:solidFill>
                              <a:schemeClr val="accent1"/>
                            </a:solidFill>
                          </a:endParaRPr>
                        </a:p>
                      </a:txBody>
                      <a:tcPr marL="0" marR="0" marT="0" marB="0" anchor="ctr"/>
                    </a:tc>
                    <a:tc>
                      <a:txBody>
                        <a:bodyPr/>
                        <a:lstStyle/>
                        <a:p>
                          <a:pPr algn="ctr"/>
                          <a:r>
                            <a:rPr lang="en-US" sz="1300" smtClean="0">
                              <a:solidFill>
                                <a:schemeClr val="accent1"/>
                              </a:solidFill>
                            </a:rPr>
                            <a:t>CC</a:t>
                          </a:r>
                          <a:endParaRPr lang="en-US" sz="1300">
                            <a:solidFill>
                              <a:schemeClr val="accent1"/>
                            </a:solidFill>
                          </a:endParaRPr>
                        </a:p>
                      </a:txBody>
                      <a:tcPr marL="0" marR="0" marT="0" marB="0" anchor="ctr"/>
                    </a:tc>
                  </a:tr>
                  <a:tr h="207645">
                    <a:tc>
                      <a:txBody>
                        <a:bodyPr/>
                        <a:lstStyle/>
                        <a:p>
                          <a:pPr algn="ctr" fontAlgn="b"/>
                          <a:r>
                            <a:rPr lang="en-US" sz="1300" b="0" i="0" u="none" strike="noStrike">
                              <a:solidFill>
                                <a:srgbClr val="000000"/>
                              </a:solidFill>
                              <a:effectLst/>
                              <a:latin typeface="Calibri"/>
                            </a:rPr>
                            <a:t>1</a:t>
                          </a: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0.1</a:t>
                          </a: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07645">
                    <a:tc>
                      <a:txBody>
                        <a:bodyPr/>
                        <a:lstStyle/>
                        <a:p>
                          <a:pPr algn="ctr" fontAlgn="b"/>
                          <a:r>
                            <a:rPr lang="en-US" sz="1300" b="0" i="0" u="none" strike="noStrike">
                              <a:solidFill>
                                <a:srgbClr val="000000"/>
                              </a:solidFill>
                              <a:effectLst/>
                              <a:latin typeface="Calibri"/>
                            </a:rPr>
                            <a:t>2</a:t>
                          </a: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smtClean="0">
                              <a:solidFill>
                                <a:srgbClr val="000000"/>
                              </a:solidFill>
                              <a:effectLst/>
                              <a:latin typeface="Calibri"/>
                            </a:rPr>
                            <a:t>1.2</a:t>
                          </a:r>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r>
                  <a:tr h="207645">
                    <a:tc>
                      <a:txBody>
                        <a:bodyPr/>
                        <a:lstStyle/>
                        <a:p>
                          <a:pPr algn="ctr" fontAlgn="b"/>
                          <a:r>
                            <a:rPr lang="en-US" sz="1300" b="0" i="0" u="none" strike="noStrike">
                              <a:solidFill>
                                <a:srgbClr val="000000"/>
                              </a:solidFill>
                              <a:effectLst/>
                              <a:latin typeface="Calibri"/>
                            </a:rPr>
                            <a:t>3</a:t>
                          </a:r>
                        </a:p>
                      </a:txBody>
                      <a:tcPr marL="9525" marR="9525" marT="9525" marB="0" anchor="ctr"/>
                    </a:tc>
                    <a:tc>
                      <a:txBody>
                        <a:bodyPr/>
                        <a:lstStyle/>
                        <a:p>
                          <a:pPr algn="ctr" fontAlgn="b"/>
                          <a:r>
                            <a:rPr lang="en-US" sz="1300" b="0" i="0" u="none" strike="noStrike">
                              <a:solidFill>
                                <a:srgbClr val="000000"/>
                              </a:solidFill>
                              <a:effectLst/>
                              <a:latin typeface="Calibri"/>
                            </a:rPr>
                            <a:t>0.8</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r>
                            <a:rPr lang="en-US" sz="1300" b="0" i="0" u="none" strike="noStrike">
                              <a:solidFill>
                                <a:srgbClr val="000000"/>
                              </a:solidFill>
                              <a:effectLst/>
                              <a:latin typeface="Calibri"/>
                            </a:rPr>
                            <a:t>1.6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1.4</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07645">
                    <a:tc>
                      <a:txBody>
                        <a:bodyPr/>
                        <a:lstStyle/>
                        <a:p>
                          <a:pPr algn="ctr" fontAlgn="b"/>
                          <a:r>
                            <a:rPr lang="en-US" sz="1300" b="0" i="0" u="none" strike="noStrike">
                              <a:solidFill>
                                <a:srgbClr val="000000"/>
                              </a:solidFill>
                              <a:effectLst/>
                              <a:latin typeface="Calibri"/>
                            </a:rPr>
                            <a:t>4</a:t>
                          </a:r>
                        </a:p>
                      </a:txBody>
                      <a:tcPr marL="9525" marR="9525" marT="9525" marB="0" anchor="ctr"/>
                    </a:tc>
                    <a:tc>
                      <a:txBody>
                        <a:bodyPr/>
                        <a:lstStyle/>
                        <a:p>
                          <a:pPr algn="ctr" fontAlgn="b"/>
                          <a:r>
                            <a:rPr lang="en-US" sz="1300" b="0" i="0" u="none" strike="noStrike">
                              <a:solidFill>
                                <a:srgbClr val="000000"/>
                              </a:solidFill>
                              <a:effectLst/>
                              <a:latin typeface="Calibri"/>
                            </a:rPr>
                            <a:t>0.8</a:t>
                          </a:r>
                        </a:p>
                      </a:txBody>
                      <a:tcPr marL="9525" marR="9525" marT="9525" marB="0" anchor="ctr"/>
                    </a:tc>
                    <a:tc>
                      <a:txBody>
                        <a:bodyPr/>
                        <a:lstStyle/>
                        <a:p>
                          <a:pPr algn="ctr" fontAlgn="b"/>
                          <a:r>
                            <a:rPr lang="en-US" sz="1300" b="0" i="0" u="none" strike="noStrike">
                              <a:solidFill>
                                <a:srgbClr val="000000"/>
                              </a:solidFill>
                              <a:effectLst/>
                              <a:latin typeface="Calibri"/>
                            </a:rPr>
                            <a:t>0.1</a:t>
                          </a:r>
                        </a:p>
                      </a:txBody>
                      <a:tcPr marL="9525" marR="9525" marT="9525" marB="0" anchor="ctr"/>
                    </a:tc>
                    <a:tc>
                      <a:txBody>
                        <a:bodyPr/>
                        <a:lstStyle/>
                        <a:p>
                          <a:pPr algn="ctr" fontAlgn="b"/>
                          <a:r>
                            <a:rPr lang="en-US" sz="1300" b="0" i="0" u="none" strike="noStrike">
                              <a:solidFill>
                                <a:srgbClr val="000000"/>
                              </a:solidFill>
                              <a:effectLst/>
                              <a:latin typeface="Calibri"/>
                            </a:rPr>
                            <a:t>0.4</a:t>
                          </a:r>
                        </a:p>
                      </a:txBody>
                      <a:tcPr marL="9525" marR="9525" marT="9525" marB="0" anchor="ctr"/>
                    </a:tc>
                    <a:tc>
                      <a:txBody>
                        <a:bodyPr/>
                        <a:lstStyle/>
                        <a:p>
                          <a:pPr algn="ctr" fontAlgn="b"/>
                          <a:r>
                            <a:rPr lang="en-US" sz="1300" b="0" i="0" u="none" strike="noStrike">
                              <a:solidFill>
                                <a:srgbClr val="000000"/>
                              </a:solidFill>
                              <a:effectLst/>
                              <a:latin typeface="Calibri"/>
                            </a:rPr>
                            <a:t>1.7</a:t>
                          </a:r>
                        </a:p>
                      </a:txBody>
                      <a:tcPr marL="9525" marR="9525" marT="9525" marB="0" anchor="ctr"/>
                    </a:tc>
                    <a:tc>
                      <a:txBody>
                        <a:bodyPr/>
                        <a:lstStyle/>
                        <a:p>
                          <a:pPr algn="ctr" fontAlgn="b"/>
                          <a:r>
                            <a:rPr lang="en-US" sz="1300" b="0" i="0" u="none" strike="noStrike">
                              <a:solidFill>
                                <a:srgbClr val="000000"/>
                              </a:solidFill>
                              <a:effectLst/>
                              <a:latin typeface="Calibri"/>
                            </a:rPr>
                            <a:t>0.8</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1.4</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r>
                  <a:tr h="228663">
                    <a:tc>
                      <a:txBody>
                        <a:bodyPr/>
                        <a:lstStyle/>
                        <a:p>
                          <a:pPr algn="ctr" fontAlgn="b"/>
                          <a:r>
                            <a:rPr lang="en-US" sz="1300" b="0" i="0" u="none" strike="noStrike">
                              <a:solidFill>
                                <a:srgbClr val="000000"/>
                              </a:solidFill>
                              <a:effectLst/>
                              <a:latin typeface="Calibri"/>
                            </a:rPr>
                            <a:t>5</a:t>
                          </a: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07645">
                    <a:tc>
                      <a:txBody>
                        <a:bodyPr/>
                        <a:lstStyle/>
                        <a:p>
                          <a:pPr algn="ctr" fontAlgn="b"/>
                          <a:r>
                            <a:rPr lang="en-US" sz="1300" b="0" i="0" u="none" strike="noStrike">
                              <a:solidFill>
                                <a:srgbClr val="000000"/>
                              </a:solidFill>
                              <a:effectLst/>
                              <a:latin typeface="Calibri"/>
                            </a:rPr>
                            <a:t>6</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7</a:t>
                          </a: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r>
                            <a:rPr lang="en-US" sz="1300" b="0" i="0" u="none" strike="noStrike">
                              <a:solidFill>
                                <a:srgbClr val="000000"/>
                              </a:solidFill>
                              <a:effectLst/>
                              <a:latin typeface="Calibri"/>
                            </a:rPr>
                            <a:t>1.4</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r>
                            <a:rPr lang="en-US" sz="1300" b="0" i="0" u="none" strike="noStrike">
                              <a:solidFill>
                                <a:srgbClr val="000000"/>
                              </a:solidFill>
                              <a:effectLst/>
                              <a:latin typeface="Calibri"/>
                            </a:rPr>
                            <a:t>1</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8</a:t>
                          </a:r>
                        </a:p>
                      </a:txBody>
                      <a:tcPr marL="9525" marR="9525" marT="9525" marB="0" anchor="ctr"/>
                    </a:tc>
                    <a:tc>
                      <a:txBody>
                        <a:bodyPr/>
                        <a:lstStyle/>
                        <a:p>
                          <a:pPr algn="ctr" fontAlgn="b"/>
                          <a:r>
                            <a:rPr lang="en-US" sz="1300" b="0" i="0" u="none" strike="noStrike">
                              <a:solidFill>
                                <a:srgbClr val="000000"/>
                              </a:solidFill>
                              <a:effectLst/>
                              <a:latin typeface="Calibri"/>
                            </a:rPr>
                            <a:t>0.6</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0.7</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9</a:t>
                          </a: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1.7</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10</a:t>
                          </a:r>
                        </a:p>
                      </a:txBody>
                      <a:tcPr marL="9525" marR="9525" marT="9525" marB="0" anchor="ctr"/>
                    </a:tc>
                    <a:tc>
                      <a:txBody>
                        <a:bodyPr/>
                        <a:lstStyle/>
                        <a:p>
                          <a:pPr algn="ctr" fontAlgn="b"/>
                          <a:r>
                            <a:rPr lang="en-US" sz="1300" b="0" i="0" u="none" strike="noStrike">
                              <a:solidFill>
                                <a:srgbClr val="000000"/>
                              </a:solidFill>
                              <a:effectLst/>
                              <a:latin typeface="Calibri"/>
                            </a:rPr>
                            <a:t>0.3</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11</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0.9</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r h="228663">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0.2</a:t>
                          </a:r>
                        </a:p>
                      </a:txBody>
                      <a:tcPr marL="9525" marR="9525" marT="9525" marB="0" anchor="ctr"/>
                    </a:tc>
                    <a:tc>
                      <a:txBody>
                        <a:bodyPr/>
                        <a:lstStyle/>
                        <a:p>
                          <a:pPr algn="ctr" fontAlgn="b"/>
                          <a:r>
                            <a:rPr lang="en-US" sz="1300" b="0" i="0" u="none" strike="noStrike">
                              <a:solidFill>
                                <a:srgbClr val="000000"/>
                              </a:solidFill>
                              <a:effectLst/>
                              <a:latin typeface="Calibri"/>
                            </a:rPr>
                            <a:t>1.2</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r>
                            <a:rPr lang="en-US" sz="1300" b="0" i="0" u="none" strike="noStrike">
                              <a:solidFill>
                                <a:srgbClr val="000000"/>
                              </a:solidFill>
                              <a:effectLst/>
                              <a:latin typeface="Calibri"/>
                            </a:rPr>
                            <a:t>0.5</a:t>
                          </a: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c>
                      <a:txBody>
                        <a:bodyPr/>
                        <a:lstStyle/>
                        <a:p>
                          <a:pPr algn="ctr" fontAlgn="b"/>
                          <a:endParaRPr lang="en-US" sz="1300" b="0" i="0" u="none" strike="noStrike">
                            <a:solidFill>
                              <a:srgbClr val="000000"/>
                            </a:solidFill>
                            <a:effectLst/>
                            <a:latin typeface="Calibri"/>
                          </a:endParaRPr>
                        </a:p>
                      </a:txBody>
                      <a:tcPr marL="9525" marR="9525" marT="9525" marB="0" anchor="ctr"/>
                    </a:tc>
                  </a:tr>
                </a:tbl>
              </a:graphicData>
            </a:graphic>
          </p:graphicFrame>
        </mc:Fallback>
      </mc:AlternateContent>
      <p:sp>
        <p:nvSpPr>
          <p:cNvPr id="26" name="TextBox 25"/>
          <p:cNvSpPr txBox="1"/>
          <p:nvPr/>
        </p:nvSpPr>
        <p:spPr>
          <a:xfrm>
            <a:off x="2819400" y="3352800"/>
            <a:ext cx="2109232" cy="923330"/>
          </a:xfrm>
          <a:prstGeom prst="rect">
            <a:avLst/>
          </a:prstGeom>
          <a:noFill/>
        </p:spPr>
        <p:txBody>
          <a:bodyPr wrap="none" rtlCol="0">
            <a:spAutoFit/>
          </a:bodyPr>
          <a:lstStyle/>
          <a:p>
            <a:r>
              <a:rPr lang="en-US" smtClean="0"/>
              <a:t>Edge-based UBScore</a:t>
            </a:r>
          </a:p>
          <a:p>
            <a:r>
              <a:rPr lang="en-US" smtClean="0"/>
              <a:t>0.9+0.8+0.7</a:t>
            </a:r>
          </a:p>
          <a:p>
            <a:r>
              <a:rPr lang="en-US" smtClean="0"/>
              <a:t>=2.4 &gt; 2.0</a:t>
            </a:r>
            <a:endParaRPr lang="en-US"/>
          </a:p>
        </p:txBody>
      </p:sp>
      <p:sp>
        <p:nvSpPr>
          <p:cNvPr id="27" name="TextBox 26"/>
          <p:cNvSpPr txBox="1"/>
          <p:nvPr/>
        </p:nvSpPr>
        <p:spPr>
          <a:xfrm>
            <a:off x="2819400" y="4791670"/>
            <a:ext cx="2077043" cy="1200329"/>
          </a:xfrm>
          <a:prstGeom prst="rect">
            <a:avLst/>
          </a:prstGeom>
          <a:noFill/>
        </p:spPr>
        <p:txBody>
          <a:bodyPr wrap="none" rtlCol="0">
            <a:spAutoFit/>
          </a:bodyPr>
          <a:lstStyle/>
          <a:p>
            <a:r>
              <a:rPr lang="en-US" smtClean="0"/>
              <a:t>Path-based UBScore</a:t>
            </a:r>
          </a:p>
          <a:p>
            <a:r>
              <a:rPr lang="en-US" smtClean="0"/>
              <a:t>0.9+UB(5-A-B)</a:t>
            </a:r>
          </a:p>
          <a:p>
            <a:r>
              <a:rPr lang="en-US" smtClean="0"/>
              <a:t>=0.9+0.9</a:t>
            </a:r>
          </a:p>
          <a:p>
            <a:r>
              <a:rPr lang="en-US" smtClean="0"/>
              <a:t>=1.8 &lt; 2.0</a:t>
            </a:r>
            <a:endParaRPr lang="en-US"/>
          </a:p>
        </p:txBody>
      </p:sp>
      <p:sp>
        <p:nvSpPr>
          <p:cNvPr id="28" name="Rectangular Callout 27"/>
          <p:cNvSpPr/>
          <p:nvPr/>
        </p:nvSpPr>
        <p:spPr>
          <a:xfrm>
            <a:off x="4267200" y="3814465"/>
            <a:ext cx="980235" cy="461665"/>
          </a:xfrm>
          <a:prstGeom prst="wedgeRectCallout">
            <a:avLst>
              <a:gd name="adj1" fmla="val -88676"/>
              <a:gd name="adj2" fmla="val 84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Grow</a:t>
            </a:r>
            <a:endParaRPr lang="en-US" sz="2000">
              <a:solidFill>
                <a:schemeClr val="tx1"/>
              </a:solidFill>
            </a:endParaRPr>
          </a:p>
        </p:txBody>
      </p:sp>
      <p:sp>
        <p:nvSpPr>
          <p:cNvPr id="29" name="Rectangular Callout 28"/>
          <p:cNvSpPr/>
          <p:nvPr/>
        </p:nvSpPr>
        <p:spPr>
          <a:xfrm>
            <a:off x="4419600" y="5285095"/>
            <a:ext cx="980235" cy="461665"/>
          </a:xfrm>
          <a:prstGeom prst="wedgeRectCallout">
            <a:avLst>
              <a:gd name="adj1" fmla="val -88676"/>
              <a:gd name="adj2" fmla="val 84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Prune</a:t>
            </a:r>
            <a:endParaRPr lang="en-US" sz="2000">
              <a:solidFill>
                <a:schemeClr val="tx1"/>
              </a:solidFill>
            </a:endParaRPr>
          </a:p>
        </p:txBody>
      </p:sp>
      <p:sp>
        <p:nvSpPr>
          <p:cNvPr id="30" name="Rectangle 29"/>
          <p:cNvSpPr/>
          <p:nvPr/>
        </p:nvSpPr>
        <p:spPr>
          <a:xfrm>
            <a:off x="7239000" y="3352800"/>
            <a:ext cx="533400" cy="351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4236365" y="2572367"/>
            <a:ext cx="4572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83965" y="2182437"/>
            <a:ext cx="702436" cy="738664"/>
          </a:xfrm>
          <a:prstGeom prst="rect">
            <a:avLst/>
          </a:prstGeom>
          <a:noFill/>
        </p:spPr>
        <p:txBody>
          <a:bodyPr wrap="none" rtlCol="0">
            <a:spAutoFit/>
          </a:bodyPr>
          <a:lstStyle/>
          <a:p>
            <a:r>
              <a:rPr lang="en-US" sz="1400" smtClean="0"/>
              <a:t>Prune?</a:t>
            </a:r>
          </a:p>
          <a:p>
            <a:endParaRPr lang="en-US" sz="1400" smtClean="0"/>
          </a:p>
          <a:p>
            <a:r>
              <a:rPr lang="en-US" sz="1400" smtClean="0"/>
              <a:t>Grow?</a:t>
            </a:r>
            <a:endParaRPr lang="en-US" sz="1400"/>
          </a:p>
        </p:txBody>
      </p:sp>
      <p:sp>
        <p:nvSpPr>
          <p:cNvPr id="33" name="TextBox 32"/>
          <p:cNvSpPr txBox="1"/>
          <p:nvPr/>
        </p:nvSpPr>
        <p:spPr>
          <a:xfrm>
            <a:off x="6501155" y="5345668"/>
            <a:ext cx="1298369" cy="369332"/>
          </a:xfrm>
          <a:prstGeom prst="rect">
            <a:avLst/>
          </a:prstGeom>
          <a:noFill/>
        </p:spPr>
        <p:txBody>
          <a:bodyPr wrap="none" rtlCol="0">
            <a:spAutoFit/>
          </a:bodyPr>
          <a:lstStyle/>
          <a:p>
            <a:r>
              <a:rPr lang="en-US" b="1" smtClean="0"/>
              <a:t>MPW Index</a:t>
            </a:r>
            <a:endParaRPr lang="en-US" b="1"/>
          </a:p>
        </p:txBody>
      </p:sp>
    </p:spTree>
    <p:extLst>
      <p:ext uri="{BB962C8B-B14F-4D97-AF65-F5344CB8AC3E}">
        <p14:creationId xmlns:p14="http://schemas.microsoft.com/office/powerpoint/2010/main" val="31589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xEl>
                                              <p:pRg st="2" end="2"/>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8" grpId="0" animBg="1"/>
      <p:bldP spid="29" grpId="0" animBg="1"/>
      <p:bldP spid="30" grpId="0" animBg="1"/>
      <p:bldP spid="32" grpId="0"/>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Low-cost Index Structures</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
        <p:nvSpPr>
          <p:cNvPr id="2" name="TextBox 1"/>
          <p:cNvSpPr txBox="1"/>
          <p:nvPr/>
        </p:nvSpPr>
        <p:spPr>
          <a:xfrm>
            <a:off x="1247695" y="4495800"/>
            <a:ext cx="2562305" cy="369332"/>
          </a:xfrm>
          <a:prstGeom prst="rect">
            <a:avLst/>
          </a:prstGeom>
          <a:noFill/>
        </p:spPr>
        <p:txBody>
          <a:bodyPr wrap="none" rtlCol="0">
            <a:spAutoFit/>
          </a:bodyPr>
          <a:lstStyle/>
          <a:p>
            <a:r>
              <a:rPr lang="en-US"/>
              <a:t>Index Construction </a:t>
            </a:r>
            <a:r>
              <a:rPr lang="en-US" smtClean="0"/>
              <a:t>Time</a:t>
            </a:r>
            <a:endParaRPr lang="en-US"/>
          </a:p>
        </p:txBody>
      </p:sp>
      <p:sp>
        <p:nvSpPr>
          <p:cNvPr id="3" name="TextBox 2"/>
          <p:cNvSpPr txBox="1"/>
          <p:nvPr/>
        </p:nvSpPr>
        <p:spPr>
          <a:xfrm>
            <a:off x="5201872" y="4495800"/>
            <a:ext cx="3484928" cy="369332"/>
          </a:xfrm>
          <a:prstGeom prst="rect">
            <a:avLst/>
          </a:prstGeom>
          <a:noFill/>
        </p:spPr>
        <p:txBody>
          <a:bodyPr wrap="none" rtlCol="0">
            <a:spAutoFit/>
          </a:bodyPr>
          <a:lstStyle/>
          <a:p>
            <a:r>
              <a:rPr lang="en-US"/>
              <a:t>Size Comparison of Various Indexes</a:t>
            </a:r>
          </a:p>
        </p:txBody>
      </p:sp>
      <p:graphicFrame>
        <p:nvGraphicFramePr>
          <p:cNvPr id="13" name="Chart 12"/>
          <p:cNvGraphicFramePr>
            <a:graphicFrameLocks/>
          </p:cNvGraphicFramePr>
          <p:nvPr>
            <p:extLst>
              <p:ext uri="{D42A27DB-BD31-4B8C-83A1-F6EECF244321}">
                <p14:modId xmlns:p14="http://schemas.microsoft.com/office/powerpoint/2010/main" val="1715001722"/>
              </p:ext>
            </p:extLst>
          </p:nvPr>
        </p:nvGraphicFramePr>
        <p:xfrm>
          <a:off x="24384" y="1981200"/>
          <a:ext cx="4038600" cy="2281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727659476"/>
              </p:ext>
            </p:extLst>
          </p:nvPr>
        </p:nvGraphicFramePr>
        <p:xfrm>
          <a:off x="3810000" y="1752600"/>
          <a:ext cx="50292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21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Faster Query Execution </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574268296"/>
              </p:ext>
            </p:extLst>
          </p:nvPr>
        </p:nvGraphicFramePr>
        <p:xfrm>
          <a:off x="609600" y="3768090"/>
          <a:ext cx="3119439" cy="1337310"/>
        </p:xfrm>
        <a:graphic>
          <a:graphicData uri="http://schemas.openxmlformats.org/drawingml/2006/table">
            <a:tbl>
              <a:tblPr firstRow="1" bandRow="1">
                <a:tableStyleId>{5C22544A-7EE6-4342-B048-85BDC9FD1C3A}</a:tableStyleId>
              </a:tblPr>
              <a:tblGrid>
                <a:gridCol w="950913"/>
                <a:gridCol w="522288"/>
                <a:gridCol w="522288"/>
                <a:gridCol w="522288"/>
                <a:gridCol w="601662"/>
              </a:tblGrid>
              <a:tr h="180340">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a:solidFill>
                            <a:srgbClr val="000000"/>
                          </a:solidFill>
                          <a:effectLst/>
                          <a:latin typeface="Calibri"/>
                        </a:rPr>
                        <a:t>|Q|=2</a:t>
                      </a:r>
                    </a:p>
                  </a:txBody>
                  <a:tcPr marL="9525" marR="9525" marT="9525" marB="0" anchor="ctr"/>
                </a:tc>
                <a:tc>
                  <a:txBody>
                    <a:bodyPr/>
                    <a:lstStyle/>
                    <a:p>
                      <a:pPr algn="ctr" fontAlgn="b"/>
                      <a:r>
                        <a:rPr lang="en-US" sz="1400" b="0" i="0" u="none" strike="noStrike">
                          <a:solidFill>
                            <a:srgbClr val="000000"/>
                          </a:solidFill>
                          <a:effectLst/>
                          <a:latin typeface="Calibri"/>
                        </a:rPr>
                        <a:t>|Q|=3</a:t>
                      </a:r>
                    </a:p>
                  </a:txBody>
                  <a:tcPr marL="9525" marR="9525" marT="9525" marB="0" anchor="ctr"/>
                </a:tc>
                <a:tc>
                  <a:txBody>
                    <a:bodyPr/>
                    <a:lstStyle/>
                    <a:p>
                      <a:pPr algn="ctr" fontAlgn="b"/>
                      <a:r>
                        <a:rPr lang="en-US" sz="1400" b="0" i="0" u="none" strike="noStrike">
                          <a:solidFill>
                            <a:srgbClr val="000000"/>
                          </a:solidFill>
                          <a:effectLst/>
                          <a:latin typeface="Calibri"/>
                        </a:rPr>
                        <a:t>|Q|=4</a:t>
                      </a:r>
                    </a:p>
                  </a:txBody>
                  <a:tcPr marL="9525" marR="9525" marT="9525" marB="0" anchor="ctr"/>
                </a:tc>
                <a:tc>
                  <a:txBody>
                    <a:bodyPr/>
                    <a:lstStyle/>
                    <a:p>
                      <a:pPr algn="ctr" fontAlgn="b"/>
                      <a:r>
                        <a:rPr lang="en-US" sz="1400" b="0" i="0" u="none" strike="noStrike">
                          <a:solidFill>
                            <a:srgbClr val="000000"/>
                          </a:solidFill>
                          <a:effectLst/>
                          <a:latin typeface="Calibri"/>
                        </a:rPr>
                        <a:t>|Q|=5</a:t>
                      </a:r>
                    </a:p>
                  </a:txBody>
                  <a:tcPr marL="9525" marR="9525" marT="9525" marB="0" anchor="ctr"/>
                </a:tc>
              </a:tr>
              <a:tr h="180340">
                <a:tc>
                  <a:txBody>
                    <a:bodyPr/>
                    <a:lstStyle/>
                    <a:p>
                      <a:pPr algn="ctr" fontAlgn="b"/>
                      <a:r>
                        <a:rPr lang="en-US" sz="1400" b="0" i="0" u="none" strike="noStrike">
                          <a:solidFill>
                            <a:srgbClr val="000000"/>
                          </a:solidFill>
                          <a:effectLst/>
                          <a:latin typeface="Calibri"/>
                        </a:rPr>
                        <a:t>RAM</a:t>
                      </a:r>
                    </a:p>
                  </a:txBody>
                  <a:tcPr marL="9525" marR="9525" marT="9525" marB="0" anchor="ctr"/>
                </a:tc>
                <a:tc>
                  <a:txBody>
                    <a:bodyPr/>
                    <a:lstStyle/>
                    <a:p>
                      <a:pPr algn="ctr" fontAlgn="b"/>
                      <a:r>
                        <a:rPr lang="en-US" sz="1400" b="0" i="0" u="none" strike="noStrike">
                          <a:solidFill>
                            <a:srgbClr val="000000"/>
                          </a:solidFill>
                          <a:effectLst/>
                          <a:latin typeface="Calibri"/>
                        </a:rPr>
                        <a:t>158</a:t>
                      </a:r>
                    </a:p>
                  </a:txBody>
                  <a:tcPr marL="9525" marR="9525" marT="9525" marB="0" anchor="ctr"/>
                </a:tc>
                <a:tc>
                  <a:txBody>
                    <a:bodyPr/>
                    <a:lstStyle/>
                    <a:p>
                      <a:pPr algn="ctr" fontAlgn="b"/>
                      <a:r>
                        <a:rPr lang="en-US" sz="1400" b="0" i="0" u="none" strike="noStrike">
                          <a:solidFill>
                            <a:srgbClr val="000000"/>
                          </a:solidFill>
                          <a:effectLst/>
                          <a:latin typeface="Calibri"/>
                        </a:rPr>
                        <a:t>3186</a:t>
                      </a:r>
                    </a:p>
                  </a:txBody>
                  <a:tcPr marL="9525" marR="9525" marT="9525" marB="0" anchor="ctr"/>
                </a:tc>
                <a:tc>
                  <a:txBody>
                    <a:bodyPr/>
                    <a:lstStyle/>
                    <a:p>
                      <a:pPr algn="ctr" fontAlgn="b"/>
                      <a:r>
                        <a:rPr lang="en-US" sz="1400" b="0" i="0" u="none" strike="noStrike">
                          <a:solidFill>
                            <a:srgbClr val="000000"/>
                          </a:solidFill>
                          <a:effectLst/>
                          <a:latin typeface="Calibri"/>
                        </a:rPr>
                        <a:t>39294</a:t>
                      </a:r>
                    </a:p>
                  </a:txBody>
                  <a:tcPr marL="9525" marR="9525" marT="9525" marB="0" anchor="ctr"/>
                </a:tc>
                <a:tc>
                  <a:txBody>
                    <a:bodyPr/>
                    <a:lstStyle/>
                    <a:p>
                      <a:pPr algn="ctr" fontAlgn="b"/>
                      <a:r>
                        <a:rPr lang="en-US" sz="1400" b="0" i="0" u="none" strike="noStrike">
                          <a:solidFill>
                            <a:srgbClr val="000000"/>
                          </a:solidFill>
                          <a:effectLst/>
                          <a:latin typeface="Calibri"/>
                        </a:rPr>
                        <a:t>469962</a:t>
                      </a:r>
                    </a:p>
                  </a:txBody>
                  <a:tcPr marL="9525" marR="9525" marT="9525" marB="0" anchor="ctr"/>
                </a:tc>
              </a:tr>
              <a:tr h="180340">
                <a:tc>
                  <a:txBody>
                    <a:bodyPr/>
                    <a:lstStyle/>
                    <a:p>
                      <a:pPr algn="ctr" fontAlgn="b"/>
                      <a:r>
                        <a:rPr lang="en-US" sz="1400" b="0" i="0" u="none" strike="noStrike">
                          <a:solidFill>
                            <a:srgbClr val="000000"/>
                          </a:solidFill>
                          <a:effectLst/>
                          <a:latin typeface="Calibri"/>
                        </a:rPr>
                        <a:t>RWM0</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195</a:t>
                      </a:r>
                    </a:p>
                  </a:txBody>
                  <a:tcPr marL="9525" marR="9525" marT="9525" marB="0" anchor="ctr"/>
                </a:tc>
                <a:tc>
                  <a:txBody>
                    <a:bodyPr/>
                    <a:lstStyle/>
                    <a:p>
                      <a:pPr algn="ctr" fontAlgn="b"/>
                      <a:r>
                        <a:rPr lang="en-US" sz="1400" b="0" i="0" u="none" strike="noStrike">
                          <a:solidFill>
                            <a:srgbClr val="000000"/>
                          </a:solidFill>
                          <a:effectLst/>
                          <a:latin typeface="Calibri"/>
                        </a:rPr>
                        <a:t>1022</a:t>
                      </a:r>
                    </a:p>
                  </a:txBody>
                  <a:tcPr marL="9525" marR="9525" marT="9525" marB="0" anchor="ctr"/>
                </a:tc>
                <a:tc>
                  <a:txBody>
                    <a:bodyPr/>
                    <a:lstStyle/>
                    <a:p>
                      <a:pPr algn="ctr" fontAlgn="b"/>
                      <a:r>
                        <a:rPr lang="en-US" sz="1400" b="0" i="0" u="none" strike="noStrike">
                          <a:solidFill>
                            <a:srgbClr val="000000"/>
                          </a:solidFill>
                          <a:effectLst/>
                          <a:latin typeface="Calibri"/>
                        </a:rPr>
                        <a:t>5891</a:t>
                      </a:r>
                    </a:p>
                  </a:txBody>
                  <a:tcPr marL="9525" marR="9525" marT="9525" marB="0" anchor="ctr"/>
                </a:tc>
              </a:tr>
              <a:tr h="180340">
                <a:tc>
                  <a:txBody>
                    <a:bodyPr/>
                    <a:lstStyle/>
                    <a:p>
                      <a:pPr algn="ctr" fontAlgn="b"/>
                      <a:r>
                        <a:rPr lang="en-US" sz="1400" b="0" i="0" u="none" strike="noStrike">
                          <a:solidFill>
                            <a:srgbClr val="000000"/>
                          </a:solidFill>
                          <a:effectLst/>
                          <a:latin typeface="Calibri"/>
                        </a:rPr>
                        <a:t>RWM1</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212</a:t>
                      </a:r>
                    </a:p>
                  </a:txBody>
                  <a:tcPr marL="9525" marR="9525" marT="9525" marB="0" anchor="ctr"/>
                </a:tc>
                <a:tc>
                  <a:txBody>
                    <a:bodyPr/>
                    <a:lstStyle/>
                    <a:p>
                      <a:pPr algn="ctr" fontAlgn="b"/>
                      <a:r>
                        <a:rPr lang="en-US" sz="1400" b="0" i="0" u="none" strike="noStrike">
                          <a:solidFill>
                            <a:srgbClr val="000000"/>
                          </a:solidFill>
                          <a:effectLst/>
                          <a:latin typeface="Calibri"/>
                        </a:rPr>
                        <a:t>3135</a:t>
                      </a:r>
                    </a:p>
                  </a:txBody>
                  <a:tcPr marL="9525" marR="9525" marT="9525" marB="0" anchor="ctr"/>
                </a:tc>
                <a:tc>
                  <a:txBody>
                    <a:bodyPr/>
                    <a:lstStyle/>
                    <a:p>
                      <a:pPr algn="ctr" fontAlgn="b"/>
                      <a:r>
                        <a:rPr lang="en-US" sz="1400" b="0" i="0" u="none" strike="noStrike">
                          <a:solidFill>
                            <a:srgbClr val="000000"/>
                          </a:solidFill>
                          <a:effectLst/>
                          <a:latin typeface="Calibri"/>
                        </a:rPr>
                        <a:t>27363</a:t>
                      </a:r>
                    </a:p>
                  </a:txBody>
                  <a:tcPr marL="9525" marR="9525" marT="9525" marB="0" anchor="ctr"/>
                </a:tc>
              </a:tr>
              <a:tr h="180340">
                <a:tc>
                  <a:txBody>
                    <a:bodyPr/>
                    <a:lstStyle/>
                    <a:p>
                      <a:pPr algn="ctr" fontAlgn="b"/>
                      <a:r>
                        <a:rPr lang="en-US" sz="1400" b="0" i="0" u="none" strike="noStrike">
                          <a:solidFill>
                            <a:srgbClr val="000000"/>
                          </a:solidFill>
                          <a:effectLst/>
                          <a:latin typeface="Calibri"/>
                        </a:rPr>
                        <a:t>RWM2</a:t>
                      </a:r>
                    </a:p>
                  </a:txBody>
                  <a:tcPr marL="9525" marR="9525" marT="9525" marB="0" anchor="ctr"/>
                </a:tc>
                <a:tc>
                  <a:txBody>
                    <a:bodyPr/>
                    <a:lstStyle/>
                    <a:p>
                      <a:pPr algn="ctr" fontAlgn="b"/>
                      <a:r>
                        <a:rPr lang="en-US" sz="1400" b="0" i="0" u="none" strike="noStrike">
                          <a:solidFill>
                            <a:srgbClr val="000000"/>
                          </a:solidFill>
                          <a:effectLst/>
                          <a:latin typeface="Calibri"/>
                        </a:rPr>
                        <a:t>111</a:t>
                      </a:r>
                    </a:p>
                  </a:txBody>
                  <a:tcPr marL="9525" marR="9525" marT="9525" marB="0" anchor="ctr"/>
                </a:tc>
                <a:tc>
                  <a:txBody>
                    <a:bodyPr/>
                    <a:lstStyle/>
                    <a:p>
                      <a:pPr algn="ctr" fontAlgn="b"/>
                      <a:r>
                        <a:rPr lang="en-US" sz="1400" b="0" i="0" u="none" strike="noStrike">
                          <a:solidFill>
                            <a:srgbClr val="000000"/>
                          </a:solidFill>
                          <a:effectLst/>
                          <a:latin typeface="Calibri"/>
                        </a:rPr>
                        <a:t>1486</a:t>
                      </a:r>
                    </a:p>
                  </a:txBody>
                  <a:tcPr marL="9525" marR="9525" marT="9525" marB="0" anchor="ctr"/>
                </a:tc>
                <a:tc>
                  <a:txBody>
                    <a:bodyPr/>
                    <a:lstStyle/>
                    <a:p>
                      <a:pPr algn="ctr" fontAlgn="b"/>
                      <a:r>
                        <a:rPr lang="en-US" sz="1400" b="0" i="0" u="none" strike="noStrike">
                          <a:solidFill>
                            <a:srgbClr val="000000"/>
                          </a:solidFill>
                          <a:effectLst/>
                          <a:latin typeface="Calibri"/>
                        </a:rPr>
                        <a:t>3978</a:t>
                      </a:r>
                    </a:p>
                  </a:txBody>
                  <a:tcPr marL="9525" marR="9525" marT="9525" marB="0" anchor="ctr"/>
                </a:tc>
                <a:tc>
                  <a:txBody>
                    <a:bodyPr/>
                    <a:lstStyle/>
                    <a:p>
                      <a:pPr algn="ctr" fontAlgn="b"/>
                      <a:r>
                        <a:rPr lang="en-US" sz="1400" b="0" i="0" u="none" strike="noStrike">
                          <a:solidFill>
                            <a:srgbClr val="000000"/>
                          </a:solidFill>
                          <a:effectLst/>
                          <a:latin typeface="Calibri"/>
                        </a:rPr>
                        <a:t>9972</a:t>
                      </a:r>
                    </a:p>
                  </a:txBody>
                  <a:tcPr marL="9525" marR="9525" marT="9525" marB="0" anchor="ctr"/>
                </a:tc>
              </a:tr>
              <a:tr h="180340">
                <a:tc>
                  <a:txBody>
                    <a:bodyPr/>
                    <a:lstStyle/>
                    <a:p>
                      <a:pPr algn="ctr" fontAlgn="b"/>
                      <a:r>
                        <a:rPr lang="en-US" sz="1400" b="0" i="0" u="none" strike="noStrike">
                          <a:solidFill>
                            <a:srgbClr val="000000"/>
                          </a:solidFill>
                          <a:effectLst/>
                          <a:latin typeface="Calibri"/>
                        </a:rPr>
                        <a:t>RWM3</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165</a:t>
                      </a:r>
                    </a:p>
                  </a:txBody>
                  <a:tcPr marL="9525" marR="9525" marT="9525" marB="0" anchor="ctr"/>
                </a:tc>
                <a:tc>
                  <a:txBody>
                    <a:bodyPr/>
                    <a:lstStyle/>
                    <a:p>
                      <a:pPr algn="ctr" fontAlgn="b"/>
                      <a:r>
                        <a:rPr lang="en-US" sz="1400" b="0" i="0" u="none" strike="noStrike">
                          <a:solidFill>
                            <a:srgbClr val="000000"/>
                          </a:solidFill>
                          <a:effectLst/>
                          <a:latin typeface="Calibri"/>
                        </a:rPr>
                        <a:t>791</a:t>
                      </a:r>
                    </a:p>
                  </a:txBody>
                  <a:tcPr marL="9525" marR="9525" marT="9525" marB="0" anchor="ctr"/>
                </a:tc>
                <a:tc>
                  <a:txBody>
                    <a:bodyPr/>
                    <a:lstStyle/>
                    <a:p>
                      <a:pPr algn="ctr" fontAlgn="b"/>
                      <a:r>
                        <a:rPr lang="en-US" sz="1400" b="0" i="0" u="none" strike="noStrike">
                          <a:solidFill>
                            <a:srgbClr val="000000"/>
                          </a:solidFill>
                          <a:effectLst/>
                          <a:latin typeface="Calibri"/>
                        </a:rPr>
                        <a:t>4518</a:t>
                      </a:r>
                    </a:p>
                  </a:txBody>
                  <a:tcPr marL="9525" marR="9525" marT="9525"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117844"/>
              </p:ext>
            </p:extLst>
          </p:nvPr>
        </p:nvGraphicFramePr>
        <p:xfrm>
          <a:off x="4876800" y="1646604"/>
          <a:ext cx="3119439" cy="1337310"/>
        </p:xfrm>
        <a:graphic>
          <a:graphicData uri="http://schemas.openxmlformats.org/drawingml/2006/table">
            <a:tbl>
              <a:tblPr firstRow="1" bandRow="1">
                <a:tableStyleId>{5C22544A-7EE6-4342-B048-85BDC9FD1C3A}</a:tableStyleId>
              </a:tblPr>
              <a:tblGrid>
                <a:gridCol w="950913"/>
                <a:gridCol w="522288"/>
                <a:gridCol w="522288"/>
                <a:gridCol w="522288"/>
                <a:gridCol w="601662"/>
              </a:tblGrid>
              <a:tr h="146473">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a:solidFill>
                            <a:srgbClr val="000000"/>
                          </a:solidFill>
                          <a:effectLst/>
                          <a:latin typeface="Calibri"/>
                        </a:rPr>
                        <a:t>|Q|=2</a:t>
                      </a:r>
                    </a:p>
                  </a:txBody>
                  <a:tcPr marL="9525" marR="9525" marT="9525" marB="0" anchor="ctr"/>
                </a:tc>
                <a:tc>
                  <a:txBody>
                    <a:bodyPr/>
                    <a:lstStyle/>
                    <a:p>
                      <a:pPr algn="ctr" fontAlgn="b"/>
                      <a:r>
                        <a:rPr lang="en-US" sz="1400" b="0" i="0" u="none" strike="noStrike">
                          <a:solidFill>
                            <a:srgbClr val="000000"/>
                          </a:solidFill>
                          <a:effectLst/>
                          <a:latin typeface="Calibri"/>
                        </a:rPr>
                        <a:t>|Q|=3</a:t>
                      </a:r>
                    </a:p>
                  </a:txBody>
                  <a:tcPr marL="9525" marR="9525" marT="9525" marB="0" anchor="ctr"/>
                </a:tc>
                <a:tc>
                  <a:txBody>
                    <a:bodyPr/>
                    <a:lstStyle/>
                    <a:p>
                      <a:pPr algn="ctr" fontAlgn="b"/>
                      <a:r>
                        <a:rPr lang="en-US" sz="1400" b="0" i="0" u="none" strike="noStrike">
                          <a:solidFill>
                            <a:srgbClr val="000000"/>
                          </a:solidFill>
                          <a:effectLst/>
                          <a:latin typeface="Calibri"/>
                        </a:rPr>
                        <a:t>|Q|=4</a:t>
                      </a:r>
                    </a:p>
                  </a:txBody>
                  <a:tcPr marL="9525" marR="9525" marT="9525" marB="0" anchor="ctr"/>
                </a:tc>
                <a:tc>
                  <a:txBody>
                    <a:bodyPr/>
                    <a:lstStyle/>
                    <a:p>
                      <a:pPr algn="ctr" fontAlgn="b"/>
                      <a:r>
                        <a:rPr lang="en-US" sz="1400" b="0" i="0" u="none" strike="noStrike">
                          <a:solidFill>
                            <a:srgbClr val="000000"/>
                          </a:solidFill>
                          <a:effectLst/>
                          <a:latin typeface="Calibri"/>
                        </a:rPr>
                        <a:t>|Q|=5</a:t>
                      </a:r>
                    </a:p>
                  </a:txBody>
                  <a:tcPr marL="9525" marR="9525" marT="9525" marB="0" anchor="ctr"/>
                </a:tc>
              </a:tr>
              <a:tr h="146473">
                <a:tc>
                  <a:txBody>
                    <a:bodyPr/>
                    <a:lstStyle/>
                    <a:p>
                      <a:pPr algn="ctr" fontAlgn="b"/>
                      <a:r>
                        <a:rPr lang="en-US" sz="1400" b="0" i="0" u="none" strike="noStrike">
                          <a:solidFill>
                            <a:srgbClr val="000000"/>
                          </a:solidFill>
                          <a:effectLst/>
                          <a:latin typeface="Calibri"/>
                        </a:rPr>
                        <a:t>RAM</a:t>
                      </a:r>
                    </a:p>
                  </a:txBody>
                  <a:tcPr marL="9525" marR="9525" marT="9525" marB="0" anchor="ctr"/>
                </a:tc>
                <a:tc>
                  <a:txBody>
                    <a:bodyPr/>
                    <a:lstStyle/>
                    <a:p>
                      <a:pPr algn="ctr" fontAlgn="b"/>
                      <a:r>
                        <a:rPr lang="en-US" sz="1400" b="0" i="0" u="none" strike="noStrike">
                          <a:solidFill>
                            <a:srgbClr val="000000"/>
                          </a:solidFill>
                          <a:effectLst/>
                          <a:latin typeface="Calibri"/>
                        </a:rPr>
                        <a:t>144</a:t>
                      </a:r>
                    </a:p>
                  </a:txBody>
                  <a:tcPr marL="9525" marR="9525" marT="9525" marB="0" anchor="ctr"/>
                </a:tc>
                <a:tc>
                  <a:txBody>
                    <a:bodyPr/>
                    <a:lstStyle/>
                    <a:p>
                      <a:pPr algn="ctr" fontAlgn="b"/>
                      <a:r>
                        <a:rPr lang="en-US" sz="1400" b="0" i="0" u="none" strike="noStrike">
                          <a:solidFill>
                            <a:srgbClr val="000000"/>
                          </a:solidFill>
                          <a:effectLst/>
                          <a:latin typeface="Calibri"/>
                        </a:rPr>
                        <a:t>8698</a:t>
                      </a:r>
                    </a:p>
                  </a:txBody>
                  <a:tcPr marL="9525" marR="9525" marT="9525" marB="0" anchor="ctr"/>
                </a:tc>
                <a:tc>
                  <a:txBody>
                    <a:bodyPr/>
                    <a:lstStyle/>
                    <a:p>
                      <a:pPr algn="ctr" fontAlgn="b"/>
                      <a:r>
                        <a:rPr lang="en-US" sz="1400" b="0" i="0" u="none" strike="noStrike">
                          <a:solidFill>
                            <a:srgbClr val="000000"/>
                          </a:solidFill>
                          <a:effectLst/>
                          <a:latin typeface="Calibri"/>
                        </a:rPr>
                        <a:t>34639</a:t>
                      </a:r>
                    </a:p>
                  </a:txBody>
                  <a:tcPr marL="9525" marR="9525" marT="9525" marB="0" anchor="ctr"/>
                </a:tc>
                <a:tc>
                  <a:txBody>
                    <a:bodyPr/>
                    <a:lstStyle/>
                    <a:p>
                      <a:pPr algn="ctr" fontAlgn="b"/>
                      <a:r>
                        <a:rPr lang="en-US" sz="1400" b="0" i="0" u="none" strike="noStrike">
                          <a:solidFill>
                            <a:srgbClr val="000000"/>
                          </a:solidFill>
                          <a:effectLst/>
                          <a:latin typeface="Calibri"/>
                        </a:rPr>
                        <a:t>174992</a:t>
                      </a:r>
                    </a:p>
                  </a:txBody>
                  <a:tcPr marL="9525" marR="9525" marT="9525" marB="0" anchor="ctr"/>
                </a:tc>
              </a:tr>
              <a:tr h="146473">
                <a:tc>
                  <a:txBody>
                    <a:bodyPr/>
                    <a:lstStyle/>
                    <a:p>
                      <a:pPr algn="ctr" fontAlgn="b"/>
                      <a:r>
                        <a:rPr lang="en-US" sz="1400" b="0" i="0" u="none" strike="noStrike">
                          <a:solidFill>
                            <a:srgbClr val="000000"/>
                          </a:solidFill>
                          <a:effectLst/>
                          <a:latin typeface="Calibri"/>
                        </a:rPr>
                        <a:t>RWM0</a:t>
                      </a:r>
                    </a:p>
                  </a:txBody>
                  <a:tcPr marL="9525" marR="9525" marT="9525" marB="0" anchor="ctr"/>
                </a:tc>
                <a:tc>
                  <a:txBody>
                    <a:bodyPr/>
                    <a:lstStyle/>
                    <a:p>
                      <a:pPr algn="ctr" fontAlgn="b"/>
                      <a:r>
                        <a:rPr lang="en-US" sz="1400" b="0" i="0" u="none" strike="noStrike">
                          <a:solidFill>
                            <a:srgbClr val="000000"/>
                          </a:solidFill>
                          <a:effectLst/>
                          <a:latin typeface="Calibri"/>
                        </a:rPr>
                        <a:t>13</a:t>
                      </a:r>
                    </a:p>
                  </a:txBody>
                  <a:tcPr marL="9525" marR="9525" marT="9525" marB="0" anchor="ctr"/>
                </a:tc>
                <a:tc>
                  <a:txBody>
                    <a:bodyPr/>
                    <a:lstStyle/>
                    <a:p>
                      <a:pPr algn="ctr" fontAlgn="b"/>
                      <a:r>
                        <a:rPr lang="en-US" sz="1400" b="0" i="0" u="none" strike="noStrike">
                          <a:solidFill>
                            <a:srgbClr val="000000"/>
                          </a:solidFill>
                          <a:effectLst/>
                          <a:latin typeface="Calibri"/>
                        </a:rPr>
                        <a:t>446</a:t>
                      </a:r>
                    </a:p>
                  </a:txBody>
                  <a:tcPr marL="9525" marR="9525" marT="9525" marB="0" anchor="ctr"/>
                </a:tc>
                <a:tc>
                  <a:txBody>
                    <a:bodyPr/>
                    <a:lstStyle/>
                    <a:p>
                      <a:pPr algn="ctr" fontAlgn="b"/>
                      <a:r>
                        <a:rPr lang="en-US" sz="1400" b="0" i="0" u="none" strike="noStrike">
                          <a:solidFill>
                            <a:srgbClr val="000000"/>
                          </a:solidFill>
                          <a:effectLst/>
                          <a:latin typeface="Calibri"/>
                        </a:rPr>
                        <a:t>16754</a:t>
                      </a:r>
                    </a:p>
                  </a:txBody>
                  <a:tcPr marL="9525" marR="9525" marT="9525" marB="0" anchor="ctr"/>
                </a:tc>
                <a:tc>
                  <a:txBody>
                    <a:bodyPr/>
                    <a:lstStyle/>
                    <a:p>
                      <a:pPr algn="ctr" fontAlgn="b"/>
                      <a:r>
                        <a:rPr lang="en-US" sz="1400" b="0" i="0" u="none" strike="noStrike">
                          <a:solidFill>
                            <a:srgbClr val="000000"/>
                          </a:solidFill>
                          <a:effectLst/>
                          <a:latin typeface="Calibri"/>
                        </a:rPr>
                        <a:t>200065</a:t>
                      </a:r>
                    </a:p>
                  </a:txBody>
                  <a:tcPr marL="9525" marR="9525" marT="9525" marB="0" anchor="ctr"/>
                </a:tc>
              </a:tr>
              <a:tr h="146473">
                <a:tc>
                  <a:txBody>
                    <a:bodyPr/>
                    <a:lstStyle/>
                    <a:p>
                      <a:pPr algn="ctr" fontAlgn="b"/>
                      <a:r>
                        <a:rPr lang="en-US" sz="1400" b="0" i="0" u="none" strike="noStrike">
                          <a:solidFill>
                            <a:srgbClr val="000000"/>
                          </a:solidFill>
                          <a:effectLst/>
                          <a:latin typeface="Calibri"/>
                        </a:rPr>
                        <a:t>RWM1</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562</a:t>
                      </a:r>
                    </a:p>
                  </a:txBody>
                  <a:tcPr marL="9525" marR="9525" marT="9525" marB="0" anchor="ctr"/>
                </a:tc>
                <a:tc>
                  <a:txBody>
                    <a:bodyPr/>
                    <a:lstStyle/>
                    <a:p>
                      <a:pPr algn="ctr" fontAlgn="b"/>
                      <a:r>
                        <a:rPr lang="en-US" sz="1400" b="0" i="0" u="none" strike="noStrike">
                          <a:solidFill>
                            <a:srgbClr val="000000"/>
                          </a:solidFill>
                          <a:effectLst/>
                          <a:latin typeface="Calibri"/>
                        </a:rPr>
                        <a:t>19088</a:t>
                      </a:r>
                    </a:p>
                  </a:txBody>
                  <a:tcPr marL="9525" marR="9525" marT="9525" marB="0" anchor="ctr"/>
                </a:tc>
                <a:tc>
                  <a:txBody>
                    <a:bodyPr/>
                    <a:lstStyle/>
                    <a:p>
                      <a:pPr algn="ctr" fontAlgn="b"/>
                      <a:r>
                        <a:rPr lang="en-US" sz="1400" b="0" i="0" u="none" strike="noStrike">
                          <a:solidFill>
                            <a:srgbClr val="000000"/>
                          </a:solidFill>
                          <a:effectLst/>
                          <a:latin typeface="Calibri"/>
                        </a:rPr>
                        <a:t>201708</a:t>
                      </a:r>
                    </a:p>
                  </a:txBody>
                  <a:tcPr marL="9525" marR="9525" marT="9525" marB="0" anchor="ctr"/>
                </a:tc>
              </a:tr>
              <a:tr h="146473">
                <a:tc>
                  <a:txBody>
                    <a:bodyPr/>
                    <a:lstStyle/>
                    <a:p>
                      <a:pPr algn="ctr" fontAlgn="b"/>
                      <a:r>
                        <a:rPr lang="en-US" sz="1400" b="0" i="0" u="none" strike="noStrike">
                          <a:solidFill>
                            <a:srgbClr val="000000"/>
                          </a:solidFill>
                          <a:effectLst/>
                          <a:latin typeface="Calibri"/>
                        </a:rPr>
                        <a:t>RWM2</a:t>
                      </a:r>
                    </a:p>
                  </a:txBody>
                  <a:tcPr marL="9525" marR="9525" marT="9525" marB="0" anchor="ctr"/>
                </a:tc>
                <a:tc>
                  <a:txBody>
                    <a:bodyPr/>
                    <a:lstStyle/>
                    <a:p>
                      <a:pPr algn="ctr" fontAlgn="b"/>
                      <a:r>
                        <a:rPr lang="en-US" sz="1400" b="0" i="0" u="none" strike="noStrike">
                          <a:solidFill>
                            <a:srgbClr val="000000"/>
                          </a:solidFill>
                          <a:effectLst/>
                          <a:latin typeface="Calibri"/>
                        </a:rPr>
                        <a:t>156</a:t>
                      </a:r>
                    </a:p>
                  </a:txBody>
                  <a:tcPr marL="9525" marR="9525" marT="9525" marB="0" anchor="ctr"/>
                </a:tc>
                <a:tc>
                  <a:txBody>
                    <a:bodyPr/>
                    <a:lstStyle/>
                    <a:p>
                      <a:pPr algn="ctr" fontAlgn="b"/>
                      <a:r>
                        <a:rPr lang="en-US" sz="1400" b="0" i="0" u="none" strike="noStrike">
                          <a:solidFill>
                            <a:srgbClr val="000000"/>
                          </a:solidFill>
                          <a:effectLst/>
                          <a:latin typeface="Calibri"/>
                        </a:rPr>
                        <a:t>2277</a:t>
                      </a:r>
                    </a:p>
                  </a:txBody>
                  <a:tcPr marL="9525" marR="9525" marT="9525" marB="0" anchor="ctr"/>
                </a:tc>
                <a:tc>
                  <a:txBody>
                    <a:bodyPr/>
                    <a:lstStyle/>
                    <a:p>
                      <a:pPr algn="ctr" fontAlgn="b"/>
                      <a:r>
                        <a:rPr lang="en-US" sz="1400" b="0" i="0" u="none" strike="noStrike">
                          <a:solidFill>
                            <a:srgbClr val="000000"/>
                          </a:solidFill>
                          <a:effectLst/>
                          <a:latin typeface="Calibri"/>
                        </a:rPr>
                        <a:t>17182</a:t>
                      </a:r>
                    </a:p>
                  </a:txBody>
                  <a:tcPr marL="9525" marR="9525" marT="9525" marB="0" anchor="ctr"/>
                </a:tc>
                <a:tc>
                  <a:txBody>
                    <a:bodyPr/>
                    <a:lstStyle/>
                    <a:p>
                      <a:pPr algn="ctr" fontAlgn="b"/>
                      <a:r>
                        <a:rPr lang="en-US" sz="1400" b="0" i="0" u="none" strike="noStrike">
                          <a:solidFill>
                            <a:srgbClr val="000000"/>
                          </a:solidFill>
                          <a:effectLst/>
                          <a:latin typeface="Calibri"/>
                        </a:rPr>
                        <a:t>161533</a:t>
                      </a:r>
                    </a:p>
                  </a:txBody>
                  <a:tcPr marL="9525" marR="9525" marT="9525" marB="0" anchor="ctr"/>
                </a:tc>
              </a:tr>
              <a:tr h="146473">
                <a:tc>
                  <a:txBody>
                    <a:bodyPr/>
                    <a:lstStyle/>
                    <a:p>
                      <a:pPr algn="ctr" fontAlgn="b"/>
                      <a:r>
                        <a:rPr lang="en-US" sz="1400" b="0" i="0" u="none" strike="noStrike">
                          <a:solidFill>
                            <a:srgbClr val="000000"/>
                          </a:solidFill>
                          <a:effectLst/>
                          <a:latin typeface="Calibri"/>
                        </a:rPr>
                        <a:t>RWM3</a:t>
                      </a:r>
                    </a:p>
                  </a:txBody>
                  <a:tcPr marL="9525" marR="9525" marT="9525" marB="0" anchor="ctr"/>
                </a:tc>
                <a:tc>
                  <a:txBody>
                    <a:bodyPr/>
                    <a:lstStyle/>
                    <a:p>
                      <a:pPr algn="ctr" fontAlgn="b"/>
                      <a:r>
                        <a:rPr lang="en-US" sz="1400" b="0" i="0" u="none" strike="noStrike">
                          <a:solidFill>
                            <a:srgbClr val="000000"/>
                          </a:solidFill>
                          <a:effectLst/>
                          <a:latin typeface="Calibri"/>
                        </a:rPr>
                        <a:t>11</a:t>
                      </a:r>
                    </a:p>
                  </a:txBody>
                  <a:tcPr marL="9525" marR="9525" marT="9525" marB="0" anchor="ctr"/>
                </a:tc>
                <a:tc>
                  <a:txBody>
                    <a:bodyPr/>
                    <a:lstStyle/>
                    <a:p>
                      <a:pPr algn="ctr" fontAlgn="b"/>
                      <a:r>
                        <a:rPr lang="en-US" sz="1400" b="0" i="0" u="none" strike="noStrike">
                          <a:solidFill>
                            <a:srgbClr val="000000"/>
                          </a:solidFill>
                          <a:effectLst/>
                          <a:latin typeface="Calibri"/>
                        </a:rPr>
                        <a:t>346</a:t>
                      </a:r>
                    </a:p>
                  </a:txBody>
                  <a:tcPr marL="9525" marR="9525" marT="9525" marB="0" anchor="ctr"/>
                </a:tc>
                <a:tc>
                  <a:txBody>
                    <a:bodyPr/>
                    <a:lstStyle/>
                    <a:p>
                      <a:pPr algn="ctr" fontAlgn="b"/>
                      <a:r>
                        <a:rPr lang="en-US" sz="1400" b="0" i="0" u="none" strike="noStrike">
                          <a:solidFill>
                            <a:srgbClr val="000000"/>
                          </a:solidFill>
                          <a:effectLst/>
                          <a:latin typeface="Calibri"/>
                        </a:rPr>
                        <a:t>13547</a:t>
                      </a:r>
                    </a:p>
                  </a:txBody>
                  <a:tcPr marL="9525" marR="9525" marT="9525" marB="0" anchor="ctr"/>
                </a:tc>
                <a:tc>
                  <a:txBody>
                    <a:bodyPr/>
                    <a:lstStyle/>
                    <a:p>
                      <a:pPr algn="ctr" fontAlgn="b"/>
                      <a:r>
                        <a:rPr lang="en-US" sz="1400" b="0" i="0" u="none" strike="noStrike">
                          <a:solidFill>
                            <a:srgbClr val="000000"/>
                          </a:solidFill>
                          <a:effectLst/>
                          <a:latin typeface="Calibri"/>
                        </a:rPr>
                        <a:t>199617</a:t>
                      </a:r>
                    </a:p>
                  </a:txBody>
                  <a:tcPr marL="9525" marR="9525" marT="952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4417735"/>
              </p:ext>
            </p:extLst>
          </p:nvPr>
        </p:nvGraphicFramePr>
        <p:xfrm>
          <a:off x="609600" y="1646604"/>
          <a:ext cx="3119438" cy="1337310"/>
        </p:xfrm>
        <a:graphic>
          <a:graphicData uri="http://schemas.openxmlformats.org/drawingml/2006/table">
            <a:tbl>
              <a:tblPr firstRow="1" bandRow="1">
                <a:tableStyleId>{5C22544A-7EE6-4342-B048-85BDC9FD1C3A}</a:tableStyleId>
              </a:tblPr>
              <a:tblGrid>
                <a:gridCol w="950912"/>
                <a:gridCol w="522288"/>
                <a:gridCol w="522288"/>
                <a:gridCol w="522288"/>
                <a:gridCol w="601662"/>
              </a:tblGrid>
              <a:tr h="171873">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a:solidFill>
                            <a:srgbClr val="000000"/>
                          </a:solidFill>
                          <a:effectLst/>
                          <a:latin typeface="Calibri"/>
                        </a:rPr>
                        <a:t>|Q|=2</a:t>
                      </a:r>
                    </a:p>
                  </a:txBody>
                  <a:tcPr marL="9525" marR="9525" marT="9525" marB="0" anchor="ctr"/>
                </a:tc>
                <a:tc>
                  <a:txBody>
                    <a:bodyPr/>
                    <a:lstStyle/>
                    <a:p>
                      <a:pPr algn="ctr" fontAlgn="b"/>
                      <a:r>
                        <a:rPr lang="en-US" sz="1400" b="0" i="0" u="none" strike="noStrike">
                          <a:solidFill>
                            <a:srgbClr val="000000"/>
                          </a:solidFill>
                          <a:effectLst/>
                          <a:latin typeface="Calibri"/>
                        </a:rPr>
                        <a:t>|Q|=3</a:t>
                      </a:r>
                    </a:p>
                  </a:txBody>
                  <a:tcPr marL="9525" marR="9525" marT="9525" marB="0" anchor="ctr"/>
                </a:tc>
                <a:tc>
                  <a:txBody>
                    <a:bodyPr/>
                    <a:lstStyle/>
                    <a:p>
                      <a:pPr algn="ctr" fontAlgn="b"/>
                      <a:r>
                        <a:rPr lang="en-US" sz="1400" b="0" i="0" u="none" strike="noStrike">
                          <a:solidFill>
                            <a:srgbClr val="000000"/>
                          </a:solidFill>
                          <a:effectLst/>
                          <a:latin typeface="Calibri"/>
                        </a:rPr>
                        <a:t>|Q|=4</a:t>
                      </a:r>
                    </a:p>
                  </a:txBody>
                  <a:tcPr marL="9525" marR="9525" marT="9525" marB="0" anchor="ctr"/>
                </a:tc>
                <a:tc>
                  <a:txBody>
                    <a:bodyPr/>
                    <a:lstStyle/>
                    <a:p>
                      <a:pPr algn="ctr" fontAlgn="b"/>
                      <a:r>
                        <a:rPr lang="en-US" sz="1400" b="0" i="0" u="none" strike="noStrike">
                          <a:solidFill>
                            <a:srgbClr val="000000"/>
                          </a:solidFill>
                          <a:effectLst/>
                          <a:latin typeface="Calibri"/>
                        </a:rPr>
                        <a:t>|Q|=5</a:t>
                      </a:r>
                    </a:p>
                  </a:txBody>
                  <a:tcPr marL="9525" marR="9525" marT="9525" marB="0" anchor="ctr"/>
                </a:tc>
              </a:tr>
              <a:tr h="171873">
                <a:tc>
                  <a:txBody>
                    <a:bodyPr/>
                    <a:lstStyle/>
                    <a:p>
                      <a:pPr algn="ctr" fontAlgn="b"/>
                      <a:r>
                        <a:rPr lang="en-US" sz="1400" b="0" i="0" u="none" strike="noStrike">
                          <a:solidFill>
                            <a:srgbClr val="000000"/>
                          </a:solidFill>
                          <a:effectLst/>
                          <a:latin typeface="Calibri"/>
                        </a:rPr>
                        <a:t>RAM</a:t>
                      </a:r>
                    </a:p>
                  </a:txBody>
                  <a:tcPr marL="9525" marR="9525" marT="9525" marB="0" anchor="ctr"/>
                </a:tc>
                <a:tc>
                  <a:txBody>
                    <a:bodyPr/>
                    <a:lstStyle/>
                    <a:p>
                      <a:pPr algn="ctr" fontAlgn="b"/>
                      <a:r>
                        <a:rPr lang="en-US" sz="1400" b="0" i="0" u="none" strike="noStrike">
                          <a:solidFill>
                            <a:srgbClr val="000000"/>
                          </a:solidFill>
                          <a:effectLst/>
                          <a:latin typeface="Calibri"/>
                        </a:rPr>
                        <a:t>245</a:t>
                      </a:r>
                    </a:p>
                  </a:txBody>
                  <a:tcPr marL="9525" marR="9525" marT="9525" marB="0" anchor="ctr"/>
                </a:tc>
                <a:tc>
                  <a:txBody>
                    <a:bodyPr/>
                    <a:lstStyle/>
                    <a:p>
                      <a:pPr algn="ctr" fontAlgn="b"/>
                      <a:r>
                        <a:rPr lang="en-US" sz="1400" b="0" i="0" u="none" strike="noStrike">
                          <a:solidFill>
                            <a:srgbClr val="000000"/>
                          </a:solidFill>
                          <a:effectLst/>
                          <a:latin typeface="Calibri"/>
                        </a:rPr>
                        <a:t>2004</a:t>
                      </a:r>
                    </a:p>
                  </a:txBody>
                  <a:tcPr marL="9525" marR="9525" marT="9525" marB="0" anchor="ctr"/>
                </a:tc>
                <a:tc>
                  <a:txBody>
                    <a:bodyPr/>
                    <a:lstStyle/>
                    <a:p>
                      <a:pPr algn="ctr" fontAlgn="b"/>
                      <a:r>
                        <a:rPr lang="en-US" sz="1400" b="0" i="0" u="none" strike="noStrike">
                          <a:solidFill>
                            <a:srgbClr val="000000"/>
                          </a:solidFill>
                          <a:effectLst/>
                          <a:latin typeface="Calibri"/>
                        </a:rPr>
                        <a:t>14628</a:t>
                      </a:r>
                    </a:p>
                  </a:txBody>
                  <a:tcPr marL="9525" marR="9525" marT="9525" marB="0" anchor="ctr"/>
                </a:tc>
                <a:tc>
                  <a:txBody>
                    <a:bodyPr/>
                    <a:lstStyle/>
                    <a:p>
                      <a:pPr algn="ctr" fontAlgn="b"/>
                      <a:r>
                        <a:rPr lang="en-US" sz="1400" b="0" i="0" u="none" strike="noStrike">
                          <a:solidFill>
                            <a:srgbClr val="000000"/>
                          </a:solidFill>
                          <a:effectLst/>
                          <a:latin typeface="Calibri"/>
                        </a:rPr>
                        <a:t>169328</a:t>
                      </a:r>
                    </a:p>
                  </a:txBody>
                  <a:tcPr marL="9525" marR="9525" marT="9525" marB="0" anchor="ctr"/>
                </a:tc>
              </a:tr>
              <a:tr h="171873">
                <a:tc>
                  <a:txBody>
                    <a:bodyPr/>
                    <a:lstStyle/>
                    <a:p>
                      <a:pPr algn="ctr" fontAlgn="b"/>
                      <a:r>
                        <a:rPr lang="en-US" sz="1400" b="0" i="0" u="none" strike="noStrike">
                          <a:solidFill>
                            <a:srgbClr val="000000"/>
                          </a:solidFill>
                          <a:effectLst/>
                          <a:latin typeface="Calibri"/>
                        </a:rPr>
                        <a:t>RWM0</a:t>
                      </a:r>
                    </a:p>
                  </a:txBody>
                  <a:tcPr marL="9525" marR="9525" marT="9525" marB="0" anchor="ctr"/>
                </a:tc>
                <a:tc>
                  <a:txBody>
                    <a:bodyPr/>
                    <a:lstStyle/>
                    <a:p>
                      <a:pPr algn="ctr" fontAlgn="b"/>
                      <a:r>
                        <a:rPr lang="en-US" sz="1400" b="0" i="0" u="none" strike="noStrike">
                          <a:solidFill>
                            <a:srgbClr val="000000"/>
                          </a:solidFill>
                          <a:effectLst/>
                          <a:latin typeface="Calibri"/>
                        </a:rPr>
                        <a:t>19</a:t>
                      </a:r>
                    </a:p>
                  </a:txBody>
                  <a:tcPr marL="9525" marR="9525" marT="9525" marB="0" anchor="ctr"/>
                </a:tc>
                <a:tc>
                  <a:txBody>
                    <a:bodyPr/>
                    <a:lstStyle/>
                    <a:p>
                      <a:pPr algn="ctr" fontAlgn="b"/>
                      <a:r>
                        <a:rPr lang="en-US" sz="1400" b="0" i="0" u="none" strike="noStrike">
                          <a:solidFill>
                            <a:srgbClr val="000000"/>
                          </a:solidFill>
                          <a:effectLst/>
                          <a:latin typeface="Calibri"/>
                        </a:rPr>
                        <a:t>36</a:t>
                      </a:r>
                    </a:p>
                  </a:txBody>
                  <a:tcPr marL="9525" marR="9525" marT="9525" marB="0" anchor="ctr"/>
                </a:tc>
                <a:tc>
                  <a:txBody>
                    <a:bodyPr/>
                    <a:lstStyle/>
                    <a:p>
                      <a:pPr algn="ctr" fontAlgn="b"/>
                      <a:r>
                        <a:rPr lang="en-US" sz="1400" b="0" i="0" u="none" strike="noStrike">
                          <a:solidFill>
                            <a:srgbClr val="000000"/>
                          </a:solidFill>
                          <a:effectLst/>
                          <a:latin typeface="Calibri"/>
                        </a:rPr>
                        <a:t>98</a:t>
                      </a:r>
                    </a:p>
                  </a:txBody>
                  <a:tcPr marL="9525" marR="9525" marT="9525" marB="0" anchor="ctr"/>
                </a:tc>
                <a:tc>
                  <a:txBody>
                    <a:bodyPr/>
                    <a:lstStyle/>
                    <a:p>
                      <a:pPr algn="ctr" fontAlgn="b"/>
                      <a:r>
                        <a:rPr lang="en-US" sz="1400" b="0" i="0" u="none" strike="noStrike">
                          <a:solidFill>
                            <a:srgbClr val="000000"/>
                          </a:solidFill>
                          <a:effectLst/>
                          <a:latin typeface="Calibri"/>
                        </a:rPr>
                        <a:t>178</a:t>
                      </a:r>
                    </a:p>
                  </a:txBody>
                  <a:tcPr marL="9525" marR="9525" marT="9525" marB="0" anchor="ctr"/>
                </a:tc>
              </a:tr>
              <a:tr h="171873">
                <a:tc>
                  <a:txBody>
                    <a:bodyPr/>
                    <a:lstStyle/>
                    <a:p>
                      <a:pPr algn="ctr" fontAlgn="b"/>
                      <a:r>
                        <a:rPr lang="en-US" sz="1400" b="0" i="0" u="none" strike="noStrike">
                          <a:solidFill>
                            <a:srgbClr val="000000"/>
                          </a:solidFill>
                          <a:effectLst/>
                          <a:latin typeface="Calibri"/>
                        </a:rPr>
                        <a:t>RWM1</a:t>
                      </a:r>
                    </a:p>
                  </a:txBody>
                  <a:tcPr marL="9525" marR="9525" marT="9525" marB="0" anchor="ctr"/>
                </a:tc>
                <a:tc>
                  <a:txBody>
                    <a:bodyPr/>
                    <a:lstStyle/>
                    <a:p>
                      <a:pPr algn="ctr" fontAlgn="b"/>
                      <a:r>
                        <a:rPr lang="en-US" sz="1400" b="0" i="0" u="none" strike="noStrike">
                          <a:solidFill>
                            <a:srgbClr val="000000"/>
                          </a:solidFill>
                          <a:effectLst/>
                          <a:latin typeface="Calibri"/>
                        </a:rPr>
                        <a:t>20</a:t>
                      </a:r>
                    </a:p>
                  </a:txBody>
                  <a:tcPr marL="9525" marR="9525" marT="9525" marB="0" anchor="ctr"/>
                </a:tc>
                <a:tc>
                  <a:txBody>
                    <a:bodyPr/>
                    <a:lstStyle/>
                    <a:p>
                      <a:pPr algn="ctr" fontAlgn="b"/>
                      <a:r>
                        <a:rPr lang="en-US" sz="1400" b="0" i="0" u="none" strike="noStrike">
                          <a:solidFill>
                            <a:srgbClr val="000000"/>
                          </a:solidFill>
                          <a:effectLst/>
                          <a:latin typeface="Calibri"/>
                        </a:rPr>
                        <a:t>40</a:t>
                      </a:r>
                    </a:p>
                  </a:txBody>
                  <a:tcPr marL="9525" marR="9525" marT="9525" marB="0" anchor="ctr"/>
                </a:tc>
                <a:tc>
                  <a:txBody>
                    <a:bodyPr/>
                    <a:lstStyle/>
                    <a:p>
                      <a:pPr algn="ctr" fontAlgn="b"/>
                      <a:r>
                        <a:rPr lang="en-US" sz="1400" b="0" i="0" u="none" strike="noStrike">
                          <a:solidFill>
                            <a:srgbClr val="000000"/>
                          </a:solidFill>
                          <a:effectLst/>
                          <a:latin typeface="Calibri"/>
                        </a:rPr>
                        <a:t>442</a:t>
                      </a:r>
                    </a:p>
                  </a:txBody>
                  <a:tcPr marL="9525" marR="9525" marT="9525" marB="0" anchor="ctr"/>
                </a:tc>
                <a:tc>
                  <a:txBody>
                    <a:bodyPr/>
                    <a:lstStyle/>
                    <a:p>
                      <a:pPr algn="ctr" fontAlgn="b"/>
                      <a:r>
                        <a:rPr lang="en-US" sz="1400" b="0" i="0" u="none" strike="noStrike">
                          <a:solidFill>
                            <a:srgbClr val="000000"/>
                          </a:solidFill>
                          <a:effectLst/>
                          <a:latin typeface="Calibri"/>
                        </a:rPr>
                        <a:t>6887</a:t>
                      </a:r>
                    </a:p>
                  </a:txBody>
                  <a:tcPr marL="9525" marR="9525" marT="9525" marB="0" anchor="ctr"/>
                </a:tc>
              </a:tr>
              <a:tr h="171873">
                <a:tc>
                  <a:txBody>
                    <a:bodyPr/>
                    <a:lstStyle/>
                    <a:p>
                      <a:pPr algn="ctr" fontAlgn="b"/>
                      <a:r>
                        <a:rPr lang="en-US" sz="1400" b="0" i="0" u="none" strike="noStrike">
                          <a:solidFill>
                            <a:srgbClr val="000000"/>
                          </a:solidFill>
                          <a:effectLst/>
                          <a:latin typeface="Calibri"/>
                        </a:rPr>
                        <a:t>RWM2</a:t>
                      </a:r>
                    </a:p>
                  </a:txBody>
                  <a:tcPr marL="9525" marR="9525" marT="9525" marB="0" anchor="ctr"/>
                </a:tc>
                <a:tc>
                  <a:txBody>
                    <a:bodyPr/>
                    <a:lstStyle/>
                    <a:p>
                      <a:pPr algn="ctr" fontAlgn="b"/>
                      <a:r>
                        <a:rPr lang="en-US" sz="1400" b="0" i="0" u="none" strike="noStrike">
                          <a:solidFill>
                            <a:srgbClr val="000000"/>
                          </a:solidFill>
                          <a:effectLst/>
                          <a:latin typeface="Calibri"/>
                        </a:rPr>
                        <a:t>218</a:t>
                      </a:r>
                    </a:p>
                  </a:txBody>
                  <a:tcPr marL="9525" marR="9525" marT="9525" marB="0" anchor="ctr"/>
                </a:tc>
                <a:tc>
                  <a:txBody>
                    <a:bodyPr/>
                    <a:lstStyle/>
                    <a:p>
                      <a:pPr algn="ctr" fontAlgn="b"/>
                      <a:r>
                        <a:rPr lang="en-US" sz="1400" b="0" i="0" u="none" strike="noStrike">
                          <a:solidFill>
                            <a:srgbClr val="000000"/>
                          </a:solidFill>
                          <a:effectLst/>
                          <a:latin typeface="Calibri"/>
                        </a:rPr>
                        <a:t>1733</a:t>
                      </a:r>
                    </a:p>
                  </a:txBody>
                  <a:tcPr marL="9525" marR="9525" marT="9525" marB="0" anchor="ctr"/>
                </a:tc>
                <a:tc>
                  <a:txBody>
                    <a:bodyPr/>
                    <a:lstStyle/>
                    <a:p>
                      <a:pPr algn="ctr" fontAlgn="b"/>
                      <a:r>
                        <a:rPr lang="en-US" sz="1400" b="0" i="0" u="none" strike="noStrike">
                          <a:solidFill>
                            <a:srgbClr val="000000"/>
                          </a:solidFill>
                          <a:effectLst/>
                          <a:latin typeface="Calibri"/>
                        </a:rPr>
                        <a:t>2337</a:t>
                      </a:r>
                    </a:p>
                  </a:txBody>
                  <a:tcPr marL="9525" marR="9525" marT="9525" marB="0" anchor="ctr"/>
                </a:tc>
                <a:tc>
                  <a:txBody>
                    <a:bodyPr/>
                    <a:lstStyle/>
                    <a:p>
                      <a:pPr algn="ctr" fontAlgn="b"/>
                      <a:r>
                        <a:rPr lang="en-US" sz="1400" b="0" i="0" u="none" strike="noStrike">
                          <a:solidFill>
                            <a:srgbClr val="000000"/>
                          </a:solidFill>
                          <a:effectLst/>
                          <a:latin typeface="Calibri"/>
                        </a:rPr>
                        <a:t>3933</a:t>
                      </a:r>
                    </a:p>
                  </a:txBody>
                  <a:tcPr marL="9525" marR="9525" marT="9525" marB="0" anchor="ctr"/>
                </a:tc>
              </a:tr>
              <a:tr h="171873">
                <a:tc>
                  <a:txBody>
                    <a:bodyPr/>
                    <a:lstStyle/>
                    <a:p>
                      <a:pPr algn="ctr" fontAlgn="b"/>
                      <a:r>
                        <a:rPr lang="en-US" sz="1400" b="0" i="0" u="none" strike="noStrike">
                          <a:solidFill>
                            <a:srgbClr val="000000"/>
                          </a:solidFill>
                          <a:effectLst/>
                          <a:latin typeface="Calibri"/>
                        </a:rPr>
                        <a:t>RWM3</a:t>
                      </a:r>
                    </a:p>
                  </a:txBody>
                  <a:tcPr marL="9525" marR="9525" marT="9525" marB="0" anchor="ctr"/>
                </a:tc>
                <a:tc>
                  <a:txBody>
                    <a:bodyPr/>
                    <a:lstStyle/>
                    <a:p>
                      <a:pPr algn="ctr" fontAlgn="b"/>
                      <a:r>
                        <a:rPr lang="en-US" sz="1400" b="0" i="0" u="none" strike="noStrike">
                          <a:solidFill>
                            <a:srgbClr val="000000"/>
                          </a:solidFill>
                          <a:effectLst/>
                          <a:latin typeface="Calibri"/>
                        </a:rPr>
                        <a:t>18</a:t>
                      </a:r>
                    </a:p>
                  </a:txBody>
                  <a:tcPr marL="9525" marR="9525" marT="9525" marB="0" anchor="ctr"/>
                </a:tc>
                <a:tc>
                  <a:txBody>
                    <a:bodyPr/>
                    <a:lstStyle/>
                    <a:p>
                      <a:pPr algn="ctr" fontAlgn="b"/>
                      <a:r>
                        <a:rPr lang="en-US" sz="1400" b="0" i="0" u="none" strike="noStrike">
                          <a:solidFill>
                            <a:srgbClr val="000000"/>
                          </a:solidFill>
                          <a:effectLst/>
                          <a:latin typeface="Calibri"/>
                        </a:rPr>
                        <a:t>34</a:t>
                      </a:r>
                    </a:p>
                  </a:txBody>
                  <a:tcPr marL="9525" marR="9525" marT="9525" marB="0" anchor="ctr"/>
                </a:tc>
                <a:tc>
                  <a:txBody>
                    <a:bodyPr/>
                    <a:lstStyle/>
                    <a:p>
                      <a:pPr algn="ctr" fontAlgn="b"/>
                      <a:r>
                        <a:rPr lang="en-US" sz="1400" b="0" i="0" u="none" strike="noStrike">
                          <a:solidFill>
                            <a:srgbClr val="000000"/>
                          </a:solidFill>
                          <a:effectLst/>
                          <a:latin typeface="Calibri"/>
                        </a:rPr>
                        <a:t>42</a:t>
                      </a:r>
                    </a:p>
                  </a:txBody>
                  <a:tcPr marL="9525" marR="9525" marT="9525" marB="0" anchor="ctr"/>
                </a:tc>
                <a:tc>
                  <a:txBody>
                    <a:bodyPr/>
                    <a:lstStyle/>
                    <a:p>
                      <a:pPr algn="ctr" fontAlgn="b"/>
                      <a:r>
                        <a:rPr lang="en-US" sz="1400" b="0" i="0" u="none" strike="noStrike">
                          <a:solidFill>
                            <a:srgbClr val="000000"/>
                          </a:solidFill>
                          <a:effectLst/>
                          <a:latin typeface="Calibri"/>
                        </a:rPr>
                        <a:t>118</a:t>
                      </a:r>
                    </a:p>
                  </a:txBody>
                  <a:tcPr marL="9525" marR="9525" marT="9525" marB="0" anchor="ctr"/>
                </a:tc>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295289523"/>
                  </p:ext>
                </p:extLst>
              </p:nvPr>
            </p:nvGraphicFramePr>
            <p:xfrm>
              <a:off x="3886200" y="3886200"/>
              <a:ext cx="5194366" cy="1114425"/>
            </p:xfrm>
            <a:graphic>
              <a:graphicData uri="http://schemas.openxmlformats.org/drawingml/2006/table">
                <a:tbl>
                  <a:tblPr firstRow="1" bandRow="1">
                    <a:tableStyleId>{5C22544A-7EE6-4342-B048-85BDC9FD1C3A}</a:tableStyleId>
                  </a:tblPr>
                  <a:tblGrid>
                    <a:gridCol w="970026"/>
                    <a:gridCol w="522288"/>
                    <a:gridCol w="511175"/>
                    <a:gridCol w="522288"/>
                    <a:gridCol w="511175"/>
                    <a:gridCol w="522288"/>
                    <a:gridCol w="511175"/>
                    <a:gridCol w="522288"/>
                    <a:gridCol w="601663"/>
                  </a:tblGrid>
                  <a:tr h="183787">
                    <a:tc rowSpan="2">
                      <a:txBody>
                        <a:bodyPr/>
                        <a:lstStyle/>
                        <a:p>
                          <a:pPr algn="ctr" fontAlgn="b"/>
                          <a:r>
                            <a:rPr lang="en-US" sz="1400" b="0" i="0" u="none" strike="noStrike" smtClean="0">
                              <a:solidFill>
                                <a:srgbClr val="000000"/>
                              </a:solidFill>
                              <a:effectLst/>
                              <a:latin typeface="Calibri"/>
                            </a:rPr>
                            <a:t>QuerySize </a:t>
                          </a:r>
                          <a14:m>
                            <m:oMath xmlns:m="http://schemas.openxmlformats.org/officeDocument/2006/math">
                              <m:r>
                                <a:rPr lang="en-US" sz="1400" b="0" i="1" u="none" strike="noStrike" smtClean="0">
                                  <a:solidFill>
                                    <a:srgbClr val="000000"/>
                                  </a:solidFill>
                                  <a:effectLst/>
                                  <a:latin typeface="Cambria Math"/>
                                </a:rPr>
                                <m:t>→</m:t>
                              </m:r>
                            </m:oMath>
                          </a14:m>
                          <a:endParaRPr lang="en-US" sz="1400" b="0" i="0" u="none" strike="noStrike">
                            <a:solidFill>
                              <a:srgbClr val="000000"/>
                            </a:solidFill>
                            <a:effectLst/>
                            <a:latin typeface="Calibri"/>
                          </a:endParaRPr>
                        </a:p>
                        <a:p>
                          <a:pPr algn="ctr" fontAlgn="b"/>
                          <a:r>
                            <a:rPr lang="en-US" sz="1400" b="0" i="0" u="none" strike="noStrike" smtClean="0">
                              <a:solidFill>
                                <a:srgbClr val="000000"/>
                              </a:solidFill>
                              <a:effectLst/>
                              <a:latin typeface="+mn-lt"/>
                            </a:rPr>
                            <a:t>QueryType </a:t>
                          </a:r>
                          <a14:m>
                            <m:oMath xmlns:m="http://schemas.openxmlformats.org/officeDocument/2006/math">
                              <m:r>
                                <a:rPr lang="en-US" sz="1400" b="0" i="1" u="none" strike="noStrike" smtClean="0">
                                  <a:solidFill>
                                    <a:srgbClr val="000000"/>
                                  </a:solidFill>
                                  <a:effectLst/>
                                  <a:latin typeface="Cambria Math"/>
                                </a:rPr>
                                <m:t>↓</m:t>
                              </m:r>
                            </m:oMath>
                          </a14:m>
                          <a:endParaRPr lang="en-US" sz="1400" b="0" i="0" u="none" strike="noStrike">
                            <a:solidFill>
                              <a:srgbClr val="000000"/>
                            </a:solidFill>
                            <a:effectLst/>
                            <a:latin typeface="Calibri"/>
                          </a:endParaRPr>
                        </a:p>
                      </a:txBody>
                      <a:tcPr marL="9525" marR="9525" marT="9525" marB="0" anchor="ctr"/>
                    </a:tc>
                    <a:tc gridSpan="2">
                      <a:txBody>
                        <a:bodyPr/>
                        <a:lstStyle/>
                        <a:p>
                          <a:pPr algn="ctr" fontAlgn="b"/>
                          <a:r>
                            <a:rPr lang="en-US" sz="1400" b="0" i="0" u="none" strike="noStrike">
                              <a:solidFill>
                                <a:srgbClr val="000000"/>
                              </a:solidFill>
                              <a:effectLst/>
                              <a:latin typeface="Calibri"/>
                            </a:rPr>
                            <a:t>|Q|=2</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|Q|=3</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|Q|=4</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|Q|=5</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r>
                  <a:tr h="190115">
                    <a:tc vMerge="1">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r>
                  <a:tr h="190115">
                    <a:tc>
                      <a:txBody>
                        <a:bodyPr/>
                        <a:lstStyle/>
                        <a:p>
                          <a:pPr algn="ctr" fontAlgn="b"/>
                          <a:r>
                            <a:rPr lang="en-US" sz="1400" b="0" i="0" u="none" strike="noStrike">
                              <a:solidFill>
                                <a:srgbClr val="000000"/>
                              </a:solidFill>
                              <a:effectLst/>
                              <a:latin typeface="Calibri"/>
                            </a:rPr>
                            <a:t>Path</a:t>
                          </a:r>
                        </a:p>
                      </a:txBody>
                      <a:tcPr marL="9525" marR="9525" marT="9525" marB="0" anchor="ctr"/>
                    </a:tc>
                    <a:tc>
                      <a:txBody>
                        <a:bodyPr/>
                        <a:lstStyle/>
                        <a:p>
                          <a:pPr algn="ctr" fontAlgn="b"/>
                          <a:r>
                            <a:rPr lang="en-US" sz="1400" b="0" i="0" u="none" strike="noStrike">
                              <a:solidFill>
                                <a:srgbClr val="000000"/>
                              </a:solidFill>
                              <a:effectLst/>
                              <a:latin typeface="Calibri"/>
                            </a:rPr>
                            <a:t>8</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24</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32</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106</a:t>
                          </a:r>
                        </a:p>
                      </a:txBody>
                      <a:tcPr marL="9525" marR="9525" marT="9525" marB="0" anchor="ctr"/>
                    </a:tc>
                  </a:tr>
                  <a:tr h="190115">
                    <a:tc>
                      <a:txBody>
                        <a:bodyPr/>
                        <a:lstStyle/>
                        <a:p>
                          <a:pPr algn="ctr" fontAlgn="b"/>
                          <a:r>
                            <a:rPr lang="en-US" sz="1400" b="0" i="0" u="none" strike="noStrike">
                              <a:solidFill>
                                <a:srgbClr val="000000"/>
                              </a:solidFill>
                              <a:effectLst/>
                              <a:latin typeface="Calibri"/>
                            </a:rPr>
                            <a:t>Clique</a:t>
                          </a:r>
                        </a:p>
                      </a:txBody>
                      <a:tcPr marL="9525" marR="9525" marT="9525" marB="0" anchor="ctr"/>
                    </a:tc>
                    <a:tc>
                      <a:txBody>
                        <a:bodyPr/>
                        <a:lstStyle/>
                        <a:p>
                          <a:pPr algn="ctr" fontAlgn="b"/>
                          <a:r>
                            <a:rPr lang="en-US" sz="1400" b="0" i="0" u="none" strike="noStrike">
                              <a:solidFill>
                                <a:srgbClr val="000000"/>
                              </a:solidFill>
                              <a:effectLst/>
                              <a:latin typeface="Calibri"/>
                            </a:rPr>
                            <a:t>5</a:t>
                          </a:r>
                        </a:p>
                      </a:txBody>
                      <a:tcPr marL="9525" marR="9525" marT="9525" marB="0" anchor="ctr"/>
                    </a:tc>
                    <a:tc>
                      <a:txBody>
                        <a:bodyPr/>
                        <a:lstStyle/>
                        <a:p>
                          <a:pPr algn="ctr" fontAlgn="b"/>
                          <a:r>
                            <a:rPr lang="en-US" sz="1400" b="0" i="0" u="none" strike="noStrike">
                              <a:solidFill>
                                <a:srgbClr val="000000"/>
                              </a:solidFill>
                              <a:effectLst/>
                              <a:latin typeface="Calibri"/>
                            </a:rPr>
                            <a:t>6</a:t>
                          </a:r>
                        </a:p>
                      </a:txBody>
                      <a:tcPr marL="9525" marR="9525" marT="9525" marB="0" anchor="ctr"/>
                    </a:tc>
                    <a:tc>
                      <a:txBody>
                        <a:bodyPr/>
                        <a:lstStyle/>
                        <a:p>
                          <a:pPr algn="ctr" fontAlgn="b"/>
                          <a:r>
                            <a:rPr lang="en-US" sz="1400" b="0" i="0" u="none" strike="noStrike">
                              <a:solidFill>
                                <a:srgbClr val="000000"/>
                              </a:solidFill>
                              <a:effectLst/>
                              <a:latin typeface="Calibri"/>
                            </a:rPr>
                            <a:t>8</a:t>
                          </a:r>
                        </a:p>
                      </a:txBody>
                      <a:tcPr marL="9525" marR="9525" marT="9525" marB="0" anchor="ctr"/>
                    </a:tc>
                    <a:tc>
                      <a:txBody>
                        <a:bodyPr/>
                        <a:lstStyle/>
                        <a:p>
                          <a:pPr algn="ctr" fontAlgn="b"/>
                          <a:r>
                            <a:rPr lang="en-US" sz="1400" b="0" i="0" u="none" strike="noStrike">
                              <a:solidFill>
                                <a:srgbClr val="000000"/>
                              </a:solidFill>
                              <a:effectLst/>
                              <a:latin typeface="Calibri"/>
                            </a:rPr>
                            <a:t>338</a:t>
                          </a:r>
                        </a:p>
                      </a:txBody>
                      <a:tcPr marL="9525" marR="9525" marT="9525" marB="0" anchor="ctr"/>
                    </a:tc>
                    <a:tc>
                      <a:txBody>
                        <a:bodyPr/>
                        <a:lstStyle/>
                        <a:p>
                          <a:pPr algn="ctr" fontAlgn="b"/>
                          <a:r>
                            <a:rPr lang="en-US" sz="1400" b="0" i="0" u="none" strike="noStrike">
                              <a:solidFill>
                                <a:srgbClr val="000000"/>
                              </a:solidFill>
                              <a:effectLst/>
                              <a:latin typeface="Calibri"/>
                            </a:rPr>
                            <a:t>9</a:t>
                          </a:r>
                        </a:p>
                      </a:txBody>
                      <a:tcPr marL="9525" marR="9525" marT="9525" marB="0" anchor="ctr"/>
                    </a:tc>
                    <a:tc>
                      <a:txBody>
                        <a:bodyPr/>
                        <a:lstStyle/>
                        <a:p>
                          <a:pPr algn="ctr" fontAlgn="b"/>
                          <a:r>
                            <a:rPr lang="en-US" sz="1400" b="0" i="0" u="none" strike="noStrike">
                              <a:solidFill>
                                <a:srgbClr val="000000"/>
                              </a:solidFill>
                              <a:effectLst/>
                              <a:latin typeface="Calibri"/>
                            </a:rPr>
                            <a:t>13538</a:t>
                          </a:r>
                        </a:p>
                      </a:txBody>
                      <a:tcPr marL="9525" marR="9525" marT="9525" marB="0" anchor="ctr"/>
                    </a:tc>
                    <a:tc>
                      <a:txBody>
                        <a:bodyPr/>
                        <a:lstStyle/>
                        <a:p>
                          <a:pPr algn="ctr" fontAlgn="b"/>
                          <a:r>
                            <a:rPr lang="en-US" sz="1400" b="0" i="0" u="none" strike="noStrike">
                              <a:solidFill>
                                <a:srgbClr val="000000"/>
                              </a:solidFill>
                              <a:effectLst/>
                              <a:latin typeface="Calibri"/>
                            </a:rPr>
                            <a:t>9</a:t>
                          </a:r>
                        </a:p>
                      </a:txBody>
                      <a:tcPr marL="9525" marR="9525" marT="9525" marB="0" anchor="ctr"/>
                    </a:tc>
                    <a:tc>
                      <a:txBody>
                        <a:bodyPr/>
                        <a:lstStyle/>
                        <a:p>
                          <a:pPr algn="ctr" fontAlgn="b"/>
                          <a:r>
                            <a:rPr lang="en-US" sz="1400" b="0" i="0" u="none" strike="noStrike">
                              <a:solidFill>
                                <a:srgbClr val="000000"/>
                              </a:solidFill>
                              <a:effectLst/>
                              <a:latin typeface="Calibri"/>
                            </a:rPr>
                            <a:t>199608</a:t>
                          </a:r>
                        </a:p>
                      </a:txBody>
                      <a:tcPr marL="9525" marR="9525" marT="9525" marB="0" anchor="ctr"/>
                    </a:tc>
                  </a:tr>
                  <a:tr h="190115">
                    <a:tc>
                      <a:txBody>
                        <a:bodyPr/>
                        <a:lstStyle/>
                        <a:p>
                          <a:pPr algn="ctr" fontAlgn="b"/>
                          <a:r>
                            <a:rPr lang="en-US" sz="1400" b="0" i="0" u="none" strike="noStrike">
                              <a:solidFill>
                                <a:srgbClr val="000000"/>
                              </a:solidFill>
                              <a:effectLst/>
                              <a:latin typeface="Calibri"/>
                            </a:rPr>
                            <a:t>Subgraph</a:t>
                          </a:r>
                        </a:p>
                      </a:txBody>
                      <a:tcPr marL="9525" marR="9525" marT="9525" marB="0" anchor="ctr"/>
                    </a:tc>
                    <a:tc>
                      <a:txBody>
                        <a:bodyPr/>
                        <a:lstStyle/>
                        <a:p>
                          <a:pPr algn="ctr" fontAlgn="b"/>
                          <a:r>
                            <a:rPr lang="en-US" sz="1400" b="0" i="0" u="none" strike="noStrike">
                              <a:solidFill>
                                <a:srgbClr val="000000"/>
                              </a:solidFill>
                              <a:effectLst/>
                              <a:latin typeface="Calibri"/>
                            </a:rPr>
                            <a:t>6</a:t>
                          </a:r>
                        </a:p>
                      </a:txBody>
                      <a:tcPr marL="9525" marR="9525" marT="9525" marB="0" anchor="ctr"/>
                    </a:tc>
                    <a:tc>
                      <a:txBody>
                        <a:bodyPr/>
                        <a:lstStyle/>
                        <a:p>
                          <a:pPr algn="ctr" fontAlgn="b"/>
                          <a:r>
                            <a:rPr lang="en-US" sz="1400" b="0" i="0" u="none" strike="noStrike">
                              <a:solidFill>
                                <a:srgbClr val="000000"/>
                              </a:solidFill>
                              <a:effectLst/>
                              <a:latin typeface="Calibri"/>
                            </a:rPr>
                            <a:t>6</a:t>
                          </a:r>
                        </a:p>
                      </a:txBody>
                      <a:tcPr marL="9525" marR="9525" marT="9525" marB="0" anchor="ctr"/>
                    </a:tc>
                    <a:tc>
                      <a:txBody>
                        <a:bodyPr/>
                        <a:lstStyle/>
                        <a:p>
                          <a:pPr algn="ctr" fontAlgn="b"/>
                          <a:r>
                            <a:rPr lang="en-US" sz="1400" b="0" i="0" u="none" strike="noStrike">
                              <a:solidFill>
                                <a:srgbClr val="000000"/>
                              </a:solidFill>
                              <a:effectLst/>
                              <a:latin typeface="Calibri"/>
                            </a:rPr>
                            <a:t>9</a:t>
                          </a:r>
                        </a:p>
                      </a:txBody>
                      <a:tcPr marL="9525" marR="9525" marT="9525" marB="0" anchor="ctr"/>
                    </a:tc>
                    <a:tc>
                      <a:txBody>
                        <a:bodyPr/>
                        <a:lstStyle/>
                        <a:p>
                          <a:pPr algn="ctr" fontAlgn="b"/>
                          <a:r>
                            <a:rPr lang="en-US" sz="1400" b="0" i="0" u="none" strike="noStrike">
                              <a:solidFill>
                                <a:srgbClr val="000000"/>
                              </a:solidFill>
                              <a:effectLst/>
                              <a:latin typeface="Calibri"/>
                            </a:rPr>
                            <a:t>156</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781</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4506</a:t>
                          </a:r>
                        </a:p>
                      </a:txBody>
                      <a:tcPr marL="9525" marR="9525" marT="9525" marB="0" anchor="ct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943876086"/>
                  </p:ext>
                </p:extLst>
              </p:nvPr>
            </p:nvGraphicFramePr>
            <p:xfrm>
              <a:off x="3886200" y="3886200"/>
              <a:ext cx="5194366" cy="1114425"/>
            </p:xfrm>
            <a:graphic>
              <a:graphicData uri="http://schemas.openxmlformats.org/drawingml/2006/table">
                <a:tbl>
                  <a:tblPr firstRow="1" bandRow="1">
                    <a:tableStyleId>{5C22544A-7EE6-4342-B048-85BDC9FD1C3A}</a:tableStyleId>
                  </a:tblPr>
                  <a:tblGrid>
                    <a:gridCol w="970026"/>
                    <a:gridCol w="522288"/>
                    <a:gridCol w="511175"/>
                    <a:gridCol w="522288"/>
                    <a:gridCol w="511175"/>
                    <a:gridCol w="522288"/>
                    <a:gridCol w="511175"/>
                    <a:gridCol w="522288"/>
                    <a:gridCol w="601663"/>
                  </a:tblGrid>
                  <a:tr h="222885">
                    <a:tc rowSpan="2">
                      <a:txBody>
                        <a:bodyPr/>
                        <a:lstStyle/>
                        <a:p>
                          <a:endParaRPr lang="en-US"/>
                        </a:p>
                      </a:txBody>
                      <a:tcPr marL="9525" marR="9525" marT="9525" marB="0" anchor="ctr">
                        <a:blipFill rotWithShape="1">
                          <a:blip r:embed="rId2"/>
                          <a:stretch>
                            <a:fillRect l="-629" t="-9589" r="-435849" b="-173973"/>
                          </a:stretch>
                        </a:blipFill>
                      </a:tcPr>
                    </a:tc>
                    <a:tc gridSpan="2">
                      <a:txBody>
                        <a:bodyPr/>
                        <a:lstStyle/>
                        <a:p>
                          <a:pPr algn="ctr" fontAlgn="b"/>
                          <a:r>
                            <a:rPr lang="en-US" sz="1400" b="0" i="0" u="none" strike="noStrike">
                              <a:solidFill>
                                <a:srgbClr val="000000"/>
                              </a:solidFill>
                              <a:effectLst/>
                              <a:latin typeface="Calibri"/>
                            </a:rPr>
                            <a:t>|Q|=2</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|Q|=3</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|Q|=4</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|Q|=5</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r>
                  <a:tr h="222885">
                    <a:tc vMerge="1">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r>
                  <a:tr h="222885">
                    <a:tc>
                      <a:txBody>
                        <a:bodyPr/>
                        <a:lstStyle/>
                        <a:p>
                          <a:pPr algn="ctr" fontAlgn="b"/>
                          <a:r>
                            <a:rPr lang="en-US" sz="1400" b="0" i="0" u="none" strike="noStrike">
                              <a:solidFill>
                                <a:srgbClr val="000000"/>
                              </a:solidFill>
                              <a:effectLst/>
                              <a:latin typeface="Calibri"/>
                            </a:rPr>
                            <a:t>Path</a:t>
                          </a:r>
                        </a:p>
                      </a:txBody>
                      <a:tcPr marL="9525" marR="9525" marT="9525" marB="0" anchor="ctr"/>
                    </a:tc>
                    <a:tc>
                      <a:txBody>
                        <a:bodyPr/>
                        <a:lstStyle/>
                        <a:p>
                          <a:pPr algn="ctr" fontAlgn="b"/>
                          <a:r>
                            <a:rPr lang="en-US" sz="1400" b="0" i="0" u="none" strike="noStrike">
                              <a:solidFill>
                                <a:srgbClr val="000000"/>
                              </a:solidFill>
                              <a:effectLst/>
                              <a:latin typeface="Calibri"/>
                            </a:rPr>
                            <a:t>8</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24</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32</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106</a:t>
                          </a:r>
                        </a:p>
                      </a:txBody>
                      <a:tcPr marL="9525" marR="9525" marT="9525" marB="0" anchor="ctr"/>
                    </a:tc>
                  </a:tr>
                  <a:tr h="222885">
                    <a:tc>
                      <a:txBody>
                        <a:bodyPr/>
                        <a:lstStyle/>
                        <a:p>
                          <a:pPr algn="ctr" fontAlgn="b"/>
                          <a:r>
                            <a:rPr lang="en-US" sz="1400" b="0" i="0" u="none" strike="noStrike">
                              <a:solidFill>
                                <a:srgbClr val="000000"/>
                              </a:solidFill>
                              <a:effectLst/>
                              <a:latin typeface="Calibri"/>
                            </a:rPr>
                            <a:t>Clique</a:t>
                          </a:r>
                        </a:p>
                      </a:txBody>
                      <a:tcPr marL="9525" marR="9525" marT="9525" marB="0" anchor="ctr"/>
                    </a:tc>
                    <a:tc>
                      <a:txBody>
                        <a:bodyPr/>
                        <a:lstStyle/>
                        <a:p>
                          <a:pPr algn="ctr" fontAlgn="b"/>
                          <a:r>
                            <a:rPr lang="en-US" sz="1400" b="0" i="0" u="none" strike="noStrike">
                              <a:solidFill>
                                <a:srgbClr val="000000"/>
                              </a:solidFill>
                              <a:effectLst/>
                              <a:latin typeface="Calibri"/>
                            </a:rPr>
                            <a:t>5</a:t>
                          </a:r>
                        </a:p>
                      </a:txBody>
                      <a:tcPr marL="9525" marR="9525" marT="9525" marB="0" anchor="ctr"/>
                    </a:tc>
                    <a:tc>
                      <a:txBody>
                        <a:bodyPr/>
                        <a:lstStyle/>
                        <a:p>
                          <a:pPr algn="ctr" fontAlgn="b"/>
                          <a:r>
                            <a:rPr lang="en-US" sz="1400" b="0" i="0" u="none" strike="noStrike">
                              <a:solidFill>
                                <a:srgbClr val="000000"/>
                              </a:solidFill>
                              <a:effectLst/>
                              <a:latin typeface="Calibri"/>
                            </a:rPr>
                            <a:t>6</a:t>
                          </a:r>
                        </a:p>
                      </a:txBody>
                      <a:tcPr marL="9525" marR="9525" marT="9525" marB="0" anchor="ctr"/>
                    </a:tc>
                    <a:tc>
                      <a:txBody>
                        <a:bodyPr/>
                        <a:lstStyle/>
                        <a:p>
                          <a:pPr algn="ctr" fontAlgn="b"/>
                          <a:r>
                            <a:rPr lang="en-US" sz="1400" b="0" i="0" u="none" strike="noStrike">
                              <a:solidFill>
                                <a:srgbClr val="000000"/>
                              </a:solidFill>
                              <a:effectLst/>
                              <a:latin typeface="Calibri"/>
                            </a:rPr>
                            <a:t>8</a:t>
                          </a:r>
                        </a:p>
                      </a:txBody>
                      <a:tcPr marL="9525" marR="9525" marT="9525" marB="0" anchor="ctr"/>
                    </a:tc>
                    <a:tc>
                      <a:txBody>
                        <a:bodyPr/>
                        <a:lstStyle/>
                        <a:p>
                          <a:pPr algn="ctr" fontAlgn="b"/>
                          <a:r>
                            <a:rPr lang="en-US" sz="1400" b="0" i="0" u="none" strike="noStrike">
                              <a:solidFill>
                                <a:srgbClr val="000000"/>
                              </a:solidFill>
                              <a:effectLst/>
                              <a:latin typeface="Calibri"/>
                            </a:rPr>
                            <a:t>338</a:t>
                          </a:r>
                        </a:p>
                      </a:txBody>
                      <a:tcPr marL="9525" marR="9525" marT="9525" marB="0" anchor="ctr"/>
                    </a:tc>
                    <a:tc>
                      <a:txBody>
                        <a:bodyPr/>
                        <a:lstStyle/>
                        <a:p>
                          <a:pPr algn="ctr" fontAlgn="b"/>
                          <a:r>
                            <a:rPr lang="en-US" sz="1400" b="0" i="0" u="none" strike="noStrike">
                              <a:solidFill>
                                <a:srgbClr val="000000"/>
                              </a:solidFill>
                              <a:effectLst/>
                              <a:latin typeface="Calibri"/>
                            </a:rPr>
                            <a:t>9</a:t>
                          </a:r>
                        </a:p>
                      </a:txBody>
                      <a:tcPr marL="9525" marR="9525" marT="9525" marB="0" anchor="ctr"/>
                    </a:tc>
                    <a:tc>
                      <a:txBody>
                        <a:bodyPr/>
                        <a:lstStyle/>
                        <a:p>
                          <a:pPr algn="ctr" fontAlgn="b"/>
                          <a:r>
                            <a:rPr lang="en-US" sz="1400" b="0" i="0" u="none" strike="noStrike">
                              <a:solidFill>
                                <a:srgbClr val="000000"/>
                              </a:solidFill>
                              <a:effectLst/>
                              <a:latin typeface="Calibri"/>
                            </a:rPr>
                            <a:t>13538</a:t>
                          </a:r>
                        </a:p>
                      </a:txBody>
                      <a:tcPr marL="9525" marR="9525" marT="9525" marB="0" anchor="ctr"/>
                    </a:tc>
                    <a:tc>
                      <a:txBody>
                        <a:bodyPr/>
                        <a:lstStyle/>
                        <a:p>
                          <a:pPr algn="ctr" fontAlgn="b"/>
                          <a:r>
                            <a:rPr lang="en-US" sz="1400" b="0" i="0" u="none" strike="noStrike">
                              <a:solidFill>
                                <a:srgbClr val="000000"/>
                              </a:solidFill>
                              <a:effectLst/>
                              <a:latin typeface="Calibri"/>
                            </a:rPr>
                            <a:t>9</a:t>
                          </a:r>
                        </a:p>
                      </a:txBody>
                      <a:tcPr marL="9525" marR="9525" marT="9525" marB="0" anchor="ctr"/>
                    </a:tc>
                    <a:tc>
                      <a:txBody>
                        <a:bodyPr/>
                        <a:lstStyle/>
                        <a:p>
                          <a:pPr algn="ctr" fontAlgn="b"/>
                          <a:r>
                            <a:rPr lang="en-US" sz="1400" b="0" i="0" u="none" strike="noStrike">
                              <a:solidFill>
                                <a:srgbClr val="000000"/>
                              </a:solidFill>
                              <a:effectLst/>
                              <a:latin typeface="Calibri"/>
                            </a:rPr>
                            <a:t>199608</a:t>
                          </a:r>
                        </a:p>
                      </a:txBody>
                      <a:tcPr marL="9525" marR="9525" marT="9525" marB="0" anchor="ctr"/>
                    </a:tc>
                  </a:tr>
                  <a:tr h="222885">
                    <a:tc>
                      <a:txBody>
                        <a:bodyPr/>
                        <a:lstStyle/>
                        <a:p>
                          <a:pPr algn="ctr" fontAlgn="b"/>
                          <a:r>
                            <a:rPr lang="en-US" sz="1400" b="0" i="0" u="none" strike="noStrike">
                              <a:solidFill>
                                <a:srgbClr val="000000"/>
                              </a:solidFill>
                              <a:effectLst/>
                              <a:latin typeface="Calibri"/>
                            </a:rPr>
                            <a:t>Subgraph</a:t>
                          </a:r>
                        </a:p>
                      </a:txBody>
                      <a:tcPr marL="9525" marR="9525" marT="9525" marB="0" anchor="ctr"/>
                    </a:tc>
                    <a:tc>
                      <a:txBody>
                        <a:bodyPr/>
                        <a:lstStyle/>
                        <a:p>
                          <a:pPr algn="ctr" fontAlgn="b"/>
                          <a:r>
                            <a:rPr lang="en-US" sz="1400" b="0" i="0" u="none" strike="noStrike">
                              <a:solidFill>
                                <a:srgbClr val="000000"/>
                              </a:solidFill>
                              <a:effectLst/>
                              <a:latin typeface="Calibri"/>
                            </a:rPr>
                            <a:t>6</a:t>
                          </a:r>
                        </a:p>
                      </a:txBody>
                      <a:tcPr marL="9525" marR="9525" marT="9525" marB="0" anchor="ctr"/>
                    </a:tc>
                    <a:tc>
                      <a:txBody>
                        <a:bodyPr/>
                        <a:lstStyle/>
                        <a:p>
                          <a:pPr algn="ctr" fontAlgn="b"/>
                          <a:r>
                            <a:rPr lang="en-US" sz="1400" b="0" i="0" u="none" strike="noStrike">
                              <a:solidFill>
                                <a:srgbClr val="000000"/>
                              </a:solidFill>
                              <a:effectLst/>
                              <a:latin typeface="Calibri"/>
                            </a:rPr>
                            <a:t>6</a:t>
                          </a:r>
                        </a:p>
                      </a:txBody>
                      <a:tcPr marL="9525" marR="9525" marT="9525" marB="0" anchor="ctr"/>
                    </a:tc>
                    <a:tc>
                      <a:txBody>
                        <a:bodyPr/>
                        <a:lstStyle/>
                        <a:p>
                          <a:pPr algn="ctr" fontAlgn="b"/>
                          <a:r>
                            <a:rPr lang="en-US" sz="1400" b="0" i="0" u="none" strike="noStrike">
                              <a:solidFill>
                                <a:srgbClr val="000000"/>
                              </a:solidFill>
                              <a:effectLst/>
                              <a:latin typeface="Calibri"/>
                            </a:rPr>
                            <a:t>9</a:t>
                          </a:r>
                        </a:p>
                      </a:txBody>
                      <a:tcPr marL="9525" marR="9525" marT="9525" marB="0" anchor="ctr"/>
                    </a:tc>
                    <a:tc>
                      <a:txBody>
                        <a:bodyPr/>
                        <a:lstStyle/>
                        <a:p>
                          <a:pPr algn="ctr" fontAlgn="b"/>
                          <a:r>
                            <a:rPr lang="en-US" sz="1400" b="0" i="0" u="none" strike="noStrike">
                              <a:solidFill>
                                <a:srgbClr val="000000"/>
                              </a:solidFill>
                              <a:effectLst/>
                              <a:latin typeface="Calibri"/>
                            </a:rPr>
                            <a:t>156</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781</a:t>
                          </a:r>
                        </a:p>
                      </a:txBody>
                      <a:tcPr marL="9525" marR="9525" marT="9525" marB="0" anchor="ctr"/>
                    </a:tc>
                    <a:tc>
                      <a:txBody>
                        <a:bodyPr/>
                        <a:lstStyle/>
                        <a:p>
                          <a:pPr algn="ctr" fontAlgn="b"/>
                          <a:r>
                            <a:rPr lang="en-US" sz="1400" b="0" i="0" u="none" strike="noStrike">
                              <a:solidFill>
                                <a:srgbClr val="000000"/>
                              </a:solidFill>
                              <a:effectLst/>
                              <a:latin typeface="Calibri"/>
                            </a:rPr>
                            <a:t>12</a:t>
                          </a:r>
                        </a:p>
                      </a:txBody>
                      <a:tcPr marL="9525" marR="9525" marT="9525" marB="0" anchor="ctr"/>
                    </a:tc>
                    <a:tc>
                      <a:txBody>
                        <a:bodyPr/>
                        <a:lstStyle/>
                        <a:p>
                          <a:pPr algn="ctr" fontAlgn="b"/>
                          <a:r>
                            <a:rPr lang="en-US" sz="1400" b="0" i="0" u="none" strike="noStrike">
                              <a:solidFill>
                                <a:srgbClr val="000000"/>
                              </a:solidFill>
                              <a:effectLst/>
                              <a:latin typeface="Calibri"/>
                            </a:rPr>
                            <a:t>4506</a:t>
                          </a:r>
                        </a:p>
                      </a:txBody>
                      <a:tcPr marL="9525" marR="9525" marT="9525" marB="0" anchor="ctr"/>
                    </a:tc>
                  </a:tr>
                </a:tbl>
              </a:graphicData>
            </a:graphic>
          </p:graphicFrame>
        </mc:Fallback>
      </mc:AlternateContent>
      <p:sp>
        <p:nvSpPr>
          <p:cNvPr id="9" name="TextBox 8"/>
          <p:cNvSpPr txBox="1"/>
          <p:nvPr/>
        </p:nvSpPr>
        <p:spPr>
          <a:xfrm>
            <a:off x="152400" y="3048000"/>
            <a:ext cx="4065665" cy="646331"/>
          </a:xfrm>
          <a:prstGeom prst="rect">
            <a:avLst/>
          </a:prstGeom>
          <a:noFill/>
        </p:spPr>
        <p:txBody>
          <a:bodyPr wrap="none" rtlCol="0">
            <a:spAutoFit/>
          </a:bodyPr>
          <a:lstStyle/>
          <a:p>
            <a:pPr algn="ctr"/>
            <a:r>
              <a:rPr lang="en-US"/>
              <a:t>Query Execution Time (msec) for Path</a:t>
            </a:r>
          </a:p>
          <a:p>
            <a:pPr algn="ctr"/>
            <a:r>
              <a:rPr lang="en-US"/>
              <a:t>Queries (Graph G2 and indexes with </a:t>
            </a:r>
            <a:r>
              <a:rPr lang="en-US" smtClean="0"/>
              <a:t>D=2)</a:t>
            </a:r>
            <a:endParaRPr lang="en-US"/>
          </a:p>
        </p:txBody>
      </p:sp>
      <p:sp>
        <p:nvSpPr>
          <p:cNvPr id="10" name="TextBox 9"/>
          <p:cNvSpPr txBox="1"/>
          <p:nvPr/>
        </p:nvSpPr>
        <p:spPr>
          <a:xfrm>
            <a:off x="4419600" y="3011269"/>
            <a:ext cx="4065665" cy="646331"/>
          </a:xfrm>
          <a:prstGeom prst="rect">
            <a:avLst/>
          </a:prstGeom>
          <a:noFill/>
        </p:spPr>
        <p:txBody>
          <a:bodyPr wrap="none" rtlCol="0">
            <a:spAutoFit/>
          </a:bodyPr>
          <a:lstStyle/>
          <a:p>
            <a:pPr algn="ctr"/>
            <a:r>
              <a:rPr lang="en-US"/>
              <a:t>Query Execution Time (msec) for </a:t>
            </a:r>
            <a:r>
              <a:rPr lang="en-US" smtClean="0"/>
              <a:t>Clique</a:t>
            </a:r>
            <a:endParaRPr lang="en-US"/>
          </a:p>
          <a:p>
            <a:pPr algn="ctr"/>
            <a:r>
              <a:rPr lang="en-US"/>
              <a:t>Queries (Graph G2 and indexes with </a:t>
            </a:r>
            <a:r>
              <a:rPr lang="en-US" smtClean="0"/>
              <a:t>D=2)</a:t>
            </a:r>
            <a:endParaRPr lang="en-US"/>
          </a:p>
        </p:txBody>
      </p:sp>
      <p:sp>
        <p:nvSpPr>
          <p:cNvPr id="11" name="TextBox 10"/>
          <p:cNvSpPr txBox="1"/>
          <p:nvPr/>
        </p:nvSpPr>
        <p:spPr>
          <a:xfrm>
            <a:off x="0" y="5181600"/>
            <a:ext cx="4190443" cy="646331"/>
          </a:xfrm>
          <a:prstGeom prst="rect">
            <a:avLst/>
          </a:prstGeom>
          <a:noFill/>
        </p:spPr>
        <p:txBody>
          <a:bodyPr wrap="none" rtlCol="0">
            <a:spAutoFit/>
          </a:bodyPr>
          <a:lstStyle/>
          <a:p>
            <a:pPr algn="ctr"/>
            <a:r>
              <a:rPr lang="en-US"/>
              <a:t>Query Execution Time (msec) for </a:t>
            </a:r>
            <a:r>
              <a:rPr lang="en-US" smtClean="0"/>
              <a:t>Subgraph</a:t>
            </a:r>
            <a:endParaRPr lang="en-US"/>
          </a:p>
          <a:p>
            <a:pPr algn="ctr"/>
            <a:r>
              <a:rPr lang="en-US"/>
              <a:t>Queries (Graph G2 and indexes with </a:t>
            </a:r>
            <a:r>
              <a:rPr lang="en-US" smtClean="0"/>
              <a:t>D=2)</a:t>
            </a:r>
            <a:endParaRPr lang="en-US"/>
          </a:p>
        </p:txBody>
      </p:sp>
      <p:sp>
        <p:nvSpPr>
          <p:cNvPr id="12" name="TextBox 11"/>
          <p:cNvSpPr txBox="1"/>
          <p:nvPr/>
        </p:nvSpPr>
        <p:spPr>
          <a:xfrm>
            <a:off x="4419600" y="5166360"/>
            <a:ext cx="4559390" cy="923330"/>
          </a:xfrm>
          <a:prstGeom prst="rect">
            <a:avLst/>
          </a:prstGeom>
          <a:noFill/>
        </p:spPr>
        <p:txBody>
          <a:bodyPr wrap="none" rtlCol="0">
            <a:spAutoFit/>
          </a:bodyPr>
          <a:lstStyle/>
          <a:p>
            <a:pPr algn="ctr"/>
            <a:r>
              <a:rPr lang="en-US"/>
              <a:t>Running Time (msec) Split between </a:t>
            </a:r>
            <a:r>
              <a:rPr lang="en-US" smtClean="0"/>
              <a:t>Candidate </a:t>
            </a:r>
          </a:p>
          <a:p>
            <a:pPr algn="ctr"/>
            <a:r>
              <a:rPr lang="en-US" smtClean="0"/>
              <a:t>Filtering </a:t>
            </a:r>
            <a:r>
              <a:rPr lang="en-US"/>
              <a:t>(CFT) and Top-K Execution (TET)</a:t>
            </a:r>
          </a:p>
          <a:p>
            <a:pPr algn="ctr"/>
            <a:r>
              <a:rPr lang="en-US"/>
              <a:t>for graph G2</a:t>
            </a:r>
          </a:p>
        </p:txBody>
      </p:sp>
    </p:spTree>
    <p:extLst>
      <p:ext uri="{BB962C8B-B14F-4D97-AF65-F5344CB8AC3E}">
        <p14:creationId xmlns:p14="http://schemas.microsoft.com/office/powerpoint/2010/main" val="28170046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Good Scalability</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080878480"/>
                  </p:ext>
                </p:extLst>
              </p:nvPr>
            </p:nvGraphicFramePr>
            <p:xfrm>
              <a:off x="152400" y="1482090"/>
              <a:ext cx="5194366" cy="1337310"/>
            </p:xfrm>
            <a:graphic>
              <a:graphicData uri="http://schemas.openxmlformats.org/drawingml/2006/table">
                <a:tbl>
                  <a:tblPr firstRow="1" bandRow="1">
                    <a:tableStyleId>{5C22544A-7EE6-4342-B048-85BDC9FD1C3A}</a:tableStyleId>
                  </a:tblPr>
                  <a:tblGrid>
                    <a:gridCol w="970026"/>
                    <a:gridCol w="522288"/>
                    <a:gridCol w="511175"/>
                    <a:gridCol w="522288"/>
                    <a:gridCol w="511175"/>
                    <a:gridCol w="522288"/>
                    <a:gridCol w="511175"/>
                    <a:gridCol w="522288"/>
                    <a:gridCol w="601663"/>
                  </a:tblGrid>
                  <a:tr h="160540">
                    <a:tc rowSpan="2">
                      <a:txBody>
                        <a:bodyPr/>
                        <a:lstStyle/>
                        <a:p>
                          <a:pPr algn="ctr" fontAlgn="b"/>
                          <a:r>
                            <a:rPr lang="en-US" sz="1400" b="0" i="0" u="none" strike="noStrike" smtClean="0">
                              <a:solidFill>
                                <a:srgbClr val="000000"/>
                              </a:solidFill>
                              <a:effectLst/>
                              <a:latin typeface="Calibri"/>
                            </a:rPr>
                            <a:t>QuerySize </a:t>
                          </a:r>
                          <a14:m>
                            <m:oMath xmlns:m="http://schemas.openxmlformats.org/officeDocument/2006/math">
                              <m:r>
                                <a:rPr lang="en-US" sz="1400" b="0" i="1" u="none" strike="noStrike" smtClean="0">
                                  <a:solidFill>
                                    <a:srgbClr val="000000"/>
                                  </a:solidFill>
                                  <a:effectLst/>
                                  <a:latin typeface="Cambria Math"/>
                                </a:rPr>
                                <m:t>→</m:t>
                              </m:r>
                            </m:oMath>
                          </a14:m>
                          <a:endParaRPr lang="en-US" sz="1400" b="0" i="0" u="none" strike="noStrike">
                            <a:solidFill>
                              <a:srgbClr val="000000"/>
                            </a:solidFill>
                            <a:effectLst/>
                            <a:latin typeface="Calibri"/>
                          </a:endParaRPr>
                        </a:p>
                        <a:p>
                          <a:pPr algn="ctr" fontAlgn="b"/>
                          <a:r>
                            <a:rPr lang="en-US" sz="1400" b="0" i="0" u="none" strike="noStrike" smtClean="0">
                              <a:solidFill>
                                <a:srgbClr val="000000"/>
                              </a:solidFill>
                              <a:effectLst/>
                              <a:latin typeface="Calibri"/>
                            </a:rPr>
                            <a:t>Graph </a:t>
                          </a:r>
                          <a14:m>
                            <m:oMath xmlns:m="http://schemas.openxmlformats.org/officeDocument/2006/math">
                              <m:r>
                                <a:rPr lang="en-US" sz="1400" b="0" i="1" u="none" strike="noStrike" smtClean="0">
                                  <a:solidFill>
                                    <a:srgbClr val="000000"/>
                                  </a:solidFill>
                                  <a:effectLst/>
                                  <a:latin typeface="Cambria Math"/>
                                </a:rPr>
                                <m:t>↓</m:t>
                              </m:r>
                            </m:oMath>
                          </a14:m>
                          <a:endParaRPr lang="en-US" sz="1400" b="0" i="0" u="none" strike="noStrike">
                            <a:solidFill>
                              <a:srgbClr val="000000"/>
                            </a:solidFill>
                            <a:effectLst/>
                            <a:latin typeface="Calibri"/>
                          </a:endParaRPr>
                        </a:p>
                      </a:txBody>
                      <a:tcPr marL="9525" marR="9525" marT="9525" marB="0" anchor="ctr"/>
                    </a:tc>
                    <a:tc gridSpan="2">
                      <a:txBody>
                        <a:bodyPr/>
                        <a:lstStyle/>
                        <a:p>
                          <a:pPr algn="ctr" fontAlgn="b"/>
                          <a:r>
                            <a:rPr lang="en-US" sz="1400" b="0" i="0" u="none" strike="noStrike">
                              <a:solidFill>
                                <a:srgbClr val="000000"/>
                              </a:solidFill>
                              <a:effectLst/>
                              <a:latin typeface="Calibri"/>
                            </a:rPr>
                            <a:t>|Q|=2</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|Q|=3</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|Q|=4</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|Q|=5</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r>
                  <a:tr h="183298">
                    <a:tc vMerge="1">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r>
                  <a:tr h="160540">
                    <a:tc>
                      <a:txBody>
                        <a:bodyPr/>
                        <a:lstStyle/>
                        <a:p>
                          <a:pPr algn="ctr" fontAlgn="b"/>
                          <a:r>
                            <a:rPr lang="en-US" sz="1400" b="0" i="0" u="none" strike="noStrike">
                              <a:solidFill>
                                <a:srgbClr val="000000"/>
                              </a:solidFill>
                              <a:effectLst/>
                              <a:latin typeface="Calibri"/>
                            </a:rPr>
                            <a:t>G1</a:t>
                          </a:r>
                        </a:p>
                      </a:txBody>
                      <a:tcPr marL="9525" marR="9525" marT="9525" marB="0" anchor="ctr"/>
                    </a:tc>
                    <a:tc>
                      <a:txBody>
                        <a:bodyPr/>
                        <a:lstStyle/>
                        <a:p>
                          <a:pPr algn="ctr" fontAlgn="b"/>
                          <a:r>
                            <a:rPr lang="en-US" sz="1400" b="0" i="0" u="none" strike="noStrike">
                              <a:solidFill>
                                <a:srgbClr val="000000"/>
                              </a:solidFill>
                              <a:effectLst/>
                              <a:latin typeface="Calibri"/>
                            </a:rPr>
                            <a:t>2</a:t>
                          </a:r>
                        </a:p>
                      </a:txBody>
                      <a:tcPr marL="9525" marR="9525" marT="9525" marB="0" anchor="ctr"/>
                    </a:tc>
                    <a:tc>
                      <a:txBody>
                        <a:bodyPr/>
                        <a:lstStyle/>
                        <a:p>
                          <a:pPr algn="ctr" fontAlgn="b"/>
                          <a:r>
                            <a:rPr lang="en-US" sz="1400" b="0" i="0" u="none" strike="noStrike">
                              <a:solidFill>
                                <a:srgbClr val="000000"/>
                              </a:solidFill>
                              <a:effectLst/>
                              <a:latin typeface="Calibri"/>
                            </a:rPr>
                            <a:t>5</a:t>
                          </a:r>
                        </a:p>
                      </a:txBody>
                      <a:tcPr marL="9525" marR="9525" marT="9525" marB="0" anchor="ctr"/>
                    </a:tc>
                    <a:tc>
                      <a:txBody>
                        <a:bodyPr/>
                        <a:lstStyle/>
                        <a:p>
                          <a:pPr algn="ctr" fontAlgn="b"/>
                          <a:r>
                            <a:rPr lang="en-US" sz="1400" b="0" i="0" u="none" strike="noStrike">
                              <a:solidFill>
                                <a:srgbClr val="000000"/>
                              </a:solidFill>
                              <a:effectLst/>
                              <a:latin typeface="Calibri"/>
                            </a:rPr>
                            <a:t>1</a:t>
                          </a:r>
                        </a:p>
                      </a:txBody>
                      <a:tcPr marL="9525" marR="9525" marT="9525" marB="0" anchor="ctr"/>
                    </a:tc>
                    <a:tc>
                      <a:txBody>
                        <a:bodyPr/>
                        <a:lstStyle/>
                        <a:p>
                          <a:pPr algn="ctr" fontAlgn="b"/>
                          <a:r>
                            <a:rPr lang="en-US" sz="1400" b="0" i="0" u="none" strike="noStrike">
                              <a:solidFill>
                                <a:srgbClr val="000000"/>
                              </a:solidFill>
                              <a:effectLst/>
                              <a:latin typeface="Calibri"/>
                            </a:rPr>
                            <a:t>18</a:t>
                          </a:r>
                        </a:p>
                      </a:txBody>
                      <a:tcPr marL="9525" marR="9525" marT="9525" marB="0" anchor="ctr"/>
                    </a:tc>
                    <a:tc>
                      <a:txBody>
                        <a:bodyPr/>
                        <a:lstStyle/>
                        <a:p>
                          <a:pPr algn="ctr" fontAlgn="b"/>
                          <a:r>
                            <a:rPr lang="en-US" sz="1400" b="0" i="0" u="none" strike="noStrike">
                              <a:solidFill>
                                <a:srgbClr val="000000"/>
                              </a:solidFill>
                              <a:effectLst/>
                              <a:latin typeface="Calibri"/>
                            </a:rPr>
                            <a:t>2</a:t>
                          </a:r>
                        </a:p>
                      </a:txBody>
                      <a:tcPr marL="9525" marR="9525" marT="9525" marB="0" anchor="ctr"/>
                    </a:tc>
                    <a:tc>
                      <a:txBody>
                        <a:bodyPr/>
                        <a:lstStyle/>
                        <a:p>
                          <a:pPr algn="ctr" fontAlgn="b"/>
                          <a:r>
                            <a:rPr lang="en-US" sz="1400" b="0" i="0" u="none" strike="noStrike">
                              <a:solidFill>
                                <a:srgbClr val="000000"/>
                              </a:solidFill>
                              <a:effectLst/>
                              <a:latin typeface="Calibri"/>
                            </a:rPr>
                            <a:t>77</a:t>
                          </a:r>
                        </a:p>
                      </a:txBody>
                      <a:tcPr marL="9525" marR="9525" marT="9525" marB="0" anchor="ctr"/>
                    </a:tc>
                    <a:tc>
                      <a:txBody>
                        <a:bodyPr/>
                        <a:lstStyle/>
                        <a:p>
                          <a:pPr algn="ctr" fontAlgn="b"/>
                          <a:r>
                            <a:rPr lang="en-US" sz="1400" b="0" i="0" u="none" strike="noStrike">
                              <a:solidFill>
                                <a:srgbClr val="000000"/>
                              </a:solidFill>
                              <a:effectLst/>
                              <a:latin typeface="Calibri"/>
                            </a:rPr>
                            <a:t>7</a:t>
                          </a:r>
                        </a:p>
                      </a:txBody>
                      <a:tcPr marL="9525" marR="9525" marT="9525" marB="0" anchor="ctr"/>
                    </a:tc>
                    <a:tc>
                      <a:txBody>
                        <a:bodyPr/>
                        <a:lstStyle/>
                        <a:p>
                          <a:pPr algn="ctr" fontAlgn="b"/>
                          <a:r>
                            <a:rPr lang="en-US" sz="1400" b="0" i="0" u="none" strike="noStrike">
                              <a:solidFill>
                                <a:srgbClr val="000000"/>
                              </a:solidFill>
                              <a:effectLst/>
                              <a:latin typeface="Calibri"/>
                            </a:rPr>
                            <a:t>382</a:t>
                          </a:r>
                        </a:p>
                      </a:txBody>
                      <a:tcPr marL="9525" marR="9525" marT="9525" marB="0" anchor="ctr"/>
                    </a:tc>
                  </a:tr>
                  <a:tr h="160540">
                    <a:tc>
                      <a:txBody>
                        <a:bodyPr/>
                        <a:lstStyle/>
                        <a:p>
                          <a:pPr algn="ctr" fontAlgn="b"/>
                          <a:r>
                            <a:rPr lang="en-US" sz="1400" b="0" i="0" u="none" strike="noStrike">
                              <a:solidFill>
                                <a:srgbClr val="000000"/>
                              </a:solidFill>
                              <a:effectLst/>
                              <a:latin typeface="Calibri"/>
                            </a:rPr>
                            <a:t>G2</a:t>
                          </a:r>
                        </a:p>
                      </a:txBody>
                      <a:tcPr marL="9525" marR="9525" marT="9525" marB="0" anchor="ctr"/>
                    </a:tc>
                    <a:tc>
                      <a:txBody>
                        <a:bodyPr/>
                        <a:lstStyle/>
                        <a:p>
                          <a:pPr algn="ctr" fontAlgn="b"/>
                          <a:r>
                            <a:rPr lang="en-US" sz="1400" b="0" i="0" u="none" strike="noStrike">
                              <a:solidFill>
                                <a:srgbClr val="000000"/>
                              </a:solidFill>
                              <a:effectLst/>
                              <a:latin typeface="Calibri"/>
                            </a:rPr>
                            <a:t>5</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90</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407</a:t>
                          </a:r>
                        </a:p>
                      </a:txBody>
                      <a:tcPr marL="9525" marR="9525" marT="9525" marB="0" anchor="ctr"/>
                    </a:tc>
                    <a:tc>
                      <a:txBody>
                        <a:bodyPr/>
                        <a:lstStyle/>
                        <a:p>
                          <a:pPr algn="ctr" fontAlgn="b"/>
                          <a:r>
                            <a:rPr lang="en-US" sz="1400" b="0" i="0" u="none" strike="noStrike">
                              <a:solidFill>
                                <a:srgbClr val="000000"/>
                              </a:solidFill>
                              <a:effectLst/>
                              <a:latin typeface="Calibri"/>
                            </a:rPr>
                            <a:t>59</a:t>
                          </a:r>
                        </a:p>
                      </a:txBody>
                      <a:tcPr marL="9525" marR="9525" marT="9525" marB="0" anchor="ctr"/>
                    </a:tc>
                    <a:tc>
                      <a:txBody>
                        <a:bodyPr/>
                        <a:lstStyle/>
                        <a:p>
                          <a:pPr algn="ctr" fontAlgn="b"/>
                          <a:r>
                            <a:rPr lang="en-US" sz="1400" b="0" i="0" u="none" strike="noStrike">
                              <a:solidFill>
                                <a:srgbClr val="000000"/>
                              </a:solidFill>
                              <a:effectLst/>
                              <a:latin typeface="Calibri"/>
                            </a:rPr>
                            <a:t>2267</a:t>
                          </a:r>
                        </a:p>
                      </a:txBody>
                      <a:tcPr marL="9525" marR="9525" marT="9525" marB="0" anchor="ctr"/>
                    </a:tc>
                  </a:tr>
                  <a:tr h="160540">
                    <a:tc>
                      <a:txBody>
                        <a:bodyPr/>
                        <a:lstStyle/>
                        <a:p>
                          <a:pPr algn="ctr" fontAlgn="b"/>
                          <a:r>
                            <a:rPr lang="en-US" sz="1400" b="0" i="0" u="none" strike="noStrike">
                              <a:solidFill>
                                <a:srgbClr val="000000"/>
                              </a:solidFill>
                              <a:effectLst/>
                              <a:latin typeface="Calibri"/>
                            </a:rPr>
                            <a:t>G3</a:t>
                          </a:r>
                        </a:p>
                      </a:txBody>
                      <a:tcPr marL="9525" marR="9525" marT="9525" marB="0" anchor="ctr"/>
                    </a:tc>
                    <a:tc>
                      <a:txBody>
                        <a:bodyPr/>
                        <a:lstStyle/>
                        <a:p>
                          <a:pPr algn="ctr" fontAlgn="b"/>
                          <a:r>
                            <a:rPr lang="en-US" sz="1400" b="0" i="0" u="none" strike="noStrike">
                              <a:solidFill>
                                <a:srgbClr val="000000"/>
                              </a:solidFill>
                              <a:effectLst/>
                              <a:latin typeface="Calibri"/>
                            </a:rPr>
                            <a:t>48</a:t>
                          </a:r>
                        </a:p>
                      </a:txBody>
                      <a:tcPr marL="9525" marR="9525" marT="9525" marB="0" anchor="ctr"/>
                    </a:tc>
                    <a:tc>
                      <a:txBody>
                        <a:bodyPr/>
                        <a:lstStyle/>
                        <a:p>
                          <a:pPr algn="ctr" fontAlgn="b"/>
                          <a:r>
                            <a:rPr lang="en-US" sz="1400" b="0" i="0" u="none" strike="noStrike">
                              <a:solidFill>
                                <a:srgbClr val="000000"/>
                              </a:solidFill>
                              <a:effectLst/>
                              <a:latin typeface="Calibri"/>
                            </a:rPr>
                            <a:t>52</a:t>
                          </a:r>
                        </a:p>
                      </a:txBody>
                      <a:tcPr marL="9525" marR="9525" marT="9525" marB="0" anchor="ctr"/>
                    </a:tc>
                    <a:tc>
                      <a:txBody>
                        <a:bodyPr/>
                        <a:lstStyle/>
                        <a:p>
                          <a:pPr algn="ctr" fontAlgn="b"/>
                          <a:r>
                            <a:rPr lang="en-US" sz="1400" b="0" i="0" u="none" strike="noStrike">
                              <a:solidFill>
                                <a:srgbClr val="000000"/>
                              </a:solidFill>
                              <a:effectLst/>
                              <a:latin typeface="Calibri"/>
                            </a:rPr>
                            <a:t>65</a:t>
                          </a:r>
                        </a:p>
                      </a:txBody>
                      <a:tcPr marL="9525" marR="9525" marT="9525" marB="0" anchor="ctr"/>
                    </a:tc>
                    <a:tc>
                      <a:txBody>
                        <a:bodyPr/>
                        <a:lstStyle/>
                        <a:p>
                          <a:pPr algn="ctr" fontAlgn="b"/>
                          <a:r>
                            <a:rPr lang="en-US" sz="1400" b="0" i="0" u="none" strike="noStrike">
                              <a:solidFill>
                                <a:srgbClr val="000000"/>
                              </a:solidFill>
                              <a:effectLst/>
                              <a:latin typeface="Calibri"/>
                            </a:rPr>
                            <a:t>396</a:t>
                          </a:r>
                        </a:p>
                      </a:txBody>
                      <a:tcPr marL="9525" marR="9525" marT="9525" marB="0" anchor="ctr"/>
                    </a:tc>
                    <a:tc>
                      <a:txBody>
                        <a:bodyPr/>
                        <a:lstStyle/>
                        <a:p>
                          <a:pPr algn="ctr" fontAlgn="b"/>
                          <a:r>
                            <a:rPr lang="en-US" sz="1400" b="0" i="0" u="none" strike="noStrike">
                              <a:solidFill>
                                <a:srgbClr val="000000"/>
                              </a:solidFill>
                              <a:effectLst/>
                              <a:latin typeface="Calibri"/>
                            </a:rPr>
                            <a:t>86</a:t>
                          </a:r>
                        </a:p>
                      </a:txBody>
                      <a:tcPr marL="9525" marR="9525" marT="9525" marB="0" anchor="ctr"/>
                    </a:tc>
                    <a:tc>
                      <a:txBody>
                        <a:bodyPr/>
                        <a:lstStyle/>
                        <a:p>
                          <a:pPr algn="ctr" fontAlgn="b"/>
                          <a:r>
                            <a:rPr lang="en-US" sz="1400" b="0" i="0" u="none" strike="noStrike">
                              <a:solidFill>
                                <a:srgbClr val="000000"/>
                              </a:solidFill>
                              <a:effectLst/>
                              <a:latin typeface="Calibri"/>
                            </a:rPr>
                            <a:t>2794</a:t>
                          </a:r>
                        </a:p>
                      </a:txBody>
                      <a:tcPr marL="9525" marR="9525" marT="9525" marB="0" anchor="ctr"/>
                    </a:tc>
                    <a:tc>
                      <a:txBody>
                        <a:bodyPr/>
                        <a:lstStyle/>
                        <a:p>
                          <a:pPr algn="ctr" fontAlgn="b"/>
                          <a:r>
                            <a:rPr lang="en-US" sz="1400" b="0" i="0" u="none" strike="noStrike">
                              <a:solidFill>
                                <a:srgbClr val="000000"/>
                              </a:solidFill>
                              <a:effectLst/>
                              <a:latin typeface="Calibri"/>
                            </a:rPr>
                            <a:t>504</a:t>
                          </a:r>
                        </a:p>
                      </a:txBody>
                      <a:tcPr marL="9525" marR="9525" marT="9525" marB="0" anchor="ctr"/>
                    </a:tc>
                    <a:tc>
                      <a:txBody>
                        <a:bodyPr/>
                        <a:lstStyle/>
                        <a:p>
                          <a:pPr algn="ctr" fontAlgn="b"/>
                          <a:r>
                            <a:rPr lang="en-US" sz="1400" b="0" i="0" u="none" strike="noStrike">
                              <a:solidFill>
                                <a:srgbClr val="000000"/>
                              </a:solidFill>
                              <a:effectLst/>
                              <a:latin typeface="Calibri"/>
                            </a:rPr>
                            <a:t>18412</a:t>
                          </a:r>
                        </a:p>
                      </a:txBody>
                      <a:tcPr marL="9525" marR="9525" marT="9525" marB="0" anchor="ctr"/>
                    </a:tc>
                  </a:tr>
                  <a:tr h="160540">
                    <a:tc>
                      <a:txBody>
                        <a:bodyPr/>
                        <a:lstStyle/>
                        <a:p>
                          <a:pPr algn="ctr" fontAlgn="b"/>
                          <a:r>
                            <a:rPr lang="en-US" sz="1400" b="0" i="0" u="none" strike="noStrike">
                              <a:solidFill>
                                <a:srgbClr val="000000"/>
                              </a:solidFill>
                              <a:effectLst/>
                              <a:latin typeface="Calibri"/>
                            </a:rPr>
                            <a:t>G4</a:t>
                          </a:r>
                        </a:p>
                      </a:txBody>
                      <a:tcPr marL="9525" marR="9525" marT="9525" marB="0" anchor="ctr"/>
                    </a:tc>
                    <a:tc>
                      <a:txBody>
                        <a:bodyPr/>
                        <a:lstStyle/>
                        <a:p>
                          <a:pPr algn="ctr" fontAlgn="b"/>
                          <a:r>
                            <a:rPr lang="en-US" sz="1400" b="0" i="0" u="none" strike="noStrike">
                              <a:solidFill>
                                <a:srgbClr val="000000"/>
                              </a:solidFill>
                              <a:effectLst/>
                              <a:latin typeface="Calibri"/>
                            </a:rPr>
                            <a:t>348</a:t>
                          </a:r>
                        </a:p>
                      </a:txBody>
                      <a:tcPr marL="9525" marR="9525" marT="9525" marB="0" anchor="ctr"/>
                    </a:tc>
                    <a:tc>
                      <a:txBody>
                        <a:bodyPr/>
                        <a:lstStyle/>
                        <a:p>
                          <a:pPr algn="ctr" fontAlgn="b"/>
                          <a:r>
                            <a:rPr lang="en-US" sz="1400" b="0" i="0" u="none" strike="noStrike">
                              <a:solidFill>
                                <a:srgbClr val="000000"/>
                              </a:solidFill>
                              <a:effectLst/>
                              <a:latin typeface="Calibri"/>
                            </a:rPr>
                            <a:t>362</a:t>
                          </a:r>
                        </a:p>
                      </a:txBody>
                      <a:tcPr marL="9525" marR="9525" marT="9525" marB="0" anchor="ctr"/>
                    </a:tc>
                    <a:tc>
                      <a:txBody>
                        <a:bodyPr/>
                        <a:lstStyle/>
                        <a:p>
                          <a:pPr algn="ctr" fontAlgn="b"/>
                          <a:r>
                            <a:rPr lang="en-US" sz="1400" b="0" i="0" u="none" strike="noStrike">
                              <a:solidFill>
                                <a:srgbClr val="000000"/>
                              </a:solidFill>
                              <a:effectLst/>
                              <a:latin typeface="Calibri"/>
                            </a:rPr>
                            <a:t>556</a:t>
                          </a:r>
                        </a:p>
                      </a:txBody>
                      <a:tcPr marL="9525" marR="9525" marT="9525" marB="0" anchor="ctr"/>
                    </a:tc>
                    <a:tc>
                      <a:txBody>
                        <a:bodyPr/>
                        <a:lstStyle/>
                        <a:p>
                          <a:pPr algn="ctr" fontAlgn="b"/>
                          <a:r>
                            <a:rPr lang="en-US" sz="1400" b="0" i="0" u="none" strike="noStrike">
                              <a:solidFill>
                                <a:srgbClr val="000000"/>
                              </a:solidFill>
                              <a:effectLst/>
                              <a:latin typeface="Calibri"/>
                            </a:rPr>
                            <a:t>4907</a:t>
                          </a:r>
                        </a:p>
                      </a:txBody>
                      <a:tcPr marL="9525" marR="9525" marT="9525" marB="0" anchor="ctr"/>
                    </a:tc>
                    <a:tc>
                      <a:txBody>
                        <a:bodyPr/>
                        <a:lstStyle/>
                        <a:p>
                          <a:pPr algn="ctr" fontAlgn="b"/>
                          <a:r>
                            <a:rPr lang="en-US" sz="1400" b="0" i="0" u="none" strike="noStrike">
                              <a:solidFill>
                                <a:srgbClr val="000000"/>
                              </a:solidFill>
                              <a:effectLst/>
                              <a:latin typeface="Calibri"/>
                            </a:rPr>
                            <a:t>729</a:t>
                          </a:r>
                        </a:p>
                      </a:txBody>
                      <a:tcPr marL="9525" marR="9525" marT="9525" marB="0" anchor="ctr"/>
                    </a:tc>
                    <a:tc>
                      <a:txBody>
                        <a:bodyPr/>
                        <a:lstStyle/>
                        <a:p>
                          <a:pPr algn="ctr" fontAlgn="b"/>
                          <a:r>
                            <a:rPr lang="en-US" sz="1400" b="0" i="0" u="none" strike="noStrike">
                              <a:solidFill>
                                <a:srgbClr val="000000"/>
                              </a:solidFill>
                              <a:effectLst/>
                              <a:latin typeface="Calibri"/>
                            </a:rPr>
                            <a:t>28600</a:t>
                          </a:r>
                        </a:p>
                      </a:txBody>
                      <a:tcPr marL="9525" marR="9525" marT="9525" marB="0" anchor="ctr"/>
                    </a:tc>
                    <a:tc>
                      <a:txBody>
                        <a:bodyPr/>
                        <a:lstStyle/>
                        <a:p>
                          <a:pPr algn="ctr" fontAlgn="b"/>
                          <a:r>
                            <a:rPr lang="en-US" sz="1400" b="0" i="0" u="none" strike="noStrike">
                              <a:solidFill>
                                <a:srgbClr val="000000"/>
                              </a:solidFill>
                              <a:effectLst/>
                              <a:latin typeface="Calibri"/>
                            </a:rPr>
                            <a:t>4461</a:t>
                          </a:r>
                        </a:p>
                      </a:txBody>
                      <a:tcPr marL="9525" marR="9525" marT="9525" marB="0" anchor="ctr"/>
                    </a:tc>
                    <a:tc>
                      <a:txBody>
                        <a:bodyPr/>
                        <a:lstStyle/>
                        <a:p>
                          <a:pPr algn="ctr" fontAlgn="b"/>
                          <a:r>
                            <a:rPr lang="en-US" sz="1400" b="0" i="0" u="none" strike="noStrike">
                              <a:solidFill>
                                <a:srgbClr val="000000"/>
                              </a:solidFill>
                              <a:effectLst/>
                              <a:latin typeface="Calibri"/>
                            </a:rPr>
                            <a:t>184523</a:t>
                          </a:r>
                        </a:p>
                      </a:txBody>
                      <a:tcPr marL="9525" marR="9525" marT="9525" marB="0"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195086405"/>
                  </p:ext>
                </p:extLst>
              </p:nvPr>
            </p:nvGraphicFramePr>
            <p:xfrm>
              <a:off x="152400" y="1482090"/>
              <a:ext cx="5194366" cy="1337310"/>
            </p:xfrm>
            <a:graphic>
              <a:graphicData uri="http://schemas.openxmlformats.org/drawingml/2006/table">
                <a:tbl>
                  <a:tblPr firstRow="1" bandRow="1">
                    <a:tableStyleId>{5C22544A-7EE6-4342-B048-85BDC9FD1C3A}</a:tableStyleId>
                  </a:tblPr>
                  <a:tblGrid>
                    <a:gridCol w="970026"/>
                    <a:gridCol w="522288"/>
                    <a:gridCol w="511175"/>
                    <a:gridCol w="522288"/>
                    <a:gridCol w="511175"/>
                    <a:gridCol w="522288"/>
                    <a:gridCol w="511175"/>
                    <a:gridCol w="522288"/>
                    <a:gridCol w="601663"/>
                  </a:tblGrid>
                  <a:tr h="222885">
                    <a:tc rowSpan="2">
                      <a:txBody>
                        <a:bodyPr/>
                        <a:lstStyle/>
                        <a:p>
                          <a:endParaRPr lang="en-US"/>
                        </a:p>
                      </a:txBody>
                      <a:tcPr marL="9525" marR="9525" marT="9525" marB="0" anchor="ctr">
                        <a:blipFill rotWithShape="1">
                          <a:blip r:embed="rId2"/>
                          <a:stretch>
                            <a:fillRect t="-9589" r="-436478" b="-224658"/>
                          </a:stretch>
                        </a:blipFill>
                      </a:tcPr>
                    </a:tc>
                    <a:tc gridSpan="2">
                      <a:txBody>
                        <a:bodyPr/>
                        <a:lstStyle/>
                        <a:p>
                          <a:pPr algn="ctr" fontAlgn="b"/>
                          <a:r>
                            <a:rPr lang="en-US" sz="1400" b="0" i="0" u="none" strike="noStrike">
                              <a:solidFill>
                                <a:srgbClr val="000000"/>
                              </a:solidFill>
                              <a:effectLst/>
                              <a:latin typeface="Calibri"/>
                            </a:rPr>
                            <a:t>|Q|=2</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|Q|=3</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|Q|=4</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c gridSpan="2">
                      <a:txBody>
                        <a:bodyPr/>
                        <a:lstStyle/>
                        <a:p>
                          <a:pPr algn="ctr" fontAlgn="b"/>
                          <a:r>
                            <a:rPr lang="en-US" sz="1400" b="0" i="0" u="none" strike="noStrike">
                              <a:solidFill>
                                <a:srgbClr val="000000"/>
                              </a:solidFill>
                              <a:effectLst/>
                              <a:latin typeface="Calibri"/>
                            </a:rPr>
                            <a:t>|Q|=5</a:t>
                          </a:r>
                        </a:p>
                      </a:txBody>
                      <a:tcPr marL="9525" marR="9525" marT="9525" marB="0" anchor="ctr"/>
                    </a:tc>
                    <a:tc hMerge="1">
                      <a:txBody>
                        <a:bodyPr/>
                        <a:lstStyle/>
                        <a:p>
                          <a:pPr algn="l" fontAlgn="b"/>
                          <a:endParaRPr lang="en-US" sz="1400" b="0" i="0" u="none" strike="noStrike">
                            <a:solidFill>
                              <a:srgbClr val="000000"/>
                            </a:solidFill>
                            <a:effectLst/>
                            <a:latin typeface="Calibri"/>
                          </a:endParaRPr>
                        </a:p>
                      </a:txBody>
                      <a:tcPr marL="9525" marR="9525" marT="9525" marB="0" anchor="b"/>
                    </a:tc>
                  </a:tr>
                  <a:tr h="222885">
                    <a:tc vMerge="1">
                      <a:txBody>
                        <a:bodyPr/>
                        <a:lstStyle/>
                        <a:p>
                          <a:pPr algn="ctr" fontAlgn="b"/>
                          <a:endParaRPr lang="en-US" sz="1400" b="0" i="0" u="none" strike="noStrike">
                            <a:solidFill>
                              <a:srgbClr val="000000"/>
                            </a:solidFill>
                            <a:effectLst/>
                            <a:latin typeface="Calibri"/>
                          </a:endParaRPr>
                        </a:p>
                      </a:txBody>
                      <a:tcPr marL="9525" marR="9525" marT="9525" marB="0" anchor="b"/>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c>
                      <a:txBody>
                        <a:bodyPr/>
                        <a:lstStyle/>
                        <a:p>
                          <a:pPr algn="ctr" fontAlgn="b"/>
                          <a:r>
                            <a:rPr lang="en-US" sz="1400" b="0" i="0" u="none" strike="noStrike">
                              <a:solidFill>
                                <a:srgbClr val="000000"/>
                              </a:solidFill>
                              <a:effectLst/>
                              <a:latin typeface="Calibri"/>
                            </a:rPr>
                            <a:t>CFT</a:t>
                          </a:r>
                        </a:p>
                      </a:txBody>
                      <a:tcPr marL="9525" marR="9525" marT="9525" marB="0" anchor="ctr"/>
                    </a:tc>
                    <a:tc>
                      <a:txBody>
                        <a:bodyPr/>
                        <a:lstStyle/>
                        <a:p>
                          <a:pPr algn="ctr" fontAlgn="b"/>
                          <a:r>
                            <a:rPr lang="en-US" sz="1400" b="0" i="0" u="none" strike="noStrike">
                              <a:solidFill>
                                <a:srgbClr val="000000"/>
                              </a:solidFill>
                              <a:effectLst/>
                              <a:latin typeface="Calibri"/>
                            </a:rPr>
                            <a:t>TET</a:t>
                          </a:r>
                        </a:p>
                      </a:txBody>
                      <a:tcPr marL="9525" marR="9525" marT="9525" marB="0" anchor="ctr"/>
                    </a:tc>
                  </a:tr>
                  <a:tr h="222885">
                    <a:tc>
                      <a:txBody>
                        <a:bodyPr/>
                        <a:lstStyle/>
                        <a:p>
                          <a:pPr algn="ctr" fontAlgn="b"/>
                          <a:r>
                            <a:rPr lang="en-US" sz="1400" b="0" i="0" u="none" strike="noStrike">
                              <a:solidFill>
                                <a:srgbClr val="000000"/>
                              </a:solidFill>
                              <a:effectLst/>
                              <a:latin typeface="Calibri"/>
                            </a:rPr>
                            <a:t>G1</a:t>
                          </a:r>
                        </a:p>
                      </a:txBody>
                      <a:tcPr marL="9525" marR="9525" marT="9525" marB="0" anchor="ctr"/>
                    </a:tc>
                    <a:tc>
                      <a:txBody>
                        <a:bodyPr/>
                        <a:lstStyle/>
                        <a:p>
                          <a:pPr algn="ctr" fontAlgn="b"/>
                          <a:r>
                            <a:rPr lang="en-US" sz="1400" b="0" i="0" u="none" strike="noStrike">
                              <a:solidFill>
                                <a:srgbClr val="000000"/>
                              </a:solidFill>
                              <a:effectLst/>
                              <a:latin typeface="Calibri"/>
                            </a:rPr>
                            <a:t>2</a:t>
                          </a:r>
                        </a:p>
                      </a:txBody>
                      <a:tcPr marL="9525" marR="9525" marT="9525" marB="0" anchor="ctr"/>
                    </a:tc>
                    <a:tc>
                      <a:txBody>
                        <a:bodyPr/>
                        <a:lstStyle/>
                        <a:p>
                          <a:pPr algn="ctr" fontAlgn="b"/>
                          <a:r>
                            <a:rPr lang="en-US" sz="1400" b="0" i="0" u="none" strike="noStrike">
                              <a:solidFill>
                                <a:srgbClr val="000000"/>
                              </a:solidFill>
                              <a:effectLst/>
                              <a:latin typeface="Calibri"/>
                            </a:rPr>
                            <a:t>5</a:t>
                          </a:r>
                        </a:p>
                      </a:txBody>
                      <a:tcPr marL="9525" marR="9525" marT="9525" marB="0" anchor="ctr"/>
                    </a:tc>
                    <a:tc>
                      <a:txBody>
                        <a:bodyPr/>
                        <a:lstStyle/>
                        <a:p>
                          <a:pPr algn="ctr" fontAlgn="b"/>
                          <a:r>
                            <a:rPr lang="en-US" sz="1400" b="0" i="0" u="none" strike="noStrike">
                              <a:solidFill>
                                <a:srgbClr val="000000"/>
                              </a:solidFill>
                              <a:effectLst/>
                              <a:latin typeface="Calibri"/>
                            </a:rPr>
                            <a:t>1</a:t>
                          </a:r>
                        </a:p>
                      </a:txBody>
                      <a:tcPr marL="9525" marR="9525" marT="9525" marB="0" anchor="ctr"/>
                    </a:tc>
                    <a:tc>
                      <a:txBody>
                        <a:bodyPr/>
                        <a:lstStyle/>
                        <a:p>
                          <a:pPr algn="ctr" fontAlgn="b"/>
                          <a:r>
                            <a:rPr lang="en-US" sz="1400" b="0" i="0" u="none" strike="noStrike">
                              <a:solidFill>
                                <a:srgbClr val="000000"/>
                              </a:solidFill>
                              <a:effectLst/>
                              <a:latin typeface="Calibri"/>
                            </a:rPr>
                            <a:t>18</a:t>
                          </a:r>
                        </a:p>
                      </a:txBody>
                      <a:tcPr marL="9525" marR="9525" marT="9525" marB="0" anchor="ctr"/>
                    </a:tc>
                    <a:tc>
                      <a:txBody>
                        <a:bodyPr/>
                        <a:lstStyle/>
                        <a:p>
                          <a:pPr algn="ctr" fontAlgn="b"/>
                          <a:r>
                            <a:rPr lang="en-US" sz="1400" b="0" i="0" u="none" strike="noStrike">
                              <a:solidFill>
                                <a:srgbClr val="000000"/>
                              </a:solidFill>
                              <a:effectLst/>
                              <a:latin typeface="Calibri"/>
                            </a:rPr>
                            <a:t>2</a:t>
                          </a:r>
                        </a:p>
                      </a:txBody>
                      <a:tcPr marL="9525" marR="9525" marT="9525" marB="0" anchor="ctr"/>
                    </a:tc>
                    <a:tc>
                      <a:txBody>
                        <a:bodyPr/>
                        <a:lstStyle/>
                        <a:p>
                          <a:pPr algn="ctr" fontAlgn="b"/>
                          <a:r>
                            <a:rPr lang="en-US" sz="1400" b="0" i="0" u="none" strike="noStrike">
                              <a:solidFill>
                                <a:srgbClr val="000000"/>
                              </a:solidFill>
                              <a:effectLst/>
                              <a:latin typeface="Calibri"/>
                            </a:rPr>
                            <a:t>77</a:t>
                          </a:r>
                        </a:p>
                      </a:txBody>
                      <a:tcPr marL="9525" marR="9525" marT="9525" marB="0" anchor="ctr"/>
                    </a:tc>
                    <a:tc>
                      <a:txBody>
                        <a:bodyPr/>
                        <a:lstStyle/>
                        <a:p>
                          <a:pPr algn="ctr" fontAlgn="b"/>
                          <a:r>
                            <a:rPr lang="en-US" sz="1400" b="0" i="0" u="none" strike="noStrike">
                              <a:solidFill>
                                <a:srgbClr val="000000"/>
                              </a:solidFill>
                              <a:effectLst/>
                              <a:latin typeface="Calibri"/>
                            </a:rPr>
                            <a:t>7</a:t>
                          </a:r>
                        </a:p>
                      </a:txBody>
                      <a:tcPr marL="9525" marR="9525" marT="9525" marB="0" anchor="ctr"/>
                    </a:tc>
                    <a:tc>
                      <a:txBody>
                        <a:bodyPr/>
                        <a:lstStyle/>
                        <a:p>
                          <a:pPr algn="ctr" fontAlgn="b"/>
                          <a:r>
                            <a:rPr lang="en-US" sz="1400" b="0" i="0" u="none" strike="noStrike">
                              <a:solidFill>
                                <a:srgbClr val="000000"/>
                              </a:solidFill>
                              <a:effectLst/>
                              <a:latin typeface="Calibri"/>
                            </a:rPr>
                            <a:t>382</a:t>
                          </a:r>
                        </a:p>
                      </a:txBody>
                      <a:tcPr marL="9525" marR="9525" marT="9525" marB="0" anchor="ctr"/>
                    </a:tc>
                  </a:tr>
                  <a:tr h="222885">
                    <a:tc>
                      <a:txBody>
                        <a:bodyPr/>
                        <a:lstStyle/>
                        <a:p>
                          <a:pPr algn="ctr" fontAlgn="b"/>
                          <a:r>
                            <a:rPr lang="en-US" sz="1400" b="0" i="0" u="none" strike="noStrike">
                              <a:solidFill>
                                <a:srgbClr val="000000"/>
                              </a:solidFill>
                              <a:effectLst/>
                              <a:latin typeface="Calibri"/>
                            </a:rPr>
                            <a:t>G2</a:t>
                          </a:r>
                        </a:p>
                      </a:txBody>
                      <a:tcPr marL="9525" marR="9525" marT="9525" marB="0" anchor="ctr"/>
                    </a:tc>
                    <a:tc>
                      <a:txBody>
                        <a:bodyPr/>
                        <a:lstStyle/>
                        <a:p>
                          <a:pPr algn="ctr" fontAlgn="b"/>
                          <a:r>
                            <a:rPr lang="en-US" sz="1400" b="0" i="0" u="none" strike="noStrike">
                              <a:solidFill>
                                <a:srgbClr val="000000"/>
                              </a:solidFill>
                              <a:effectLst/>
                              <a:latin typeface="Calibri"/>
                            </a:rPr>
                            <a:t>5</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90</a:t>
                          </a:r>
                        </a:p>
                      </a:txBody>
                      <a:tcPr marL="9525" marR="9525" marT="9525" marB="0" anchor="ctr"/>
                    </a:tc>
                    <a:tc>
                      <a:txBody>
                        <a:bodyPr/>
                        <a:lstStyle/>
                        <a:p>
                          <a:pPr algn="ctr" fontAlgn="b"/>
                          <a:r>
                            <a:rPr lang="en-US" sz="1400" b="0" i="0" u="none" strike="noStrike">
                              <a:solidFill>
                                <a:srgbClr val="000000"/>
                              </a:solidFill>
                              <a:effectLst/>
                              <a:latin typeface="Calibri"/>
                            </a:rPr>
                            <a:t>10</a:t>
                          </a:r>
                        </a:p>
                      </a:txBody>
                      <a:tcPr marL="9525" marR="9525" marT="9525" marB="0" anchor="ctr"/>
                    </a:tc>
                    <a:tc>
                      <a:txBody>
                        <a:bodyPr/>
                        <a:lstStyle/>
                        <a:p>
                          <a:pPr algn="ctr" fontAlgn="b"/>
                          <a:r>
                            <a:rPr lang="en-US" sz="1400" b="0" i="0" u="none" strike="noStrike">
                              <a:solidFill>
                                <a:srgbClr val="000000"/>
                              </a:solidFill>
                              <a:effectLst/>
                              <a:latin typeface="Calibri"/>
                            </a:rPr>
                            <a:t>407</a:t>
                          </a:r>
                        </a:p>
                      </a:txBody>
                      <a:tcPr marL="9525" marR="9525" marT="9525" marB="0" anchor="ctr"/>
                    </a:tc>
                    <a:tc>
                      <a:txBody>
                        <a:bodyPr/>
                        <a:lstStyle/>
                        <a:p>
                          <a:pPr algn="ctr" fontAlgn="b"/>
                          <a:r>
                            <a:rPr lang="en-US" sz="1400" b="0" i="0" u="none" strike="noStrike">
                              <a:solidFill>
                                <a:srgbClr val="000000"/>
                              </a:solidFill>
                              <a:effectLst/>
                              <a:latin typeface="Calibri"/>
                            </a:rPr>
                            <a:t>59</a:t>
                          </a:r>
                        </a:p>
                      </a:txBody>
                      <a:tcPr marL="9525" marR="9525" marT="9525" marB="0" anchor="ctr"/>
                    </a:tc>
                    <a:tc>
                      <a:txBody>
                        <a:bodyPr/>
                        <a:lstStyle/>
                        <a:p>
                          <a:pPr algn="ctr" fontAlgn="b"/>
                          <a:r>
                            <a:rPr lang="en-US" sz="1400" b="0" i="0" u="none" strike="noStrike">
                              <a:solidFill>
                                <a:srgbClr val="000000"/>
                              </a:solidFill>
                              <a:effectLst/>
                              <a:latin typeface="Calibri"/>
                            </a:rPr>
                            <a:t>2267</a:t>
                          </a:r>
                        </a:p>
                      </a:txBody>
                      <a:tcPr marL="9525" marR="9525" marT="9525" marB="0" anchor="ctr"/>
                    </a:tc>
                  </a:tr>
                  <a:tr h="222885">
                    <a:tc>
                      <a:txBody>
                        <a:bodyPr/>
                        <a:lstStyle/>
                        <a:p>
                          <a:pPr algn="ctr" fontAlgn="b"/>
                          <a:r>
                            <a:rPr lang="en-US" sz="1400" b="0" i="0" u="none" strike="noStrike">
                              <a:solidFill>
                                <a:srgbClr val="000000"/>
                              </a:solidFill>
                              <a:effectLst/>
                              <a:latin typeface="Calibri"/>
                            </a:rPr>
                            <a:t>G3</a:t>
                          </a:r>
                        </a:p>
                      </a:txBody>
                      <a:tcPr marL="9525" marR="9525" marT="9525" marB="0" anchor="ctr"/>
                    </a:tc>
                    <a:tc>
                      <a:txBody>
                        <a:bodyPr/>
                        <a:lstStyle/>
                        <a:p>
                          <a:pPr algn="ctr" fontAlgn="b"/>
                          <a:r>
                            <a:rPr lang="en-US" sz="1400" b="0" i="0" u="none" strike="noStrike">
                              <a:solidFill>
                                <a:srgbClr val="000000"/>
                              </a:solidFill>
                              <a:effectLst/>
                              <a:latin typeface="Calibri"/>
                            </a:rPr>
                            <a:t>48</a:t>
                          </a:r>
                        </a:p>
                      </a:txBody>
                      <a:tcPr marL="9525" marR="9525" marT="9525" marB="0" anchor="ctr"/>
                    </a:tc>
                    <a:tc>
                      <a:txBody>
                        <a:bodyPr/>
                        <a:lstStyle/>
                        <a:p>
                          <a:pPr algn="ctr" fontAlgn="b"/>
                          <a:r>
                            <a:rPr lang="en-US" sz="1400" b="0" i="0" u="none" strike="noStrike">
                              <a:solidFill>
                                <a:srgbClr val="000000"/>
                              </a:solidFill>
                              <a:effectLst/>
                              <a:latin typeface="Calibri"/>
                            </a:rPr>
                            <a:t>52</a:t>
                          </a:r>
                        </a:p>
                      </a:txBody>
                      <a:tcPr marL="9525" marR="9525" marT="9525" marB="0" anchor="ctr"/>
                    </a:tc>
                    <a:tc>
                      <a:txBody>
                        <a:bodyPr/>
                        <a:lstStyle/>
                        <a:p>
                          <a:pPr algn="ctr" fontAlgn="b"/>
                          <a:r>
                            <a:rPr lang="en-US" sz="1400" b="0" i="0" u="none" strike="noStrike">
                              <a:solidFill>
                                <a:srgbClr val="000000"/>
                              </a:solidFill>
                              <a:effectLst/>
                              <a:latin typeface="Calibri"/>
                            </a:rPr>
                            <a:t>65</a:t>
                          </a:r>
                        </a:p>
                      </a:txBody>
                      <a:tcPr marL="9525" marR="9525" marT="9525" marB="0" anchor="ctr"/>
                    </a:tc>
                    <a:tc>
                      <a:txBody>
                        <a:bodyPr/>
                        <a:lstStyle/>
                        <a:p>
                          <a:pPr algn="ctr" fontAlgn="b"/>
                          <a:r>
                            <a:rPr lang="en-US" sz="1400" b="0" i="0" u="none" strike="noStrike">
                              <a:solidFill>
                                <a:srgbClr val="000000"/>
                              </a:solidFill>
                              <a:effectLst/>
                              <a:latin typeface="Calibri"/>
                            </a:rPr>
                            <a:t>396</a:t>
                          </a:r>
                        </a:p>
                      </a:txBody>
                      <a:tcPr marL="9525" marR="9525" marT="9525" marB="0" anchor="ctr"/>
                    </a:tc>
                    <a:tc>
                      <a:txBody>
                        <a:bodyPr/>
                        <a:lstStyle/>
                        <a:p>
                          <a:pPr algn="ctr" fontAlgn="b"/>
                          <a:r>
                            <a:rPr lang="en-US" sz="1400" b="0" i="0" u="none" strike="noStrike">
                              <a:solidFill>
                                <a:srgbClr val="000000"/>
                              </a:solidFill>
                              <a:effectLst/>
                              <a:latin typeface="Calibri"/>
                            </a:rPr>
                            <a:t>86</a:t>
                          </a:r>
                        </a:p>
                      </a:txBody>
                      <a:tcPr marL="9525" marR="9525" marT="9525" marB="0" anchor="ctr"/>
                    </a:tc>
                    <a:tc>
                      <a:txBody>
                        <a:bodyPr/>
                        <a:lstStyle/>
                        <a:p>
                          <a:pPr algn="ctr" fontAlgn="b"/>
                          <a:r>
                            <a:rPr lang="en-US" sz="1400" b="0" i="0" u="none" strike="noStrike">
                              <a:solidFill>
                                <a:srgbClr val="000000"/>
                              </a:solidFill>
                              <a:effectLst/>
                              <a:latin typeface="Calibri"/>
                            </a:rPr>
                            <a:t>2794</a:t>
                          </a:r>
                        </a:p>
                      </a:txBody>
                      <a:tcPr marL="9525" marR="9525" marT="9525" marB="0" anchor="ctr"/>
                    </a:tc>
                    <a:tc>
                      <a:txBody>
                        <a:bodyPr/>
                        <a:lstStyle/>
                        <a:p>
                          <a:pPr algn="ctr" fontAlgn="b"/>
                          <a:r>
                            <a:rPr lang="en-US" sz="1400" b="0" i="0" u="none" strike="noStrike">
                              <a:solidFill>
                                <a:srgbClr val="000000"/>
                              </a:solidFill>
                              <a:effectLst/>
                              <a:latin typeface="Calibri"/>
                            </a:rPr>
                            <a:t>504</a:t>
                          </a:r>
                        </a:p>
                      </a:txBody>
                      <a:tcPr marL="9525" marR="9525" marT="9525" marB="0" anchor="ctr"/>
                    </a:tc>
                    <a:tc>
                      <a:txBody>
                        <a:bodyPr/>
                        <a:lstStyle/>
                        <a:p>
                          <a:pPr algn="ctr" fontAlgn="b"/>
                          <a:r>
                            <a:rPr lang="en-US" sz="1400" b="0" i="0" u="none" strike="noStrike">
                              <a:solidFill>
                                <a:srgbClr val="000000"/>
                              </a:solidFill>
                              <a:effectLst/>
                              <a:latin typeface="Calibri"/>
                            </a:rPr>
                            <a:t>18412</a:t>
                          </a:r>
                        </a:p>
                      </a:txBody>
                      <a:tcPr marL="9525" marR="9525" marT="9525" marB="0" anchor="ctr"/>
                    </a:tc>
                  </a:tr>
                  <a:tr h="222885">
                    <a:tc>
                      <a:txBody>
                        <a:bodyPr/>
                        <a:lstStyle/>
                        <a:p>
                          <a:pPr algn="ctr" fontAlgn="b"/>
                          <a:r>
                            <a:rPr lang="en-US" sz="1400" b="0" i="0" u="none" strike="noStrike">
                              <a:solidFill>
                                <a:srgbClr val="000000"/>
                              </a:solidFill>
                              <a:effectLst/>
                              <a:latin typeface="Calibri"/>
                            </a:rPr>
                            <a:t>G4</a:t>
                          </a:r>
                        </a:p>
                      </a:txBody>
                      <a:tcPr marL="9525" marR="9525" marT="9525" marB="0" anchor="ctr"/>
                    </a:tc>
                    <a:tc>
                      <a:txBody>
                        <a:bodyPr/>
                        <a:lstStyle/>
                        <a:p>
                          <a:pPr algn="ctr" fontAlgn="b"/>
                          <a:r>
                            <a:rPr lang="en-US" sz="1400" b="0" i="0" u="none" strike="noStrike">
                              <a:solidFill>
                                <a:srgbClr val="000000"/>
                              </a:solidFill>
                              <a:effectLst/>
                              <a:latin typeface="Calibri"/>
                            </a:rPr>
                            <a:t>348</a:t>
                          </a:r>
                        </a:p>
                      </a:txBody>
                      <a:tcPr marL="9525" marR="9525" marT="9525" marB="0" anchor="ctr"/>
                    </a:tc>
                    <a:tc>
                      <a:txBody>
                        <a:bodyPr/>
                        <a:lstStyle/>
                        <a:p>
                          <a:pPr algn="ctr" fontAlgn="b"/>
                          <a:r>
                            <a:rPr lang="en-US" sz="1400" b="0" i="0" u="none" strike="noStrike">
                              <a:solidFill>
                                <a:srgbClr val="000000"/>
                              </a:solidFill>
                              <a:effectLst/>
                              <a:latin typeface="Calibri"/>
                            </a:rPr>
                            <a:t>362</a:t>
                          </a:r>
                        </a:p>
                      </a:txBody>
                      <a:tcPr marL="9525" marR="9525" marT="9525" marB="0" anchor="ctr"/>
                    </a:tc>
                    <a:tc>
                      <a:txBody>
                        <a:bodyPr/>
                        <a:lstStyle/>
                        <a:p>
                          <a:pPr algn="ctr" fontAlgn="b"/>
                          <a:r>
                            <a:rPr lang="en-US" sz="1400" b="0" i="0" u="none" strike="noStrike">
                              <a:solidFill>
                                <a:srgbClr val="000000"/>
                              </a:solidFill>
                              <a:effectLst/>
                              <a:latin typeface="Calibri"/>
                            </a:rPr>
                            <a:t>556</a:t>
                          </a:r>
                        </a:p>
                      </a:txBody>
                      <a:tcPr marL="9525" marR="9525" marT="9525" marB="0" anchor="ctr"/>
                    </a:tc>
                    <a:tc>
                      <a:txBody>
                        <a:bodyPr/>
                        <a:lstStyle/>
                        <a:p>
                          <a:pPr algn="ctr" fontAlgn="b"/>
                          <a:r>
                            <a:rPr lang="en-US" sz="1400" b="0" i="0" u="none" strike="noStrike">
                              <a:solidFill>
                                <a:srgbClr val="000000"/>
                              </a:solidFill>
                              <a:effectLst/>
                              <a:latin typeface="Calibri"/>
                            </a:rPr>
                            <a:t>4907</a:t>
                          </a:r>
                        </a:p>
                      </a:txBody>
                      <a:tcPr marL="9525" marR="9525" marT="9525" marB="0" anchor="ctr"/>
                    </a:tc>
                    <a:tc>
                      <a:txBody>
                        <a:bodyPr/>
                        <a:lstStyle/>
                        <a:p>
                          <a:pPr algn="ctr" fontAlgn="b"/>
                          <a:r>
                            <a:rPr lang="en-US" sz="1400" b="0" i="0" u="none" strike="noStrike">
                              <a:solidFill>
                                <a:srgbClr val="000000"/>
                              </a:solidFill>
                              <a:effectLst/>
                              <a:latin typeface="Calibri"/>
                            </a:rPr>
                            <a:t>729</a:t>
                          </a:r>
                        </a:p>
                      </a:txBody>
                      <a:tcPr marL="9525" marR="9525" marT="9525" marB="0" anchor="ctr"/>
                    </a:tc>
                    <a:tc>
                      <a:txBody>
                        <a:bodyPr/>
                        <a:lstStyle/>
                        <a:p>
                          <a:pPr algn="ctr" fontAlgn="b"/>
                          <a:r>
                            <a:rPr lang="en-US" sz="1400" b="0" i="0" u="none" strike="noStrike">
                              <a:solidFill>
                                <a:srgbClr val="000000"/>
                              </a:solidFill>
                              <a:effectLst/>
                              <a:latin typeface="Calibri"/>
                            </a:rPr>
                            <a:t>28600</a:t>
                          </a:r>
                        </a:p>
                      </a:txBody>
                      <a:tcPr marL="9525" marR="9525" marT="9525" marB="0" anchor="ctr"/>
                    </a:tc>
                    <a:tc>
                      <a:txBody>
                        <a:bodyPr/>
                        <a:lstStyle/>
                        <a:p>
                          <a:pPr algn="ctr" fontAlgn="b"/>
                          <a:r>
                            <a:rPr lang="en-US" sz="1400" b="0" i="0" u="none" strike="noStrike">
                              <a:solidFill>
                                <a:srgbClr val="000000"/>
                              </a:solidFill>
                              <a:effectLst/>
                              <a:latin typeface="Calibri"/>
                            </a:rPr>
                            <a:t>4461</a:t>
                          </a:r>
                        </a:p>
                      </a:txBody>
                      <a:tcPr marL="9525" marR="9525" marT="9525" marB="0" anchor="ctr"/>
                    </a:tc>
                    <a:tc>
                      <a:txBody>
                        <a:bodyPr/>
                        <a:lstStyle/>
                        <a:p>
                          <a:pPr algn="ctr" fontAlgn="b"/>
                          <a:r>
                            <a:rPr lang="en-US" sz="1400" b="0" i="0" u="none" strike="noStrike">
                              <a:solidFill>
                                <a:srgbClr val="000000"/>
                              </a:solidFill>
                              <a:effectLst/>
                              <a:latin typeface="Calibri"/>
                            </a:rPr>
                            <a:t>184523</a:t>
                          </a:r>
                        </a:p>
                      </a:txBody>
                      <a:tcPr marL="9525" marR="9525" marT="9525" marB="0" anchor="ctr"/>
                    </a:tc>
                  </a:tr>
                </a:tbl>
              </a:graphicData>
            </a:graphic>
          </p:graphicFrame>
        </mc:Fallback>
      </mc:AlternateContent>
      <p:sp>
        <p:nvSpPr>
          <p:cNvPr id="8" name="Title 1"/>
          <p:cNvSpPr txBox="1">
            <a:spLocks/>
          </p:cNvSpPr>
          <p:nvPr/>
        </p:nvSpPr>
        <p:spPr>
          <a:xfrm>
            <a:off x="457200" y="304800"/>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mtClean="0"/>
              <a:t>Good Scalability thanks to Effective Pruning</a:t>
            </a: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80151767"/>
              </p:ext>
            </p:extLst>
          </p:nvPr>
        </p:nvGraphicFramePr>
        <p:xfrm>
          <a:off x="5334000" y="2971800"/>
          <a:ext cx="3675446" cy="1114425"/>
        </p:xfrm>
        <a:graphic>
          <a:graphicData uri="http://schemas.openxmlformats.org/drawingml/2006/table">
            <a:tbl>
              <a:tblPr firstRow="1" bandRow="1">
                <a:tableStyleId>{5C22544A-7EE6-4342-B048-85BDC9FD1C3A}</a:tableStyleId>
              </a:tblPr>
              <a:tblGrid>
                <a:gridCol w="1586294"/>
                <a:gridCol w="522288"/>
                <a:gridCol w="522288"/>
                <a:gridCol w="522288"/>
                <a:gridCol w="522288"/>
              </a:tblGrid>
              <a:tr h="50800">
                <a:tc>
                  <a:txBody>
                    <a:bodyPr/>
                    <a:lstStyle/>
                    <a:p>
                      <a:pPr algn="l" fontAlgn="b"/>
                      <a:endParaRPr lang="en-US" sz="1400" b="0" i="0" u="none" strike="noStrike">
                        <a:solidFill>
                          <a:srgbClr val="000000"/>
                        </a:solidFill>
                        <a:effectLst/>
                        <a:latin typeface="Calibri"/>
                      </a:endParaRPr>
                    </a:p>
                  </a:txBody>
                  <a:tcPr marL="9525" marR="9525" marT="9525" marB="0" anchor="ctr"/>
                </a:tc>
                <a:tc>
                  <a:txBody>
                    <a:bodyPr/>
                    <a:lstStyle/>
                    <a:p>
                      <a:pPr algn="l" fontAlgn="b"/>
                      <a:r>
                        <a:rPr lang="en-US" sz="1400" b="0" i="0" u="none" strike="noStrike">
                          <a:solidFill>
                            <a:srgbClr val="000000"/>
                          </a:solidFill>
                          <a:effectLst/>
                          <a:latin typeface="Calibri"/>
                        </a:rPr>
                        <a:t>|Q|=2</a:t>
                      </a:r>
                    </a:p>
                  </a:txBody>
                  <a:tcPr marL="9525" marR="9525" marT="9525" marB="0" anchor="ctr"/>
                </a:tc>
                <a:tc>
                  <a:txBody>
                    <a:bodyPr/>
                    <a:lstStyle/>
                    <a:p>
                      <a:pPr algn="l" fontAlgn="b"/>
                      <a:r>
                        <a:rPr lang="en-US" sz="1400" b="0" i="0" u="none" strike="noStrike">
                          <a:solidFill>
                            <a:srgbClr val="000000"/>
                          </a:solidFill>
                          <a:effectLst/>
                          <a:latin typeface="Calibri"/>
                        </a:rPr>
                        <a:t>|Q|=3</a:t>
                      </a:r>
                    </a:p>
                  </a:txBody>
                  <a:tcPr marL="9525" marR="9525" marT="9525" marB="0" anchor="ctr"/>
                </a:tc>
                <a:tc>
                  <a:txBody>
                    <a:bodyPr/>
                    <a:lstStyle/>
                    <a:p>
                      <a:pPr algn="l" fontAlgn="b"/>
                      <a:r>
                        <a:rPr lang="en-US" sz="1400" b="0" i="0" u="none" strike="noStrike">
                          <a:solidFill>
                            <a:srgbClr val="000000"/>
                          </a:solidFill>
                          <a:effectLst/>
                          <a:latin typeface="Calibri"/>
                        </a:rPr>
                        <a:t>|Q|=4</a:t>
                      </a:r>
                    </a:p>
                  </a:txBody>
                  <a:tcPr marL="9525" marR="9525" marT="9525" marB="0" anchor="ctr"/>
                </a:tc>
                <a:tc>
                  <a:txBody>
                    <a:bodyPr/>
                    <a:lstStyle/>
                    <a:p>
                      <a:pPr algn="l" fontAlgn="b"/>
                      <a:r>
                        <a:rPr lang="en-US" sz="1400" b="0" i="0" u="none" strike="noStrike">
                          <a:solidFill>
                            <a:srgbClr val="000000"/>
                          </a:solidFill>
                          <a:effectLst/>
                          <a:latin typeface="Calibri"/>
                        </a:rPr>
                        <a:t>|Q|=5</a:t>
                      </a:r>
                    </a:p>
                  </a:txBody>
                  <a:tcPr marL="9525" marR="9525" marT="9525" marB="0" anchor="ctr"/>
                </a:tc>
              </a:tr>
              <a:tr h="50800">
                <a:tc>
                  <a:txBody>
                    <a:bodyPr/>
                    <a:lstStyle/>
                    <a:p>
                      <a:pPr algn="l" fontAlgn="b"/>
                      <a:r>
                        <a:rPr lang="en-US" sz="1400" b="0" i="0" u="none" strike="noStrike">
                          <a:solidFill>
                            <a:srgbClr val="000000"/>
                          </a:solidFill>
                          <a:effectLst/>
                          <a:latin typeface="Calibri"/>
                        </a:rPr>
                        <a:t>#Candidates of Size 2</a:t>
                      </a:r>
                    </a:p>
                  </a:txBody>
                  <a:tcPr marL="9525" marR="9525" marT="9525" marB="0" anchor="ctr"/>
                </a:tc>
                <a:tc>
                  <a:txBody>
                    <a:bodyPr/>
                    <a:lstStyle/>
                    <a:p>
                      <a:pPr algn="ctr" fontAlgn="b"/>
                      <a:r>
                        <a:rPr lang="en-US" sz="1400" b="0" i="0" u="none" strike="noStrike">
                          <a:solidFill>
                            <a:srgbClr val="000000"/>
                          </a:solidFill>
                          <a:effectLst/>
                          <a:latin typeface="Calibri"/>
                        </a:rPr>
                        <a:t>9.54</a:t>
                      </a:r>
                    </a:p>
                  </a:txBody>
                  <a:tcPr marL="9525" marR="9525" marT="9525" marB="0" anchor="ctr"/>
                </a:tc>
                <a:tc>
                  <a:txBody>
                    <a:bodyPr/>
                    <a:lstStyle/>
                    <a:p>
                      <a:pPr algn="ctr" fontAlgn="b"/>
                      <a:r>
                        <a:rPr lang="en-US" sz="1400" b="0" i="0" u="none" strike="noStrike">
                          <a:solidFill>
                            <a:srgbClr val="000000"/>
                          </a:solidFill>
                          <a:effectLst/>
                          <a:latin typeface="Calibri"/>
                        </a:rPr>
                        <a:t>7.86</a:t>
                      </a:r>
                    </a:p>
                  </a:txBody>
                  <a:tcPr marL="9525" marR="9525" marT="9525" marB="0" anchor="ctr"/>
                </a:tc>
                <a:tc>
                  <a:txBody>
                    <a:bodyPr/>
                    <a:lstStyle/>
                    <a:p>
                      <a:pPr algn="ctr" fontAlgn="b"/>
                      <a:r>
                        <a:rPr lang="en-US" sz="1400" b="0" i="0" u="none" strike="noStrike">
                          <a:solidFill>
                            <a:srgbClr val="000000"/>
                          </a:solidFill>
                          <a:effectLst/>
                          <a:latin typeface="Calibri"/>
                        </a:rPr>
                        <a:t>4.38</a:t>
                      </a:r>
                    </a:p>
                  </a:txBody>
                  <a:tcPr marL="9525" marR="9525" marT="9525" marB="0" anchor="ctr"/>
                </a:tc>
                <a:tc>
                  <a:txBody>
                    <a:bodyPr/>
                    <a:lstStyle/>
                    <a:p>
                      <a:pPr algn="ctr" fontAlgn="b"/>
                      <a:r>
                        <a:rPr lang="en-US" sz="1400" b="0" i="0" u="none" strike="noStrike">
                          <a:solidFill>
                            <a:srgbClr val="000000"/>
                          </a:solidFill>
                          <a:effectLst/>
                          <a:latin typeface="Calibri"/>
                        </a:rPr>
                        <a:t>1.63</a:t>
                      </a:r>
                    </a:p>
                  </a:txBody>
                  <a:tcPr marL="9525" marR="9525" marT="9525" marB="0" anchor="ctr"/>
                </a:tc>
              </a:tr>
              <a:tr h="50800">
                <a:tc>
                  <a:txBody>
                    <a:bodyPr/>
                    <a:lstStyle/>
                    <a:p>
                      <a:pPr algn="l" fontAlgn="b"/>
                      <a:r>
                        <a:rPr lang="en-US" sz="1400" b="0" i="0" u="none" strike="noStrike">
                          <a:solidFill>
                            <a:srgbClr val="000000"/>
                          </a:solidFill>
                          <a:effectLst/>
                          <a:latin typeface="Calibri"/>
                        </a:rPr>
                        <a:t>#Candidates of Size 3</a:t>
                      </a:r>
                    </a:p>
                  </a:txBody>
                  <a:tcPr marL="9525" marR="9525" marT="9525" marB="0" anchor="ctr"/>
                </a:tc>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a:solidFill>
                            <a:srgbClr val="000000"/>
                          </a:solidFill>
                          <a:effectLst/>
                          <a:latin typeface="Calibri"/>
                        </a:rPr>
                        <a:t>28.28</a:t>
                      </a:r>
                    </a:p>
                  </a:txBody>
                  <a:tcPr marL="9525" marR="9525" marT="9525" marB="0" anchor="ctr"/>
                </a:tc>
                <a:tc>
                  <a:txBody>
                    <a:bodyPr/>
                    <a:lstStyle/>
                    <a:p>
                      <a:pPr algn="ctr" fontAlgn="b"/>
                      <a:r>
                        <a:rPr lang="en-US" sz="1400" b="0" i="0" u="none" strike="noStrike">
                          <a:solidFill>
                            <a:srgbClr val="000000"/>
                          </a:solidFill>
                          <a:effectLst/>
                          <a:latin typeface="Calibri"/>
                        </a:rPr>
                        <a:t>18.31</a:t>
                      </a:r>
                    </a:p>
                  </a:txBody>
                  <a:tcPr marL="9525" marR="9525" marT="9525" marB="0" anchor="ctr"/>
                </a:tc>
                <a:tc>
                  <a:txBody>
                    <a:bodyPr/>
                    <a:lstStyle/>
                    <a:p>
                      <a:pPr algn="ctr" fontAlgn="b"/>
                      <a:r>
                        <a:rPr lang="en-US" sz="1400" b="0" i="0" u="none" strike="noStrike">
                          <a:solidFill>
                            <a:srgbClr val="000000"/>
                          </a:solidFill>
                          <a:effectLst/>
                          <a:latin typeface="Calibri"/>
                        </a:rPr>
                        <a:t>7.94</a:t>
                      </a:r>
                    </a:p>
                  </a:txBody>
                  <a:tcPr marL="9525" marR="9525" marT="9525" marB="0" anchor="ctr"/>
                </a:tc>
              </a:tr>
              <a:tr h="50800">
                <a:tc>
                  <a:txBody>
                    <a:bodyPr/>
                    <a:lstStyle/>
                    <a:p>
                      <a:pPr algn="l" fontAlgn="b"/>
                      <a:r>
                        <a:rPr lang="en-US" sz="1400" b="0" i="0" u="none" strike="noStrike">
                          <a:solidFill>
                            <a:srgbClr val="000000"/>
                          </a:solidFill>
                          <a:effectLst/>
                          <a:latin typeface="Calibri"/>
                        </a:rPr>
                        <a:t>#Candidates of Size 4</a:t>
                      </a:r>
                    </a:p>
                  </a:txBody>
                  <a:tcPr marL="9525" marR="9525" marT="9525" marB="0" anchor="ctr"/>
                </a:tc>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a:solidFill>
                            <a:srgbClr val="000000"/>
                          </a:solidFill>
                          <a:effectLst/>
                          <a:latin typeface="Calibri"/>
                        </a:rPr>
                        <a:t>24.42</a:t>
                      </a:r>
                    </a:p>
                  </a:txBody>
                  <a:tcPr marL="9525" marR="9525" marT="9525" marB="0" anchor="ctr"/>
                </a:tc>
                <a:tc>
                  <a:txBody>
                    <a:bodyPr/>
                    <a:lstStyle/>
                    <a:p>
                      <a:pPr algn="ctr" fontAlgn="b"/>
                      <a:r>
                        <a:rPr lang="en-US" sz="1400" b="0" i="0" u="none" strike="noStrike">
                          <a:solidFill>
                            <a:srgbClr val="000000"/>
                          </a:solidFill>
                          <a:effectLst/>
                          <a:latin typeface="Calibri"/>
                        </a:rPr>
                        <a:t>25.5</a:t>
                      </a:r>
                    </a:p>
                  </a:txBody>
                  <a:tcPr marL="9525" marR="9525" marT="9525" marB="0" anchor="ctr"/>
                </a:tc>
              </a:tr>
              <a:tr h="50800">
                <a:tc>
                  <a:txBody>
                    <a:bodyPr/>
                    <a:lstStyle/>
                    <a:p>
                      <a:pPr algn="l" fontAlgn="b"/>
                      <a:r>
                        <a:rPr lang="en-US" sz="1400" b="0" i="0" u="none" strike="noStrike">
                          <a:solidFill>
                            <a:srgbClr val="000000"/>
                          </a:solidFill>
                          <a:effectLst/>
                          <a:latin typeface="Calibri"/>
                        </a:rPr>
                        <a:t>#Candidates of Size 5</a:t>
                      </a:r>
                    </a:p>
                  </a:txBody>
                  <a:tcPr marL="9525" marR="9525" marT="9525" marB="0" anchor="ctr"/>
                </a:tc>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endParaRPr lang="en-US" sz="1400" b="0" i="0" u="none" strike="noStrike">
                        <a:solidFill>
                          <a:srgbClr val="000000"/>
                        </a:solidFill>
                        <a:effectLst/>
                        <a:latin typeface="Calibri"/>
                      </a:endParaRPr>
                    </a:p>
                  </a:txBody>
                  <a:tcPr marL="9525" marR="9525" marT="9525" marB="0" anchor="ctr"/>
                </a:tc>
                <a:tc>
                  <a:txBody>
                    <a:bodyPr/>
                    <a:lstStyle/>
                    <a:p>
                      <a:pPr algn="ctr" fontAlgn="b"/>
                      <a:r>
                        <a:rPr lang="en-US" sz="1400" b="0" i="0" u="none" strike="noStrike">
                          <a:solidFill>
                            <a:srgbClr val="000000"/>
                          </a:solidFill>
                          <a:effectLst/>
                          <a:latin typeface="Calibri"/>
                        </a:rPr>
                        <a:t>13.61</a:t>
                      </a:r>
                    </a:p>
                  </a:txBody>
                  <a:tcPr marL="9525" marR="9525" marT="9525" marB="0" anchor="ctr"/>
                </a:tc>
              </a:tr>
            </a:tbl>
          </a:graphicData>
        </a:graphic>
      </p:graphicFrame>
      <p:sp>
        <p:nvSpPr>
          <p:cNvPr id="3" name="TextBox 2"/>
          <p:cNvSpPr txBox="1"/>
          <p:nvPr/>
        </p:nvSpPr>
        <p:spPr>
          <a:xfrm>
            <a:off x="182880" y="2860655"/>
            <a:ext cx="5151120" cy="553998"/>
          </a:xfrm>
          <a:prstGeom prst="rect">
            <a:avLst/>
          </a:prstGeom>
          <a:noFill/>
        </p:spPr>
        <p:txBody>
          <a:bodyPr wrap="square" rtlCol="0">
            <a:spAutoFit/>
          </a:bodyPr>
          <a:lstStyle/>
          <a:p>
            <a:pPr algn="ctr"/>
            <a:r>
              <a:rPr lang="en-US" sz="1500"/>
              <a:t>Running Time (msec) Split between </a:t>
            </a:r>
            <a:r>
              <a:rPr lang="en-US" sz="1500" smtClean="0"/>
              <a:t>Candidate </a:t>
            </a:r>
            <a:r>
              <a:rPr lang="en-US" sz="1500"/>
              <a:t>Filtering (CFT) and Top-K Execution (TET</a:t>
            </a:r>
            <a:r>
              <a:rPr lang="en-US" sz="1500" smtClean="0"/>
              <a:t>) for </a:t>
            </a:r>
            <a:r>
              <a:rPr lang="en-US" sz="1500"/>
              <a:t>Different Graph Sizes</a:t>
            </a:r>
          </a:p>
        </p:txBody>
      </p:sp>
      <p:sp>
        <p:nvSpPr>
          <p:cNvPr id="10" name="TextBox 9"/>
          <p:cNvSpPr txBox="1"/>
          <p:nvPr/>
        </p:nvSpPr>
        <p:spPr>
          <a:xfrm>
            <a:off x="841773" y="5925235"/>
            <a:ext cx="3806427" cy="323165"/>
          </a:xfrm>
          <a:prstGeom prst="rect">
            <a:avLst/>
          </a:prstGeom>
          <a:noFill/>
        </p:spPr>
        <p:txBody>
          <a:bodyPr wrap="none" rtlCol="0">
            <a:spAutoFit/>
          </a:bodyPr>
          <a:lstStyle/>
          <a:p>
            <a:r>
              <a:rPr lang="en-US" sz="1500"/>
              <a:t>Query Execution Time for Different </a:t>
            </a:r>
            <a:r>
              <a:rPr lang="en-US" sz="1500" smtClean="0"/>
              <a:t>Values </a:t>
            </a:r>
            <a:r>
              <a:rPr lang="en-US" sz="1500"/>
              <a:t>of K</a:t>
            </a:r>
          </a:p>
        </p:txBody>
      </p:sp>
      <p:sp>
        <p:nvSpPr>
          <p:cNvPr id="11" name="TextBox 10"/>
          <p:cNvSpPr txBox="1"/>
          <p:nvPr/>
        </p:nvSpPr>
        <p:spPr>
          <a:xfrm>
            <a:off x="5339407" y="4343400"/>
            <a:ext cx="3728393" cy="784830"/>
          </a:xfrm>
          <a:prstGeom prst="rect">
            <a:avLst/>
          </a:prstGeom>
          <a:noFill/>
        </p:spPr>
        <p:txBody>
          <a:bodyPr wrap="none" rtlCol="0">
            <a:spAutoFit/>
          </a:bodyPr>
          <a:lstStyle/>
          <a:p>
            <a:pPr algn="ctr"/>
            <a:r>
              <a:rPr lang="en-US" sz="1500"/>
              <a:t>Number of Candidates as Percentage of </a:t>
            </a:r>
            <a:r>
              <a:rPr lang="en-US" sz="1500" smtClean="0"/>
              <a:t>Total </a:t>
            </a:r>
          </a:p>
          <a:p>
            <a:pPr algn="ctr"/>
            <a:r>
              <a:rPr lang="en-US" sz="1500" smtClean="0"/>
              <a:t>Matches </a:t>
            </a:r>
            <a:r>
              <a:rPr lang="en-US" sz="1500"/>
              <a:t>for Different Query Sizes </a:t>
            </a:r>
            <a:endParaRPr lang="en-US" sz="1500" smtClean="0"/>
          </a:p>
          <a:p>
            <a:pPr algn="ctr"/>
            <a:r>
              <a:rPr lang="en-US" sz="1500" smtClean="0"/>
              <a:t>and Candidate Sizes</a:t>
            </a:r>
            <a:endParaRPr lang="en-US" sz="1500"/>
          </a:p>
        </p:txBody>
      </p:sp>
      <p:graphicFrame>
        <p:nvGraphicFramePr>
          <p:cNvPr id="12" name="Chart 11"/>
          <p:cNvGraphicFramePr>
            <a:graphicFrameLocks/>
          </p:cNvGraphicFramePr>
          <p:nvPr>
            <p:extLst>
              <p:ext uri="{D42A27DB-BD31-4B8C-83A1-F6EECF244321}">
                <p14:modId xmlns:p14="http://schemas.microsoft.com/office/powerpoint/2010/main" val="1408174218"/>
              </p:ext>
            </p:extLst>
          </p:nvPr>
        </p:nvGraphicFramePr>
        <p:xfrm>
          <a:off x="195349" y="3343617"/>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26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940526" y="1902023"/>
            <a:ext cx="2922303" cy="1603177"/>
            <a:chOff x="5940526" y="1902023"/>
            <a:chExt cx="2922303" cy="1603177"/>
          </a:xfrm>
        </p:grpSpPr>
        <p:sp>
          <p:nvSpPr>
            <p:cNvPr id="5" name="TextBox 4"/>
            <p:cNvSpPr txBox="1"/>
            <p:nvPr/>
          </p:nvSpPr>
          <p:spPr>
            <a:xfrm>
              <a:off x="5940526" y="2130623"/>
              <a:ext cx="696024" cy="307777"/>
            </a:xfrm>
            <a:prstGeom prst="rect">
              <a:avLst/>
            </a:prstGeom>
            <a:noFill/>
            <a:ln>
              <a:solidFill>
                <a:schemeClr val="tx1"/>
              </a:solidFill>
            </a:ln>
          </p:spPr>
          <p:txBody>
            <a:bodyPr wrap="none" rtlCol="0">
              <a:spAutoFit/>
            </a:bodyPr>
            <a:lstStyle/>
            <a:p>
              <a:r>
                <a:rPr lang="en-US" sz="1400" smtClean="0"/>
                <a:t>Author</a:t>
              </a:r>
              <a:endParaRPr lang="en-US" sz="1400"/>
            </a:p>
          </p:txBody>
        </p:sp>
        <p:sp>
          <p:nvSpPr>
            <p:cNvPr id="6" name="TextBox 5"/>
            <p:cNvSpPr txBox="1"/>
            <p:nvPr/>
          </p:nvSpPr>
          <p:spPr>
            <a:xfrm>
              <a:off x="6988995" y="2816422"/>
              <a:ext cx="696024" cy="307777"/>
            </a:xfrm>
            <a:prstGeom prst="rect">
              <a:avLst/>
            </a:prstGeom>
            <a:noFill/>
            <a:ln>
              <a:solidFill>
                <a:schemeClr val="tx1"/>
              </a:solidFill>
            </a:ln>
          </p:spPr>
          <p:txBody>
            <a:bodyPr wrap="none" rtlCol="0">
              <a:spAutoFit/>
            </a:bodyPr>
            <a:lstStyle/>
            <a:p>
              <a:pPr algn="ctr"/>
              <a:r>
                <a:rPr lang="en-US" sz="1400" smtClean="0"/>
                <a:t>Author</a:t>
              </a:r>
              <a:endParaRPr lang="en-US" sz="1400"/>
            </a:p>
          </p:txBody>
        </p:sp>
        <p:sp>
          <p:nvSpPr>
            <p:cNvPr id="7" name="TextBox 6"/>
            <p:cNvSpPr txBox="1"/>
            <p:nvPr/>
          </p:nvSpPr>
          <p:spPr>
            <a:xfrm>
              <a:off x="7075268" y="2130623"/>
              <a:ext cx="523477" cy="307777"/>
            </a:xfrm>
            <a:prstGeom prst="rect">
              <a:avLst/>
            </a:prstGeom>
            <a:noFill/>
            <a:ln>
              <a:solidFill>
                <a:schemeClr val="tx1"/>
              </a:solidFill>
            </a:ln>
          </p:spPr>
          <p:txBody>
            <a:bodyPr wrap="none" rtlCol="0">
              <a:spAutoFit/>
            </a:bodyPr>
            <a:lstStyle/>
            <a:p>
              <a:r>
                <a:rPr lang="en-US" sz="1400" smtClean="0"/>
                <a:t>Conf</a:t>
              </a:r>
              <a:endParaRPr lang="en-US" sz="1400"/>
            </a:p>
          </p:txBody>
        </p:sp>
        <p:sp>
          <p:nvSpPr>
            <p:cNvPr id="8" name="TextBox 7"/>
            <p:cNvSpPr txBox="1"/>
            <p:nvPr/>
          </p:nvSpPr>
          <p:spPr>
            <a:xfrm>
              <a:off x="8041579" y="2130623"/>
              <a:ext cx="821250" cy="307777"/>
            </a:xfrm>
            <a:prstGeom prst="rect">
              <a:avLst/>
            </a:prstGeom>
            <a:noFill/>
            <a:ln>
              <a:solidFill>
                <a:schemeClr val="tx1"/>
              </a:solidFill>
            </a:ln>
          </p:spPr>
          <p:txBody>
            <a:bodyPr wrap="none" rtlCol="0">
              <a:spAutoFit/>
            </a:bodyPr>
            <a:lstStyle/>
            <a:p>
              <a:r>
                <a:rPr lang="en-US" sz="1400" smtClean="0"/>
                <a:t>Keyword</a:t>
              </a:r>
              <a:endParaRPr lang="en-US" sz="1400"/>
            </a:p>
          </p:txBody>
        </p:sp>
        <p:cxnSp>
          <p:nvCxnSpPr>
            <p:cNvPr id="9" name="Straight Connector 8"/>
            <p:cNvCxnSpPr>
              <a:stCxn id="5" idx="3"/>
              <a:endCxn id="7" idx="1"/>
            </p:cNvCxnSpPr>
            <p:nvPr/>
          </p:nvCxnSpPr>
          <p:spPr>
            <a:xfrm>
              <a:off x="6636550" y="2284512"/>
              <a:ext cx="43871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3"/>
              <a:endCxn id="8" idx="1"/>
            </p:cNvCxnSpPr>
            <p:nvPr/>
          </p:nvCxnSpPr>
          <p:spPr>
            <a:xfrm>
              <a:off x="7598745" y="2284512"/>
              <a:ext cx="442834"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6" idx="0"/>
            </p:cNvCxnSpPr>
            <p:nvPr/>
          </p:nvCxnSpPr>
          <p:spPr>
            <a:xfrm>
              <a:off x="7337007" y="2438400"/>
              <a:ext cx="0" cy="37802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3550" y="3197423"/>
              <a:ext cx="396262" cy="307777"/>
            </a:xfrm>
            <a:prstGeom prst="rect">
              <a:avLst/>
            </a:prstGeom>
            <a:noFill/>
          </p:spPr>
          <p:txBody>
            <a:bodyPr wrap="none" rtlCol="0">
              <a:spAutoFit/>
            </a:bodyPr>
            <a:lstStyle/>
            <a:p>
              <a:r>
                <a:rPr lang="en-US" sz="1400" smtClean="0"/>
                <a:t>Q1</a:t>
              </a:r>
              <a:endParaRPr lang="en-US" sz="1400"/>
            </a:p>
          </p:txBody>
        </p:sp>
        <p:sp>
          <p:nvSpPr>
            <p:cNvPr id="55" name="TextBox 54"/>
            <p:cNvSpPr txBox="1"/>
            <p:nvPr/>
          </p:nvSpPr>
          <p:spPr>
            <a:xfrm>
              <a:off x="5940526" y="1913691"/>
              <a:ext cx="276038" cy="307777"/>
            </a:xfrm>
            <a:prstGeom prst="rect">
              <a:avLst/>
            </a:prstGeom>
            <a:noFill/>
          </p:spPr>
          <p:txBody>
            <a:bodyPr wrap="none" rtlCol="0">
              <a:spAutoFit/>
            </a:bodyPr>
            <a:lstStyle/>
            <a:p>
              <a:r>
                <a:rPr lang="en-US" sz="1400" smtClean="0"/>
                <a:t>1</a:t>
              </a:r>
              <a:endParaRPr lang="en-US" sz="1400"/>
            </a:p>
          </p:txBody>
        </p:sp>
        <p:sp>
          <p:nvSpPr>
            <p:cNvPr id="56" name="TextBox 55"/>
            <p:cNvSpPr txBox="1"/>
            <p:nvPr/>
          </p:nvSpPr>
          <p:spPr>
            <a:xfrm>
              <a:off x="7083526" y="1902023"/>
              <a:ext cx="276038" cy="307777"/>
            </a:xfrm>
            <a:prstGeom prst="rect">
              <a:avLst/>
            </a:prstGeom>
            <a:noFill/>
          </p:spPr>
          <p:txBody>
            <a:bodyPr wrap="none" rtlCol="0">
              <a:spAutoFit/>
            </a:bodyPr>
            <a:lstStyle/>
            <a:p>
              <a:r>
                <a:rPr lang="en-US" sz="1400" smtClean="0"/>
                <a:t>2</a:t>
              </a:r>
              <a:endParaRPr lang="en-US" sz="1400"/>
            </a:p>
          </p:txBody>
        </p:sp>
        <p:sp>
          <p:nvSpPr>
            <p:cNvPr id="57" name="TextBox 56"/>
            <p:cNvSpPr txBox="1"/>
            <p:nvPr/>
          </p:nvSpPr>
          <p:spPr>
            <a:xfrm>
              <a:off x="7007326" y="2587823"/>
              <a:ext cx="276038" cy="307777"/>
            </a:xfrm>
            <a:prstGeom prst="rect">
              <a:avLst/>
            </a:prstGeom>
            <a:noFill/>
          </p:spPr>
          <p:txBody>
            <a:bodyPr wrap="none" rtlCol="0">
              <a:spAutoFit/>
            </a:bodyPr>
            <a:lstStyle/>
            <a:p>
              <a:r>
                <a:rPr lang="en-US" sz="1400" smtClean="0"/>
                <a:t>3</a:t>
              </a:r>
              <a:endParaRPr lang="en-US" sz="1400"/>
            </a:p>
          </p:txBody>
        </p:sp>
        <p:sp>
          <p:nvSpPr>
            <p:cNvPr id="58" name="TextBox 57"/>
            <p:cNvSpPr txBox="1"/>
            <p:nvPr/>
          </p:nvSpPr>
          <p:spPr>
            <a:xfrm>
              <a:off x="8026688" y="1902023"/>
              <a:ext cx="276038" cy="307777"/>
            </a:xfrm>
            <a:prstGeom prst="rect">
              <a:avLst/>
            </a:prstGeom>
            <a:noFill/>
          </p:spPr>
          <p:txBody>
            <a:bodyPr wrap="none" rtlCol="0">
              <a:spAutoFit/>
            </a:bodyPr>
            <a:lstStyle/>
            <a:p>
              <a:r>
                <a:rPr lang="en-US" sz="1400" smtClean="0"/>
                <a:t>4</a:t>
              </a:r>
              <a:endParaRPr lang="en-US" sz="1400"/>
            </a:p>
          </p:txBody>
        </p:sp>
      </p:grpSp>
      <p:grpSp>
        <p:nvGrpSpPr>
          <p:cNvPr id="4" name="Group 3"/>
          <p:cNvGrpSpPr/>
          <p:nvPr/>
        </p:nvGrpSpPr>
        <p:grpSpPr>
          <a:xfrm>
            <a:off x="5940526" y="3651646"/>
            <a:ext cx="2974874" cy="1606154"/>
            <a:chOff x="5940526" y="3651646"/>
            <a:chExt cx="2974874" cy="1606154"/>
          </a:xfrm>
        </p:grpSpPr>
        <p:sp>
          <p:nvSpPr>
            <p:cNvPr id="19" name="TextBox 18"/>
            <p:cNvSpPr txBox="1"/>
            <p:nvPr/>
          </p:nvSpPr>
          <p:spPr>
            <a:xfrm>
              <a:off x="5940526" y="3883223"/>
              <a:ext cx="682944" cy="307777"/>
            </a:xfrm>
            <a:prstGeom prst="rect">
              <a:avLst/>
            </a:prstGeom>
            <a:noFill/>
            <a:ln>
              <a:solidFill>
                <a:schemeClr val="tx1"/>
              </a:solidFill>
            </a:ln>
          </p:spPr>
          <p:txBody>
            <a:bodyPr wrap="none" rtlCol="0">
              <a:spAutoFit/>
            </a:bodyPr>
            <a:lstStyle/>
            <a:p>
              <a:r>
                <a:rPr lang="en-US" sz="1400" smtClean="0"/>
                <a:t>Person</a:t>
              </a:r>
              <a:endParaRPr lang="en-US" sz="1400"/>
            </a:p>
          </p:txBody>
        </p:sp>
        <p:sp>
          <p:nvSpPr>
            <p:cNvPr id="20" name="TextBox 19"/>
            <p:cNvSpPr txBox="1"/>
            <p:nvPr/>
          </p:nvSpPr>
          <p:spPr>
            <a:xfrm>
              <a:off x="6949567" y="4571404"/>
              <a:ext cx="682944" cy="307777"/>
            </a:xfrm>
            <a:prstGeom prst="rect">
              <a:avLst/>
            </a:prstGeom>
            <a:noFill/>
            <a:ln>
              <a:solidFill>
                <a:schemeClr val="tx1"/>
              </a:solidFill>
            </a:ln>
          </p:spPr>
          <p:txBody>
            <a:bodyPr wrap="none" rtlCol="0">
              <a:spAutoFit/>
            </a:bodyPr>
            <a:lstStyle/>
            <a:p>
              <a:pPr algn="ctr"/>
              <a:r>
                <a:rPr lang="en-US" sz="1400" smtClean="0"/>
                <a:t>Person</a:t>
              </a:r>
              <a:endParaRPr lang="en-US" sz="1400"/>
            </a:p>
          </p:txBody>
        </p:sp>
        <p:sp>
          <p:nvSpPr>
            <p:cNvPr id="21" name="TextBox 20"/>
            <p:cNvSpPr txBox="1"/>
            <p:nvPr/>
          </p:nvSpPr>
          <p:spPr>
            <a:xfrm>
              <a:off x="6854926" y="3883223"/>
              <a:ext cx="872226" cy="307777"/>
            </a:xfrm>
            <a:prstGeom prst="rect">
              <a:avLst/>
            </a:prstGeom>
            <a:noFill/>
            <a:ln>
              <a:solidFill>
                <a:schemeClr val="tx1"/>
              </a:solidFill>
            </a:ln>
          </p:spPr>
          <p:txBody>
            <a:bodyPr wrap="none" rtlCol="0">
              <a:spAutoFit/>
            </a:bodyPr>
            <a:lstStyle/>
            <a:p>
              <a:r>
                <a:rPr lang="en-US" sz="1400" smtClean="0"/>
                <a:t>Company</a:t>
              </a:r>
              <a:endParaRPr lang="en-US" sz="1400"/>
            </a:p>
          </p:txBody>
        </p:sp>
        <p:sp>
          <p:nvSpPr>
            <p:cNvPr id="22" name="TextBox 21"/>
            <p:cNvSpPr txBox="1"/>
            <p:nvPr/>
          </p:nvSpPr>
          <p:spPr>
            <a:xfrm>
              <a:off x="7923205" y="3883223"/>
              <a:ext cx="992195" cy="307777"/>
            </a:xfrm>
            <a:prstGeom prst="rect">
              <a:avLst/>
            </a:prstGeom>
            <a:noFill/>
            <a:ln>
              <a:solidFill>
                <a:schemeClr val="tx1"/>
              </a:solidFill>
            </a:ln>
          </p:spPr>
          <p:txBody>
            <a:bodyPr wrap="none" rtlCol="0">
              <a:spAutoFit/>
            </a:bodyPr>
            <a:lstStyle/>
            <a:p>
              <a:r>
                <a:rPr lang="en-US" sz="1400" smtClean="0"/>
                <a:t>Settlement</a:t>
              </a:r>
              <a:endParaRPr lang="en-US" sz="1400"/>
            </a:p>
          </p:txBody>
        </p:sp>
        <p:cxnSp>
          <p:nvCxnSpPr>
            <p:cNvPr id="23" name="Straight Connector 22"/>
            <p:cNvCxnSpPr>
              <a:stCxn id="19" idx="3"/>
              <a:endCxn id="21" idx="1"/>
            </p:cNvCxnSpPr>
            <p:nvPr/>
          </p:nvCxnSpPr>
          <p:spPr>
            <a:xfrm>
              <a:off x="6623470" y="4037112"/>
              <a:ext cx="23145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3"/>
              <a:endCxn id="22" idx="1"/>
            </p:cNvCxnSpPr>
            <p:nvPr/>
          </p:nvCxnSpPr>
          <p:spPr>
            <a:xfrm>
              <a:off x="7727152" y="4037112"/>
              <a:ext cx="19605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2"/>
              <a:endCxn id="20" idx="0"/>
            </p:cNvCxnSpPr>
            <p:nvPr/>
          </p:nvCxnSpPr>
          <p:spPr>
            <a:xfrm>
              <a:off x="7291039" y="4191000"/>
              <a:ext cx="0" cy="38040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102290" y="4950023"/>
              <a:ext cx="396262" cy="307777"/>
            </a:xfrm>
            <a:prstGeom prst="rect">
              <a:avLst/>
            </a:prstGeom>
            <a:noFill/>
          </p:spPr>
          <p:txBody>
            <a:bodyPr wrap="none" rtlCol="0">
              <a:spAutoFit/>
            </a:bodyPr>
            <a:lstStyle/>
            <a:p>
              <a:r>
                <a:rPr lang="en-US" sz="1400" smtClean="0"/>
                <a:t>Q2</a:t>
              </a:r>
              <a:endParaRPr lang="en-US" sz="1400"/>
            </a:p>
          </p:txBody>
        </p:sp>
        <p:sp>
          <p:nvSpPr>
            <p:cNvPr id="59" name="TextBox 58"/>
            <p:cNvSpPr txBox="1"/>
            <p:nvPr/>
          </p:nvSpPr>
          <p:spPr>
            <a:xfrm>
              <a:off x="5940526" y="3663314"/>
              <a:ext cx="276038" cy="307777"/>
            </a:xfrm>
            <a:prstGeom prst="rect">
              <a:avLst/>
            </a:prstGeom>
            <a:noFill/>
          </p:spPr>
          <p:txBody>
            <a:bodyPr wrap="none" rtlCol="0">
              <a:spAutoFit/>
            </a:bodyPr>
            <a:lstStyle/>
            <a:p>
              <a:r>
                <a:rPr lang="en-US" sz="1400" smtClean="0"/>
                <a:t>1</a:t>
              </a:r>
              <a:endParaRPr lang="en-US" sz="1400"/>
            </a:p>
          </p:txBody>
        </p:sp>
        <p:sp>
          <p:nvSpPr>
            <p:cNvPr id="60" name="TextBox 59"/>
            <p:cNvSpPr txBox="1"/>
            <p:nvPr/>
          </p:nvSpPr>
          <p:spPr>
            <a:xfrm>
              <a:off x="6854926" y="3651646"/>
              <a:ext cx="276038" cy="307777"/>
            </a:xfrm>
            <a:prstGeom prst="rect">
              <a:avLst/>
            </a:prstGeom>
            <a:noFill/>
            <a:ln>
              <a:noFill/>
            </a:ln>
          </p:spPr>
          <p:txBody>
            <a:bodyPr wrap="none" rtlCol="0">
              <a:spAutoFit/>
            </a:bodyPr>
            <a:lstStyle/>
            <a:p>
              <a:r>
                <a:rPr lang="en-US" sz="1400" smtClean="0"/>
                <a:t>2</a:t>
              </a:r>
              <a:endParaRPr lang="en-US" sz="1400"/>
            </a:p>
          </p:txBody>
        </p:sp>
        <p:sp>
          <p:nvSpPr>
            <p:cNvPr id="61" name="TextBox 60"/>
            <p:cNvSpPr txBox="1"/>
            <p:nvPr/>
          </p:nvSpPr>
          <p:spPr>
            <a:xfrm>
              <a:off x="6917714" y="4337446"/>
              <a:ext cx="276038" cy="307777"/>
            </a:xfrm>
            <a:prstGeom prst="rect">
              <a:avLst/>
            </a:prstGeom>
            <a:noFill/>
          </p:spPr>
          <p:txBody>
            <a:bodyPr wrap="none" rtlCol="0">
              <a:spAutoFit/>
            </a:bodyPr>
            <a:lstStyle/>
            <a:p>
              <a:r>
                <a:rPr lang="en-US" sz="1400" smtClean="0"/>
                <a:t>3</a:t>
              </a:r>
              <a:endParaRPr lang="en-US" sz="1400"/>
            </a:p>
          </p:txBody>
        </p:sp>
        <p:sp>
          <p:nvSpPr>
            <p:cNvPr id="62" name="TextBox 61"/>
            <p:cNvSpPr txBox="1"/>
            <p:nvPr/>
          </p:nvSpPr>
          <p:spPr>
            <a:xfrm>
              <a:off x="7955752" y="3651646"/>
              <a:ext cx="276038" cy="307777"/>
            </a:xfrm>
            <a:prstGeom prst="rect">
              <a:avLst/>
            </a:prstGeom>
            <a:noFill/>
          </p:spPr>
          <p:txBody>
            <a:bodyPr wrap="none" rtlCol="0">
              <a:spAutoFit/>
            </a:bodyPr>
            <a:lstStyle/>
            <a:p>
              <a:r>
                <a:rPr lang="en-US" sz="1400" smtClean="0"/>
                <a:t>4</a:t>
              </a:r>
              <a:endParaRPr lang="en-US" sz="1400"/>
            </a:p>
          </p:txBody>
        </p:sp>
      </p:grpSp>
      <p:sp>
        <p:nvSpPr>
          <p:cNvPr id="46"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mtClean="0"/>
              <a:t>Real Dataset Case Studies</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920447602"/>
              </p:ext>
            </p:extLst>
          </p:nvPr>
        </p:nvGraphicFramePr>
        <p:xfrm>
          <a:off x="1676400" y="1329054"/>
          <a:ext cx="3352800" cy="4668520"/>
        </p:xfrm>
        <a:graphic>
          <a:graphicData uri="http://schemas.openxmlformats.org/drawingml/2006/table">
            <a:tbl>
              <a:tblPr firstRow="1" bandRow="1">
                <a:tableStyleId>{5C22544A-7EE6-4342-B048-85BDC9FD1C3A}</a:tableStyleId>
              </a:tblPr>
              <a:tblGrid>
                <a:gridCol w="1563136"/>
                <a:gridCol w="838200"/>
                <a:gridCol w="951464"/>
              </a:tblGrid>
              <a:tr h="370840">
                <a:tc>
                  <a:txBody>
                    <a:bodyPr/>
                    <a:lstStyle/>
                    <a:p>
                      <a:r>
                        <a:rPr lang="en-US" sz="1400" smtClean="0"/>
                        <a:t>Dataset</a:t>
                      </a:r>
                      <a:endParaRPr lang="en-US" sz="1400"/>
                    </a:p>
                  </a:txBody>
                  <a:tcPr/>
                </a:tc>
                <a:tc>
                  <a:txBody>
                    <a:bodyPr/>
                    <a:lstStyle/>
                    <a:p>
                      <a:r>
                        <a:rPr lang="en-US" sz="1400" smtClean="0"/>
                        <a:t>DBLP</a:t>
                      </a:r>
                      <a:endParaRPr lang="en-US" sz="1400"/>
                    </a:p>
                  </a:txBody>
                  <a:tcPr/>
                </a:tc>
                <a:tc>
                  <a:txBody>
                    <a:bodyPr/>
                    <a:lstStyle/>
                    <a:p>
                      <a:r>
                        <a:rPr lang="en-US" sz="1400" smtClean="0"/>
                        <a:t>Wikipedia</a:t>
                      </a:r>
                      <a:endParaRPr lang="en-US" sz="1400"/>
                    </a:p>
                  </a:txBody>
                  <a:tcPr/>
                </a:tc>
              </a:tr>
              <a:tr h="370840">
                <a:tc>
                  <a:txBody>
                    <a:bodyPr/>
                    <a:lstStyle/>
                    <a:p>
                      <a:r>
                        <a:rPr lang="en-US" sz="1400" smtClean="0"/>
                        <a:t>#Nodes</a:t>
                      </a:r>
                      <a:endParaRPr lang="en-US" sz="1400"/>
                    </a:p>
                  </a:txBody>
                  <a:tcPr/>
                </a:tc>
                <a:tc>
                  <a:txBody>
                    <a:bodyPr/>
                    <a:lstStyle/>
                    <a:p>
                      <a:r>
                        <a:rPr lang="en-US" sz="1400" smtClean="0"/>
                        <a:t>138K</a:t>
                      </a:r>
                      <a:endParaRPr lang="en-US" sz="1400"/>
                    </a:p>
                  </a:txBody>
                  <a:tcPr/>
                </a:tc>
                <a:tc>
                  <a:txBody>
                    <a:bodyPr/>
                    <a:lstStyle/>
                    <a:p>
                      <a:r>
                        <a:rPr lang="en-US" sz="1400" smtClean="0"/>
                        <a:t>670K</a:t>
                      </a:r>
                      <a:endParaRPr lang="en-US" sz="1400"/>
                    </a:p>
                  </a:txBody>
                  <a:tcPr/>
                </a:tc>
              </a:tr>
              <a:tr h="370840">
                <a:tc>
                  <a:txBody>
                    <a:bodyPr/>
                    <a:lstStyle/>
                    <a:p>
                      <a:r>
                        <a:rPr lang="en-US" sz="1400" smtClean="0"/>
                        <a:t>#Edges</a:t>
                      </a:r>
                      <a:endParaRPr lang="en-US" sz="1400"/>
                    </a:p>
                  </a:txBody>
                  <a:tcPr/>
                </a:tc>
                <a:tc>
                  <a:txBody>
                    <a:bodyPr/>
                    <a:lstStyle/>
                    <a:p>
                      <a:r>
                        <a:rPr lang="en-US" sz="1400" smtClean="0"/>
                        <a:t>1.6M</a:t>
                      </a:r>
                      <a:endParaRPr lang="en-US" sz="1400"/>
                    </a:p>
                  </a:txBody>
                  <a:tcPr/>
                </a:tc>
                <a:tc>
                  <a:txBody>
                    <a:bodyPr/>
                    <a:lstStyle/>
                    <a:p>
                      <a:r>
                        <a:rPr lang="en-US" sz="1400" smtClean="0"/>
                        <a:t>4.1M</a:t>
                      </a:r>
                      <a:endParaRPr lang="en-US" sz="1400"/>
                    </a:p>
                  </a:txBody>
                  <a:tcPr/>
                </a:tc>
              </a:tr>
              <a:tr h="370840">
                <a:tc>
                  <a:txBody>
                    <a:bodyPr/>
                    <a:lstStyle/>
                    <a:p>
                      <a:r>
                        <a:rPr lang="en-US" sz="1400" smtClean="0"/>
                        <a:t>#Types</a:t>
                      </a:r>
                      <a:endParaRPr lang="en-US" sz="1400"/>
                    </a:p>
                  </a:txBody>
                  <a:tcPr/>
                </a:tc>
                <a:tc>
                  <a:txBody>
                    <a:bodyPr/>
                    <a:lstStyle/>
                    <a:p>
                      <a:r>
                        <a:rPr lang="en-US" sz="1400" smtClean="0"/>
                        <a:t>3</a:t>
                      </a:r>
                      <a:endParaRPr lang="en-US" sz="1400"/>
                    </a:p>
                  </a:txBody>
                  <a:tcPr/>
                </a:tc>
                <a:tc>
                  <a:txBody>
                    <a:bodyPr/>
                    <a:lstStyle/>
                    <a:p>
                      <a:r>
                        <a:rPr lang="en-US" sz="1400" smtClean="0"/>
                        <a:t>10</a:t>
                      </a:r>
                      <a:endParaRPr lang="en-US" sz="1400"/>
                    </a:p>
                  </a:txBody>
                  <a:tcPr/>
                </a:tc>
              </a:tr>
              <a:tr h="370840">
                <a:tc>
                  <a:txBody>
                    <a:bodyPr/>
                    <a:lstStyle/>
                    <a:p>
                      <a:r>
                        <a:rPr lang="en-US" sz="1400" smtClean="0"/>
                        <a:t>Edge List Index Size</a:t>
                      </a:r>
                      <a:endParaRPr lang="en-US" sz="1400"/>
                    </a:p>
                  </a:txBody>
                  <a:tcPr/>
                </a:tc>
                <a:tc>
                  <a:txBody>
                    <a:bodyPr/>
                    <a:lstStyle/>
                    <a:p>
                      <a:r>
                        <a:rPr lang="en-US" sz="1400" smtClean="0"/>
                        <a:t>50 MB</a:t>
                      </a:r>
                      <a:endParaRPr lang="en-US" sz="1400"/>
                    </a:p>
                  </a:txBody>
                  <a:tcPr/>
                </a:tc>
                <a:tc>
                  <a:txBody>
                    <a:bodyPr/>
                    <a:lstStyle/>
                    <a:p>
                      <a:r>
                        <a:rPr lang="en-US" sz="1400" smtClean="0"/>
                        <a:t>261</a:t>
                      </a:r>
                      <a:r>
                        <a:rPr lang="en-US" sz="1400" baseline="0" smtClean="0"/>
                        <a:t> MB</a:t>
                      </a:r>
                      <a:endParaRPr lang="en-US" sz="1400"/>
                    </a:p>
                  </a:txBody>
                  <a:tcPr/>
                </a:tc>
              </a:tr>
              <a:tr h="370840">
                <a:tc>
                  <a:txBody>
                    <a:bodyPr/>
                    <a:lstStyle/>
                    <a:p>
                      <a:r>
                        <a:rPr lang="en-US" sz="1400" smtClean="0"/>
                        <a:t>Edge List Construction</a:t>
                      </a:r>
                      <a:r>
                        <a:rPr lang="en-US" sz="1400" baseline="0" smtClean="0"/>
                        <a:t> Time</a:t>
                      </a:r>
                      <a:endParaRPr lang="en-US" sz="1400"/>
                    </a:p>
                  </a:txBody>
                  <a:tcPr/>
                </a:tc>
                <a:tc>
                  <a:txBody>
                    <a:bodyPr/>
                    <a:lstStyle/>
                    <a:p>
                      <a:r>
                        <a:rPr lang="en-US" sz="1400" smtClean="0"/>
                        <a:t>12 sec</a:t>
                      </a:r>
                      <a:endParaRPr lang="en-US" sz="1400"/>
                    </a:p>
                  </a:txBody>
                  <a:tcPr/>
                </a:tc>
                <a:tc>
                  <a:txBody>
                    <a:bodyPr/>
                    <a:lstStyle/>
                    <a:p>
                      <a:r>
                        <a:rPr lang="en-US" sz="1400" smtClean="0"/>
                        <a:t>23 sec</a:t>
                      </a:r>
                      <a:endParaRPr lang="en-US" sz="1400"/>
                    </a:p>
                  </a:txBody>
                  <a:tcPr/>
                </a:tc>
              </a:tr>
              <a:tr h="370840">
                <a:tc>
                  <a:txBody>
                    <a:bodyPr/>
                    <a:lstStyle/>
                    <a:p>
                      <a:r>
                        <a:rPr lang="en-US" sz="1400" smtClean="0"/>
                        <a:t>Topology Index Size</a:t>
                      </a:r>
                      <a:endParaRPr lang="en-US" sz="1400"/>
                    </a:p>
                  </a:txBody>
                  <a:tcPr/>
                </a:tc>
                <a:tc>
                  <a:txBody>
                    <a:bodyPr/>
                    <a:lstStyle/>
                    <a:p>
                      <a:r>
                        <a:rPr lang="en-US" sz="1400" smtClean="0"/>
                        <a:t>5.8 MB</a:t>
                      </a:r>
                      <a:endParaRPr lang="en-US" sz="1400"/>
                    </a:p>
                  </a:txBody>
                  <a:tcPr/>
                </a:tc>
                <a:tc>
                  <a:txBody>
                    <a:bodyPr/>
                    <a:lstStyle/>
                    <a:p>
                      <a:r>
                        <a:rPr lang="en-US" sz="1400" smtClean="0"/>
                        <a:t>148 MB</a:t>
                      </a:r>
                      <a:endParaRPr lang="en-US" sz="1400"/>
                    </a:p>
                  </a:txBody>
                  <a:tcPr/>
                </a:tc>
              </a:tr>
              <a:tr h="370840">
                <a:tc>
                  <a:txBody>
                    <a:bodyPr/>
                    <a:lstStyle/>
                    <a:p>
                      <a:r>
                        <a:rPr lang="en-US" sz="1400" smtClean="0"/>
                        <a:t>MPW Index Size</a:t>
                      </a:r>
                      <a:endParaRPr lang="en-US" sz="1400"/>
                    </a:p>
                  </a:txBody>
                  <a:tcPr/>
                </a:tc>
                <a:tc>
                  <a:txBody>
                    <a:bodyPr/>
                    <a:lstStyle/>
                    <a:p>
                      <a:r>
                        <a:rPr lang="en-US" sz="1400" smtClean="0"/>
                        <a:t>11.4 MB</a:t>
                      </a:r>
                      <a:endParaRPr lang="en-US" sz="1400"/>
                    </a:p>
                  </a:txBody>
                  <a:tcPr/>
                </a:tc>
                <a:tc>
                  <a:txBody>
                    <a:bodyPr/>
                    <a:lstStyle/>
                    <a:p>
                      <a:r>
                        <a:rPr lang="en-US" sz="1400" smtClean="0"/>
                        <a:t>249 MB</a:t>
                      </a:r>
                      <a:endParaRPr lang="en-US" sz="1400"/>
                    </a:p>
                  </a:txBody>
                  <a:tcPr/>
                </a:tc>
              </a:tr>
              <a:tr h="370840">
                <a:tc>
                  <a:txBody>
                    <a:bodyPr/>
                    <a:lstStyle/>
                    <a:p>
                      <a:r>
                        <a:rPr lang="en-US" sz="1400" smtClean="0"/>
                        <a:t>SPath Index</a:t>
                      </a:r>
                      <a:r>
                        <a:rPr lang="en-US" sz="1400" baseline="0" smtClean="0"/>
                        <a:t> Size</a:t>
                      </a:r>
                      <a:endParaRPr lang="en-US" sz="1400"/>
                    </a:p>
                  </a:txBody>
                  <a:tcPr/>
                </a:tc>
                <a:tc>
                  <a:txBody>
                    <a:bodyPr/>
                    <a:lstStyle/>
                    <a:p>
                      <a:r>
                        <a:rPr lang="en-US" sz="1400" smtClean="0"/>
                        <a:t>4.3 GB</a:t>
                      </a:r>
                      <a:endParaRPr lang="en-US" sz="1400"/>
                    </a:p>
                  </a:txBody>
                  <a:tcPr/>
                </a:tc>
                <a:tc>
                  <a:txBody>
                    <a:bodyPr/>
                    <a:lstStyle/>
                    <a:p>
                      <a:r>
                        <a:rPr lang="en-US" sz="1400" smtClean="0"/>
                        <a:t>13.7 GB</a:t>
                      </a:r>
                      <a:endParaRPr lang="en-US" sz="1400"/>
                    </a:p>
                  </a:txBody>
                  <a:tcPr/>
                </a:tc>
              </a:tr>
              <a:tr h="370840">
                <a:tc>
                  <a:txBody>
                    <a:bodyPr/>
                    <a:lstStyle/>
                    <a:p>
                      <a:r>
                        <a:rPr lang="en-US" sz="1400" smtClean="0"/>
                        <a:t>Topology+MPW Construction</a:t>
                      </a:r>
                      <a:r>
                        <a:rPr lang="en-US" sz="1400" baseline="0" smtClean="0"/>
                        <a:t> Time</a:t>
                      </a:r>
                      <a:endParaRPr lang="en-US" sz="1400"/>
                    </a:p>
                  </a:txBody>
                  <a:tcPr/>
                </a:tc>
                <a:tc>
                  <a:txBody>
                    <a:bodyPr/>
                    <a:lstStyle/>
                    <a:p>
                      <a:r>
                        <a:rPr lang="en-US" sz="1400" smtClean="0"/>
                        <a:t>461 minutes</a:t>
                      </a:r>
                      <a:endParaRPr lang="en-US" sz="1400"/>
                    </a:p>
                  </a:txBody>
                  <a:tcPr/>
                </a:tc>
                <a:tc>
                  <a:txBody>
                    <a:bodyPr/>
                    <a:lstStyle/>
                    <a:p>
                      <a:r>
                        <a:rPr lang="en-US" sz="1400" smtClean="0"/>
                        <a:t>1094 minutes</a:t>
                      </a:r>
                    </a:p>
                  </a:txBody>
                  <a:tcPr/>
                </a:tc>
              </a:tr>
              <a:tr h="370840">
                <a:tc>
                  <a:txBody>
                    <a:bodyPr/>
                    <a:lstStyle/>
                    <a:p>
                      <a:r>
                        <a:rPr lang="en-US" sz="1400" smtClean="0"/>
                        <a:t>Avg Query Time</a:t>
                      </a:r>
                      <a:endParaRPr lang="en-US" sz="1400"/>
                    </a:p>
                  </a:txBody>
                  <a:tcPr/>
                </a:tc>
                <a:tc>
                  <a:txBody>
                    <a:bodyPr/>
                    <a:lstStyle/>
                    <a:p>
                      <a:r>
                        <a:rPr lang="en-US" sz="1400" smtClean="0"/>
                        <a:t>100 sec</a:t>
                      </a:r>
                      <a:endParaRPr lang="en-US" sz="1400"/>
                    </a:p>
                  </a:txBody>
                  <a:tcPr/>
                </a:tc>
                <a:tc>
                  <a:txBody>
                    <a:bodyPr/>
                    <a:lstStyle/>
                    <a:p>
                      <a:r>
                        <a:rPr lang="en-US" sz="1400" smtClean="0"/>
                        <a:t>42 sec</a:t>
                      </a:r>
                      <a:endParaRPr lang="en-US" sz="1400"/>
                    </a:p>
                  </a:txBody>
                  <a:tcPr/>
                </a:tc>
              </a:tr>
            </a:tbl>
          </a:graphicData>
        </a:graphic>
      </p:graphicFrame>
      <p:sp>
        <p:nvSpPr>
          <p:cNvPr id="37" name="TextBox 36"/>
          <p:cNvSpPr txBox="1"/>
          <p:nvPr/>
        </p:nvSpPr>
        <p:spPr>
          <a:xfrm>
            <a:off x="6751825" y="1447800"/>
            <a:ext cx="1096775" cy="430887"/>
          </a:xfrm>
          <a:prstGeom prst="rect">
            <a:avLst/>
          </a:prstGeom>
          <a:noFill/>
        </p:spPr>
        <p:txBody>
          <a:bodyPr wrap="none" rtlCol="0">
            <a:spAutoFit/>
          </a:bodyPr>
          <a:lstStyle/>
          <a:p>
            <a:r>
              <a:rPr lang="en-US" sz="2200" b="1" smtClean="0"/>
              <a:t>Queries</a:t>
            </a:r>
            <a:endParaRPr lang="en-US" sz="2200" b="1"/>
          </a:p>
        </p:txBody>
      </p:sp>
    </p:spTree>
    <p:extLst>
      <p:ext uri="{BB962C8B-B14F-4D97-AF65-F5344CB8AC3E}">
        <p14:creationId xmlns:p14="http://schemas.microsoft.com/office/powerpoint/2010/main" val="66805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Real Dataset Case </a:t>
            </a:r>
            <a:r>
              <a:rPr lang="en-US" smtClean="0"/>
              <a:t>Studies</a:t>
            </a:r>
            <a:endParaRPr lang="en-US"/>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r>
              <a:rPr lang="en-US" smtClean="0"/>
              <a:t>DBLP</a:t>
            </a:r>
          </a:p>
          <a:p>
            <a:pPr lvl="1"/>
            <a:r>
              <a:rPr lang="en-US" smtClean="0"/>
              <a:t>1</a:t>
            </a:r>
            <a:r>
              <a:rPr lang="en-US"/>
              <a:t>: Jimeng Sun, 2: Operating Systems </a:t>
            </a:r>
            <a:r>
              <a:rPr lang="en-US" smtClean="0"/>
              <a:t>Review </a:t>
            </a:r>
            <a:r>
              <a:rPr lang="pt-BR" smtClean="0"/>
              <a:t>(SIGOPS</a:t>
            </a:r>
            <a:r>
              <a:rPr lang="pt-BR"/>
              <a:t>), 3: Christos Faloutsos, 4: </a:t>
            </a:r>
            <a:r>
              <a:rPr lang="pt-BR" smtClean="0"/>
              <a:t>mining</a:t>
            </a:r>
          </a:p>
          <a:p>
            <a:pPr lvl="2"/>
            <a:r>
              <a:rPr lang="en-US"/>
              <a:t>Jimeng Sun and Christos Faloutsos -- Data and Information Systems, Artificial intelligence, and Computational biology</a:t>
            </a:r>
          </a:p>
          <a:p>
            <a:pPr lvl="2"/>
            <a:r>
              <a:rPr lang="en-US"/>
              <a:t>"mining" -- Data and Information Systems</a:t>
            </a:r>
          </a:p>
          <a:p>
            <a:pPr lvl="2"/>
            <a:r>
              <a:rPr lang="en-US"/>
              <a:t>"Operating Systems Review (SIGOPS)" -- Operating systems, Computer architecture, Computer </a:t>
            </a:r>
            <a:r>
              <a:rPr lang="en-US" smtClean="0"/>
              <a:t>networking</a:t>
            </a:r>
          </a:p>
          <a:p>
            <a:r>
              <a:rPr lang="en-US"/>
              <a:t>Wikipedia</a:t>
            </a:r>
          </a:p>
          <a:p>
            <a:pPr lvl="1"/>
            <a:r>
              <a:rPr lang="en-US"/>
              <a:t>1: Medha Patkar, 2: BBC, 3: Felix D’Alviella, 4: Mogilino</a:t>
            </a:r>
          </a:p>
          <a:p>
            <a:pPr lvl="2"/>
            <a:r>
              <a:rPr lang="en-US"/>
              <a:t>Medha Patkar -- Indian social activist -- won Best International Political Campaigner by BBC</a:t>
            </a:r>
          </a:p>
          <a:p>
            <a:pPr lvl="2"/>
            <a:r>
              <a:rPr lang="en-US"/>
              <a:t>Felix D’Alviella -- Belgian actor in the BBC soap opera Doctors </a:t>
            </a:r>
          </a:p>
          <a:p>
            <a:pPr lvl="2"/>
            <a:r>
              <a:rPr lang="en-US"/>
              <a:t>Mogilino -- village in Bulgaria -- BBC showed the popular film "Bulgaria’s Abandoned Children" in 2007</a:t>
            </a:r>
          </a:p>
          <a:p>
            <a:pPr lvl="2"/>
            <a:r>
              <a:rPr lang="en-US"/>
              <a:t>British company rewarding an Indian woman, covering a place in Bulgaria or linked to a person from Belgium is </a:t>
            </a:r>
            <a:r>
              <a:rPr lang="en-US" smtClean="0"/>
              <a:t>rare</a:t>
            </a:r>
            <a:endParaRPr lang="en-US"/>
          </a:p>
        </p:txBody>
      </p:sp>
      <p:sp>
        <p:nvSpPr>
          <p:cNvPr id="4" name="Date Placeholder 3"/>
          <p:cNvSpPr>
            <a:spLocks noGrp="1"/>
          </p:cNvSpPr>
          <p:nvPr>
            <p:ph type="dt" sz="half" idx="10"/>
          </p:nvPr>
        </p:nvSpPr>
        <p:spPr/>
        <p:txBody>
          <a:bodyPr/>
          <a:lstStyle/>
          <a:p>
            <a:fld id="{11096118-4512-490C-A2F4-2AF87EC6B37F}" type="datetime1">
              <a:rPr lang="en-US" smtClean="0"/>
              <a:t>28-Mar-13</a:t>
            </a:fld>
            <a:endParaRPr lang="en-US"/>
          </a:p>
        </p:txBody>
      </p:sp>
    </p:spTree>
    <p:extLst>
      <p:ext uri="{BB962C8B-B14F-4D97-AF65-F5344CB8AC3E}">
        <p14:creationId xmlns:p14="http://schemas.microsoft.com/office/powerpoint/2010/main" val="123460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Summary of </a:t>
            </a:r>
            <a:r>
              <a:rPr lang="en-US" sz="4000" smtClean="0"/>
              <a:t>Query </a:t>
            </a:r>
            <a:r>
              <a:rPr lang="en-US" sz="4000"/>
              <a:t>based Outlier Detection</a:t>
            </a:r>
            <a:endParaRPr lang="en-US" sz="4000" b="1"/>
          </a:p>
        </p:txBody>
      </p:sp>
      <p:sp>
        <p:nvSpPr>
          <p:cNvPr id="3" name="Content Placeholder 2"/>
          <p:cNvSpPr>
            <a:spLocks noGrp="1"/>
          </p:cNvSpPr>
          <p:nvPr>
            <p:ph idx="1"/>
          </p:nvPr>
        </p:nvSpPr>
        <p:spPr/>
        <p:txBody>
          <a:bodyPr>
            <a:normAutofit fontScale="92500" lnSpcReduction="10000"/>
          </a:bodyPr>
          <a:lstStyle/>
          <a:p>
            <a:r>
              <a:rPr lang="en-US" smtClean="0"/>
              <a:t>Motivated the idea of query-based outlier detection for information networks</a:t>
            </a:r>
          </a:p>
          <a:p>
            <a:r>
              <a:rPr lang="en-US" smtClean="0"/>
              <a:t>Proposed a </a:t>
            </a:r>
            <a:r>
              <a:rPr lang="en-US"/>
              <a:t>methodology to compute outlierness of a clique based </a:t>
            </a:r>
            <a:r>
              <a:rPr lang="en-US" smtClean="0"/>
              <a:t>on association </a:t>
            </a:r>
            <a:r>
              <a:rPr lang="en-US"/>
              <a:t>outlierness of the </a:t>
            </a:r>
            <a:r>
              <a:rPr lang="en-US" smtClean="0"/>
              <a:t>attributes of the nodes </a:t>
            </a:r>
            <a:r>
              <a:rPr lang="en-US"/>
              <a:t>within the </a:t>
            </a:r>
            <a:r>
              <a:rPr lang="en-US" smtClean="0"/>
              <a:t>clique</a:t>
            </a:r>
          </a:p>
          <a:p>
            <a:r>
              <a:rPr lang="en-US"/>
              <a:t>Proposed three new graph indexes and exploited them for building a top-K </a:t>
            </a:r>
            <a:r>
              <a:rPr lang="en-US" smtClean="0"/>
              <a:t>solution to perform ranking while matching</a:t>
            </a:r>
          </a:p>
          <a:p>
            <a:r>
              <a:rPr lang="en-US"/>
              <a:t>Showed efficiency, scalability and effectiveness on multiple synthetic and real datasets</a:t>
            </a:r>
          </a:p>
        </p:txBody>
      </p:sp>
      <p:sp>
        <p:nvSpPr>
          <p:cNvPr id="4" name="Date Placeholder 3"/>
          <p:cNvSpPr>
            <a:spLocks noGrp="1"/>
          </p:cNvSpPr>
          <p:nvPr>
            <p:ph type="dt" sz="half" idx="10"/>
          </p:nvPr>
        </p:nvSpPr>
        <p:spPr/>
        <p:txBody>
          <a:bodyPr/>
          <a:lstStyle/>
          <a:p>
            <a:fld id="{3268D032-B407-49FB-B7AD-CA4E41CF5AAA}" type="datetime1">
              <a:rPr lang="en-US" smtClean="0"/>
              <a:t>28-Mar-13</a:t>
            </a:fld>
            <a:endParaRPr lang="en-US"/>
          </a:p>
        </p:txBody>
      </p:sp>
    </p:spTree>
    <p:extLst>
      <p:ext uri="{BB962C8B-B14F-4D97-AF65-F5344CB8AC3E}">
        <p14:creationId xmlns:p14="http://schemas.microsoft.com/office/powerpoint/2010/main" val="228896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a:t>
            </a:r>
            <a:endParaRPr lang="en-US"/>
          </a:p>
        </p:txBody>
      </p:sp>
      <p:sp>
        <p:nvSpPr>
          <p:cNvPr id="3" name="Content Placeholder 2"/>
          <p:cNvSpPr>
            <a:spLocks noGrp="1"/>
          </p:cNvSpPr>
          <p:nvPr>
            <p:ph idx="1"/>
          </p:nvPr>
        </p:nvSpPr>
        <p:spPr>
          <a:xfrm>
            <a:off x="457200" y="1265237"/>
            <a:ext cx="8229600" cy="4525963"/>
          </a:xfrm>
        </p:spPr>
        <p:txBody>
          <a:bodyPr>
            <a:noAutofit/>
          </a:bodyPr>
          <a:lstStyle/>
          <a:p>
            <a:r>
              <a:rPr lang="en-US" sz="1000" smtClean="0"/>
              <a:t>Community Matching </a:t>
            </a:r>
          </a:p>
          <a:p>
            <a:pPr lvl="1"/>
            <a:r>
              <a:rPr lang="en-US" sz="1000" smtClean="0"/>
              <a:t>Hard matching [</a:t>
            </a:r>
            <a:r>
              <a:rPr lang="en-US" sz="1000"/>
              <a:t>Dimitriadou et al., Dudoit and Fridlyand, 2003</a:t>
            </a:r>
            <a:r>
              <a:rPr lang="en-US" sz="1000" smtClean="0"/>
              <a:t>]</a:t>
            </a:r>
          </a:p>
          <a:p>
            <a:pPr lvl="1"/>
            <a:r>
              <a:rPr lang="en-US" sz="1000" smtClean="0"/>
              <a:t>Soft matching [Long </a:t>
            </a:r>
            <a:r>
              <a:rPr lang="en-US" sz="1000"/>
              <a:t>et al., </a:t>
            </a:r>
            <a:r>
              <a:rPr lang="en-US" sz="1000" smtClean="0"/>
              <a:t>2005]</a:t>
            </a:r>
          </a:p>
          <a:p>
            <a:pPr lvl="1"/>
            <a:r>
              <a:rPr lang="en-US" sz="1000"/>
              <a:t>Computer vision: position, intensity, shape and average gray-scale difference [Kottke and Sun, 1994], and degree of match between </a:t>
            </a:r>
            <a:r>
              <a:rPr lang="da-DK" sz="1000"/>
              <a:t>surrounding clusters [Miller et al., 1984]</a:t>
            </a:r>
            <a:endParaRPr lang="en-US" sz="1000"/>
          </a:p>
          <a:p>
            <a:pPr lvl="1"/>
            <a:r>
              <a:rPr lang="en-US" sz="1000"/>
              <a:t>Words-based clusters could be matched using TF-IDF similarity [Cohen and Richman, 2002</a:t>
            </a:r>
            <a:r>
              <a:rPr lang="en-US" sz="1000" smtClean="0"/>
              <a:t>]</a:t>
            </a:r>
          </a:p>
          <a:p>
            <a:r>
              <a:rPr lang="en-US" sz="1000"/>
              <a:t>Community Detection </a:t>
            </a:r>
            <a:r>
              <a:rPr lang="en-US" sz="1000" smtClean="0"/>
              <a:t>for </a:t>
            </a:r>
            <a:r>
              <a:rPr lang="en-US" sz="1000"/>
              <a:t>Heterogeneous </a:t>
            </a:r>
            <a:r>
              <a:rPr lang="en-US" sz="1000" smtClean="0"/>
              <a:t>Networks</a:t>
            </a:r>
          </a:p>
          <a:p>
            <a:pPr lvl="1"/>
            <a:r>
              <a:rPr lang="en-US" sz="1000"/>
              <a:t>Star Network Schema: [Sun et al., 2009]</a:t>
            </a:r>
          </a:p>
          <a:p>
            <a:pPr lvl="1"/>
            <a:r>
              <a:rPr lang="en-US" sz="1000"/>
              <a:t>General Network Schema: [Xu and Deng, 2011]</a:t>
            </a:r>
          </a:p>
          <a:p>
            <a:pPr lvl="1"/>
            <a:r>
              <a:rPr lang="en-US" sz="1000"/>
              <a:t>Locally Heterogeneous Networks: [Aggarwal et al., 2011a]</a:t>
            </a:r>
          </a:p>
          <a:p>
            <a:pPr lvl="1"/>
            <a:r>
              <a:rPr lang="en-US" sz="1000"/>
              <a:t>Evolutionary Networks: [Sun et al., </a:t>
            </a:r>
            <a:r>
              <a:rPr lang="en-US" sz="1000" smtClean="0"/>
              <a:t>2010; Gupta et al, 2010]</a:t>
            </a:r>
          </a:p>
          <a:p>
            <a:r>
              <a:rPr lang="en-US" sz="1000" smtClean="0"/>
              <a:t>Graph Query Processing</a:t>
            </a:r>
          </a:p>
          <a:p>
            <a:pPr lvl="1"/>
            <a:r>
              <a:rPr lang="en-US" sz="1000"/>
              <a:t>Theory literature on subgraph isomorphism [</a:t>
            </a:r>
            <a:r>
              <a:rPr lang="it-IT" sz="1000"/>
              <a:t>Cordella et al., 2004; McKay, 1981; Ullmann, 1976]</a:t>
            </a:r>
          </a:p>
          <a:p>
            <a:pPr lvl="1"/>
            <a:r>
              <a:rPr lang="it-IT" sz="1000"/>
              <a:t>Exact subgraph matching </a:t>
            </a:r>
            <a:r>
              <a:rPr lang="da-DK" sz="1000"/>
              <a:t>[Cheng et al., 2008; He and Singh, 2008; Sun et al., 2012; </a:t>
            </a:r>
            <a:r>
              <a:rPr lang="en-US" sz="1000"/>
              <a:t>Zhang et al., 2007; Zhang et al., 2009; Zhao and Han, 2010; Zou et al., 2009</a:t>
            </a:r>
            <a:r>
              <a:rPr lang="it-IT" sz="1000"/>
              <a:t>]</a:t>
            </a:r>
          </a:p>
          <a:p>
            <a:pPr lvl="1"/>
            <a:r>
              <a:rPr lang="it-IT" sz="1000"/>
              <a:t>Approximate subgraph matching </a:t>
            </a:r>
            <a:r>
              <a:rPr lang="en-US" sz="1000"/>
              <a:t>[Zou et al., 2007; Zeng et al., 2012; Tian et al., 2007; Zhang et al., 2010]</a:t>
            </a:r>
            <a:endParaRPr lang="it-IT" sz="1000"/>
          </a:p>
          <a:p>
            <a:pPr lvl="1"/>
            <a:r>
              <a:rPr lang="en-US" sz="1000"/>
              <a:t>Matching in graph databases </a:t>
            </a:r>
            <a:r>
              <a:rPr lang="da-DK" sz="1000"/>
              <a:t>[Ranu and Singh, 2009; Yan et al., 2005; Zhu et al., 2012]</a:t>
            </a:r>
          </a:p>
          <a:p>
            <a:pPr lvl="1"/>
            <a:r>
              <a:rPr lang="da-DK" sz="1000"/>
              <a:t>Matching for </a:t>
            </a:r>
            <a:r>
              <a:rPr lang="en-US" sz="1000"/>
              <a:t>RDF </a:t>
            </a:r>
            <a:r>
              <a:rPr lang="fr-FR" sz="1000"/>
              <a:t>graphs [Liu et al., 2012], probabilistic graphs [Yuan et al., 2012</a:t>
            </a:r>
            <a:r>
              <a:rPr lang="da-DK" sz="1000"/>
              <a:t>] and temporal graphs [Bogdanov et al., 2011</a:t>
            </a:r>
            <a:r>
              <a:rPr lang="da-DK" sz="1000" smtClean="0"/>
              <a:t>]</a:t>
            </a:r>
          </a:p>
          <a:p>
            <a:r>
              <a:rPr lang="da-DK" sz="1000"/>
              <a:t>Top-K </a:t>
            </a:r>
            <a:r>
              <a:rPr lang="da-DK" sz="1000" smtClean="0"/>
              <a:t>graph queries</a:t>
            </a:r>
            <a:endParaRPr lang="da-DK" sz="1000"/>
          </a:p>
          <a:p>
            <a:pPr lvl="1"/>
            <a:r>
              <a:rPr lang="en-US" sz="1000"/>
              <a:t>h-hop aggregate queries [Yan et al., 2010] </a:t>
            </a:r>
          </a:p>
          <a:p>
            <a:pPr lvl="1"/>
            <a:r>
              <a:rPr lang="en-US" sz="1000"/>
              <a:t>K most frequent </a:t>
            </a:r>
            <a:r>
              <a:rPr lang="da-DK" sz="1000"/>
              <a:t>patterns [Yang et al., 2012; Zhu et al., 2011]</a:t>
            </a:r>
          </a:p>
          <a:p>
            <a:pPr lvl="1"/>
            <a:r>
              <a:rPr lang="da-DK" sz="1000"/>
              <a:t>Top-K </a:t>
            </a:r>
            <a:r>
              <a:rPr lang="en-US" sz="1000"/>
              <a:t>keyword queries on RDF graphs [Tran et al., 2009]</a:t>
            </a:r>
          </a:p>
          <a:p>
            <a:pPr lvl="1"/>
            <a:r>
              <a:rPr lang="en-US" sz="1000"/>
              <a:t>Top-K similarity queries [Zou et al., 2007]</a:t>
            </a:r>
          </a:p>
          <a:p>
            <a:pPr lvl="1"/>
            <a:r>
              <a:rPr lang="en-US" sz="1000"/>
              <a:t>Twig queries [Gou and Chirkova, 2008]</a:t>
            </a:r>
            <a:endParaRPr lang="da-DK" sz="1000"/>
          </a:p>
          <a:p>
            <a:r>
              <a:rPr lang="en-US" sz="1000" smtClean="0"/>
              <a:t>Trajectory </a:t>
            </a:r>
            <a:r>
              <a:rPr lang="en-US" sz="1000"/>
              <a:t>based </a:t>
            </a:r>
            <a:r>
              <a:rPr lang="en-US" sz="1000" smtClean="0"/>
              <a:t>outliers</a:t>
            </a:r>
          </a:p>
          <a:p>
            <a:pPr lvl="1"/>
            <a:r>
              <a:rPr lang="en-US" sz="1000"/>
              <a:t>Features such as speed or direction of motion of objects [Alon et al.,2003, Basharat et al., 2008</a:t>
            </a:r>
            <a:r>
              <a:rPr lang="en-US" sz="1000" smtClean="0"/>
              <a:t>]</a:t>
            </a:r>
          </a:p>
          <a:p>
            <a:r>
              <a:rPr lang="en-US" sz="1000" smtClean="0"/>
              <a:t>Outlier Detection [Chandola et al., 2009; Aggarwal et al., 2013]</a:t>
            </a:r>
          </a:p>
          <a:p>
            <a:endParaRPr lang="en-US" sz="1000"/>
          </a:p>
        </p:txBody>
      </p:sp>
      <p:sp>
        <p:nvSpPr>
          <p:cNvPr id="4" name="Slide Number Placeholder 3"/>
          <p:cNvSpPr>
            <a:spLocks noGrp="1"/>
          </p:cNvSpPr>
          <p:nvPr>
            <p:ph type="sldNum" sz="quarter" idx="12"/>
          </p:nvPr>
        </p:nvSpPr>
        <p:spPr/>
        <p:txBody>
          <a:bodyPr/>
          <a:lstStyle/>
          <a:p>
            <a:fld id="{8D4A95AB-7B14-4CE2-8EF6-8DDF97F0F3DA}" type="slidenum">
              <a:rPr lang="en-US" smtClean="0"/>
              <a:pPr/>
              <a:t>67</a:t>
            </a:fld>
            <a:endParaRPr lang="en-US"/>
          </a:p>
        </p:txBody>
      </p:sp>
    </p:spTree>
    <p:extLst>
      <p:ext uri="{BB962C8B-B14F-4D97-AF65-F5344CB8AC3E}">
        <p14:creationId xmlns:p14="http://schemas.microsoft.com/office/powerpoint/2010/main" val="21907856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Overall Conclusion and Future Work</a:t>
            </a:r>
            <a:endParaRPr lang="en-US"/>
          </a:p>
        </p:txBody>
      </p:sp>
      <p:sp>
        <p:nvSpPr>
          <p:cNvPr id="3" name="Content Placeholder 2"/>
          <p:cNvSpPr>
            <a:spLocks noGrp="1"/>
          </p:cNvSpPr>
          <p:nvPr>
            <p:ph idx="1"/>
          </p:nvPr>
        </p:nvSpPr>
        <p:spPr/>
        <p:txBody>
          <a:bodyPr>
            <a:normAutofit fontScale="77500" lnSpcReduction="20000"/>
          </a:bodyPr>
          <a:lstStyle/>
          <a:p>
            <a:r>
              <a:rPr lang="en-US" smtClean="0"/>
              <a:t>Presented two outlier detection mechanisms for information networks</a:t>
            </a:r>
          </a:p>
          <a:p>
            <a:pPr lvl="1"/>
            <a:r>
              <a:rPr lang="en-US" smtClean="0"/>
              <a:t>Community based outlier detection</a:t>
            </a:r>
          </a:p>
          <a:p>
            <a:pPr lvl="1"/>
            <a:r>
              <a:rPr lang="en-US" smtClean="0"/>
              <a:t>Query based outlier detection</a:t>
            </a:r>
          </a:p>
          <a:p>
            <a:r>
              <a:rPr lang="en-US" smtClean="0"/>
              <a:t>Future Work</a:t>
            </a:r>
          </a:p>
          <a:p>
            <a:pPr lvl="1"/>
            <a:r>
              <a:rPr lang="en-US" smtClean="0"/>
              <a:t>Further explorations on community based outliers: integrating clustering, watching effects of different forms of clustering</a:t>
            </a:r>
          </a:p>
          <a:p>
            <a:pPr lvl="1"/>
            <a:r>
              <a:rPr lang="en-US" smtClean="0"/>
              <a:t>Further explorations on query based outliers: defining outlierness based on neighborhood of matches or some properties of matches, temporal scenarios</a:t>
            </a:r>
          </a:p>
          <a:p>
            <a:pPr lvl="1"/>
            <a:r>
              <a:rPr lang="en-US"/>
              <a:t>Outlier Detection under the </a:t>
            </a:r>
            <a:r>
              <a:rPr lang="en-US" smtClean="0"/>
              <a:t>Influence </a:t>
            </a:r>
            <a:r>
              <a:rPr lang="en-US"/>
              <a:t>of Events on </a:t>
            </a:r>
            <a:r>
              <a:rPr lang="en-US" smtClean="0"/>
              <a:t>Networks</a:t>
            </a:r>
          </a:p>
          <a:p>
            <a:pPr lvl="1"/>
            <a:r>
              <a:rPr lang="en-US"/>
              <a:t>Outlier Detection for Multiple Networks with Shared Objects</a:t>
            </a:r>
          </a:p>
        </p:txBody>
      </p:sp>
      <p:sp>
        <p:nvSpPr>
          <p:cNvPr id="4" name="Slide Number Placeholder 3"/>
          <p:cNvSpPr>
            <a:spLocks noGrp="1"/>
          </p:cNvSpPr>
          <p:nvPr>
            <p:ph type="sldNum" sz="quarter" idx="12"/>
          </p:nvPr>
        </p:nvSpPr>
        <p:spPr/>
        <p:txBody>
          <a:bodyPr/>
          <a:lstStyle/>
          <a:p>
            <a:fld id="{8D4A95AB-7B14-4CE2-8EF6-8DDF97F0F3DA}" type="slidenum">
              <a:rPr lang="en-US" smtClean="0"/>
              <a:pPr/>
              <a:t>68</a:t>
            </a:fld>
            <a:endParaRPr lang="en-US"/>
          </a:p>
        </p:txBody>
      </p:sp>
    </p:spTree>
    <p:extLst>
      <p:ext uri="{BB962C8B-B14F-4D97-AF65-F5344CB8AC3E}">
        <p14:creationId xmlns:p14="http://schemas.microsoft.com/office/powerpoint/2010/main" val="2196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Research Work</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69</a:t>
            </a:fld>
            <a:endParaRPr lang="en-US"/>
          </a:p>
        </p:txBody>
      </p:sp>
      <p:sp>
        <p:nvSpPr>
          <p:cNvPr id="5" name="Content Placeholder 4"/>
          <p:cNvSpPr>
            <a:spLocks noGrp="1"/>
          </p:cNvSpPr>
          <p:nvPr>
            <p:ph idx="4294967295"/>
          </p:nvPr>
        </p:nvSpPr>
        <p:spPr>
          <a:xfrm>
            <a:off x="533400" y="1447800"/>
            <a:ext cx="8153400" cy="4525963"/>
          </a:xfrm>
        </p:spPr>
        <p:txBody>
          <a:bodyPr>
            <a:normAutofit fontScale="55000" lnSpcReduction="20000"/>
          </a:bodyPr>
          <a:lstStyle/>
          <a:p>
            <a:r>
              <a:rPr lang="en-US"/>
              <a:t>HubRank: Query optimization and index management for graphs [WWW 2008, ICDE 2008, VLDB Journal 2011]</a:t>
            </a:r>
          </a:p>
          <a:p>
            <a:r>
              <a:rPr lang="en-US" smtClean="0"/>
              <a:t>Trustworthiness</a:t>
            </a:r>
            <a:endParaRPr lang="en-US"/>
          </a:p>
          <a:p>
            <a:pPr lvl="1"/>
            <a:r>
              <a:rPr lang="en-US"/>
              <a:t>Cluster based trust </a:t>
            </a:r>
            <a:r>
              <a:rPr lang="en-US" smtClean="0"/>
              <a:t>analysis  [WWW 2011]</a:t>
            </a:r>
            <a:endParaRPr lang="en-US"/>
          </a:p>
          <a:p>
            <a:pPr lvl="1"/>
            <a:r>
              <a:rPr lang="en-US"/>
              <a:t>Mining incredible events from </a:t>
            </a:r>
            <a:r>
              <a:rPr lang="en-US" smtClean="0"/>
              <a:t>Twitter [SDM 2012]</a:t>
            </a:r>
            <a:endParaRPr lang="en-US"/>
          </a:p>
          <a:p>
            <a:pPr lvl="1"/>
            <a:r>
              <a:rPr lang="en-US" smtClean="0"/>
              <a:t>[IPSN </a:t>
            </a:r>
            <a:r>
              <a:rPr lang="en-US"/>
              <a:t>2011, Fusion 2011, SIGKDD Explorations </a:t>
            </a:r>
            <a:r>
              <a:rPr lang="en-US" smtClean="0"/>
              <a:t>2011]</a:t>
            </a:r>
          </a:p>
          <a:p>
            <a:r>
              <a:rPr lang="en-US" smtClean="0"/>
              <a:t>Bio-medical domain</a:t>
            </a:r>
          </a:p>
          <a:p>
            <a:pPr lvl="1"/>
            <a:r>
              <a:rPr lang="en-US"/>
              <a:t>An Alignment-Free Method for Classification of Protein </a:t>
            </a:r>
            <a:r>
              <a:rPr lang="en-US" smtClean="0"/>
              <a:t>Sequences [Protein </a:t>
            </a:r>
            <a:r>
              <a:rPr lang="en-US"/>
              <a:t>and Peptide Letters </a:t>
            </a:r>
            <a:r>
              <a:rPr lang="en-US" smtClean="0"/>
              <a:t>2007]</a:t>
            </a:r>
            <a:endParaRPr lang="en-US"/>
          </a:p>
          <a:p>
            <a:pPr lvl="1"/>
            <a:r>
              <a:rPr lang="en-US"/>
              <a:t>Shallow Information Extraction from Medical Forum </a:t>
            </a:r>
            <a:r>
              <a:rPr lang="en-US" smtClean="0"/>
              <a:t>Data [COLING 2010]</a:t>
            </a:r>
            <a:endParaRPr lang="en-US"/>
          </a:p>
          <a:p>
            <a:r>
              <a:rPr lang="en-US"/>
              <a:t>Prediction</a:t>
            </a:r>
          </a:p>
          <a:p>
            <a:pPr lvl="1"/>
            <a:r>
              <a:rPr lang="en-US"/>
              <a:t>Predicting Future Popularity Trend of Events in Microblogging </a:t>
            </a:r>
            <a:r>
              <a:rPr lang="en-US" smtClean="0"/>
              <a:t>Platforms [ASIS&amp;T 2012]</a:t>
            </a:r>
            <a:endParaRPr lang="en-US"/>
          </a:p>
          <a:p>
            <a:pPr lvl="1"/>
            <a:r>
              <a:rPr lang="en-US"/>
              <a:t>A Unified Framework for Link Recommendation Using Random </a:t>
            </a:r>
            <a:r>
              <a:rPr lang="en-US" smtClean="0"/>
              <a:t>Walks [ASONAM </a:t>
            </a:r>
            <a:r>
              <a:rPr lang="en-US"/>
              <a:t>2010, WWW </a:t>
            </a:r>
            <a:r>
              <a:rPr lang="en-US" smtClean="0"/>
              <a:t>2010]</a:t>
            </a:r>
          </a:p>
          <a:p>
            <a:pPr lvl="1"/>
            <a:r>
              <a:rPr lang="en-US"/>
              <a:t>Predicting CTR for job listings [WWW 2009</a:t>
            </a:r>
            <a:r>
              <a:rPr lang="en-US" smtClean="0"/>
              <a:t>]</a:t>
            </a:r>
          </a:p>
          <a:p>
            <a:r>
              <a:rPr lang="en-US"/>
              <a:t>Evolutionary network analysis</a:t>
            </a:r>
          </a:p>
          <a:p>
            <a:pPr lvl="1"/>
            <a:r>
              <a:rPr lang="en-US"/>
              <a:t>Evolutionary Clustering and Analysis of Bibliographic </a:t>
            </a:r>
            <a:r>
              <a:rPr lang="en-US" smtClean="0"/>
              <a:t>Networks [ASONAM </a:t>
            </a:r>
            <a:r>
              <a:rPr lang="en-US"/>
              <a:t>2011 (Best paper), MLG </a:t>
            </a:r>
            <a:r>
              <a:rPr lang="en-US" smtClean="0"/>
              <a:t>2010]</a:t>
            </a:r>
            <a:endParaRPr lang="en-US"/>
          </a:p>
          <a:p>
            <a:pPr lvl="1"/>
            <a:r>
              <a:rPr lang="en-US"/>
              <a:t>Finding Top-k Shortest Path Distance Changes in an Evolutionary </a:t>
            </a:r>
            <a:r>
              <a:rPr lang="en-US" smtClean="0"/>
              <a:t>Network [SSTD 2011]</a:t>
            </a:r>
          </a:p>
        </p:txBody>
      </p:sp>
    </p:spTree>
    <p:extLst>
      <p:ext uri="{BB962C8B-B14F-4D97-AF65-F5344CB8AC3E}">
        <p14:creationId xmlns:p14="http://schemas.microsoft.com/office/powerpoint/2010/main" val="50143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4000" b="1" smtClean="0">
                <a:solidFill>
                  <a:srgbClr val="FF0000"/>
                </a:solidFill>
              </a:rPr>
              <a:t>TwoStage</a:t>
            </a:r>
            <a:r>
              <a:rPr lang="en-US" sz="4000" b="1" smtClean="0"/>
              <a:t> Evolutionary Outlier Detection Framework</a:t>
            </a:r>
            <a:endParaRPr lang="en-US" sz="4000" b="1"/>
          </a:p>
        </p:txBody>
      </p:sp>
      <p:sp>
        <p:nvSpPr>
          <p:cNvPr id="4" name="Rectangle 3"/>
          <p:cNvSpPr/>
          <p:nvPr/>
        </p:nvSpPr>
        <p:spPr>
          <a:xfrm>
            <a:off x="6476999" y="1905000"/>
            <a:ext cx="2390775"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7620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35052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flipH="1">
            <a:off x="6553200" y="1988403"/>
            <a:ext cx="2314573" cy="830997"/>
          </a:xfrm>
          <a:prstGeom prst="rect">
            <a:avLst/>
          </a:prstGeom>
          <a:noFill/>
        </p:spPr>
        <p:txBody>
          <a:bodyPr wrap="square" rtlCol="0">
            <a:spAutoFit/>
          </a:bodyPr>
          <a:lstStyle/>
          <a:p>
            <a:pPr algn="ctr"/>
            <a:r>
              <a:rPr lang="en-US" sz="2400" b="1" smtClean="0"/>
              <a:t>Outlier Detection</a:t>
            </a:r>
            <a:endParaRPr lang="en-US" sz="2400" b="1"/>
          </a:p>
        </p:txBody>
      </p:sp>
      <p:cxnSp>
        <p:nvCxnSpPr>
          <p:cNvPr id="13" name="Straight Arrow Connector 12"/>
          <p:cNvCxnSpPr>
            <a:endCxn id="6" idx="1"/>
          </p:cNvCxnSpPr>
          <p:nvPr/>
        </p:nvCxnSpPr>
        <p:spPr>
          <a:xfrm>
            <a:off x="2667000" y="2359967"/>
            <a:ext cx="838200" cy="22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2362200"/>
            <a:ext cx="106679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00200" y="3547518"/>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00200" y="5410200"/>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315075" y="4352380"/>
            <a:ext cx="54292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1371600" y="4199436"/>
            <a:ext cx="389850" cy="369332"/>
          </a:xfrm>
          <a:prstGeom prst="rect">
            <a:avLst/>
          </a:prstGeom>
          <a:noFill/>
        </p:spPr>
        <p:txBody>
          <a:bodyPr wrap="none" rtlCol="0">
            <a:spAutoFit/>
          </a:bodyPr>
          <a:lstStyle/>
          <a:p>
            <a:r>
              <a:rPr lang="en-US" b="1"/>
              <a:t>X</a:t>
            </a:r>
            <a:r>
              <a:rPr lang="en-US" b="1" baseline="-25000" smtClean="0"/>
              <a:t>1</a:t>
            </a:r>
            <a:endParaRPr lang="en-US" b="1" baseline="-25000"/>
          </a:p>
        </p:txBody>
      </p:sp>
      <p:sp>
        <p:nvSpPr>
          <p:cNvPr id="37" name="TextBox 36"/>
          <p:cNvSpPr txBox="1"/>
          <p:nvPr/>
        </p:nvSpPr>
        <p:spPr>
          <a:xfrm>
            <a:off x="1371600" y="5726668"/>
            <a:ext cx="389850" cy="369332"/>
          </a:xfrm>
          <a:prstGeom prst="rect">
            <a:avLst/>
          </a:prstGeom>
          <a:noFill/>
        </p:spPr>
        <p:txBody>
          <a:bodyPr wrap="none" rtlCol="0">
            <a:spAutoFit/>
          </a:bodyPr>
          <a:lstStyle/>
          <a:p>
            <a:r>
              <a:rPr lang="en-US" b="1"/>
              <a:t>X</a:t>
            </a:r>
            <a:r>
              <a:rPr lang="en-US" b="1" baseline="-25000" smtClean="0"/>
              <a:t>2</a:t>
            </a:r>
            <a:endParaRPr lang="en-US" b="1" baseline="-25000"/>
          </a:p>
        </p:txBody>
      </p:sp>
      <p:sp>
        <p:nvSpPr>
          <p:cNvPr id="38" name="TextBox 37"/>
          <p:cNvSpPr txBox="1"/>
          <p:nvPr/>
        </p:nvSpPr>
        <p:spPr>
          <a:xfrm>
            <a:off x="3501902" y="4191000"/>
            <a:ext cx="308098" cy="369332"/>
          </a:xfrm>
          <a:prstGeom prst="rect">
            <a:avLst/>
          </a:prstGeom>
          <a:noFill/>
        </p:spPr>
        <p:txBody>
          <a:bodyPr wrap="none" rtlCol="0">
            <a:spAutoFit/>
          </a:bodyPr>
          <a:lstStyle/>
          <a:p>
            <a:r>
              <a:rPr lang="en-US" b="1" smtClean="0"/>
              <a:t>P</a:t>
            </a:r>
            <a:endParaRPr lang="en-US" b="1" baseline="-25000"/>
          </a:p>
        </p:txBody>
      </p:sp>
      <p:sp>
        <p:nvSpPr>
          <p:cNvPr id="39" name="TextBox 38"/>
          <p:cNvSpPr txBox="1"/>
          <p:nvPr/>
        </p:nvSpPr>
        <p:spPr>
          <a:xfrm>
            <a:off x="3466636" y="5943600"/>
            <a:ext cx="343364" cy="369332"/>
          </a:xfrm>
          <a:prstGeom prst="rect">
            <a:avLst/>
          </a:prstGeom>
          <a:noFill/>
        </p:spPr>
        <p:txBody>
          <a:bodyPr wrap="none" rtlCol="0">
            <a:spAutoFit/>
          </a:bodyPr>
          <a:lstStyle/>
          <a:p>
            <a:r>
              <a:rPr lang="en-US" b="1" smtClean="0"/>
              <a:t>Q</a:t>
            </a:r>
            <a:endParaRPr lang="en-US" b="1" baseline="-25000"/>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47854"/>
            <a:ext cx="1260793" cy="102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72395"/>
            <a:ext cx="1260793" cy="102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a:xfrm flipH="1">
            <a:off x="1927859" y="4352380"/>
            <a:ext cx="865346" cy="10339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Cloud 35"/>
          <p:cNvSpPr/>
          <p:nvPr/>
        </p:nvSpPr>
        <p:spPr>
          <a:xfrm>
            <a:off x="246062" y="2947442"/>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31775" y="4708003"/>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1100813" y="4060518"/>
            <a:ext cx="1905000" cy="5837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rot="16200000">
            <a:off x="1300818" y="4038600"/>
            <a:ext cx="1442383" cy="646331"/>
          </a:xfrm>
          <a:prstGeom prst="rect">
            <a:avLst/>
          </a:prstGeom>
          <a:noFill/>
        </p:spPr>
        <p:txBody>
          <a:bodyPr wrap="none" rtlCol="0">
            <a:spAutoFit/>
          </a:bodyPr>
          <a:lstStyle/>
          <a:p>
            <a:pPr algn="ctr"/>
            <a:r>
              <a:rPr lang="en-US" b="1" smtClean="0"/>
              <a:t>Evolutionary </a:t>
            </a:r>
          </a:p>
          <a:p>
            <a:pPr algn="ctr"/>
            <a:r>
              <a:rPr lang="en-US" b="1" smtClean="0"/>
              <a:t>Clustering</a:t>
            </a:r>
            <a:endParaRPr lang="en-US" b="1"/>
          </a:p>
        </p:txBody>
      </p:sp>
      <p:graphicFrame>
        <p:nvGraphicFramePr>
          <p:cNvPr id="41" name="Object 40"/>
          <p:cNvGraphicFramePr>
            <a:graphicFrameLocks noChangeAspect="1"/>
          </p:cNvGraphicFramePr>
          <p:nvPr>
            <p:extLst>
              <p:ext uri="{D42A27DB-BD31-4B8C-83A1-F6EECF244321}">
                <p14:modId xmlns:p14="http://schemas.microsoft.com/office/powerpoint/2010/main" val="3617567413"/>
              </p:ext>
            </p:extLst>
          </p:nvPr>
        </p:nvGraphicFramePr>
        <p:xfrm>
          <a:off x="2438400" y="3048000"/>
          <a:ext cx="906833" cy="1422668"/>
        </p:xfrm>
        <a:graphic>
          <a:graphicData uri="http://schemas.openxmlformats.org/presentationml/2006/ole">
            <mc:AlternateContent xmlns:mc="http://schemas.openxmlformats.org/markup-compatibility/2006">
              <mc:Choice xmlns:v="urn:schemas-microsoft-com:vml" Requires="v">
                <p:oleObj spid="_x0000_s10800" name="Equation" r:id="rId4" imgW="1358640" imgH="1600200" progId="Equation.3">
                  <p:embed/>
                </p:oleObj>
              </mc:Choice>
              <mc:Fallback>
                <p:oleObj name="Equation" r:id="rId4" imgW="1358640" imgH="1600200" progId="Equation.3">
                  <p:embed/>
                  <p:pic>
                    <p:nvPicPr>
                      <p:cNvPr id="0" name=""/>
                      <p:cNvPicPr/>
                      <p:nvPr/>
                    </p:nvPicPr>
                    <p:blipFill>
                      <a:blip r:embed="rId5"/>
                      <a:stretch>
                        <a:fillRect/>
                      </a:stretch>
                    </p:blipFill>
                    <p:spPr>
                      <a:xfrm>
                        <a:off x="2438400" y="3048000"/>
                        <a:ext cx="906833" cy="142266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769834692"/>
              </p:ext>
            </p:extLst>
          </p:nvPr>
        </p:nvGraphicFramePr>
        <p:xfrm>
          <a:off x="2446116" y="4963466"/>
          <a:ext cx="968512" cy="1220735"/>
        </p:xfrm>
        <a:graphic>
          <a:graphicData uri="http://schemas.openxmlformats.org/presentationml/2006/ole">
            <mc:AlternateContent xmlns:mc="http://schemas.openxmlformats.org/markup-compatibility/2006">
              <mc:Choice xmlns:v="urn:schemas-microsoft-com:vml" Requires="v">
                <p:oleObj spid="_x0000_s10801" name="Equation" r:id="rId6" imgW="1688760" imgH="1600200" progId="Equation.3">
                  <p:embed/>
                </p:oleObj>
              </mc:Choice>
              <mc:Fallback>
                <p:oleObj name="Equation" r:id="rId6" imgW="1688760" imgH="1600200" progId="Equation.3">
                  <p:embed/>
                  <p:pic>
                    <p:nvPicPr>
                      <p:cNvPr id="0" name=""/>
                      <p:cNvPicPr>
                        <a:picLocks noChangeAspect="1" noChangeArrowheads="1"/>
                      </p:cNvPicPr>
                      <p:nvPr/>
                    </p:nvPicPr>
                    <p:blipFill>
                      <a:blip r:embed="rId7"/>
                      <a:srcRect/>
                      <a:stretch>
                        <a:fillRect/>
                      </a:stretch>
                    </p:blipFill>
                    <p:spPr bwMode="auto">
                      <a:xfrm>
                        <a:off x="2446116" y="4963466"/>
                        <a:ext cx="968512" cy="1220735"/>
                      </a:xfrm>
                      <a:prstGeom prst="rect">
                        <a:avLst/>
                      </a:prstGeom>
                      <a:noFill/>
                      <a:ln>
                        <a:noFill/>
                      </a:ln>
                    </p:spPr>
                  </p:pic>
                </p:oleObj>
              </mc:Fallback>
            </mc:AlternateContent>
          </a:graphicData>
        </a:graphic>
      </p:graphicFrame>
      <p:pic>
        <p:nvPicPr>
          <p:cNvPr id="44" name="Picture 13" descr="C:\Users\manish\AppData\Local\Microsoft\Windows\Temporary Internet Files\Content.IE5\WIO8J795\MC9004315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429727"/>
            <a:ext cx="1937003" cy="17947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D4A95AB-7B14-4CE2-8EF6-8DDF97F0F3DA}" type="slidenum">
              <a:rPr lang="en-US" smtClean="0"/>
              <a:pPr/>
              <a:t>7</a:t>
            </a:fld>
            <a:endParaRPr lang="en-US"/>
          </a:p>
        </p:txBody>
      </p:sp>
      <p:grpSp>
        <p:nvGrpSpPr>
          <p:cNvPr id="12" name="Group 11"/>
          <p:cNvGrpSpPr/>
          <p:nvPr/>
        </p:nvGrpSpPr>
        <p:grpSpPr>
          <a:xfrm>
            <a:off x="3781924" y="3017520"/>
            <a:ext cx="2368311" cy="3154680"/>
            <a:chOff x="3781924" y="3017520"/>
            <a:chExt cx="2368311" cy="3154680"/>
          </a:xfrm>
        </p:grpSpPr>
        <p:grpSp>
          <p:nvGrpSpPr>
            <p:cNvPr id="54" name="Group 53"/>
            <p:cNvGrpSpPr/>
            <p:nvPr/>
          </p:nvGrpSpPr>
          <p:grpSpPr>
            <a:xfrm>
              <a:off x="3781924" y="3017520"/>
              <a:ext cx="2368311" cy="3154680"/>
              <a:chOff x="1143000" y="2179320"/>
              <a:chExt cx="2368311" cy="3154680"/>
            </a:xfrm>
          </p:grpSpPr>
          <p:sp>
            <p:nvSpPr>
              <p:cNvPr id="55" name="Rectangle 54"/>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 name="Rectangle 55"/>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1905000" y="3556605"/>
                    <a:ext cx="4251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xmlns="">
              <p:sp>
                <p:nvSpPr>
                  <p:cNvPr id="57" name="TextBox 56"/>
                  <p:cNvSpPr txBox="1">
                    <a:spLocks noRot="1" noChangeAspect="1" noMove="1" noResize="1" noEditPoints="1" noAdjustHandles="1" noChangeArrowheads="1" noChangeShapeType="1" noTextEdit="1"/>
                  </p:cNvSpPr>
                  <p:nvPr/>
                </p:nvSpPr>
                <p:spPr>
                  <a:xfrm>
                    <a:off x="1905000" y="3556605"/>
                    <a:ext cx="425116" cy="400110"/>
                  </a:xfrm>
                  <a:prstGeom prst="rect">
                    <a:avLst/>
                  </a:prstGeom>
                  <a:blipFill rotWithShape="1">
                    <a:blip r:embed="rId9"/>
                    <a:stretch>
                      <a:fillRect/>
                    </a:stretch>
                  </a:blipFill>
                </p:spPr>
                <p:txBody>
                  <a:bodyPr/>
                  <a:lstStyle/>
                  <a:p>
                    <a:r>
                      <a:rPr lang="en-US">
                        <a:noFill/>
                      </a:rPr>
                      <a:t> </a:t>
                    </a:r>
                  </a:p>
                </p:txBody>
              </p:sp>
            </mc:Fallback>
          </mc:AlternateContent>
          <p:sp>
            <p:nvSpPr>
              <p:cNvPr id="58" name="TextBox 57"/>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59" name="TextBox 58"/>
              <p:cNvSpPr txBox="1"/>
              <p:nvPr/>
            </p:nvSpPr>
            <p:spPr>
              <a:xfrm>
                <a:off x="2436706" y="4267200"/>
                <a:ext cx="306494" cy="400110"/>
              </a:xfrm>
              <a:prstGeom prst="rect">
                <a:avLst/>
              </a:prstGeom>
              <a:noFill/>
            </p:spPr>
            <p:txBody>
              <a:bodyPr wrap="none" rtlCol="0">
                <a:spAutoFit/>
              </a:bodyPr>
              <a:lstStyle/>
              <a:p>
                <a:r>
                  <a:rPr lang="en-US" sz="2000" b="1"/>
                  <a:t>S</a:t>
                </a:r>
                <a:endParaRPr lang="en-US" sz="2000" b="1" baseline="-25000"/>
              </a:p>
            </p:txBody>
          </p:sp>
          <p:sp>
            <p:nvSpPr>
              <p:cNvPr id="60" name="TextBox 59"/>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61" name="Right Arrow Callout 60"/>
              <p:cNvSpPr/>
              <p:nvPr/>
            </p:nvSpPr>
            <p:spPr>
              <a:xfrm>
                <a:off x="1143000" y="2179320"/>
                <a:ext cx="348556" cy="3154680"/>
              </a:xfrm>
              <a:prstGeom prst="rightArrowCallout">
                <a:avLst>
                  <a:gd name="adj1" fmla="val 8694"/>
                  <a:gd name="adj2" fmla="val 24999"/>
                  <a:gd name="adj3" fmla="val 54832"/>
                  <a:gd name="adj4" fmla="val 291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xmlns:a14="http://schemas.microsoft.com/office/drawing/2010/main">
            <mc:Choice Requires="a14">
              <p:sp>
                <p:nvSpPr>
                  <p:cNvPr id="63" name="TextBox 62"/>
                  <p:cNvSpPr txBox="1"/>
                  <p:nvPr/>
                </p:nvSpPr>
                <p:spPr>
                  <a:xfrm>
                    <a:off x="2743200" y="3562290"/>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xmlns="">
              <p:sp>
                <p:nvSpPr>
                  <p:cNvPr id="63" name="TextBox 62"/>
                  <p:cNvSpPr txBox="1">
                    <a:spLocks noRot="1" noChangeAspect="1" noMove="1" noResize="1" noEditPoints="1" noAdjustHandles="1" noChangeArrowheads="1" noChangeShapeType="1" noTextEdit="1"/>
                  </p:cNvSpPr>
                  <p:nvPr/>
                </p:nvSpPr>
                <p:spPr>
                  <a:xfrm>
                    <a:off x="2743200" y="3562290"/>
                    <a:ext cx="431528" cy="400110"/>
                  </a:xfrm>
                  <a:prstGeom prst="rect">
                    <a:avLst/>
                  </a:prstGeom>
                  <a:blipFill rotWithShape="1">
                    <a:blip r:embed="rId10"/>
                    <a:stretch>
                      <a:fillRect/>
                    </a:stretch>
                  </a:blipFill>
                </p:spPr>
                <p:txBody>
                  <a:bodyPr/>
                  <a:lstStyle/>
                  <a:p>
                    <a:r>
                      <a:rPr lang="en-US">
                        <a:noFill/>
                      </a:rPr>
                      <a:t> </a:t>
                    </a:r>
                  </a:p>
                </p:txBody>
              </p:sp>
            </mc:Fallback>
          </mc:AlternateContent>
        </p:grpSp>
        <p:pic>
          <p:nvPicPr>
            <p:cNvPr id="10423"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9194" y="3925750"/>
              <a:ext cx="713406" cy="47474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flipH="1">
            <a:off x="883919" y="1988403"/>
            <a:ext cx="1783081" cy="830997"/>
          </a:xfrm>
          <a:prstGeom prst="rect">
            <a:avLst/>
          </a:prstGeom>
          <a:noFill/>
        </p:spPr>
        <p:txBody>
          <a:bodyPr wrap="square" rtlCol="0">
            <a:spAutoFit/>
          </a:bodyPr>
          <a:lstStyle/>
          <a:p>
            <a:pPr algn="ctr"/>
            <a:r>
              <a:rPr lang="en-US" sz="2400" b="1" smtClean="0"/>
              <a:t>Community</a:t>
            </a:r>
          </a:p>
          <a:p>
            <a:pPr algn="ctr"/>
            <a:r>
              <a:rPr lang="en-US" sz="2400" b="1" smtClean="0"/>
              <a:t>Detection</a:t>
            </a:r>
            <a:endParaRPr lang="en-US" sz="2400" b="1"/>
          </a:p>
        </p:txBody>
      </p:sp>
      <p:sp>
        <p:nvSpPr>
          <p:cNvPr id="46" name="TextBox 45"/>
          <p:cNvSpPr txBox="1"/>
          <p:nvPr/>
        </p:nvSpPr>
        <p:spPr>
          <a:xfrm flipH="1">
            <a:off x="3581400" y="1988403"/>
            <a:ext cx="1723611" cy="830997"/>
          </a:xfrm>
          <a:prstGeom prst="rect">
            <a:avLst/>
          </a:prstGeom>
          <a:noFill/>
        </p:spPr>
        <p:txBody>
          <a:bodyPr wrap="square" rtlCol="0">
            <a:spAutoFit/>
          </a:bodyPr>
          <a:lstStyle/>
          <a:p>
            <a:pPr algn="ctr"/>
            <a:r>
              <a:rPr lang="en-US" sz="2400" b="1" smtClean="0"/>
              <a:t>Community Matching</a:t>
            </a:r>
            <a:endParaRPr lang="en-US" sz="2400" b="1"/>
          </a:p>
        </p:txBody>
      </p:sp>
      <p:sp>
        <p:nvSpPr>
          <p:cNvPr id="47" name="TextBox 46"/>
          <p:cNvSpPr txBox="1"/>
          <p:nvPr/>
        </p:nvSpPr>
        <p:spPr>
          <a:xfrm>
            <a:off x="7158345" y="5210145"/>
            <a:ext cx="981359" cy="400110"/>
          </a:xfrm>
          <a:prstGeom prst="rect">
            <a:avLst/>
          </a:prstGeom>
          <a:noFill/>
        </p:spPr>
        <p:txBody>
          <a:bodyPr wrap="none" rtlCol="0">
            <a:spAutoFit/>
          </a:bodyPr>
          <a:lstStyle/>
          <a:p>
            <a:r>
              <a:rPr lang="en-US" sz="2000" b="1" smtClean="0"/>
              <a:t>A=Q-PS</a:t>
            </a:r>
            <a:endParaRPr lang="en-US" sz="2000" b="1" baseline="-25000"/>
          </a:p>
        </p:txBody>
      </p:sp>
    </p:spTree>
    <p:extLst>
      <p:ext uri="{BB962C8B-B14F-4D97-AF65-F5344CB8AC3E}">
        <p14:creationId xmlns:p14="http://schemas.microsoft.com/office/powerpoint/2010/main" val="21767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3" grpId="0" animBg="1"/>
      <p:bldP spid="43" grpId="1" animBg="1"/>
      <p:bldP spid="15" grpId="0"/>
      <p:bldP spid="15" grpId="1"/>
      <p:bldP spid="4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4" descr="http://profile.ak.fbcdn.net/profile-ak-snc1/object2/173/24/n186864838789_9502.jpg"/>
          <p:cNvPicPr>
            <a:picLocks noChangeAspect="1" noChangeArrowheads="1"/>
          </p:cNvPicPr>
          <p:nvPr/>
        </p:nvPicPr>
        <p:blipFill>
          <a:blip r:embed="rId2" cstate="print"/>
          <a:srcRect/>
          <a:stretch>
            <a:fillRect/>
          </a:stretch>
        </p:blipFill>
        <p:spPr bwMode="auto">
          <a:xfrm>
            <a:off x="5610314" y="4999267"/>
            <a:ext cx="1066800" cy="816103"/>
          </a:xfrm>
          <a:prstGeom prst="rect">
            <a:avLst/>
          </a:prstGeom>
          <a:noFill/>
        </p:spPr>
      </p:pic>
      <p:sp>
        <p:nvSpPr>
          <p:cNvPr id="2" name="Title 1"/>
          <p:cNvSpPr>
            <a:spLocks noGrp="1"/>
          </p:cNvSpPr>
          <p:nvPr>
            <p:ph type="title"/>
          </p:nvPr>
        </p:nvSpPr>
        <p:spPr>
          <a:xfrm>
            <a:off x="457200" y="228600"/>
            <a:ext cx="8229600" cy="1143000"/>
          </a:xfrm>
        </p:spPr>
        <p:txBody>
          <a:bodyPr/>
          <a:lstStyle/>
          <a:p>
            <a:r>
              <a:rPr lang="en-US" smtClean="0"/>
              <a:t>Acknowledgments</a:t>
            </a:r>
            <a:endParaRPr lang="en-US"/>
          </a:p>
        </p:txBody>
      </p:sp>
      <p:sp>
        <p:nvSpPr>
          <p:cNvPr id="3" name="Content Placeholder 2"/>
          <p:cNvSpPr>
            <a:spLocks noGrp="1"/>
          </p:cNvSpPr>
          <p:nvPr>
            <p:ph idx="1"/>
          </p:nvPr>
        </p:nvSpPr>
        <p:spPr>
          <a:xfrm>
            <a:off x="533400" y="1143000"/>
            <a:ext cx="3810000" cy="2819400"/>
          </a:xfrm>
        </p:spPr>
        <p:txBody>
          <a:bodyPr>
            <a:normAutofit fontScale="70000" lnSpcReduction="20000"/>
          </a:bodyPr>
          <a:lstStyle/>
          <a:p>
            <a:pPr marL="0" indent="0">
              <a:buNone/>
            </a:pPr>
            <a:r>
              <a:rPr lang="en-US" smtClean="0"/>
              <a:t>Besides friends and family, </a:t>
            </a:r>
            <a:br>
              <a:rPr lang="en-US" smtClean="0"/>
            </a:br>
            <a:r>
              <a:rPr lang="en-US" smtClean="0"/>
              <a:t>I would like to thank </a:t>
            </a:r>
          </a:p>
          <a:p>
            <a:r>
              <a:rPr lang="en-US" smtClean="0"/>
              <a:t>Our DM Group</a:t>
            </a:r>
          </a:p>
          <a:p>
            <a:r>
              <a:rPr lang="en-US" smtClean="0"/>
              <a:t>The DAIS group</a:t>
            </a:r>
          </a:p>
          <a:p>
            <a:r>
              <a:rPr lang="en-US"/>
              <a:t>M</a:t>
            </a:r>
            <a:r>
              <a:rPr lang="en-US" smtClean="0"/>
              <a:t>y collaborators</a:t>
            </a:r>
          </a:p>
          <a:p>
            <a:r>
              <a:rPr lang="en-US" smtClean="0"/>
              <a:t>My thesis committee </a:t>
            </a:r>
          </a:p>
          <a:p>
            <a:r>
              <a:rPr lang="en-US"/>
              <a:t>T</a:t>
            </a:r>
            <a:r>
              <a:rPr lang="en-US" smtClean="0"/>
              <a:t>he funding agencies</a:t>
            </a:r>
          </a:p>
          <a:p>
            <a:r>
              <a:rPr lang="en-US" smtClean="0"/>
              <a:t>Admin staff at Siebel</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70</a:t>
            </a:fld>
            <a:endParaRPr lang="en-US"/>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2400"/>
            <a:ext cx="5701380" cy="2276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9"/>
          <p:cNvPicPr>
            <a:picLocks noChangeAspect="1"/>
          </p:cNvPicPr>
          <p:nvPr/>
        </p:nvPicPr>
        <p:blipFill>
          <a:blip r:embed="rId4" cstate="print"/>
          <a:srcRect/>
          <a:stretch>
            <a:fillRect/>
          </a:stretch>
        </p:blipFill>
        <p:spPr bwMode="auto">
          <a:xfrm>
            <a:off x="4572000" y="1200340"/>
            <a:ext cx="1828800" cy="549069"/>
          </a:xfrm>
          <a:prstGeom prst="rect">
            <a:avLst/>
          </a:prstGeom>
          <a:noFill/>
          <a:ln w="9525">
            <a:noFill/>
            <a:miter lim="800000"/>
            <a:headEnd/>
            <a:tailEnd/>
          </a:ln>
        </p:spPr>
      </p:pic>
      <p:pic>
        <p:nvPicPr>
          <p:cNvPr id="10" name="Picture 2" descr="http://www.hau.edu.gr/resources/asonam2010logo-thumb.jpg"/>
          <p:cNvPicPr>
            <a:picLocks noChangeAspect="1" noChangeArrowheads="1"/>
          </p:cNvPicPr>
          <p:nvPr/>
        </p:nvPicPr>
        <p:blipFill>
          <a:blip r:embed="rId5" cstate="print"/>
          <a:srcRect/>
          <a:stretch>
            <a:fillRect/>
          </a:stretch>
        </p:blipFill>
        <p:spPr bwMode="auto">
          <a:xfrm>
            <a:off x="4495800" y="1733740"/>
            <a:ext cx="838200" cy="777850"/>
          </a:xfrm>
          <a:prstGeom prst="rect">
            <a:avLst/>
          </a:prstGeom>
          <a:noFill/>
        </p:spPr>
      </p:pic>
      <p:pic>
        <p:nvPicPr>
          <p:cNvPr id="11" name="Picture 4" descr="http://farm4.static.flickr.com/3391/3510000070_50664c56a1.jpg"/>
          <p:cNvPicPr>
            <a:picLocks noChangeAspect="1" noChangeArrowheads="1"/>
          </p:cNvPicPr>
          <p:nvPr/>
        </p:nvPicPr>
        <p:blipFill>
          <a:blip r:embed="rId6" cstate="print"/>
          <a:srcRect/>
          <a:stretch>
            <a:fillRect/>
          </a:stretch>
        </p:blipFill>
        <p:spPr bwMode="auto">
          <a:xfrm>
            <a:off x="5680104" y="1905000"/>
            <a:ext cx="884207" cy="685800"/>
          </a:xfrm>
          <a:prstGeom prst="rect">
            <a:avLst/>
          </a:prstGeom>
          <a:noFill/>
        </p:spPr>
      </p:pic>
      <p:pic>
        <p:nvPicPr>
          <p:cNvPr id="12" name="Picture 6" descr="Asha for Education Header Image"/>
          <p:cNvPicPr>
            <a:picLocks noChangeAspect="1" noChangeArrowheads="1"/>
          </p:cNvPicPr>
          <p:nvPr/>
        </p:nvPicPr>
        <p:blipFill>
          <a:blip r:embed="rId7" cstate="print"/>
          <a:srcRect/>
          <a:stretch>
            <a:fillRect/>
          </a:stretch>
        </p:blipFill>
        <p:spPr bwMode="auto">
          <a:xfrm>
            <a:off x="4495800" y="2495740"/>
            <a:ext cx="2053590" cy="533400"/>
          </a:xfrm>
          <a:prstGeom prst="rect">
            <a:avLst/>
          </a:prstGeom>
          <a:noFill/>
        </p:spPr>
      </p:pic>
      <p:pic>
        <p:nvPicPr>
          <p:cNvPr id="13" name="Picture 22" descr="http://ceoworld.biz/ceo/wp-content/uploads/2009/03/ibm-logo.jpg"/>
          <p:cNvPicPr>
            <a:picLocks noChangeAspect="1" noChangeArrowheads="1"/>
          </p:cNvPicPr>
          <p:nvPr/>
        </p:nvPicPr>
        <p:blipFill>
          <a:blip r:embed="rId8" cstate="print"/>
          <a:srcRect/>
          <a:stretch>
            <a:fillRect/>
          </a:stretch>
        </p:blipFill>
        <p:spPr bwMode="auto">
          <a:xfrm>
            <a:off x="8471866" y="5105400"/>
            <a:ext cx="493512" cy="260120"/>
          </a:xfrm>
          <a:prstGeom prst="rect">
            <a:avLst/>
          </a:prstGeom>
          <a:noFill/>
        </p:spPr>
      </p:pic>
      <p:pic>
        <p:nvPicPr>
          <p:cNvPr id="14" name="Picture 7"/>
          <p:cNvPicPr>
            <a:picLocks noChangeAspect="1" noChangeArrowheads="1"/>
          </p:cNvPicPr>
          <p:nvPr/>
        </p:nvPicPr>
        <p:blipFill>
          <a:blip r:embed="rId9" cstate="print"/>
          <a:srcRect/>
          <a:stretch>
            <a:fillRect/>
          </a:stretch>
        </p:blipFill>
        <p:spPr bwMode="auto">
          <a:xfrm>
            <a:off x="4419600" y="3029140"/>
            <a:ext cx="2399015" cy="523875"/>
          </a:xfrm>
          <a:prstGeom prst="rect">
            <a:avLst/>
          </a:prstGeom>
          <a:noFill/>
          <a:ln w="9525">
            <a:noFill/>
            <a:miter lim="800000"/>
            <a:headEnd/>
            <a:tailEnd/>
          </a:ln>
          <a:effectLst/>
        </p:spPr>
      </p:pic>
      <p:pic>
        <p:nvPicPr>
          <p:cNvPr id="15"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1" y="1209865"/>
            <a:ext cx="2427289"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2911" y="1737492"/>
            <a:ext cx="2105025" cy="25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61553" y="1981977"/>
            <a:ext cx="552450" cy="72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descr="C:\Users\manish\Desktop\research\workspace\ClusterBasedFactFinders\cs446\WWW\cameraReady\poster\logo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60815" y="2076640"/>
            <a:ext cx="1117600" cy="5090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manish\Desktop\research\workspace\ClusterBasedFactFinders\cs446\WWW\cameraReady\poster\logo4.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94855" y="2775223"/>
            <a:ext cx="677546" cy="4341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18622" y="2038540"/>
            <a:ext cx="416242" cy="5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descr="https://encrypted-tbn1.google.com/images?q=tbn:ANd9GcQaHJdAZsLoAkambWLtnyE6OMHAYCQerhxbc8dSUut8tKd5f8t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72400" y="2732277"/>
            <a:ext cx="1395323" cy="3864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crypted-tbn2.google.com/images?q=tbn:ANd9GcTTipqbOVaJz6C_MTYmgB_3CGUa-77NlRaIyFk_BfrVwbCIHNXkg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96528" y="3247005"/>
            <a:ext cx="861923" cy="5746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encrypted-tbn3.google.com/images?q=tbn:ANd9GcS8siW0vrGRHJ750-X4yZCsYXD61aB3bAQFE7daNCAO1vffR9LSyw"/>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24800" y="3181540"/>
            <a:ext cx="1136334" cy="39472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34026" y="3590741"/>
            <a:ext cx="1233774" cy="489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20" cstate="print"/>
          <a:srcRect/>
          <a:stretch>
            <a:fillRect/>
          </a:stretch>
        </p:blipFill>
        <p:spPr bwMode="auto">
          <a:xfrm>
            <a:off x="5721579" y="4657348"/>
            <a:ext cx="2243630" cy="457200"/>
          </a:xfrm>
          <a:prstGeom prst="rect">
            <a:avLst/>
          </a:prstGeom>
          <a:noFill/>
          <a:ln w="9525">
            <a:noFill/>
            <a:miter lim="800000"/>
            <a:headEnd/>
            <a:tailEnd/>
          </a:ln>
          <a:effectLst/>
        </p:spPr>
      </p:pic>
      <p:pic>
        <p:nvPicPr>
          <p:cNvPr id="26" name="Picture 26" descr="http://nlp.kuee.kyoto-u.ac.jp/NLPIX2010/images/coling2010.jpg"/>
          <p:cNvPicPr>
            <a:picLocks noChangeAspect="1" noChangeArrowheads="1"/>
          </p:cNvPicPr>
          <p:nvPr/>
        </p:nvPicPr>
        <p:blipFill>
          <a:blip r:embed="rId21" cstate="print"/>
          <a:srcRect/>
          <a:stretch>
            <a:fillRect/>
          </a:stretch>
        </p:blipFill>
        <p:spPr bwMode="auto">
          <a:xfrm>
            <a:off x="5721579" y="4123948"/>
            <a:ext cx="2438400" cy="541683"/>
          </a:xfrm>
          <a:prstGeom prst="rect">
            <a:avLst/>
          </a:prstGeom>
          <a:noFill/>
        </p:spPr>
      </p:pic>
      <p:pic>
        <p:nvPicPr>
          <p:cNvPr id="27"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033892" y="4124141"/>
            <a:ext cx="1075418" cy="58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12008" y="4733548"/>
            <a:ext cx="1119187" cy="31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21187" y="6067132"/>
            <a:ext cx="629214" cy="26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descr="https://encrypted-tbn3.google.com/images?q=tbn:ANd9GcQCqD-gzi6xyZoaLfbQ1_x5j1fpXLb3pLWN9PTDMzR7_cRhqOEc"/>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535970" y="5103680"/>
            <a:ext cx="765776" cy="8673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34002" y="5103680"/>
            <a:ext cx="1047749" cy="770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27" cstate="print"/>
          <a:srcRect/>
          <a:stretch>
            <a:fillRect/>
          </a:stretch>
        </p:blipFill>
        <p:spPr bwMode="auto">
          <a:xfrm>
            <a:off x="5906142" y="3810040"/>
            <a:ext cx="1704975" cy="304719"/>
          </a:xfrm>
          <a:prstGeom prst="rect">
            <a:avLst/>
          </a:prstGeom>
          <a:noFill/>
          <a:ln w="9525">
            <a:noFill/>
            <a:miter lim="800000"/>
            <a:headEnd/>
            <a:tailEnd/>
          </a:ln>
          <a:effectLst/>
        </p:spPr>
      </p:pic>
      <p:pic>
        <p:nvPicPr>
          <p:cNvPr id="35" name="Picture 2"/>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770206" y="5874016"/>
            <a:ext cx="2546938" cy="42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379513" y="5334000"/>
            <a:ext cx="676275" cy="6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036629" y="3576267"/>
            <a:ext cx="1765682"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5210222" y="1632357"/>
            <a:ext cx="1600200" cy="34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60824" y="3566640"/>
            <a:ext cx="1635704" cy="22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4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4A95AB-7B14-4CE2-8EF6-8DDF97F0F3DA}" type="slidenum">
              <a:rPr lang="en-US" smtClean="0"/>
              <a:pPr/>
              <a:t>71</a:t>
            </a:fld>
            <a:endParaRPr lang="en-US"/>
          </a:p>
        </p:txBody>
      </p:sp>
      <p:sp>
        <p:nvSpPr>
          <p:cNvPr id="35" name="TextBox 34"/>
          <p:cNvSpPr txBox="1"/>
          <p:nvPr/>
        </p:nvSpPr>
        <p:spPr>
          <a:xfrm>
            <a:off x="3743386" y="2895600"/>
            <a:ext cx="1438214" cy="553998"/>
          </a:xfrm>
          <a:prstGeom prst="rect">
            <a:avLst/>
          </a:prstGeom>
          <a:noFill/>
        </p:spPr>
        <p:txBody>
          <a:bodyPr wrap="none" rtlCol="0">
            <a:spAutoFit/>
          </a:bodyPr>
          <a:lstStyle/>
          <a:p>
            <a:r>
              <a:rPr lang="en-US" sz="3000" b="1" smtClean="0"/>
              <a:t>Thanks!</a:t>
            </a:r>
            <a:endParaRPr lang="en-US" sz="3000" b="1"/>
          </a:p>
        </p:txBody>
      </p:sp>
    </p:spTree>
    <p:extLst>
      <p:ext uri="{BB962C8B-B14F-4D97-AF65-F5344CB8AC3E}">
        <p14:creationId xmlns:p14="http://schemas.microsoft.com/office/powerpoint/2010/main" val="26169748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a:p>
        </p:txBody>
      </p:sp>
      <p:sp>
        <p:nvSpPr>
          <p:cNvPr id="3" name="Content Placeholder 2"/>
          <p:cNvSpPr>
            <a:spLocks noGrp="1"/>
          </p:cNvSpPr>
          <p:nvPr>
            <p:ph idx="1"/>
          </p:nvPr>
        </p:nvSpPr>
        <p:spPr>
          <a:xfrm>
            <a:off x="457200" y="1371600"/>
            <a:ext cx="8229600" cy="4525963"/>
          </a:xfrm>
        </p:spPr>
        <p:txBody>
          <a:bodyPr>
            <a:noAutofit/>
          </a:bodyPr>
          <a:lstStyle/>
          <a:p>
            <a:r>
              <a:rPr lang="en-US" sz="1300" smtClean="0"/>
              <a:t>[</a:t>
            </a:r>
            <a:r>
              <a:rPr lang="en-US" sz="1300"/>
              <a:t>Fox, 1972] Fox, A. J. (1972). Outliers in Time Series. Journal of the Royal Statistical Society. Series B (Methodological), 34(3):350-363.</a:t>
            </a:r>
          </a:p>
          <a:p>
            <a:r>
              <a:rPr lang="en-US" sz="1300"/>
              <a:t>[Gao et al., 2010] Gao, J., Liang, F., Fan, W., Wang, C., Sun, Y., and Han, J. (2010). On Community Outliers and their Efficient Detection in Information Networks. </a:t>
            </a:r>
            <a:r>
              <a:rPr lang="en-US" sz="1300" smtClean="0"/>
              <a:t>KDD, </a:t>
            </a:r>
            <a:r>
              <a:rPr lang="en-US" sz="1300"/>
              <a:t>page 813-822.</a:t>
            </a:r>
          </a:p>
          <a:p>
            <a:r>
              <a:rPr lang="en-US" sz="1300"/>
              <a:t>[Gupta et al., 2012a] Gupta, M., Gao, J., Sun, Y., and Han, J. (2012a). Community Trend Outlier Detection using Soft Temporal Pattern Mining. </a:t>
            </a:r>
            <a:r>
              <a:rPr lang="en-US" sz="1300" smtClean="0"/>
              <a:t>ECML PKDD, page 692-708</a:t>
            </a:r>
            <a:r>
              <a:rPr lang="en-US" sz="1300"/>
              <a:t>.</a:t>
            </a:r>
            <a:endParaRPr lang="en-US" sz="1300" smtClean="0"/>
          </a:p>
          <a:p>
            <a:r>
              <a:rPr lang="en-US" sz="1300" smtClean="0"/>
              <a:t>[</a:t>
            </a:r>
            <a:r>
              <a:rPr lang="en-US" sz="1300"/>
              <a:t>Gupta et al., 2012b] Gupta, M., Gao, J., Sun, Y., and Han, J. (2012b). Integrating Community Matching and Outlier Detection for Mining Evolutionary Community Outliers. </a:t>
            </a:r>
            <a:r>
              <a:rPr lang="en-US" sz="1300" smtClean="0"/>
              <a:t>KDD, page </a:t>
            </a:r>
            <a:r>
              <a:rPr lang="en-US" sz="1300"/>
              <a:t>859-867.</a:t>
            </a:r>
          </a:p>
          <a:p>
            <a:r>
              <a:rPr lang="en-US" sz="1300"/>
              <a:t>[Knorr et al., 2000] Knorr, E. M., Ng, R. T., and Tucakov, V. (2000). Distance-Based Outliers: Algorithms and Applications. The VLDB Journal, 8:237-253.</a:t>
            </a:r>
          </a:p>
          <a:p>
            <a:r>
              <a:rPr lang="en-US" sz="1300"/>
              <a:t>[Long et al., 2005] Long, B., Zhang, Z. M., and Yu, P. S. (2005). Combining Multiple Clusterings by Soft Correspondence. </a:t>
            </a:r>
            <a:r>
              <a:rPr lang="en-US" sz="1300" smtClean="0"/>
              <a:t>ICDM, </a:t>
            </a:r>
            <a:r>
              <a:rPr lang="en-US" sz="1300"/>
              <a:t>page 282-289. IEEE Computer Society.</a:t>
            </a:r>
          </a:p>
          <a:p>
            <a:r>
              <a:rPr lang="en-US" sz="1300"/>
              <a:t>[Pokrajac et al., 2007] Pokrajac, D., Lazarevic, A., and Latecki, L. J. (2007). Incremental Local Outlier Detection for Data Streams. In IEEE Symposium on Computational Intelligence and Data Mining (</a:t>
            </a:r>
            <a:r>
              <a:rPr lang="en-US" sz="1300" smtClean="0"/>
              <a:t>CIDM), </a:t>
            </a:r>
            <a:r>
              <a:rPr lang="en-US" sz="1300"/>
              <a:t>page 504-515. IEEE.</a:t>
            </a:r>
          </a:p>
          <a:p>
            <a:r>
              <a:rPr lang="en-US" sz="1300"/>
              <a:t>[Sun et al., 2009a] Sun, Y., Han, J., Gao, J., and Yu, Y. (2009a). iTopicModel: Information Network-Integrated Topic Modeling. </a:t>
            </a:r>
            <a:r>
              <a:rPr lang="en-US" sz="1300" smtClean="0"/>
              <a:t>ICDM, </a:t>
            </a:r>
            <a:r>
              <a:rPr lang="en-US" sz="1300"/>
              <a:t>page 493-502. IEEE Computer Society.</a:t>
            </a:r>
          </a:p>
          <a:p>
            <a:r>
              <a:rPr lang="en-US" sz="1300"/>
              <a:t>[Sun et al., 2009b] Sun, Y., Yu, Y., and Han, J. (2009b). Ranking-Based Clustering of Heterogeneous Information Networks with Star Network Schema. </a:t>
            </a:r>
            <a:r>
              <a:rPr lang="en-US" sz="1300" smtClean="0"/>
              <a:t>KDD, </a:t>
            </a:r>
            <a:r>
              <a:rPr lang="en-US" sz="1300"/>
              <a:t>page 797-806. ACM</a:t>
            </a:r>
            <a:r>
              <a:rPr lang="en-US" sz="1300" smtClean="0"/>
              <a:t>.</a:t>
            </a:r>
          </a:p>
          <a:p>
            <a:r>
              <a:rPr lang="en-US" sz="1400" smtClean="0"/>
              <a:t>[Zhao et al., 2010] P</a:t>
            </a:r>
            <a:r>
              <a:rPr lang="en-US" sz="1400"/>
              <a:t>. Zhao and J. Han. On Graph Query Optimization </a:t>
            </a:r>
            <a:r>
              <a:rPr lang="en-US" sz="1400" smtClean="0"/>
              <a:t>in Large </a:t>
            </a:r>
            <a:r>
              <a:rPr lang="en-US" sz="1400"/>
              <a:t>Networks. PVLDB, 3(1):340–351, 2010.</a:t>
            </a:r>
            <a:endParaRPr lang="en-US" sz="1300"/>
          </a:p>
          <a:p>
            <a:endParaRPr lang="en-US" sz="1300"/>
          </a:p>
        </p:txBody>
      </p:sp>
      <p:sp>
        <p:nvSpPr>
          <p:cNvPr id="4" name="Slide Number Placeholder 3"/>
          <p:cNvSpPr>
            <a:spLocks noGrp="1"/>
          </p:cNvSpPr>
          <p:nvPr>
            <p:ph type="sldNum" sz="quarter" idx="12"/>
          </p:nvPr>
        </p:nvSpPr>
        <p:spPr/>
        <p:txBody>
          <a:bodyPr/>
          <a:lstStyle/>
          <a:p>
            <a:fld id="{8D4A95AB-7B14-4CE2-8EF6-8DDF97F0F3DA}" type="slidenum">
              <a:rPr lang="en-US" smtClean="0"/>
              <a:pPr/>
              <a:t>72</a:t>
            </a:fld>
            <a:endParaRPr lang="en-US"/>
          </a:p>
        </p:txBody>
      </p:sp>
    </p:spTree>
    <p:extLst>
      <p:ext uri="{BB962C8B-B14F-4D97-AF65-F5344CB8AC3E}">
        <p14:creationId xmlns:p14="http://schemas.microsoft.com/office/powerpoint/2010/main" val="28079687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Applications of </a:t>
            </a:r>
            <a:r>
              <a:rPr lang="en-US" smtClean="0"/>
              <a:t>Community Based </a:t>
            </a:r>
            <a:r>
              <a:rPr lang="en-US"/>
              <a:t>Outliers</a:t>
            </a:r>
          </a:p>
        </p:txBody>
      </p:sp>
      <p:sp>
        <p:nvSpPr>
          <p:cNvPr id="3" name="Content Placeholder 2"/>
          <p:cNvSpPr>
            <a:spLocks noGrp="1"/>
          </p:cNvSpPr>
          <p:nvPr>
            <p:ph idx="1"/>
          </p:nvPr>
        </p:nvSpPr>
        <p:spPr/>
        <p:txBody>
          <a:bodyPr>
            <a:normAutofit lnSpcReduction="10000"/>
          </a:bodyPr>
          <a:lstStyle/>
          <a:p>
            <a:r>
              <a:rPr lang="en-US" smtClean="0"/>
              <a:t>To personalize or not?</a:t>
            </a:r>
          </a:p>
          <a:p>
            <a:r>
              <a:rPr lang="en-US" smtClean="0"/>
              <a:t>Trace back the trend setters</a:t>
            </a:r>
          </a:p>
          <a:p>
            <a:r>
              <a:rPr lang="en-US" smtClean="0"/>
              <a:t>Predicting new community formation</a:t>
            </a:r>
          </a:p>
          <a:p>
            <a:r>
              <a:rPr lang="en-US" smtClean="0"/>
              <a:t>Sociology studies</a:t>
            </a:r>
          </a:p>
          <a:p>
            <a:r>
              <a:rPr lang="en-US" smtClean="0"/>
              <a:t>Explain particular behavior</a:t>
            </a:r>
          </a:p>
          <a:p>
            <a:r>
              <a:rPr lang="en-US" smtClean="0"/>
              <a:t>Detect anomalous environmental changes</a:t>
            </a:r>
          </a:p>
          <a:p>
            <a:r>
              <a:rPr lang="en-US" smtClean="0"/>
              <a:t>Trigger corrective actions in monitoring systems</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73</a:t>
            </a:fld>
            <a:endParaRPr lang="en-US"/>
          </a:p>
        </p:txBody>
      </p:sp>
    </p:spTree>
    <p:extLst>
      <p:ext uri="{BB962C8B-B14F-4D97-AF65-F5344CB8AC3E}">
        <p14:creationId xmlns:p14="http://schemas.microsoft.com/office/powerpoint/2010/main" val="365827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Autofit/>
          </a:bodyPr>
          <a:lstStyle/>
          <a:p>
            <a:r>
              <a:rPr lang="en-US" sz="4000" b="1" smtClean="0">
                <a:solidFill>
                  <a:srgbClr val="FF0000"/>
                </a:solidFill>
              </a:rPr>
              <a:t>OneStage</a:t>
            </a:r>
            <a:r>
              <a:rPr lang="en-US" sz="4000" b="1" smtClean="0"/>
              <a:t> Evolutionary Outlier Detection Framework</a:t>
            </a:r>
            <a:endParaRPr lang="en-US" sz="4000" b="1"/>
          </a:p>
        </p:txBody>
      </p:sp>
      <p:sp>
        <p:nvSpPr>
          <p:cNvPr id="4" name="Rectangle 3"/>
          <p:cNvSpPr/>
          <p:nvPr/>
        </p:nvSpPr>
        <p:spPr>
          <a:xfrm>
            <a:off x="6476999" y="1905000"/>
            <a:ext cx="2390775"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7620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35052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flipH="1">
            <a:off x="883919" y="1988403"/>
            <a:ext cx="1783081" cy="830997"/>
          </a:xfrm>
          <a:prstGeom prst="rect">
            <a:avLst/>
          </a:prstGeom>
          <a:noFill/>
        </p:spPr>
        <p:txBody>
          <a:bodyPr wrap="square" rtlCol="0">
            <a:spAutoFit/>
          </a:bodyPr>
          <a:lstStyle/>
          <a:p>
            <a:pPr algn="ctr"/>
            <a:r>
              <a:rPr lang="en-US" sz="2400" b="1" smtClean="0"/>
              <a:t>Community</a:t>
            </a:r>
          </a:p>
          <a:p>
            <a:pPr algn="ctr"/>
            <a:r>
              <a:rPr lang="en-US" sz="2400" b="1" smtClean="0"/>
              <a:t>Detection</a:t>
            </a:r>
            <a:endParaRPr lang="en-US" sz="2400" b="1"/>
          </a:p>
        </p:txBody>
      </p:sp>
      <p:sp>
        <p:nvSpPr>
          <p:cNvPr id="10" name="TextBox 9"/>
          <p:cNvSpPr txBox="1"/>
          <p:nvPr/>
        </p:nvSpPr>
        <p:spPr>
          <a:xfrm flipH="1">
            <a:off x="3581400" y="1988403"/>
            <a:ext cx="1723611" cy="830997"/>
          </a:xfrm>
          <a:prstGeom prst="rect">
            <a:avLst/>
          </a:prstGeom>
          <a:noFill/>
        </p:spPr>
        <p:txBody>
          <a:bodyPr wrap="square" rtlCol="0">
            <a:spAutoFit/>
          </a:bodyPr>
          <a:lstStyle/>
          <a:p>
            <a:pPr algn="ctr"/>
            <a:r>
              <a:rPr lang="en-US" sz="2400" b="1" smtClean="0"/>
              <a:t>Community Matching</a:t>
            </a:r>
            <a:endParaRPr lang="en-US" sz="2400" b="1"/>
          </a:p>
        </p:txBody>
      </p:sp>
      <p:sp>
        <p:nvSpPr>
          <p:cNvPr id="11" name="TextBox 10"/>
          <p:cNvSpPr txBox="1"/>
          <p:nvPr/>
        </p:nvSpPr>
        <p:spPr>
          <a:xfrm flipH="1">
            <a:off x="6553200" y="1988403"/>
            <a:ext cx="2314573" cy="830997"/>
          </a:xfrm>
          <a:prstGeom prst="rect">
            <a:avLst/>
          </a:prstGeom>
          <a:noFill/>
        </p:spPr>
        <p:txBody>
          <a:bodyPr wrap="square" rtlCol="0">
            <a:spAutoFit/>
          </a:bodyPr>
          <a:lstStyle/>
          <a:p>
            <a:pPr algn="ctr"/>
            <a:r>
              <a:rPr lang="en-US" sz="2400" b="1"/>
              <a:t>Outlier Detection</a:t>
            </a:r>
          </a:p>
        </p:txBody>
      </p:sp>
      <p:cxnSp>
        <p:nvCxnSpPr>
          <p:cNvPr id="13" name="Straight Arrow Connector 12"/>
          <p:cNvCxnSpPr>
            <a:endCxn id="6" idx="1"/>
          </p:cNvCxnSpPr>
          <p:nvPr/>
        </p:nvCxnSpPr>
        <p:spPr>
          <a:xfrm>
            <a:off x="2667000" y="2359967"/>
            <a:ext cx="838200" cy="22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2514600"/>
            <a:ext cx="106679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410200" y="2140803"/>
            <a:ext cx="106679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00200" y="3547518"/>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00200" y="5410200"/>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315075" y="4352380"/>
            <a:ext cx="54292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1371600" y="4199436"/>
            <a:ext cx="389850" cy="369332"/>
          </a:xfrm>
          <a:prstGeom prst="rect">
            <a:avLst/>
          </a:prstGeom>
          <a:noFill/>
        </p:spPr>
        <p:txBody>
          <a:bodyPr wrap="none" rtlCol="0">
            <a:spAutoFit/>
          </a:bodyPr>
          <a:lstStyle/>
          <a:p>
            <a:r>
              <a:rPr lang="en-US" b="1"/>
              <a:t>X</a:t>
            </a:r>
            <a:r>
              <a:rPr lang="en-US" b="1" baseline="-25000" smtClean="0"/>
              <a:t>1</a:t>
            </a:r>
            <a:endParaRPr lang="en-US" b="1" baseline="-25000"/>
          </a:p>
        </p:txBody>
      </p:sp>
      <p:sp>
        <p:nvSpPr>
          <p:cNvPr id="37" name="TextBox 36"/>
          <p:cNvSpPr txBox="1"/>
          <p:nvPr/>
        </p:nvSpPr>
        <p:spPr>
          <a:xfrm>
            <a:off x="1371600" y="5726668"/>
            <a:ext cx="389850" cy="369332"/>
          </a:xfrm>
          <a:prstGeom prst="rect">
            <a:avLst/>
          </a:prstGeom>
          <a:noFill/>
        </p:spPr>
        <p:txBody>
          <a:bodyPr wrap="none" rtlCol="0">
            <a:spAutoFit/>
          </a:bodyPr>
          <a:lstStyle/>
          <a:p>
            <a:r>
              <a:rPr lang="en-US" b="1"/>
              <a:t>X</a:t>
            </a:r>
            <a:r>
              <a:rPr lang="en-US" b="1" baseline="-25000" smtClean="0"/>
              <a:t>2</a:t>
            </a:r>
            <a:endParaRPr lang="en-US" b="1" baseline="-25000"/>
          </a:p>
        </p:txBody>
      </p:sp>
      <p:sp>
        <p:nvSpPr>
          <p:cNvPr id="38" name="TextBox 37"/>
          <p:cNvSpPr txBox="1"/>
          <p:nvPr/>
        </p:nvSpPr>
        <p:spPr>
          <a:xfrm>
            <a:off x="3501902" y="4191000"/>
            <a:ext cx="308098" cy="369332"/>
          </a:xfrm>
          <a:prstGeom prst="rect">
            <a:avLst/>
          </a:prstGeom>
          <a:noFill/>
        </p:spPr>
        <p:txBody>
          <a:bodyPr wrap="none" rtlCol="0">
            <a:spAutoFit/>
          </a:bodyPr>
          <a:lstStyle/>
          <a:p>
            <a:r>
              <a:rPr lang="en-US" b="1" smtClean="0"/>
              <a:t>P</a:t>
            </a:r>
            <a:endParaRPr lang="en-US" b="1" baseline="-25000"/>
          </a:p>
        </p:txBody>
      </p:sp>
      <p:sp>
        <p:nvSpPr>
          <p:cNvPr id="39" name="TextBox 38"/>
          <p:cNvSpPr txBox="1"/>
          <p:nvPr/>
        </p:nvSpPr>
        <p:spPr>
          <a:xfrm>
            <a:off x="3466636" y="5943600"/>
            <a:ext cx="343364" cy="369332"/>
          </a:xfrm>
          <a:prstGeom prst="rect">
            <a:avLst/>
          </a:prstGeom>
          <a:noFill/>
        </p:spPr>
        <p:txBody>
          <a:bodyPr wrap="none" rtlCol="0">
            <a:spAutoFit/>
          </a:bodyPr>
          <a:lstStyle/>
          <a:p>
            <a:r>
              <a:rPr lang="en-US" b="1" smtClean="0"/>
              <a:t>Q</a:t>
            </a:r>
            <a:endParaRPr lang="en-US" b="1" baseline="-25000"/>
          </a:p>
        </p:txBody>
      </p:sp>
      <p:sp>
        <p:nvSpPr>
          <p:cNvPr id="36" name="Cloud 35"/>
          <p:cNvSpPr/>
          <p:nvPr/>
        </p:nvSpPr>
        <p:spPr>
          <a:xfrm>
            <a:off x="246062" y="2947442"/>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31775" y="4708003"/>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1928756476"/>
              </p:ext>
            </p:extLst>
          </p:nvPr>
        </p:nvGraphicFramePr>
        <p:xfrm>
          <a:off x="2438400" y="3048000"/>
          <a:ext cx="906833" cy="1422668"/>
        </p:xfrm>
        <a:graphic>
          <a:graphicData uri="http://schemas.openxmlformats.org/presentationml/2006/ole">
            <mc:AlternateContent xmlns:mc="http://schemas.openxmlformats.org/markup-compatibility/2006">
              <mc:Choice xmlns:v="urn:schemas-microsoft-com:vml" Requires="v">
                <p:oleObj spid="_x0000_s31105" name="Equation" r:id="rId3" imgW="1358640" imgH="1600200" progId="Equation.3">
                  <p:embed/>
                </p:oleObj>
              </mc:Choice>
              <mc:Fallback>
                <p:oleObj name="Equation" r:id="rId3" imgW="1358640" imgH="1600200" progId="Equation.3">
                  <p:embed/>
                  <p:pic>
                    <p:nvPicPr>
                      <p:cNvPr id="0" name=""/>
                      <p:cNvPicPr/>
                      <p:nvPr/>
                    </p:nvPicPr>
                    <p:blipFill>
                      <a:blip r:embed="rId4"/>
                      <a:stretch>
                        <a:fillRect/>
                      </a:stretch>
                    </p:blipFill>
                    <p:spPr>
                      <a:xfrm>
                        <a:off x="2438400" y="3048000"/>
                        <a:ext cx="906833" cy="142266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62007493"/>
              </p:ext>
            </p:extLst>
          </p:nvPr>
        </p:nvGraphicFramePr>
        <p:xfrm>
          <a:off x="2446116" y="4963466"/>
          <a:ext cx="968512" cy="1220735"/>
        </p:xfrm>
        <a:graphic>
          <a:graphicData uri="http://schemas.openxmlformats.org/presentationml/2006/ole">
            <mc:AlternateContent xmlns:mc="http://schemas.openxmlformats.org/markup-compatibility/2006">
              <mc:Choice xmlns:v="urn:schemas-microsoft-com:vml" Requires="v">
                <p:oleObj spid="_x0000_s31106" name="Equation" r:id="rId5" imgW="1688760" imgH="1600200" progId="Equation.3">
                  <p:embed/>
                </p:oleObj>
              </mc:Choice>
              <mc:Fallback>
                <p:oleObj name="Equation" r:id="rId5" imgW="1688760" imgH="1600200" progId="Equation.3">
                  <p:embed/>
                  <p:pic>
                    <p:nvPicPr>
                      <p:cNvPr id="0" name=""/>
                      <p:cNvPicPr>
                        <a:picLocks noChangeAspect="1" noChangeArrowheads="1"/>
                      </p:cNvPicPr>
                      <p:nvPr/>
                    </p:nvPicPr>
                    <p:blipFill>
                      <a:blip r:embed="rId6"/>
                      <a:srcRect/>
                      <a:stretch>
                        <a:fillRect/>
                      </a:stretch>
                    </p:blipFill>
                    <p:spPr bwMode="auto">
                      <a:xfrm>
                        <a:off x="2446116" y="4963466"/>
                        <a:ext cx="968512" cy="1220735"/>
                      </a:xfrm>
                      <a:prstGeom prst="rect">
                        <a:avLst/>
                      </a:prstGeom>
                      <a:noFill/>
                      <a:ln>
                        <a:noFill/>
                      </a:ln>
                    </p:spPr>
                  </p:pic>
                </p:oleObj>
              </mc:Fallback>
            </mc:AlternateContent>
          </a:graphicData>
        </a:graphic>
      </p:graphicFrame>
      <p:pic>
        <p:nvPicPr>
          <p:cNvPr id="44" name="Picture 13" descr="C:\Users\manish\AppData\Local\Microsoft\Windows\Temporary Internet Files\Content.IE5\WIO8J795\MC900431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429727"/>
            <a:ext cx="1937003" cy="179473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3781924" y="3017520"/>
            <a:ext cx="2368311" cy="3154680"/>
            <a:chOff x="1143000" y="2179320"/>
            <a:chExt cx="2368311" cy="3154680"/>
          </a:xfrm>
        </p:grpSpPr>
        <p:sp>
          <p:nvSpPr>
            <p:cNvPr id="55" name="Rectangle 54"/>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 name="Rectangle 55"/>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1905000" y="3556605"/>
                  <a:ext cx="4251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xmlns="">
            <p:sp>
              <p:nvSpPr>
                <p:cNvPr id="57" name="TextBox 56"/>
                <p:cNvSpPr txBox="1">
                  <a:spLocks noRot="1" noChangeAspect="1" noMove="1" noResize="1" noEditPoints="1" noAdjustHandles="1" noChangeArrowheads="1" noChangeShapeType="1" noTextEdit="1"/>
                </p:cNvSpPr>
                <p:nvPr/>
              </p:nvSpPr>
              <p:spPr>
                <a:xfrm>
                  <a:off x="1905000" y="3556605"/>
                  <a:ext cx="425116" cy="400110"/>
                </a:xfrm>
                <a:prstGeom prst="rect">
                  <a:avLst/>
                </a:prstGeom>
                <a:blipFill rotWithShape="1">
                  <a:blip r:embed="rId9"/>
                  <a:stretch>
                    <a:fillRect/>
                  </a:stretch>
                </a:blipFill>
              </p:spPr>
              <p:txBody>
                <a:bodyPr/>
                <a:lstStyle/>
                <a:p>
                  <a:r>
                    <a:rPr lang="en-US">
                      <a:noFill/>
                    </a:rPr>
                    <a:t> </a:t>
                  </a:r>
                </a:p>
              </p:txBody>
            </p:sp>
          </mc:Fallback>
        </mc:AlternateContent>
        <p:sp>
          <p:nvSpPr>
            <p:cNvPr id="58" name="TextBox 57"/>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59" name="TextBox 58"/>
            <p:cNvSpPr txBox="1"/>
            <p:nvPr/>
          </p:nvSpPr>
          <p:spPr>
            <a:xfrm>
              <a:off x="2436706" y="4267200"/>
              <a:ext cx="306494" cy="400110"/>
            </a:xfrm>
            <a:prstGeom prst="rect">
              <a:avLst/>
            </a:prstGeom>
            <a:noFill/>
          </p:spPr>
          <p:txBody>
            <a:bodyPr wrap="none" rtlCol="0">
              <a:spAutoFit/>
            </a:bodyPr>
            <a:lstStyle/>
            <a:p>
              <a:r>
                <a:rPr lang="en-US" sz="2000" b="1"/>
                <a:t>S</a:t>
              </a:r>
              <a:endParaRPr lang="en-US" sz="2000" b="1" baseline="-25000"/>
            </a:p>
          </p:txBody>
        </p:sp>
        <p:sp>
          <p:nvSpPr>
            <p:cNvPr id="60" name="TextBox 59"/>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61" name="Right Arrow Callout 60"/>
            <p:cNvSpPr/>
            <p:nvPr/>
          </p:nvSpPr>
          <p:spPr>
            <a:xfrm>
              <a:off x="1143000" y="2179320"/>
              <a:ext cx="348556" cy="3154680"/>
            </a:xfrm>
            <a:prstGeom prst="rightArrowCallout">
              <a:avLst>
                <a:gd name="adj1" fmla="val 8694"/>
                <a:gd name="adj2" fmla="val 24999"/>
                <a:gd name="adj3" fmla="val 54832"/>
                <a:gd name="adj4" fmla="val 291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xmlns:a14="http://schemas.microsoft.com/office/drawing/2010/main">
          <mc:Choice Requires="a14">
            <p:sp>
              <p:nvSpPr>
                <p:cNvPr id="63" name="TextBox 62"/>
                <p:cNvSpPr txBox="1"/>
                <p:nvPr/>
              </p:nvSpPr>
              <p:spPr>
                <a:xfrm>
                  <a:off x="2743200" y="3562290"/>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xmlns="">
            <p:sp>
              <p:nvSpPr>
                <p:cNvPr id="63" name="TextBox 62"/>
                <p:cNvSpPr txBox="1">
                  <a:spLocks noRot="1" noChangeAspect="1" noMove="1" noResize="1" noEditPoints="1" noAdjustHandles="1" noChangeArrowheads="1" noChangeShapeType="1" noTextEdit="1"/>
                </p:cNvSpPr>
                <p:nvPr/>
              </p:nvSpPr>
              <p:spPr>
                <a:xfrm>
                  <a:off x="2743200" y="3562290"/>
                  <a:ext cx="431528" cy="400110"/>
                </a:xfrm>
                <a:prstGeom prst="rect">
                  <a:avLst/>
                </a:prstGeom>
                <a:blipFill rotWithShape="1">
                  <a:blip r:embed="rId10"/>
                  <a:stretch>
                    <a:fillRect/>
                  </a:stretch>
                </a:blipFill>
              </p:spPr>
              <p:txBody>
                <a:bodyPr/>
                <a:lstStyle/>
                <a:p>
                  <a:r>
                    <a:rPr lang="en-US">
                      <a:noFill/>
                    </a:rPr>
                    <a:t> </a:t>
                  </a:r>
                </a:p>
              </p:txBody>
            </p:sp>
          </mc:Fallback>
        </mc:AlternateContent>
      </p:grpSp>
      <p:sp>
        <p:nvSpPr>
          <p:cNvPr id="3" name="Slide Number Placeholder 2"/>
          <p:cNvSpPr>
            <a:spLocks noGrp="1"/>
          </p:cNvSpPr>
          <p:nvPr>
            <p:ph type="sldNum" sz="quarter" idx="12"/>
          </p:nvPr>
        </p:nvSpPr>
        <p:spPr/>
        <p:txBody>
          <a:bodyPr/>
          <a:lstStyle/>
          <a:p>
            <a:fld id="{8D4A95AB-7B14-4CE2-8EF6-8DDF97F0F3DA}" type="slidenum">
              <a:rPr lang="en-US" smtClean="0"/>
              <a:pPr/>
              <a:t>8</a:t>
            </a:fld>
            <a:endParaRPr lang="en-US"/>
          </a:p>
        </p:txBody>
      </p:sp>
      <p:sp>
        <p:nvSpPr>
          <p:cNvPr id="8" name="Curved Up Arrow 7"/>
          <p:cNvSpPr/>
          <p:nvPr/>
        </p:nvSpPr>
        <p:spPr>
          <a:xfrm flipH="1">
            <a:off x="5105400" y="5505510"/>
            <a:ext cx="2743200" cy="622756"/>
          </a:xfrm>
          <a:prstGeom prst="curvedUpArrow">
            <a:avLst>
              <a:gd name="adj1" fmla="val 25000"/>
              <a:gd name="adj2" fmla="val 50000"/>
              <a:gd name="adj3" fmla="val 40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9194" y="3925750"/>
            <a:ext cx="713406" cy="47474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7930640" y="4665794"/>
            <a:ext cx="387111" cy="111733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4" name="TextBox 63"/>
          <p:cNvSpPr txBox="1"/>
          <p:nvPr/>
        </p:nvSpPr>
        <p:spPr>
          <a:xfrm>
            <a:off x="7924800" y="5791200"/>
            <a:ext cx="981359" cy="605294"/>
          </a:xfrm>
          <a:prstGeom prst="rect">
            <a:avLst/>
          </a:prstGeom>
          <a:noFill/>
        </p:spPr>
        <p:txBody>
          <a:bodyPr wrap="none" rtlCol="0">
            <a:spAutoFit/>
          </a:bodyPr>
          <a:lstStyle/>
          <a:p>
            <a:r>
              <a:rPr lang="en-US" sz="2000" b="1"/>
              <a:t>A=Q-PS</a:t>
            </a:r>
            <a:endParaRPr lang="en-US" sz="2000" b="1" baseline="-25000"/>
          </a:p>
          <a:p>
            <a:endParaRPr lang="en-US" sz="2000" b="1" baseline="-25000"/>
          </a:p>
        </p:txBody>
      </p:sp>
      <p:sp>
        <p:nvSpPr>
          <p:cNvPr id="20" name="Oval 19"/>
          <p:cNvSpPr/>
          <p:nvPr/>
        </p:nvSpPr>
        <p:spPr>
          <a:xfrm>
            <a:off x="6248400" y="5334000"/>
            <a:ext cx="695325" cy="6572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5791200" y="4038600"/>
            <a:ext cx="274319" cy="1036319"/>
            <a:chOff x="5791200" y="4038600"/>
            <a:chExt cx="274319" cy="1036319"/>
          </a:xfrm>
        </p:grpSpPr>
        <p:sp>
          <p:nvSpPr>
            <p:cNvPr id="69" name="Rectangle 68"/>
            <p:cNvSpPr/>
            <p:nvPr/>
          </p:nvSpPr>
          <p:spPr>
            <a:xfrm>
              <a:off x="5867400" y="41148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19800" y="4267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600" y="4419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867400" y="43434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019800" y="45262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67400" y="46786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19800" y="4800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912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943600" y="5029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0198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791200" y="48310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019800" y="4038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p:cNvCxnSpPr/>
          <p:nvPr/>
        </p:nvCxnSpPr>
        <p:spPr>
          <a:xfrm flipH="1" flipV="1">
            <a:off x="8341158" y="4953001"/>
            <a:ext cx="498042" cy="1142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8408158" y="5181600"/>
                <a:ext cx="735842" cy="7460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a:rPr>
                          </m:ctrlPr>
                        </m:naryPr>
                        <m:sub>
                          <m:r>
                            <m:rPr>
                              <m:brk m:alnAt="7"/>
                            </m:rPr>
                            <a:rPr lang="en-US" sz="1200" b="0" i="1" smtClean="0">
                              <a:latin typeface="Cambria Math"/>
                            </a:rPr>
                            <m:t>𝑜</m:t>
                          </m:r>
                          <m:r>
                            <a:rPr lang="en-US" sz="1200" b="0" i="1" smtClean="0">
                              <a:latin typeface="Cambria Math"/>
                            </a:rPr>
                            <m:t>,</m:t>
                          </m:r>
                          <m:r>
                            <a:rPr lang="en-US" sz="1200" b="0" i="1" smtClean="0">
                              <a:latin typeface="Cambria Math"/>
                            </a:rPr>
                            <m:t>𝑗</m:t>
                          </m:r>
                        </m:sub>
                        <m:sup/>
                        <m:e>
                          <m:sSub>
                            <m:sSubPr>
                              <m:ctrlPr>
                                <a:rPr lang="en-US" sz="1200" b="0" i="1" smtClean="0">
                                  <a:latin typeface="Cambria Math"/>
                                </a:rPr>
                              </m:ctrlPr>
                            </m:sSubPr>
                            <m:e>
                              <m:r>
                                <a:rPr lang="en-US" sz="1200" b="0" i="1" smtClean="0">
                                  <a:latin typeface="Cambria Math"/>
                                </a:rPr>
                                <m:t>𝑎</m:t>
                              </m:r>
                            </m:e>
                            <m:sub>
                              <m:r>
                                <a:rPr lang="en-US" sz="1200" b="0" i="1" smtClean="0">
                                  <a:latin typeface="Cambria Math"/>
                                </a:rPr>
                                <m:t>𝑜𝑗</m:t>
                              </m:r>
                            </m:sub>
                          </m:sSub>
                        </m:e>
                      </m:nary>
                    </m:oMath>
                  </m:oMathPara>
                </a14:m>
                <a:endParaRPr lang="en-US" sz="1200" i="1" smtClean="0">
                  <a:latin typeface="Cambria Math"/>
                </a:endParaRPr>
              </a:p>
              <a:p>
                <a:r>
                  <a:rPr lang="en-US" sz="1200" b="0" smtClean="0"/>
                  <a:t>  = </a:t>
                </a:r>
                <a14:m>
                  <m:oMath xmlns:m="http://schemas.openxmlformats.org/officeDocument/2006/math">
                    <m:r>
                      <a:rPr lang="en-US" sz="1200" b="0" i="1" smtClean="0">
                        <a:latin typeface="Cambria Math"/>
                      </a:rPr>
                      <m:t>𝜇</m:t>
                    </m:r>
                    <m:r>
                      <a:rPr lang="en-US" sz="1200" b="0" i="1" smtClean="0">
                        <a:latin typeface="Cambria Math"/>
                      </a:rPr>
                      <m:t>=1</m:t>
                    </m:r>
                  </m:oMath>
                </a14:m>
                <a:endParaRPr lang="en-US" sz="1200"/>
              </a:p>
            </p:txBody>
          </p:sp>
        </mc:Choice>
        <mc:Fallback xmlns="">
          <p:sp>
            <p:nvSpPr>
              <p:cNvPr id="82" name="TextBox 81"/>
              <p:cNvSpPr txBox="1">
                <a:spLocks noRot="1" noChangeAspect="1" noMove="1" noResize="1" noEditPoints="1" noAdjustHandles="1" noChangeArrowheads="1" noChangeShapeType="1" noTextEdit="1"/>
              </p:cNvSpPr>
              <p:nvPr/>
            </p:nvSpPr>
            <p:spPr>
              <a:xfrm>
                <a:off x="8408158" y="5181600"/>
                <a:ext cx="735842" cy="746038"/>
              </a:xfrm>
              <a:prstGeom prst="rect">
                <a:avLst/>
              </a:prstGeom>
              <a:blipFill rotWithShape="1">
                <a:blip r:embed="rId12"/>
                <a:stretch>
                  <a:fillRect l="-59504" t="-84426" r="-75207" b="-91803"/>
                </a:stretch>
              </a:blipFill>
            </p:spPr>
            <p:txBody>
              <a:bodyPr/>
              <a:lstStyle/>
              <a:p>
                <a:r>
                  <a:rPr lang="en-US">
                    <a:noFill/>
                  </a:rPr>
                  <a:t> </a:t>
                </a:r>
              </a:p>
            </p:txBody>
          </p:sp>
        </mc:Fallback>
      </mc:AlternateContent>
      <p:cxnSp>
        <p:nvCxnSpPr>
          <p:cNvPr id="84" name="Straight Connector 83"/>
          <p:cNvCxnSpPr/>
          <p:nvPr/>
        </p:nvCxnSpPr>
        <p:spPr>
          <a:xfrm>
            <a:off x="8839200" y="4940647"/>
            <a:ext cx="0" cy="36957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5693415" y="1454210"/>
                <a:ext cx="3374385" cy="374590"/>
              </a:xfrm>
              <a:prstGeom prst="rect">
                <a:avLst/>
              </a:prstGeom>
            </p:spPr>
            <p:txBody>
              <a:bodyPr wrap="none">
                <a:spAutoFit/>
              </a:bodyPr>
              <a:lstStyle/>
              <a:p>
                <a:r>
                  <a:rPr lang="en-US" smtClean="0"/>
                  <a:t>Outlierness Matrix: </a:t>
                </a:r>
                <a14:m>
                  <m:oMath xmlns:m="http://schemas.openxmlformats.org/officeDocument/2006/math">
                    <m:sSup>
                      <m:sSupPr>
                        <m:ctrlPr>
                          <a:rPr lang="en-US" i="1">
                            <a:latin typeface="Cambria Math"/>
                          </a:rPr>
                        </m:ctrlPr>
                      </m:sSupPr>
                      <m:e>
                        <m:r>
                          <m:rPr>
                            <m:sty m:val="p"/>
                          </m:rPr>
                          <a:rPr lang="en-US">
                            <a:latin typeface="Cambria Math"/>
                          </a:rPr>
                          <m:t>A</m:t>
                        </m:r>
                        <m:r>
                          <a:rPr lang="en-US" b="0" i="1" smtClean="0">
                            <a:latin typeface="Cambria Math"/>
                          </a:rPr>
                          <m:t>∈[0,1]</m:t>
                        </m:r>
                      </m:e>
                      <m:sup>
                        <m:r>
                          <m:rPr>
                            <m:sty m:val="p"/>
                          </m:rPr>
                          <a:rPr lang="en-US">
                            <a:latin typeface="Cambria Math"/>
                          </a:rPr>
                          <m:t>N</m:t>
                        </m:r>
                        <m:r>
                          <a:rPr lang="en-US" i="1">
                            <a:latin typeface="Cambria Math"/>
                          </a:rPr>
                          <m:t>×</m:t>
                        </m:r>
                        <m:sSub>
                          <m:sSubPr>
                            <m:ctrlPr>
                              <a:rPr lang="en-US" i="1">
                                <a:latin typeface="Cambria Math"/>
                              </a:rPr>
                            </m:ctrlPr>
                          </m:sSubPr>
                          <m:e>
                            <m:r>
                              <a:rPr lang="en-US" i="1">
                                <a:latin typeface="Cambria Math"/>
                              </a:rPr>
                              <m:t>𝐾</m:t>
                            </m:r>
                          </m:e>
                          <m:sub>
                            <m:r>
                              <a:rPr lang="en-US" i="1">
                                <a:latin typeface="Cambria Math"/>
                              </a:rPr>
                              <m:t>2</m:t>
                            </m:r>
                          </m:sub>
                        </m:sSub>
                      </m:sup>
                    </m:sSup>
                  </m:oMath>
                </a14:m>
                <a:endParaRPr lang="en-US"/>
              </a:p>
            </p:txBody>
          </p:sp>
        </mc:Choice>
        <mc:Fallback xmlns="">
          <p:sp>
            <p:nvSpPr>
              <p:cNvPr id="12" name="Rectangle 11"/>
              <p:cNvSpPr>
                <a:spLocks noRot="1" noChangeAspect="1" noMove="1" noResize="1" noEditPoints="1" noAdjustHandles="1" noChangeArrowheads="1" noChangeShapeType="1" noTextEdit="1"/>
              </p:cNvSpPr>
              <p:nvPr/>
            </p:nvSpPr>
            <p:spPr>
              <a:xfrm>
                <a:off x="5693415" y="1454210"/>
                <a:ext cx="3374385" cy="374590"/>
              </a:xfrm>
              <a:prstGeom prst="rect">
                <a:avLst/>
              </a:prstGeom>
              <a:blipFill rotWithShape="1">
                <a:blip r:embed="rId13"/>
                <a:stretch>
                  <a:fillRect l="-1625"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40223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21" presetClass="entr" presetSubtype="1" repeatCount="indefinite" fill="hold" grpId="0" nodeType="withEffect">
                                  <p:stCondLst>
                                    <p:cond delay="0"/>
                                  </p:stCondLst>
                                  <p:endCondLst>
                                    <p:cond evt="onNext" delay="0">
                                      <p:tgtEl>
                                        <p:sldTgt/>
                                      </p:tgtEl>
                                    </p:cond>
                                  </p:endCondLst>
                                  <p:childTnLst>
                                    <p:set>
                                      <p:cBhvr>
                                        <p:cTn id="54" dur="1" fill="hold">
                                          <p:stCondLst>
                                            <p:cond delay="0"/>
                                          </p:stCondLst>
                                        </p:cTn>
                                        <p:tgtEl>
                                          <p:spTgt spid="20"/>
                                        </p:tgtEl>
                                        <p:attrNameLst>
                                          <p:attrName>style.visibility</p:attrName>
                                        </p:attrNameLst>
                                      </p:cBhvr>
                                      <p:to>
                                        <p:strVal val="visible"/>
                                      </p:to>
                                    </p:set>
                                    <p:animEffect transition="in" filter="wheel(1)">
                                      <p:cBhvr>
                                        <p:cTn id="5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8" grpId="0" animBg="1"/>
      <p:bldP spid="53" grpId="0" animBg="1"/>
      <p:bldP spid="64" grpId="0"/>
      <p:bldP spid="20" grpId="0" animBg="1"/>
      <p:bldP spid="8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228600"/>
                <a:ext cx="8229600" cy="1143000"/>
              </a:xfrm>
            </p:spPr>
            <p:txBody>
              <a:bodyPr>
                <a:noAutofit/>
              </a:bodyPr>
              <a:lstStyle/>
              <a:p>
                <a:r>
                  <a:rPr lang="en-US" sz="4000" b="1" smtClean="0">
                    <a:solidFill>
                      <a:srgbClr val="FF0000"/>
                    </a:solidFill>
                  </a:rPr>
                  <a:t>OneStage</a:t>
                </a:r>
                <a14:m>
                  <m:oMath xmlns:m="http://schemas.openxmlformats.org/officeDocument/2006/math">
                    <m:r>
                      <a:rPr lang="en-US" sz="4000" b="1" i="1" smtClean="0">
                        <a:solidFill>
                          <a:srgbClr val="FF0000"/>
                        </a:solidFill>
                        <a:latin typeface="Cambria Math"/>
                      </a:rPr>
                      <m:t>𝝁</m:t>
                    </m:r>
                  </m:oMath>
                </a14:m>
                <a:r>
                  <a:rPr lang="en-US" sz="4000" b="1" smtClean="0"/>
                  <a:t> Evolutionary Outlier Detection Framework</a:t>
                </a:r>
                <a:endParaRPr lang="en-US" sz="4000" b="1"/>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228600"/>
                <a:ext cx="8229600" cy="1143000"/>
              </a:xfrm>
              <a:blipFill rotWithShape="1">
                <a:blip r:embed="rId3"/>
                <a:stretch>
                  <a:fillRect t="-17112" b="-3048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8D4A95AB-7B14-4CE2-8EF6-8DDF97F0F3DA}" type="slidenum">
              <a:rPr lang="en-US" smtClean="0"/>
              <a:pPr/>
              <a:t>9</a:t>
            </a:fld>
            <a:endParaRPr lang="en-US"/>
          </a:p>
        </p:txBody>
      </p:sp>
      <p:sp>
        <p:nvSpPr>
          <p:cNvPr id="4" name="Rectangle 3"/>
          <p:cNvSpPr/>
          <p:nvPr/>
        </p:nvSpPr>
        <p:spPr>
          <a:xfrm>
            <a:off x="3886200" y="1984372"/>
            <a:ext cx="1568796"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347927" y="1984372"/>
            <a:ext cx="1250037"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2147980" y="1984372"/>
            <a:ext cx="1250037"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flipH="1">
            <a:off x="427929" y="2039100"/>
            <a:ext cx="1170035" cy="553998"/>
          </a:xfrm>
          <a:prstGeom prst="rect">
            <a:avLst/>
          </a:prstGeom>
          <a:noFill/>
        </p:spPr>
        <p:txBody>
          <a:bodyPr wrap="square" rtlCol="0">
            <a:spAutoFit/>
          </a:bodyPr>
          <a:lstStyle/>
          <a:p>
            <a:pPr algn="ctr"/>
            <a:r>
              <a:rPr lang="en-US" sz="1500" b="1" smtClean="0"/>
              <a:t>Community</a:t>
            </a:r>
          </a:p>
          <a:p>
            <a:pPr algn="ctr"/>
            <a:r>
              <a:rPr lang="en-US" sz="1500" b="1" smtClean="0"/>
              <a:t>Detection</a:t>
            </a:r>
            <a:endParaRPr lang="en-US" sz="1500" b="1"/>
          </a:p>
        </p:txBody>
      </p:sp>
      <p:sp>
        <p:nvSpPr>
          <p:cNvPr id="10" name="TextBox 9"/>
          <p:cNvSpPr txBox="1"/>
          <p:nvPr/>
        </p:nvSpPr>
        <p:spPr>
          <a:xfrm flipH="1">
            <a:off x="2197981" y="2039100"/>
            <a:ext cx="1131011" cy="553998"/>
          </a:xfrm>
          <a:prstGeom prst="rect">
            <a:avLst/>
          </a:prstGeom>
          <a:noFill/>
        </p:spPr>
        <p:txBody>
          <a:bodyPr wrap="square" rtlCol="0">
            <a:spAutoFit/>
          </a:bodyPr>
          <a:lstStyle/>
          <a:p>
            <a:pPr algn="ctr"/>
            <a:r>
              <a:rPr lang="en-US" sz="1500" b="1" smtClean="0"/>
              <a:t>Community Matching</a:t>
            </a:r>
            <a:endParaRPr lang="en-US" sz="1500" b="1"/>
          </a:p>
        </p:txBody>
      </p:sp>
      <p:sp>
        <p:nvSpPr>
          <p:cNvPr id="11" name="TextBox 10"/>
          <p:cNvSpPr txBox="1"/>
          <p:nvPr/>
        </p:nvSpPr>
        <p:spPr>
          <a:xfrm flipH="1">
            <a:off x="3936202" y="2039100"/>
            <a:ext cx="1518793" cy="584775"/>
          </a:xfrm>
          <a:prstGeom prst="rect">
            <a:avLst/>
          </a:prstGeom>
          <a:noFill/>
        </p:spPr>
        <p:txBody>
          <a:bodyPr wrap="square" rtlCol="0">
            <a:spAutoFit/>
          </a:bodyPr>
          <a:lstStyle/>
          <a:p>
            <a:pPr algn="ctr"/>
            <a:r>
              <a:rPr lang="en-US" sz="1600" b="1"/>
              <a:t>Outlier Detection</a:t>
            </a:r>
          </a:p>
        </p:txBody>
      </p:sp>
      <p:cxnSp>
        <p:nvCxnSpPr>
          <p:cNvPr id="13" name="Straight Arrow Connector 12"/>
          <p:cNvCxnSpPr>
            <a:endCxn id="6" idx="1"/>
          </p:cNvCxnSpPr>
          <p:nvPr/>
        </p:nvCxnSpPr>
        <p:spPr>
          <a:xfrm>
            <a:off x="1597963" y="2282915"/>
            <a:ext cx="550016" cy="146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98016" y="2384384"/>
            <a:ext cx="488184" cy="1298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98016" y="2139103"/>
            <a:ext cx="48818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8617" y="3062171"/>
            <a:ext cx="45001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8617" y="4284439"/>
            <a:ext cx="45001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15570" y="3590311"/>
            <a:ext cx="35626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566474" y="3352800"/>
            <a:ext cx="255815" cy="242351"/>
          </a:xfrm>
          <a:prstGeom prst="rect">
            <a:avLst/>
          </a:prstGeom>
          <a:noFill/>
        </p:spPr>
        <p:txBody>
          <a:bodyPr wrap="none" rtlCol="0">
            <a:spAutoFit/>
          </a:bodyPr>
          <a:lstStyle/>
          <a:p>
            <a:r>
              <a:rPr lang="en-US" b="1"/>
              <a:t>X</a:t>
            </a:r>
            <a:r>
              <a:rPr lang="en-US" b="1" baseline="-25000" smtClean="0"/>
              <a:t>1</a:t>
            </a:r>
            <a:endParaRPr lang="en-US" b="1" baseline="-25000"/>
          </a:p>
        </p:txBody>
      </p:sp>
      <p:sp>
        <p:nvSpPr>
          <p:cNvPr id="37" name="TextBox 36"/>
          <p:cNvSpPr txBox="1"/>
          <p:nvPr/>
        </p:nvSpPr>
        <p:spPr>
          <a:xfrm>
            <a:off x="628613" y="4492101"/>
            <a:ext cx="255815" cy="242351"/>
          </a:xfrm>
          <a:prstGeom prst="rect">
            <a:avLst/>
          </a:prstGeom>
          <a:noFill/>
        </p:spPr>
        <p:txBody>
          <a:bodyPr wrap="none" rtlCol="0">
            <a:spAutoFit/>
          </a:bodyPr>
          <a:lstStyle/>
          <a:p>
            <a:r>
              <a:rPr lang="en-US" b="1"/>
              <a:t>X</a:t>
            </a:r>
            <a:r>
              <a:rPr lang="en-US" b="1" baseline="-25000" smtClean="0"/>
              <a:t>2</a:t>
            </a:r>
            <a:endParaRPr lang="en-US" b="1" baseline="-25000"/>
          </a:p>
        </p:txBody>
      </p:sp>
      <p:sp>
        <p:nvSpPr>
          <p:cNvPr id="38" name="TextBox 37"/>
          <p:cNvSpPr txBox="1"/>
          <p:nvPr/>
        </p:nvSpPr>
        <p:spPr>
          <a:xfrm>
            <a:off x="1861874" y="3484416"/>
            <a:ext cx="202170" cy="242351"/>
          </a:xfrm>
          <a:prstGeom prst="rect">
            <a:avLst/>
          </a:prstGeom>
          <a:noFill/>
        </p:spPr>
        <p:txBody>
          <a:bodyPr wrap="none" rtlCol="0">
            <a:spAutoFit/>
          </a:bodyPr>
          <a:lstStyle/>
          <a:p>
            <a:r>
              <a:rPr lang="en-US" b="1" smtClean="0"/>
              <a:t>P</a:t>
            </a:r>
            <a:endParaRPr lang="en-US" b="1" baseline="-25000"/>
          </a:p>
        </p:txBody>
      </p:sp>
      <p:sp>
        <p:nvSpPr>
          <p:cNvPr id="39" name="TextBox 38"/>
          <p:cNvSpPr txBox="1"/>
          <p:nvPr/>
        </p:nvSpPr>
        <p:spPr>
          <a:xfrm>
            <a:off x="1861874" y="4634449"/>
            <a:ext cx="225311" cy="242351"/>
          </a:xfrm>
          <a:prstGeom prst="rect">
            <a:avLst/>
          </a:prstGeom>
          <a:noFill/>
        </p:spPr>
        <p:txBody>
          <a:bodyPr wrap="none" rtlCol="0">
            <a:spAutoFit/>
          </a:bodyPr>
          <a:lstStyle/>
          <a:p>
            <a:r>
              <a:rPr lang="en-US" b="1" smtClean="0"/>
              <a:t>Q</a:t>
            </a:r>
            <a:endParaRPr lang="en-US" b="1" baseline="-25000"/>
          </a:p>
        </p:txBody>
      </p:sp>
      <p:sp>
        <p:nvSpPr>
          <p:cNvPr id="36" name="Cloud 35"/>
          <p:cNvSpPr/>
          <p:nvPr/>
        </p:nvSpPr>
        <p:spPr>
          <a:xfrm>
            <a:off x="228601" y="2668409"/>
            <a:ext cx="609392" cy="8215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28600" y="3823666"/>
            <a:ext cx="600017" cy="8215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1943773733"/>
              </p:ext>
            </p:extLst>
          </p:nvPr>
        </p:nvGraphicFramePr>
        <p:xfrm>
          <a:off x="1328633" y="2734394"/>
          <a:ext cx="595052" cy="933536"/>
        </p:xfrm>
        <a:graphic>
          <a:graphicData uri="http://schemas.openxmlformats.org/presentationml/2006/ole">
            <mc:AlternateContent xmlns:mc="http://schemas.openxmlformats.org/markup-compatibility/2006">
              <mc:Choice xmlns:v="urn:schemas-microsoft-com:vml" Requires="v">
                <p:oleObj spid="_x0000_s34166" name="Equation" r:id="rId4" imgW="1358640" imgH="1600200" progId="Equation.3">
                  <p:embed/>
                </p:oleObj>
              </mc:Choice>
              <mc:Fallback>
                <p:oleObj name="Equation" r:id="rId4" imgW="1358640" imgH="1600200" progId="Equation.3">
                  <p:embed/>
                  <p:pic>
                    <p:nvPicPr>
                      <p:cNvPr id="0" name=""/>
                      <p:cNvPicPr/>
                      <p:nvPr/>
                    </p:nvPicPr>
                    <p:blipFill>
                      <a:blip r:embed="rId5"/>
                      <a:stretch>
                        <a:fillRect/>
                      </a:stretch>
                    </p:blipFill>
                    <p:spPr>
                      <a:xfrm>
                        <a:off x="1328633" y="2734394"/>
                        <a:ext cx="595052" cy="933536"/>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659178758"/>
              </p:ext>
            </p:extLst>
          </p:nvPr>
        </p:nvGraphicFramePr>
        <p:xfrm>
          <a:off x="1333696" y="3991298"/>
          <a:ext cx="635525" cy="801031"/>
        </p:xfrm>
        <a:graphic>
          <a:graphicData uri="http://schemas.openxmlformats.org/presentationml/2006/ole">
            <mc:AlternateContent xmlns:mc="http://schemas.openxmlformats.org/markup-compatibility/2006">
              <mc:Choice xmlns:v="urn:schemas-microsoft-com:vml" Requires="v">
                <p:oleObj spid="_x0000_s34167" name="Equation" r:id="rId6" imgW="1688760" imgH="1600200" progId="Equation.3">
                  <p:embed/>
                </p:oleObj>
              </mc:Choice>
              <mc:Fallback>
                <p:oleObj name="Equation" r:id="rId6" imgW="1688760" imgH="1600200" progId="Equation.3">
                  <p:embed/>
                  <p:pic>
                    <p:nvPicPr>
                      <p:cNvPr id="0" name=""/>
                      <p:cNvPicPr>
                        <a:picLocks noChangeAspect="1" noChangeArrowheads="1"/>
                      </p:cNvPicPr>
                      <p:nvPr/>
                    </p:nvPicPr>
                    <p:blipFill>
                      <a:blip r:embed="rId7"/>
                      <a:srcRect/>
                      <a:stretch>
                        <a:fillRect/>
                      </a:stretch>
                    </p:blipFill>
                    <p:spPr bwMode="auto">
                      <a:xfrm>
                        <a:off x="1333696" y="3991298"/>
                        <a:ext cx="635525" cy="801031"/>
                      </a:xfrm>
                      <a:prstGeom prst="rect">
                        <a:avLst/>
                      </a:prstGeom>
                      <a:noFill/>
                      <a:ln>
                        <a:noFill/>
                      </a:ln>
                    </p:spPr>
                  </p:pic>
                </p:oleObj>
              </mc:Fallback>
            </mc:AlternateContent>
          </a:graphicData>
        </a:graphic>
      </p:graphicFrame>
      <p:pic>
        <p:nvPicPr>
          <p:cNvPr id="44" name="Picture 13" descr="C:\Users\manish\AppData\Local\Microsoft\Windows\Temporary Internet Files\Content.IE5\WIO8J795\MC9004315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1824" y="2984878"/>
            <a:ext cx="1271037" cy="117768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2153348" y="2714393"/>
            <a:ext cx="1554055" cy="2070060"/>
            <a:chOff x="1143000" y="2179320"/>
            <a:chExt cx="2368311" cy="3154680"/>
          </a:xfrm>
        </p:grpSpPr>
        <p:sp>
          <p:nvSpPr>
            <p:cNvPr id="55" name="Rectangle 54"/>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 name="Rectangle 55"/>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p:cNvSpPr txBox="1"/>
                <p:nvPr/>
              </p:nvSpPr>
              <p:spPr>
                <a:xfrm>
                  <a:off x="1860061" y="3500600"/>
                  <a:ext cx="42511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xmlns="">
            <p:sp>
              <p:nvSpPr>
                <p:cNvPr id="57" name="TextBox 56"/>
                <p:cNvSpPr txBox="1">
                  <a:spLocks noRot="1" noChangeAspect="1" noMove="1" noResize="1" noEditPoints="1" noAdjustHandles="1" noChangeArrowheads="1" noChangeShapeType="1" noTextEdit="1"/>
                </p:cNvSpPr>
                <p:nvPr/>
              </p:nvSpPr>
              <p:spPr>
                <a:xfrm>
                  <a:off x="1860061" y="3500600"/>
                  <a:ext cx="425117" cy="400110"/>
                </a:xfrm>
                <a:prstGeom prst="rect">
                  <a:avLst/>
                </a:prstGeom>
                <a:blipFill rotWithShape="1">
                  <a:blip r:embed="rId9"/>
                  <a:stretch>
                    <a:fillRect r="-26087" b="-32558"/>
                  </a:stretch>
                </a:blipFill>
              </p:spPr>
              <p:txBody>
                <a:bodyPr/>
                <a:lstStyle/>
                <a:p>
                  <a:r>
                    <a:rPr lang="en-US">
                      <a:noFill/>
                    </a:rPr>
                    <a:t> </a:t>
                  </a:r>
                </a:p>
              </p:txBody>
            </p:sp>
          </mc:Fallback>
        </mc:AlternateContent>
        <p:sp>
          <p:nvSpPr>
            <p:cNvPr id="58" name="TextBox 57"/>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59" name="TextBox 58"/>
            <p:cNvSpPr txBox="1"/>
            <p:nvPr/>
          </p:nvSpPr>
          <p:spPr>
            <a:xfrm>
              <a:off x="2353993" y="4197353"/>
              <a:ext cx="306493" cy="400110"/>
            </a:xfrm>
            <a:prstGeom prst="rect">
              <a:avLst/>
            </a:prstGeom>
            <a:noFill/>
          </p:spPr>
          <p:txBody>
            <a:bodyPr wrap="none" rtlCol="0">
              <a:spAutoFit/>
            </a:bodyPr>
            <a:lstStyle/>
            <a:p>
              <a:r>
                <a:rPr lang="en-US" sz="2000" b="1"/>
                <a:t>S</a:t>
              </a:r>
              <a:endParaRPr lang="en-US" sz="2000" b="1" baseline="-25000"/>
            </a:p>
          </p:txBody>
        </p:sp>
        <p:sp>
          <p:nvSpPr>
            <p:cNvPr id="60" name="TextBox 59"/>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61" name="Right Arrow Callout 60"/>
            <p:cNvSpPr/>
            <p:nvPr/>
          </p:nvSpPr>
          <p:spPr>
            <a:xfrm>
              <a:off x="1143000" y="2179320"/>
              <a:ext cx="348556" cy="3154680"/>
            </a:xfrm>
            <a:prstGeom prst="rightArrowCallout">
              <a:avLst>
                <a:gd name="adj1" fmla="val 8694"/>
                <a:gd name="adj2" fmla="val 24999"/>
                <a:gd name="adj3" fmla="val 54832"/>
                <a:gd name="adj4" fmla="val 291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xmlns:a14="http://schemas.microsoft.com/office/drawing/2010/main">
          <mc:Choice Requires="a14">
            <p:sp>
              <p:nvSpPr>
                <p:cNvPr id="63" name="TextBox 62"/>
                <p:cNvSpPr txBox="1"/>
                <p:nvPr/>
              </p:nvSpPr>
              <p:spPr>
                <a:xfrm>
                  <a:off x="2672939" y="3448867"/>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xmlns="">
            <p:sp>
              <p:nvSpPr>
                <p:cNvPr id="63" name="TextBox 62"/>
                <p:cNvSpPr txBox="1">
                  <a:spLocks noRot="1" noChangeAspect="1" noMove="1" noResize="1" noEditPoints="1" noAdjustHandles="1" noChangeArrowheads="1" noChangeShapeType="1" noTextEdit="1"/>
                </p:cNvSpPr>
                <p:nvPr/>
              </p:nvSpPr>
              <p:spPr>
                <a:xfrm>
                  <a:off x="2672939" y="3448867"/>
                  <a:ext cx="431528" cy="400110"/>
                </a:xfrm>
                <a:prstGeom prst="rect">
                  <a:avLst/>
                </a:prstGeom>
                <a:blipFill rotWithShape="1">
                  <a:blip r:embed="rId10"/>
                  <a:stretch>
                    <a:fillRect r="-21739" b="-30233"/>
                  </a:stretch>
                </a:blipFill>
              </p:spPr>
              <p:txBody>
                <a:bodyPr/>
                <a:lstStyle/>
                <a:p>
                  <a:r>
                    <a:rPr lang="en-US">
                      <a:noFill/>
                    </a:rPr>
                    <a:t> </a:t>
                  </a:r>
                </a:p>
              </p:txBody>
            </p:sp>
          </mc:Fallback>
        </mc:AlternateContent>
      </p:grpSp>
      <p:sp>
        <p:nvSpPr>
          <p:cNvPr id="8" name="Curved Up Arrow 7"/>
          <p:cNvSpPr/>
          <p:nvPr/>
        </p:nvSpPr>
        <p:spPr>
          <a:xfrm flipH="1">
            <a:off x="3021796" y="4346980"/>
            <a:ext cx="1800053" cy="408644"/>
          </a:xfrm>
          <a:prstGeom prst="curvedUpArrow">
            <a:avLst>
              <a:gd name="adj1" fmla="val 25000"/>
              <a:gd name="adj2" fmla="val 50000"/>
              <a:gd name="adj3" fmla="val 40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3677" y="3310362"/>
            <a:ext cx="468128" cy="31151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875683" y="3795969"/>
            <a:ext cx="254017" cy="73318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4" name="TextBox 63"/>
          <p:cNvSpPr txBox="1"/>
          <p:nvPr/>
        </p:nvSpPr>
        <p:spPr>
          <a:xfrm>
            <a:off x="4871851" y="4495800"/>
            <a:ext cx="223207" cy="262547"/>
          </a:xfrm>
          <a:prstGeom prst="rect">
            <a:avLst/>
          </a:prstGeom>
          <a:noFill/>
        </p:spPr>
        <p:txBody>
          <a:bodyPr wrap="none" rtlCol="0">
            <a:spAutoFit/>
          </a:bodyPr>
          <a:lstStyle/>
          <a:p>
            <a:r>
              <a:rPr lang="en-US" sz="2000" b="1"/>
              <a:t>A</a:t>
            </a:r>
            <a:endParaRPr lang="en-US" sz="2000" b="1" baseline="-25000"/>
          </a:p>
        </p:txBody>
      </p:sp>
      <p:sp>
        <p:nvSpPr>
          <p:cNvPr id="20" name="Oval 19"/>
          <p:cNvSpPr/>
          <p:nvPr/>
        </p:nvSpPr>
        <p:spPr>
          <a:xfrm>
            <a:off x="3771818" y="4234437"/>
            <a:ext cx="456263" cy="43128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471810" y="3384413"/>
            <a:ext cx="180005" cy="680019"/>
            <a:chOff x="5791200" y="4038600"/>
            <a:chExt cx="274319" cy="1036319"/>
          </a:xfrm>
        </p:grpSpPr>
        <p:sp>
          <p:nvSpPr>
            <p:cNvPr id="69" name="Rectangle 68"/>
            <p:cNvSpPr/>
            <p:nvPr/>
          </p:nvSpPr>
          <p:spPr>
            <a:xfrm>
              <a:off x="5867400" y="41148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19800" y="4267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600" y="4419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867400" y="43434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019800" y="45262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67400" y="46786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19800" y="4800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912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943600" y="5029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0198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791200" y="48310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019800" y="4038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p:cNvCxnSpPr/>
          <p:nvPr/>
        </p:nvCxnSpPr>
        <p:spPr>
          <a:xfrm flipH="1" flipV="1">
            <a:off x="5145059" y="3984431"/>
            <a:ext cx="326809" cy="75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2" name="TextBox 81"/>
              <p:cNvSpPr txBox="1"/>
              <p:nvPr/>
            </p:nvSpPr>
            <p:spPr>
              <a:xfrm>
                <a:off x="5029200" y="4419600"/>
                <a:ext cx="707117" cy="7460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a:rPr>
                          </m:ctrlPr>
                        </m:naryPr>
                        <m:sub>
                          <m:r>
                            <m:rPr>
                              <m:brk m:alnAt="7"/>
                            </m:rPr>
                            <a:rPr lang="en-US" sz="1200" b="0" i="1" smtClean="0">
                              <a:latin typeface="Cambria Math"/>
                            </a:rPr>
                            <m:t>𝑜</m:t>
                          </m:r>
                          <m:r>
                            <a:rPr lang="en-US" sz="1200" b="0" i="1" smtClean="0">
                              <a:latin typeface="Cambria Math"/>
                            </a:rPr>
                            <m:t>,</m:t>
                          </m:r>
                          <m:r>
                            <a:rPr lang="en-US" sz="1200" b="0" i="1" smtClean="0">
                              <a:latin typeface="Cambria Math"/>
                            </a:rPr>
                            <m:t>𝑗</m:t>
                          </m:r>
                        </m:sub>
                        <m:sup/>
                        <m:e>
                          <m:sSub>
                            <m:sSubPr>
                              <m:ctrlPr>
                                <a:rPr lang="en-US" sz="1200" b="0" i="1" smtClean="0">
                                  <a:latin typeface="Cambria Math"/>
                                </a:rPr>
                              </m:ctrlPr>
                            </m:sSubPr>
                            <m:e>
                              <m:r>
                                <a:rPr lang="en-US" sz="1200" b="0" i="1" smtClean="0">
                                  <a:latin typeface="Cambria Math"/>
                                </a:rPr>
                                <m:t>𝑎</m:t>
                              </m:r>
                            </m:e>
                            <m:sub>
                              <m:r>
                                <a:rPr lang="en-US" sz="1200" b="0" i="1" smtClean="0">
                                  <a:latin typeface="Cambria Math"/>
                                </a:rPr>
                                <m:t>𝑜𝑗</m:t>
                              </m:r>
                            </m:sub>
                          </m:sSub>
                        </m:e>
                      </m:nary>
                    </m:oMath>
                  </m:oMathPara>
                </a14:m>
                <a:endParaRPr lang="en-US" sz="1200" i="1" smtClean="0">
                  <a:latin typeface="Cambria Math"/>
                </a:endParaRPr>
              </a:p>
              <a:p>
                <a:r>
                  <a:rPr lang="en-US" sz="1200" b="0" smtClean="0"/>
                  <a:t> = </a:t>
                </a:r>
                <a14:m>
                  <m:oMath xmlns:m="http://schemas.openxmlformats.org/officeDocument/2006/math">
                    <m:r>
                      <a:rPr lang="en-US" sz="1200" b="0" i="1" smtClean="0">
                        <a:latin typeface="Cambria Math"/>
                      </a:rPr>
                      <m:t>𝜇</m:t>
                    </m:r>
                    <m:r>
                      <a:rPr lang="en-US" sz="1200" b="0" i="1" smtClean="0">
                        <a:latin typeface="Cambria Math"/>
                      </a:rPr>
                      <m:t>=1</m:t>
                    </m:r>
                  </m:oMath>
                </a14:m>
                <a:endParaRPr lang="en-US" sz="1200"/>
              </a:p>
            </p:txBody>
          </p:sp>
        </mc:Choice>
        <mc:Fallback xmlns="">
          <p:sp>
            <p:nvSpPr>
              <p:cNvPr id="82" name="TextBox 81"/>
              <p:cNvSpPr txBox="1">
                <a:spLocks noRot="1" noChangeAspect="1" noMove="1" noResize="1" noEditPoints="1" noAdjustHandles="1" noChangeArrowheads="1" noChangeShapeType="1" noTextEdit="1"/>
              </p:cNvSpPr>
              <p:nvPr/>
            </p:nvSpPr>
            <p:spPr>
              <a:xfrm>
                <a:off x="5029200" y="4419600"/>
                <a:ext cx="707117" cy="746038"/>
              </a:xfrm>
              <a:prstGeom prst="rect">
                <a:avLst/>
              </a:prstGeom>
              <a:blipFill rotWithShape="1">
                <a:blip r:embed="rId12"/>
                <a:stretch>
                  <a:fillRect l="-63793" t="-84426" r="-75862" b="-91803"/>
                </a:stretch>
              </a:blipFill>
            </p:spPr>
            <p:txBody>
              <a:bodyPr/>
              <a:lstStyle/>
              <a:p>
                <a:r>
                  <a:rPr lang="en-US">
                    <a:noFill/>
                  </a:rPr>
                  <a:t> </a:t>
                </a:r>
              </a:p>
            </p:txBody>
          </p:sp>
        </mc:Fallback>
      </mc:AlternateContent>
      <p:cxnSp>
        <p:nvCxnSpPr>
          <p:cNvPr id="84" name="Straight Connector 83"/>
          <p:cNvCxnSpPr/>
          <p:nvPr/>
        </p:nvCxnSpPr>
        <p:spPr>
          <a:xfrm>
            <a:off x="5469506" y="3967043"/>
            <a:ext cx="2362" cy="52505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7167744" y="4267200"/>
            <a:ext cx="456263" cy="43128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849282" y="2997860"/>
            <a:ext cx="3340808" cy="2183740"/>
            <a:chOff x="5849282" y="2997860"/>
            <a:chExt cx="3340808" cy="2183740"/>
          </a:xfrm>
        </p:grpSpPr>
        <p:cxnSp>
          <p:nvCxnSpPr>
            <p:cNvPr id="87" name="Straight Arrow Connector 86"/>
            <p:cNvCxnSpPr/>
            <p:nvPr/>
          </p:nvCxnSpPr>
          <p:spPr>
            <a:xfrm>
              <a:off x="7211496" y="3603293"/>
              <a:ext cx="35626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8" name="Picture 13" descr="C:\Users\manish\AppData\Local\Microsoft\Windows\Temporary Internet Files\Content.IE5\WIO8J795\MC9004315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7750" y="2997860"/>
              <a:ext cx="1271037" cy="117768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9" name="Group 88"/>
            <p:cNvGrpSpPr/>
            <p:nvPr/>
          </p:nvGrpSpPr>
          <p:grpSpPr>
            <a:xfrm>
              <a:off x="5849282" y="3364233"/>
              <a:ext cx="1254046" cy="995728"/>
              <a:chOff x="1600200" y="3149864"/>
              <a:chExt cx="1911111" cy="1517446"/>
            </a:xfrm>
          </p:grpSpPr>
          <p:sp>
            <p:nvSpPr>
              <p:cNvPr id="90" name="Rectangle 89"/>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91" name="Rectangle 90"/>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2" name="TextBox 91"/>
                  <p:cNvSpPr txBox="1"/>
                  <p:nvPr/>
                </p:nvSpPr>
                <p:spPr>
                  <a:xfrm>
                    <a:off x="1860061" y="3500600"/>
                    <a:ext cx="42511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xmlns="">
              <p:sp>
                <p:nvSpPr>
                  <p:cNvPr id="92" name="TextBox 91"/>
                  <p:cNvSpPr txBox="1">
                    <a:spLocks noRot="1" noChangeAspect="1" noMove="1" noResize="1" noEditPoints="1" noAdjustHandles="1" noChangeArrowheads="1" noChangeShapeType="1" noTextEdit="1"/>
                  </p:cNvSpPr>
                  <p:nvPr/>
                </p:nvSpPr>
                <p:spPr>
                  <a:xfrm>
                    <a:off x="1860061" y="3500600"/>
                    <a:ext cx="425117" cy="400110"/>
                  </a:xfrm>
                  <a:prstGeom prst="rect">
                    <a:avLst/>
                  </a:prstGeom>
                  <a:blipFill rotWithShape="1">
                    <a:blip r:embed="rId13"/>
                    <a:stretch>
                      <a:fillRect r="-26087" b="-34884"/>
                    </a:stretch>
                  </a:blipFill>
                </p:spPr>
                <p:txBody>
                  <a:bodyPr/>
                  <a:lstStyle/>
                  <a:p>
                    <a:r>
                      <a:rPr lang="en-US">
                        <a:noFill/>
                      </a:rPr>
                      <a:t> </a:t>
                    </a:r>
                  </a:p>
                </p:txBody>
              </p:sp>
            </mc:Fallback>
          </mc:AlternateContent>
          <p:sp>
            <p:nvSpPr>
              <p:cNvPr id="93" name="TextBox 92"/>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94" name="TextBox 93"/>
              <p:cNvSpPr txBox="1"/>
              <p:nvPr/>
            </p:nvSpPr>
            <p:spPr>
              <a:xfrm>
                <a:off x="2353993" y="4197353"/>
                <a:ext cx="306493" cy="400110"/>
              </a:xfrm>
              <a:prstGeom prst="rect">
                <a:avLst/>
              </a:prstGeom>
              <a:noFill/>
            </p:spPr>
            <p:txBody>
              <a:bodyPr wrap="none" rtlCol="0">
                <a:spAutoFit/>
              </a:bodyPr>
              <a:lstStyle/>
              <a:p>
                <a:r>
                  <a:rPr lang="en-US" sz="2000" b="1"/>
                  <a:t>S</a:t>
                </a:r>
                <a:endParaRPr lang="en-US" sz="2000" b="1" baseline="-25000"/>
              </a:p>
            </p:txBody>
          </p:sp>
          <p:sp>
            <p:nvSpPr>
              <p:cNvPr id="95" name="TextBox 94"/>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97" name="Rectangle 96"/>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xmlns:a14="http://schemas.microsoft.com/office/drawing/2010/main">
            <mc:Choice Requires="a14">
              <p:sp>
                <p:nvSpPr>
                  <p:cNvPr id="98" name="TextBox 97"/>
                  <p:cNvSpPr txBox="1"/>
                  <p:nvPr/>
                </p:nvSpPr>
                <p:spPr>
                  <a:xfrm>
                    <a:off x="2672939" y="3448867"/>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xmlns="">
              <p:sp>
                <p:nvSpPr>
                  <p:cNvPr id="98" name="TextBox 97"/>
                  <p:cNvSpPr txBox="1">
                    <a:spLocks noRot="1" noChangeAspect="1" noMove="1" noResize="1" noEditPoints="1" noAdjustHandles="1" noChangeArrowheads="1" noChangeShapeType="1" noTextEdit="1"/>
                  </p:cNvSpPr>
                  <p:nvPr/>
                </p:nvSpPr>
                <p:spPr>
                  <a:xfrm>
                    <a:off x="2672939" y="3448867"/>
                    <a:ext cx="431528" cy="400110"/>
                  </a:xfrm>
                  <a:prstGeom prst="rect">
                    <a:avLst/>
                  </a:prstGeom>
                  <a:blipFill rotWithShape="1">
                    <a:blip r:embed="rId14"/>
                    <a:stretch>
                      <a:fillRect r="-21739" b="-30233"/>
                    </a:stretch>
                  </a:blipFill>
                </p:spPr>
                <p:txBody>
                  <a:bodyPr/>
                  <a:lstStyle/>
                  <a:p>
                    <a:r>
                      <a:rPr lang="en-US">
                        <a:noFill/>
                      </a:rPr>
                      <a:t> </a:t>
                    </a:r>
                  </a:p>
                </p:txBody>
              </p:sp>
            </mc:Fallback>
          </mc:AlternateContent>
        </p:grpSp>
        <p:sp>
          <p:nvSpPr>
            <p:cNvPr id="99" name="Curved Up Arrow 98"/>
            <p:cNvSpPr/>
            <p:nvPr/>
          </p:nvSpPr>
          <p:spPr>
            <a:xfrm flipH="1">
              <a:off x="6417722" y="4359962"/>
              <a:ext cx="1800053" cy="408644"/>
            </a:xfrm>
            <a:prstGeom prst="curvedUpArrow">
              <a:avLst>
                <a:gd name="adj1" fmla="val 25000"/>
                <a:gd name="adj2" fmla="val 50000"/>
                <a:gd name="adj3" fmla="val 40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0"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9603" y="3323344"/>
              <a:ext cx="468128" cy="311518"/>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p:cNvSpPr/>
            <p:nvPr/>
          </p:nvSpPr>
          <p:spPr>
            <a:xfrm>
              <a:off x="8271609" y="3808951"/>
              <a:ext cx="254017" cy="73318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02" name="TextBox 101"/>
            <p:cNvSpPr txBox="1"/>
            <p:nvPr/>
          </p:nvSpPr>
          <p:spPr>
            <a:xfrm>
              <a:off x="8267777" y="4547428"/>
              <a:ext cx="223207" cy="262547"/>
            </a:xfrm>
            <a:prstGeom prst="rect">
              <a:avLst/>
            </a:prstGeom>
            <a:noFill/>
          </p:spPr>
          <p:txBody>
            <a:bodyPr wrap="none" rtlCol="0">
              <a:spAutoFit/>
            </a:bodyPr>
            <a:lstStyle/>
            <a:p>
              <a:r>
                <a:rPr lang="en-US" sz="2000" b="1"/>
                <a:t>A</a:t>
              </a:r>
              <a:endParaRPr lang="en-US" sz="2000" b="1" baseline="-25000"/>
            </a:p>
          </p:txBody>
        </p:sp>
        <p:grpSp>
          <p:nvGrpSpPr>
            <p:cNvPr id="104" name="Group 103"/>
            <p:cNvGrpSpPr/>
            <p:nvPr/>
          </p:nvGrpSpPr>
          <p:grpSpPr>
            <a:xfrm>
              <a:off x="6867736" y="3397395"/>
              <a:ext cx="180005" cy="680019"/>
              <a:chOff x="5791200" y="4038600"/>
              <a:chExt cx="274319" cy="1036319"/>
            </a:xfrm>
          </p:grpSpPr>
          <p:sp>
            <p:nvSpPr>
              <p:cNvPr id="105" name="Rectangle 104"/>
              <p:cNvSpPr/>
              <p:nvPr/>
            </p:nvSpPr>
            <p:spPr>
              <a:xfrm>
                <a:off x="5867400" y="41148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019800" y="4267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943600" y="4419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867400" y="43434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019800" y="45262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67400" y="46786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019800" y="4800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7912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943600" y="5029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0198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791200" y="48310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019800" y="4038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7" name="Straight Arrow Connector 116"/>
            <p:cNvCxnSpPr/>
            <p:nvPr/>
          </p:nvCxnSpPr>
          <p:spPr>
            <a:xfrm flipH="1" flipV="1">
              <a:off x="8540985" y="3997413"/>
              <a:ext cx="326809" cy="75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8" name="TextBox 117"/>
                <p:cNvSpPr txBox="1"/>
                <p:nvPr/>
              </p:nvSpPr>
              <p:spPr>
                <a:xfrm>
                  <a:off x="8508750" y="4435562"/>
                  <a:ext cx="681340" cy="7460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a:rPr>
                            </m:ctrlPr>
                          </m:naryPr>
                          <m:sub>
                            <m:r>
                              <m:rPr>
                                <m:brk m:alnAt="7"/>
                              </m:rPr>
                              <a:rPr lang="en-US" sz="1200" b="0" i="1" smtClean="0">
                                <a:latin typeface="Cambria Math"/>
                              </a:rPr>
                              <m:t>𝑜</m:t>
                            </m:r>
                            <m:r>
                              <a:rPr lang="en-US" sz="1200" b="0" i="1" smtClean="0">
                                <a:latin typeface="Cambria Math"/>
                              </a:rPr>
                              <m:t>,</m:t>
                            </m:r>
                            <m:r>
                              <a:rPr lang="en-US" sz="1200" b="0" i="1" smtClean="0">
                                <a:latin typeface="Cambria Math"/>
                              </a:rPr>
                              <m:t>𝑗</m:t>
                            </m:r>
                          </m:sub>
                          <m:sup/>
                          <m:e>
                            <m:sSub>
                              <m:sSubPr>
                                <m:ctrlPr>
                                  <a:rPr lang="en-US" sz="1200" b="0" i="1" smtClean="0">
                                    <a:latin typeface="Cambria Math"/>
                                  </a:rPr>
                                </m:ctrlPr>
                              </m:sSubPr>
                              <m:e>
                                <m:r>
                                  <a:rPr lang="en-US" sz="1200" b="0" i="1" smtClean="0">
                                    <a:latin typeface="Cambria Math"/>
                                  </a:rPr>
                                  <m:t>𝑎</m:t>
                                </m:r>
                              </m:e>
                              <m:sub>
                                <m:r>
                                  <a:rPr lang="en-US" sz="1200" b="0" i="1" smtClean="0">
                                    <a:latin typeface="Cambria Math"/>
                                  </a:rPr>
                                  <m:t>𝑜𝑗</m:t>
                                </m:r>
                              </m:sub>
                            </m:sSub>
                          </m:e>
                        </m:nary>
                      </m:oMath>
                    </m:oMathPara>
                  </a14:m>
                  <a:endParaRPr lang="en-US" sz="1200" i="1" smtClean="0">
                    <a:latin typeface="Cambria Math"/>
                  </a:endParaRPr>
                </a:p>
                <a:p>
                  <a:r>
                    <a:rPr lang="en-US" sz="1200" b="0" smtClean="0"/>
                    <a:t>  = </a:t>
                  </a:r>
                  <a14:m>
                    <m:oMath xmlns:m="http://schemas.openxmlformats.org/officeDocument/2006/math">
                      <m:r>
                        <a:rPr lang="en-US" sz="1200" b="0" i="1" smtClean="0">
                          <a:latin typeface="Cambria Math"/>
                        </a:rPr>
                        <m:t>𝜇</m:t>
                      </m:r>
                    </m:oMath>
                  </a14:m>
                  <a:endParaRPr lang="en-US" sz="1200"/>
                </a:p>
              </p:txBody>
            </p:sp>
          </mc:Choice>
          <mc:Fallback xmlns="">
            <p:sp>
              <p:nvSpPr>
                <p:cNvPr id="118" name="TextBox 117"/>
                <p:cNvSpPr txBox="1">
                  <a:spLocks noRot="1" noChangeAspect="1" noMove="1" noResize="1" noEditPoints="1" noAdjustHandles="1" noChangeArrowheads="1" noChangeShapeType="1" noTextEdit="1"/>
                </p:cNvSpPr>
                <p:nvPr/>
              </p:nvSpPr>
              <p:spPr>
                <a:xfrm>
                  <a:off x="8508750" y="4435562"/>
                  <a:ext cx="681340" cy="746038"/>
                </a:xfrm>
                <a:prstGeom prst="rect">
                  <a:avLst/>
                </a:prstGeom>
                <a:blipFill rotWithShape="1">
                  <a:blip r:embed="rId15"/>
                  <a:stretch>
                    <a:fillRect l="-68750" t="-84426" r="-76786" b="-91803"/>
                  </a:stretch>
                </a:blipFill>
              </p:spPr>
              <p:txBody>
                <a:bodyPr/>
                <a:lstStyle/>
                <a:p>
                  <a:r>
                    <a:rPr lang="en-US">
                      <a:noFill/>
                    </a:rPr>
                    <a:t> </a:t>
                  </a:r>
                </a:p>
              </p:txBody>
            </p:sp>
          </mc:Fallback>
        </mc:AlternateContent>
        <p:cxnSp>
          <p:nvCxnSpPr>
            <p:cNvPr id="119" name="Straight Connector 118"/>
            <p:cNvCxnSpPr>
              <a:endCxn id="118" idx="0"/>
            </p:cNvCxnSpPr>
            <p:nvPr/>
          </p:nvCxnSpPr>
          <p:spPr>
            <a:xfrm flipH="1">
              <a:off x="8849420" y="3980025"/>
              <a:ext cx="16012" cy="4555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454996" y="1981200"/>
            <a:ext cx="3643220" cy="639503"/>
            <a:chOff x="5454996" y="1981200"/>
            <a:chExt cx="3643220" cy="639503"/>
          </a:xfrm>
        </p:grpSpPr>
        <p:sp>
          <p:nvSpPr>
            <p:cNvPr id="120" name="Rectangle 119"/>
            <p:cNvSpPr/>
            <p:nvPr/>
          </p:nvSpPr>
          <p:spPr>
            <a:xfrm>
              <a:off x="7529420" y="1981200"/>
              <a:ext cx="1568796"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1" name="Rectangle 120"/>
            <p:cNvSpPr/>
            <p:nvPr/>
          </p:nvSpPr>
          <p:spPr>
            <a:xfrm>
              <a:off x="5791200" y="1981200"/>
              <a:ext cx="1250037"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2" name="TextBox 121"/>
            <p:cNvSpPr txBox="1"/>
            <p:nvPr/>
          </p:nvSpPr>
          <p:spPr>
            <a:xfrm flipH="1">
              <a:off x="5841201" y="2035928"/>
              <a:ext cx="1131011" cy="553998"/>
            </a:xfrm>
            <a:prstGeom prst="rect">
              <a:avLst/>
            </a:prstGeom>
            <a:noFill/>
          </p:spPr>
          <p:txBody>
            <a:bodyPr wrap="square" rtlCol="0">
              <a:spAutoFit/>
            </a:bodyPr>
            <a:lstStyle/>
            <a:p>
              <a:pPr algn="ctr"/>
              <a:r>
                <a:rPr lang="en-US" sz="1500" b="1" smtClean="0"/>
                <a:t>Community Matching</a:t>
              </a:r>
              <a:endParaRPr lang="en-US" sz="1500" b="1"/>
            </a:p>
          </p:txBody>
        </p:sp>
        <p:sp>
          <p:nvSpPr>
            <p:cNvPr id="123" name="TextBox 122"/>
            <p:cNvSpPr txBox="1"/>
            <p:nvPr/>
          </p:nvSpPr>
          <p:spPr>
            <a:xfrm flipH="1">
              <a:off x="7579422" y="2035928"/>
              <a:ext cx="1518793" cy="584775"/>
            </a:xfrm>
            <a:prstGeom prst="rect">
              <a:avLst/>
            </a:prstGeom>
            <a:noFill/>
          </p:spPr>
          <p:txBody>
            <a:bodyPr wrap="square" rtlCol="0">
              <a:spAutoFit/>
            </a:bodyPr>
            <a:lstStyle/>
            <a:p>
              <a:pPr algn="ctr"/>
              <a:r>
                <a:rPr lang="en-US" sz="1600" b="1"/>
                <a:t>Outlier Detection</a:t>
              </a:r>
            </a:p>
          </p:txBody>
        </p:sp>
        <p:cxnSp>
          <p:nvCxnSpPr>
            <p:cNvPr id="124" name="Straight Arrow Connector 123"/>
            <p:cNvCxnSpPr/>
            <p:nvPr/>
          </p:nvCxnSpPr>
          <p:spPr>
            <a:xfrm>
              <a:off x="7041236" y="2381212"/>
              <a:ext cx="488184" cy="1298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7041236" y="2135931"/>
              <a:ext cx="48818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4" idx="3"/>
              <a:endCxn id="121" idx="1"/>
            </p:cNvCxnSpPr>
            <p:nvPr/>
          </p:nvCxnSpPr>
          <p:spPr>
            <a:xfrm flipV="1">
              <a:off x="5454996" y="2281209"/>
              <a:ext cx="336204" cy="317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U-Turn Arrow 30"/>
          <p:cNvSpPr/>
          <p:nvPr/>
        </p:nvSpPr>
        <p:spPr>
          <a:xfrm flipV="1">
            <a:off x="3815569" y="4876798"/>
            <a:ext cx="5282645" cy="1125415"/>
          </a:xfrm>
          <a:prstGeom prst="uturnArrow">
            <a:avLst>
              <a:gd name="adj1" fmla="val 12500"/>
              <a:gd name="adj2" fmla="val 25000"/>
              <a:gd name="adj3" fmla="val 25000"/>
              <a:gd name="adj4" fmla="val 43750"/>
              <a:gd name="adj5" fmla="val 7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2" name="TextBox 31"/>
              <p:cNvSpPr txBox="1"/>
              <p:nvPr/>
            </p:nvSpPr>
            <p:spPr>
              <a:xfrm>
                <a:off x="5599425" y="5486400"/>
                <a:ext cx="1182375" cy="369332"/>
              </a:xfrm>
              <a:prstGeom prst="rect">
                <a:avLst/>
              </a:prstGeom>
              <a:noFill/>
            </p:spPr>
            <p:txBody>
              <a:bodyPr wrap="none" rtlCol="0">
                <a:spAutoFit/>
              </a:bodyPr>
              <a:lstStyle/>
              <a:p>
                <a:r>
                  <a:rPr lang="en-US" smtClean="0"/>
                  <a:t>Estimate </a:t>
                </a:r>
                <a14:m>
                  <m:oMath xmlns:m="http://schemas.openxmlformats.org/officeDocument/2006/math">
                    <m:r>
                      <a:rPr lang="en-US" b="0" i="1" smtClean="0">
                        <a:latin typeface="Cambria Math"/>
                      </a:rPr>
                      <m:t>𝜇</m:t>
                    </m:r>
                  </m:oMath>
                </a14:m>
                <a:endParaRPr lang="en-US"/>
              </a:p>
            </p:txBody>
          </p:sp>
        </mc:Choice>
        <mc:Fallback xmlns="">
          <p:sp>
            <p:nvSpPr>
              <p:cNvPr id="32" name="TextBox 31"/>
              <p:cNvSpPr txBox="1">
                <a:spLocks noRot="1" noChangeAspect="1" noMove="1" noResize="1" noEditPoints="1" noAdjustHandles="1" noChangeArrowheads="1" noChangeShapeType="1" noTextEdit="1"/>
              </p:cNvSpPr>
              <p:nvPr/>
            </p:nvSpPr>
            <p:spPr>
              <a:xfrm>
                <a:off x="5599425" y="5486400"/>
                <a:ext cx="1182375" cy="369332"/>
              </a:xfrm>
              <a:prstGeom prst="rect">
                <a:avLst/>
              </a:prstGeom>
              <a:blipFill rotWithShape="1">
                <a:blip r:embed="rId16"/>
                <a:stretch>
                  <a:fillRect l="-4639" t="-8197" b="-24590"/>
                </a:stretch>
              </a:blipFill>
            </p:spPr>
            <p:txBody>
              <a:bodyPr/>
              <a:lstStyle/>
              <a:p>
                <a:r>
                  <a:rPr lang="en-US">
                    <a:noFill/>
                  </a:rPr>
                  <a:t> </a:t>
                </a:r>
              </a:p>
            </p:txBody>
          </p:sp>
        </mc:Fallback>
      </mc:AlternateContent>
      <p:sp>
        <p:nvSpPr>
          <p:cNvPr id="128" name="Rectangle 127"/>
          <p:cNvSpPr/>
          <p:nvPr/>
        </p:nvSpPr>
        <p:spPr>
          <a:xfrm>
            <a:off x="2064044" y="1828800"/>
            <a:ext cx="3559054" cy="3368581"/>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660179" y="1828800"/>
            <a:ext cx="3559054" cy="3368581"/>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886" y="5325070"/>
            <a:ext cx="3570929" cy="923330"/>
          </a:xfrm>
          <a:prstGeom prst="rect">
            <a:avLst/>
          </a:prstGeom>
        </p:spPr>
        <p:txBody>
          <a:bodyPr wrap="square">
            <a:spAutoFit/>
          </a:bodyPr>
          <a:lstStyle/>
          <a:p>
            <a:r>
              <a:rPr lang="en-US">
                <a:solidFill>
                  <a:srgbClr val="FF0000"/>
                </a:solidFill>
              </a:rPr>
              <a:t>Two pass algorithm</a:t>
            </a:r>
          </a:p>
          <a:p>
            <a:r>
              <a:rPr lang="en-US"/>
              <a:t>Coordinate descent iterative computation of S and A</a:t>
            </a:r>
          </a:p>
        </p:txBody>
      </p:sp>
    </p:spTree>
    <p:extLst>
      <p:ext uri="{BB962C8B-B14F-4D97-AF65-F5344CB8AC3E}">
        <p14:creationId xmlns:p14="http://schemas.microsoft.com/office/powerpoint/2010/main" val="22447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endCondLst>
                                    <p:cond evt="onNext" delay="0">
                                      <p:tgtEl>
                                        <p:sldTgt/>
                                      </p:tgtEl>
                                    </p:cond>
                                  </p:end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par>
                                <p:cTn id="20" presetID="21" presetClass="entr" presetSubtype="1" repeatCount="indefinite" fill="hold" grpId="0" nodeType="withEffect">
                                  <p:stCondLst>
                                    <p:cond delay="0"/>
                                  </p:stCondLst>
                                  <p:endCondLst>
                                    <p:cond evt="onNext" delay="0">
                                      <p:tgtEl>
                                        <p:sldTgt/>
                                      </p:tgtEl>
                                    </p:cond>
                                  </p:endCondLst>
                                  <p:childTnLst>
                                    <p:set>
                                      <p:cBhvr>
                                        <p:cTn id="21" dur="1" fill="hold">
                                          <p:stCondLst>
                                            <p:cond delay="0"/>
                                          </p:stCondLst>
                                        </p:cTn>
                                        <p:tgtEl>
                                          <p:spTgt spid="103"/>
                                        </p:tgtEl>
                                        <p:attrNameLst>
                                          <p:attrName>style.visibility</p:attrName>
                                        </p:attrNameLst>
                                      </p:cBhvr>
                                      <p:to>
                                        <p:strVal val="visible"/>
                                      </p:to>
                                    </p:set>
                                    <p:animEffect transition="in" filter="wheel(1)">
                                      <p:cBhvr>
                                        <p:cTn id="22" dur="20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3" grpId="0" animBg="1"/>
      <p:bldP spid="31" grpId="0" animBg="1"/>
      <p:bldP spid="32" grpId="0"/>
      <p:bldP spid="128" grpId="0" animBg="1"/>
      <p:bldP spid="128" grpId="1" animBg="1"/>
      <p:bldP spid="129"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10721</TotalTime>
  <Words>9315</Words>
  <Application>Microsoft Office PowerPoint</Application>
  <PresentationFormat>On-screen Show (4:3)</PresentationFormat>
  <Paragraphs>3166</Paragraphs>
  <Slides>73</Slides>
  <Notes>13</Notes>
  <HiddenSlides>1</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73</vt:i4>
      </vt:variant>
    </vt:vector>
  </HeadingPairs>
  <TitlesOfParts>
    <vt:vector size="76" baseType="lpstr">
      <vt:lpstr>Office Theme</vt:lpstr>
      <vt:lpstr>Custom Design</vt:lpstr>
      <vt:lpstr>Equation</vt:lpstr>
      <vt:lpstr>Outlier Detection for Information Networks</vt:lpstr>
      <vt:lpstr>Outlier Detection</vt:lpstr>
      <vt:lpstr>Network Data is Omnipresent</vt:lpstr>
      <vt:lpstr>New Area: Outlier Detection for Information Networks</vt:lpstr>
      <vt:lpstr>Thesis Outline</vt:lpstr>
      <vt:lpstr>Evolutionary Community Outliers (EC-Outliers)</vt:lpstr>
      <vt:lpstr>TwoStage Evolutionary Outlier Detection Framework</vt:lpstr>
      <vt:lpstr>OneStage Evolutionary Outlier Detection Framework</vt:lpstr>
      <vt:lpstr>OneStageμ Evolutionary Outlier Detection Framework</vt:lpstr>
      <vt:lpstr>Community Matching and  Outlier Detection Together</vt:lpstr>
      <vt:lpstr>Synthetic Datasets</vt:lpstr>
      <vt:lpstr>Synthetic Dataset Results Summary</vt:lpstr>
      <vt:lpstr>Real Dataset Case Studies</vt:lpstr>
      <vt:lpstr>Thesis Outline</vt:lpstr>
      <vt:lpstr>Community Trend Outliers  (CT-Outliers)</vt:lpstr>
      <vt:lpstr>Difficult to Extend OneStageμ for Multiple Snapshots</vt:lpstr>
      <vt:lpstr>Soft Sequence and Soft Pattern Representation</vt:lpstr>
      <vt:lpstr>Support Computation for Soft Patterns</vt:lpstr>
      <vt:lpstr>CT-Outlier Detection</vt:lpstr>
      <vt:lpstr>Synthetic Dataset Results</vt:lpstr>
      <vt:lpstr>Real Dataset Case Studies (Budget)</vt:lpstr>
      <vt:lpstr>Thesis Outline</vt:lpstr>
      <vt:lpstr>Heterogeneous Networks are Ubiquitous</vt:lpstr>
      <vt:lpstr>Community Distribution Outliers (CD-Outliers)</vt:lpstr>
      <vt:lpstr>CD-Outlier Examples</vt:lpstr>
      <vt:lpstr>Our Approach in Brief</vt:lpstr>
      <vt:lpstr>Brief Overview of NMF</vt:lpstr>
      <vt:lpstr>Discovery of Distribution Patterns</vt:lpstr>
      <vt:lpstr>Optimization &amp; Iterative Update Rules</vt:lpstr>
      <vt:lpstr>Community Distribution Outlier Detection</vt:lpstr>
      <vt:lpstr>Iterative Refinement Algorithm</vt:lpstr>
      <vt:lpstr>Synthetic Dataset Results Summary</vt:lpstr>
      <vt:lpstr>Running Time and Convergence</vt:lpstr>
      <vt:lpstr>Real Dataset Case Studies (DBLP)</vt:lpstr>
      <vt:lpstr>Summary of Community based Outlier Detection</vt:lpstr>
      <vt:lpstr>Thesis Outline</vt:lpstr>
      <vt:lpstr>Association-Based Clique Outliers (ABC-Outliers)</vt:lpstr>
      <vt:lpstr>Concept Definitions: A Network</vt:lpstr>
      <vt:lpstr>PowerPoint Presentation</vt:lpstr>
      <vt:lpstr>Candidate Computation by Matching Graph Indexing</vt:lpstr>
      <vt:lpstr>Candidate Computation by Matching Candidate Filtering</vt:lpstr>
      <vt:lpstr>Candidate Computation by Matching Generating Candidates</vt:lpstr>
      <vt:lpstr>Outlier Score Computation Scoring Attribute Value Pairs (1)</vt:lpstr>
      <vt:lpstr>Outlier Score Computation Scoring Attribute Value Pairs, Edges, Cliques</vt:lpstr>
      <vt:lpstr>Synthetic Dataset Results</vt:lpstr>
      <vt:lpstr>Experiments</vt:lpstr>
      <vt:lpstr>Case Study</vt:lpstr>
      <vt:lpstr>Thesis Outline</vt:lpstr>
      <vt:lpstr>Real World Problems</vt:lpstr>
      <vt:lpstr>The Basic Underlying Problem</vt:lpstr>
      <vt:lpstr>Naïve Solution: Ranking After Matching</vt:lpstr>
      <vt:lpstr>System Overview</vt:lpstr>
      <vt:lpstr>Index Structures</vt:lpstr>
      <vt:lpstr>Find Candidate Nodes</vt:lpstr>
      <vt:lpstr>Finding and Scoring Matches Key Idea</vt:lpstr>
      <vt:lpstr>Finding and Scoring Matches Generating Size-1 Candidates</vt:lpstr>
      <vt:lpstr>Finding and Scoring Matches Actual Score and Upper Bound Score</vt:lpstr>
      <vt:lpstr>Finding and Scoring Matches Global Top-K Quit</vt:lpstr>
      <vt:lpstr>Faster Query Processing using Graph Maximum Path Weight Index</vt:lpstr>
      <vt:lpstr>Faster Query Processing using Graph Maximum Path Weight Index</vt:lpstr>
      <vt:lpstr>Low-cost Index Structures</vt:lpstr>
      <vt:lpstr>Faster Query Execution </vt:lpstr>
      <vt:lpstr>Good Scalability</vt:lpstr>
      <vt:lpstr>PowerPoint Presentation</vt:lpstr>
      <vt:lpstr>Real Dataset Case Studies</vt:lpstr>
      <vt:lpstr>Summary of Query based Outlier Detection</vt:lpstr>
      <vt:lpstr>Related Work</vt:lpstr>
      <vt:lpstr>Overall Conclusion and Future Work</vt:lpstr>
      <vt:lpstr>Other Research Work</vt:lpstr>
      <vt:lpstr>Acknowledgments</vt:lpstr>
      <vt:lpstr>PowerPoint Presentation</vt:lpstr>
      <vt:lpstr>References</vt:lpstr>
      <vt:lpstr>Applications of Community Based Outliers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Topk Shortest Path Distance Changes in an Evolutionary Network</dc:title>
  <dc:creator>gupta58</dc:creator>
  <cp:lastModifiedBy>manish</cp:lastModifiedBy>
  <cp:revision>430</cp:revision>
  <dcterms:created xsi:type="dcterms:W3CDTF">2010-09-27T20:42:21Z</dcterms:created>
  <dcterms:modified xsi:type="dcterms:W3CDTF">2013-03-28T21:52:06Z</dcterms:modified>
</cp:coreProperties>
</file>