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1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41185476815399"/>
          <c:y val="6.2708151064450296E-2"/>
          <c:w val="0.77283814523184591"/>
          <c:h val="0.67957604257801152"/>
        </c:manualLayout>
      </c:layout>
      <c:lineChart>
        <c:grouping val="standard"/>
        <c:varyColors val="0"/>
        <c:ser>
          <c:idx val="0"/>
          <c:order val="0"/>
          <c:tx>
            <c:strRef>
              <c:f>[Book1]Sheet1!$F$1</c:f>
              <c:strCache>
                <c:ptCount val="1"/>
                <c:pt idx="0">
                  <c:v>3-Clique</c:v>
                </c:pt>
              </c:strCache>
            </c:strRef>
          </c:tx>
          <c:marker>
            <c:symbol val="none"/>
          </c:marker>
          <c:val>
            <c:numRef>
              <c:f>[Book1]Sheet1!$F$2:$F$101</c:f>
              <c:numCache>
                <c:formatCode>General</c:formatCode>
                <c:ptCount val="100"/>
                <c:pt idx="0">
                  <c:v>0.45232690124827812</c:v>
                </c:pt>
                <c:pt idx="1">
                  <c:v>0.28571428571476604</c:v>
                </c:pt>
                <c:pt idx="2">
                  <c:v>0.24999999999992506</c:v>
                </c:pt>
                <c:pt idx="3">
                  <c:v>0.21428571428576301</c:v>
                </c:pt>
                <c:pt idx="4">
                  <c:v>0.19811320754714207</c:v>
                </c:pt>
                <c:pt idx="5">
                  <c:v>0.17196209587488703</c:v>
                </c:pt>
                <c:pt idx="6">
                  <c:v>0.15523932729647702</c:v>
                </c:pt>
                <c:pt idx="7">
                  <c:v>0.14239482200626899</c:v>
                </c:pt>
                <c:pt idx="8">
                  <c:v>0.12500000000011696</c:v>
                </c:pt>
                <c:pt idx="9">
                  <c:v>0.11627906976748403</c:v>
                </c:pt>
                <c:pt idx="10">
                  <c:v>0.10403831728601599</c:v>
                </c:pt>
                <c:pt idx="11">
                  <c:v>9.4410582285165107E-2</c:v>
                </c:pt>
                <c:pt idx="12">
                  <c:v>8.3953241232702119E-2</c:v>
                </c:pt>
                <c:pt idx="13">
                  <c:v>7.4074074074074014E-2</c:v>
                </c:pt>
                <c:pt idx="14">
                  <c:v>6.262833675539782E-2</c:v>
                </c:pt>
                <c:pt idx="15">
                  <c:v>5.7058169692511901E-2</c:v>
                </c:pt>
                <c:pt idx="16">
                  <c:v>4.8611111111253706E-2</c:v>
                </c:pt>
                <c:pt idx="17">
                  <c:v>4.0871934604712508E-2</c:v>
                </c:pt>
                <c:pt idx="18">
                  <c:v>3.4482758620585308E-2</c:v>
                </c:pt>
                <c:pt idx="19">
                  <c:v>2.9761904761878104E-2</c:v>
                </c:pt>
                <c:pt idx="20">
                  <c:v>2.6315789473631904E-2</c:v>
                </c:pt>
                <c:pt idx="21">
                  <c:v>2.2727272727437006E-2</c:v>
                </c:pt>
                <c:pt idx="22">
                  <c:v>1.7857142857036802E-2</c:v>
                </c:pt>
                <c:pt idx="23">
                  <c:v>1.0416666667171599E-2</c:v>
                </c:pt>
                <c:pt idx="24">
                  <c:v>9.4339622640921307E-3</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ser>
        <c:ser>
          <c:idx val="1"/>
          <c:order val="1"/>
          <c:tx>
            <c:strRef>
              <c:f>[Book1]Sheet1!$G$1</c:f>
              <c:strCache>
                <c:ptCount val="1"/>
                <c:pt idx="0">
                  <c:v>4-Clique</c:v>
                </c:pt>
              </c:strCache>
            </c:strRef>
          </c:tx>
          <c:marker>
            <c:symbol val="none"/>
          </c:marker>
          <c:val>
            <c:numRef>
              <c:f>[Book1]Sheet1!$G$2:$G$101</c:f>
              <c:numCache>
                <c:formatCode>General</c:formatCode>
                <c:ptCount val="100"/>
                <c:pt idx="0">
                  <c:v>0.45310112165132693</c:v>
                </c:pt>
                <c:pt idx="1">
                  <c:v>0.25000000000008893</c:v>
                </c:pt>
                <c:pt idx="2">
                  <c:v>0.20066754323895597</c:v>
                </c:pt>
                <c:pt idx="3">
                  <c:v>0.17717643164534799</c:v>
                </c:pt>
                <c:pt idx="4">
                  <c:v>0.15000000000024699</c:v>
                </c:pt>
                <c:pt idx="5">
                  <c:v>0.12500000000022099</c:v>
                </c:pt>
                <c:pt idx="6">
                  <c:v>0.11111111111113701</c:v>
                </c:pt>
                <c:pt idx="7">
                  <c:v>9.4117647058880718E-2</c:v>
                </c:pt>
                <c:pt idx="8">
                  <c:v>7.8947368420433997E-2</c:v>
                </c:pt>
                <c:pt idx="9">
                  <c:v>6.547619047638871E-2</c:v>
                </c:pt>
                <c:pt idx="10">
                  <c:v>5.5555555555555296E-2</c:v>
                </c:pt>
                <c:pt idx="11">
                  <c:v>4.5415831663087498E-2</c:v>
                </c:pt>
                <c:pt idx="12">
                  <c:v>3.4482758620659505E-2</c:v>
                </c:pt>
                <c:pt idx="13">
                  <c:v>2.8571428571683804E-2</c:v>
                </c:pt>
                <c:pt idx="14">
                  <c:v>2.3437499999836898E-2</c:v>
                </c:pt>
                <c:pt idx="15">
                  <c:v>1.7167381974192104E-2</c:v>
                </c:pt>
                <c:pt idx="16">
                  <c:v>1.04166666664753E-2</c:v>
                </c:pt>
                <c:pt idx="17">
                  <c:v>6.6964285715787712E-3</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ser>
        <c:ser>
          <c:idx val="2"/>
          <c:order val="2"/>
          <c:tx>
            <c:strRef>
              <c:f>[Book1]Sheet1!$H$1</c:f>
              <c:strCache>
                <c:ptCount val="1"/>
                <c:pt idx="0">
                  <c:v>5-Clique</c:v>
                </c:pt>
              </c:strCache>
            </c:strRef>
          </c:tx>
          <c:marker>
            <c:symbol val="none"/>
          </c:marker>
          <c:val>
            <c:numRef>
              <c:f>[Book1]Sheet1!$H$2:$H$101</c:f>
              <c:numCache>
                <c:formatCode>General</c:formatCode>
                <c:ptCount val="100"/>
                <c:pt idx="0">
                  <c:v>0.44117647058819998</c:v>
                </c:pt>
                <c:pt idx="1">
                  <c:v>0.19999999999998105</c:v>
                </c:pt>
                <c:pt idx="2">
                  <c:v>0.14285714285714704</c:v>
                </c:pt>
                <c:pt idx="3">
                  <c:v>0.103932584269728</c:v>
                </c:pt>
                <c:pt idx="4">
                  <c:v>7.6923076923233413E-2</c:v>
                </c:pt>
                <c:pt idx="5">
                  <c:v>5.8823529411940814E-2</c:v>
                </c:pt>
                <c:pt idx="6">
                  <c:v>3.8461538461589104E-2</c:v>
                </c:pt>
                <c:pt idx="7">
                  <c:v>2.777777777788101E-2</c:v>
                </c:pt>
                <c:pt idx="8">
                  <c:v>1.8181818181711901E-2</c:v>
                </c:pt>
                <c:pt idx="9">
                  <c:v>9.4339622642351292E-3</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ser>
        <c:ser>
          <c:idx val="3"/>
          <c:order val="3"/>
          <c:tx>
            <c:strRef>
              <c:f>[Book1]Sheet1!$I$1</c:f>
              <c:strCache>
                <c:ptCount val="1"/>
                <c:pt idx="0">
                  <c:v>5-Subgraph</c:v>
                </c:pt>
              </c:strCache>
            </c:strRef>
          </c:tx>
          <c:marker>
            <c:symbol val="none"/>
          </c:marker>
          <c:val>
            <c:numRef>
              <c:f>[Book1]Sheet1!$I$2:$I$101</c:f>
              <c:numCache>
                <c:formatCode>General</c:formatCode>
                <c:ptCount val="100"/>
                <c:pt idx="0">
                  <c:v>0.45833333333349802</c:v>
                </c:pt>
                <c:pt idx="1">
                  <c:v>0.25149700598795305</c:v>
                </c:pt>
                <c:pt idx="2">
                  <c:v>0.20744125326368601</c:v>
                </c:pt>
                <c:pt idx="3">
                  <c:v>0.18452380952369901</c:v>
                </c:pt>
                <c:pt idx="4">
                  <c:v>0.15895953757242109</c:v>
                </c:pt>
                <c:pt idx="5">
                  <c:v>0.13888888888895901</c:v>
                </c:pt>
                <c:pt idx="6">
                  <c:v>0.12499999999988498</c:v>
                </c:pt>
                <c:pt idx="7">
                  <c:v>0.11111111111083299</c:v>
                </c:pt>
                <c:pt idx="8">
                  <c:v>9.8588821250826422E-2</c:v>
                </c:pt>
                <c:pt idx="9">
                  <c:v>8.7248322147738908E-2</c:v>
                </c:pt>
                <c:pt idx="10">
                  <c:v>7.5324675324719717E-2</c:v>
                </c:pt>
                <c:pt idx="11">
                  <c:v>6.5395095367882614E-2</c:v>
                </c:pt>
                <c:pt idx="12">
                  <c:v>5.9766763848665826E-2</c:v>
                </c:pt>
                <c:pt idx="13">
                  <c:v>5.2631578947251616E-2</c:v>
                </c:pt>
                <c:pt idx="14">
                  <c:v>4.4776119403005216E-2</c:v>
                </c:pt>
                <c:pt idx="15">
                  <c:v>3.7037037037378609E-2</c:v>
                </c:pt>
                <c:pt idx="16">
                  <c:v>3.3333333333086204E-2</c:v>
                </c:pt>
                <c:pt idx="17">
                  <c:v>2.9556650246694797E-2</c:v>
                </c:pt>
                <c:pt idx="18">
                  <c:v>2.702702702689461E-2</c:v>
                </c:pt>
                <c:pt idx="19">
                  <c:v>2.3437500000043507E-2</c:v>
                </c:pt>
                <c:pt idx="20">
                  <c:v>2.0325203252015603E-2</c:v>
                </c:pt>
                <c:pt idx="21">
                  <c:v>1.7793594306183404E-2</c:v>
                </c:pt>
                <c:pt idx="22">
                  <c:v>1.43975398379969E-2</c:v>
                </c:pt>
                <c:pt idx="23">
                  <c:v>1.0416666666666201E-2</c:v>
                </c:pt>
                <c:pt idx="24">
                  <c:v>9.4339622642095021E-3</c:v>
                </c:pt>
                <c:pt idx="25">
                  <c:v>9.4339622639061718E-3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ser>
        <c:dLbls>
          <c:showLegendKey val="0"/>
          <c:showVal val="0"/>
          <c:showCatName val="0"/>
          <c:showSerName val="0"/>
          <c:showPercent val="0"/>
          <c:showBubbleSize val="0"/>
        </c:dLbls>
        <c:smooth val="0"/>
        <c:axId val="199236560"/>
        <c:axId val="199276024"/>
      </c:lineChart>
      <c:catAx>
        <c:axId val="199236560"/>
        <c:scaling>
          <c:orientation val="minMax"/>
        </c:scaling>
        <c:delete val="0"/>
        <c:axPos val="b"/>
        <c:title>
          <c:tx>
            <c:rich>
              <a:bodyPr/>
              <a:lstStyle/>
              <a:p>
                <a:pPr>
                  <a:defRPr/>
                </a:pPr>
                <a:r>
                  <a:rPr lang="en-IN"/>
                  <a:t>Percent Matches</a:t>
                </a:r>
              </a:p>
            </c:rich>
          </c:tx>
          <c:layout/>
          <c:overlay val="0"/>
        </c:title>
        <c:majorTickMark val="out"/>
        <c:minorTickMark val="none"/>
        <c:tickLblPos val="nextTo"/>
        <c:crossAx val="199276024"/>
        <c:crosses val="autoZero"/>
        <c:auto val="1"/>
        <c:lblAlgn val="ctr"/>
        <c:lblOffset val="100"/>
        <c:noMultiLvlLbl val="0"/>
      </c:catAx>
      <c:valAx>
        <c:axId val="199276024"/>
        <c:scaling>
          <c:orientation val="minMax"/>
        </c:scaling>
        <c:delete val="0"/>
        <c:axPos val="l"/>
        <c:majorGridlines/>
        <c:title>
          <c:tx>
            <c:rich>
              <a:bodyPr rot="-5400000" vert="horz"/>
              <a:lstStyle/>
              <a:p>
                <a:pPr>
                  <a:defRPr/>
                </a:pPr>
                <a:r>
                  <a:rPr lang="en-IN"/>
                  <a:t>Outlier Score</a:t>
                </a:r>
              </a:p>
            </c:rich>
          </c:tx>
          <c:layout/>
          <c:overlay val="0"/>
        </c:title>
        <c:numFmt formatCode="General" sourceLinked="1"/>
        <c:majorTickMark val="out"/>
        <c:minorTickMark val="none"/>
        <c:tickLblPos val="nextTo"/>
        <c:crossAx val="199236560"/>
        <c:crosses val="autoZero"/>
        <c:crossBetween val="between"/>
      </c:valAx>
    </c:plotArea>
    <c:legend>
      <c:legendPos val="r"/>
      <c:layout>
        <c:manualLayout>
          <c:xMode val="edge"/>
          <c:yMode val="edge"/>
          <c:x val="0.64925000000000022"/>
          <c:y val="0.12112058909303007"/>
          <c:w val="0.26741666666666686"/>
          <c:h val="0.42442548848060674"/>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D26CC-A9AE-4CC3-92BF-E7BC082B4078}" type="datetimeFigureOut">
              <a:rPr lang="en-US" smtClean="0"/>
              <a:t>24 Dec 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57A5E-388B-4F77-8920-FB331789B4DA}" type="slidenum">
              <a:rPr lang="en-US" smtClean="0"/>
              <a:t>‹#›</a:t>
            </a:fld>
            <a:endParaRPr lang="en-US"/>
          </a:p>
        </p:txBody>
      </p:sp>
    </p:spTree>
    <p:extLst>
      <p:ext uri="{BB962C8B-B14F-4D97-AF65-F5344CB8AC3E}">
        <p14:creationId xmlns:p14="http://schemas.microsoft.com/office/powerpoint/2010/main" val="236710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57A5E-388B-4F77-8920-FB331789B4DA}" type="slidenum">
              <a:rPr lang="en-US" smtClean="0"/>
              <a:t>6</a:t>
            </a:fld>
            <a:endParaRPr lang="en-US"/>
          </a:p>
        </p:txBody>
      </p:sp>
    </p:spTree>
    <p:extLst>
      <p:ext uri="{BB962C8B-B14F-4D97-AF65-F5344CB8AC3E}">
        <p14:creationId xmlns:p14="http://schemas.microsoft.com/office/powerpoint/2010/main" val="178434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gmanish@microsoft.com</a:t>
            </a:r>
            <a:endParaRPr lang="en-US"/>
          </a:p>
        </p:txBody>
      </p:sp>
      <p:sp>
        <p:nvSpPr>
          <p:cNvPr id="6" name="Slide Number Placeholder 5"/>
          <p:cNvSpPr>
            <a:spLocks noGrp="1"/>
          </p:cNvSpPr>
          <p:nvPr>
            <p:ph type="sldNum" sz="quarter" idx="12"/>
          </p:nvPr>
        </p:nvSpPr>
        <p:spPr/>
        <p:txBody>
          <a:bodyPr/>
          <a:lstStyle/>
          <a:p>
            <a:fld id="{AB8E5D03-22EA-460F-B3F7-864A0309ABBE}" type="slidenum">
              <a:rPr lang="en-US" smtClean="0"/>
              <a:t>‹#›</a:t>
            </a:fld>
            <a:endParaRPr lang="en-US"/>
          </a:p>
        </p:txBody>
      </p:sp>
    </p:spTree>
    <p:extLst>
      <p:ext uri="{BB962C8B-B14F-4D97-AF65-F5344CB8AC3E}">
        <p14:creationId xmlns:p14="http://schemas.microsoft.com/office/powerpoint/2010/main" val="82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B8E5D03-22EA-460F-B3F7-864A0309ABBE}" type="slidenum">
              <a:rPr lang="en-US" smtClean="0"/>
              <a:t>‹#›</a:t>
            </a:fld>
            <a:endParaRPr lang="en-US"/>
          </a:p>
        </p:txBody>
      </p:sp>
      <p:pic>
        <p:nvPicPr>
          <p:cNvPr id="7" name="Picture 2" descr="https://encrypted-tbn2.gstatic.com/images?q=tbn:ANd9GcTu1BTLcPicgNJzKFzyU5S-dlmjTD3kJU_MoECqMgrJOg190vy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400800"/>
            <a:ext cx="1543599" cy="35774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11"/>
          </p:nvPr>
        </p:nvSpPr>
        <p:spPr>
          <a:xfrm>
            <a:off x="3124200" y="6356350"/>
            <a:ext cx="2895600" cy="365125"/>
          </a:xfrm>
        </p:spPr>
        <p:txBody>
          <a:bodyPr/>
          <a:lstStyle>
            <a:lvl1pPr>
              <a:defRPr sz="1500" b="1">
                <a:solidFill>
                  <a:srgbClr val="FF0000"/>
                </a:solidFill>
                <a:latin typeface="Arial" panose="020B0604020202020204" pitchFamily="34" charset="0"/>
                <a:cs typeface="Arial" panose="020B0604020202020204" pitchFamily="34" charset="0"/>
              </a:defRPr>
            </a:lvl1pPr>
          </a:lstStyle>
          <a:p>
            <a:r>
              <a:rPr lang="en-US" altLang="zh-CN" dirty="0" smtClean="0"/>
              <a:t>gmanish@microsoft.com</a:t>
            </a:r>
            <a:endParaRPr lang="zh-CN" altLang="en-US" dirty="0" smtClean="0"/>
          </a:p>
        </p:txBody>
      </p:sp>
      <p:pic>
        <p:nvPicPr>
          <p:cNvPr id="9" name="Picture 11" descr="ARL Color"/>
          <p:cNvPicPr>
            <a:picLocks noChangeAspect="1" noChangeArrowheads="1"/>
          </p:cNvPicPr>
          <p:nvPr userDrawn="1"/>
        </p:nvPicPr>
        <p:blipFill>
          <a:blip r:embed="rId3" cstate="print"/>
          <a:srcRect/>
          <a:stretch>
            <a:fillRect/>
          </a:stretch>
        </p:blipFill>
        <p:spPr bwMode="auto">
          <a:xfrm>
            <a:off x="5886999" y="6356350"/>
            <a:ext cx="595312" cy="379413"/>
          </a:xfrm>
          <a:prstGeom prst="rect">
            <a:avLst/>
          </a:prstGeom>
          <a:noFill/>
          <a:ln w="9525">
            <a:noFill/>
            <a:miter lim="800000"/>
            <a:headEnd/>
            <a:tailEnd/>
          </a:ln>
          <a:effectLst>
            <a:outerShdw dist="35921" dir="2700000" algn="ctr" rotWithShape="0">
              <a:srgbClr val="808080"/>
            </a:outerShdw>
          </a:effectLst>
        </p:spPr>
      </p:pic>
      <p:pic>
        <p:nvPicPr>
          <p:cNvPr id="10" name="Picture 12" descr="Net_Sci_CTA_Logo_cropped.pdf"/>
          <p:cNvPicPr>
            <a:picLocks noChangeAspect="1"/>
          </p:cNvPicPr>
          <p:nvPr userDrawn="1"/>
        </p:nvPicPr>
        <p:blipFill>
          <a:blip r:embed="rId4" cstate="print"/>
          <a:srcRect/>
          <a:stretch>
            <a:fillRect/>
          </a:stretch>
        </p:blipFill>
        <p:spPr bwMode="auto">
          <a:xfrm>
            <a:off x="6568036" y="6346825"/>
            <a:ext cx="1071563" cy="422275"/>
          </a:xfrm>
          <a:prstGeom prst="rect">
            <a:avLst/>
          </a:prstGeom>
          <a:noFill/>
          <a:ln w="9525">
            <a:noFill/>
            <a:miter lim="800000"/>
            <a:headEnd/>
            <a:tailEnd/>
          </a:ln>
        </p:spPr>
      </p:pic>
      <p:pic>
        <p:nvPicPr>
          <p:cNvPr id="11" name="Picture 12" descr="INARC-logo.bmp"/>
          <p:cNvPicPr>
            <a:picLocks noChangeAspect="1"/>
          </p:cNvPicPr>
          <p:nvPr userDrawn="1"/>
        </p:nvPicPr>
        <p:blipFill>
          <a:blip r:embed="rId5" cstate="print"/>
          <a:srcRect/>
          <a:stretch>
            <a:fillRect/>
          </a:stretch>
        </p:blipFill>
        <p:spPr bwMode="auto">
          <a:xfrm>
            <a:off x="7639599" y="6342062"/>
            <a:ext cx="513801" cy="431800"/>
          </a:xfrm>
          <a:prstGeom prst="rect">
            <a:avLst/>
          </a:prstGeom>
          <a:noFill/>
          <a:ln w="9525">
            <a:noFill/>
            <a:miter lim="800000"/>
            <a:headEnd/>
            <a:tailEnd/>
          </a:ln>
        </p:spPr>
      </p:pic>
      <p:pic>
        <p:nvPicPr>
          <p:cNvPr id="12" name="Picture 2" descr="C:\Users\manish\Desktop\research\past\2009_ENetClus\ARLLanceVisit2010\logo2.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52600" y="6364514"/>
            <a:ext cx="354014" cy="45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1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gmanish@microsoft.com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E5D03-22EA-460F-B3F7-864A0309ABBE}" type="slidenum">
              <a:rPr lang="en-US" smtClean="0"/>
              <a:t>‹#›</a:t>
            </a:fld>
            <a:endParaRPr lang="en-US"/>
          </a:p>
        </p:txBody>
      </p:sp>
    </p:spTree>
    <p:extLst>
      <p:ext uri="{BB962C8B-B14F-4D97-AF65-F5344CB8AC3E}">
        <p14:creationId xmlns:p14="http://schemas.microsoft.com/office/powerpoint/2010/main" val="426294613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fontScale="90000"/>
          </a:bodyPr>
          <a:lstStyle/>
          <a:p>
            <a:r>
              <a:rPr lang="en-US" b="1" dirty="0">
                <a:solidFill>
                  <a:srgbClr val="FF0000"/>
                </a:solidFill>
              </a:rPr>
              <a:t>Local Learning for Mining Outlier </a:t>
            </a:r>
            <a:r>
              <a:rPr lang="en-US" b="1" dirty="0" smtClean="0">
                <a:solidFill>
                  <a:srgbClr val="FF0000"/>
                </a:solidFill>
              </a:rPr>
              <a:t>Subgraphs from </a:t>
            </a:r>
            <a:r>
              <a:rPr lang="en-US" b="1" dirty="0">
                <a:solidFill>
                  <a:srgbClr val="FF0000"/>
                </a:solidFill>
              </a:rPr>
              <a:t>Network Datasets</a:t>
            </a:r>
          </a:p>
        </p:txBody>
      </p:sp>
      <p:sp>
        <p:nvSpPr>
          <p:cNvPr id="4" name="Rectangle 3"/>
          <p:cNvSpPr/>
          <p:nvPr/>
        </p:nvSpPr>
        <p:spPr>
          <a:xfrm>
            <a:off x="1410053" y="1983630"/>
            <a:ext cx="2014782" cy="477054"/>
          </a:xfrm>
          <a:prstGeom prst="rect">
            <a:avLst/>
          </a:prstGeom>
        </p:spPr>
        <p:txBody>
          <a:bodyPr wrap="none">
            <a:spAutoFit/>
          </a:bodyPr>
          <a:lstStyle/>
          <a:p>
            <a:r>
              <a:rPr lang="en-US" sz="2500" dirty="0">
                <a:solidFill>
                  <a:srgbClr val="00B050"/>
                </a:solidFill>
              </a:rPr>
              <a:t>Manish </a:t>
            </a:r>
            <a:r>
              <a:rPr lang="en-US" sz="2500" dirty="0" smtClean="0">
                <a:solidFill>
                  <a:srgbClr val="00B050"/>
                </a:solidFill>
              </a:rPr>
              <a:t>Gupta</a:t>
            </a:r>
            <a:endParaRPr lang="en-US" sz="2500" dirty="0"/>
          </a:p>
        </p:txBody>
      </p:sp>
      <p:sp>
        <p:nvSpPr>
          <p:cNvPr id="5" name="Rectangle 4"/>
          <p:cNvSpPr/>
          <p:nvPr/>
        </p:nvSpPr>
        <p:spPr>
          <a:xfrm>
            <a:off x="2059814" y="4737179"/>
            <a:ext cx="715260" cy="400110"/>
          </a:xfrm>
          <a:prstGeom prst="rect">
            <a:avLst/>
          </a:prstGeom>
        </p:spPr>
        <p:txBody>
          <a:bodyPr wrap="none">
            <a:spAutoFit/>
          </a:bodyPr>
          <a:lstStyle/>
          <a:p>
            <a:r>
              <a:rPr lang="en-US" sz="2000" dirty="0" smtClean="0">
                <a:solidFill>
                  <a:srgbClr val="0070C0"/>
                </a:solidFill>
              </a:rPr>
              <a:t>UIUC</a:t>
            </a:r>
            <a:endParaRPr lang="en-US" sz="2000" dirty="0">
              <a:solidFill>
                <a:srgbClr val="0070C0"/>
              </a:solidFill>
            </a:endParaRPr>
          </a:p>
        </p:txBody>
      </p:sp>
      <p:sp>
        <p:nvSpPr>
          <p:cNvPr id="6" name="Rectangle 5"/>
          <p:cNvSpPr/>
          <p:nvPr/>
        </p:nvSpPr>
        <p:spPr>
          <a:xfrm>
            <a:off x="1501617" y="2484764"/>
            <a:ext cx="1831655" cy="400110"/>
          </a:xfrm>
          <a:prstGeom prst="rect">
            <a:avLst/>
          </a:prstGeom>
        </p:spPr>
        <p:txBody>
          <a:bodyPr wrap="none">
            <a:spAutoFit/>
          </a:bodyPr>
          <a:lstStyle/>
          <a:p>
            <a:r>
              <a:rPr lang="en-US" sz="2000" dirty="0" smtClean="0">
                <a:solidFill>
                  <a:srgbClr val="0070C0"/>
                </a:solidFill>
              </a:rPr>
              <a:t>Microsoft</a:t>
            </a:r>
            <a:r>
              <a:rPr lang="en-US" sz="2000" dirty="0">
                <a:solidFill>
                  <a:srgbClr val="0070C0"/>
                </a:solidFill>
              </a:rPr>
              <a:t>, India</a:t>
            </a:r>
          </a:p>
        </p:txBody>
      </p:sp>
      <p:pic>
        <p:nvPicPr>
          <p:cNvPr id="1026" name="Picture 2" descr="http://www.siam.org/meetings/sdm14/images/SDM14%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81200"/>
            <a:ext cx="3845294" cy="43148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088" y="3875405"/>
            <a:ext cx="3394712" cy="861774"/>
          </a:xfrm>
          <a:prstGeom prst="rect">
            <a:avLst/>
          </a:prstGeom>
          <a:noFill/>
        </p:spPr>
        <p:txBody>
          <a:bodyPr wrap="none" rtlCol="0">
            <a:spAutoFit/>
          </a:bodyPr>
          <a:lstStyle/>
          <a:p>
            <a:pPr algn="ctr"/>
            <a:r>
              <a:rPr lang="en-US" sz="2500" dirty="0" err="1">
                <a:solidFill>
                  <a:srgbClr val="00B050"/>
                </a:solidFill>
              </a:rPr>
              <a:t>Arun</a:t>
            </a:r>
            <a:r>
              <a:rPr lang="en-US" sz="2500" dirty="0">
                <a:solidFill>
                  <a:srgbClr val="00B050"/>
                </a:solidFill>
              </a:rPr>
              <a:t> </a:t>
            </a:r>
            <a:r>
              <a:rPr lang="en-US" sz="2500" dirty="0" err="1">
                <a:solidFill>
                  <a:srgbClr val="00B050"/>
                </a:solidFill>
              </a:rPr>
              <a:t>Mallya</a:t>
            </a:r>
            <a:r>
              <a:rPr lang="en-US" sz="2500" dirty="0">
                <a:solidFill>
                  <a:srgbClr val="00B050"/>
                </a:solidFill>
              </a:rPr>
              <a:t>, </a:t>
            </a:r>
            <a:r>
              <a:rPr lang="en-US" sz="2500" dirty="0" err="1">
                <a:solidFill>
                  <a:srgbClr val="00B050"/>
                </a:solidFill>
              </a:rPr>
              <a:t>Subhro</a:t>
            </a:r>
            <a:r>
              <a:rPr lang="en-US" sz="2500" dirty="0">
                <a:solidFill>
                  <a:srgbClr val="00B050"/>
                </a:solidFill>
              </a:rPr>
              <a:t> Roy</a:t>
            </a:r>
          </a:p>
          <a:p>
            <a:pPr algn="ctr"/>
            <a:r>
              <a:rPr lang="en-US" sz="2500" dirty="0">
                <a:solidFill>
                  <a:srgbClr val="00B050"/>
                </a:solidFill>
              </a:rPr>
              <a:t> Jason Cho, Jiawei </a:t>
            </a:r>
            <a:r>
              <a:rPr lang="en-US" sz="2500" dirty="0" smtClean="0">
                <a:solidFill>
                  <a:srgbClr val="00B050"/>
                </a:solidFill>
              </a:rPr>
              <a:t>Han</a:t>
            </a:r>
            <a:endParaRPr lang="en-US" sz="2500" baseline="30000" dirty="0">
              <a:solidFill>
                <a:srgbClr val="00B050"/>
              </a:solidFill>
            </a:endParaRPr>
          </a:p>
        </p:txBody>
      </p:sp>
      <p:pic>
        <p:nvPicPr>
          <p:cNvPr id="9" name="Picture 2" descr="https://encrypted-tbn2.gstatic.com/images?q=tbn:ANd9GcTu1BTLcPicgNJzKFzyU5S-dlmjTD3kJU_MoECqMgrJOg190vy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856" y="3067386"/>
            <a:ext cx="2201177" cy="510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anish\Desktop\research\past\2009_ENetClus\ARLLanceVisit2010\lo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7065" y="5241554"/>
            <a:ext cx="660758" cy="85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30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Computation of Subgraph Matches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a:t>Construct offline </a:t>
                </a:r>
                <a:r>
                  <a:rPr lang="en-US" dirty="0" err="1" smtClean="0">
                    <a:solidFill>
                      <a:srgbClr val="00B050"/>
                    </a:solidFill>
                  </a:rPr>
                  <a:t>SPath</a:t>
                </a:r>
                <a:r>
                  <a:rPr lang="en-US" dirty="0" smtClean="0">
                    <a:solidFill>
                      <a:srgbClr val="00B050"/>
                    </a:solidFill>
                  </a:rPr>
                  <a:t> </a:t>
                </a:r>
                <a:r>
                  <a:rPr lang="en-US" dirty="0"/>
                  <a:t>index</a:t>
                </a:r>
              </a:p>
              <a:p>
                <a:r>
                  <a:rPr lang="en-US" dirty="0"/>
                  <a:t>When a </a:t>
                </a:r>
                <a:r>
                  <a:rPr lang="en-US" dirty="0" smtClean="0"/>
                  <a:t>subgraph query </a:t>
                </a:r>
                <a:r>
                  <a:rPr lang="en-US" dirty="0"/>
                  <a:t>comes in</a:t>
                </a:r>
              </a:p>
              <a:p>
                <a:pPr lvl="1"/>
                <a:r>
                  <a:rPr lang="en-US" dirty="0"/>
                  <a:t>Run the query </a:t>
                </a:r>
                <a14:m>
                  <m:oMath xmlns:m="http://schemas.openxmlformats.org/officeDocument/2006/math">
                    <m:r>
                      <a:rPr lang="en-US" i="1" dirty="0" smtClean="0">
                        <a:latin typeface="Cambria Math" panose="02040503050406030204" pitchFamily="18" charset="0"/>
                      </a:rPr>
                      <m:t>𝑄</m:t>
                    </m:r>
                  </m:oMath>
                </a14:m>
                <a:r>
                  <a:rPr lang="en-US" dirty="0"/>
                  <a:t> on network </a:t>
                </a:r>
                <a14:m>
                  <m:oMath xmlns:m="http://schemas.openxmlformats.org/officeDocument/2006/math">
                    <m:r>
                      <a:rPr lang="en-US" i="1" dirty="0" smtClean="0">
                        <a:latin typeface="Cambria Math" panose="02040503050406030204" pitchFamily="18" charset="0"/>
                      </a:rPr>
                      <m:t>𝐺</m:t>
                    </m:r>
                  </m:oMath>
                </a14:m>
                <a:r>
                  <a:rPr lang="en-US" dirty="0"/>
                  <a:t> using the index and growing the matches in a </a:t>
                </a:r>
                <a:r>
                  <a:rPr lang="en-US" dirty="0">
                    <a:solidFill>
                      <a:srgbClr val="00B050"/>
                    </a:solidFill>
                  </a:rPr>
                  <a:t>path-at-a-time</a:t>
                </a:r>
                <a:r>
                  <a:rPr lang="en-US" dirty="0"/>
                  <a:t> fashion</a:t>
                </a:r>
              </a:p>
              <a:p>
                <a:pPr lvl="1"/>
                <a:r>
                  <a:rPr lang="en-US" dirty="0"/>
                  <a:t>Get all </a:t>
                </a:r>
                <a:r>
                  <a:rPr lang="en-US" dirty="0">
                    <a:solidFill>
                      <a:srgbClr val="0070C0"/>
                    </a:solidFill>
                  </a:rPr>
                  <a:t>matches </a:t>
                </a:r>
                <a14:m>
                  <m:oMath xmlns:m="http://schemas.openxmlformats.org/officeDocument/2006/math">
                    <m:r>
                      <a:rPr lang="en-US" i="1" dirty="0" smtClean="0">
                        <a:solidFill>
                          <a:srgbClr val="0070C0"/>
                        </a:solidFill>
                        <a:latin typeface="Cambria Math" panose="02040503050406030204" pitchFamily="18" charset="0"/>
                      </a:rPr>
                      <m:t>𝐹</m:t>
                    </m:r>
                  </m:oMath>
                </a14:m>
                <a:endParaRPr lang="en-US" dirty="0">
                  <a:solidFill>
                    <a:srgbClr val="0070C0"/>
                  </a:solidFill>
                </a:endParaRPr>
              </a:p>
              <a:p>
                <a:pPr lvl="1"/>
                <a:r>
                  <a:rPr lang="en-US" dirty="0"/>
                  <a:t>Compute corresponding </a:t>
                </a:r>
                <a:r>
                  <a:rPr lang="en-US" dirty="0">
                    <a:solidFill>
                      <a:srgbClr val="0070C0"/>
                    </a:solidFill>
                  </a:rPr>
                  <a:t>induced match </a:t>
                </a:r>
                <a14:m>
                  <m:oMath xmlns:m="http://schemas.openxmlformats.org/officeDocument/2006/math">
                    <m:r>
                      <a:rPr lang="en-US" i="1" dirty="0" smtClean="0">
                        <a:solidFill>
                          <a:srgbClr val="0070C0"/>
                        </a:solidFill>
                        <a:latin typeface="Cambria Math" panose="02040503050406030204" pitchFamily="18" charset="0"/>
                      </a:rPr>
                      <m:t>𝑀</m:t>
                    </m:r>
                  </m:oMath>
                </a14:m>
                <a:r>
                  <a:rPr lang="en-US" dirty="0">
                    <a:solidFill>
                      <a:srgbClr val="0070C0"/>
                    </a:solidFill>
                  </a:rPr>
                  <a:t> for each </a:t>
                </a:r>
                <a14:m>
                  <m:oMath xmlns:m="http://schemas.openxmlformats.org/officeDocument/2006/math">
                    <m:r>
                      <a:rPr lang="en-US" i="1" dirty="0" smtClean="0">
                        <a:solidFill>
                          <a:srgbClr val="0070C0"/>
                        </a:solidFill>
                        <a:latin typeface="Cambria Math" panose="02040503050406030204" pitchFamily="18" charset="0"/>
                      </a:rPr>
                      <m:t>𝐹</m:t>
                    </m:r>
                  </m:oMath>
                </a14:m>
                <a:endParaRPr lang="en-US" dirty="0" smtClean="0">
                  <a:solidFill>
                    <a:srgbClr val="0070C0"/>
                  </a:solidFill>
                </a:endParaRPr>
              </a:p>
              <a:p>
                <a:pPr lvl="2"/>
                <a:r>
                  <a:rPr lang="en-US" dirty="0" smtClean="0"/>
                  <a:t>An induced match </a:t>
                </a:r>
                <a14:m>
                  <m:oMath xmlns:m="http://schemas.openxmlformats.org/officeDocument/2006/math">
                    <m:r>
                      <a:rPr lang="en-US" i="1" dirty="0" smtClean="0">
                        <a:latin typeface="Cambria Math" panose="02040503050406030204" pitchFamily="18" charset="0"/>
                      </a:rPr>
                      <m:t>𝑀</m:t>
                    </m:r>
                  </m:oMath>
                </a14:m>
                <a:r>
                  <a:rPr lang="en-US" dirty="0" smtClean="0"/>
                  <a:t> is </a:t>
                </a:r>
                <a:r>
                  <a:rPr lang="en-US" dirty="0"/>
                  <a:t>the subgraph </a:t>
                </a:r>
                <a:r>
                  <a:rPr lang="en-US" dirty="0" smtClean="0"/>
                  <a:t>of the </a:t>
                </a:r>
                <a:r>
                  <a:rPr lang="en-US" dirty="0"/>
                  <a:t>graph </a:t>
                </a:r>
                <a14:m>
                  <m:oMath xmlns:m="http://schemas.openxmlformats.org/officeDocument/2006/math">
                    <m:r>
                      <a:rPr lang="en-US" i="1" dirty="0" smtClean="0">
                        <a:latin typeface="Cambria Math" panose="02040503050406030204" pitchFamily="18" charset="0"/>
                      </a:rPr>
                      <m:t>𝐺</m:t>
                    </m:r>
                  </m:oMath>
                </a14:m>
                <a:r>
                  <a:rPr lang="en-US" dirty="0"/>
                  <a:t> induced by the nodes in </a:t>
                </a:r>
                <a14:m>
                  <m:oMath xmlns:m="http://schemas.openxmlformats.org/officeDocument/2006/math">
                    <m:r>
                      <a:rPr lang="en-US" i="1" dirty="0" smtClean="0">
                        <a:latin typeface="Cambria Math" panose="02040503050406030204" pitchFamily="18" charset="0"/>
                      </a:rPr>
                      <m:t>𝐹</m:t>
                    </m:r>
                  </m:oMath>
                </a14:m>
                <a:endParaRPr lang="en-US" dirty="0"/>
              </a:p>
              <a:p>
                <a:r>
                  <a:rPr lang="en-US" dirty="0"/>
                  <a:t>Next </a:t>
                </a:r>
                <a:r>
                  <a:rPr lang="en-US" dirty="0">
                    <a:solidFill>
                      <a:srgbClr val="7030A0"/>
                    </a:solidFill>
                  </a:rPr>
                  <a:t>compute outlier score</a:t>
                </a:r>
                <a:r>
                  <a:rPr lang="en-US" dirty="0"/>
                  <a:t> for each </a:t>
                </a:r>
                <a14:m>
                  <m:oMath xmlns:m="http://schemas.openxmlformats.org/officeDocument/2006/math">
                    <m:r>
                      <a:rPr lang="en-US" i="1" dirty="0" smtClean="0">
                        <a:latin typeface="Cambria Math" panose="02040503050406030204" pitchFamily="18" charset="0"/>
                      </a:rPr>
                      <m:t>𝑀</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617"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10</a:t>
            </a:fld>
            <a:endParaRPr lang="en-US"/>
          </a:p>
        </p:txBody>
      </p:sp>
    </p:spTree>
    <p:extLst>
      <p:ext uri="{BB962C8B-B14F-4D97-AF65-F5344CB8AC3E}">
        <p14:creationId xmlns:p14="http://schemas.microsoft.com/office/powerpoint/2010/main" val="21855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the Weight </a:t>
            </a:r>
            <a:r>
              <a:rPr lang="en-US" b="1" dirty="0" smtClean="0"/>
              <a:t>Vector (1)</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solidFill>
                      <a:srgbClr val="7030A0"/>
                    </a:solidFill>
                  </a:rPr>
                  <a:t>Outlier score </a:t>
                </a:r>
                <a:r>
                  <a:rPr lang="en-US" dirty="0"/>
                  <a:t>needs </a:t>
                </a:r>
                <a:r>
                  <a:rPr lang="en-US" dirty="0" smtClean="0">
                    <a:solidFill>
                      <a:srgbClr val="00B0F0"/>
                    </a:solidFill>
                  </a:rPr>
                  <a:t>estimation of the feature weight vector </a:t>
                </a:r>
                <a14:m>
                  <m:oMath xmlns:m="http://schemas.openxmlformats.org/officeDocument/2006/math">
                    <m:r>
                      <a:rPr lang="en-US" i="1" dirty="0" smtClean="0">
                        <a:solidFill>
                          <a:srgbClr val="00B0F0"/>
                        </a:solidFill>
                        <a:latin typeface="Cambria Math" panose="02040503050406030204" pitchFamily="18" charset="0"/>
                      </a:rPr>
                      <m:t>𝑤</m:t>
                    </m:r>
                  </m:oMath>
                </a14:m>
                <a:r>
                  <a:rPr lang="en-US" dirty="0">
                    <a:solidFill>
                      <a:srgbClr val="00B0F0"/>
                    </a:solidFill>
                  </a:rPr>
                  <a:t> and the margin </a:t>
                </a:r>
                <a:endParaRPr lang="en-US" dirty="0"/>
              </a:p>
              <a:p>
                <a:r>
                  <a:rPr lang="en-US" dirty="0">
                    <a:solidFill>
                      <a:srgbClr val="00B0F0"/>
                    </a:solidFill>
                  </a:rPr>
                  <a:t>Max-margin</a:t>
                </a:r>
                <a:r>
                  <a:rPr lang="en-US" dirty="0"/>
                  <a:t> hyperplane should </a:t>
                </a:r>
                <a:r>
                  <a:rPr lang="en-US" dirty="0"/>
                  <a:t>ideally be able </a:t>
                </a:r>
                <a:r>
                  <a:rPr lang="en-US" dirty="0"/>
                  <a:t>to separate the linked node pairs from the non-linked ones</a:t>
                </a:r>
              </a:p>
              <a:p>
                <a:r>
                  <a:rPr lang="en-US" dirty="0"/>
                  <a:t>Such a hyperplane should achieve maximum possible margin</a:t>
                </a:r>
              </a:p>
              <a:p>
                <a:pPr lvl="1"/>
                <a:r>
                  <a:rPr lang="en-US" dirty="0" smtClean="0">
                    <a:solidFill>
                      <a:srgbClr val="00B0F0"/>
                    </a:solidFill>
                  </a:rPr>
                  <a:t>Max </a:t>
                </a:r>
                <a14:m>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𝐿</m:t>
                        </m:r>
                      </m:e>
                      <m:sub>
                        <m:r>
                          <a:rPr lang="en-US" i="1">
                            <a:solidFill>
                              <a:srgbClr val="00B0F0"/>
                            </a:solidFill>
                            <a:latin typeface="Cambria Math" panose="02040503050406030204" pitchFamily="18" charset="0"/>
                          </a:rPr>
                          <m:t>𝑀</m:t>
                        </m:r>
                      </m:sub>
                    </m:sSub>
                    <m:r>
                      <a:rPr lang="en-US" i="1">
                        <a:solidFill>
                          <a:srgbClr val="00B0F0"/>
                        </a:solidFill>
                        <a:latin typeface="Cambria Math" panose="02040503050406030204" pitchFamily="18" charset="0"/>
                      </a:rPr>
                      <m:t>−</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𝐻</m:t>
                        </m:r>
                      </m:e>
                      <m:sub>
                        <m:r>
                          <a:rPr lang="en-US" i="1">
                            <a:solidFill>
                              <a:srgbClr val="00B0F0"/>
                            </a:solidFill>
                            <a:latin typeface="Cambria Math" panose="02040503050406030204" pitchFamily="18" charset="0"/>
                          </a:rPr>
                          <m:t>𝑀</m:t>
                        </m:r>
                      </m:sub>
                    </m:sSub>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11</a:t>
            </a:fld>
            <a:endParaRPr lang="en-US"/>
          </a:p>
        </p:txBody>
      </p:sp>
    </p:spTree>
    <p:extLst>
      <p:ext uri="{BB962C8B-B14F-4D97-AF65-F5344CB8AC3E}">
        <p14:creationId xmlns:p14="http://schemas.microsoft.com/office/powerpoint/2010/main" val="30508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the Weight </a:t>
            </a:r>
            <a:r>
              <a:rPr lang="en-US" b="1" dirty="0" smtClean="0"/>
              <a:t>Vector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t>For all edges in the neighborhood of match </a:t>
                </a:r>
                <a14:m>
                  <m:oMath xmlns:m="http://schemas.openxmlformats.org/officeDocument/2006/math">
                    <m:r>
                      <a:rPr lang="en-US" i="1" dirty="0" smtClean="0">
                        <a:latin typeface="Cambria Math" panose="02040503050406030204" pitchFamily="18" charset="0"/>
                      </a:rPr>
                      <m:t>𝑀</m:t>
                    </m:r>
                  </m:oMath>
                </a14:m>
                <a:r>
                  <a:rPr lang="en-US" dirty="0" smtClean="0"/>
                  <a:t>, dis-similarity should be upper-bounded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oMath>
                </a14:m>
                <a:endParaRPr lang="en-US" dirty="0" smtClean="0"/>
              </a:p>
              <a:p>
                <a:pPr lvl="1"/>
                <a14:m>
                  <m:oMath xmlns:m="http://schemas.openxmlformats.org/officeDocument/2006/math">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𝑀</m:t>
                        </m:r>
                      </m:sub>
                      <m:sup>
                        <m:r>
                          <a:rPr lang="en-US" b="0" i="1" smtClean="0">
                            <a:solidFill>
                              <a:srgbClr val="FF0000"/>
                            </a:solidFill>
                            <a:latin typeface="Cambria Math" panose="02040503050406030204" pitchFamily="18" charset="0"/>
                          </a:rPr>
                          <m:t>𝑇</m:t>
                        </m:r>
                      </m:sup>
                    </m:sSubSup>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𝐴</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𝑢</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𝐴</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𝑣</m:t>
                            </m:r>
                          </m:e>
                        </m:d>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𝑀</m:t>
                        </m:r>
                      </m:sub>
                    </m:sSub>
                  </m:oMath>
                </a14:m>
                <a:endParaRPr lang="en-US" dirty="0" smtClean="0"/>
              </a:p>
              <a:p>
                <a:r>
                  <a:rPr lang="en-US" dirty="0" smtClean="0"/>
                  <a:t>For every node pair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 </m:t>
                    </m:r>
                  </m:oMath>
                </a14:m>
                <a:r>
                  <a:rPr lang="en-US" dirty="0" smtClean="0"/>
                  <a:t>in the </a:t>
                </a:r>
                <a:r>
                  <a:rPr lang="en-US" dirty="0"/>
                  <a:t>neighborhood of match </a:t>
                </a:r>
                <a:r>
                  <a:rPr lang="en-US" dirty="0" smtClean="0"/>
                  <a:t>M not linked by an edge, dis-similarity should be lower-bounded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m:t>
                        </m:r>
                      </m:sub>
                    </m:sSub>
                  </m:oMath>
                </a14:m>
                <a:endParaRPr lang="en-US" dirty="0" smtClean="0"/>
              </a:p>
              <a:p>
                <a:pPr lvl="1"/>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𝑀</m:t>
                        </m:r>
                      </m:sub>
                      <m:sup>
                        <m:r>
                          <a:rPr lang="en-US" i="1">
                            <a:solidFill>
                              <a:srgbClr val="FF0000"/>
                            </a:solidFill>
                            <a:latin typeface="Cambria Math" panose="02040503050406030204" pitchFamily="18" charset="0"/>
                          </a:rPr>
                          <m:t>𝑇</m:t>
                        </m:r>
                      </m:sup>
                    </m:sSubSup>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𝐴</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𝑢</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𝐴</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𝑣</m:t>
                            </m:r>
                          </m:e>
                        </m:d>
                      </m:e>
                    </m:d>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𝐿</m:t>
                        </m:r>
                      </m:e>
                      <m:sub>
                        <m:r>
                          <a:rPr lang="en-US" i="1">
                            <a:solidFill>
                              <a:srgbClr val="FF0000"/>
                            </a:solidFill>
                            <a:latin typeface="Cambria Math" panose="02040503050406030204" pitchFamily="18" charset="0"/>
                          </a:rPr>
                          <m:t>𝑀</m:t>
                        </m:r>
                      </m:sub>
                    </m:sSub>
                  </m:oMath>
                </a14:m>
                <a:endParaRPr lang="en-US" dirty="0" smtClean="0">
                  <a:solidFill>
                    <a:srgbClr val="FF0000"/>
                  </a:solidFill>
                </a:endParaRPr>
              </a:p>
              <a:p>
                <a:r>
                  <a:rPr lang="en-US" dirty="0" smtClean="0"/>
                  <a:t>Elements of the weight vector need to be bounded and constrained</a:t>
                </a:r>
              </a:p>
              <a:p>
                <a:pPr lvl="1"/>
                <a14:m>
                  <m:oMath xmlns:m="http://schemas.openxmlformats.org/officeDocument/2006/math">
                    <m:r>
                      <a:rPr lang="en-US" b="0" i="1" smtClean="0">
                        <a:solidFill>
                          <a:srgbClr val="FF0000"/>
                        </a:solidFill>
                        <a:latin typeface="Cambria Math" panose="02040503050406030204" pitchFamily="18" charset="0"/>
                      </a:rPr>
                      <m:t>0≤</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𝑀</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𝑖</m:t>
                        </m:r>
                      </m:e>
                    </m:d>
                    <m:r>
                      <a:rPr lang="en-US" b="0" i="1" smtClean="0">
                        <a:solidFill>
                          <a:srgbClr val="FF0000"/>
                        </a:solidFill>
                        <a:latin typeface="Cambria Math" panose="02040503050406030204" pitchFamily="18" charset="0"/>
                      </a:rPr>
                      <m:t>≤1</m:t>
                    </m:r>
                    <m:r>
                      <m:rPr>
                        <m:lit/>
                      </m:rP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𝐷</m:t>
                    </m:r>
                  </m:oMath>
                </a14:m>
                <a:endParaRPr lang="en-US" dirty="0" smtClean="0">
                  <a:solidFill>
                    <a:srgbClr val="FF0000"/>
                  </a:solidFill>
                </a:endParaRPr>
              </a:p>
              <a:p>
                <a:pPr lvl="1"/>
                <a14:m>
                  <m:oMath xmlns:m="http://schemas.openxmlformats.org/officeDocument/2006/math">
                    <m:nary>
                      <m:naryPr>
                        <m:chr m:val="∑"/>
                        <m:ctrlPr>
                          <a:rPr lang="en-US" i="1" smtClean="0">
                            <a:solidFill>
                              <a:srgbClr val="FF0000"/>
                            </a:solidFill>
                            <a:latin typeface="Cambria Math" panose="02040503050406030204" pitchFamily="18" charset="0"/>
                          </a:rPr>
                        </m:ctrlPr>
                      </m:naryPr>
                      <m:sub>
                        <m:r>
                          <m:rPr>
                            <m:brk m:alnAt="23"/>
                          </m:rPr>
                          <a:rPr lang="en-US" b="0" i="1" smtClean="0">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𝐷</m:t>
                        </m:r>
                      </m:sup>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𝑀</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𝑖</m:t>
                            </m:r>
                          </m:e>
                        </m:d>
                        <m:r>
                          <a:rPr lang="en-US" b="0" i="1" smtClean="0">
                            <a:solidFill>
                              <a:srgbClr val="FF0000"/>
                            </a:solidFill>
                            <a:latin typeface="Cambria Math" panose="02040503050406030204" pitchFamily="18" charset="0"/>
                          </a:rPr>
                          <m:t>=1</m:t>
                        </m:r>
                      </m:e>
                    </m:nary>
                  </m:oMath>
                </a14:m>
                <a:endParaRPr lang="en-US" dirty="0" smtClean="0"/>
              </a:p>
              <a:p>
                <a:endParaRPr lang="en-US" dirty="0" smtClean="0"/>
              </a:p>
              <a:p>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2830"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12</a:t>
            </a:fld>
            <a:endParaRPr lang="en-US"/>
          </a:p>
        </p:txBody>
      </p:sp>
    </p:spTree>
    <p:extLst>
      <p:ext uri="{BB962C8B-B14F-4D97-AF65-F5344CB8AC3E}">
        <p14:creationId xmlns:p14="http://schemas.microsoft.com/office/powerpoint/2010/main" val="31999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Estimating the Weight </a:t>
            </a:r>
            <a:r>
              <a:rPr lang="en-US" b="1" dirty="0" smtClean="0"/>
              <a:t>Vector (3)</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dirty="0" smtClean="0"/>
                  <a:t>Adding the slack variables to account for the non-separable case, LP can be written as follows</a:t>
                </a:r>
              </a:p>
              <a:p>
                <a14:m>
                  <m:oMath xmlns:m="http://schemas.openxmlformats.org/officeDocument/2006/math">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max</m:t>
                        </m:r>
                      </m:fName>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𝐿</m:t>
                            </m:r>
                          </m:e>
                          <m:sub>
                            <m:r>
                              <a:rPr lang="en-US" b="0" i="1" smtClean="0">
                                <a:solidFill>
                                  <a:srgbClr val="FF0000"/>
                                </a:solidFill>
                                <a:latin typeface="Cambria Math" panose="02040503050406030204" pitchFamily="18" charset="0"/>
                              </a:rPr>
                              <m:t>𝑀</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𝑀</m:t>
                            </m:r>
                          </m:sub>
                        </m:sSub>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𝐶</m:t>
                            </m:r>
                          </m:num>
                          <m:den>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en-US" b="0" i="1" smtClean="0">
                                    <a:solidFill>
                                      <a:srgbClr val="FF0000"/>
                                    </a:solidFill>
                                    <a:latin typeface="Cambria Math" panose="02040503050406030204" pitchFamily="18" charset="0"/>
                                  </a:rPr>
                                  <m:t>𝐿</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𝑆</m:t>
                                </m:r>
                              </m:e>
                              <m:sub>
                                <m:r>
                                  <a:rPr lang="en-US" b="0" i="1" smtClean="0">
                                    <a:solidFill>
                                      <a:srgbClr val="FF0000"/>
                                    </a:solidFill>
                                    <a:latin typeface="Cambria Math" panose="02040503050406030204" pitchFamily="18" charset="0"/>
                                  </a:rPr>
                                  <m:t>𝑁𝐿</m:t>
                                </m:r>
                              </m:sub>
                            </m:sSub>
                            <m:r>
                              <a:rPr lang="en-US" b="0" i="1" smtClean="0">
                                <a:solidFill>
                                  <a:srgbClr val="FF0000"/>
                                </a:solidFill>
                                <a:latin typeface="Cambria Math" panose="02040503050406030204" pitchFamily="18" charset="0"/>
                              </a:rPr>
                              <m:t>|</m:t>
                            </m:r>
                          </m:den>
                        </m:f>
                        <m:nary>
                          <m:naryPr>
                            <m:chr m:val="∑"/>
                            <m:ctrlPr>
                              <a:rPr lang="en-US" b="0" i="1" smtClean="0">
                                <a:solidFill>
                                  <a:srgbClr val="FF0000"/>
                                </a:solidFill>
                                <a:latin typeface="Cambria Math" panose="02040503050406030204" pitchFamily="18" charset="0"/>
                              </a:rPr>
                            </m:ctrlPr>
                          </m:naryPr>
                          <m:sub>
                            <m:r>
                              <m:rPr>
                                <m:brk m:alnAt="23"/>
                              </m:rPr>
                              <a:rPr lang="en-US" b="0" i="1" smtClean="0">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𝑆</m:t>
                                </m:r>
                              </m:e>
                              <m:sub>
                                <m:r>
                                  <a:rPr lang="en-US" i="1">
                                    <a:solidFill>
                                      <a:srgbClr val="FF0000"/>
                                    </a:solidFill>
                                    <a:latin typeface="Cambria Math" panose="02040503050406030204" pitchFamily="18" charset="0"/>
                                  </a:rPr>
                                  <m:t>𝑁𝐿</m:t>
                                </m:r>
                              </m:sub>
                            </m:sSub>
                            <m:r>
                              <a:rPr lang="en-US" i="1">
                                <a:solidFill>
                                  <a:srgbClr val="FF0000"/>
                                </a:solidFill>
                                <a:latin typeface="Cambria Math" panose="02040503050406030204" pitchFamily="18" charset="0"/>
                              </a:rPr>
                              <m:t>|</m:t>
                            </m:r>
                          </m:sup>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𝜉</m:t>
                                </m:r>
                              </m:e>
                              <m:sub>
                                <m:r>
                                  <a:rPr lang="en-US" b="0" i="1" smtClean="0">
                                    <a:solidFill>
                                      <a:srgbClr val="FF0000"/>
                                    </a:solidFill>
                                    <a:latin typeface="Cambria Math" panose="02040503050406030204" pitchFamily="18" charset="0"/>
                                  </a:rPr>
                                  <m:t>𝑖</m:t>
                                </m:r>
                              </m:sub>
                            </m:sSub>
                          </m:e>
                        </m:nary>
                      </m:e>
                    </m:func>
                  </m:oMath>
                </a14:m>
                <a:endParaRPr lang="en-US" dirty="0" smtClean="0"/>
              </a:p>
              <a:p>
                <a:pPr marL="0" indent="0">
                  <a:buNone/>
                </a:pPr>
                <a:r>
                  <a:rPr lang="en-US" dirty="0" smtClean="0"/>
                  <a:t>       subject to the following constraints</a:t>
                </a:r>
              </a:p>
              <a:p>
                <a:pPr lvl="1"/>
                <a:r>
                  <a:rPr lang="en-US" dirty="0" smtClean="0"/>
                  <a:t>For each edge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 </m:t>
                    </m:r>
                  </m:oMath>
                </a14:m>
                <a:r>
                  <a:rPr lang="en-US" dirty="0" smtClean="0"/>
                  <a:t>in the neighborhood of match </a:t>
                </a:r>
                <a14:m>
                  <m:oMath xmlns:m="http://schemas.openxmlformats.org/officeDocument/2006/math">
                    <m:r>
                      <a:rPr lang="en-US" i="1" dirty="0" smtClean="0">
                        <a:latin typeface="Cambria Math" panose="02040503050406030204" pitchFamily="18" charset="0"/>
                      </a:rPr>
                      <m:t>𝑀</m:t>
                    </m:r>
                  </m:oMath>
                </a14:m>
                <a:endParaRPr lang="en-US" dirty="0" smtClean="0"/>
              </a:p>
              <a:p>
                <a:pPr lvl="2"/>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𝑀</m:t>
                        </m:r>
                      </m:sub>
                      <m:sup>
                        <m:r>
                          <a:rPr lang="en-US" i="1">
                            <a:latin typeface="Cambria Math" panose="02040503050406030204" pitchFamily="18" charset="0"/>
                          </a:rPr>
                          <m:t>𝑇</m:t>
                        </m:r>
                      </m:sup>
                    </m:sSubSup>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𝑣</m:t>
                            </m:r>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𝑀</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𝜉</m:t>
                        </m:r>
                      </m:e>
                      <m:sub>
                        <m:r>
                          <a:rPr lang="en-US" b="0" i="1" smtClean="0">
                            <a:solidFill>
                              <a:srgbClr val="FF0000"/>
                            </a:solidFill>
                            <a:latin typeface="Cambria Math" panose="02040503050406030204" pitchFamily="18" charset="0"/>
                          </a:rPr>
                          <m:t>𝑢</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𝑣</m:t>
                        </m:r>
                      </m:sub>
                    </m:sSub>
                  </m:oMath>
                </a14:m>
                <a:endParaRPr lang="en-US" dirty="0" smtClean="0">
                  <a:solidFill>
                    <a:srgbClr val="FF0000"/>
                  </a:solidFill>
                </a:endParaRPr>
              </a:p>
              <a:p>
                <a:pPr lvl="2"/>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𝜉</m:t>
                        </m:r>
                      </m:e>
                      <m:sub>
                        <m:r>
                          <a:rPr lang="en-US" b="0" i="1" smtClean="0">
                            <a:solidFill>
                              <a:srgbClr val="FF0000"/>
                            </a:solidFill>
                            <a:latin typeface="Cambria Math" panose="02040503050406030204" pitchFamily="18" charset="0"/>
                          </a:rPr>
                          <m:t>𝑢</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𝑣</m:t>
                        </m:r>
                      </m:sub>
                    </m:sSub>
                    <m:r>
                      <a:rPr lang="en-US" b="0" i="1" smtClean="0">
                        <a:solidFill>
                          <a:srgbClr val="FF0000"/>
                        </a:solidFill>
                        <a:latin typeface="Cambria Math" panose="02040503050406030204" pitchFamily="18" charset="0"/>
                      </a:rPr>
                      <m:t>≥0</m:t>
                    </m:r>
                  </m:oMath>
                </a14:m>
                <a:endParaRPr lang="en-US" dirty="0" smtClean="0">
                  <a:solidFill>
                    <a:srgbClr val="FF0000"/>
                  </a:solidFill>
                </a:endParaRPr>
              </a:p>
              <a:p>
                <a:pPr lvl="1"/>
                <a:r>
                  <a:rPr lang="en-US" dirty="0" smtClean="0">
                    <a:latin typeface="Cambria Math" panose="02040503050406030204" pitchFamily="18" charset="0"/>
                  </a:rPr>
                  <a:t>For each non-linked </a:t>
                </a:r>
                <a:r>
                  <a:rPr lang="en-US" dirty="0" smtClean="0"/>
                  <a:t>node </a:t>
                </a:r>
                <a:r>
                  <a:rPr lang="en-US" dirty="0"/>
                  <a:t>pair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𝑢</m:t>
                    </m:r>
                    <m:r>
                      <a:rPr lang="en-US" i="1" dirty="0" err="1">
                        <a:latin typeface="Cambria Math" panose="02040503050406030204" pitchFamily="18" charset="0"/>
                      </a:rPr>
                      <m:t>,</m:t>
                    </m:r>
                    <m:r>
                      <a:rPr lang="en-US" i="1" dirty="0" err="1">
                        <a:latin typeface="Cambria Math" panose="02040503050406030204" pitchFamily="18" charset="0"/>
                      </a:rPr>
                      <m:t>𝑣</m:t>
                    </m:r>
                    <m:r>
                      <a:rPr lang="en-US" i="1" dirty="0">
                        <a:latin typeface="Cambria Math" panose="02040503050406030204" pitchFamily="18" charset="0"/>
                      </a:rPr>
                      <m:t>)</m:t>
                    </m:r>
                  </m:oMath>
                </a14:m>
                <a:r>
                  <a:rPr lang="en-US" dirty="0"/>
                  <a:t> in the neighborhood of match </a:t>
                </a:r>
                <a14:m>
                  <m:oMath xmlns:m="http://schemas.openxmlformats.org/officeDocument/2006/math">
                    <m:r>
                      <a:rPr lang="en-US" i="1" dirty="0" smtClean="0">
                        <a:latin typeface="Cambria Math" panose="02040503050406030204" pitchFamily="18" charset="0"/>
                      </a:rPr>
                      <m:t>𝑀</m:t>
                    </m:r>
                  </m:oMath>
                </a14:m>
                <a:endParaRPr lang="en-US" dirty="0" smtClean="0">
                  <a:latin typeface="Cambria Math" panose="02040503050406030204" pitchFamily="18" charset="0"/>
                </a:endParaRPr>
              </a:p>
              <a:p>
                <a:pPr lvl="2"/>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𝑀</m:t>
                        </m:r>
                      </m:sub>
                      <m:sup>
                        <m:r>
                          <a:rPr lang="en-US" i="1">
                            <a:latin typeface="Cambria Math" panose="02040503050406030204" pitchFamily="18" charset="0"/>
                          </a:rPr>
                          <m:t>𝑇</m:t>
                        </m:r>
                      </m:sup>
                    </m:sSubSup>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𝑣</m:t>
                            </m:r>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𝑀</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𝜉</m:t>
                        </m:r>
                      </m:e>
                      <m:sub>
                        <m:r>
                          <a:rPr lang="en-US" i="1">
                            <a:solidFill>
                              <a:srgbClr val="FF0000"/>
                            </a:solidFill>
                            <a:latin typeface="Cambria Math" panose="02040503050406030204" pitchFamily="18" charset="0"/>
                          </a:rPr>
                          <m:t>𝑢</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sub>
                    </m:sSub>
                  </m:oMath>
                </a14:m>
                <a:endParaRPr lang="en-US" dirty="0" smtClean="0">
                  <a:solidFill>
                    <a:srgbClr val="FF0000"/>
                  </a:solidFill>
                </a:endParaRPr>
              </a:p>
              <a:p>
                <a:pPr lvl="2"/>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𝜉</m:t>
                        </m:r>
                      </m:e>
                      <m:sub>
                        <m:r>
                          <a:rPr lang="en-US" i="1">
                            <a:solidFill>
                              <a:srgbClr val="FF0000"/>
                            </a:solidFill>
                            <a:latin typeface="Cambria Math" panose="02040503050406030204" pitchFamily="18" charset="0"/>
                          </a:rPr>
                          <m:t>𝑢</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𝑣</m:t>
                        </m:r>
                      </m:sub>
                    </m:sSub>
                    <m:r>
                      <a:rPr lang="en-US" b="0" i="1" smtClean="0">
                        <a:solidFill>
                          <a:srgbClr val="FF0000"/>
                        </a:solidFill>
                        <a:latin typeface="Cambria Math" panose="02040503050406030204" pitchFamily="18" charset="0"/>
                      </a:rPr>
                      <m:t>≥0</m:t>
                    </m:r>
                  </m:oMath>
                </a14:m>
                <a:endParaRPr lang="en-US" dirty="0" smtClean="0">
                  <a:solidFill>
                    <a:srgbClr val="FF0000"/>
                  </a:solidFill>
                </a:endParaRPr>
              </a:p>
              <a:p>
                <a:pPr lvl="1"/>
                <a14:m>
                  <m:oMath xmlns:m="http://schemas.openxmlformats.org/officeDocument/2006/math">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𝑀</m:t>
                        </m:r>
                      </m:sub>
                    </m:sSub>
                    <m:d>
                      <m:dPr>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≤1</m:t>
                    </m:r>
                    <m:r>
                      <m:rPr>
                        <m:lit/>
                      </m:rPr>
                      <a:rPr lang="en-US" i="1">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𝐷</m:t>
                    </m:r>
                  </m:oMath>
                </a14:m>
                <a:endParaRPr lang="en-US" dirty="0"/>
              </a:p>
              <a:p>
                <a:pPr lvl="1"/>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𝐷</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𝑀</m:t>
                            </m:r>
                          </m:sub>
                        </m:sSub>
                        <m:d>
                          <m:dPr>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=1</m:t>
                        </m:r>
                      </m:e>
                    </m:nary>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𝐿</m:t>
                        </m:r>
                      </m:sub>
                    </m:sSub>
                  </m:oMath>
                </a14:m>
                <a:r>
                  <a:rPr lang="en-US" dirty="0" smtClean="0"/>
                  <a:t>: set of linked node pairs in neighborhood of match </a:t>
                </a:r>
                <a14:m>
                  <m:oMath xmlns:m="http://schemas.openxmlformats.org/officeDocument/2006/math">
                    <m:r>
                      <a:rPr lang="en-US" i="1" dirty="0" smtClean="0">
                        <a:latin typeface="Cambria Math" panose="02040503050406030204" pitchFamily="18" charset="0"/>
                      </a:rPr>
                      <m:t>𝑀</m:t>
                    </m:r>
                  </m:oMath>
                </a14:m>
                <a:endParaRPr lang="en-US" dirty="0" smtClean="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𝑁𝐿</m:t>
                        </m:r>
                      </m:sub>
                    </m:sSub>
                  </m:oMath>
                </a14:m>
                <a:r>
                  <a:rPr lang="en-US" dirty="0" smtClean="0"/>
                  <a:t>: </a:t>
                </a:r>
                <a:r>
                  <a:rPr lang="en-US" dirty="0"/>
                  <a:t>set of </a:t>
                </a:r>
                <a:r>
                  <a:rPr lang="en-US" dirty="0" smtClean="0"/>
                  <a:t>non-linked </a:t>
                </a:r>
                <a:r>
                  <a:rPr lang="en-US" dirty="0"/>
                  <a:t>node pairs in neighborhood of match </a:t>
                </a:r>
                <a14:m>
                  <m:oMath xmlns:m="http://schemas.openxmlformats.org/officeDocument/2006/math">
                    <m:r>
                      <a:rPr lang="en-US" i="1" dirty="0" smtClean="0">
                        <a:latin typeface="Cambria Math" panose="02040503050406030204" pitchFamily="18" charset="0"/>
                      </a:rPr>
                      <m:t>𝑀</m:t>
                    </m:r>
                  </m:oMath>
                </a14:m>
                <a:endParaRPr lang="en-US" dirty="0" smtClean="0"/>
              </a:p>
              <a:p>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𝜉</m:t>
                        </m:r>
                      </m:e>
                      <m:sub>
                        <m:r>
                          <a:rPr lang="en-US" b="0" i="1" smtClean="0">
                            <a:solidFill>
                              <a:srgbClr val="FF0000"/>
                            </a:solidFill>
                            <a:latin typeface="Cambria Math" panose="02040503050406030204" pitchFamily="18" charset="0"/>
                          </a:rPr>
                          <m:t>𝑖</m:t>
                        </m:r>
                      </m:sub>
                    </m:sSub>
                  </m:oMath>
                </a14:m>
                <a:r>
                  <a:rPr lang="en-US" dirty="0" smtClean="0">
                    <a:solidFill>
                      <a:srgbClr val="FF0000"/>
                    </a:solidFill>
                  </a:rPr>
                  <a:t>: slack variable linked with the node pair </a:t>
                </a:r>
                <a14:m>
                  <m:oMath xmlns:m="http://schemas.openxmlformats.org/officeDocument/2006/math">
                    <m:r>
                      <a:rPr lang="en-US" i="1" dirty="0" smtClean="0">
                        <a:solidFill>
                          <a:srgbClr val="FF0000"/>
                        </a:solidFill>
                        <a:latin typeface="Cambria Math" panose="02040503050406030204" pitchFamily="18" charset="0"/>
                      </a:rPr>
                      <m:t>𝑖</m:t>
                    </m:r>
                  </m:oMath>
                </a14:m>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44" t="-1887"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13</a:t>
            </a:fld>
            <a:endParaRPr lang="en-US"/>
          </a:p>
        </p:txBody>
      </p:sp>
    </p:spTree>
    <p:extLst>
      <p:ext uri="{BB962C8B-B14F-4D97-AF65-F5344CB8AC3E}">
        <p14:creationId xmlns:p14="http://schemas.microsoft.com/office/powerpoint/2010/main" val="25499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Subgraph Outlier Detection Algorithm (SODA)</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smtClean="0">
                    <a:solidFill>
                      <a:srgbClr val="FF0000"/>
                    </a:solidFill>
                  </a:rPr>
                  <a:t>Input</a:t>
                </a:r>
                <a:r>
                  <a:rPr lang="en-US" dirty="0" smtClean="0"/>
                  <a:t>: (1) Graph </a:t>
                </a:r>
                <a14:m>
                  <m:oMath xmlns:m="http://schemas.openxmlformats.org/officeDocument/2006/math">
                    <m:r>
                      <a:rPr lang="en-US" i="1" dirty="0" smtClean="0">
                        <a:latin typeface="Cambria Math" panose="02040503050406030204" pitchFamily="18" charset="0"/>
                      </a:rPr>
                      <m:t>𝐺</m:t>
                    </m:r>
                  </m:oMath>
                </a14:m>
                <a:r>
                  <a:rPr lang="en-US" dirty="0" smtClean="0"/>
                  <a:t>, (2) Query </a:t>
                </a:r>
                <a14:m>
                  <m:oMath xmlns:m="http://schemas.openxmlformats.org/officeDocument/2006/math">
                    <m:r>
                      <a:rPr lang="en-US" i="1" dirty="0" smtClean="0">
                        <a:latin typeface="Cambria Math" panose="02040503050406030204" pitchFamily="18" charset="0"/>
                      </a:rPr>
                      <m:t>𝑄</m:t>
                    </m:r>
                  </m:oMath>
                </a14:m>
                <a:r>
                  <a:rPr lang="en-US" dirty="0" smtClean="0"/>
                  <a:t>, (3) Parameter </a:t>
                </a:r>
                <a14:m>
                  <m:oMath xmlns:m="http://schemas.openxmlformats.org/officeDocument/2006/math">
                    <m:r>
                      <a:rPr lang="en-US" b="0" i="1" smtClean="0">
                        <a:latin typeface="Cambria Math" panose="02040503050406030204" pitchFamily="18" charset="0"/>
                      </a:rPr>
                      <m:t>𝛿</m:t>
                    </m:r>
                  </m:oMath>
                </a14:m>
                <a:endParaRPr lang="en-US" dirty="0" smtClean="0"/>
              </a:p>
              <a:p>
                <a:r>
                  <a:rPr lang="en-US" dirty="0">
                    <a:solidFill>
                      <a:srgbClr val="FF0000"/>
                    </a:solidFill>
                  </a:rPr>
                  <a:t>Output</a:t>
                </a:r>
                <a:r>
                  <a:rPr lang="en-US" dirty="0"/>
                  <a:t>: Top subgraph </a:t>
                </a:r>
                <a:r>
                  <a:rPr lang="en-US" dirty="0" smtClean="0"/>
                  <a:t>outliers</a:t>
                </a:r>
              </a:p>
              <a:p>
                <a:pPr lvl="1"/>
                <a:r>
                  <a:rPr lang="en-US" dirty="0"/>
                  <a:t>Compute set of </a:t>
                </a:r>
                <a:r>
                  <a:rPr lang="en-US" dirty="0">
                    <a:solidFill>
                      <a:srgbClr val="00B050"/>
                    </a:solidFill>
                  </a:rPr>
                  <a:t>all matches </a:t>
                </a:r>
                <a:r>
                  <a:rPr lang="en-US" dirty="0" smtClean="0"/>
                  <a:t>for </a:t>
                </a:r>
                <a:r>
                  <a:rPr lang="en-US" dirty="0"/>
                  <a:t>query </a:t>
                </a:r>
                <a14:m>
                  <m:oMath xmlns:m="http://schemas.openxmlformats.org/officeDocument/2006/math">
                    <m:r>
                      <a:rPr lang="en-US" i="1" dirty="0" smtClean="0">
                        <a:latin typeface="Cambria Math" panose="02040503050406030204" pitchFamily="18" charset="0"/>
                      </a:rPr>
                      <m:t>𝑄</m:t>
                    </m:r>
                  </m:oMath>
                </a14:m>
                <a:r>
                  <a:rPr lang="en-US" dirty="0"/>
                  <a:t> on graph </a:t>
                </a:r>
                <a14:m>
                  <m:oMath xmlns:m="http://schemas.openxmlformats.org/officeDocument/2006/math">
                    <m:r>
                      <a:rPr lang="en-US" i="1" dirty="0" smtClean="0">
                        <a:latin typeface="Cambria Math" panose="02040503050406030204" pitchFamily="18" charset="0"/>
                      </a:rPr>
                      <m:t>𝐺</m:t>
                    </m:r>
                  </m:oMath>
                </a14:m>
                <a:r>
                  <a:rPr lang="en-US" dirty="0" smtClean="0"/>
                  <a:t> using </a:t>
                </a:r>
                <a14:m>
                  <m:oMath xmlns:m="http://schemas.openxmlformats.org/officeDocument/2006/math">
                    <m:r>
                      <a:rPr lang="en-US" i="1" dirty="0" smtClean="0">
                        <a:latin typeface="Cambria Math" panose="02040503050406030204" pitchFamily="18" charset="0"/>
                      </a:rPr>
                      <m:t>𝑆𝑃𝑎𝑡h</m:t>
                    </m:r>
                    <m:r>
                      <a:rPr lang="en-US" i="1" dirty="0">
                        <a:latin typeface="Cambria Math" panose="02040503050406030204" pitchFamily="18" charset="0"/>
                      </a:rPr>
                      <m:t>(</m:t>
                    </m:r>
                    <m:r>
                      <a:rPr lang="en-US" i="1" dirty="0">
                        <a:latin typeface="Cambria Math" panose="02040503050406030204" pitchFamily="18" charset="0"/>
                      </a:rPr>
                      <m:t>𝐺</m:t>
                    </m:r>
                    <m:r>
                      <a:rPr lang="en-US" i="1" dirty="0">
                        <a:latin typeface="Cambria Math" panose="02040503050406030204" pitchFamily="18" charset="0"/>
                      </a:rPr>
                      <m:t>, </m:t>
                    </m:r>
                    <m:r>
                      <a:rPr lang="en-US" i="1" dirty="0">
                        <a:latin typeface="Cambria Math" panose="02040503050406030204" pitchFamily="18" charset="0"/>
                      </a:rPr>
                      <m:t>𝑄</m:t>
                    </m:r>
                    <m:r>
                      <a:rPr lang="en-US" i="1" dirty="0" smtClean="0">
                        <a:latin typeface="Cambria Math" panose="02040503050406030204" pitchFamily="18" charset="0"/>
                      </a:rPr>
                      <m:t>)</m:t>
                    </m:r>
                  </m:oMath>
                </a14:m>
                <a:endParaRPr lang="en-US" dirty="0" smtClean="0"/>
              </a:p>
              <a:p>
                <a:pPr lvl="1"/>
                <a:r>
                  <a:rPr lang="en-US" dirty="0"/>
                  <a:t>for each match </a:t>
                </a:r>
                <a14:m>
                  <m:oMath xmlns:m="http://schemas.openxmlformats.org/officeDocument/2006/math">
                    <m:r>
                      <a:rPr lang="en-US" i="1" dirty="0" smtClean="0">
                        <a:latin typeface="Cambria Math" panose="02040503050406030204" pitchFamily="18" charset="0"/>
                      </a:rPr>
                      <m:t>𝑀</m:t>
                    </m:r>
                  </m:oMath>
                </a14:m>
                <a:r>
                  <a:rPr lang="en-US" dirty="0" smtClean="0"/>
                  <a:t> do</a:t>
                </a:r>
              </a:p>
              <a:p>
                <a:pPr lvl="2"/>
                <a:r>
                  <a:rPr lang="en-US" dirty="0" smtClean="0"/>
                  <a:t>Compute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𝑤</m:t>
                        </m:r>
                      </m:e>
                      <m:sub>
                        <m:r>
                          <a:rPr lang="en-US" b="0" i="1" smtClean="0">
                            <a:solidFill>
                              <a:srgbClr val="00B050"/>
                            </a:solidFill>
                            <a:latin typeface="Cambria Math" panose="02040503050406030204" pitchFamily="18" charset="0"/>
                          </a:rPr>
                          <m:t>𝑀</m:t>
                        </m:r>
                      </m:sub>
                    </m:sSub>
                  </m:oMath>
                </a14:m>
                <a:r>
                  <a:rPr lang="en-US" dirty="0" smtClean="0"/>
                  <a:t> using the LP</a:t>
                </a:r>
              </a:p>
              <a:p>
                <a:pPr lvl="2"/>
                <a:r>
                  <a:rPr lang="en-US" dirty="0" smtClean="0"/>
                  <a:t>Compute the </a:t>
                </a:r>
                <a:r>
                  <a:rPr lang="en-US" dirty="0" smtClean="0">
                    <a:solidFill>
                      <a:srgbClr val="FF0000"/>
                    </a:solidFill>
                  </a:rPr>
                  <a:t>outlier score </a:t>
                </a:r>
                <a14:m>
                  <m:oMath xmlns:m="http://schemas.openxmlformats.org/officeDocument/2006/math">
                    <m:r>
                      <a:rPr lang="en-US" b="0" i="1" smtClean="0">
                        <a:latin typeface="Cambria Math" panose="02040503050406030204" pitchFamily="18" charset="0"/>
                      </a:rPr>
                      <m:t>𝑂𝑆</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oMath>
                </a14:m>
                <a:endParaRPr lang="en-US" dirty="0" smtClean="0"/>
              </a:p>
              <a:p>
                <a:pPr lvl="1"/>
                <a:r>
                  <a:rPr lang="en-US" dirty="0" smtClean="0"/>
                  <a:t>Compute </a:t>
                </a:r>
                <a:r>
                  <a:rPr lang="en-US" dirty="0" smtClean="0">
                    <a:solidFill>
                      <a:srgbClr val="00B050"/>
                    </a:solidFill>
                  </a:rPr>
                  <a:t>mean </a:t>
                </a:r>
                <a14:m>
                  <m:oMath xmlns:m="http://schemas.openxmlformats.org/officeDocument/2006/math">
                    <m:r>
                      <a:rPr lang="en-US" b="0" i="1" smtClean="0">
                        <a:solidFill>
                          <a:srgbClr val="00B050"/>
                        </a:solidFill>
                        <a:latin typeface="Cambria Math" panose="02040503050406030204" pitchFamily="18" charset="0"/>
                      </a:rPr>
                      <m:t>𝜇</m:t>
                    </m:r>
                  </m:oMath>
                </a14:m>
                <a:r>
                  <a:rPr lang="en-US" dirty="0" smtClean="0">
                    <a:solidFill>
                      <a:srgbClr val="00B050"/>
                    </a:solidFill>
                  </a:rPr>
                  <a:t> and variance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𝜎</m:t>
                        </m:r>
                      </m:e>
                      <m:sup>
                        <m:r>
                          <a:rPr lang="en-US" b="0" i="1" smtClean="0">
                            <a:solidFill>
                              <a:srgbClr val="00B050"/>
                            </a:solidFill>
                            <a:latin typeface="Cambria Math" panose="02040503050406030204" pitchFamily="18" charset="0"/>
                          </a:rPr>
                          <m:t>2</m:t>
                        </m:r>
                      </m:sup>
                    </m:sSup>
                  </m:oMath>
                </a14:m>
                <a:r>
                  <a:rPr lang="en-US" dirty="0" smtClean="0"/>
                  <a:t> for outlier scores for all matches</a:t>
                </a:r>
              </a:p>
              <a:p>
                <a:pPr lvl="1"/>
                <a:r>
                  <a:rPr lang="en-US" dirty="0" smtClean="0"/>
                  <a:t>Find </a:t>
                </a:r>
                <a:r>
                  <a:rPr lang="en-US" dirty="0" smtClean="0">
                    <a:solidFill>
                      <a:srgbClr val="FF0000"/>
                    </a:solidFill>
                  </a:rPr>
                  <a:t>subgraph outliers</a:t>
                </a:r>
                <a:r>
                  <a:rPr lang="en-US" dirty="0" smtClean="0"/>
                  <a:t> as subgraphs with outlier score </a:t>
                </a:r>
                <a14:m>
                  <m:oMath xmlns:m="http://schemas.openxmlformats.org/officeDocument/2006/math">
                    <m:r>
                      <a:rPr lang="en-US" b="0" i="1" smtClean="0">
                        <a:latin typeface="Cambria Math" panose="02040503050406030204" pitchFamily="18" charset="0"/>
                      </a:rPr>
                      <m:t>&gt;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𝛿𝜎</m:t>
                    </m:r>
                  </m:oMath>
                </a14:m>
                <a:endParaRPr lang="en-US" dirty="0" smtClean="0"/>
              </a:p>
              <a:p>
                <a:r>
                  <a:rPr lang="en-US" dirty="0" smtClean="0">
                    <a:solidFill>
                      <a:srgbClr val="00B0F0"/>
                    </a:solidFill>
                  </a:rPr>
                  <a:t>Computational complexity</a:t>
                </a:r>
              </a:p>
              <a:p>
                <a:pPr lvl="1"/>
                <a:r>
                  <a:rPr lang="en-US" dirty="0" smtClean="0"/>
                  <a:t>Let B be average number of neighbors for any node</a:t>
                </a:r>
              </a:p>
              <a:p>
                <a:pPr lvl="1"/>
                <a:r>
                  <a:rPr lang="en-US" dirty="0" smtClean="0"/>
                  <a:t>LP has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𝐵</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𝑄</m:t>
                                    </m:r>
                                  </m:sub>
                                </m:sSub>
                              </m:e>
                            </m:d>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+1</m:t>
                        </m:r>
                      </m:e>
                    </m:d>
                  </m:oMath>
                </a14:m>
                <a:r>
                  <a:rPr lang="en-US" dirty="0" smtClean="0"/>
                  <a:t> </a:t>
                </a:r>
                <a:r>
                  <a:rPr lang="en-US" dirty="0" smtClean="0"/>
                  <a:t>constraints and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𝐵</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𝑄</m:t>
                                    </m:r>
                                  </m:sub>
                                </m:sSub>
                              </m:e>
                            </m:d>
                            <m:r>
                              <a:rPr lang="en-US" b="0" i="1" smtClean="0">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+2</m:t>
                        </m:r>
                      </m:e>
                    </m:d>
                  </m:oMath>
                </a14:m>
                <a:r>
                  <a:rPr lang="en-US" dirty="0"/>
                  <a:t> </a:t>
                </a:r>
                <a:r>
                  <a:rPr lang="en-US" dirty="0" smtClean="0"/>
                  <a:t>variables</a:t>
                </a:r>
                <a:endParaRPr lang="en-US" dirty="0" smtClean="0"/>
              </a:p>
              <a:p>
                <a:pPr lvl="1"/>
                <a:r>
                  <a:rPr lang="en-US" dirty="0" smtClean="0"/>
                  <a:t>Interior point methods are </a:t>
                </a:r>
                <a:r>
                  <a:rPr lang="en-US" dirty="0" smtClean="0">
                    <a:solidFill>
                      <a:srgbClr val="7030A0"/>
                    </a:solidFill>
                  </a:rPr>
                  <a:t>linear in the number of variables</a:t>
                </a:r>
              </a:p>
              <a:p>
                <a:pPr lvl="1"/>
                <a:r>
                  <a:rPr lang="en-US" dirty="0" smtClean="0"/>
                  <a:t>In practice, simplex takes time linear in number of constraints</a:t>
                </a:r>
              </a:p>
              <a:p>
                <a:pPr lvl="1"/>
                <a:r>
                  <a:rPr lang="en-US" dirty="0" smtClean="0"/>
                  <a:t>Matches can </a:t>
                </a:r>
                <a:r>
                  <a:rPr lang="en-US" dirty="0"/>
                  <a:t>b</a:t>
                </a:r>
                <a:r>
                  <a:rPr lang="en-US" dirty="0" smtClean="0"/>
                  <a:t>e </a:t>
                </a:r>
                <a:r>
                  <a:rPr lang="en-US" b="1" dirty="0" smtClean="0">
                    <a:solidFill>
                      <a:srgbClr val="FF0000"/>
                    </a:solidFill>
                  </a:rPr>
                  <a:t>processed in parallel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14</a:t>
            </a:fld>
            <a:endParaRPr lang="en-US"/>
          </a:p>
        </p:txBody>
      </p:sp>
    </p:spTree>
    <p:extLst>
      <p:ext uri="{BB962C8B-B14F-4D97-AF65-F5344CB8AC3E}">
        <p14:creationId xmlns:p14="http://schemas.microsoft.com/office/powerpoint/2010/main" val="41753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Experiments (Baselines)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solidFill>
                      <a:srgbClr val="7030A0"/>
                    </a:solidFill>
                  </a:rPr>
                  <a:t>Global Weight Vector (</a:t>
                </a:r>
                <a:r>
                  <a:rPr lang="en-US" dirty="0" err="1" smtClean="0">
                    <a:solidFill>
                      <a:srgbClr val="7030A0"/>
                    </a:solidFill>
                  </a:rPr>
                  <a:t>GlobalW</a:t>
                </a:r>
                <a:r>
                  <a:rPr lang="en-US" dirty="0" smtClean="0">
                    <a:solidFill>
                      <a:srgbClr val="7030A0"/>
                    </a:solidFill>
                  </a:rPr>
                  <a:t>)</a:t>
                </a:r>
              </a:p>
              <a:p>
                <a:pPr lvl="1"/>
                <a:r>
                  <a:rPr lang="en-US" dirty="0" smtClean="0"/>
                  <a:t>Randomly choose a set of matches</a:t>
                </a:r>
              </a:p>
              <a:p>
                <a:pPr lvl="1"/>
                <a:r>
                  <a:rPr lang="en-US" dirty="0" smtClean="0"/>
                  <a:t>Sample a few nodes from all these matches</a:t>
                </a:r>
              </a:p>
              <a:p>
                <a:pPr lvl="1"/>
                <a:r>
                  <a:rPr lang="en-US" dirty="0" smtClean="0"/>
                  <a:t>Design a LP by considering all linked and non-linked node pairs from this sample</a:t>
                </a:r>
              </a:p>
              <a:p>
                <a:pPr lvl="1"/>
                <a:r>
                  <a:rPr lang="en-US" dirty="0" smtClean="0">
                    <a:solidFill>
                      <a:srgbClr val="00B050"/>
                    </a:solidFill>
                  </a:rPr>
                  <a:t>Compute a global w</a:t>
                </a:r>
                <a:r>
                  <a:rPr lang="en-US" dirty="0" smtClean="0"/>
                  <a:t> and use it to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oMath>
                </a14:m>
                <a:r>
                  <a:rPr lang="en-US" dirty="0" smtClean="0"/>
                  <a:t> for each match </a:t>
                </a:r>
                <a14:m>
                  <m:oMath xmlns:m="http://schemas.openxmlformats.org/officeDocument/2006/math">
                    <m:r>
                      <a:rPr lang="en-US" i="1" dirty="0" smtClean="0">
                        <a:latin typeface="Cambria Math" panose="02040503050406030204" pitchFamily="18" charset="0"/>
                      </a:rPr>
                      <m:t>𝑀</m:t>
                    </m:r>
                  </m:oMath>
                </a14:m>
                <a:endParaRPr lang="en-US" dirty="0" smtClean="0"/>
              </a:p>
              <a:p>
                <a:r>
                  <a:rPr lang="en-US" dirty="0">
                    <a:solidFill>
                      <a:srgbClr val="7030A0"/>
                    </a:solidFill>
                  </a:rPr>
                  <a:t>Partition-wide Global Weight </a:t>
                </a:r>
                <a:r>
                  <a:rPr lang="en-US" dirty="0" smtClean="0">
                    <a:solidFill>
                      <a:srgbClr val="7030A0"/>
                    </a:solidFill>
                  </a:rPr>
                  <a:t>Vector (</a:t>
                </a:r>
                <a:r>
                  <a:rPr lang="en-US" dirty="0" err="1" smtClean="0">
                    <a:solidFill>
                      <a:srgbClr val="7030A0"/>
                    </a:solidFill>
                  </a:rPr>
                  <a:t>PartitionW</a:t>
                </a:r>
                <a:r>
                  <a:rPr lang="en-US" dirty="0" smtClean="0">
                    <a:solidFill>
                      <a:srgbClr val="7030A0"/>
                    </a:solidFill>
                  </a:rPr>
                  <a:t>)</a:t>
                </a:r>
              </a:p>
              <a:p>
                <a:pPr lvl="1"/>
                <a:r>
                  <a:rPr lang="en-US" dirty="0" smtClean="0"/>
                  <a:t>Partition the graph using METIS </a:t>
                </a:r>
                <a:r>
                  <a:rPr lang="en-US" dirty="0"/>
                  <a:t>[KK98</a:t>
                </a:r>
                <a:r>
                  <a:rPr lang="en-US" dirty="0" smtClean="0"/>
                  <a:t>]</a:t>
                </a:r>
              </a:p>
              <a:p>
                <a:pPr lvl="1"/>
                <a:r>
                  <a:rPr lang="en-US" dirty="0" smtClean="0"/>
                  <a:t>For each partition </a:t>
                </a:r>
                <a14:m>
                  <m:oMath xmlns:m="http://schemas.openxmlformats.org/officeDocument/2006/math">
                    <m:r>
                      <a:rPr lang="en-US" i="1" dirty="0" smtClean="0">
                        <a:latin typeface="Cambria Math" panose="02040503050406030204" pitchFamily="18" charset="0"/>
                      </a:rPr>
                      <m:t>𝑝</m:t>
                    </m:r>
                  </m:oMath>
                </a14:m>
                <a:endParaRPr lang="en-US" dirty="0" smtClean="0"/>
              </a:p>
              <a:p>
                <a:pPr lvl="2"/>
                <a:r>
                  <a:rPr lang="en-US" dirty="0" smtClean="0"/>
                  <a:t>Compute margin for a random match within </a:t>
                </a:r>
                <a14:m>
                  <m:oMath xmlns:m="http://schemas.openxmlformats.org/officeDocument/2006/math">
                    <m:r>
                      <a:rPr lang="en-US" i="1" dirty="0" smtClean="0">
                        <a:latin typeface="Cambria Math" panose="02040503050406030204" pitchFamily="18" charset="0"/>
                      </a:rPr>
                      <m:t>𝑝</m:t>
                    </m:r>
                  </m:oMath>
                </a14:m>
                <a:endParaRPr lang="en-US" dirty="0" smtClean="0"/>
              </a:p>
              <a:p>
                <a:pPr lvl="2"/>
                <a:r>
                  <a:rPr lang="en-US" dirty="0" smtClean="0"/>
                  <a:t>Repeat the above step until the margin is sufficiently high</a:t>
                </a:r>
              </a:p>
              <a:p>
                <a:pPr lvl="2"/>
                <a:r>
                  <a:rPr lang="en-US" dirty="0" smtClean="0">
                    <a:solidFill>
                      <a:srgbClr val="00B050"/>
                    </a:solidFill>
                  </a:rPr>
                  <a:t>Compute partition-wide w</a:t>
                </a:r>
                <a:r>
                  <a:rPr lang="en-US" dirty="0" smtClean="0"/>
                  <a:t> and use </a:t>
                </a:r>
                <a:r>
                  <a:rPr lang="en-US" dirty="0"/>
                  <a:t>it to 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𝑀</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𝑀</m:t>
                        </m:r>
                      </m:sub>
                    </m:sSub>
                  </m:oMath>
                </a14:m>
                <a:r>
                  <a:rPr lang="en-US" dirty="0"/>
                  <a:t> for each match </a:t>
                </a:r>
                <a14:m>
                  <m:oMath xmlns:m="http://schemas.openxmlformats.org/officeDocument/2006/math">
                    <m:r>
                      <a:rPr lang="en-US" i="1" dirty="0" smtClean="0">
                        <a:latin typeface="Cambria Math" panose="02040503050406030204" pitchFamily="18" charset="0"/>
                      </a:rPr>
                      <m:t>𝑀</m:t>
                    </m:r>
                  </m:oMath>
                </a14:m>
                <a:endParaRPr lang="en-US" dirty="0" smtClean="0"/>
              </a:p>
              <a:p>
                <a:r>
                  <a:rPr lang="en-US" dirty="0">
                    <a:solidFill>
                      <a:srgbClr val="7030A0"/>
                    </a:solidFill>
                  </a:rPr>
                  <a:t>Uniform Weight </a:t>
                </a:r>
                <a:r>
                  <a:rPr lang="en-US" dirty="0" smtClean="0">
                    <a:solidFill>
                      <a:srgbClr val="7030A0"/>
                    </a:solidFill>
                  </a:rPr>
                  <a:t>Vector (</a:t>
                </a:r>
                <a:r>
                  <a:rPr lang="en-US" dirty="0" err="1" smtClean="0">
                    <a:solidFill>
                      <a:srgbClr val="7030A0"/>
                    </a:solidFill>
                  </a:rPr>
                  <a:t>UniformW</a:t>
                </a:r>
                <a:r>
                  <a:rPr lang="en-US" dirty="0" smtClean="0">
                    <a:solidFill>
                      <a:srgbClr val="7030A0"/>
                    </a:solidFill>
                  </a:rPr>
                  <a:t>)</a:t>
                </a:r>
              </a:p>
              <a:p>
                <a:pPr lvl="1"/>
                <a:r>
                  <a:rPr lang="en-US" dirty="0" smtClean="0"/>
                  <a:t>Each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𝑤</m:t>
                        </m:r>
                      </m:e>
                      <m:sub>
                        <m:r>
                          <a:rPr lang="en-US" b="0" i="1" smtClean="0">
                            <a:solidFill>
                              <a:srgbClr val="00B050"/>
                            </a:solidFill>
                            <a:latin typeface="Cambria Math" panose="02040503050406030204" pitchFamily="18" charset="0"/>
                          </a:rPr>
                          <m:t>𝑖</m:t>
                        </m:r>
                      </m:sub>
                    </m:sSub>
                  </m:oMath>
                </a14:m>
                <a:r>
                  <a:rPr lang="en-US" dirty="0" smtClean="0">
                    <a:solidFill>
                      <a:srgbClr val="00B050"/>
                    </a:solidFill>
                  </a:rPr>
                  <a:t> is fixed to </a:t>
                </a:r>
                <a14:m>
                  <m:oMath xmlns:m="http://schemas.openxmlformats.org/officeDocument/2006/math">
                    <m:r>
                      <a:rPr lang="en-US" b="0" i="1" smtClean="0">
                        <a:solidFill>
                          <a:srgbClr val="00B050"/>
                        </a:solidFill>
                        <a:latin typeface="Cambria Math" panose="02040503050406030204" pitchFamily="18" charset="0"/>
                      </a:rPr>
                      <m:t>1/</m:t>
                    </m:r>
                    <m:r>
                      <a:rPr lang="en-US" b="0" i="1" smtClean="0">
                        <a:solidFill>
                          <a:srgbClr val="00B050"/>
                        </a:solidFill>
                        <a:latin typeface="Cambria Math" panose="02040503050406030204" pitchFamily="18" charset="0"/>
                      </a:rPr>
                      <m:t>𝐷</m:t>
                    </m:r>
                  </m:oMath>
                </a14:m>
                <a:endParaRPr lang="en-US" dirty="0" smtClean="0">
                  <a:solidFill>
                    <a:srgbClr val="00B05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0">
                <a:blip r:embed="rId2"/>
                <a:stretch>
                  <a:fillRect l="-815" t="-216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15</a:t>
            </a:fld>
            <a:endParaRPr lang="en-US"/>
          </a:p>
        </p:txBody>
      </p:sp>
    </p:spTree>
    <p:extLst>
      <p:ext uri="{BB962C8B-B14F-4D97-AF65-F5344CB8AC3E}">
        <p14:creationId xmlns:p14="http://schemas.microsoft.com/office/powerpoint/2010/main" val="33633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Synthetic Dataset Results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5701143"/>
              </p:ext>
            </p:extLst>
          </p:nvPr>
        </p:nvGraphicFramePr>
        <p:xfrm>
          <a:off x="457194" y="1417638"/>
          <a:ext cx="8229606" cy="2020656"/>
        </p:xfrm>
        <a:graphic>
          <a:graphicData uri="http://schemas.openxmlformats.org/drawingml/2006/table">
            <a:tbl>
              <a:tblPr>
                <a:tableStyleId>{616DA210-FB5B-4158-B5E0-FEB733F419BA}</a:tableStyleId>
              </a:tblPr>
              <a:tblGrid>
                <a:gridCol w="587829"/>
                <a:gridCol w="587829"/>
                <a:gridCol w="587829"/>
                <a:gridCol w="587829"/>
                <a:gridCol w="587829"/>
                <a:gridCol w="587829"/>
                <a:gridCol w="587829"/>
                <a:gridCol w="587829"/>
                <a:gridCol w="587829"/>
                <a:gridCol w="587829"/>
                <a:gridCol w="587829"/>
                <a:gridCol w="587829"/>
                <a:gridCol w="587829"/>
                <a:gridCol w="587829"/>
              </a:tblGrid>
              <a:tr h="183696">
                <a:tc rowSpan="2">
                  <a:txBody>
                    <a:bodyPr/>
                    <a:lstStyle/>
                    <a:p>
                      <a:pPr algn="ctr" fontAlgn="b"/>
                      <a:r>
                        <a:rPr lang="en-US" sz="1100" u="none" strike="noStrike" dirty="0">
                          <a:solidFill>
                            <a:schemeClr val="accent6">
                              <a:lumMod val="75000"/>
                            </a:schemeClr>
                          </a:solidFill>
                          <a:effectLst/>
                        </a:rPr>
                        <a:t>N</a:t>
                      </a:r>
                      <a:endParaRPr lang="en-US" sz="1100" b="1" i="0" u="none" strike="noStrike" dirty="0">
                        <a:solidFill>
                          <a:schemeClr val="accent6">
                            <a:lumMod val="75000"/>
                          </a:schemeClr>
                        </a:solidFill>
                        <a:effectLst/>
                        <a:latin typeface="Calibri" panose="020F0502020204030204" pitchFamily="34" charset="0"/>
                      </a:endParaRPr>
                    </a:p>
                  </a:txBody>
                  <a:tcPr marL="9185" marR="9185" marT="9185" marB="0" anchor="b"/>
                </a:tc>
                <a:tc rowSpan="2">
                  <a:txBody>
                    <a:bodyPr/>
                    <a:lstStyle/>
                    <a:p>
                      <a:pPr algn="ctr" fontAlgn="b"/>
                      <a:r>
                        <a:rPr lang="el-GR" sz="1100" u="none" strike="noStrike" dirty="0">
                          <a:solidFill>
                            <a:schemeClr val="accent6">
                              <a:lumMod val="75000"/>
                            </a:schemeClr>
                          </a:solidFill>
                          <a:effectLst/>
                        </a:rPr>
                        <a:t>Ψ(%)</a:t>
                      </a:r>
                      <a:endParaRPr lang="el-GR" sz="1100" b="1" i="0" u="none" strike="noStrike" dirty="0">
                        <a:solidFill>
                          <a:schemeClr val="accent6">
                            <a:lumMod val="75000"/>
                          </a:schemeClr>
                        </a:solidFill>
                        <a:effectLst/>
                        <a:latin typeface="Calibri" panose="020F0502020204030204" pitchFamily="34" charset="0"/>
                      </a:endParaRPr>
                    </a:p>
                  </a:txBody>
                  <a:tcPr marL="9185" marR="9185" marT="9185" marB="0" anchor="b"/>
                </a:tc>
                <a:tc gridSpan="4">
                  <a:txBody>
                    <a:bodyPr/>
                    <a:lstStyle/>
                    <a:p>
                      <a:pPr algn="ctr" fontAlgn="b"/>
                      <a:r>
                        <a:rPr lang="en-US" sz="1100" u="none" strike="noStrike" dirty="0">
                          <a:solidFill>
                            <a:schemeClr val="accent6">
                              <a:lumMod val="75000"/>
                            </a:schemeClr>
                          </a:solidFill>
                          <a:effectLst/>
                        </a:rPr>
                        <a:t>|D|</a:t>
                      </a:r>
                      <a:r>
                        <a:rPr lang="en-US" sz="1100" u="none" strike="noStrike" dirty="0">
                          <a:effectLst/>
                        </a:rPr>
                        <a:t> = 4</a:t>
                      </a:r>
                      <a:endParaRPr lang="en-US" sz="1100" b="1" i="0" u="none" strike="noStrike" dirty="0">
                        <a:solidFill>
                          <a:srgbClr val="000000"/>
                        </a:solidFill>
                        <a:effectLst/>
                        <a:latin typeface="Calibri" panose="020F0502020204030204" pitchFamily="34" charset="0"/>
                      </a:endParaRPr>
                    </a:p>
                  </a:txBody>
                  <a:tcPr marL="9185" marR="9185" marT="9185"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u="none" strike="noStrike" dirty="0">
                          <a:solidFill>
                            <a:schemeClr val="accent6">
                              <a:lumMod val="75000"/>
                            </a:schemeClr>
                          </a:solidFill>
                          <a:effectLst/>
                        </a:rPr>
                        <a:t>|D|</a:t>
                      </a:r>
                      <a:r>
                        <a:rPr lang="en-US" sz="1100" u="none" strike="noStrike" dirty="0">
                          <a:effectLst/>
                        </a:rPr>
                        <a:t> = 6</a:t>
                      </a:r>
                      <a:endParaRPr lang="en-US" sz="1100" b="1" i="0" u="none" strike="noStrike" dirty="0">
                        <a:solidFill>
                          <a:srgbClr val="000000"/>
                        </a:solidFill>
                        <a:effectLst/>
                        <a:latin typeface="Calibri" panose="020F0502020204030204" pitchFamily="34" charset="0"/>
                      </a:endParaRPr>
                    </a:p>
                  </a:txBody>
                  <a:tcPr marL="9185" marR="9185" marT="9185"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u="none" strike="noStrike" dirty="0">
                          <a:solidFill>
                            <a:schemeClr val="accent6">
                              <a:lumMod val="75000"/>
                            </a:schemeClr>
                          </a:solidFill>
                          <a:effectLst/>
                        </a:rPr>
                        <a:t>|D|</a:t>
                      </a:r>
                      <a:r>
                        <a:rPr lang="en-US" sz="1100" u="none" strike="noStrike" dirty="0">
                          <a:effectLst/>
                        </a:rPr>
                        <a:t> = 10</a:t>
                      </a:r>
                      <a:endParaRPr lang="en-US" sz="1100" b="1" i="0" u="none" strike="noStrike" dirty="0">
                        <a:solidFill>
                          <a:srgbClr val="000000"/>
                        </a:solidFill>
                        <a:effectLst/>
                        <a:latin typeface="Calibri" panose="020F0502020204030204" pitchFamily="34" charset="0"/>
                      </a:endParaRPr>
                    </a:p>
                  </a:txBody>
                  <a:tcPr marL="9185" marR="9185" marT="9185" marB="0" anchor="b"/>
                </a:tc>
                <a:tc hMerge="1">
                  <a:txBody>
                    <a:bodyPr/>
                    <a:lstStyle/>
                    <a:p>
                      <a:endParaRPr lang="en-US"/>
                    </a:p>
                  </a:txBody>
                  <a:tcPr/>
                </a:tc>
                <a:tc hMerge="1">
                  <a:txBody>
                    <a:bodyPr/>
                    <a:lstStyle/>
                    <a:p>
                      <a:endParaRPr lang="en-US"/>
                    </a:p>
                  </a:txBody>
                  <a:tcPr/>
                </a:tc>
                <a:tc hMerge="1">
                  <a:txBody>
                    <a:bodyPr/>
                    <a:lstStyle/>
                    <a:p>
                      <a:endParaRPr lang="en-US"/>
                    </a:p>
                  </a:txBody>
                  <a:tcPr/>
                </a:tc>
              </a:tr>
              <a:tr h="183696">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185" marR="9185" marT="9185" marB="0" anchor="b"/>
                </a:tc>
                <a:tc vMerge="1">
                  <a:txBody>
                    <a:bodyPr/>
                    <a:lstStyle/>
                    <a:p>
                      <a:pPr algn="ctr" fontAlgn="b"/>
                      <a:endParaRPr lang="el-GR" sz="1100" b="1" i="0" u="none" strike="noStrike" dirty="0">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SODA</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PW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GW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UW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SODA</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PW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GW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UW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SODA</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PW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GW</a:t>
                      </a:r>
                      <a:endParaRPr lang="en-US" sz="1100" b="1" i="0" u="none" strike="noStrike">
                        <a:solidFill>
                          <a:srgbClr val="000000"/>
                        </a:solidFill>
                        <a:effectLst/>
                        <a:latin typeface="Calibri" panose="020F0502020204030204" pitchFamily="34" charset="0"/>
                      </a:endParaRPr>
                    </a:p>
                  </a:txBody>
                  <a:tcPr marL="9185" marR="9185" marT="9185" marB="0" anchor="b"/>
                </a:tc>
                <a:tc>
                  <a:txBody>
                    <a:bodyPr/>
                    <a:lstStyle/>
                    <a:p>
                      <a:pPr algn="ctr" fontAlgn="b"/>
                      <a:r>
                        <a:rPr lang="en-US" sz="1100" u="none" strike="noStrike">
                          <a:effectLst/>
                        </a:rPr>
                        <a:t>UW</a:t>
                      </a:r>
                      <a:endParaRPr lang="en-US" sz="1100" b="1" i="0" u="none" strike="noStrike">
                        <a:solidFill>
                          <a:srgbClr val="000000"/>
                        </a:solidFill>
                        <a:effectLst/>
                        <a:latin typeface="Calibri" panose="020F0502020204030204" pitchFamily="34" charset="0"/>
                      </a:endParaRPr>
                    </a:p>
                  </a:txBody>
                  <a:tcPr marL="9185" marR="9185" marT="9185" marB="0" anchor="b"/>
                </a:tc>
              </a:tr>
              <a:tr h="183696">
                <a:tc rowSpan="3">
                  <a:txBody>
                    <a:bodyPr/>
                    <a:lstStyle/>
                    <a:p>
                      <a:pPr algn="ctr" fontAlgn="ctr"/>
                      <a:r>
                        <a:rPr lang="en-US" sz="1100" u="none" strike="noStrike" dirty="0">
                          <a:effectLst/>
                        </a:rPr>
                        <a:t>1000</a:t>
                      </a:r>
                      <a:endParaRPr lang="en-US" sz="1100" b="1" i="0" u="none" strike="noStrike" dirty="0">
                        <a:solidFill>
                          <a:srgbClr val="000000"/>
                        </a:solidFill>
                        <a:effectLst/>
                        <a:latin typeface="Calibri" panose="020F0502020204030204" pitchFamily="34" charset="0"/>
                      </a:endParaRPr>
                    </a:p>
                  </a:txBody>
                  <a:tcPr marL="9185" marR="9185" marT="9185" marB="0" anchor="ct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85.7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91.1</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86.2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77.2</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11.1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76.9</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81.4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80.3</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66.2</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82.3</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22.5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71.4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89.7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75.4</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73.1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79.2</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27.8</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65.5</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81.7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75.4</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76.8</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92.1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79.3</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29.7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84.6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77.3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82.8</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31.7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68.9</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rowSpan="3">
                  <a:txBody>
                    <a:bodyPr/>
                    <a:lstStyle/>
                    <a:p>
                      <a:pPr algn="ctr" fontAlgn="ctr"/>
                      <a:r>
                        <a:rPr lang="en-US" sz="1100" u="none" strike="noStrike" dirty="0">
                          <a:effectLst/>
                        </a:rPr>
                        <a:t>2000</a:t>
                      </a:r>
                      <a:endParaRPr lang="en-US" sz="1100" b="1" i="0" u="none" strike="noStrike" dirty="0">
                        <a:solidFill>
                          <a:srgbClr val="000000"/>
                        </a:solidFill>
                        <a:effectLst/>
                        <a:latin typeface="Calibri" panose="020F0502020204030204" pitchFamily="34" charset="0"/>
                      </a:endParaRPr>
                    </a:p>
                  </a:txBody>
                  <a:tcPr marL="9185" marR="9185" marT="9185" marB="0" anchor="ct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78</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80.1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93.4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76.1</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13.3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79.8</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87.9</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67.6</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21.5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69.5</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90.2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77.1</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24.5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79.5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87.9</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79</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31.6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80.5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92.9</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74.3</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29.7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77.1</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91.2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84.7</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36.6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84.7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93.6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80.1</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40.4</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78</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45.7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82.9</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rowSpan="3">
                  <a:txBody>
                    <a:bodyPr/>
                    <a:lstStyle/>
                    <a:p>
                      <a:pPr algn="ctr" fontAlgn="ctr"/>
                      <a:r>
                        <a:rPr lang="en-US" sz="1100" u="none" strike="noStrike" dirty="0">
                          <a:effectLst/>
                        </a:rPr>
                        <a:t>5000</a:t>
                      </a:r>
                      <a:endParaRPr lang="en-US" sz="1100" b="1" i="0" u="none" strike="noStrike" dirty="0">
                        <a:solidFill>
                          <a:srgbClr val="000000"/>
                        </a:solidFill>
                        <a:effectLst/>
                        <a:latin typeface="Calibri" panose="020F0502020204030204" pitchFamily="34" charset="0"/>
                      </a:endParaRPr>
                    </a:p>
                  </a:txBody>
                  <a:tcPr marL="9185" marR="9185" marT="9185" marB="0" anchor="ct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84.7</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87.7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85.6</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76.4</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19.3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75.3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89.2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69.4</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28.8</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77.7</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79.3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82.7</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40.3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70.5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90.3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81</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24.3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91.5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73.9</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38.1</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79.7</a:t>
                      </a:r>
                      <a:endParaRPr lang="en-US" sz="1100" b="0" i="0" u="none" strike="noStrike">
                        <a:solidFill>
                          <a:srgbClr val="000000"/>
                        </a:solidFill>
                        <a:effectLst/>
                        <a:latin typeface="Calibri" panose="020F0502020204030204" pitchFamily="34" charset="0"/>
                      </a:endParaRPr>
                    </a:p>
                  </a:txBody>
                  <a:tcPr marL="9185" marR="9185" marT="9185" marB="0" anchor="b"/>
                </a:tc>
              </a:tr>
              <a:tr h="183696">
                <a:tc vMerge="1">
                  <a:txBody>
                    <a:bodyPr/>
                    <a:lstStyle/>
                    <a:p>
                      <a:endParaRPr lang="en-US"/>
                    </a:p>
                  </a:txBody>
                  <a:tcPr/>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92.2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83.7</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53.3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86.3</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93.7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82.7</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32.7</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84.2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000" u="none" strike="noStrike">
                          <a:effectLst/>
                        </a:rPr>
                        <a:t>77.4</a:t>
                      </a:r>
                      <a:endParaRPr lang="en-US" sz="1000" b="0" i="0" u="none" strike="noStrike">
                        <a:solidFill>
                          <a:srgbClr val="222222"/>
                        </a:solidFill>
                        <a:effectLst/>
                        <a:latin typeface="Arial" panose="020B0604020202020204" pitchFamily="34" charset="0"/>
                      </a:endParaRPr>
                    </a:p>
                  </a:txBody>
                  <a:tcPr marL="9185" marR="9185" marT="9185" marB="0" anchor="b"/>
                </a:tc>
                <a:tc>
                  <a:txBody>
                    <a:bodyPr/>
                    <a:lstStyle/>
                    <a:p>
                      <a:pPr algn="r" fontAlgn="b"/>
                      <a:r>
                        <a:rPr lang="en-US" sz="1100" u="none" strike="noStrike">
                          <a:effectLst/>
                        </a:rPr>
                        <a:t>52.2</a:t>
                      </a:r>
                      <a:endParaRPr lang="en-US" sz="1100" b="0" i="0" u="none" strike="noStrike">
                        <a:solidFill>
                          <a:srgbClr val="000000"/>
                        </a:solidFill>
                        <a:effectLst/>
                        <a:latin typeface="Calibri" panose="020F0502020204030204" pitchFamily="34" charset="0"/>
                      </a:endParaRPr>
                    </a:p>
                  </a:txBody>
                  <a:tcPr marL="9185" marR="9185" marT="9185" marB="0" anchor="b"/>
                </a:tc>
                <a:tc>
                  <a:txBody>
                    <a:bodyPr/>
                    <a:lstStyle/>
                    <a:p>
                      <a:pPr algn="r" fontAlgn="b"/>
                      <a:r>
                        <a:rPr lang="en-US" sz="1100" u="none" strike="noStrike" dirty="0">
                          <a:effectLst/>
                        </a:rPr>
                        <a:t>86.9</a:t>
                      </a:r>
                      <a:endParaRPr lang="en-US" sz="1100" b="0" i="0" u="none" strike="noStrike" dirty="0">
                        <a:solidFill>
                          <a:srgbClr val="000000"/>
                        </a:solidFill>
                        <a:effectLst/>
                        <a:latin typeface="Calibri" panose="020F0502020204030204" pitchFamily="34" charset="0"/>
                      </a:endParaRPr>
                    </a:p>
                  </a:txBody>
                  <a:tcPr marL="9185" marR="9185" marT="9185" marB="0" anchor="b"/>
                </a:tc>
              </a:tr>
            </a:tbl>
          </a:graphicData>
        </a:graphic>
      </p:graphicFrame>
      <p:sp>
        <p:nvSpPr>
          <p:cNvPr id="8" name="TextBox 7"/>
          <p:cNvSpPr txBox="1"/>
          <p:nvPr/>
        </p:nvSpPr>
        <p:spPr>
          <a:xfrm>
            <a:off x="685800" y="3657600"/>
            <a:ext cx="7772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Experimented with </a:t>
            </a:r>
            <a:r>
              <a:rPr lang="en-US" dirty="0" smtClean="0">
                <a:solidFill>
                  <a:schemeClr val="accent6">
                    <a:lumMod val="75000"/>
                  </a:schemeClr>
                </a:solidFill>
              </a:rPr>
              <a:t>wide variety of experimental settings</a:t>
            </a:r>
          </a:p>
          <a:p>
            <a:pPr marL="285750" indent="-285750">
              <a:buFont typeface="Arial" panose="020B0604020202020204" pitchFamily="34" charset="0"/>
              <a:buChar char="•"/>
            </a:pPr>
            <a:r>
              <a:rPr lang="en-US" dirty="0" smtClean="0"/>
              <a:t>Dataset was generated by first generating the network such that nodes with low dissimilarity values are connected by an edge</a:t>
            </a:r>
          </a:p>
          <a:p>
            <a:pPr marL="285750" indent="-285750">
              <a:buFont typeface="Arial" panose="020B0604020202020204" pitchFamily="34" charset="0"/>
              <a:buChar char="•"/>
            </a:pPr>
            <a:r>
              <a:rPr lang="en-US" dirty="0" smtClean="0"/>
              <a:t>Query-based outliers were injected by setting attribute vectors of selected nodes to random values</a:t>
            </a:r>
          </a:p>
          <a:p>
            <a:pPr marL="285750" indent="-285750">
              <a:buFont typeface="Arial" panose="020B0604020202020204" pitchFamily="34" charset="0"/>
              <a:buChar char="•"/>
            </a:pPr>
            <a:r>
              <a:rPr lang="en-US" dirty="0" smtClean="0">
                <a:solidFill>
                  <a:srgbClr val="FF0000"/>
                </a:solidFill>
              </a:rPr>
              <a:t>SODA has better accuracy than </a:t>
            </a:r>
            <a:r>
              <a:rPr lang="en-US" dirty="0" err="1" smtClean="0">
                <a:solidFill>
                  <a:srgbClr val="FF0000"/>
                </a:solidFill>
              </a:rPr>
              <a:t>PartitionW</a:t>
            </a:r>
            <a:r>
              <a:rPr lang="en-US" dirty="0" smtClean="0">
                <a:solidFill>
                  <a:srgbClr val="FF0000"/>
                </a:solidFill>
              </a:rPr>
              <a:t> which is better than </a:t>
            </a:r>
            <a:r>
              <a:rPr lang="en-US" dirty="0" err="1" smtClean="0">
                <a:solidFill>
                  <a:srgbClr val="FF0000"/>
                </a:solidFill>
              </a:rPr>
              <a:t>GlobalW</a:t>
            </a:r>
            <a:endParaRPr lang="en-US" dirty="0" smtClean="0">
              <a:solidFill>
                <a:srgbClr val="FF0000"/>
              </a:solidFill>
            </a:endParaRPr>
          </a:p>
          <a:p>
            <a:pPr marL="285750" indent="-285750">
              <a:buFont typeface="Arial" panose="020B0604020202020204" pitchFamily="34" charset="0"/>
              <a:buChar char="•"/>
            </a:pPr>
            <a:r>
              <a:rPr lang="en-US" dirty="0" smtClean="0">
                <a:solidFill>
                  <a:srgbClr val="FF0000"/>
                </a:solidFill>
              </a:rPr>
              <a:t>Average accuracy of the four methods</a:t>
            </a:r>
          </a:p>
          <a:p>
            <a:pPr marL="742950" lvl="1" indent="-285750">
              <a:buFont typeface="Arial" panose="020B0604020202020204" pitchFamily="34" charset="0"/>
              <a:buChar char="•"/>
            </a:pPr>
            <a:r>
              <a:rPr lang="en-US" dirty="0">
                <a:solidFill>
                  <a:srgbClr val="00B050"/>
                </a:solidFill>
              </a:rPr>
              <a:t>SODA</a:t>
            </a:r>
            <a:r>
              <a:rPr lang="en-US" dirty="0">
                <a:solidFill>
                  <a:srgbClr val="FF0000"/>
                </a:solidFill>
              </a:rPr>
              <a:t>: </a:t>
            </a:r>
            <a:r>
              <a:rPr lang="en-US" dirty="0">
                <a:solidFill>
                  <a:srgbClr val="0070C0"/>
                </a:solidFill>
              </a:rPr>
              <a:t>88.1</a:t>
            </a:r>
            <a:r>
              <a:rPr lang="en-US" dirty="0" smtClean="0">
                <a:solidFill>
                  <a:srgbClr val="0070C0"/>
                </a:solidFill>
              </a:rPr>
              <a:t>%</a:t>
            </a:r>
            <a:r>
              <a:rPr lang="en-US" dirty="0" smtClean="0">
                <a:solidFill>
                  <a:srgbClr val="FF0000"/>
                </a:solidFill>
              </a:rPr>
              <a:t>, </a:t>
            </a:r>
            <a:r>
              <a:rPr lang="en-US" dirty="0" err="1" smtClean="0">
                <a:solidFill>
                  <a:srgbClr val="00B050"/>
                </a:solidFill>
              </a:rPr>
              <a:t>PartitionW</a:t>
            </a:r>
            <a:r>
              <a:rPr lang="en-US" dirty="0">
                <a:solidFill>
                  <a:srgbClr val="FF0000"/>
                </a:solidFill>
              </a:rPr>
              <a:t>: </a:t>
            </a:r>
            <a:r>
              <a:rPr lang="en-US" dirty="0">
                <a:solidFill>
                  <a:srgbClr val="0070C0"/>
                </a:solidFill>
              </a:rPr>
              <a:t>78.9%</a:t>
            </a:r>
            <a:r>
              <a:rPr lang="en-US" dirty="0">
                <a:solidFill>
                  <a:srgbClr val="FF0000"/>
                </a:solidFill>
              </a:rPr>
              <a:t>, </a:t>
            </a:r>
            <a:r>
              <a:rPr lang="en-US" dirty="0" err="1">
                <a:solidFill>
                  <a:srgbClr val="00B050"/>
                </a:solidFill>
              </a:rPr>
              <a:t>GlobalW</a:t>
            </a:r>
            <a:r>
              <a:rPr lang="en-US" dirty="0">
                <a:solidFill>
                  <a:srgbClr val="FF0000"/>
                </a:solidFill>
              </a:rPr>
              <a:t>: </a:t>
            </a:r>
            <a:r>
              <a:rPr lang="en-US" dirty="0">
                <a:solidFill>
                  <a:srgbClr val="0070C0"/>
                </a:solidFill>
              </a:rPr>
              <a:t>28.2%</a:t>
            </a:r>
            <a:r>
              <a:rPr lang="en-US" dirty="0">
                <a:solidFill>
                  <a:srgbClr val="FF0000"/>
                </a:solidFill>
              </a:rPr>
              <a:t>, and </a:t>
            </a:r>
            <a:r>
              <a:rPr lang="en-US" dirty="0" err="1">
                <a:solidFill>
                  <a:srgbClr val="00B050"/>
                </a:solidFill>
              </a:rPr>
              <a:t>UniformW</a:t>
            </a:r>
            <a:r>
              <a:rPr lang="en-US" dirty="0">
                <a:solidFill>
                  <a:srgbClr val="FF0000"/>
                </a:solidFill>
              </a:rPr>
              <a:t>: </a:t>
            </a:r>
            <a:r>
              <a:rPr lang="en-US" dirty="0">
                <a:solidFill>
                  <a:srgbClr val="0070C0"/>
                </a:solidFill>
              </a:rPr>
              <a:t>77.7</a:t>
            </a:r>
            <a:r>
              <a:rPr lang="en-US" dirty="0" smtClean="0">
                <a:solidFill>
                  <a:srgbClr val="0070C0"/>
                </a:solidFill>
              </a:rPr>
              <a:t>%</a:t>
            </a:r>
          </a:p>
          <a:p>
            <a:pPr marL="285750" indent="-285750">
              <a:buFont typeface="Arial" panose="020B0604020202020204" pitchFamily="34" charset="0"/>
              <a:buChar char="•"/>
            </a:pP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altLang="zh-CN" smtClean="0"/>
              <a:t>gmanish@microsoft.com</a:t>
            </a:r>
            <a:endParaRPr lang="zh-CN" altLang="en-US" dirty="0" smtClean="0"/>
          </a:p>
        </p:txBody>
      </p:sp>
      <p:sp>
        <p:nvSpPr>
          <p:cNvPr id="4" name="Slide Number Placeholder 3"/>
          <p:cNvSpPr>
            <a:spLocks noGrp="1"/>
          </p:cNvSpPr>
          <p:nvPr>
            <p:ph type="sldNum" sz="quarter" idx="12"/>
          </p:nvPr>
        </p:nvSpPr>
        <p:spPr/>
        <p:txBody>
          <a:bodyPr/>
          <a:lstStyle/>
          <a:p>
            <a:fld id="{AB8E5D03-22EA-460F-B3F7-864A0309ABBE}" type="slidenum">
              <a:rPr lang="en-US" smtClean="0"/>
              <a:t>16</a:t>
            </a:fld>
            <a:endParaRPr lang="en-US"/>
          </a:p>
        </p:txBody>
      </p:sp>
    </p:spTree>
    <p:extLst>
      <p:ext uri="{BB962C8B-B14F-4D97-AF65-F5344CB8AC3E}">
        <p14:creationId xmlns:p14="http://schemas.microsoft.com/office/powerpoint/2010/main" val="23641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 Datasets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46715456"/>
              </p:ext>
            </p:extLst>
          </p:nvPr>
        </p:nvGraphicFramePr>
        <p:xfrm>
          <a:off x="1371600" y="4602162"/>
          <a:ext cx="6431280" cy="1613646"/>
        </p:xfrm>
        <a:graphic>
          <a:graphicData uri="http://schemas.openxmlformats.org/drawingml/2006/table">
            <a:tbl>
              <a:tblPr firstRow="1" bandRow="1">
                <a:tableStyleId>{5DA37D80-6434-44D0-A028-1B22A696006F}</a:tableStyleId>
              </a:tblPr>
              <a:tblGrid>
                <a:gridCol w="1493520"/>
                <a:gridCol w="1645920"/>
                <a:gridCol w="1645920"/>
                <a:gridCol w="1645920"/>
              </a:tblGrid>
              <a:tr h="268941">
                <a:tc gridSpan="4">
                  <a:txBody>
                    <a:bodyPr/>
                    <a:lstStyle/>
                    <a:p>
                      <a:pPr algn="ctr" fontAlgn="b"/>
                      <a:r>
                        <a:rPr lang="en-US" sz="1500" u="none" strike="noStrike" dirty="0">
                          <a:effectLst/>
                        </a:rPr>
                        <a:t>Execution Time for SODA (in seconds)</a:t>
                      </a:r>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68941">
                <a:tc>
                  <a:txBody>
                    <a:bodyPr/>
                    <a:lstStyle/>
                    <a:p>
                      <a:pPr algn="l" fontAlgn="b"/>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Four Area</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DBLP</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Yeast Network </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3-Clique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89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385</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76</a:t>
                      </a:r>
                      <a:endParaRPr lang="en-US" sz="1500" b="0" i="0" u="none" strike="noStrike">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4-Clique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140</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265</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35</a:t>
                      </a:r>
                      <a:endParaRPr lang="en-US" sz="1500" b="0" i="0" u="none" strike="noStrike">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5-Clique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269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796</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22</a:t>
                      </a:r>
                      <a:endParaRPr lang="en-US" sz="1500" b="0" i="0" u="none" strike="noStrike">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5-Subgraph</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4524</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23314</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3045</a:t>
                      </a:r>
                      <a:endParaRPr lang="en-US" sz="15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44468380"/>
              </p:ext>
            </p:extLst>
          </p:nvPr>
        </p:nvGraphicFramePr>
        <p:xfrm>
          <a:off x="1371600" y="1219200"/>
          <a:ext cx="6431280" cy="1344705"/>
        </p:xfrm>
        <a:graphic>
          <a:graphicData uri="http://schemas.openxmlformats.org/drawingml/2006/table">
            <a:tbl>
              <a:tblPr firstRow="1" bandRow="1">
                <a:tableStyleId>{5DA37D80-6434-44D0-A028-1B22A696006F}</a:tableStyleId>
              </a:tblPr>
              <a:tblGrid>
                <a:gridCol w="1493520"/>
                <a:gridCol w="1645920"/>
                <a:gridCol w="1645920"/>
                <a:gridCol w="1645920"/>
              </a:tblGrid>
              <a:tr h="268941">
                <a:tc gridSpan="4">
                  <a:txBody>
                    <a:bodyPr/>
                    <a:lstStyle/>
                    <a:p>
                      <a:pPr algn="ctr" fontAlgn="b"/>
                      <a:r>
                        <a:rPr lang="en-US" sz="1500" u="none" strike="noStrike" dirty="0">
                          <a:effectLst/>
                        </a:rPr>
                        <a:t>Number of Nodes, Edges and Attributes in each Dataset</a:t>
                      </a:r>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68941">
                <a:tc>
                  <a:txBody>
                    <a:bodyPr/>
                    <a:lstStyle/>
                    <a:p>
                      <a:pPr algn="l" fontAlgn="b"/>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Four Area</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DBLP</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Yeast Network </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Nodes</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27199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30599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3112</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Edges</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66832</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146647</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12519</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Attributes</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4</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14</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183</a:t>
                      </a:r>
                      <a:endParaRPr lang="en-US" sz="15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49771460"/>
              </p:ext>
            </p:extLst>
          </p:nvPr>
        </p:nvGraphicFramePr>
        <p:xfrm>
          <a:off x="1371600" y="2773362"/>
          <a:ext cx="6431280" cy="1613646"/>
        </p:xfrm>
        <a:graphic>
          <a:graphicData uri="http://schemas.openxmlformats.org/drawingml/2006/table">
            <a:tbl>
              <a:tblPr firstRow="1" bandRow="1">
                <a:tableStyleId>{5DA37D80-6434-44D0-A028-1B22A696006F}</a:tableStyleId>
              </a:tblPr>
              <a:tblGrid>
                <a:gridCol w="1493520"/>
                <a:gridCol w="1645920"/>
                <a:gridCol w="1645920"/>
                <a:gridCol w="1645920"/>
              </a:tblGrid>
              <a:tr h="268941">
                <a:tc gridSpan="4">
                  <a:txBody>
                    <a:bodyPr/>
                    <a:lstStyle/>
                    <a:p>
                      <a:pPr algn="ctr" fontAlgn="b"/>
                      <a:r>
                        <a:rPr lang="en-US" sz="1500" u="none" strike="noStrike" dirty="0">
                          <a:effectLst/>
                        </a:rPr>
                        <a:t>Number of Subgraph Template Matches in each Dataset</a:t>
                      </a:r>
                      <a:endParaRPr lang="en-US" sz="1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68941">
                <a:tc>
                  <a:txBody>
                    <a:bodyPr/>
                    <a:lstStyle/>
                    <a:p>
                      <a:pPr algn="l" fontAlgn="b"/>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Four Area</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DBLP</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Yeast Network </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3-Clique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86390</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153336</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6590</a:t>
                      </a:r>
                      <a:endParaRPr lang="en-US" sz="1500" b="0" i="0" u="none" strike="noStrike">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4-Clique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130389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112851</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a:effectLst/>
                        </a:rPr>
                        <a:t>3134</a:t>
                      </a:r>
                      <a:endParaRPr lang="en-US" sz="1500" b="0" i="0" u="none" strike="noStrike">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a:effectLst/>
                        </a:rPr>
                        <a:t>5-Clique</a:t>
                      </a:r>
                      <a:endParaRPr lang="en-US" sz="1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272900</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352389</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1937</a:t>
                      </a:r>
                      <a:endParaRPr lang="en-US" sz="1500" b="0" i="0" u="none" strike="noStrike" dirty="0">
                        <a:solidFill>
                          <a:srgbClr val="000000"/>
                        </a:solidFill>
                        <a:effectLst/>
                        <a:latin typeface="Calibri" panose="020F0502020204030204" pitchFamily="34" charset="0"/>
                      </a:endParaRPr>
                    </a:p>
                  </a:txBody>
                  <a:tcPr marL="9525" marR="9525" marT="9525" marB="0" anchor="b"/>
                </a:tc>
              </a:tr>
              <a:tr h="268941">
                <a:tc>
                  <a:txBody>
                    <a:bodyPr/>
                    <a:lstStyle/>
                    <a:p>
                      <a:pPr algn="l" fontAlgn="b"/>
                      <a:r>
                        <a:rPr lang="en-US" sz="1500" u="none" strike="noStrike" dirty="0">
                          <a:effectLst/>
                        </a:rPr>
                        <a:t>5-Subgraph</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4082687</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9472728</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264593</a:t>
                      </a:r>
                      <a:endParaRPr lang="en-US" sz="15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Footer Placeholder 4"/>
          <p:cNvSpPr>
            <a:spLocks noGrp="1"/>
          </p:cNvSpPr>
          <p:nvPr>
            <p:ph type="ftr" sz="quarter" idx="11"/>
          </p:nvPr>
        </p:nvSpPr>
        <p:spPr/>
        <p:txBody>
          <a:bodyPr/>
          <a:lstStyle/>
          <a:p>
            <a:r>
              <a:rPr lang="en-US" altLang="zh-CN" smtClean="0"/>
              <a:t>gmanish@microsoft.com</a:t>
            </a:r>
            <a:endParaRPr lang="zh-CN" altLang="en-US" dirty="0" smtClean="0"/>
          </a:p>
        </p:txBody>
      </p:sp>
      <p:sp>
        <p:nvSpPr>
          <p:cNvPr id="6" name="Slide Number Placeholder 5"/>
          <p:cNvSpPr>
            <a:spLocks noGrp="1"/>
          </p:cNvSpPr>
          <p:nvPr>
            <p:ph type="sldNum" sz="quarter" idx="12"/>
          </p:nvPr>
        </p:nvSpPr>
        <p:spPr/>
        <p:txBody>
          <a:bodyPr/>
          <a:lstStyle/>
          <a:p>
            <a:fld id="{AB8E5D03-22EA-460F-B3F7-864A0309ABBE}" type="slidenum">
              <a:rPr lang="en-US" smtClean="0"/>
              <a:t>17</a:t>
            </a:fld>
            <a:endParaRPr lang="en-US"/>
          </a:p>
        </p:txBody>
      </p:sp>
    </p:spTree>
    <p:extLst>
      <p:ext uri="{BB962C8B-B14F-4D97-AF65-F5344CB8AC3E}">
        <p14:creationId xmlns:p14="http://schemas.microsoft.com/office/powerpoint/2010/main" val="2457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 Datasets</a:t>
            </a:r>
            <a:endParaRPr lang="en-US" b="1" dirty="0"/>
          </a:p>
        </p:txBody>
      </p:sp>
      <p:pic>
        <p:nvPicPr>
          <p:cNvPr id="4" name="Picture 3"/>
          <p:cNvPicPr>
            <a:picLocks noChangeAspect="1"/>
          </p:cNvPicPr>
          <p:nvPr/>
        </p:nvPicPr>
        <p:blipFill>
          <a:blip r:embed="rId2"/>
          <a:stretch>
            <a:fillRect/>
          </a:stretch>
        </p:blipFill>
        <p:spPr>
          <a:xfrm>
            <a:off x="437535" y="1447135"/>
            <a:ext cx="4293374" cy="4131326"/>
          </a:xfrm>
          <a:prstGeom prst="rect">
            <a:avLst/>
          </a:prstGeom>
        </p:spPr>
      </p:pic>
      <p:sp>
        <p:nvSpPr>
          <p:cNvPr id="5" name="TextBox 4"/>
          <p:cNvSpPr txBox="1"/>
          <p:nvPr/>
        </p:nvSpPr>
        <p:spPr>
          <a:xfrm>
            <a:off x="990600" y="5715000"/>
            <a:ext cx="3344634" cy="369332"/>
          </a:xfrm>
          <a:prstGeom prst="rect">
            <a:avLst/>
          </a:prstGeom>
          <a:noFill/>
        </p:spPr>
        <p:txBody>
          <a:bodyPr wrap="none" rtlCol="0">
            <a:spAutoFit/>
          </a:bodyPr>
          <a:lstStyle/>
          <a:p>
            <a:r>
              <a:rPr lang="en-US" dirty="0" smtClean="0"/>
              <a:t>Yeast Protein Interaction Network</a:t>
            </a:r>
            <a:endParaRPr lang="en-US" dirty="0"/>
          </a:p>
        </p:txBody>
      </p:sp>
      <p:graphicFrame>
        <p:nvGraphicFramePr>
          <p:cNvPr id="6" name="Chart 5"/>
          <p:cNvGraphicFramePr/>
          <p:nvPr>
            <p:extLst>
              <p:ext uri="{D42A27DB-BD31-4B8C-83A1-F6EECF244321}">
                <p14:modId xmlns:p14="http://schemas.microsoft.com/office/powerpoint/2010/main" val="1013483135"/>
              </p:ext>
            </p:extLst>
          </p:nvPr>
        </p:nvGraphicFramePr>
        <p:xfrm>
          <a:off x="4572000" y="155417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029200" y="4267200"/>
            <a:ext cx="3959289" cy="646331"/>
          </a:xfrm>
          <a:prstGeom prst="rect">
            <a:avLst/>
          </a:prstGeom>
          <a:noFill/>
        </p:spPr>
        <p:txBody>
          <a:bodyPr wrap="none" rtlCol="0">
            <a:spAutoFit/>
          </a:bodyPr>
          <a:lstStyle/>
          <a:p>
            <a:pPr algn="ctr"/>
            <a:r>
              <a:rPr lang="en-US" dirty="0"/>
              <a:t>Outlier Score Variation for the Four Area</a:t>
            </a:r>
          </a:p>
          <a:p>
            <a:pPr algn="ctr"/>
            <a:r>
              <a:rPr lang="en-US" dirty="0"/>
              <a:t>Dataset for four Different Queries</a:t>
            </a:r>
          </a:p>
        </p:txBody>
      </p:sp>
      <p:sp>
        <p:nvSpPr>
          <p:cNvPr id="3" name="Footer Placeholder 2"/>
          <p:cNvSpPr>
            <a:spLocks noGrp="1"/>
          </p:cNvSpPr>
          <p:nvPr>
            <p:ph type="ftr" sz="quarter" idx="11"/>
          </p:nvPr>
        </p:nvSpPr>
        <p:spPr/>
        <p:txBody>
          <a:bodyPr/>
          <a:lstStyle/>
          <a:p>
            <a:r>
              <a:rPr lang="en-US" altLang="zh-CN" smtClean="0"/>
              <a:t>gmanish@microsoft.com</a:t>
            </a:r>
            <a:endParaRPr lang="zh-CN" altLang="en-US" dirty="0" smtClean="0"/>
          </a:p>
        </p:txBody>
      </p:sp>
      <p:sp>
        <p:nvSpPr>
          <p:cNvPr id="8" name="Slide Number Placeholder 7"/>
          <p:cNvSpPr>
            <a:spLocks noGrp="1"/>
          </p:cNvSpPr>
          <p:nvPr>
            <p:ph type="sldNum" sz="quarter" idx="12"/>
          </p:nvPr>
        </p:nvSpPr>
        <p:spPr/>
        <p:txBody>
          <a:bodyPr/>
          <a:lstStyle/>
          <a:p>
            <a:fld id="{AB8E5D03-22EA-460F-B3F7-864A0309ABBE}" type="slidenum">
              <a:rPr lang="en-US" smtClean="0"/>
              <a:t>18</a:t>
            </a:fld>
            <a:endParaRPr lang="en-US"/>
          </a:p>
        </p:txBody>
      </p:sp>
    </p:spTree>
    <p:extLst>
      <p:ext uri="{BB962C8B-B14F-4D97-AF65-F5344CB8AC3E}">
        <p14:creationId xmlns:p14="http://schemas.microsoft.com/office/powerpoint/2010/main" val="219885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Studies (1)</a:t>
            </a:r>
            <a:endParaRPr lang="en-US" b="1" dirty="0"/>
          </a:p>
        </p:txBody>
      </p:sp>
      <p:sp>
        <p:nvSpPr>
          <p:cNvPr id="3" name="Content Placeholder 2"/>
          <p:cNvSpPr>
            <a:spLocks noGrp="1"/>
          </p:cNvSpPr>
          <p:nvPr>
            <p:ph idx="1"/>
          </p:nvPr>
        </p:nvSpPr>
        <p:spPr>
          <a:xfrm>
            <a:off x="566019" y="1417638"/>
            <a:ext cx="4122044" cy="5059362"/>
          </a:xfrm>
        </p:spPr>
        <p:txBody>
          <a:bodyPr>
            <a:normAutofit fontScale="70000" lnSpcReduction="20000"/>
          </a:bodyPr>
          <a:lstStyle/>
          <a:p>
            <a:r>
              <a:rPr lang="en-US" dirty="0"/>
              <a:t>3-Clique Query on Four Area Dataset</a:t>
            </a:r>
          </a:p>
          <a:p>
            <a:r>
              <a:rPr lang="en-US" dirty="0"/>
              <a:t>Top outlier is </a:t>
            </a:r>
            <a:r>
              <a:rPr lang="en-US" dirty="0">
                <a:solidFill>
                  <a:srgbClr val="FF0000"/>
                </a:solidFill>
              </a:rPr>
              <a:t>(</a:t>
            </a:r>
            <a:r>
              <a:rPr lang="en-US" dirty="0" err="1">
                <a:solidFill>
                  <a:srgbClr val="FF0000"/>
                </a:solidFill>
              </a:rPr>
              <a:t>Sepandar</a:t>
            </a:r>
            <a:r>
              <a:rPr lang="en-US" dirty="0">
                <a:solidFill>
                  <a:srgbClr val="FF0000"/>
                </a:solidFill>
              </a:rPr>
              <a:t> D. </a:t>
            </a:r>
            <a:r>
              <a:rPr lang="en-US" dirty="0" err="1">
                <a:solidFill>
                  <a:srgbClr val="FF0000"/>
                </a:solidFill>
              </a:rPr>
              <a:t>Kamvar</a:t>
            </a:r>
            <a:r>
              <a:rPr lang="en-US" dirty="0">
                <a:solidFill>
                  <a:srgbClr val="FF0000"/>
                </a:solidFill>
              </a:rPr>
              <a:t>, </a:t>
            </a:r>
            <a:r>
              <a:rPr lang="en-US" dirty="0" err="1">
                <a:solidFill>
                  <a:srgbClr val="FF0000"/>
                </a:solidFill>
              </a:rPr>
              <a:t>Taher</a:t>
            </a:r>
            <a:r>
              <a:rPr lang="en-US" dirty="0">
                <a:solidFill>
                  <a:srgbClr val="FF0000"/>
                </a:solidFill>
              </a:rPr>
              <a:t> H. </a:t>
            </a:r>
            <a:r>
              <a:rPr lang="en-US" dirty="0" err="1">
                <a:solidFill>
                  <a:srgbClr val="FF0000"/>
                </a:solidFill>
              </a:rPr>
              <a:t>Haveliwala</a:t>
            </a:r>
            <a:r>
              <a:rPr lang="en-US" dirty="0">
                <a:solidFill>
                  <a:srgbClr val="FF0000"/>
                </a:solidFill>
              </a:rPr>
              <a:t>, Gene H. </a:t>
            </a:r>
            <a:r>
              <a:rPr lang="en-US" dirty="0" err="1">
                <a:solidFill>
                  <a:srgbClr val="FF0000"/>
                </a:solidFill>
              </a:rPr>
              <a:t>Golub</a:t>
            </a:r>
            <a:r>
              <a:rPr lang="en-US" dirty="0">
                <a:solidFill>
                  <a:srgbClr val="FF0000"/>
                </a:solidFill>
              </a:rPr>
              <a:t>)</a:t>
            </a:r>
          </a:p>
          <a:p>
            <a:r>
              <a:rPr lang="en-US" dirty="0"/>
              <a:t>These authors and their neighborhood </a:t>
            </a:r>
            <a:r>
              <a:rPr lang="en-US" dirty="0">
                <a:solidFill>
                  <a:srgbClr val="00B050"/>
                </a:solidFill>
              </a:rPr>
              <a:t>mainly consists of IR and ML authors</a:t>
            </a:r>
          </a:p>
          <a:p>
            <a:r>
              <a:rPr lang="en-US" dirty="0" smtClean="0"/>
              <a:t>The </a:t>
            </a:r>
            <a:r>
              <a:rPr lang="en-US" dirty="0"/>
              <a:t>outlierness comes in because of a </a:t>
            </a:r>
            <a:r>
              <a:rPr lang="en-US" dirty="0">
                <a:solidFill>
                  <a:srgbClr val="FF0000"/>
                </a:solidFill>
              </a:rPr>
              <a:t>few links with some database authors </a:t>
            </a:r>
            <a:r>
              <a:rPr lang="en-US" dirty="0"/>
              <a:t>(Hector Garcia-Molina, </a:t>
            </a:r>
            <a:r>
              <a:rPr lang="en-US" dirty="0" err="1"/>
              <a:t>Piotr</a:t>
            </a:r>
            <a:r>
              <a:rPr lang="en-US" dirty="0"/>
              <a:t> </a:t>
            </a:r>
            <a:r>
              <a:rPr lang="en-US" dirty="0" err="1"/>
              <a:t>Indyk</a:t>
            </a:r>
            <a:r>
              <a:rPr lang="en-US" dirty="0"/>
              <a:t>) and </a:t>
            </a:r>
            <a:r>
              <a:rPr lang="en-US" dirty="0">
                <a:solidFill>
                  <a:srgbClr val="FF0000"/>
                </a:solidFill>
              </a:rPr>
              <a:t>also a data mining author </a:t>
            </a:r>
            <a:r>
              <a:rPr lang="en-US" dirty="0"/>
              <a:t>(Aristides </a:t>
            </a:r>
            <a:r>
              <a:rPr lang="en-US" dirty="0" err="1"/>
              <a:t>Gionis</a:t>
            </a:r>
            <a:r>
              <a:rPr lang="en-US" dirty="0"/>
              <a:t>)</a:t>
            </a:r>
          </a:p>
          <a:p>
            <a:r>
              <a:rPr lang="en-US" dirty="0" smtClean="0"/>
              <a:t>Inter-disciplinary </a:t>
            </a:r>
            <a:r>
              <a:rPr lang="en-US" dirty="0"/>
              <a:t>collaborations cause outlierness</a:t>
            </a:r>
          </a:p>
          <a:p>
            <a:endParaRPr lang="en-US" dirty="0"/>
          </a:p>
        </p:txBody>
      </p:sp>
      <p:sp>
        <p:nvSpPr>
          <p:cNvPr id="5" name="Oval 4"/>
          <p:cNvSpPr/>
          <p:nvPr/>
        </p:nvSpPr>
        <p:spPr>
          <a:xfrm>
            <a:off x="5610836" y="3456197"/>
            <a:ext cx="228600" cy="228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69453" y="4188035"/>
            <a:ext cx="228600" cy="228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8821" y="3152568"/>
            <a:ext cx="228600" cy="2286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14219" y="3132903"/>
            <a:ext cx="1555234" cy="369332"/>
          </a:xfrm>
          <a:prstGeom prst="rect">
            <a:avLst/>
          </a:prstGeom>
          <a:noFill/>
        </p:spPr>
        <p:txBody>
          <a:bodyPr wrap="none" rtlCol="0">
            <a:spAutoFit/>
          </a:bodyPr>
          <a:lstStyle/>
          <a:p>
            <a:r>
              <a:rPr lang="en-US" dirty="0" smtClean="0"/>
              <a:t>Gene H. </a:t>
            </a:r>
            <a:r>
              <a:rPr lang="en-US" dirty="0" err="1" smtClean="0"/>
              <a:t>Golub</a:t>
            </a:r>
            <a:endParaRPr lang="en-US" dirty="0"/>
          </a:p>
        </p:txBody>
      </p:sp>
      <p:sp>
        <p:nvSpPr>
          <p:cNvPr id="9" name="TextBox 8"/>
          <p:cNvSpPr txBox="1"/>
          <p:nvPr/>
        </p:nvSpPr>
        <p:spPr>
          <a:xfrm>
            <a:off x="6180375" y="2756197"/>
            <a:ext cx="2025491" cy="369332"/>
          </a:xfrm>
          <a:prstGeom prst="rect">
            <a:avLst/>
          </a:prstGeom>
          <a:noFill/>
        </p:spPr>
        <p:txBody>
          <a:bodyPr wrap="none" rtlCol="0">
            <a:spAutoFit/>
          </a:bodyPr>
          <a:lstStyle/>
          <a:p>
            <a:r>
              <a:rPr lang="en-US" dirty="0" err="1" smtClean="0"/>
              <a:t>Taher</a:t>
            </a:r>
            <a:r>
              <a:rPr lang="en-US" dirty="0" smtClean="0"/>
              <a:t> H. </a:t>
            </a:r>
            <a:r>
              <a:rPr lang="en-US" dirty="0" err="1" smtClean="0"/>
              <a:t>Haveliwala</a:t>
            </a:r>
            <a:endParaRPr lang="en-US" dirty="0" smtClean="0"/>
          </a:p>
        </p:txBody>
      </p:sp>
      <p:sp>
        <p:nvSpPr>
          <p:cNvPr id="10" name="TextBox 9"/>
          <p:cNvSpPr txBox="1"/>
          <p:nvPr/>
        </p:nvSpPr>
        <p:spPr>
          <a:xfrm>
            <a:off x="5839436" y="4407986"/>
            <a:ext cx="2072555" cy="369332"/>
          </a:xfrm>
          <a:prstGeom prst="rect">
            <a:avLst/>
          </a:prstGeom>
          <a:noFill/>
        </p:spPr>
        <p:txBody>
          <a:bodyPr wrap="none" rtlCol="0">
            <a:spAutoFit/>
          </a:bodyPr>
          <a:lstStyle/>
          <a:p>
            <a:r>
              <a:rPr lang="en-US" dirty="0" err="1" smtClean="0"/>
              <a:t>Sepandar</a:t>
            </a:r>
            <a:r>
              <a:rPr lang="en-US" dirty="0" smtClean="0"/>
              <a:t> D. </a:t>
            </a:r>
            <a:r>
              <a:rPr lang="en-US" dirty="0" err="1" smtClean="0"/>
              <a:t>Kamvar</a:t>
            </a:r>
            <a:endParaRPr lang="en-US" dirty="0"/>
          </a:p>
        </p:txBody>
      </p:sp>
      <p:sp>
        <p:nvSpPr>
          <p:cNvPr id="11" name="TextBox 10"/>
          <p:cNvSpPr txBox="1"/>
          <p:nvPr/>
        </p:nvSpPr>
        <p:spPr>
          <a:xfrm>
            <a:off x="6814419" y="5094711"/>
            <a:ext cx="2193999" cy="369332"/>
          </a:xfrm>
          <a:prstGeom prst="rect">
            <a:avLst/>
          </a:prstGeom>
          <a:noFill/>
        </p:spPr>
        <p:txBody>
          <a:bodyPr wrap="none" rtlCol="0">
            <a:spAutoFit/>
          </a:bodyPr>
          <a:lstStyle/>
          <a:p>
            <a:r>
              <a:rPr lang="en-US" dirty="0" smtClean="0"/>
              <a:t>Hector Garcia-Molina</a:t>
            </a:r>
            <a:endParaRPr lang="en-US" dirty="0"/>
          </a:p>
        </p:txBody>
      </p:sp>
      <p:sp>
        <p:nvSpPr>
          <p:cNvPr id="12" name="TextBox 11"/>
          <p:cNvSpPr txBox="1"/>
          <p:nvPr/>
        </p:nvSpPr>
        <p:spPr>
          <a:xfrm>
            <a:off x="7838551" y="3438038"/>
            <a:ext cx="1075936" cy="369332"/>
          </a:xfrm>
          <a:prstGeom prst="rect">
            <a:avLst/>
          </a:prstGeom>
          <a:noFill/>
        </p:spPr>
        <p:txBody>
          <a:bodyPr wrap="none" rtlCol="0">
            <a:spAutoFit/>
          </a:bodyPr>
          <a:lstStyle/>
          <a:p>
            <a:r>
              <a:rPr lang="en-US" dirty="0" smtClean="0"/>
              <a:t>Dan Klein</a:t>
            </a:r>
            <a:endParaRPr lang="en-US" dirty="0"/>
          </a:p>
        </p:txBody>
      </p:sp>
      <p:sp>
        <p:nvSpPr>
          <p:cNvPr id="13" name="TextBox 12"/>
          <p:cNvSpPr txBox="1"/>
          <p:nvPr/>
        </p:nvSpPr>
        <p:spPr>
          <a:xfrm>
            <a:off x="7216855" y="2192071"/>
            <a:ext cx="1197764" cy="369332"/>
          </a:xfrm>
          <a:prstGeom prst="rect">
            <a:avLst/>
          </a:prstGeom>
          <a:noFill/>
        </p:spPr>
        <p:txBody>
          <a:bodyPr wrap="none" rtlCol="0">
            <a:spAutoFit/>
          </a:bodyPr>
          <a:lstStyle/>
          <a:p>
            <a:r>
              <a:rPr lang="en-US" dirty="0" err="1" smtClean="0"/>
              <a:t>Piotr</a:t>
            </a:r>
            <a:r>
              <a:rPr lang="en-US" dirty="0" smtClean="0"/>
              <a:t> </a:t>
            </a:r>
            <a:r>
              <a:rPr lang="en-US" dirty="0" err="1" smtClean="0"/>
              <a:t>Indyk</a:t>
            </a:r>
            <a:endParaRPr lang="en-US" dirty="0"/>
          </a:p>
        </p:txBody>
      </p:sp>
      <p:sp>
        <p:nvSpPr>
          <p:cNvPr id="14" name="TextBox 13"/>
          <p:cNvSpPr txBox="1"/>
          <p:nvPr/>
        </p:nvSpPr>
        <p:spPr>
          <a:xfrm>
            <a:off x="5029200" y="2268271"/>
            <a:ext cx="1632819" cy="369332"/>
          </a:xfrm>
          <a:prstGeom prst="rect">
            <a:avLst/>
          </a:prstGeom>
          <a:noFill/>
        </p:spPr>
        <p:txBody>
          <a:bodyPr wrap="none" rtlCol="0">
            <a:spAutoFit/>
          </a:bodyPr>
          <a:lstStyle/>
          <a:p>
            <a:r>
              <a:rPr lang="en-US" dirty="0" smtClean="0"/>
              <a:t>Aristides </a:t>
            </a:r>
            <a:r>
              <a:rPr lang="en-US" dirty="0" err="1" smtClean="0"/>
              <a:t>Gionis</a:t>
            </a:r>
            <a:endParaRPr lang="en-US" dirty="0"/>
          </a:p>
        </p:txBody>
      </p:sp>
      <p:sp>
        <p:nvSpPr>
          <p:cNvPr id="15" name="TextBox 14"/>
          <p:cNvSpPr txBox="1"/>
          <p:nvPr/>
        </p:nvSpPr>
        <p:spPr>
          <a:xfrm>
            <a:off x="4680819" y="3761655"/>
            <a:ext cx="1752600" cy="646331"/>
          </a:xfrm>
          <a:prstGeom prst="rect">
            <a:avLst/>
          </a:prstGeom>
          <a:noFill/>
        </p:spPr>
        <p:txBody>
          <a:bodyPr wrap="square" rtlCol="0">
            <a:spAutoFit/>
          </a:bodyPr>
          <a:lstStyle/>
          <a:p>
            <a:r>
              <a:rPr lang="en-US" dirty="0" smtClean="0"/>
              <a:t>Christopher D. Manning</a:t>
            </a:r>
            <a:endParaRPr lang="en-US" dirty="0"/>
          </a:p>
        </p:txBody>
      </p:sp>
      <p:sp>
        <p:nvSpPr>
          <p:cNvPr id="16" name="TextBox 15"/>
          <p:cNvSpPr txBox="1"/>
          <p:nvPr/>
        </p:nvSpPr>
        <p:spPr>
          <a:xfrm>
            <a:off x="4939034" y="5193268"/>
            <a:ext cx="1875385" cy="369332"/>
          </a:xfrm>
          <a:prstGeom prst="rect">
            <a:avLst/>
          </a:prstGeom>
          <a:noFill/>
        </p:spPr>
        <p:txBody>
          <a:bodyPr wrap="none" rtlCol="0">
            <a:spAutoFit/>
          </a:bodyPr>
          <a:lstStyle/>
          <a:p>
            <a:r>
              <a:rPr lang="en-US" dirty="0" smtClean="0"/>
              <a:t>Mario T. Schlosser</a:t>
            </a:r>
            <a:endParaRPr lang="en-US" dirty="0"/>
          </a:p>
        </p:txBody>
      </p:sp>
      <p:sp>
        <p:nvSpPr>
          <p:cNvPr id="17" name="Oval 16"/>
          <p:cNvSpPr/>
          <p:nvPr/>
        </p:nvSpPr>
        <p:spPr>
          <a:xfrm>
            <a:off x="5626915" y="4069411"/>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74356" y="2087329"/>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35802" y="2038162"/>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62219" y="376587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48454" y="4923603"/>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57161" y="4999803"/>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5" idx="6"/>
            <a:endCxn id="7" idx="2"/>
          </p:cNvCxnSpPr>
          <p:nvPr/>
        </p:nvCxnSpPr>
        <p:spPr>
          <a:xfrm flipV="1">
            <a:off x="5839436" y="3266868"/>
            <a:ext cx="1239385" cy="303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6" idx="1"/>
          </p:cNvCxnSpPr>
          <p:nvPr/>
        </p:nvCxnSpPr>
        <p:spPr>
          <a:xfrm>
            <a:off x="5805958" y="3651319"/>
            <a:ext cx="996973" cy="570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4"/>
            <a:endCxn id="6" idx="0"/>
          </p:cNvCxnSpPr>
          <p:nvPr/>
        </p:nvCxnSpPr>
        <p:spPr>
          <a:xfrm flipH="1">
            <a:off x="6883753" y="3381168"/>
            <a:ext cx="309368" cy="806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5"/>
            <a:endCxn id="20" idx="2"/>
          </p:cNvCxnSpPr>
          <p:nvPr/>
        </p:nvCxnSpPr>
        <p:spPr>
          <a:xfrm>
            <a:off x="7273943" y="3347690"/>
            <a:ext cx="988276" cy="532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7" idx="7"/>
            <a:endCxn id="19" idx="3"/>
          </p:cNvCxnSpPr>
          <p:nvPr/>
        </p:nvCxnSpPr>
        <p:spPr>
          <a:xfrm flipV="1">
            <a:off x="7273943" y="2233284"/>
            <a:ext cx="395337" cy="952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7" idx="1"/>
            <a:endCxn id="18" idx="5"/>
          </p:cNvCxnSpPr>
          <p:nvPr/>
        </p:nvCxnSpPr>
        <p:spPr>
          <a:xfrm flipH="1" flipV="1">
            <a:off x="5969478" y="2282451"/>
            <a:ext cx="1142821" cy="903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5" idx="4"/>
          </p:cNvCxnSpPr>
          <p:nvPr/>
        </p:nvCxnSpPr>
        <p:spPr>
          <a:xfrm flipV="1">
            <a:off x="5707738" y="3684797"/>
            <a:ext cx="17398" cy="354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6" idx="2"/>
          </p:cNvCxnSpPr>
          <p:nvPr/>
        </p:nvCxnSpPr>
        <p:spPr>
          <a:xfrm>
            <a:off x="5860138" y="4191351"/>
            <a:ext cx="909315" cy="110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2" idx="7"/>
            <a:endCxn id="6" idx="3"/>
          </p:cNvCxnSpPr>
          <p:nvPr/>
        </p:nvCxnSpPr>
        <p:spPr>
          <a:xfrm flipV="1">
            <a:off x="5952283" y="4383157"/>
            <a:ext cx="850648" cy="650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1" idx="1"/>
            <a:endCxn id="6" idx="5"/>
          </p:cNvCxnSpPr>
          <p:nvPr/>
        </p:nvCxnSpPr>
        <p:spPr>
          <a:xfrm flipH="1" flipV="1">
            <a:off x="6964575" y="4383157"/>
            <a:ext cx="817357" cy="573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0" idx="3"/>
            <a:endCxn id="6" idx="6"/>
          </p:cNvCxnSpPr>
          <p:nvPr/>
        </p:nvCxnSpPr>
        <p:spPr>
          <a:xfrm flipH="1">
            <a:off x="6998053" y="3960992"/>
            <a:ext cx="1297644" cy="341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 idx="3"/>
            <a:endCxn id="17" idx="7"/>
          </p:cNvCxnSpPr>
          <p:nvPr/>
        </p:nvCxnSpPr>
        <p:spPr>
          <a:xfrm flipH="1">
            <a:off x="5822037" y="3347690"/>
            <a:ext cx="1290262" cy="755199"/>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23" name="Slide Number Placeholder 22"/>
          <p:cNvSpPr>
            <a:spLocks noGrp="1"/>
          </p:cNvSpPr>
          <p:nvPr>
            <p:ph type="sldNum" sz="quarter" idx="12"/>
          </p:nvPr>
        </p:nvSpPr>
        <p:spPr/>
        <p:txBody>
          <a:bodyPr/>
          <a:lstStyle/>
          <a:p>
            <a:fld id="{AB8E5D03-22EA-460F-B3F7-864A0309ABBE}" type="slidenum">
              <a:rPr lang="en-US" smtClean="0"/>
              <a:t>19</a:t>
            </a:fld>
            <a:endParaRPr lang="en-US"/>
          </a:p>
        </p:txBody>
      </p:sp>
    </p:spTree>
    <p:extLst>
      <p:ext uri="{BB962C8B-B14F-4D97-AF65-F5344CB8AC3E}">
        <p14:creationId xmlns:p14="http://schemas.microsoft.com/office/powerpoint/2010/main" val="28578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Motivation (1)</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Query based subgraph outlier detection</a:t>
            </a:r>
          </a:p>
          <a:p>
            <a:pPr lvl="1"/>
            <a:r>
              <a:rPr lang="en-US" dirty="0"/>
              <a:t>A security officer may like to find some tiny but </a:t>
            </a:r>
            <a:r>
              <a:rPr lang="en-US" dirty="0">
                <a:solidFill>
                  <a:srgbClr val="FF0000"/>
                </a:solidFill>
              </a:rPr>
              <a:t>suspicious activity clubs </a:t>
            </a:r>
            <a:r>
              <a:rPr lang="en-US" dirty="0"/>
              <a:t>from a massive social network, such as Facebook</a:t>
            </a:r>
          </a:p>
          <a:p>
            <a:pPr lvl="1"/>
            <a:r>
              <a:rPr lang="en-US" dirty="0"/>
              <a:t>Network security companies might be interested in discovering a </a:t>
            </a:r>
            <a:r>
              <a:rPr lang="en-US" dirty="0">
                <a:solidFill>
                  <a:srgbClr val="FF0000"/>
                </a:solidFill>
              </a:rPr>
              <a:t>group of computers running malicious software</a:t>
            </a:r>
            <a:r>
              <a:rPr lang="en-US" dirty="0"/>
              <a:t> as botnets</a:t>
            </a:r>
          </a:p>
          <a:p>
            <a:pPr lvl="1"/>
            <a:r>
              <a:rPr lang="en-US" dirty="0"/>
              <a:t>Based on the intelligence obtained so far, an analyst would like to gather information about </a:t>
            </a:r>
            <a:r>
              <a:rPr lang="en-US" dirty="0">
                <a:solidFill>
                  <a:srgbClr val="FF0000"/>
                </a:solidFill>
              </a:rPr>
              <a:t>a terrorist ring with particular features</a:t>
            </a:r>
            <a:r>
              <a:rPr lang="en-US" dirty="0"/>
              <a:t>.</a:t>
            </a:r>
          </a:p>
          <a:p>
            <a:r>
              <a:rPr lang="en-US" dirty="0" smtClean="0"/>
              <a:t>How does one define the outlierness of a subgraph?</a:t>
            </a:r>
            <a:endParaRPr lang="en-US" dirty="0"/>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a:t>
            </a:fld>
            <a:endParaRPr lang="en-US"/>
          </a:p>
        </p:txBody>
      </p:sp>
    </p:spTree>
    <p:extLst>
      <p:ext uri="{BB962C8B-B14F-4D97-AF65-F5344CB8AC3E}">
        <p14:creationId xmlns:p14="http://schemas.microsoft.com/office/powerpoint/2010/main" val="80008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Studies </a:t>
            </a:r>
            <a:r>
              <a:rPr lang="en-US" b="1" dirty="0" smtClean="0"/>
              <a:t>(2)</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4-Clique </a:t>
            </a:r>
            <a:r>
              <a:rPr lang="en-US" dirty="0"/>
              <a:t>Query on Yeast Network 1</a:t>
            </a:r>
          </a:p>
          <a:p>
            <a:r>
              <a:rPr lang="en-US" dirty="0"/>
              <a:t>Top outlier is </a:t>
            </a:r>
            <a:r>
              <a:rPr lang="en-US" dirty="0">
                <a:solidFill>
                  <a:srgbClr val="FF0000"/>
                </a:solidFill>
              </a:rPr>
              <a:t>(ydl147w, ydr394w, ydr427w, yfr010w)</a:t>
            </a:r>
            <a:endParaRPr lang="en-US" dirty="0">
              <a:solidFill>
                <a:srgbClr val="FF0000"/>
              </a:solidFill>
            </a:endParaRPr>
          </a:p>
          <a:p>
            <a:r>
              <a:rPr lang="en-US" dirty="0"/>
              <a:t>These four proteins and other interacting proteins contain </a:t>
            </a:r>
            <a:r>
              <a:rPr lang="en-US" dirty="0" smtClean="0">
                <a:solidFill>
                  <a:srgbClr val="00B050"/>
                </a:solidFill>
              </a:rPr>
              <a:t>a large </a:t>
            </a:r>
            <a:r>
              <a:rPr lang="en-US" dirty="0">
                <a:solidFill>
                  <a:srgbClr val="00B050"/>
                </a:solidFill>
              </a:rPr>
              <a:t>percentage of the following dipeptides: LK, LL, </a:t>
            </a:r>
            <a:r>
              <a:rPr lang="en-US" dirty="0" smtClean="0">
                <a:solidFill>
                  <a:srgbClr val="00B050"/>
                </a:solidFill>
              </a:rPr>
              <a:t>EL, LS</a:t>
            </a:r>
            <a:r>
              <a:rPr lang="en-US" dirty="0">
                <a:solidFill>
                  <a:srgbClr val="00B050"/>
                </a:solidFill>
              </a:rPr>
              <a:t>, LE, SL, SS, AL, EE, KL, LA, EK, DL, KE, VL, IL, </a:t>
            </a:r>
            <a:r>
              <a:rPr lang="en-US" dirty="0" smtClean="0">
                <a:solidFill>
                  <a:srgbClr val="00B050"/>
                </a:solidFill>
              </a:rPr>
              <a:t>AA, LI</a:t>
            </a:r>
            <a:r>
              <a:rPr lang="en-US" dirty="0">
                <a:solidFill>
                  <a:srgbClr val="00B050"/>
                </a:solidFill>
              </a:rPr>
              <a:t>, DE, IS</a:t>
            </a:r>
            <a:r>
              <a:rPr lang="en-US" dirty="0"/>
              <a:t>.</a:t>
            </a:r>
            <a:endParaRPr lang="en-US" dirty="0"/>
          </a:p>
          <a:p>
            <a:r>
              <a:rPr lang="en-US" dirty="0" smtClean="0"/>
              <a:t>A </a:t>
            </a:r>
            <a:r>
              <a:rPr lang="en-US" dirty="0"/>
              <a:t>few proteins (like ydr201w, </a:t>
            </a:r>
            <a:r>
              <a:rPr lang="en-US" dirty="0" smtClean="0"/>
              <a:t>yhr027c, yfr052w</a:t>
            </a:r>
            <a:r>
              <a:rPr lang="en-US" dirty="0"/>
              <a:t>, ynl250w, ydl147w, ymr308c, ylr106c) contain </a:t>
            </a:r>
            <a:r>
              <a:rPr lang="en-US" dirty="0" smtClean="0"/>
              <a:t>very small </a:t>
            </a:r>
            <a:r>
              <a:rPr lang="en-US" dirty="0"/>
              <a:t>amounts of these dipeptides.</a:t>
            </a:r>
            <a:endParaRPr lang="en-US" dirty="0"/>
          </a:p>
          <a:p>
            <a:r>
              <a:rPr lang="en-US" dirty="0"/>
              <a:t>Instead their </a:t>
            </a:r>
            <a:r>
              <a:rPr lang="en-US" dirty="0" smtClean="0"/>
              <a:t>sequences contain </a:t>
            </a:r>
            <a:r>
              <a:rPr lang="en-US" dirty="0">
                <a:solidFill>
                  <a:srgbClr val="FF0000"/>
                </a:solidFill>
              </a:rPr>
              <a:t>high percentages of other dipeptides like IE, </a:t>
            </a:r>
            <a:r>
              <a:rPr lang="en-US" dirty="0" smtClean="0">
                <a:solidFill>
                  <a:srgbClr val="FF0000"/>
                </a:solidFill>
              </a:rPr>
              <a:t>LD, </a:t>
            </a:r>
            <a:r>
              <a:rPr lang="pt-BR" dirty="0" smtClean="0">
                <a:solidFill>
                  <a:srgbClr val="FF0000"/>
                </a:solidFill>
              </a:rPr>
              <a:t>KK</a:t>
            </a:r>
            <a:r>
              <a:rPr lang="pt-BR" dirty="0">
                <a:solidFill>
                  <a:srgbClr val="FF0000"/>
                </a:solidFill>
              </a:rPr>
              <a:t>, KS, LN, NL, AS, DA, EN, LQ.</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20</a:t>
            </a:fld>
            <a:endParaRPr lang="en-US"/>
          </a:p>
        </p:txBody>
      </p:sp>
    </p:spTree>
    <p:extLst>
      <p:ext uri="{BB962C8B-B14F-4D97-AF65-F5344CB8AC3E}">
        <p14:creationId xmlns:p14="http://schemas.microsoft.com/office/powerpoint/2010/main" val="30116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Related Work</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Outlier Detection for </a:t>
            </a:r>
            <a:r>
              <a:rPr lang="en-US" dirty="0" smtClean="0">
                <a:solidFill>
                  <a:srgbClr val="7030A0"/>
                </a:solidFill>
              </a:rPr>
              <a:t>Static Networks</a:t>
            </a:r>
          </a:p>
          <a:p>
            <a:pPr lvl="1"/>
            <a:r>
              <a:rPr lang="en-US" dirty="0" smtClean="0"/>
              <a:t>Minimum Description Length (MDL) </a:t>
            </a:r>
            <a:r>
              <a:rPr lang="en-US" dirty="0"/>
              <a:t>[</a:t>
            </a:r>
            <a:r>
              <a:rPr lang="en-US" dirty="0" smtClean="0"/>
              <a:t>NC03, Cha04]</a:t>
            </a:r>
          </a:p>
          <a:p>
            <a:pPr lvl="1"/>
            <a:r>
              <a:rPr lang="en-US" dirty="0" err="1" smtClean="0"/>
              <a:t>Egonets</a:t>
            </a:r>
            <a:r>
              <a:rPr lang="en-US" dirty="0" smtClean="0"/>
              <a:t> </a:t>
            </a:r>
            <a:r>
              <a:rPr lang="en-US" dirty="0"/>
              <a:t>[</a:t>
            </a:r>
            <a:r>
              <a:rPr lang="en-US" dirty="0" smtClean="0"/>
              <a:t>AMF10, HERF+10]</a:t>
            </a:r>
          </a:p>
          <a:p>
            <a:pPr lvl="1"/>
            <a:r>
              <a:rPr lang="en-US" dirty="0" smtClean="0"/>
              <a:t>Random walks </a:t>
            </a:r>
            <a:r>
              <a:rPr lang="en-US" dirty="0"/>
              <a:t>[</a:t>
            </a:r>
            <a:r>
              <a:rPr lang="en-US" dirty="0" smtClean="0"/>
              <a:t>SQCF05, MT06]</a:t>
            </a:r>
          </a:p>
          <a:p>
            <a:pPr lvl="1"/>
            <a:r>
              <a:rPr lang="en-US" dirty="0" smtClean="0"/>
              <a:t>Random field models </a:t>
            </a:r>
            <a:r>
              <a:rPr lang="en-US" dirty="0"/>
              <a:t>[</a:t>
            </a:r>
            <a:r>
              <a:rPr lang="en-US" dirty="0" smtClean="0"/>
              <a:t>QAH12, GLF+10]</a:t>
            </a:r>
          </a:p>
          <a:p>
            <a:r>
              <a:rPr lang="en-US" dirty="0"/>
              <a:t>Outlier Detection for </a:t>
            </a:r>
            <a:r>
              <a:rPr lang="en-US" dirty="0" smtClean="0">
                <a:solidFill>
                  <a:srgbClr val="7030A0"/>
                </a:solidFill>
              </a:rPr>
              <a:t>Temporal Networks</a:t>
            </a:r>
          </a:p>
          <a:p>
            <a:pPr lvl="1"/>
            <a:r>
              <a:rPr lang="en-US" dirty="0"/>
              <a:t>Graph Similarity based </a:t>
            </a:r>
            <a:r>
              <a:rPr lang="en-US" dirty="0" smtClean="0"/>
              <a:t>Outlier Detection Algorithms </a:t>
            </a:r>
            <a:r>
              <a:rPr lang="en-US" dirty="0"/>
              <a:t>[DK03, PDGM10, Pin05</a:t>
            </a:r>
            <a:r>
              <a:rPr lang="en-US" dirty="0" smtClean="0"/>
              <a:t>]</a:t>
            </a:r>
          </a:p>
          <a:p>
            <a:pPr lvl="1"/>
            <a:r>
              <a:rPr lang="en-US" dirty="0" smtClean="0"/>
              <a:t>Evolutionary </a:t>
            </a:r>
            <a:r>
              <a:rPr lang="en-US" dirty="0"/>
              <a:t>Community Outlier Detection </a:t>
            </a:r>
            <a:r>
              <a:rPr lang="en-US" dirty="0" smtClean="0"/>
              <a:t>Algorithms </a:t>
            </a:r>
            <a:r>
              <a:rPr lang="en-US" dirty="0"/>
              <a:t>[GGSH12a, GGSH12b</a:t>
            </a:r>
            <a:r>
              <a:rPr lang="en-US" dirty="0" smtClean="0"/>
              <a:t>]</a:t>
            </a:r>
          </a:p>
          <a:p>
            <a:pPr lvl="1"/>
            <a:r>
              <a:rPr lang="en-US" dirty="0"/>
              <a:t>Online Graph Outlier Detection </a:t>
            </a:r>
            <a:r>
              <a:rPr lang="en-US" dirty="0" smtClean="0"/>
              <a:t>Algorithms </a:t>
            </a:r>
            <a:r>
              <a:rPr lang="en-US" dirty="0"/>
              <a:t>[</a:t>
            </a:r>
            <a:r>
              <a:rPr lang="en-US" dirty="0" smtClean="0"/>
              <a:t>AZY11, </a:t>
            </a:r>
            <a:r>
              <a:rPr lang="en-US" dirty="0"/>
              <a:t>IK04]</a:t>
            </a:r>
            <a:endParaRPr lang="en-US" dirty="0" smtClean="0"/>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21</a:t>
            </a:fld>
            <a:endParaRPr lang="en-US"/>
          </a:p>
        </p:txBody>
      </p:sp>
    </p:spTree>
    <p:extLst>
      <p:ext uri="{BB962C8B-B14F-4D97-AF65-F5344CB8AC3E}">
        <p14:creationId xmlns:p14="http://schemas.microsoft.com/office/powerpoint/2010/main" val="36963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t>Proposed the </a:t>
            </a:r>
            <a:r>
              <a:rPr lang="en-US" dirty="0">
                <a:solidFill>
                  <a:srgbClr val="FF0000"/>
                </a:solidFill>
              </a:rPr>
              <a:t>problem of identifying subgraph outliers that adhere to an input subgraph query template</a:t>
            </a:r>
            <a:r>
              <a:rPr lang="en-US" dirty="0"/>
              <a:t> based on deviations in linkage compared to the </a:t>
            </a:r>
            <a:r>
              <a:rPr lang="en-US" dirty="0" smtClean="0"/>
              <a:t>neighborhood</a:t>
            </a:r>
            <a:endParaRPr lang="en-US" dirty="0"/>
          </a:p>
          <a:p>
            <a:r>
              <a:rPr lang="en-US" dirty="0"/>
              <a:t>Discussed a methodology to compute the outlierness of a subgraph match based on a </a:t>
            </a:r>
            <a:r>
              <a:rPr lang="en-US" dirty="0">
                <a:solidFill>
                  <a:srgbClr val="FF0000"/>
                </a:solidFill>
              </a:rPr>
              <a:t>max-margin </a:t>
            </a:r>
            <a:r>
              <a:rPr lang="en-US" dirty="0" smtClean="0">
                <a:solidFill>
                  <a:srgbClr val="FF0000"/>
                </a:solidFill>
              </a:rPr>
              <a:t>framework</a:t>
            </a:r>
            <a:endParaRPr lang="en-US" dirty="0">
              <a:solidFill>
                <a:srgbClr val="FF0000"/>
              </a:solidFill>
            </a:endParaRPr>
          </a:p>
          <a:p>
            <a:r>
              <a:rPr lang="en-US" dirty="0"/>
              <a:t>Using several synthetic datasets, we observed that a </a:t>
            </a:r>
            <a:r>
              <a:rPr lang="en-US" dirty="0">
                <a:solidFill>
                  <a:srgbClr val="FF0000"/>
                </a:solidFill>
              </a:rPr>
              <a:t>local method outperforms a partition-wide approach</a:t>
            </a:r>
            <a:r>
              <a:rPr lang="en-US" dirty="0"/>
              <a:t> which in turn is more accurate than a global strategy in extracting the injected outliers across a wide variety of experimental </a:t>
            </a:r>
            <a:r>
              <a:rPr lang="en-US" dirty="0" smtClean="0"/>
              <a:t>settings</a:t>
            </a:r>
            <a:endParaRPr lang="en-US" dirty="0"/>
          </a:p>
          <a:p>
            <a:r>
              <a:rPr lang="en-US" dirty="0"/>
              <a:t>Showed </a:t>
            </a:r>
            <a:r>
              <a:rPr lang="en-US" dirty="0">
                <a:solidFill>
                  <a:srgbClr val="FF0000"/>
                </a:solidFill>
              </a:rPr>
              <a:t>interesting and meaningful outliers </a:t>
            </a:r>
            <a:r>
              <a:rPr lang="en-US" dirty="0"/>
              <a:t>detected from the Four Area and DBLP co-authorship graphs, and the Yeast protein interaction graph</a:t>
            </a: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22</a:t>
            </a:fld>
            <a:endParaRPr lang="en-US"/>
          </a:p>
        </p:txBody>
      </p:sp>
    </p:spTree>
    <p:extLst>
      <p:ext uri="{BB962C8B-B14F-4D97-AF65-F5344CB8AC3E}">
        <p14:creationId xmlns:p14="http://schemas.microsoft.com/office/powerpoint/2010/main" val="30323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work was supported in part by the U.S. Army Research Laboratory under Cooperative Agreement No. W911NF-11-2-0086 (Cyber-Security) and W911NF-09-2-0053 (NSCTA), the U.S. Army Research Office under Cooperative Agreement No. W911NF-13-1-0193, and U.S. National Science Foundation grants CNS-0931975, IIS-1017362, and IIS-1320617.</a:t>
            </a:r>
          </a:p>
          <a:p>
            <a:r>
              <a:rPr lang="en-US" dirty="0"/>
              <a:t>We would also like to thank the Institute for Genomic Biology at University of Illinois, Urbana Champaign for their equipment.</a:t>
            </a:r>
            <a:endParaRPr lang="en-US" dirty="0"/>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23</a:t>
            </a:fld>
            <a:endParaRPr lang="en-US"/>
          </a:p>
        </p:txBody>
      </p:sp>
    </p:spTree>
    <p:extLst>
      <p:ext uri="{BB962C8B-B14F-4D97-AF65-F5344CB8AC3E}">
        <p14:creationId xmlns:p14="http://schemas.microsoft.com/office/powerpoint/2010/main" val="3677560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590800"/>
            <a:ext cx="8229600" cy="1143000"/>
          </a:xfrm>
        </p:spPr>
        <p:txBody>
          <a:bodyPr/>
          <a:lstStyle/>
          <a:p>
            <a:r>
              <a:rPr lang="en-US" dirty="0" smtClean="0"/>
              <a:t>Thanks!</a:t>
            </a:r>
            <a:endParaRPr lang="en-US" dirty="0"/>
          </a:p>
        </p:txBody>
      </p:sp>
      <p:sp>
        <p:nvSpPr>
          <p:cNvPr id="4" name="Slide Number Placeholder 3"/>
          <p:cNvSpPr>
            <a:spLocks noGrp="1"/>
          </p:cNvSpPr>
          <p:nvPr>
            <p:ph type="sldNum" sz="quarter" idx="12"/>
          </p:nvPr>
        </p:nvSpPr>
        <p:spPr/>
        <p:txBody>
          <a:bodyPr/>
          <a:lstStyle/>
          <a:p>
            <a:fld id="{AB8E5D03-22EA-460F-B3F7-864A0309ABBE}" type="slidenum">
              <a:rPr lang="en-US" smtClean="0"/>
              <a:t>24</a:t>
            </a:fld>
            <a:endParaRPr lang="en-US"/>
          </a:p>
        </p:txBody>
      </p:sp>
      <p:sp>
        <p:nvSpPr>
          <p:cNvPr id="5" name="Footer Placeholder 4"/>
          <p:cNvSpPr>
            <a:spLocks noGrp="1"/>
          </p:cNvSpPr>
          <p:nvPr>
            <p:ph type="ftr" sz="quarter" idx="11"/>
          </p:nvPr>
        </p:nvSpPr>
        <p:spPr/>
        <p:txBody>
          <a:bodyPr/>
          <a:lstStyle/>
          <a:p>
            <a:r>
              <a:rPr lang="en-US" altLang="zh-CN" smtClean="0"/>
              <a:t>gmanish@microsoft.com</a:t>
            </a:r>
            <a:endParaRPr lang="zh-CN" altLang="en-US" dirty="0" smtClean="0"/>
          </a:p>
        </p:txBody>
      </p:sp>
    </p:spTree>
    <p:extLst>
      <p:ext uri="{BB962C8B-B14F-4D97-AF65-F5344CB8AC3E}">
        <p14:creationId xmlns:p14="http://schemas.microsoft.com/office/powerpoint/2010/main" val="219051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 (1)</a:t>
            </a:r>
            <a:endParaRPr lang="en-US" b="1" dirty="0"/>
          </a:p>
        </p:txBody>
      </p:sp>
      <p:sp>
        <p:nvSpPr>
          <p:cNvPr id="3" name="Content Placeholder 2"/>
          <p:cNvSpPr>
            <a:spLocks noGrp="1"/>
          </p:cNvSpPr>
          <p:nvPr>
            <p:ph idx="1"/>
          </p:nvPr>
        </p:nvSpPr>
        <p:spPr>
          <a:xfrm>
            <a:off x="457200" y="1371600"/>
            <a:ext cx="8229600" cy="4525963"/>
          </a:xfrm>
        </p:spPr>
        <p:txBody>
          <a:bodyPr>
            <a:noAutofit/>
          </a:bodyPr>
          <a:lstStyle/>
          <a:p>
            <a:r>
              <a:rPr lang="en-US" sz="1100" dirty="0"/>
              <a:t>[AMF10] Leman </a:t>
            </a:r>
            <a:r>
              <a:rPr lang="en-US" sz="1100" dirty="0" err="1"/>
              <a:t>Akoglu</a:t>
            </a:r>
            <a:r>
              <a:rPr lang="en-US" sz="1100" dirty="0"/>
              <a:t>, Mary </a:t>
            </a:r>
            <a:r>
              <a:rPr lang="en-US" sz="1100" dirty="0" err="1"/>
              <a:t>McGlohon</a:t>
            </a:r>
            <a:r>
              <a:rPr lang="en-US" sz="1100" dirty="0"/>
              <a:t>, and Christos </a:t>
            </a:r>
            <a:r>
              <a:rPr lang="en-US" sz="1100" dirty="0" err="1"/>
              <a:t>Faloutsos</a:t>
            </a:r>
            <a:r>
              <a:rPr lang="en-US" sz="1100" dirty="0"/>
              <a:t>. Oddball: Spotting anomalies in weighted graphs. In Proc. of the 14th Pacific-Asia Conf. on Advances in Knowledge Discovery and Data Mining (PAKDD), pages 410–421. Springer, 2010. </a:t>
            </a:r>
          </a:p>
          <a:p>
            <a:r>
              <a:rPr lang="en-US" sz="1100" dirty="0"/>
              <a:t>[AZY11] </a:t>
            </a:r>
            <a:r>
              <a:rPr lang="en-US" sz="1100" dirty="0" err="1"/>
              <a:t>Charu</a:t>
            </a:r>
            <a:r>
              <a:rPr lang="en-US" sz="1100" dirty="0"/>
              <a:t> C. Aggarwal, </a:t>
            </a:r>
            <a:r>
              <a:rPr lang="en-US" sz="1100" dirty="0" err="1"/>
              <a:t>Yuchen</a:t>
            </a:r>
            <a:r>
              <a:rPr lang="en-US" sz="1100" dirty="0"/>
              <a:t> Zhao, and Philip S. Yu. Outlier Detection in Graph Streams. In Proc. of the 27th Intl. Conf. on Data Engineering (ICDE), pages 399–409, 2011. </a:t>
            </a:r>
          </a:p>
          <a:p>
            <a:r>
              <a:rPr lang="en-US" sz="1100" dirty="0"/>
              <a:t>[CCCX11] K. </a:t>
            </a:r>
            <a:r>
              <a:rPr lang="en-US" sz="1100" dirty="0" err="1"/>
              <a:t>Chakrabarti</a:t>
            </a:r>
            <a:r>
              <a:rPr lang="en-US" sz="1100" dirty="0"/>
              <a:t>, S. </a:t>
            </a:r>
            <a:r>
              <a:rPr lang="en-US" sz="1100" dirty="0" err="1"/>
              <a:t>Chaudhuri</a:t>
            </a:r>
            <a:r>
              <a:rPr lang="en-US" sz="1100" dirty="0"/>
              <a:t>, T. Cheng, and D. </a:t>
            </a:r>
            <a:r>
              <a:rPr lang="en-US" sz="1100" dirty="0" err="1"/>
              <a:t>Xin</a:t>
            </a:r>
            <a:r>
              <a:rPr lang="en-US" sz="1100" dirty="0"/>
              <a:t>. </a:t>
            </a:r>
            <a:r>
              <a:rPr lang="en-US" sz="1100" dirty="0" err="1"/>
              <a:t>EntityTagger</a:t>
            </a:r>
            <a:r>
              <a:rPr lang="en-US" sz="1100" dirty="0"/>
              <a:t>: Automatically Tagging Entities with Descriptive Phrases. In Proc. of the 20th Intl. World Wide Web Conf. (WWW), pages 19–20, 2011. </a:t>
            </a:r>
          </a:p>
          <a:p>
            <a:r>
              <a:rPr lang="en-US" sz="1100" dirty="0"/>
              <a:t>[CFSV04] Luigi P. </a:t>
            </a:r>
            <a:r>
              <a:rPr lang="en-US" sz="1100" dirty="0" err="1"/>
              <a:t>Cordella</a:t>
            </a:r>
            <a:r>
              <a:rPr lang="en-US" sz="1100" dirty="0"/>
              <a:t>, Pasquale Foggia, Carlo </a:t>
            </a:r>
            <a:r>
              <a:rPr lang="en-US" sz="1100" dirty="0" err="1"/>
              <a:t>Sansone</a:t>
            </a:r>
            <a:r>
              <a:rPr lang="en-US" sz="1100" dirty="0"/>
              <a:t>, and Mario Vento. A (Sub)Graph Isomorphism Algorithm for Matching Large Graphs. IEEE Transactions on Pattern Analysis and Machine Intelligence (TPAMI), 26(10):1367–1372, 2004. </a:t>
            </a:r>
          </a:p>
          <a:p>
            <a:r>
              <a:rPr lang="en-US" sz="1100" dirty="0"/>
              <a:t>[Cha04] </a:t>
            </a:r>
            <a:r>
              <a:rPr lang="en-US" sz="1100" dirty="0" err="1"/>
              <a:t>Deepayan</a:t>
            </a:r>
            <a:r>
              <a:rPr lang="en-US" sz="1100" dirty="0"/>
              <a:t> </a:t>
            </a:r>
            <a:r>
              <a:rPr lang="en-US" sz="1100" dirty="0" err="1"/>
              <a:t>Chakrabarti</a:t>
            </a:r>
            <a:r>
              <a:rPr lang="en-US" sz="1100" dirty="0"/>
              <a:t>. </a:t>
            </a:r>
            <a:r>
              <a:rPr lang="en-US" sz="1100" dirty="0" err="1"/>
              <a:t>AutoPart</a:t>
            </a:r>
            <a:r>
              <a:rPr lang="en-US" sz="1100" dirty="0"/>
              <a:t>: Parameter-free Graph Partitioning and Outlier Detection. In Proc. of the 8th European Conf. on Principles and Practice of Knowledge Discovery in Databases (PKDD), pages 112–124, 2004. </a:t>
            </a:r>
          </a:p>
          <a:p>
            <a:r>
              <a:rPr lang="en-US" sz="1100" dirty="0"/>
              <a:t>[CYD+08] </a:t>
            </a:r>
            <a:r>
              <a:rPr lang="en-US" sz="1100" dirty="0" err="1"/>
              <a:t>Jiefeng</a:t>
            </a:r>
            <a:r>
              <a:rPr lang="en-US" sz="1100" dirty="0"/>
              <a:t> Cheng, Jeffrey </a:t>
            </a:r>
            <a:r>
              <a:rPr lang="en-US" sz="1100" dirty="0" err="1"/>
              <a:t>Xu</a:t>
            </a:r>
            <a:r>
              <a:rPr lang="en-US" sz="1100" dirty="0"/>
              <a:t> Yu, Bolin Ding, Philip S. Yu, and </a:t>
            </a:r>
            <a:r>
              <a:rPr lang="en-US" sz="1100" dirty="0" err="1"/>
              <a:t>Haixun</a:t>
            </a:r>
            <a:r>
              <a:rPr lang="en-US" sz="1100" dirty="0"/>
              <a:t> Wang. Fast Graph Pattern Matching. In Proc. of the 24th Intl. Conf. on Data Engineering (ICDE), pages 913–922, 2008. </a:t>
            </a:r>
          </a:p>
          <a:p>
            <a:r>
              <a:rPr lang="en-US" sz="1100" dirty="0"/>
              <a:t>[DDGM12] </a:t>
            </a:r>
            <a:r>
              <a:rPr lang="en-US" sz="1100" dirty="0" err="1"/>
              <a:t>Abir</a:t>
            </a:r>
            <a:r>
              <a:rPr lang="en-US" sz="1100" dirty="0"/>
              <a:t> De, </a:t>
            </a:r>
            <a:r>
              <a:rPr lang="en-US" sz="1100" dirty="0" err="1"/>
              <a:t>Maunendra</a:t>
            </a:r>
            <a:r>
              <a:rPr lang="en-US" sz="1100" dirty="0"/>
              <a:t> </a:t>
            </a:r>
            <a:r>
              <a:rPr lang="en-US" sz="1100" dirty="0" err="1"/>
              <a:t>Sankar</a:t>
            </a:r>
            <a:r>
              <a:rPr lang="en-US" sz="1100" dirty="0"/>
              <a:t> </a:t>
            </a:r>
            <a:r>
              <a:rPr lang="en-US" sz="1100" dirty="0" err="1"/>
              <a:t>Desarkar</a:t>
            </a:r>
            <a:r>
              <a:rPr lang="en-US" sz="1100" dirty="0"/>
              <a:t>, </a:t>
            </a:r>
            <a:r>
              <a:rPr lang="en-US" sz="1100" dirty="0" err="1"/>
              <a:t>Niloy</a:t>
            </a:r>
            <a:r>
              <a:rPr lang="en-US" sz="1100" dirty="0"/>
              <a:t> </a:t>
            </a:r>
            <a:r>
              <a:rPr lang="en-US" sz="1100" dirty="0" err="1"/>
              <a:t>Ganguly</a:t>
            </a:r>
            <a:r>
              <a:rPr lang="en-US" sz="1100" dirty="0"/>
              <a:t>, and </a:t>
            </a:r>
            <a:r>
              <a:rPr lang="en-US" sz="1100" dirty="0" err="1"/>
              <a:t>Pabitra</a:t>
            </a:r>
            <a:r>
              <a:rPr lang="en-US" sz="1100" dirty="0"/>
              <a:t> </a:t>
            </a:r>
            <a:r>
              <a:rPr lang="en-US" sz="1100" dirty="0" err="1"/>
              <a:t>Mitra</a:t>
            </a:r>
            <a:r>
              <a:rPr lang="en-US" sz="1100" dirty="0"/>
              <a:t>. Local Learning of Item Dissimilarity using Content and Link Structure. In Proc. of the 6th ACM Conf. on Recommender Systems (</a:t>
            </a:r>
            <a:r>
              <a:rPr lang="en-US" sz="1100" dirty="0" err="1"/>
              <a:t>RecSys</a:t>
            </a:r>
            <a:r>
              <a:rPr lang="en-US" sz="1100" dirty="0"/>
              <a:t>), pages 221–224, 2012. </a:t>
            </a:r>
          </a:p>
          <a:p>
            <a:r>
              <a:rPr lang="en-US" sz="1100" dirty="0"/>
              <a:t>[DK03] P. Dickinson and M. </a:t>
            </a:r>
            <a:r>
              <a:rPr lang="en-US" sz="1100" dirty="0" err="1"/>
              <a:t>Kraetzl</a:t>
            </a:r>
            <a:r>
              <a:rPr lang="en-US" sz="1100" dirty="0"/>
              <a:t>. Novel Approaches in Modelling Dynamics of Networked Surveillance Environment. In Proc. of the 6th Intl. Conf. of Information Fusion, volume 1, pages 302–309, 2003. </a:t>
            </a:r>
          </a:p>
          <a:p>
            <a:r>
              <a:rPr lang="en-US" sz="1100" dirty="0"/>
              <a:t>[FSNW13] </a:t>
            </a:r>
            <a:r>
              <a:rPr lang="en-US" sz="1100" dirty="0" err="1"/>
              <a:t>Yaping</a:t>
            </a:r>
            <a:r>
              <a:rPr lang="en-US" sz="1100" dirty="0"/>
              <a:t> Feng, Judith A. </a:t>
            </a:r>
            <a:r>
              <a:rPr lang="en-US" sz="1100" dirty="0" err="1"/>
              <a:t>Syrkin-Nikolau</a:t>
            </a:r>
            <a:r>
              <a:rPr lang="en-US" sz="1100" dirty="0"/>
              <a:t>, and Eve S. </a:t>
            </a:r>
            <a:r>
              <a:rPr lang="en-US" sz="1100" dirty="0" err="1"/>
              <a:t>Wurtele</a:t>
            </a:r>
            <a:r>
              <a:rPr lang="en-US" sz="1100" dirty="0"/>
              <a:t>. Creating </a:t>
            </a:r>
            <a:r>
              <a:rPr lang="en-US" sz="1100" dirty="0" err="1"/>
              <a:t>Subnetworks</a:t>
            </a:r>
            <a:r>
              <a:rPr lang="en-US" sz="1100" dirty="0"/>
              <a:t> from </a:t>
            </a:r>
            <a:r>
              <a:rPr lang="en-US" sz="1100" dirty="0" err="1"/>
              <a:t>Transcriptomic</a:t>
            </a:r>
            <a:r>
              <a:rPr lang="en-US" sz="1100" dirty="0"/>
              <a:t> Data on Central Nervous System Diseases informed by a Massive </a:t>
            </a:r>
            <a:r>
              <a:rPr lang="en-US" sz="1100" dirty="0" err="1"/>
              <a:t>Transcriptomic</a:t>
            </a:r>
            <a:r>
              <a:rPr lang="en-US" sz="1100" dirty="0"/>
              <a:t> Network. Interdisciplinary Bio Central (IBC), 5(1):1–8, Jan 2013. </a:t>
            </a:r>
          </a:p>
          <a:p>
            <a:r>
              <a:rPr lang="en-US" sz="1100" dirty="0"/>
              <a:t>[GGSH12a] Manish Gupta, Jing </a:t>
            </a:r>
            <a:r>
              <a:rPr lang="en-US" sz="1100" dirty="0" err="1"/>
              <a:t>Gao</a:t>
            </a:r>
            <a:r>
              <a:rPr lang="en-US" sz="1100" dirty="0"/>
              <a:t>, </a:t>
            </a:r>
            <a:r>
              <a:rPr lang="en-US" sz="1100" dirty="0" err="1"/>
              <a:t>Yizhou</a:t>
            </a:r>
            <a:r>
              <a:rPr lang="en-US" sz="1100" dirty="0"/>
              <a:t> Sun, and Jiawei Han. Community Trend Outlier Detection using Soft Temporal Pattern Mining. In Proc. of the European Conference on Machine Learning and Knowledge Discovery in Databases (ECML PKDD), pages 692–708, 2012. </a:t>
            </a:r>
          </a:p>
          <a:p>
            <a:r>
              <a:rPr lang="en-US" sz="1100" dirty="0"/>
              <a:t>[GGSH12b] Manish Gupta, Jing </a:t>
            </a:r>
            <a:r>
              <a:rPr lang="en-US" sz="1100" dirty="0" err="1"/>
              <a:t>Gao</a:t>
            </a:r>
            <a:r>
              <a:rPr lang="en-US" sz="1100" dirty="0"/>
              <a:t>, </a:t>
            </a:r>
            <a:r>
              <a:rPr lang="en-US" sz="1100" dirty="0" err="1"/>
              <a:t>Yizhou</a:t>
            </a:r>
            <a:r>
              <a:rPr lang="en-US" sz="1100" dirty="0"/>
              <a:t> Sun, and Jiawei Han. Integrating Community Matching and Outlier Detection for Mining Evolutionary Community Outliers. In Proc. of the 18th ACM SIGKDD Intl. Conf. on Knowledge Discovery and Data Mining (KDD), pages 859–867, 2012. </a:t>
            </a:r>
          </a:p>
          <a:p>
            <a:r>
              <a:rPr lang="en-US" sz="1100" dirty="0"/>
              <a:t>[GLF+10] Jing </a:t>
            </a:r>
            <a:r>
              <a:rPr lang="en-US" sz="1100" dirty="0" err="1"/>
              <a:t>Gao</a:t>
            </a:r>
            <a:r>
              <a:rPr lang="en-US" sz="1100" dirty="0"/>
              <a:t>, Feng Liang, Wei Fan, Chi Wang, </a:t>
            </a:r>
            <a:r>
              <a:rPr lang="en-US" sz="1100" dirty="0" err="1"/>
              <a:t>Yizhou</a:t>
            </a:r>
            <a:r>
              <a:rPr lang="en-US" sz="1100" dirty="0"/>
              <a:t> Sun, and Jiawei Han. On Community Outliers and their Efficient Detection in Information Networks. In Proc. of the 16th ACM SIGKDD Intl. Conf. on Knowledge Discovery and Data Mining (KDD), pages 813–822, 2010. </a:t>
            </a: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25</a:t>
            </a:fld>
            <a:endParaRPr lang="en-US"/>
          </a:p>
        </p:txBody>
      </p:sp>
    </p:spTree>
    <p:extLst>
      <p:ext uri="{BB962C8B-B14F-4D97-AF65-F5344CB8AC3E}">
        <p14:creationId xmlns:p14="http://schemas.microsoft.com/office/powerpoint/2010/main" val="1153475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a:t>
            </a:r>
            <a:r>
              <a:rPr lang="en-US" b="1" dirty="0" smtClean="0"/>
              <a:t>(2)</a:t>
            </a:r>
            <a:endParaRPr lang="en-US" dirty="0"/>
          </a:p>
        </p:txBody>
      </p:sp>
      <p:sp>
        <p:nvSpPr>
          <p:cNvPr id="3" name="Content Placeholder 2"/>
          <p:cNvSpPr>
            <a:spLocks noGrp="1"/>
          </p:cNvSpPr>
          <p:nvPr>
            <p:ph idx="1"/>
          </p:nvPr>
        </p:nvSpPr>
        <p:spPr/>
        <p:txBody>
          <a:bodyPr>
            <a:normAutofit fontScale="40000" lnSpcReduction="20000"/>
          </a:bodyPr>
          <a:lstStyle/>
          <a:p>
            <a:r>
              <a:rPr lang="en-US" dirty="0"/>
              <a:t>[HERF+10] Keith Henderson, Tina </a:t>
            </a:r>
            <a:r>
              <a:rPr lang="en-US" dirty="0" err="1"/>
              <a:t>Eliassi</a:t>
            </a:r>
            <a:r>
              <a:rPr lang="en-US" dirty="0"/>
              <a:t>-Rad, Christos </a:t>
            </a:r>
            <a:r>
              <a:rPr lang="en-US" dirty="0" err="1"/>
              <a:t>Faloutsos</a:t>
            </a:r>
            <a:r>
              <a:rPr lang="en-US" dirty="0"/>
              <a:t>, Leman </a:t>
            </a:r>
            <a:r>
              <a:rPr lang="en-US" dirty="0" err="1"/>
              <a:t>Akoglu</a:t>
            </a:r>
            <a:r>
              <a:rPr lang="en-US" dirty="0"/>
              <a:t>, Lei Li, Koji </a:t>
            </a:r>
            <a:r>
              <a:rPr lang="en-US" dirty="0" err="1"/>
              <a:t>Maruhashi</a:t>
            </a:r>
            <a:r>
              <a:rPr lang="en-US" dirty="0"/>
              <a:t>, B. Aditya Prakash, and </a:t>
            </a:r>
            <a:r>
              <a:rPr lang="en-US" dirty="0" err="1"/>
              <a:t>Hanghang</a:t>
            </a:r>
            <a:r>
              <a:rPr lang="en-US" dirty="0"/>
              <a:t> Tong. Metric Forensics: A Multi-level Approach for Mining Volatile Graphs. In Proc. of the 16th ACM SIGKDD Intl. Conf. on Knowledge Discovery and Data Mining (KDD), pages 163–172, 2010. </a:t>
            </a:r>
          </a:p>
          <a:p>
            <a:r>
              <a:rPr lang="en-US" dirty="0"/>
              <a:t>[HS08] </a:t>
            </a:r>
            <a:r>
              <a:rPr lang="en-US" dirty="0" err="1"/>
              <a:t>Huahai</a:t>
            </a:r>
            <a:r>
              <a:rPr lang="en-US" dirty="0"/>
              <a:t> He and </a:t>
            </a:r>
            <a:r>
              <a:rPr lang="en-US" dirty="0" err="1"/>
              <a:t>Ambuj</a:t>
            </a:r>
            <a:r>
              <a:rPr lang="en-US" dirty="0"/>
              <a:t> K. Singh. Graphs-at-a-time: Query Language and Access Methods for Graph Databases. In Proc. of the 2008 ACM SIGMOD Intl. Conf. on Management of Data (SIGMOD), pages 405–418, 2008. </a:t>
            </a:r>
          </a:p>
          <a:p>
            <a:r>
              <a:rPr lang="en-US" dirty="0"/>
              <a:t>[IK04] Tsuyoshi </a:t>
            </a:r>
            <a:r>
              <a:rPr lang="en-US" dirty="0" err="1"/>
              <a:t>Id´e</a:t>
            </a:r>
            <a:r>
              <a:rPr lang="en-US" dirty="0"/>
              <a:t> and </a:t>
            </a:r>
            <a:r>
              <a:rPr lang="en-US" dirty="0" err="1"/>
              <a:t>Hisashi</a:t>
            </a:r>
            <a:r>
              <a:rPr lang="en-US" dirty="0"/>
              <a:t> Kashima. </a:t>
            </a:r>
            <a:r>
              <a:rPr lang="en-US" dirty="0" err="1"/>
              <a:t>Eigenspace</a:t>
            </a:r>
            <a:r>
              <a:rPr lang="en-US" dirty="0"/>
              <a:t>-based Anomaly Detection in Computer Systems. In Proc. of the 10th ACM Intl. Conf. on Knowledge Discovery and Data Mining (KDD), pages 440–449, 2004. </a:t>
            </a:r>
          </a:p>
          <a:p>
            <a:r>
              <a:rPr lang="en-US" dirty="0"/>
              <a:t>[KK98] George </a:t>
            </a:r>
            <a:r>
              <a:rPr lang="en-US" dirty="0" err="1"/>
              <a:t>Karypis</a:t>
            </a:r>
            <a:r>
              <a:rPr lang="en-US" dirty="0"/>
              <a:t> and </a:t>
            </a:r>
            <a:r>
              <a:rPr lang="en-US" dirty="0" err="1"/>
              <a:t>Vipin</a:t>
            </a:r>
            <a:r>
              <a:rPr lang="en-US" dirty="0"/>
              <a:t> Kumar. A Fast and High Quality Multilevel Scheme for Partitioning Irregular Graphs. SIAM Journal on Scientific Computing, 20(1):359–392, Dec 1998. </a:t>
            </a:r>
          </a:p>
          <a:p>
            <a:r>
              <a:rPr lang="en-US" dirty="0"/>
              <a:t>[KSB+09] Martin I </a:t>
            </a:r>
            <a:r>
              <a:rPr lang="en-US" dirty="0" err="1"/>
              <a:t>Krzywinski</a:t>
            </a:r>
            <a:r>
              <a:rPr lang="en-US" dirty="0"/>
              <a:t>, Jacqueline E Schein, </a:t>
            </a:r>
            <a:r>
              <a:rPr lang="en-US" dirty="0" err="1"/>
              <a:t>Inanc</a:t>
            </a:r>
            <a:r>
              <a:rPr lang="en-US" dirty="0"/>
              <a:t> </a:t>
            </a:r>
            <a:r>
              <a:rPr lang="en-US" dirty="0" err="1"/>
              <a:t>Birol</a:t>
            </a:r>
            <a:r>
              <a:rPr lang="en-US" dirty="0"/>
              <a:t>, Joseph Connors, Randy </a:t>
            </a:r>
            <a:r>
              <a:rPr lang="en-US" dirty="0" err="1"/>
              <a:t>Gascoyne</a:t>
            </a:r>
            <a:r>
              <a:rPr lang="en-US" dirty="0"/>
              <a:t>, Doug </a:t>
            </a:r>
            <a:r>
              <a:rPr lang="en-US" dirty="0" err="1"/>
              <a:t>Horsman</a:t>
            </a:r>
            <a:r>
              <a:rPr lang="en-US" dirty="0"/>
              <a:t>, Steven J Jones, and Marco A </a:t>
            </a:r>
            <a:r>
              <a:rPr lang="en-US" dirty="0" err="1"/>
              <a:t>Marra</a:t>
            </a:r>
            <a:r>
              <a:rPr lang="en-US" dirty="0"/>
              <a:t>. </a:t>
            </a:r>
            <a:r>
              <a:rPr lang="en-US" dirty="0" err="1"/>
              <a:t>Circos</a:t>
            </a:r>
            <a:r>
              <a:rPr lang="en-US" dirty="0"/>
              <a:t>: An Information Aesthetic for Comparative Genomics. Genome Research, 2009. </a:t>
            </a:r>
          </a:p>
          <a:p>
            <a:r>
              <a:rPr lang="en-US" dirty="0"/>
              <a:t>[KT09] R. Kumar and A. Tomkins. A Characterization of Online Search Behavior. IEEE Data(base) Engineering Bulletin, 32(2):3–11, 2009. </a:t>
            </a:r>
          </a:p>
          <a:p>
            <a:r>
              <a:rPr lang="en-US" dirty="0"/>
              <a:t>[LZ11] L. </a:t>
            </a:r>
            <a:r>
              <a:rPr lang="en-US" dirty="0" err="1"/>
              <a:t>L¨u</a:t>
            </a:r>
            <a:r>
              <a:rPr lang="en-US" dirty="0"/>
              <a:t> and T. Zhou. Link prediction in complex networks: A survey. </a:t>
            </a:r>
            <a:r>
              <a:rPr lang="en-US" dirty="0" err="1"/>
              <a:t>Physica</a:t>
            </a:r>
            <a:r>
              <a:rPr lang="en-US" dirty="0"/>
              <a:t> A Statistical Mechanics and its Applications, 390:1150–1170, Mar 2011. </a:t>
            </a:r>
          </a:p>
          <a:p>
            <a:r>
              <a:rPr lang="en-US" dirty="0"/>
              <a:t>[McK81] Brendan D. McKay. Practical Graph Isomorphism. </a:t>
            </a:r>
            <a:r>
              <a:rPr lang="en-US" dirty="0" err="1"/>
              <a:t>Congressus</a:t>
            </a:r>
            <a:r>
              <a:rPr lang="en-US" dirty="0"/>
              <a:t> </a:t>
            </a:r>
            <a:r>
              <a:rPr lang="en-US" dirty="0" err="1"/>
              <a:t>Numerantium</a:t>
            </a:r>
            <a:r>
              <a:rPr lang="en-US" dirty="0"/>
              <a:t>, 30:45–87, 1981. </a:t>
            </a:r>
          </a:p>
          <a:p>
            <a:r>
              <a:rPr lang="en-US" dirty="0"/>
              <a:t>[MT06] H. D. K. </a:t>
            </a:r>
            <a:r>
              <a:rPr lang="en-US" dirty="0" err="1"/>
              <a:t>Moonesignhe</a:t>
            </a:r>
            <a:r>
              <a:rPr lang="en-US" dirty="0"/>
              <a:t> and Pang-</a:t>
            </a:r>
            <a:r>
              <a:rPr lang="en-US" dirty="0" err="1"/>
              <a:t>Ning</a:t>
            </a:r>
            <a:r>
              <a:rPr lang="en-US" dirty="0"/>
              <a:t> Tan. Outlier Detection Using Random Walks. In Proc. of the 18th IEEE Intl. Conf. on Tools with Artificial Intelligence (ICTAI), pages 532–539, 2006. </a:t>
            </a:r>
          </a:p>
          <a:p>
            <a:r>
              <a:rPr lang="en-US" dirty="0"/>
              <a:t>[NC03] Caleb C. Noble and Diane J. Cook. Graph-Based Anomaly Detection. In Proc. of the 9th ACM SIGKDD Intl. Conf. on Knowledge Discovery and Data Mining (SIGKDD), pages 631–636. ACM, 2003. </a:t>
            </a:r>
          </a:p>
          <a:p>
            <a:r>
              <a:rPr lang="en-US" dirty="0"/>
              <a:t>[PDGM10] </a:t>
            </a:r>
            <a:r>
              <a:rPr lang="en-US" dirty="0" err="1"/>
              <a:t>Panagiotis</a:t>
            </a:r>
            <a:r>
              <a:rPr lang="en-US" dirty="0"/>
              <a:t> Papadimitriou, Ali </a:t>
            </a:r>
            <a:r>
              <a:rPr lang="en-US" dirty="0" err="1"/>
              <a:t>Dasdan</a:t>
            </a:r>
            <a:r>
              <a:rPr lang="en-US" dirty="0"/>
              <a:t>, and Hector Garcia-Molina. Web Graph Similarity for Anomaly Detection. Journal of Internet Services and Applications, 1(1):19–30, 2010. </a:t>
            </a:r>
          </a:p>
          <a:p>
            <a:r>
              <a:rPr lang="en-US" dirty="0"/>
              <a:t>[Pin05] Brandon </a:t>
            </a:r>
            <a:r>
              <a:rPr lang="en-US" dirty="0" err="1"/>
              <a:t>Pincombe</a:t>
            </a:r>
            <a:r>
              <a:rPr lang="en-US" dirty="0"/>
              <a:t>. Anomaly Detection in Time Series of Graphs using ARMA Processes. ASOR Bulletin, 24(4):2–10, 2005. </a:t>
            </a: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26</a:t>
            </a:fld>
            <a:endParaRPr lang="en-US"/>
          </a:p>
        </p:txBody>
      </p:sp>
    </p:spTree>
    <p:extLst>
      <p:ext uri="{BB962C8B-B14F-4D97-AF65-F5344CB8AC3E}">
        <p14:creationId xmlns:p14="http://schemas.microsoft.com/office/powerpoint/2010/main" val="1703027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a:t>
            </a:r>
            <a:r>
              <a:rPr lang="en-US" b="1" dirty="0" smtClean="0"/>
              <a:t>(3)</a:t>
            </a:r>
            <a:endParaRPr lang="en-US" dirty="0"/>
          </a:p>
        </p:txBody>
      </p:sp>
      <p:sp>
        <p:nvSpPr>
          <p:cNvPr id="3" name="Content Placeholder 2"/>
          <p:cNvSpPr>
            <a:spLocks noGrp="1"/>
          </p:cNvSpPr>
          <p:nvPr>
            <p:ph idx="1"/>
          </p:nvPr>
        </p:nvSpPr>
        <p:spPr/>
        <p:txBody>
          <a:bodyPr>
            <a:noAutofit/>
          </a:bodyPr>
          <a:lstStyle/>
          <a:p>
            <a:r>
              <a:rPr lang="en-US" sz="1100" dirty="0"/>
              <a:t>[QAH12] </a:t>
            </a:r>
            <a:r>
              <a:rPr lang="en-US" sz="1100" dirty="0" err="1"/>
              <a:t>Guo</a:t>
            </a:r>
            <a:r>
              <a:rPr lang="en-US" sz="1100" dirty="0"/>
              <a:t>-Jun Qi, </a:t>
            </a:r>
            <a:r>
              <a:rPr lang="en-US" sz="1100" dirty="0" err="1"/>
              <a:t>Charu</a:t>
            </a:r>
            <a:r>
              <a:rPr lang="en-US" sz="1100" dirty="0"/>
              <a:t> C. Aggarwal, and Thomas S. Huang. On Clustering Heterogeneous Social Media Objects with Outlier Links. In Proc. of the 5th ACM Intl. Conf. on Web Search and Data Mining (WSDM), pages 553–562, 2012. </a:t>
            </a:r>
          </a:p>
          <a:p>
            <a:r>
              <a:rPr lang="en-US" sz="1100" dirty="0"/>
              <a:t>[SQCF05] </a:t>
            </a:r>
            <a:r>
              <a:rPr lang="en-US" sz="1100" dirty="0" err="1"/>
              <a:t>Jimeng</a:t>
            </a:r>
            <a:r>
              <a:rPr lang="en-US" sz="1100" dirty="0"/>
              <a:t> Sun, </a:t>
            </a:r>
            <a:r>
              <a:rPr lang="en-US" sz="1100" dirty="0" err="1"/>
              <a:t>Huiming</a:t>
            </a:r>
            <a:r>
              <a:rPr lang="en-US" sz="1100" dirty="0"/>
              <a:t> </a:t>
            </a:r>
            <a:r>
              <a:rPr lang="en-US" sz="1100" dirty="0" err="1"/>
              <a:t>Qu</a:t>
            </a:r>
            <a:r>
              <a:rPr lang="en-US" sz="1100" dirty="0"/>
              <a:t>, </a:t>
            </a:r>
            <a:r>
              <a:rPr lang="en-US" sz="1100" dirty="0" err="1"/>
              <a:t>Deepayan</a:t>
            </a:r>
            <a:r>
              <a:rPr lang="en-US" sz="1100" dirty="0"/>
              <a:t> </a:t>
            </a:r>
            <a:r>
              <a:rPr lang="en-US" sz="1100" dirty="0" err="1"/>
              <a:t>Chakrabarti</a:t>
            </a:r>
            <a:r>
              <a:rPr lang="en-US" sz="1100" dirty="0"/>
              <a:t>, and Christos </a:t>
            </a:r>
            <a:r>
              <a:rPr lang="en-US" sz="1100" dirty="0" err="1"/>
              <a:t>Faloutsos</a:t>
            </a:r>
            <a:r>
              <a:rPr lang="en-US" sz="1100" dirty="0"/>
              <a:t>. Neighborhood Formation and Anomaly Detection in Bipartite Graphs. In Proc. of the 5th IEEE Intl. Conf. on Data Mining (ICDM), pages 418–425, 2005. </a:t>
            </a:r>
          </a:p>
          <a:p>
            <a:r>
              <a:rPr lang="en-US" sz="1100" dirty="0"/>
              <a:t>[SWW+12] Zhao Sun, </a:t>
            </a:r>
            <a:r>
              <a:rPr lang="en-US" sz="1100" dirty="0" err="1"/>
              <a:t>Hongzhi</a:t>
            </a:r>
            <a:r>
              <a:rPr lang="en-US" sz="1100" dirty="0"/>
              <a:t> Wang, </a:t>
            </a:r>
            <a:r>
              <a:rPr lang="en-US" sz="1100" dirty="0" err="1"/>
              <a:t>Haixun</a:t>
            </a:r>
            <a:r>
              <a:rPr lang="en-US" sz="1100" dirty="0"/>
              <a:t> Wang, Bin Shao, and </a:t>
            </a:r>
            <a:r>
              <a:rPr lang="en-US" sz="1100" dirty="0" err="1"/>
              <a:t>Jianzhong</a:t>
            </a:r>
            <a:r>
              <a:rPr lang="en-US" sz="1100" dirty="0"/>
              <a:t> Li. Efficient Subgraph Matching on Billion Node Graphs. Proc. of the VLDB Endowment (PVLDB), 5(9):788–799, May 2012. </a:t>
            </a:r>
          </a:p>
          <a:p>
            <a:r>
              <a:rPr lang="en-US" sz="1100" dirty="0"/>
              <a:t>[TMS+07] </a:t>
            </a:r>
            <a:r>
              <a:rPr lang="en-US" sz="1100" dirty="0" err="1"/>
              <a:t>Yuanyuan</a:t>
            </a:r>
            <a:r>
              <a:rPr lang="en-US" sz="1100" dirty="0"/>
              <a:t> </a:t>
            </a:r>
            <a:r>
              <a:rPr lang="en-US" sz="1100" dirty="0" err="1"/>
              <a:t>Tian</a:t>
            </a:r>
            <a:r>
              <a:rPr lang="en-US" sz="1100" dirty="0"/>
              <a:t>, Richard C. </a:t>
            </a:r>
            <a:r>
              <a:rPr lang="en-US" sz="1100" dirty="0" err="1"/>
              <a:t>Mceachin</a:t>
            </a:r>
            <a:r>
              <a:rPr lang="en-US" sz="1100" dirty="0"/>
              <a:t>, Carlos Santos, David J. States, and </a:t>
            </a:r>
            <a:r>
              <a:rPr lang="en-US" sz="1100" dirty="0" err="1"/>
              <a:t>Jignesh</a:t>
            </a:r>
            <a:r>
              <a:rPr lang="en-US" sz="1100" dirty="0"/>
              <a:t> M. Patel. SAGA: A Subgraph Matching Tool for Biological Graphs. Bioinformatics, 23(2):232–239, Jan 2007. </a:t>
            </a:r>
          </a:p>
          <a:p>
            <a:r>
              <a:rPr lang="en-US" sz="1100" dirty="0"/>
              <a:t>[Ull76] J. R. </a:t>
            </a:r>
            <a:r>
              <a:rPr lang="en-US" sz="1100" dirty="0" err="1"/>
              <a:t>Ullmann</a:t>
            </a:r>
            <a:r>
              <a:rPr lang="en-US" sz="1100" dirty="0"/>
              <a:t>. An Algorithm for Subgraph Isomorphism. Journal of the ACM, 23(1):31–42, Jan 1976. </a:t>
            </a:r>
          </a:p>
          <a:p>
            <a:r>
              <a:rPr lang="en-US" sz="1100" dirty="0"/>
              <a:t>[WSP07] Chao Wang, </a:t>
            </a:r>
            <a:r>
              <a:rPr lang="en-US" sz="1100" dirty="0" err="1"/>
              <a:t>Venu</a:t>
            </a:r>
            <a:r>
              <a:rPr lang="en-US" sz="1100" dirty="0"/>
              <a:t> </a:t>
            </a:r>
            <a:r>
              <a:rPr lang="en-US" sz="1100" dirty="0" err="1"/>
              <a:t>Satuluri</a:t>
            </a:r>
            <a:r>
              <a:rPr lang="en-US" sz="1100" dirty="0"/>
              <a:t>, and Srinivasan </a:t>
            </a:r>
            <a:r>
              <a:rPr lang="en-US" sz="1100" dirty="0" err="1"/>
              <a:t>Parthasarathy</a:t>
            </a:r>
            <a:r>
              <a:rPr lang="en-US" sz="1100" dirty="0"/>
              <a:t>. Local Probabilistic Models for Link Prediction. In Proc. of the 7th IEEE Intl. Conf. on Data Mining (ICDM), pages 322–331, 2007. </a:t>
            </a:r>
          </a:p>
          <a:p>
            <a:r>
              <a:rPr lang="en-US" sz="1100" dirty="0"/>
              <a:t>[ZCL07] Lei </a:t>
            </a:r>
            <a:r>
              <a:rPr lang="en-US" sz="1100" dirty="0" err="1"/>
              <a:t>Zou</a:t>
            </a:r>
            <a:r>
              <a:rPr lang="en-US" sz="1100" dirty="0"/>
              <a:t>, Lei Chen, and </a:t>
            </a:r>
            <a:r>
              <a:rPr lang="en-US" sz="1100" dirty="0" err="1"/>
              <a:t>Yansheng</a:t>
            </a:r>
            <a:r>
              <a:rPr lang="en-US" sz="1100" dirty="0"/>
              <a:t> Lu. Top-K Subgraph Matching Query in a Large Graph. In Proc. of the ACM 1st Ph.D. Workshop in CIKM (PIKM), pages 139–146, 2007. </a:t>
            </a:r>
          </a:p>
          <a:p>
            <a:r>
              <a:rPr lang="en-US" sz="1100" dirty="0"/>
              <a:t>[ZCO09] Lei </a:t>
            </a:r>
            <a:r>
              <a:rPr lang="en-US" sz="1100" dirty="0" err="1"/>
              <a:t>Zou</a:t>
            </a:r>
            <a:r>
              <a:rPr lang="en-US" sz="1100" dirty="0"/>
              <a:t>, Lei Chen, and M. Tamer ¨</a:t>
            </a:r>
            <a:r>
              <a:rPr lang="en-US" sz="1100" dirty="0" err="1"/>
              <a:t>Ozsu</a:t>
            </a:r>
            <a:r>
              <a:rPr lang="en-US" sz="1100" dirty="0"/>
              <a:t>. Distance-join: Pattern Match Query in a Large Graph Database. Proc. of the VLDB Endowment (PVLDB), 2(1):886–897, Aug 2009. </a:t>
            </a:r>
          </a:p>
          <a:p>
            <a:r>
              <a:rPr lang="en-US" sz="1100" dirty="0"/>
              <a:t>[ZCYF12] </a:t>
            </a:r>
            <a:r>
              <a:rPr lang="en-US" sz="1100" dirty="0" err="1"/>
              <a:t>Xianggang</a:t>
            </a:r>
            <a:r>
              <a:rPr lang="en-US" sz="1100" dirty="0"/>
              <a:t> Zeng, </a:t>
            </a:r>
            <a:r>
              <a:rPr lang="en-US" sz="1100" dirty="0" err="1"/>
              <a:t>Jiefeng</a:t>
            </a:r>
            <a:r>
              <a:rPr lang="en-US" sz="1100" dirty="0"/>
              <a:t> Cheng, Jeffrey </a:t>
            </a:r>
            <a:r>
              <a:rPr lang="en-US" sz="1100" dirty="0" err="1"/>
              <a:t>Xu</a:t>
            </a:r>
            <a:r>
              <a:rPr lang="en-US" sz="1100" dirty="0"/>
              <a:t> Yu, and </a:t>
            </a:r>
            <a:r>
              <a:rPr lang="en-US" sz="1100" dirty="0" err="1"/>
              <a:t>Shengzhong</a:t>
            </a:r>
            <a:r>
              <a:rPr lang="en-US" sz="1100" dirty="0"/>
              <a:t> Feng. Top-K Graph Pattern Matching: A Twig Query Approach. In The 13th Intl. Conf. on Web-Age Information Management (WAIM), pages 284–295, 2012. </a:t>
            </a:r>
          </a:p>
          <a:p>
            <a:r>
              <a:rPr lang="en-US" sz="1100" dirty="0"/>
              <a:t>[ZH10] </a:t>
            </a:r>
            <a:r>
              <a:rPr lang="en-US" sz="1100" dirty="0" err="1"/>
              <a:t>Peixiang</a:t>
            </a:r>
            <a:r>
              <a:rPr lang="en-US" sz="1100" dirty="0"/>
              <a:t> Zhao and Jiawei Han. On Graph Query Optimization in Large Networks. Proc. of the Very Large Databases (PVLDB), 3(1):340–351, 2010. </a:t>
            </a:r>
          </a:p>
          <a:p>
            <a:r>
              <a:rPr lang="en-US" sz="1100" dirty="0"/>
              <a:t>[ZHY07] </a:t>
            </a:r>
            <a:r>
              <a:rPr lang="en-US" sz="1100" dirty="0" err="1"/>
              <a:t>Shijie</a:t>
            </a:r>
            <a:r>
              <a:rPr lang="en-US" sz="1100" dirty="0"/>
              <a:t> Zhang, </a:t>
            </a:r>
            <a:r>
              <a:rPr lang="en-US" sz="1100" dirty="0" err="1"/>
              <a:t>Meng</a:t>
            </a:r>
            <a:r>
              <a:rPr lang="en-US" sz="1100" dirty="0"/>
              <a:t> Hu, and </a:t>
            </a:r>
            <a:r>
              <a:rPr lang="en-US" sz="1100" dirty="0" err="1"/>
              <a:t>Jiong</a:t>
            </a:r>
            <a:r>
              <a:rPr lang="en-US" sz="1100" dirty="0"/>
              <a:t> Yang. </a:t>
            </a:r>
            <a:r>
              <a:rPr lang="en-US" sz="1100" dirty="0" err="1"/>
              <a:t>Treepi</a:t>
            </a:r>
            <a:r>
              <a:rPr lang="en-US" sz="1100" dirty="0"/>
              <a:t>: A novel graph indexing method. In Proc. of the 23rd Intl. Conf. on Data Engineering (ICDE), pages 966–975, 2007. </a:t>
            </a:r>
          </a:p>
          <a:p>
            <a:r>
              <a:rPr lang="en-US" sz="1100" dirty="0"/>
              <a:t>[ZLY09] </a:t>
            </a:r>
            <a:r>
              <a:rPr lang="en-US" sz="1100" dirty="0" err="1"/>
              <a:t>Shijie</a:t>
            </a:r>
            <a:r>
              <a:rPr lang="en-US" sz="1100" dirty="0"/>
              <a:t> Zhang, </a:t>
            </a:r>
            <a:r>
              <a:rPr lang="en-US" sz="1100" dirty="0" err="1"/>
              <a:t>Shirong</a:t>
            </a:r>
            <a:r>
              <a:rPr lang="en-US" sz="1100" dirty="0"/>
              <a:t> Li, and </a:t>
            </a:r>
            <a:r>
              <a:rPr lang="en-US" sz="1100" dirty="0" err="1"/>
              <a:t>Jiong</a:t>
            </a:r>
            <a:r>
              <a:rPr lang="en-US" sz="1100" dirty="0"/>
              <a:t> Yang. GADDI: Distance Index Based Subgraph Matching in Biological Networks. In Proc. of the 12th Intl. Conf. on Extending Database Technology: Advances in Database Technology (EDBT), pages 192–203, 2009. </a:t>
            </a:r>
          </a:p>
          <a:p>
            <a:r>
              <a:rPr lang="en-US" sz="1100" dirty="0"/>
              <a:t>[ZYJ10] </a:t>
            </a:r>
            <a:r>
              <a:rPr lang="en-US" sz="1100" dirty="0" err="1"/>
              <a:t>Shijie</a:t>
            </a:r>
            <a:r>
              <a:rPr lang="en-US" sz="1100" dirty="0"/>
              <a:t> Zhang, </a:t>
            </a:r>
            <a:r>
              <a:rPr lang="en-US" sz="1100" dirty="0" err="1"/>
              <a:t>Jiong</a:t>
            </a:r>
            <a:r>
              <a:rPr lang="en-US" sz="1100" dirty="0"/>
              <a:t> Yang, and Wei Jin. Sapper: Subgraph indexing and approximate matching in large graphs. Proc. of the VLDB Endowment (PVLDB), 3(1):1185–1194, 2010.</a:t>
            </a: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27</a:t>
            </a:fld>
            <a:endParaRPr lang="en-US"/>
          </a:p>
        </p:txBody>
      </p:sp>
    </p:spTree>
    <p:extLst>
      <p:ext uri="{BB962C8B-B14F-4D97-AF65-F5344CB8AC3E}">
        <p14:creationId xmlns:p14="http://schemas.microsoft.com/office/powerpoint/2010/main" val="336286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Motivation (2)</a:t>
            </a:r>
            <a:endParaRPr lang="en-US" b="1" dirty="0"/>
          </a:p>
        </p:txBody>
      </p:sp>
      <p:sp>
        <p:nvSpPr>
          <p:cNvPr id="3" name="Content Placeholder 2"/>
          <p:cNvSpPr>
            <a:spLocks noGrp="1"/>
          </p:cNvSpPr>
          <p:nvPr>
            <p:ph idx="1"/>
          </p:nvPr>
        </p:nvSpPr>
        <p:spPr>
          <a:xfrm>
            <a:off x="457200" y="1371600"/>
            <a:ext cx="8229600" cy="1188145"/>
          </a:xfrm>
        </p:spPr>
        <p:txBody>
          <a:bodyPr>
            <a:normAutofit fontScale="85000" lnSpcReduction="20000"/>
          </a:bodyPr>
          <a:lstStyle/>
          <a:p>
            <a:r>
              <a:rPr lang="en-US" dirty="0" smtClean="0"/>
              <a:t>Subgraph instantiations of a user query, can be marked as outliers with respect to their </a:t>
            </a:r>
            <a:r>
              <a:rPr lang="en-US" dirty="0" smtClean="0">
                <a:solidFill>
                  <a:srgbClr val="7030A0"/>
                </a:solidFill>
              </a:rPr>
              <a:t>connectivity structure within and in the neighborhood of subgraph</a:t>
            </a:r>
          </a:p>
          <a:p>
            <a:endParaRPr lang="en-US" dirty="0">
              <a:solidFill>
                <a:srgbClr val="FF0000"/>
              </a:solidFill>
            </a:endParaRPr>
          </a:p>
        </p:txBody>
      </p:sp>
      <p:sp>
        <p:nvSpPr>
          <p:cNvPr id="16" name="Oval 15"/>
          <p:cNvSpPr/>
          <p:nvPr/>
        </p:nvSpPr>
        <p:spPr>
          <a:xfrm>
            <a:off x="6553200" y="2544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53200" y="2849725"/>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858000" y="2468725"/>
            <a:ext cx="2037609" cy="369332"/>
          </a:xfrm>
          <a:prstGeom prst="rect">
            <a:avLst/>
          </a:prstGeom>
          <a:noFill/>
        </p:spPr>
        <p:txBody>
          <a:bodyPr wrap="none" rtlCol="0">
            <a:spAutoFit/>
          </a:bodyPr>
          <a:lstStyle/>
          <a:p>
            <a:r>
              <a:rPr lang="en-US" dirty="0" smtClean="0"/>
              <a:t>Data Mining Author</a:t>
            </a:r>
            <a:endParaRPr lang="en-US" dirty="0"/>
          </a:p>
        </p:txBody>
      </p:sp>
      <p:sp>
        <p:nvSpPr>
          <p:cNvPr id="61" name="TextBox 60"/>
          <p:cNvSpPr txBox="1"/>
          <p:nvPr/>
        </p:nvSpPr>
        <p:spPr>
          <a:xfrm>
            <a:off x="6877791" y="2785193"/>
            <a:ext cx="1549976" cy="369332"/>
          </a:xfrm>
          <a:prstGeom prst="rect">
            <a:avLst/>
          </a:prstGeom>
          <a:noFill/>
        </p:spPr>
        <p:txBody>
          <a:bodyPr wrap="none" rtlCol="0">
            <a:spAutoFit/>
          </a:bodyPr>
          <a:lstStyle/>
          <a:p>
            <a:r>
              <a:rPr lang="en-US" dirty="0" smtClean="0"/>
              <a:t>Theory Author</a:t>
            </a:r>
            <a:endParaRPr lang="en-US" dirty="0"/>
          </a:p>
        </p:txBody>
      </p:sp>
      <p:grpSp>
        <p:nvGrpSpPr>
          <p:cNvPr id="10" name="Group 9"/>
          <p:cNvGrpSpPr/>
          <p:nvPr/>
        </p:nvGrpSpPr>
        <p:grpSpPr>
          <a:xfrm>
            <a:off x="609600" y="3581400"/>
            <a:ext cx="2362200" cy="2819400"/>
            <a:chOff x="609600" y="3810000"/>
            <a:chExt cx="2362200" cy="2819400"/>
          </a:xfrm>
        </p:grpSpPr>
        <p:sp>
          <p:nvSpPr>
            <p:cNvPr id="4" name="Oval 3"/>
            <p:cNvSpPr/>
            <p:nvPr/>
          </p:nvSpPr>
          <p:spPr>
            <a:xfrm>
              <a:off x="16002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92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812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43200" y="4724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14600" y="579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5943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8200" y="579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96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192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29962" y="4249754"/>
              <a:ext cx="1537670" cy="1295729"/>
            </a:xfrm>
            <a:custGeom>
              <a:avLst/>
              <a:gdLst>
                <a:gd name="connsiteX0" fmla="*/ 768561 w 1537670"/>
                <a:gd name="connsiteY0" fmla="*/ 240 h 1295729"/>
                <a:gd name="connsiteX1" fmla="*/ 16393 w 1537670"/>
                <a:gd name="connsiteY1" fmla="*/ 1091620 h 1295729"/>
                <a:gd name="connsiteX2" fmla="*/ 1520728 w 1537670"/>
                <a:gd name="connsiteY2" fmla="*/ 1194859 h 1295729"/>
                <a:gd name="connsiteX3" fmla="*/ 768561 w 1537670"/>
                <a:gd name="connsiteY3" fmla="*/ 240 h 1295729"/>
              </a:gdLst>
              <a:ahLst/>
              <a:cxnLst>
                <a:cxn ang="0">
                  <a:pos x="connsiteX0" y="connsiteY0"/>
                </a:cxn>
                <a:cxn ang="0">
                  <a:pos x="connsiteX1" y="connsiteY1"/>
                </a:cxn>
                <a:cxn ang="0">
                  <a:pos x="connsiteX2" y="connsiteY2"/>
                </a:cxn>
                <a:cxn ang="0">
                  <a:pos x="connsiteX3" y="connsiteY3"/>
                </a:cxn>
              </a:cxnLst>
              <a:rect l="l" t="t" r="r" b="b"/>
              <a:pathLst>
                <a:path w="1537670" h="1295729">
                  <a:moveTo>
                    <a:pt x="768561" y="240"/>
                  </a:moveTo>
                  <a:cubicBezTo>
                    <a:pt x="517838" y="-16967"/>
                    <a:pt x="-108968" y="892517"/>
                    <a:pt x="16393" y="1091620"/>
                  </a:cubicBezTo>
                  <a:cubicBezTo>
                    <a:pt x="141754" y="1290723"/>
                    <a:pt x="1392909" y="1379214"/>
                    <a:pt x="1520728" y="1194859"/>
                  </a:cubicBezTo>
                  <a:cubicBezTo>
                    <a:pt x="1648547" y="1010504"/>
                    <a:pt x="1019284" y="17447"/>
                    <a:pt x="768561" y="240"/>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4" idx="7"/>
              <a:endCxn id="7" idx="3"/>
            </p:cNvCxnSpPr>
            <p:nvPr/>
          </p:nvCxnSpPr>
          <p:spPr>
            <a:xfrm flipV="1">
              <a:off x="1795322" y="4005122"/>
              <a:ext cx="3717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1"/>
              <a:endCxn id="15" idx="5"/>
            </p:cNvCxnSpPr>
            <p:nvPr/>
          </p:nvCxnSpPr>
          <p:spPr>
            <a:xfrm flipH="1" flipV="1">
              <a:off x="1414322" y="4005122"/>
              <a:ext cx="2193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6"/>
              <a:endCxn id="8" idx="3"/>
            </p:cNvCxnSpPr>
            <p:nvPr/>
          </p:nvCxnSpPr>
          <p:spPr>
            <a:xfrm flipV="1">
              <a:off x="1828800" y="4538522"/>
              <a:ext cx="490678" cy="71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5"/>
              <a:endCxn id="9" idx="2"/>
            </p:cNvCxnSpPr>
            <p:nvPr/>
          </p:nvCxnSpPr>
          <p:spPr>
            <a:xfrm>
              <a:off x="1795322" y="4690922"/>
              <a:ext cx="947878" cy="14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 idx="5"/>
              <a:endCxn id="6" idx="1"/>
            </p:cNvCxnSpPr>
            <p:nvPr/>
          </p:nvCxnSpPr>
          <p:spPr>
            <a:xfrm>
              <a:off x="17953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 idx="3"/>
              <a:endCxn id="5" idx="7"/>
            </p:cNvCxnSpPr>
            <p:nvPr/>
          </p:nvCxnSpPr>
          <p:spPr>
            <a:xfrm flipH="1">
              <a:off x="14143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2"/>
              <a:endCxn id="5" idx="6"/>
            </p:cNvCxnSpPr>
            <p:nvPr/>
          </p:nvCxnSpPr>
          <p:spPr>
            <a:xfrm flipH="1">
              <a:off x="1447800" y="52197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6" idx="7"/>
            </p:cNvCxnSpPr>
            <p:nvPr/>
          </p:nvCxnSpPr>
          <p:spPr>
            <a:xfrm flipH="1">
              <a:off x="2176322" y="4919522"/>
              <a:ext cx="600356" cy="2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0"/>
              <a:endCxn id="6" idx="3"/>
            </p:cNvCxnSpPr>
            <p:nvPr/>
          </p:nvCxnSpPr>
          <p:spPr>
            <a:xfrm flipV="1">
              <a:off x="1790700" y="5300522"/>
              <a:ext cx="223978" cy="64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1" idx="0"/>
              <a:endCxn id="6" idx="5"/>
            </p:cNvCxnSpPr>
            <p:nvPr/>
          </p:nvCxnSpPr>
          <p:spPr>
            <a:xfrm flipH="1" flipV="1">
              <a:off x="2176322" y="5300522"/>
              <a:ext cx="4525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3" idx="7"/>
              <a:endCxn id="5" idx="4"/>
            </p:cNvCxnSpPr>
            <p:nvPr/>
          </p:nvCxnSpPr>
          <p:spPr>
            <a:xfrm flipV="1">
              <a:off x="1033322" y="5334000"/>
              <a:ext cx="3001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 idx="6"/>
              <a:endCxn id="5" idx="1"/>
            </p:cNvCxnSpPr>
            <p:nvPr/>
          </p:nvCxnSpPr>
          <p:spPr>
            <a:xfrm>
              <a:off x="838200" y="4914900"/>
              <a:ext cx="414478" cy="223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143000" y="6167735"/>
              <a:ext cx="1138453" cy="461665"/>
            </a:xfrm>
            <a:prstGeom prst="rect">
              <a:avLst/>
            </a:prstGeom>
            <a:noFill/>
          </p:spPr>
          <p:txBody>
            <a:bodyPr wrap="none" rtlCol="0">
              <a:spAutoFit/>
            </a:bodyPr>
            <a:lstStyle/>
            <a:p>
              <a:r>
                <a:rPr lang="en-US" sz="2400" b="1" dirty="0" smtClean="0">
                  <a:solidFill>
                    <a:srgbClr val="00B050"/>
                  </a:solidFill>
                </a:rPr>
                <a:t>Normal</a:t>
              </a:r>
              <a:endParaRPr lang="en-US" sz="2400" b="1" dirty="0">
                <a:solidFill>
                  <a:srgbClr val="00B050"/>
                </a:solidFill>
              </a:endParaRPr>
            </a:p>
          </p:txBody>
        </p:sp>
      </p:grpSp>
      <p:grpSp>
        <p:nvGrpSpPr>
          <p:cNvPr id="18" name="Group 17"/>
          <p:cNvGrpSpPr/>
          <p:nvPr/>
        </p:nvGrpSpPr>
        <p:grpSpPr>
          <a:xfrm>
            <a:off x="3657600" y="3508315"/>
            <a:ext cx="5334000" cy="2816285"/>
            <a:chOff x="3657600" y="3810000"/>
            <a:chExt cx="5334000" cy="2816285"/>
          </a:xfrm>
        </p:grpSpPr>
        <p:sp>
          <p:nvSpPr>
            <p:cNvPr id="62" name="Oval 61"/>
            <p:cNvSpPr/>
            <p:nvPr/>
          </p:nvSpPr>
          <p:spPr>
            <a:xfrm>
              <a:off x="46482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2672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0292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181600" y="38100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334000" y="43434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791200" y="47244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62600" y="57912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724400" y="59436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86200" y="57912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48006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267200" y="38100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977962" y="4249754"/>
              <a:ext cx="1537670" cy="1295729"/>
            </a:xfrm>
            <a:custGeom>
              <a:avLst/>
              <a:gdLst>
                <a:gd name="connsiteX0" fmla="*/ 768561 w 1537670"/>
                <a:gd name="connsiteY0" fmla="*/ 240 h 1295729"/>
                <a:gd name="connsiteX1" fmla="*/ 16393 w 1537670"/>
                <a:gd name="connsiteY1" fmla="*/ 1091620 h 1295729"/>
                <a:gd name="connsiteX2" fmla="*/ 1520728 w 1537670"/>
                <a:gd name="connsiteY2" fmla="*/ 1194859 h 1295729"/>
                <a:gd name="connsiteX3" fmla="*/ 768561 w 1537670"/>
                <a:gd name="connsiteY3" fmla="*/ 240 h 1295729"/>
              </a:gdLst>
              <a:ahLst/>
              <a:cxnLst>
                <a:cxn ang="0">
                  <a:pos x="connsiteX0" y="connsiteY0"/>
                </a:cxn>
                <a:cxn ang="0">
                  <a:pos x="connsiteX1" y="connsiteY1"/>
                </a:cxn>
                <a:cxn ang="0">
                  <a:pos x="connsiteX2" y="connsiteY2"/>
                </a:cxn>
                <a:cxn ang="0">
                  <a:pos x="connsiteX3" y="connsiteY3"/>
                </a:cxn>
              </a:cxnLst>
              <a:rect l="l" t="t" r="r" b="b"/>
              <a:pathLst>
                <a:path w="1537670" h="1295729">
                  <a:moveTo>
                    <a:pt x="768561" y="240"/>
                  </a:moveTo>
                  <a:cubicBezTo>
                    <a:pt x="517838" y="-16967"/>
                    <a:pt x="-108968" y="892517"/>
                    <a:pt x="16393" y="1091620"/>
                  </a:cubicBezTo>
                  <a:cubicBezTo>
                    <a:pt x="141754" y="1290723"/>
                    <a:pt x="1392909" y="1379214"/>
                    <a:pt x="1520728" y="1194859"/>
                  </a:cubicBezTo>
                  <a:cubicBezTo>
                    <a:pt x="1648547" y="1010504"/>
                    <a:pt x="1019284" y="17447"/>
                    <a:pt x="768561" y="240"/>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a:stCxn id="62" idx="7"/>
              <a:endCxn id="65" idx="3"/>
            </p:cNvCxnSpPr>
            <p:nvPr/>
          </p:nvCxnSpPr>
          <p:spPr>
            <a:xfrm flipV="1">
              <a:off x="4843322" y="4005122"/>
              <a:ext cx="3717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 idx="1"/>
              <a:endCxn id="72" idx="5"/>
            </p:cNvCxnSpPr>
            <p:nvPr/>
          </p:nvCxnSpPr>
          <p:spPr>
            <a:xfrm flipH="1" flipV="1">
              <a:off x="4462322" y="4005122"/>
              <a:ext cx="2193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2" idx="6"/>
              <a:endCxn id="66" idx="3"/>
            </p:cNvCxnSpPr>
            <p:nvPr/>
          </p:nvCxnSpPr>
          <p:spPr>
            <a:xfrm flipV="1">
              <a:off x="4876800" y="4538522"/>
              <a:ext cx="490678" cy="71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2" idx="5"/>
              <a:endCxn id="67" idx="2"/>
            </p:cNvCxnSpPr>
            <p:nvPr/>
          </p:nvCxnSpPr>
          <p:spPr>
            <a:xfrm>
              <a:off x="4843322" y="4690922"/>
              <a:ext cx="947878" cy="14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2" idx="5"/>
              <a:endCxn id="64" idx="1"/>
            </p:cNvCxnSpPr>
            <p:nvPr/>
          </p:nvCxnSpPr>
          <p:spPr>
            <a:xfrm>
              <a:off x="48433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2" idx="3"/>
              <a:endCxn id="63" idx="7"/>
            </p:cNvCxnSpPr>
            <p:nvPr/>
          </p:nvCxnSpPr>
          <p:spPr>
            <a:xfrm flipH="1">
              <a:off x="44623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4" idx="2"/>
              <a:endCxn id="63" idx="6"/>
            </p:cNvCxnSpPr>
            <p:nvPr/>
          </p:nvCxnSpPr>
          <p:spPr>
            <a:xfrm flipH="1">
              <a:off x="4495800" y="52197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7" idx="3"/>
              <a:endCxn id="64" idx="7"/>
            </p:cNvCxnSpPr>
            <p:nvPr/>
          </p:nvCxnSpPr>
          <p:spPr>
            <a:xfrm flipH="1">
              <a:off x="5224322" y="4919522"/>
              <a:ext cx="600356" cy="2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9" idx="0"/>
              <a:endCxn id="64" idx="3"/>
            </p:cNvCxnSpPr>
            <p:nvPr/>
          </p:nvCxnSpPr>
          <p:spPr>
            <a:xfrm flipV="1">
              <a:off x="4838700" y="5300522"/>
              <a:ext cx="223978" cy="64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8" idx="0"/>
              <a:endCxn id="64" idx="5"/>
            </p:cNvCxnSpPr>
            <p:nvPr/>
          </p:nvCxnSpPr>
          <p:spPr>
            <a:xfrm flipH="1" flipV="1">
              <a:off x="5224322" y="5300522"/>
              <a:ext cx="4525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0" idx="7"/>
              <a:endCxn id="63" idx="4"/>
            </p:cNvCxnSpPr>
            <p:nvPr/>
          </p:nvCxnSpPr>
          <p:spPr>
            <a:xfrm flipV="1">
              <a:off x="4081322" y="5334000"/>
              <a:ext cx="3001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71" idx="6"/>
              <a:endCxn id="63" idx="1"/>
            </p:cNvCxnSpPr>
            <p:nvPr/>
          </p:nvCxnSpPr>
          <p:spPr>
            <a:xfrm>
              <a:off x="3886200" y="4914900"/>
              <a:ext cx="414478" cy="223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6200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239000" y="5105400"/>
              <a:ext cx="228600" cy="228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001000" y="5105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1534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3058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763000" y="4724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534400" y="579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696200" y="5943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58000" y="579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6294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2390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949762" y="4249754"/>
              <a:ext cx="1537670" cy="1295729"/>
            </a:xfrm>
            <a:custGeom>
              <a:avLst/>
              <a:gdLst>
                <a:gd name="connsiteX0" fmla="*/ 768561 w 1537670"/>
                <a:gd name="connsiteY0" fmla="*/ 240 h 1295729"/>
                <a:gd name="connsiteX1" fmla="*/ 16393 w 1537670"/>
                <a:gd name="connsiteY1" fmla="*/ 1091620 h 1295729"/>
                <a:gd name="connsiteX2" fmla="*/ 1520728 w 1537670"/>
                <a:gd name="connsiteY2" fmla="*/ 1194859 h 1295729"/>
                <a:gd name="connsiteX3" fmla="*/ 768561 w 1537670"/>
                <a:gd name="connsiteY3" fmla="*/ 240 h 1295729"/>
              </a:gdLst>
              <a:ahLst/>
              <a:cxnLst>
                <a:cxn ang="0">
                  <a:pos x="connsiteX0" y="connsiteY0"/>
                </a:cxn>
                <a:cxn ang="0">
                  <a:pos x="connsiteX1" y="connsiteY1"/>
                </a:cxn>
                <a:cxn ang="0">
                  <a:pos x="connsiteX2" y="connsiteY2"/>
                </a:cxn>
                <a:cxn ang="0">
                  <a:pos x="connsiteX3" y="connsiteY3"/>
                </a:cxn>
              </a:cxnLst>
              <a:rect l="l" t="t" r="r" b="b"/>
              <a:pathLst>
                <a:path w="1537670" h="1295729">
                  <a:moveTo>
                    <a:pt x="768561" y="240"/>
                  </a:moveTo>
                  <a:cubicBezTo>
                    <a:pt x="517838" y="-16967"/>
                    <a:pt x="-108968" y="892517"/>
                    <a:pt x="16393" y="1091620"/>
                  </a:cubicBezTo>
                  <a:cubicBezTo>
                    <a:pt x="141754" y="1290723"/>
                    <a:pt x="1392909" y="1379214"/>
                    <a:pt x="1520728" y="1194859"/>
                  </a:cubicBezTo>
                  <a:cubicBezTo>
                    <a:pt x="1648547" y="1010504"/>
                    <a:pt x="1019284" y="17447"/>
                    <a:pt x="768561" y="240"/>
                  </a:cubicBezTo>
                  <a:close/>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86" idx="7"/>
              <a:endCxn id="89" idx="3"/>
            </p:cNvCxnSpPr>
            <p:nvPr/>
          </p:nvCxnSpPr>
          <p:spPr>
            <a:xfrm flipV="1">
              <a:off x="7815122" y="4005122"/>
              <a:ext cx="3717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6" idx="1"/>
              <a:endCxn id="96" idx="5"/>
            </p:cNvCxnSpPr>
            <p:nvPr/>
          </p:nvCxnSpPr>
          <p:spPr>
            <a:xfrm flipH="1" flipV="1">
              <a:off x="7434122" y="4005122"/>
              <a:ext cx="219356" cy="524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6" idx="6"/>
              <a:endCxn id="90" idx="3"/>
            </p:cNvCxnSpPr>
            <p:nvPr/>
          </p:nvCxnSpPr>
          <p:spPr>
            <a:xfrm flipV="1">
              <a:off x="7848600" y="4538522"/>
              <a:ext cx="490678" cy="71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86" idx="5"/>
              <a:endCxn id="91" idx="2"/>
            </p:cNvCxnSpPr>
            <p:nvPr/>
          </p:nvCxnSpPr>
          <p:spPr>
            <a:xfrm>
              <a:off x="7815122" y="4690922"/>
              <a:ext cx="947878" cy="147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6" idx="5"/>
              <a:endCxn id="88" idx="1"/>
            </p:cNvCxnSpPr>
            <p:nvPr/>
          </p:nvCxnSpPr>
          <p:spPr>
            <a:xfrm>
              <a:off x="78151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6" idx="3"/>
              <a:endCxn id="87" idx="7"/>
            </p:cNvCxnSpPr>
            <p:nvPr/>
          </p:nvCxnSpPr>
          <p:spPr>
            <a:xfrm flipH="1">
              <a:off x="7434122" y="4690922"/>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88" idx="2"/>
              <a:endCxn id="87" idx="6"/>
            </p:cNvCxnSpPr>
            <p:nvPr/>
          </p:nvCxnSpPr>
          <p:spPr>
            <a:xfrm flipH="1">
              <a:off x="7467600" y="52197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1" idx="3"/>
              <a:endCxn id="88" idx="7"/>
            </p:cNvCxnSpPr>
            <p:nvPr/>
          </p:nvCxnSpPr>
          <p:spPr>
            <a:xfrm flipH="1">
              <a:off x="8196122" y="4919522"/>
              <a:ext cx="600356" cy="219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3" idx="0"/>
              <a:endCxn id="88" idx="3"/>
            </p:cNvCxnSpPr>
            <p:nvPr/>
          </p:nvCxnSpPr>
          <p:spPr>
            <a:xfrm flipV="1">
              <a:off x="7810500" y="5300522"/>
              <a:ext cx="223978" cy="64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2" idx="0"/>
              <a:endCxn id="88" idx="5"/>
            </p:cNvCxnSpPr>
            <p:nvPr/>
          </p:nvCxnSpPr>
          <p:spPr>
            <a:xfrm flipH="1" flipV="1">
              <a:off x="8196122" y="5300522"/>
              <a:ext cx="4525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4" idx="7"/>
              <a:endCxn id="87" idx="4"/>
            </p:cNvCxnSpPr>
            <p:nvPr/>
          </p:nvCxnSpPr>
          <p:spPr>
            <a:xfrm flipV="1">
              <a:off x="7053122" y="5334000"/>
              <a:ext cx="300178" cy="490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95" idx="6"/>
              <a:endCxn id="87" idx="1"/>
            </p:cNvCxnSpPr>
            <p:nvPr/>
          </p:nvCxnSpPr>
          <p:spPr>
            <a:xfrm>
              <a:off x="6858000" y="4914900"/>
              <a:ext cx="414478" cy="223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962400" y="6164620"/>
              <a:ext cx="1632178" cy="461665"/>
            </a:xfrm>
            <a:prstGeom prst="rect">
              <a:avLst/>
            </a:prstGeom>
            <a:noFill/>
          </p:spPr>
          <p:txBody>
            <a:bodyPr wrap="none" rtlCol="0">
              <a:spAutoFit/>
            </a:bodyPr>
            <a:lstStyle/>
            <a:p>
              <a:r>
                <a:rPr lang="en-US" sz="2400" b="1" dirty="0" smtClean="0">
                  <a:solidFill>
                    <a:srgbClr val="FF0000"/>
                  </a:solidFill>
                </a:rPr>
                <a:t>Anomalous</a:t>
              </a:r>
              <a:endParaRPr lang="en-US" sz="2400" b="1" dirty="0">
                <a:solidFill>
                  <a:srgbClr val="FF0000"/>
                </a:solidFill>
              </a:endParaRPr>
            </a:p>
          </p:txBody>
        </p:sp>
        <p:sp>
          <p:nvSpPr>
            <p:cNvPr id="113" name="TextBox 112"/>
            <p:cNvSpPr txBox="1"/>
            <p:nvPr/>
          </p:nvSpPr>
          <p:spPr>
            <a:xfrm>
              <a:off x="6902222" y="6164620"/>
              <a:ext cx="1632178" cy="461665"/>
            </a:xfrm>
            <a:prstGeom prst="rect">
              <a:avLst/>
            </a:prstGeom>
            <a:noFill/>
          </p:spPr>
          <p:txBody>
            <a:bodyPr wrap="none" rtlCol="0">
              <a:spAutoFit/>
            </a:bodyPr>
            <a:lstStyle/>
            <a:p>
              <a:r>
                <a:rPr lang="en-US" sz="2400" b="1" dirty="0" smtClean="0">
                  <a:solidFill>
                    <a:srgbClr val="FF0000"/>
                  </a:solidFill>
                </a:rPr>
                <a:t>Anomalous</a:t>
              </a:r>
              <a:endParaRPr lang="en-US" sz="2400" b="1" dirty="0">
                <a:solidFill>
                  <a:srgbClr val="FF0000"/>
                </a:solidFill>
              </a:endParaRPr>
            </a:p>
          </p:txBody>
        </p:sp>
      </p:grpSp>
      <p:sp>
        <p:nvSpPr>
          <p:cNvPr id="114" name="Oval 113"/>
          <p:cNvSpPr/>
          <p:nvPr/>
        </p:nvSpPr>
        <p:spPr>
          <a:xfrm>
            <a:off x="2781300" y="2519726"/>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400300" y="3129326"/>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62300" y="3129326"/>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stCxn id="114" idx="5"/>
            <a:endCxn id="116" idx="1"/>
          </p:cNvCxnSpPr>
          <p:nvPr/>
        </p:nvCxnSpPr>
        <p:spPr>
          <a:xfrm>
            <a:off x="2976422" y="2714848"/>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4" idx="3"/>
            <a:endCxn id="115" idx="7"/>
          </p:cNvCxnSpPr>
          <p:nvPr/>
        </p:nvCxnSpPr>
        <p:spPr>
          <a:xfrm flipH="1">
            <a:off x="2595422" y="2714848"/>
            <a:ext cx="219356" cy="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6" idx="2"/>
            <a:endCxn id="115" idx="6"/>
          </p:cNvCxnSpPr>
          <p:nvPr/>
        </p:nvCxnSpPr>
        <p:spPr>
          <a:xfrm flipH="1">
            <a:off x="2628900" y="3243626"/>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62000" y="2554068"/>
            <a:ext cx="1620957" cy="646331"/>
          </a:xfrm>
          <a:prstGeom prst="rect">
            <a:avLst/>
          </a:prstGeom>
          <a:noFill/>
        </p:spPr>
        <p:txBody>
          <a:bodyPr wrap="none" rtlCol="0">
            <a:spAutoFit/>
          </a:bodyPr>
          <a:lstStyle/>
          <a:p>
            <a:pPr algn="ctr"/>
            <a:r>
              <a:rPr lang="en-US" dirty="0" smtClean="0"/>
              <a:t>User query:</a:t>
            </a:r>
          </a:p>
          <a:p>
            <a:pPr algn="ctr"/>
            <a:r>
              <a:rPr lang="en-US" dirty="0" smtClean="0"/>
              <a:t>3-author clique</a:t>
            </a:r>
            <a:endParaRPr lang="en-US" dirty="0"/>
          </a:p>
        </p:txBody>
      </p:sp>
      <p:sp>
        <p:nvSpPr>
          <p:cNvPr id="19" name="Footer Placeholder 18"/>
          <p:cNvSpPr>
            <a:spLocks noGrp="1"/>
          </p:cNvSpPr>
          <p:nvPr>
            <p:ph type="ftr" sz="quarter" idx="11"/>
          </p:nvPr>
        </p:nvSpPr>
        <p:spPr/>
        <p:txBody>
          <a:bodyPr/>
          <a:lstStyle/>
          <a:p>
            <a:r>
              <a:rPr lang="en-US" altLang="zh-CN" smtClean="0"/>
              <a:t>gmanish@microsoft.com</a:t>
            </a:r>
            <a:endParaRPr lang="zh-CN" altLang="en-US" dirty="0" smtClean="0"/>
          </a:p>
        </p:txBody>
      </p:sp>
      <p:sp>
        <p:nvSpPr>
          <p:cNvPr id="21" name="Slide Number Placeholder 20"/>
          <p:cNvSpPr>
            <a:spLocks noGrp="1"/>
          </p:cNvSpPr>
          <p:nvPr>
            <p:ph type="sldNum" sz="quarter" idx="12"/>
          </p:nvPr>
        </p:nvSpPr>
        <p:spPr/>
        <p:txBody>
          <a:bodyPr/>
          <a:lstStyle/>
          <a:p>
            <a:fld id="{AB8E5D03-22EA-460F-B3F7-864A0309ABBE}" type="slidenum">
              <a:rPr lang="en-US" smtClean="0"/>
              <a:t>3</a:t>
            </a:fld>
            <a:endParaRPr lang="en-US"/>
          </a:p>
        </p:txBody>
      </p:sp>
    </p:spTree>
    <p:extLst>
      <p:ext uri="{BB962C8B-B14F-4D97-AF65-F5344CB8AC3E}">
        <p14:creationId xmlns:p14="http://schemas.microsoft.com/office/powerpoint/2010/main" val="29658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6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Contributions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Propose the problem of </a:t>
            </a:r>
            <a:r>
              <a:rPr lang="en-US" dirty="0" smtClean="0">
                <a:solidFill>
                  <a:srgbClr val="0070C0"/>
                </a:solidFill>
              </a:rPr>
              <a:t>finding subgraph outliers that adhere to an input </a:t>
            </a:r>
            <a:r>
              <a:rPr lang="en-US" dirty="0" smtClean="0">
                <a:solidFill>
                  <a:srgbClr val="0070C0"/>
                </a:solidFill>
              </a:rPr>
              <a:t>subgraph template </a:t>
            </a:r>
            <a:r>
              <a:rPr lang="en-US" dirty="0" smtClean="0">
                <a:solidFill>
                  <a:srgbClr val="0070C0"/>
                </a:solidFill>
              </a:rPr>
              <a:t>query</a:t>
            </a:r>
          </a:p>
          <a:p>
            <a:r>
              <a:rPr lang="en-US" dirty="0" smtClean="0"/>
              <a:t>Present a </a:t>
            </a:r>
            <a:r>
              <a:rPr lang="en-US" dirty="0" smtClean="0">
                <a:solidFill>
                  <a:srgbClr val="0070C0"/>
                </a:solidFill>
              </a:rPr>
              <a:t>max-margin framework </a:t>
            </a:r>
            <a:r>
              <a:rPr lang="en-US" dirty="0" smtClean="0"/>
              <a:t>to compute outlierness score of a subgraph match</a:t>
            </a:r>
          </a:p>
          <a:p>
            <a:r>
              <a:rPr lang="en-US" dirty="0" smtClean="0"/>
              <a:t>Compare </a:t>
            </a:r>
            <a:r>
              <a:rPr lang="en-US" dirty="0" smtClean="0">
                <a:solidFill>
                  <a:srgbClr val="0070C0"/>
                </a:solidFill>
              </a:rPr>
              <a:t>local, partition-wide and global </a:t>
            </a:r>
            <a:r>
              <a:rPr lang="en-US" dirty="0" smtClean="0"/>
              <a:t>strategies to learn outlier score</a:t>
            </a:r>
          </a:p>
          <a:p>
            <a:r>
              <a:rPr lang="en-US" dirty="0" smtClean="0"/>
              <a:t>Show interesting results on both </a:t>
            </a:r>
            <a:r>
              <a:rPr lang="en-US" dirty="0" smtClean="0">
                <a:solidFill>
                  <a:srgbClr val="0070C0"/>
                </a:solidFill>
              </a:rPr>
              <a:t>synthetic and real datasets</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4</a:t>
            </a:fld>
            <a:endParaRPr lang="en-US"/>
          </a:p>
        </p:txBody>
      </p:sp>
    </p:spTree>
    <p:extLst>
      <p:ext uri="{BB962C8B-B14F-4D97-AF65-F5344CB8AC3E}">
        <p14:creationId xmlns:p14="http://schemas.microsoft.com/office/powerpoint/2010/main" val="3353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 with Previous Work</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Previous work has studied</a:t>
            </a:r>
          </a:p>
          <a:p>
            <a:pPr lvl="1"/>
            <a:r>
              <a:rPr lang="en-US" dirty="0" smtClean="0"/>
              <a:t>Outlier detection of </a:t>
            </a:r>
            <a:r>
              <a:rPr lang="en-US" dirty="0" smtClean="0">
                <a:solidFill>
                  <a:srgbClr val="00B050"/>
                </a:solidFill>
              </a:rPr>
              <a:t>single nodes from a </a:t>
            </a:r>
            <a:r>
              <a:rPr lang="en-US" dirty="0">
                <a:solidFill>
                  <a:srgbClr val="00B050"/>
                </a:solidFill>
              </a:rPr>
              <a:t>network </a:t>
            </a:r>
            <a:r>
              <a:rPr lang="en-US" dirty="0" smtClean="0"/>
              <a:t>[</a:t>
            </a:r>
            <a:r>
              <a:rPr lang="en-US" dirty="0"/>
              <a:t>GLF+10], [GGSH12a], [</a:t>
            </a:r>
            <a:r>
              <a:rPr lang="en-US" dirty="0" smtClean="0"/>
              <a:t>GGSH12b]</a:t>
            </a:r>
          </a:p>
          <a:p>
            <a:pPr lvl="2"/>
            <a:r>
              <a:rPr lang="en-US" dirty="0" smtClean="0"/>
              <a:t>We perform </a:t>
            </a:r>
            <a:r>
              <a:rPr lang="en-US" dirty="0" smtClean="0">
                <a:solidFill>
                  <a:srgbClr val="FF0000"/>
                </a:solidFill>
              </a:rPr>
              <a:t>subgraph outlier detection</a:t>
            </a:r>
          </a:p>
          <a:p>
            <a:pPr lvl="1"/>
            <a:r>
              <a:rPr lang="en-US" dirty="0" smtClean="0"/>
              <a:t>Context used to define an outlier is usually the </a:t>
            </a:r>
            <a:r>
              <a:rPr lang="en-US" dirty="0" smtClean="0">
                <a:solidFill>
                  <a:srgbClr val="00B050"/>
                </a:solidFill>
              </a:rPr>
              <a:t>entire network or a latent community</a:t>
            </a:r>
          </a:p>
          <a:p>
            <a:pPr lvl="2"/>
            <a:r>
              <a:rPr lang="en-US" dirty="0" smtClean="0"/>
              <a:t>We allow the user to define the context using </a:t>
            </a:r>
            <a:r>
              <a:rPr lang="en-US" dirty="0" smtClean="0">
                <a:solidFill>
                  <a:srgbClr val="FF0000"/>
                </a:solidFill>
              </a:rPr>
              <a:t>a subgraph type query </a:t>
            </a:r>
          </a:p>
          <a:p>
            <a:pPr lvl="1"/>
            <a:r>
              <a:rPr lang="en-US" dirty="0" smtClean="0"/>
              <a:t>Finding </a:t>
            </a:r>
            <a:r>
              <a:rPr lang="en-US" dirty="0" smtClean="0">
                <a:solidFill>
                  <a:srgbClr val="00B050"/>
                </a:solidFill>
              </a:rPr>
              <a:t>matching subgraphs </a:t>
            </a:r>
            <a:r>
              <a:rPr lang="en-US" dirty="0" smtClean="0"/>
              <a:t>for a given subgraph query [</a:t>
            </a:r>
            <a:r>
              <a:rPr lang="en-US" dirty="0"/>
              <a:t>ZH10</a:t>
            </a:r>
            <a:r>
              <a:rPr lang="en-US" dirty="0" smtClean="0"/>
              <a:t>]</a:t>
            </a:r>
          </a:p>
          <a:p>
            <a:pPr lvl="2"/>
            <a:r>
              <a:rPr lang="en-US" dirty="0" smtClean="0"/>
              <a:t>We discover </a:t>
            </a:r>
            <a:r>
              <a:rPr lang="en-US" dirty="0" smtClean="0">
                <a:solidFill>
                  <a:srgbClr val="FF0000"/>
                </a:solidFill>
              </a:rPr>
              <a:t>ranked</a:t>
            </a:r>
            <a:r>
              <a:rPr lang="en-US" dirty="0" smtClean="0"/>
              <a:t> matching subgraphs</a:t>
            </a:r>
            <a:endParaRPr lang="en-US" dirty="0"/>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5</a:t>
            </a:fld>
            <a:endParaRPr lang="en-US"/>
          </a:p>
        </p:txBody>
      </p:sp>
    </p:spTree>
    <p:extLst>
      <p:ext uri="{BB962C8B-B14F-4D97-AF65-F5344CB8AC3E}">
        <p14:creationId xmlns:p14="http://schemas.microsoft.com/office/powerpoint/2010/main" val="262584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 Overview</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For a subgraph consider the </a:t>
            </a:r>
            <a:r>
              <a:rPr lang="en-US" dirty="0" smtClean="0">
                <a:solidFill>
                  <a:srgbClr val="0070C0"/>
                </a:solidFill>
              </a:rPr>
              <a:t>dataset of linked node pairs and non-linked node pairs </a:t>
            </a:r>
            <a:r>
              <a:rPr lang="en-US" dirty="0" smtClean="0"/>
              <a:t>over all nodes in the subgraph and its neighborhood</a:t>
            </a:r>
          </a:p>
          <a:p>
            <a:r>
              <a:rPr lang="en-US" dirty="0" smtClean="0"/>
              <a:t>A </a:t>
            </a:r>
            <a:r>
              <a:rPr lang="en-US" dirty="0" smtClean="0">
                <a:solidFill>
                  <a:srgbClr val="0070C0"/>
                </a:solidFill>
              </a:rPr>
              <a:t>max-margin hyperplane </a:t>
            </a:r>
            <a:r>
              <a:rPr lang="en-US" dirty="0" smtClean="0"/>
              <a:t>can be learned such that it best separates the linked node pairs from non-linked ones</a:t>
            </a:r>
          </a:p>
          <a:p>
            <a:r>
              <a:rPr lang="en-US" dirty="0" smtClean="0"/>
              <a:t>The </a:t>
            </a:r>
            <a:r>
              <a:rPr lang="en-US" dirty="0" smtClean="0">
                <a:solidFill>
                  <a:srgbClr val="0070C0"/>
                </a:solidFill>
              </a:rPr>
              <a:t>features could be the dissimilarity scores between the attribute values</a:t>
            </a:r>
            <a:r>
              <a:rPr lang="en-US" dirty="0" smtClean="0"/>
              <a:t> of the nodes in the node pair</a:t>
            </a:r>
          </a:p>
          <a:p>
            <a:r>
              <a:rPr lang="en-US" dirty="0" smtClean="0">
                <a:solidFill>
                  <a:srgbClr val="0070C0"/>
                </a:solidFill>
              </a:rPr>
              <a:t>Negative margin </a:t>
            </a:r>
            <a:r>
              <a:rPr lang="en-US" dirty="0" smtClean="0"/>
              <a:t>of the max-margin hyperplane can be used as an outlier score</a:t>
            </a:r>
          </a:p>
          <a:p>
            <a:endParaRPr lang="en-US" dirty="0" smtClean="0"/>
          </a:p>
        </p:txBody>
      </p:sp>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6</a:t>
            </a:fld>
            <a:endParaRPr lang="en-US"/>
          </a:p>
        </p:txBody>
      </p:sp>
    </p:spTree>
    <p:extLst>
      <p:ext uri="{BB962C8B-B14F-4D97-AF65-F5344CB8AC3E}">
        <p14:creationId xmlns:p14="http://schemas.microsoft.com/office/powerpoint/2010/main" val="40915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10681" y="3849289"/>
            <a:ext cx="7036207" cy="743745"/>
            <a:chOff x="1068029" y="5009355"/>
            <a:chExt cx="7036207" cy="743745"/>
          </a:xfrm>
        </p:grpSpPr>
        <p:sp>
          <p:nvSpPr>
            <p:cNvPr id="18" name="Cloud 17"/>
            <p:cNvSpPr/>
            <p:nvPr/>
          </p:nvSpPr>
          <p:spPr>
            <a:xfrm>
              <a:off x="1068029" y="5059362"/>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266335" y="5009355"/>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3464641" y="5009355"/>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667863" y="5059362"/>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5866169" y="5009355"/>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7064475" y="5009355"/>
              <a:ext cx="1039761" cy="69373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t>The System</a:t>
            </a:r>
            <a:endParaRPr lang="en-US" b="1" dirty="0"/>
          </a:p>
        </p:txBody>
      </p:sp>
      <p:sp>
        <p:nvSpPr>
          <p:cNvPr id="4" name="Cloud 3"/>
          <p:cNvSpPr/>
          <p:nvPr/>
        </p:nvSpPr>
        <p:spPr>
          <a:xfrm>
            <a:off x="609600" y="1295400"/>
            <a:ext cx="3733800" cy="2438400"/>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1295400" y="1905000"/>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819400" y="1714500"/>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1600200" y="2057400"/>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1295400" y="2593923"/>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3170903" y="27352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2195051" y="30781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5734664" y="2362200"/>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52185" y="3983434"/>
            <a:ext cx="6539680" cy="457200"/>
            <a:chOff x="1295400" y="4449762"/>
            <a:chExt cx="6539680" cy="457200"/>
          </a:xfrm>
        </p:grpSpPr>
        <p:sp>
          <p:nvSpPr>
            <p:cNvPr id="12" name="Cloud 11"/>
            <p:cNvSpPr/>
            <p:nvPr/>
          </p:nvSpPr>
          <p:spPr>
            <a:xfrm>
              <a:off x="1295400" y="45259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2481416" y="45259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667432" y="44878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4853448" y="44878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6039464" y="44878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7225480" y="4449762"/>
              <a:ext cx="6096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5181600" y="1828800"/>
            <a:ext cx="1703928" cy="369332"/>
          </a:xfrm>
          <a:prstGeom prst="rect">
            <a:avLst/>
          </a:prstGeom>
          <a:noFill/>
        </p:spPr>
        <p:txBody>
          <a:bodyPr wrap="none" rtlCol="0">
            <a:spAutoFit/>
          </a:bodyPr>
          <a:lstStyle/>
          <a:p>
            <a:r>
              <a:rPr lang="en-US" dirty="0" smtClean="0"/>
              <a:t>Subgraph Query</a:t>
            </a:r>
            <a:endParaRPr lang="en-US" dirty="0"/>
          </a:p>
        </p:txBody>
      </p:sp>
      <p:grpSp>
        <p:nvGrpSpPr>
          <p:cNvPr id="48" name="Group 47"/>
          <p:cNvGrpSpPr/>
          <p:nvPr/>
        </p:nvGrpSpPr>
        <p:grpSpPr>
          <a:xfrm>
            <a:off x="543125" y="4914900"/>
            <a:ext cx="971060" cy="952500"/>
            <a:chOff x="1023044" y="4914900"/>
            <a:chExt cx="971060" cy="952500"/>
          </a:xfrm>
        </p:grpSpPr>
        <p:cxnSp>
          <p:nvCxnSpPr>
            <p:cNvPr id="29" name="Straight Connector 28"/>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749421" y="4914900"/>
            <a:ext cx="971060" cy="952500"/>
            <a:chOff x="1023044" y="4914900"/>
            <a:chExt cx="971060" cy="952500"/>
          </a:xfrm>
        </p:grpSpPr>
        <p:cxnSp>
          <p:nvCxnSpPr>
            <p:cNvPr id="50" name="Straight Connector 49"/>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892421" y="4914900"/>
            <a:ext cx="971060" cy="952500"/>
            <a:chOff x="1023044" y="4914900"/>
            <a:chExt cx="971060" cy="952500"/>
          </a:xfrm>
        </p:grpSpPr>
        <p:cxnSp>
          <p:nvCxnSpPr>
            <p:cNvPr id="69" name="Straight Connector 68"/>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200725" y="4876800"/>
            <a:ext cx="971060" cy="952500"/>
            <a:chOff x="1023044" y="4914900"/>
            <a:chExt cx="971060" cy="952500"/>
          </a:xfrm>
        </p:grpSpPr>
        <p:cxnSp>
          <p:nvCxnSpPr>
            <p:cNvPr id="88" name="Straight Connector 87"/>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5407021" y="4876800"/>
            <a:ext cx="971060" cy="952500"/>
            <a:chOff x="1023044" y="4914900"/>
            <a:chExt cx="971060" cy="952500"/>
          </a:xfrm>
        </p:grpSpPr>
        <p:cxnSp>
          <p:nvCxnSpPr>
            <p:cNvPr id="107" name="Straight Connector 106"/>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6550021" y="4876800"/>
            <a:ext cx="971060" cy="952500"/>
            <a:chOff x="1023044" y="4914900"/>
            <a:chExt cx="971060" cy="952500"/>
          </a:xfrm>
        </p:grpSpPr>
        <p:cxnSp>
          <p:nvCxnSpPr>
            <p:cNvPr id="126" name="Straight Connector 125"/>
            <p:cNvCxnSpPr/>
            <p:nvPr/>
          </p:nvCxnSpPr>
          <p:spPr>
            <a:xfrm flipV="1">
              <a:off x="1232104" y="4953000"/>
              <a:ext cx="6096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295400" y="54814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143000" y="5334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104714" y="55195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023044" y="5443384"/>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447800" y="50292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1795985"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456648" y="49149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19200" y="5105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371600" y="5181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948385"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5544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7068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706881" y="53340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447800"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600200" y="57912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706881" y="54864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859281" y="5638800"/>
              <a:ext cx="45719"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p:cNvSpPr txBox="1"/>
          <p:nvPr/>
        </p:nvSpPr>
        <p:spPr>
          <a:xfrm>
            <a:off x="457200" y="6016823"/>
            <a:ext cx="1196481" cy="307777"/>
          </a:xfrm>
          <a:prstGeom prst="rect">
            <a:avLst/>
          </a:prstGeom>
          <a:noFill/>
        </p:spPr>
        <p:txBody>
          <a:bodyPr wrap="none" rtlCol="0">
            <a:spAutoFit/>
          </a:bodyPr>
          <a:lstStyle/>
          <a:p>
            <a:r>
              <a:rPr lang="en-US" sz="1400" b="1" dirty="0" smtClean="0"/>
              <a:t>Outlier Score</a:t>
            </a:r>
            <a:endParaRPr lang="en-US" sz="1400" b="1" dirty="0"/>
          </a:p>
        </p:txBody>
      </p:sp>
      <p:sp>
        <p:nvSpPr>
          <p:cNvPr id="145" name="TextBox 144"/>
          <p:cNvSpPr txBox="1"/>
          <p:nvPr/>
        </p:nvSpPr>
        <p:spPr>
          <a:xfrm>
            <a:off x="1653681" y="6019800"/>
            <a:ext cx="1196481" cy="307777"/>
          </a:xfrm>
          <a:prstGeom prst="rect">
            <a:avLst/>
          </a:prstGeom>
          <a:noFill/>
        </p:spPr>
        <p:txBody>
          <a:bodyPr wrap="none" rtlCol="0">
            <a:spAutoFit/>
          </a:bodyPr>
          <a:lstStyle/>
          <a:p>
            <a:r>
              <a:rPr lang="en-US" sz="1400" b="1" dirty="0" smtClean="0"/>
              <a:t>Outlier Score</a:t>
            </a:r>
            <a:endParaRPr lang="en-US" sz="1400" b="1" dirty="0"/>
          </a:p>
        </p:txBody>
      </p:sp>
      <p:sp>
        <p:nvSpPr>
          <p:cNvPr id="146" name="TextBox 145"/>
          <p:cNvSpPr txBox="1"/>
          <p:nvPr/>
        </p:nvSpPr>
        <p:spPr>
          <a:xfrm>
            <a:off x="2796681" y="6019800"/>
            <a:ext cx="1196481" cy="307777"/>
          </a:xfrm>
          <a:prstGeom prst="rect">
            <a:avLst/>
          </a:prstGeom>
          <a:noFill/>
        </p:spPr>
        <p:txBody>
          <a:bodyPr wrap="none" rtlCol="0">
            <a:spAutoFit/>
          </a:bodyPr>
          <a:lstStyle/>
          <a:p>
            <a:r>
              <a:rPr lang="en-US" sz="1400" b="1" dirty="0" smtClean="0"/>
              <a:t>Outlier Score</a:t>
            </a:r>
            <a:endParaRPr lang="en-US" sz="1400" b="1" dirty="0"/>
          </a:p>
        </p:txBody>
      </p:sp>
      <p:sp>
        <p:nvSpPr>
          <p:cNvPr id="147" name="TextBox 146"/>
          <p:cNvSpPr txBox="1"/>
          <p:nvPr/>
        </p:nvSpPr>
        <p:spPr>
          <a:xfrm>
            <a:off x="4092081" y="6019800"/>
            <a:ext cx="1196481" cy="307777"/>
          </a:xfrm>
          <a:prstGeom prst="rect">
            <a:avLst/>
          </a:prstGeom>
          <a:noFill/>
        </p:spPr>
        <p:txBody>
          <a:bodyPr wrap="none" rtlCol="0">
            <a:spAutoFit/>
          </a:bodyPr>
          <a:lstStyle/>
          <a:p>
            <a:r>
              <a:rPr lang="en-US" sz="1400" b="1" dirty="0" smtClean="0"/>
              <a:t>Outlier Score</a:t>
            </a:r>
            <a:endParaRPr lang="en-US" sz="1400" b="1" dirty="0"/>
          </a:p>
        </p:txBody>
      </p:sp>
      <p:sp>
        <p:nvSpPr>
          <p:cNvPr id="148" name="TextBox 147"/>
          <p:cNvSpPr txBox="1"/>
          <p:nvPr/>
        </p:nvSpPr>
        <p:spPr>
          <a:xfrm>
            <a:off x="5334000" y="6019800"/>
            <a:ext cx="1196481" cy="307777"/>
          </a:xfrm>
          <a:prstGeom prst="rect">
            <a:avLst/>
          </a:prstGeom>
          <a:noFill/>
        </p:spPr>
        <p:txBody>
          <a:bodyPr wrap="none" rtlCol="0">
            <a:spAutoFit/>
          </a:bodyPr>
          <a:lstStyle/>
          <a:p>
            <a:r>
              <a:rPr lang="en-US" sz="1400" b="1" dirty="0" smtClean="0"/>
              <a:t>Outlier Score</a:t>
            </a:r>
            <a:endParaRPr lang="en-US" sz="1400" b="1" dirty="0"/>
          </a:p>
        </p:txBody>
      </p:sp>
      <p:sp>
        <p:nvSpPr>
          <p:cNvPr id="149" name="TextBox 148"/>
          <p:cNvSpPr txBox="1"/>
          <p:nvPr/>
        </p:nvSpPr>
        <p:spPr>
          <a:xfrm>
            <a:off x="6530481" y="6019800"/>
            <a:ext cx="1196481" cy="307777"/>
          </a:xfrm>
          <a:prstGeom prst="rect">
            <a:avLst/>
          </a:prstGeom>
          <a:noFill/>
        </p:spPr>
        <p:txBody>
          <a:bodyPr wrap="none" rtlCol="0">
            <a:spAutoFit/>
          </a:bodyPr>
          <a:lstStyle/>
          <a:p>
            <a:r>
              <a:rPr lang="en-US" sz="1400" b="1" dirty="0" smtClean="0"/>
              <a:t>Outlier Score</a:t>
            </a:r>
            <a:endParaRPr lang="en-US" sz="1400" b="1" dirty="0"/>
          </a:p>
        </p:txBody>
      </p:sp>
      <p:pic>
        <p:nvPicPr>
          <p:cNvPr id="1026" name="Picture 2" descr="http://seo-hacker.com/wp-content/uploads/2010/09/rank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257800"/>
            <a:ext cx="987425" cy="9874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ltLang="zh-CN" smtClean="0"/>
              <a:t>gmanish@microsoft.com</a:t>
            </a:r>
            <a:endParaRPr lang="zh-CN" altLang="en-US" dirty="0" smtClean="0"/>
          </a:p>
        </p:txBody>
      </p:sp>
      <p:sp>
        <p:nvSpPr>
          <p:cNvPr id="27" name="Slide Number Placeholder 26"/>
          <p:cNvSpPr>
            <a:spLocks noGrp="1"/>
          </p:cNvSpPr>
          <p:nvPr>
            <p:ph type="sldNum" sz="quarter" idx="12"/>
          </p:nvPr>
        </p:nvSpPr>
        <p:spPr/>
        <p:txBody>
          <a:bodyPr/>
          <a:lstStyle/>
          <a:p>
            <a:fld id="{AB8E5D03-22EA-460F-B3F7-864A0309ABBE}" type="slidenum">
              <a:rPr lang="en-US" smtClean="0"/>
              <a:t>7</a:t>
            </a:fld>
            <a:endParaRPr lang="en-US"/>
          </a:p>
        </p:txBody>
      </p:sp>
      <p:sp>
        <p:nvSpPr>
          <p:cNvPr id="28" name="TextBox 27"/>
          <p:cNvSpPr txBox="1"/>
          <p:nvPr/>
        </p:nvSpPr>
        <p:spPr>
          <a:xfrm>
            <a:off x="8001000" y="4953000"/>
            <a:ext cx="693138" cy="369332"/>
          </a:xfrm>
          <a:prstGeom prst="rect">
            <a:avLst/>
          </a:prstGeom>
          <a:noFill/>
        </p:spPr>
        <p:txBody>
          <a:bodyPr wrap="none" rtlCol="0">
            <a:spAutoFit/>
          </a:bodyPr>
          <a:lstStyle/>
          <a:p>
            <a:r>
              <a:rPr lang="en-US" dirty="0" smtClean="0"/>
              <a:t>Top K</a:t>
            </a:r>
            <a:endParaRPr lang="en-US" dirty="0"/>
          </a:p>
        </p:txBody>
      </p:sp>
    </p:spTree>
    <p:extLst>
      <p:ext uri="{BB962C8B-B14F-4D97-AF65-F5344CB8AC3E}">
        <p14:creationId xmlns:p14="http://schemas.microsoft.com/office/powerpoint/2010/main" val="5996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26" grpId="0"/>
      <p:bldP spid="144" grpId="0"/>
      <p:bldP spid="145" grpId="0"/>
      <p:bldP spid="146" grpId="0"/>
      <p:bldP spid="147" grpId="0"/>
      <p:bldP spid="148" grpId="0"/>
      <p:bldP spid="149"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(1)</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en-US" dirty="0" smtClean="0">
                    <a:solidFill>
                      <a:srgbClr val="00B050"/>
                    </a:solidFill>
                  </a:rPr>
                  <a:t>Entity </a:t>
                </a:r>
                <a:r>
                  <a:rPr lang="en-US" dirty="0">
                    <a:solidFill>
                      <a:srgbClr val="00B050"/>
                    </a:solidFill>
                  </a:rPr>
                  <a:t>r</a:t>
                </a:r>
                <a:r>
                  <a:rPr lang="en-US" dirty="0" smtClean="0">
                    <a:solidFill>
                      <a:srgbClr val="00B050"/>
                    </a:solidFill>
                  </a:rPr>
                  <a:t>elationship graph</a:t>
                </a:r>
                <a:r>
                  <a:rPr lang="en-US" dirty="0" smtClean="0"/>
                  <a:t>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b="0" i="1" dirty="0" smtClean="0">
                        <a:latin typeface="Cambria Math" panose="02040503050406030204" pitchFamily="18" charset="0"/>
                      </a:rPr>
                      <m:t>〉</m:t>
                    </m:r>
                  </m:oMath>
                </a14:m>
                <a:endParaRPr lang="en-US" dirty="0" smtClean="0"/>
              </a:p>
              <a:p>
                <a:pPr lvl="1"/>
                <a:r>
                  <a:rPr lang="en-US" dirty="0" smtClean="0"/>
                  <a:t>Each node has an attribute vector with dimensionality </a:t>
                </a:r>
                <a14:m>
                  <m:oMath xmlns:m="http://schemas.openxmlformats.org/officeDocument/2006/math">
                    <m:r>
                      <a:rPr lang="en-US" i="1" dirty="0" smtClean="0">
                        <a:latin typeface="Cambria Math" panose="02040503050406030204" pitchFamily="18" charset="0"/>
                      </a:rPr>
                      <m:t>𝐷</m:t>
                    </m:r>
                  </m:oMath>
                </a14:m>
                <a:r>
                  <a:rPr lang="en-US" dirty="0" smtClean="0"/>
                  <a:t> and values in </a:t>
                </a:r>
                <a14:m>
                  <m:oMath xmlns:m="http://schemas.openxmlformats.org/officeDocument/2006/math">
                    <m:r>
                      <a:rPr lang="en-US" i="1" dirty="0" smtClean="0">
                        <a:latin typeface="Cambria Math" panose="02040503050406030204" pitchFamily="18" charset="0"/>
                      </a:rPr>
                      <m:t>[0,1]</m:t>
                    </m:r>
                  </m:oMath>
                </a14:m>
                <a:endParaRPr lang="en-US" dirty="0" smtClean="0"/>
              </a:p>
              <a:p>
                <a:r>
                  <a:rPr lang="en-US" dirty="0" smtClean="0"/>
                  <a:t>Subgraph </a:t>
                </a:r>
                <a:r>
                  <a:rPr lang="en-US" dirty="0" smtClean="0">
                    <a:solidFill>
                      <a:srgbClr val="00B050"/>
                    </a:solidFill>
                  </a:rPr>
                  <a:t>query</a:t>
                </a:r>
                <a:r>
                  <a:rPr lang="en-US" dirty="0" smtClean="0"/>
                  <a:t> </a:t>
                </a:r>
                <a14:m>
                  <m:oMath xmlns:m="http://schemas.openxmlformats.org/officeDocument/2006/math">
                    <m:r>
                      <a:rPr lang="en-US" i="1" dirty="0" smtClean="0">
                        <a:latin typeface="Cambria Math" panose="02040503050406030204" pitchFamily="18" charset="0"/>
                      </a:rPr>
                      <m:t>𝑄</m:t>
                    </m:r>
                  </m:oMath>
                </a14:m>
                <a:r>
                  <a:rPr lang="en-US" dirty="0" smtClean="0"/>
                  <a:t> with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𝑄</m:t>
                            </m:r>
                          </m:sub>
                        </m:sSub>
                      </m:e>
                    </m:d>
                    <m:r>
                      <a:rPr lang="en-US" b="0" i="1" smtClean="0">
                        <a:latin typeface="Cambria Math" panose="02040503050406030204" pitchFamily="18" charset="0"/>
                      </a:rPr>
                      <m:t>&gt;1</m:t>
                    </m:r>
                  </m:oMath>
                </a14:m>
                <a:endParaRPr lang="en-US" dirty="0" smtClean="0"/>
              </a:p>
              <a:p>
                <a:r>
                  <a:rPr lang="en-US" dirty="0" smtClean="0">
                    <a:solidFill>
                      <a:srgbClr val="00B050"/>
                    </a:solidFill>
                  </a:rPr>
                  <a:t>Matches</a:t>
                </a:r>
                <a:r>
                  <a:rPr lang="en-US" dirty="0" smtClean="0"/>
                  <a:t>: Instantiations of the query template </a:t>
                </a:r>
                <a14:m>
                  <m:oMath xmlns:m="http://schemas.openxmlformats.org/officeDocument/2006/math">
                    <m:r>
                      <a:rPr lang="en-US" i="1" dirty="0" smtClean="0">
                        <a:latin typeface="Cambria Math" panose="02040503050406030204" pitchFamily="18" charset="0"/>
                      </a:rPr>
                      <m:t>𝑄</m:t>
                    </m:r>
                  </m:oMath>
                </a14:m>
                <a:r>
                  <a:rPr lang="en-US" dirty="0" smtClean="0"/>
                  <a:t> in </a:t>
                </a:r>
                <a14:m>
                  <m:oMath xmlns:m="http://schemas.openxmlformats.org/officeDocument/2006/math">
                    <m:r>
                      <a:rPr lang="en-US" i="1" dirty="0" smtClean="0">
                        <a:latin typeface="Cambria Math" panose="02040503050406030204" pitchFamily="18" charset="0"/>
                      </a:rPr>
                      <m:t>𝐺</m:t>
                    </m:r>
                  </m:oMath>
                </a14:m>
                <a:endParaRPr lang="en-US" dirty="0" smtClean="0"/>
              </a:p>
              <a:p>
                <a:r>
                  <a:rPr lang="en-US" dirty="0" smtClean="0">
                    <a:solidFill>
                      <a:srgbClr val="00B050"/>
                    </a:solidFill>
                  </a:rPr>
                  <a:t>Dis-similarity</a:t>
                </a:r>
                <a:r>
                  <a:rPr lang="en-US" dirty="0" smtClean="0"/>
                  <a:t> for a node pair</a:t>
                </a:r>
              </a:p>
              <a:p>
                <a:pPr lvl="1"/>
                <a:r>
                  <a:rPr lang="en-US" dirty="0" err="1" smtClean="0"/>
                  <a:t>DisSim</a:t>
                </a:r>
                <a:r>
                  <a:rPr lang="en-US" dirty="0" smtClean="0"/>
                  <a:t>(</a:t>
                </a:r>
                <a:r>
                  <a:rPr lang="en-US" dirty="0" err="1" smtClean="0"/>
                  <a:t>u,v</a:t>
                </a:r>
                <a:r>
                  <a:rPr lang="en-US" dirty="0" smtClean="0"/>
                  <a:t>)=</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𝑀</m:t>
                        </m:r>
                      </m:sub>
                      <m:sup>
                        <m:r>
                          <a:rPr lang="en-US" b="0" i="1" smtClean="0">
                            <a:latin typeface="Cambria Math" panose="02040503050406030204" pitchFamily="18" charset="0"/>
                          </a:rPr>
                          <m:t>𝑇</m:t>
                        </m:r>
                      </m:sup>
                    </m:sSubSup>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endParaRPr lang="en-US" dirty="0" smtClean="0"/>
              </a:p>
              <a:p>
                <a:r>
                  <a:rPr lang="en-US" dirty="0" smtClean="0">
                    <a:solidFill>
                      <a:srgbClr val="00B050"/>
                    </a:solidFill>
                  </a:rPr>
                  <a:t>Max-margin Hyperplane</a:t>
                </a:r>
                <a:r>
                  <a:rPr lang="en-US" dirty="0" smtClean="0"/>
                  <a:t> for a match </a:t>
                </a:r>
                <a14:m>
                  <m:oMath xmlns:m="http://schemas.openxmlformats.org/officeDocument/2006/math">
                    <m:r>
                      <a:rPr lang="en-US" i="1" dirty="0" smtClean="0">
                        <a:latin typeface="Cambria Math" panose="02040503050406030204" pitchFamily="18" charset="0"/>
                      </a:rPr>
                      <m:t>𝑀</m:t>
                    </m:r>
                  </m:oMath>
                </a14:m>
                <a:endParaRPr lang="en-US" dirty="0" smtClean="0"/>
              </a:p>
              <a:p>
                <a:pPr lvl="1"/>
                <a:r>
                  <a:rPr lang="en-US" dirty="0" smtClean="0"/>
                  <a:t>Hyperplane that best separates linked node pairs from non-linked ones in the space of dissimilarity of attribute values, such that the node pairs are obtained from the neighborhood of </a:t>
                </a:r>
                <a14:m>
                  <m:oMath xmlns:m="http://schemas.openxmlformats.org/officeDocument/2006/math">
                    <m:r>
                      <a:rPr lang="en-US" i="1" dirty="0" smtClean="0">
                        <a:latin typeface="Cambria Math" panose="02040503050406030204" pitchFamily="18" charset="0"/>
                      </a:rPr>
                      <m:t>𝑀</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2830" b="-2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8</a:t>
            </a:fld>
            <a:endParaRPr lang="en-US"/>
          </a:p>
        </p:txBody>
      </p:sp>
    </p:spTree>
    <p:extLst>
      <p:ext uri="{BB962C8B-B14F-4D97-AF65-F5344CB8AC3E}">
        <p14:creationId xmlns:p14="http://schemas.microsoft.com/office/powerpoint/2010/main" val="22877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Definitions </a:t>
            </a:r>
            <a:r>
              <a:rPr lang="en-US" b="1" dirty="0" smtClean="0"/>
              <a:t>(2)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solidFill>
                      <a:srgbClr val="00B050"/>
                    </a:solidFill>
                  </a:rPr>
                  <a:t>Margin</a:t>
                </a:r>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b="0" i="1" dirty="0" smtClean="0">
                            <a:latin typeface="Cambria Math" panose="02040503050406030204" pitchFamily="18" charset="0"/>
                          </a:rPr>
                          <m:t>𝑀</m:t>
                        </m:r>
                      </m:sub>
                    </m:sSub>
                  </m:oMath>
                </a14:m>
                <a:r>
                  <a:rPr lang="en-US" dirty="0"/>
                  <a:t> be the minimum dis-similarity for any non-linked node </a:t>
                </a:r>
                <a:r>
                  <a:rPr lang="en-US" dirty="0" smtClean="0"/>
                  <a:t>pair in match </a:t>
                </a:r>
                <a14:m>
                  <m:oMath xmlns:m="http://schemas.openxmlformats.org/officeDocument/2006/math">
                    <m:r>
                      <a:rPr lang="en-US" i="1" dirty="0" smtClean="0">
                        <a:latin typeface="Cambria Math" panose="02040503050406030204" pitchFamily="18" charset="0"/>
                      </a:rPr>
                      <m:t>𝑀</m:t>
                    </m:r>
                  </m:oMath>
                </a14:m>
                <a:endParaRPr lang="en-US" dirty="0" smtClean="0"/>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𝑀</m:t>
                        </m:r>
                      </m:sub>
                    </m:sSub>
                  </m:oMath>
                </a14:m>
                <a:r>
                  <a:rPr lang="en-US" dirty="0" smtClean="0"/>
                  <a:t> be the maximum dis-similarity for any linked node </a:t>
                </a:r>
                <a:r>
                  <a:rPr lang="en-US" dirty="0" smtClean="0"/>
                  <a:t>pair </a:t>
                </a:r>
                <a:r>
                  <a:rPr lang="en-US" dirty="0"/>
                  <a:t>in match </a:t>
                </a:r>
                <a14:m>
                  <m:oMath xmlns:m="http://schemas.openxmlformats.org/officeDocument/2006/math">
                    <m:r>
                      <a:rPr lang="en-US" i="1" dirty="0">
                        <a:latin typeface="Cambria Math" panose="02040503050406030204" pitchFamily="18" charset="0"/>
                      </a:rPr>
                      <m:t>𝑀</m:t>
                    </m:r>
                  </m:oMath>
                </a14:m>
                <a:endParaRPr lang="en-US" dirty="0" smtClean="0"/>
              </a:p>
              <a:p>
                <a:pPr lvl="1"/>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b="0" i="1" dirty="0" smtClean="0">
                            <a:latin typeface="Cambria Math" panose="02040503050406030204" pitchFamily="18" charset="0"/>
                          </a:rPr>
                          <m:t>𝑀</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𝐻</m:t>
                        </m:r>
                      </m:e>
                      <m:sub>
                        <m:r>
                          <a:rPr lang="en-US" b="0" i="1" dirty="0" smtClean="0">
                            <a:latin typeface="Cambria Math" panose="02040503050406030204" pitchFamily="18" charset="0"/>
                          </a:rPr>
                          <m:t>𝑀</m:t>
                        </m:r>
                      </m:sub>
                    </m:sSub>
                  </m:oMath>
                </a14:m>
                <a:r>
                  <a:rPr lang="en-US" dirty="0" smtClean="0"/>
                  <a:t> is the margin</a:t>
                </a:r>
              </a:p>
              <a:p>
                <a:r>
                  <a:rPr lang="en-US" dirty="0" smtClean="0">
                    <a:solidFill>
                      <a:srgbClr val="00B050"/>
                    </a:solidFill>
                  </a:rPr>
                  <a:t>Outlier score </a:t>
                </a:r>
                <a:r>
                  <a:rPr lang="en-US" dirty="0" smtClean="0"/>
                  <a:t>for match </a:t>
                </a:r>
                <a14:m>
                  <m:oMath xmlns:m="http://schemas.openxmlformats.org/officeDocument/2006/math">
                    <m:r>
                      <a:rPr lang="en-US" i="1" dirty="0" smtClean="0">
                        <a:latin typeface="Cambria Math" panose="02040503050406030204" pitchFamily="18" charset="0"/>
                      </a:rPr>
                      <m:t>𝑀</m:t>
                    </m:r>
                  </m:oMath>
                </a14:m>
                <a:r>
                  <a:rPr lang="en-US" dirty="0" smtClean="0"/>
                  <a:t> </a:t>
                </a:r>
                <a:r>
                  <a:rPr lang="en-US" dirty="0" smtClean="0"/>
                  <a:t>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𝑀</m:t>
                        </m:r>
                      </m:sub>
                    </m:sSub>
                  </m:oMath>
                </a14:m>
                <a:endParaRPr lang="en-US" dirty="0" smtClean="0"/>
              </a:p>
              <a:p>
                <a:r>
                  <a:rPr lang="en-US" dirty="0" smtClean="0"/>
                  <a:t>Subgraph Outlier Detection </a:t>
                </a:r>
                <a:r>
                  <a:rPr lang="en-US" dirty="0">
                    <a:solidFill>
                      <a:srgbClr val="00B050"/>
                    </a:solidFill>
                  </a:rPr>
                  <a:t>P</a:t>
                </a:r>
                <a:r>
                  <a:rPr lang="en-US" dirty="0" smtClean="0">
                    <a:solidFill>
                      <a:srgbClr val="00B050"/>
                    </a:solidFill>
                  </a:rPr>
                  <a:t>roblem</a:t>
                </a:r>
              </a:p>
              <a:p>
                <a:pPr lvl="1"/>
                <a:r>
                  <a:rPr lang="en-US" dirty="0" smtClean="0"/>
                  <a:t>Given: </a:t>
                </a:r>
                <a:r>
                  <a:rPr lang="en-US" dirty="0"/>
                  <a:t>An entity-relationship graph </a:t>
                </a:r>
                <a14:m>
                  <m:oMath xmlns:m="http://schemas.openxmlformats.org/officeDocument/2006/math">
                    <m:r>
                      <a:rPr lang="en-US" i="1" dirty="0" smtClean="0">
                        <a:latin typeface="Cambria Math" panose="02040503050406030204" pitchFamily="18" charset="0"/>
                      </a:rPr>
                      <m:t>𝐺</m:t>
                    </m:r>
                  </m:oMath>
                </a14:m>
                <a:r>
                  <a:rPr lang="en-US" dirty="0"/>
                  <a:t>, a query </a:t>
                </a:r>
                <a14:m>
                  <m:oMath xmlns:m="http://schemas.openxmlformats.org/officeDocument/2006/math">
                    <m:r>
                      <a:rPr lang="en-US" i="1" dirty="0" smtClean="0">
                        <a:latin typeface="Cambria Math" panose="02040503050406030204" pitchFamily="18" charset="0"/>
                      </a:rPr>
                      <m:t>𝑄</m:t>
                    </m:r>
                  </m:oMath>
                </a14:m>
                <a:endParaRPr lang="en-US" dirty="0" smtClean="0"/>
              </a:p>
              <a:p>
                <a:pPr lvl="1"/>
                <a:r>
                  <a:rPr lang="en-US" dirty="0" smtClean="0"/>
                  <a:t>Find: Top </a:t>
                </a:r>
                <a:r>
                  <a:rPr lang="en-US" dirty="0"/>
                  <a:t>few matching subgraphs with highest </a:t>
                </a:r>
                <a:r>
                  <a:rPr lang="en-US" dirty="0" smtClean="0"/>
                  <a:t>outlierness scores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3504"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zh-CN" smtClean="0"/>
              <a:t>gmanish@microsoft.com</a:t>
            </a:r>
            <a:endParaRPr lang="zh-CN" altLang="en-US" dirty="0" smtClean="0"/>
          </a:p>
        </p:txBody>
      </p:sp>
      <p:sp>
        <p:nvSpPr>
          <p:cNvPr id="5" name="Slide Number Placeholder 4"/>
          <p:cNvSpPr>
            <a:spLocks noGrp="1"/>
          </p:cNvSpPr>
          <p:nvPr>
            <p:ph type="sldNum" sz="quarter" idx="12"/>
          </p:nvPr>
        </p:nvSpPr>
        <p:spPr/>
        <p:txBody>
          <a:bodyPr/>
          <a:lstStyle/>
          <a:p>
            <a:fld id="{AB8E5D03-22EA-460F-B3F7-864A0309ABBE}" type="slidenum">
              <a:rPr lang="en-US" smtClean="0"/>
              <a:t>9</a:t>
            </a:fld>
            <a:endParaRPr lang="en-US"/>
          </a:p>
        </p:txBody>
      </p:sp>
    </p:spTree>
    <p:extLst>
      <p:ext uri="{BB962C8B-B14F-4D97-AF65-F5344CB8AC3E}">
        <p14:creationId xmlns:p14="http://schemas.microsoft.com/office/powerpoint/2010/main" val="10281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3153</Words>
  <Application>Microsoft Office PowerPoint</Application>
  <PresentationFormat>On-screen Show (4:3)</PresentationFormat>
  <Paragraphs>472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宋体</vt:lpstr>
      <vt:lpstr>Arial</vt:lpstr>
      <vt:lpstr>Calibri</vt:lpstr>
      <vt:lpstr>Cambria Math</vt:lpstr>
      <vt:lpstr>Office Theme</vt:lpstr>
      <vt:lpstr>Local Learning for Mining Outlier Subgraphs from Network Datasets</vt:lpstr>
      <vt:lpstr>Motivation (1)</vt:lpstr>
      <vt:lpstr>Motivation (2)</vt:lpstr>
      <vt:lpstr>Contributions</vt:lpstr>
      <vt:lpstr>Relationship with Previous Work</vt:lpstr>
      <vt:lpstr>Solution Overview</vt:lpstr>
      <vt:lpstr>The System</vt:lpstr>
      <vt:lpstr>Definitions (1)</vt:lpstr>
      <vt:lpstr>Definitions (2)</vt:lpstr>
      <vt:lpstr>Computation of Subgraph Matches</vt:lpstr>
      <vt:lpstr>Estimating the Weight Vector (1)</vt:lpstr>
      <vt:lpstr>Estimating the Weight Vector (2)</vt:lpstr>
      <vt:lpstr>Estimating the Weight Vector (3)</vt:lpstr>
      <vt:lpstr>Subgraph Outlier Detection Algorithm (SODA)</vt:lpstr>
      <vt:lpstr>Experiments (Baselines)</vt:lpstr>
      <vt:lpstr>Synthetic Dataset Results</vt:lpstr>
      <vt:lpstr>Real Datasets</vt:lpstr>
      <vt:lpstr>Real Datasets</vt:lpstr>
      <vt:lpstr>Case Studies (1)</vt:lpstr>
      <vt:lpstr>Case Studies (2)</vt:lpstr>
      <vt:lpstr>Related Work</vt:lpstr>
      <vt:lpstr>Conclusions</vt:lpstr>
      <vt:lpstr>Acknowledgments</vt:lpstr>
      <vt:lpstr>Thanks!</vt:lpstr>
      <vt:lpstr>References (1)</vt:lpstr>
      <vt:lpstr>References (2)</vt:lpstr>
      <vt:lpstr>References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TopK Interesting Subgraph Discovery in Information Networks</dc:title>
  <dc:creator>manish</dc:creator>
  <cp:lastModifiedBy>Manish Gupta (BING-IDC)</cp:lastModifiedBy>
  <cp:revision>79</cp:revision>
  <dcterms:created xsi:type="dcterms:W3CDTF">2012-11-24T23:59:36Z</dcterms:created>
  <dcterms:modified xsi:type="dcterms:W3CDTF">2013-12-25T06:10:49Z</dcterms:modified>
</cp:coreProperties>
</file>