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4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5143500" type="screen16x9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0B3C9CD-C217-45DE-85C5-EF047A12387E}">
  <a:tblStyle styleId="{40B3C9CD-C217-45DE-85C5-EF047A12387E}" styleName="Table_0">
    <a:wholeTbl>
      <a:tcStyle>
        <a:tcBdr>
          <a:left>
            <a:ln w="9525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10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63952860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619911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745692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678648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0903246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Shape 11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527486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6601009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93732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Shape 13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2814921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8815402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Shape 14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346408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" name="Shape 4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206324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" name="Shape 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379146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738088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609331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067375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27078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699493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370860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 txBox="1">
            <a:spLocks noGrp="1"/>
          </p:cNvSpPr>
          <p:nvPr>
            <p:ph type="ctrTitle"/>
          </p:nvPr>
        </p:nvSpPr>
        <p:spPr>
          <a:xfrm>
            <a:off x="685800" y="1583342"/>
            <a:ext cx="7772400" cy="1159856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indent="304800" algn="ctr">
              <a:spcBef>
                <a:spcPts val="0"/>
              </a:spcBef>
              <a:buSzPct val="100000"/>
              <a:defRPr sz="4800"/>
            </a:lvl1pPr>
            <a:lvl2pPr indent="304800" algn="ctr">
              <a:spcBef>
                <a:spcPts val="0"/>
              </a:spcBef>
              <a:buSzPct val="100000"/>
              <a:defRPr sz="4800"/>
            </a:lvl2pPr>
            <a:lvl3pPr indent="304800" algn="ctr">
              <a:spcBef>
                <a:spcPts val="0"/>
              </a:spcBef>
              <a:buSzPct val="100000"/>
              <a:defRPr sz="4800"/>
            </a:lvl3pPr>
            <a:lvl4pPr indent="304800" algn="ctr">
              <a:spcBef>
                <a:spcPts val="0"/>
              </a:spcBef>
              <a:buSzPct val="100000"/>
              <a:defRPr sz="4800"/>
            </a:lvl4pPr>
            <a:lvl5pPr indent="304800" algn="ctr">
              <a:spcBef>
                <a:spcPts val="0"/>
              </a:spcBef>
              <a:buSzPct val="100000"/>
              <a:defRPr sz="4800"/>
            </a:lvl5pPr>
            <a:lvl6pPr indent="304800" algn="ctr">
              <a:spcBef>
                <a:spcPts val="0"/>
              </a:spcBef>
              <a:buSzPct val="100000"/>
              <a:defRPr sz="4800"/>
            </a:lvl6pPr>
            <a:lvl7pPr indent="304800" algn="ctr">
              <a:spcBef>
                <a:spcPts val="0"/>
              </a:spcBef>
              <a:buSzPct val="100000"/>
              <a:defRPr sz="4800"/>
            </a:lvl7pPr>
            <a:lvl8pPr indent="304800" algn="ctr">
              <a:spcBef>
                <a:spcPts val="0"/>
              </a:spcBef>
              <a:buSzPct val="100000"/>
              <a:defRPr sz="4800"/>
            </a:lvl8pPr>
            <a:lvl9pPr indent="304800" algn="ctr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subTitle" idx="1"/>
          </p:nvPr>
        </p:nvSpPr>
        <p:spPr>
          <a:xfrm>
            <a:off x="685800" y="2840053"/>
            <a:ext cx="7772400" cy="784737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marL="0" algn="ctr">
              <a:spcBef>
                <a:spcPts val="0"/>
              </a:spcBef>
              <a:buClr>
                <a:schemeClr val="dk2"/>
              </a:buClr>
              <a:buNone/>
              <a:defRPr>
                <a:solidFill>
                  <a:schemeClr val="dk2"/>
                </a:solidFill>
              </a:defRPr>
            </a:lvl1pPr>
            <a:lvl2pPr marL="0" indent="190500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2pPr>
            <a:lvl3pPr marL="0" indent="190500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3pPr>
            <a:lvl4pPr marL="0" indent="190500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4pPr>
            <a:lvl5pPr marL="0" indent="190500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5pPr>
            <a:lvl6pPr marL="0" indent="190500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6pPr>
            <a:lvl7pPr marL="0" indent="190500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7pPr>
            <a:lvl8pPr marL="0" indent="190500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8pPr>
            <a:lvl9pPr marL="0" indent="190500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8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 indent="457200">
              <a:spcBef>
                <a:spcPts val="0"/>
              </a:spcBef>
              <a:defRPr/>
            </a:lvl2pPr>
            <a:lvl3pPr indent="914400">
              <a:spcBef>
                <a:spcPts val="0"/>
              </a:spcBef>
              <a:defRPr/>
            </a:lvl3pPr>
            <a:lvl4pPr indent="1371600"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94525" cy="372568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body" idx="2"/>
          </p:nvPr>
        </p:nvSpPr>
        <p:spPr>
          <a:xfrm>
            <a:off x="4692273" y="1200150"/>
            <a:ext cx="3994525" cy="372568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457200" y="4406309"/>
            <a:ext cx="8229600" cy="51952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marL="285750" indent="-171450" algn="ctr">
              <a:spcBef>
                <a:spcPts val="360"/>
              </a:spcBef>
              <a:buSzPct val="100000"/>
              <a:buNone/>
              <a:defRPr sz="1800"/>
            </a:lvl1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marL="0"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1pPr>
            <a:lvl2pPr marL="0" indent="228600"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2pPr>
            <a:lvl3pPr marL="0" indent="228600"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3pPr>
            <a:lvl4pPr marL="0" indent="228600"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4pPr>
            <a:lvl5pPr marL="0" indent="228600"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5pPr>
            <a:lvl6pPr marL="0" indent="228600"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6pPr>
            <a:lvl7pPr marL="0" indent="228600"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7pPr>
            <a:lvl8pPr marL="0" indent="228600"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8pPr>
            <a:lvl9pPr marL="0" indent="228600"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8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marL="342900" indent="-152400">
              <a:spcBef>
                <a:spcPts val="600"/>
              </a:spcBef>
              <a:buClr>
                <a:schemeClr val="dk1"/>
              </a:buClr>
              <a:buSzPct val="100000"/>
              <a:defRPr sz="3000">
                <a:solidFill>
                  <a:schemeClr val="dk1"/>
                </a:solidFill>
              </a:defRPr>
            </a:lvl1pPr>
            <a:lvl2pPr marL="742950" indent="-133350"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2pPr>
            <a:lvl3pPr marL="1143000" indent="-76200"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3pPr>
            <a:lvl4pPr marL="1600200" indent="-1143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4pPr>
            <a:lvl5pPr marL="2057400" indent="-1143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5pPr>
            <a:lvl6pPr marL="2514600" indent="-1143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6pPr>
            <a:lvl7pPr marL="2971800" indent="-1143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7pPr>
            <a:lvl8pPr marL="3429000" indent="-1143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8pPr>
            <a:lvl9pPr marL="3886200" indent="-1143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sldNum="0" hd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ebis.de/research/corpora/corpus-pan-labs-09-today/pan-13/pan13-data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png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41225" y="1639159"/>
            <a:ext cx="7772400" cy="17537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SzPct val="30555"/>
              <a:buFont typeface="Arial"/>
              <a:buNone/>
            </a:pPr>
            <a:r>
              <a:rPr lang="en" sz="3600" dirty="0">
                <a:solidFill>
                  <a:srgbClr val="C00000"/>
                </a:solidFill>
              </a:rPr>
              <a:t>Exploiting Wikipedia Categorization for Predicting Age and Gender of Blog Authors</a:t>
            </a:r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685800" y="3267568"/>
            <a:ext cx="7772400" cy="78473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000"/>
              <a:t>K </a:t>
            </a:r>
            <a:r>
              <a:rPr lang="en" sz="2000" smtClean="0"/>
              <a:t>Santosh      Aditya Joshi      Manish Gupta      Vasudeva </a:t>
            </a:r>
            <a:r>
              <a:rPr lang="en" sz="2000" dirty="0"/>
              <a:t>Varma</a:t>
            </a:r>
          </a:p>
        </p:txBody>
      </p:sp>
      <p:pic>
        <p:nvPicPr>
          <p:cNvPr id="2050" name="Picture 2" descr="http://admissions.iiit.ac.in/logo_name.gif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" r="33094"/>
          <a:stretch/>
        </p:blipFill>
        <p:spPr bwMode="auto">
          <a:xfrm>
            <a:off x="3539216" y="3707436"/>
            <a:ext cx="2065565" cy="866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145922" y="4660125"/>
            <a:ext cx="28521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>
                <a:solidFill>
                  <a:srgbClr val="C00000"/>
                </a:solidFill>
              </a:rPr>
              <a:t>s</a:t>
            </a:r>
            <a:r>
              <a:rPr lang="en-IN" dirty="0" smtClean="0">
                <a:solidFill>
                  <a:srgbClr val="C00000"/>
                </a:solidFill>
              </a:rPr>
              <a:t>antosh.kosgi@research.iiit.ac.in</a:t>
            </a:r>
            <a:endParaRPr lang="en-IN" dirty="0">
              <a:solidFill>
                <a:srgbClr val="C0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674" y="0"/>
            <a:ext cx="9010650" cy="1685925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3000" dirty="0"/>
              <a:t>Semantic Representation of </a:t>
            </a:r>
            <a:r>
              <a:rPr lang="en" sz="3000" dirty="0" smtClean="0"/>
              <a:t>Documents (2)</a:t>
            </a:r>
            <a:endParaRPr lang="en" sz="3000" dirty="0"/>
          </a:p>
        </p:txBody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b="1" dirty="0"/>
              <a:t>Finding Parent Categories for Wikipedia Concepts</a:t>
            </a:r>
          </a:p>
          <a:p>
            <a:pPr marL="914400" lvl="1" indent="-381000" rtl="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dirty="0"/>
              <a:t>Parent categories of wikipedia concepts up to five levels are extracted.</a:t>
            </a:r>
          </a:p>
          <a:p>
            <a:pPr marL="914400" lvl="1" indent="-381000" rtl="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dirty="0"/>
              <a:t>Wikipedia category network using Wikipedia category corpus is created.</a:t>
            </a:r>
          </a:p>
          <a:p>
            <a:pPr marL="914400" lvl="1" indent="-381000" rtl="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dirty="0"/>
              <a:t>Semantically related words get mapped to </a:t>
            </a:r>
            <a:r>
              <a:rPr lang="en" dirty="0" smtClean="0"/>
              <a:t>the same </a:t>
            </a:r>
            <a:r>
              <a:rPr lang="en" dirty="0"/>
              <a:t>Wikipedia categories at various levels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dirty="0"/>
          </a:p>
          <a:p>
            <a:pPr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title"/>
          </p:nvPr>
        </p:nvSpPr>
        <p:spPr>
          <a:xfrm>
            <a:off x="394875" y="384053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/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 sz="3000"/>
          </a:p>
          <a:p>
            <a:pPr>
              <a:spcBef>
                <a:spcPts val="0"/>
              </a:spcBef>
              <a:buNone/>
            </a:pPr>
            <a:r>
              <a:rPr lang="en" sz="3000"/>
              <a:t>Age and Gender Prediction</a:t>
            </a:r>
          </a:p>
        </p:txBody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dirty="0"/>
              <a:t>Two Machine Learning classification models </a:t>
            </a:r>
            <a:r>
              <a:rPr lang="en" dirty="0" smtClean="0"/>
              <a:t>used</a:t>
            </a:r>
          </a:p>
          <a:p>
            <a:pPr marL="9144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dirty="0" smtClean="0"/>
              <a:t>K Nearest Neighbour (KNN).</a:t>
            </a:r>
          </a:p>
          <a:p>
            <a:pPr marL="914400" lvl="0" indent="-4191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dirty="0" smtClean="0"/>
              <a:t>Support </a:t>
            </a:r>
            <a:r>
              <a:rPr lang="en" dirty="0"/>
              <a:t>Vector Machines (SVM).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Dataset</a:t>
            </a:r>
          </a:p>
        </p:txBody>
      </p:sp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dirty="0"/>
              <a:t>Datasets used for training and testing are provided by PAN 2013.</a:t>
            </a:r>
          </a:p>
          <a:p>
            <a:pPr lvl="0" rtl="0">
              <a:spcBef>
                <a:spcPts val="0"/>
              </a:spcBef>
              <a:buNone/>
            </a:pPr>
            <a:endParaRPr dirty="0"/>
          </a:p>
          <a:p>
            <a:pPr marL="457200" lvl="0" indent="-4191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dirty="0"/>
              <a:t>Datasets are available at </a:t>
            </a:r>
            <a:r>
              <a:rPr lang="en" u="sng" dirty="0">
                <a:solidFill>
                  <a:schemeClr val="hlink"/>
                </a:solidFill>
                <a:hlinkClick r:id="rId3"/>
              </a:rPr>
              <a:t>link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>
            <a:spLocks noGrp="1"/>
          </p:cNvSpPr>
          <p:nvPr>
            <p:ph type="title"/>
          </p:nvPr>
        </p:nvSpPr>
        <p:spPr>
          <a:xfrm>
            <a:off x="411151" y="153349"/>
            <a:ext cx="8229600" cy="956383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KNN</a:t>
            </a:r>
          </a:p>
        </p:txBody>
      </p:sp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411151" y="1147522"/>
            <a:ext cx="8229600" cy="4155814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dirty="0"/>
              <a:t>Boost factor for each field c is learnt </a:t>
            </a:r>
            <a:r>
              <a:rPr lang="en" dirty="0" smtClean="0"/>
              <a:t>using </a:t>
            </a:r>
            <a:endParaRPr lang="en" dirty="0"/>
          </a:p>
          <a:p>
            <a:pPr marL="38100" lvl="0" indent="0">
              <a:spcBef>
                <a:spcPts val="0"/>
              </a:spcBef>
              <a:buClr>
                <a:schemeClr val="dk1"/>
              </a:buClr>
              <a:buSzPct val="100000"/>
            </a:pPr>
            <a:endParaRPr lang="en" baseline="-25000" dirty="0" smtClean="0"/>
          </a:p>
          <a:p>
            <a:pPr marL="38100" lvl="0" indent="0">
              <a:spcBef>
                <a:spcPts val="0"/>
              </a:spcBef>
              <a:buClr>
                <a:schemeClr val="dk1"/>
              </a:buClr>
              <a:buSzPct val="100000"/>
            </a:pPr>
            <a:endParaRPr lang="en" baseline="-25000" dirty="0"/>
          </a:p>
          <a:p>
            <a:pPr marL="38100" lvl="0" indent="0">
              <a:spcBef>
                <a:spcPts val="0"/>
              </a:spcBef>
              <a:buClr>
                <a:schemeClr val="dk1"/>
              </a:buClr>
              <a:buSzPct val="100000"/>
            </a:pPr>
            <a:endParaRPr lang="en" baseline="-250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8175822"/>
              </p:ext>
            </p:extLst>
          </p:nvPr>
        </p:nvGraphicFramePr>
        <p:xfrm>
          <a:off x="3531422" y="1822998"/>
          <a:ext cx="13970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quation" r:id="rId4" imgW="1396800" imgH="431640" progId="Equation.3">
                  <p:embed/>
                </p:oleObj>
              </mc:Choice>
              <mc:Fallback>
                <p:oleObj name="Equation" r:id="rId4" imgW="1396800" imgH="431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531422" y="1822998"/>
                        <a:ext cx="13970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02" y="2368081"/>
            <a:ext cx="3078604" cy="23130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8422" y="2368081"/>
            <a:ext cx="2993314" cy="2245974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KNN</a:t>
            </a:r>
          </a:p>
        </p:txBody>
      </p:sp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dirty="0" smtClean="0"/>
              <a:t>Figures on the previous slide show </a:t>
            </a:r>
            <a:r>
              <a:rPr lang="en" dirty="0"/>
              <a:t>that each of the features are important for the prediction task.</a:t>
            </a:r>
          </a:p>
          <a:p>
            <a:pPr lvl="0" rtl="0">
              <a:spcBef>
                <a:spcPts val="0"/>
              </a:spcBef>
              <a:buNone/>
            </a:pPr>
            <a:endParaRPr dirty="0"/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dirty="0"/>
              <a:t>On validation data, we obtained best accuracy at k=5 for gender prediction and k=7 for age prediction. Hence, </a:t>
            </a:r>
            <a:r>
              <a:rPr lang="en" dirty="0" smtClean="0"/>
              <a:t>these </a:t>
            </a:r>
            <a:r>
              <a:rPr lang="en" dirty="0"/>
              <a:t>values </a:t>
            </a:r>
            <a:r>
              <a:rPr lang="en" dirty="0" smtClean="0"/>
              <a:t>of k are </a:t>
            </a:r>
            <a:r>
              <a:rPr lang="en" dirty="0"/>
              <a:t>used for testing.</a:t>
            </a:r>
          </a:p>
          <a:p>
            <a:pPr marL="457200" lvl="0" indent="-228600" rtl="0">
              <a:spcBef>
                <a:spcPts val="0"/>
              </a:spcBef>
              <a:buNone/>
            </a:pPr>
            <a:endParaRPr dirty="0"/>
          </a:p>
          <a:p>
            <a:pPr lvl="0" rtl="0">
              <a:spcBef>
                <a:spcPts val="0"/>
              </a:spcBef>
              <a:buNone/>
            </a:pPr>
            <a:endParaRPr dirty="0"/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dirty="0"/>
          </a:p>
          <a:p>
            <a:pPr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SVM</a:t>
            </a:r>
          </a:p>
        </p:txBody>
      </p:sp>
      <p:sp>
        <p:nvSpPr>
          <p:cNvPr id="124" name="Shape 124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dirty="0"/>
              <a:t>Along with Wikipedia concepts and categories found in text, the following features are also used</a:t>
            </a:r>
          </a:p>
          <a:p>
            <a:pPr marL="914400" lvl="1" indent="-381000" rtl="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dirty="0"/>
              <a:t>Content based features: n-gram words upto tri-grams are used.</a:t>
            </a:r>
          </a:p>
          <a:p>
            <a:pPr marL="914400" lvl="1" indent="-381000" rtl="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dirty="0"/>
              <a:t>Style features: POS n-gram upto tri-grams are used.</a:t>
            </a:r>
          </a:p>
          <a:p>
            <a:pPr marL="457200" lvl="0" indent="0" rtl="0">
              <a:spcBef>
                <a:spcPts val="0"/>
              </a:spcBef>
              <a:buNone/>
            </a:pPr>
            <a:endParaRPr dirty="0"/>
          </a:p>
          <a:p>
            <a:pPr marL="914400" lvl="1" indent="-228600" rtl="0">
              <a:spcBef>
                <a:spcPts val="0"/>
              </a:spcBef>
              <a:buNone/>
            </a:pPr>
            <a:endParaRPr dirty="0"/>
          </a:p>
          <a:p>
            <a:pPr marL="457200" lvl="0" indent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Results</a:t>
            </a:r>
          </a:p>
        </p:txBody>
      </p:sp>
      <p:graphicFrame>
        <p:nvGraphicFramePr>
          <p:cNvPr id="130" name="Shape 130"/>
          <p:cNvGraphicFramePr/>
          <p:nvPr>
            <p:extLst>
              <p:ext uri="{D42A27DB-BD31-4B8C-83A1-F6EECF244321}">
                <p14:modId xmlns:p14="http://schemas.microsoft.com/office/powerpoint/2010/main" val="1127805091"/>
              </p:ext>
            </p:extLst>
          </p:nvPr>
        </p:nvGraphicFramePr>
        <p:xfrm>
          <a:off x="809996" y="1190007"/>
          <a:ext cx="7487050" cy="3565890"/>
        </p:xfrm>
        <a:graphic>
          <a:graphicData uri="http://schemas.openxmlformats.org/drawingml/2006/table">
            <a:tbl>
              <a:tblPr>
                <a:noFill/>
                <a:tableStyleId>{40B3C9CD-C217-45DE-85C5-EF047A12387E}</a:tableStyleId>
              </a:tblPr>
              <a:tblGrid>
                <a:gridCol w="4361150"/>
                <a:gridCol w="1541750"/>
                <a:gridCol w="852775"/>
                <a:gridCol w="731375"/>
              </a:tblGrid>
              <a:tr h="381000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buNone/>
                      </a:pPr>
                      <a:r>
                        <a:rPr lang="en" b="1" dirty="0"/>
                        <a:t>Features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buNone/>
                      </a:pPr>
                      <a:r>
                        <a:rPr lang="en" b="1"/>
                        <a:t>Classifier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buNone/>
                      </a:pPr>
                      <a:r>
                        <a:rPr lang="en" b="1"/>
                        <a:t>Gender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buNone/>
                      </a:pPr>
                      <a:r>
                        <a:rPr lang="en" b="1"/>
                        <a:t>Age</a:t>
                      </a:r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Wikipedia semantic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KNN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56.42 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61.38</a:t>
                      </a:r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Wikipedia semantic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SVM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56.61 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61.85</a:t>
                      </a:r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Word n-grams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SVM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53.21 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56.79</a:t>
                      </a:r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POS n-grams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SVM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54.56 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57.37</a:t>
                      </a:r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dirty="0"/>
                        <a:t>Wikipedia semantic + </a:t>
                      </a:r>
                      <a:r>
                        <a:rPr lang="en" dirty="0" smtClean="0"/>
                        <a:t>Word </a:t>
                      </a:r>
                      <a:r>
                        <a:rPr lang="en" dirty="0"/>
                        <a:t>n-grams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SVM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57.27 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62.67</a:t>
                      </a:r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dirty="0"/>
                        <a:t>Wikipedia semantic + POS n-grams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SVM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58.39 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63.29</a:t>
                      </a:r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dirty="0"/>
                        <a:t>Wikipedia semantic + </a:t>
                      </a:r>
                      <a:r>
                        <a:rPr lang="en" dirty="0" smtClean="0"/>
                        <a:t>Word </a:t>
                      </a:r>
                      <a:r>
                        <a:rPr lang="en" dirty="0"/>
                        <a:t>n-grams + POS n-grams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SVM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b="1"/>
                        <a:t>62.12 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buNone/>
                      </a:pPr>
                      <a:r>
                        <a:rPr lang="en" b="1">
                          <a:solidFill>
                            <a:schemeClr val="dk1"/>
                          </a:solidFill>
                        </a:rPr>
                        <a:t>66.51</a:t>
                      </a:r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Meina et al.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buNone/>
                      </a:pPr>
                      <a:r>
                        <a:rPr lang="en" dirty="0" smtClean="0">
                          <a:solidFill>
                            <a:schemeClr val="dk1"/>
                          </a:solidFill>
                        </a:rPr>
                        <a:t>Random Forests</a:t>
                      </a:r>
                      <a:endParaRPr lang="en" dirty="0">
                        <a:solidFill>
                          <a:schemeClr val="dk1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59.21 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buNone/>
                      </a:pPr>
                      <a:r>
                        <a:rPr lang="en" dirty="0">
                          <a:solidFill>
                            <a:schemeClr val="dk1"/>
                          </a:solidFill>
                        </a:rPr>
                        <a:t>64.91</a:t>
                      </a:r>
                    </a:p>
                  </a:txBody>
                  <a:tcPr marL="91425" marR="91425" marT="91425" marB="91425"/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Document representation is leveraged using Wikipedia concepts and category information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Experimental results show that the proposed approach beats the best approach for a similar task at CLEF 2013.</a:t>
            </a:r>
          </a:p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37" name="Shape 137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Conclusion</a:t>
            </a: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Conclusion</a:t>
            </a:r>
          </a:p>
        </p:txBody>
      </p:sp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dirty="0" smtClean="0"/>
              <a:t>By </a:t>
            </a:r>
            <a:r>
              <a:rPr lang="en" dirty="0"/>
              <a:t>enhancing the entity linking </a:t>
            </a:r>
            <a:r>
              <a:rPr lang="en" dirty="0" smtClean="0"/>
              <a:t>part of </a:t>
            </a:r>
            <a:r>
              <a:rPr lang="en" dirty="0"/>
              <a:t>the proposed system, overall accuracy of the age and gender prediction can be </a:t>
            </a:r>
            <a:r>
              <a:rPr lang="en" dirty="0" smtClean="0"/>
              <a:t>further improved</a:t>
            </a:r>
            <a:r>
              <a:rPr lang="en" dirty="0"/>
              <a:t>. </a:t>
            </a:r>
          </a:p>
          <a:p>
            <a:pPr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dirty="0"/>
              <a:t>Real World Problems</a:t>
            </a:r>
          </a:p>
        </p:txBody>
      </p:sp>
      <p:pic>
        <p:nvPicPr>
          <p:cNvPr id="31" name="Shape 31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948175" y="2004350"/>
            <a:ext cx="1371175" cy="913175"/>
          </a:xfrm>
          <a:prstGeom prst="rect">
            <a:avLst/>
          </a:prstGeom>
        </p:spPr>
      </p:pic>
      <p:sp>
        <p:nvSpPr>
          <p:cNvPr id="32" name="Shape 32"/>
          <p:cNvSpPr txBox="1"/>
          <p:nvPr/>
        </p:nvSpPr>
        <p:spPr>
          <a:xfrm>
            <a:off x="854675" y="1522525"/>
            <a:ext cx="1558200" cy="481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 b="1">
                <a:solidFill>
                  <a:srgbClr val="FF0000"/>
                </a:solidFill>
              </a:rPr>
              <a:t>Gender?</a:t>
            </a:r>
          </a:p>
        </p:txBody>
      </p:sp>
      <p:pic>
        <p:nvPicPr>
          <p:cNvPr id="33" name="Shape 33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3871825" y="2004350"/>
            <a:ext cx="1371175" cy="913175"/>
          </a:xfrm>
          <a:prstGeom prst="rect">
            <a:avLst/>
          </a:prstGeom>
        </p:spPr>
      </p:pic>
      <p:sp>
        <p:nvSpPr>
          <p:cNvPr id="34" name="Shape 34"/>
          <p:cNvSpPr txBox="1"/>
          <p:nvPr/>
        </p:nvSpPr>
        <p:spPr>
          <a:xfrm>
            <a:off x="3943087" y="1450825"/>
            <a:ext cx="1299899" cy="338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 b="1">
                <a:solidFill>
                  <a:srgbClr val="FF0000"/>
                </a:solidFill>
              </a:rPr>
              <a:t>Age?</a:t>
            </a:r>
          </a:p>
        </p:txBody>
      </p:sp>
      <p:pic>
        <p:nvPicPr>
          <p:cNvPr id="35" name="Shape 35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6795475" y="2004350"/>
            <a:ext cx="1371175" cy="913175"/>
          </a:xfrm>
          <a:prstGeom prst="rect">
            <a:avLst/>
          </a:prstGeom>
        </p:spPr>
      </p:pic>
      <p:sp>
        <p:nvSpPr>
          <p:cNvPr id="36" name="Shape 36"/>
          <p:cNvSpPr txBox="1"/>
          <p:nvPr/>
        </p:nvSpPr>
        <p:spPr>
          <a:xfrm>
            <a:off x="6490725" y="1450825"/>
            <a:ext cx="2154600" cy="481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 b="1">
                <a:solidFill>
                  <a:srgbClr val="FF0000"/>
                </a:solidFill>
              </a:rPr>
              <a:t>Personality?</a:t>
            </a:r>
          </a:p>
        </p:txBody>
      </p:sp>
      <p:pic>
        <p:nvPicPr>
          <p:cNvPr id="37" name="Shape 37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948187" y="3858500"/>
            <a:ext cx="1371175" cy="913175"/>
          </a:xfrm>
          <a:prstGeom prst="rect">
            <a:avLst/>
          </a:prstGeom>
        </p:spPr>
      </p:pic>
      <p:sp>
        <p:nvSpPr>
          <p:cNvPr id="38" name="Shape 38"/>
          <p:cNvSpPr txBox="1"/>
          <p:nvPr/>
        </p:nvSpPr>
        <p:spPr>
          <a:xfrm>
            <a:off x="627650" y="3014837"/>
            <a:ext cx="2309400" cy="6038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400" b="1">
                <a:solidFill>
                  <a:srgbClr val="FF0000"/>
                </a:solidFill>
              </a:rPr>
              <a:t>Native </a:t>
            </a:r>
          </a:p>
          <a:p>
            <a:pPr algn="ctr">
              <a:spcBef>
                <a:spcPts val="0"/>
              </a:spcBef>
              <a:buNone/>
            </a:pPr>
            <a:r>
              <a:rPr lang="en" sz="2400" b="1">
                <a:solidFill>
                  <a:srgbClr val="FF0000"/>
                </a:solidFill>
              </a:rPr>
              <a:t>Language?</a:t>
            </a:r>
          </a:p>
        </p:txBody>
      </p:sp>
      <p:pic>
        <p:nvPicPr>
          <p:cNvPr id="39" name="Shape 39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3907450" y="3787275"/>
            <a:ext cx="1371175" cy="913175"/>
          </a:xfrm>
          <a:prstGeom prst="rect">
            <a:avLst/>
          </a:prstGeom>
        </p:spPr>
      </p:pic>
      <p:sp>
        <p:nvSpPr>
          <p:cNvPr id="40" name="Shape 40"/>
          <p:cNvSpPr txBox="1"/>
          <p:nvPr/>
        </p:nvSpPr>
        <p:spPr>
          <a:xfrm>
            <a:off x="3810725" y="3267625"/>
            <a:ext cx="3657600" cy="457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400" b="1">
                <a:solidFill>
                  <a:srgbClr val="FF0000"/>
                </a:solidFill>
              </a:rPr>
              <a:t>Profession?</a:t>
            </a:r>
          </a:p>
        </p:txBody>
      </p:sp>
      <p:sp>
        <p:nvSpPr>
          <p:cNvPr id="41" name="Shape 41"/>
          <p:cNvSpPr txBox="1"/>
          <p:nvPr/>
        </p:nvSpPr>
        <p:spPr>
          <a:xfrm>
            <a:off x="6526350" y="3445700"/>
            <a:ext cx="1949999" cy="12545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 sz="1800" dirty="0"/>
              <a:t>Predicting Latent User Attributes from </a:t>
            </a:r>
            <a:r>
              <a:rPr lang="en" sz="1800" dirty="0" smtClean="0"/>
              <a:t>Text</a:t>
            </a:r>
            <a:endParaRPr lang="en" sz="1800"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dirty="0"/>
              <a:t>Why?</a:t>
            </a:r>
          </a:p>
        </p:txBody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Forensics : Language as evidence.</a:t>
            </a:r>
          </a:p>
          <a:p>
            <a:pPr lvl="0" rtl="0">
              <a:spcBef>
                <a:spcPts val="0"/>
              </a:spcBef>
              <a:buNone/>
            </a:pPr>
            <a:endParaRPr sz="1800"/>
          </a:p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Marketing : Recommend products.</a:t>
            </a:r>
          </a:p>
          <a:p>
            <a:pPr lvl="0" rtl="0">
              <a:spcBef>
                <a:spcPts val="0"/>
              </a:spcBef>
              <a:buNone/>
            </a:pPr>
            <a:endParaRPr sz="1800"/>
          </a:p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Query Expansion : Suggest queries based on attributes.</a:t>
            </a:r>
          </a:p>
          <a:p>
            <a:pPr lvl="0" rtl="0">
              <a:spcBef>
                <a:spcPts val="0"/>
              </a:spcBef>
              <a:buNone/>
            </a:pPr>
            <a:endParaRPr sz="1800"/>
          </a:p>
          <a:p>
            <a:pPr marL="457200" lvl="0" indent="-3429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Mapping different social media profiles of a user : Latent attributes can be used as evidence.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Attributes considered</a:t>
            </a:r>
          </a:p>
        </p:txBody>
      </p:sp>
      <p:pic>
        <p:nvPicPr>
          <p:cNvPr id="54" name="Shape 54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1393350" y="2137925"/>
            <a:ext cx="3086724" cy="2055699"/>
          </a:xfrm>
          <a:prstGeom prst="rect">
            <a:avLst/>
          </a:prstGeom>
        </p:spPr>
      </p:pic>
      <p:sp>
        <p:nvSpPr>
          <p:cNvPr id="55" name="Shape 55"/>
          <p:cNvSpPr txBox="1"/>
          <p:nvPr/>
        </p:nvSpPr>
        <p:spPr>
          <a:xfrm>
            <a:off x="5992125" y="1869750"/>
            <a:ext cx="1789499" cy="676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3000" b="1">
                <a:solidFill>
                  <a:srgbClr val="FF0000"/>
                </a:solidFill>
              </a:rPr>
              <a:t>Age?</a:t>
            </a:r>
          </a:p>
        </p:txBody>
      </p:sp>
      <p:sp>
        <p:nvSpPr>
          <p:cNvPr id="56" name="Shape 56"/>
          <p:cNvSpPr txBox="1"/>
          <p:nvPr/>
        </p:nvSpPr>
        <p:spPr>
          <a:xfrm>
            <a:off x="5760625" y="3454600"/>
            <a:ext cx="1887599" cy="448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3000" b="1">
                <a:solidFill>
                  <a:srgbClr val="FF0000"/>
                </a:solidFill>
              </a:rPr>
              <a:t>Gender?</a:t>
            </a:r>
          </a:p>
        </p:txBody>
      </p:sp>
      <p:cxnSp>
        <p:nvCxnSpPr>
          <p:cNvPr id="57" name="Shape 57"/>
          <p:cNvCxnSpPr/>
          <p:nvPr/>
        </p:nvCxnSpPr>
        <p:spPr>
          <a:xfrm rot="10800000" flipH="1">
            <a:off x="4576450" y="2421749"/>
            <a:ext cx="1290899" cy="391800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58" name="Shape 58"/>
          <p:cNvCxnSpPr>
            <a:endCxn id="56" idx="1"/>
          </p:cNvCxnSpPr>
          <p:nvPr/>
        </p:nvCxnSpPr>
        <p:spPr>
          <a:xfrm>
            <a:off x="4603224" y="3445600"/>
            <a:ext cx="1157400" cy="233099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Previous Approaches</a:t>
            </a:r>
          </a:p>
        </p:txBody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Explored contextual and stylistic differences between different classes.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marL="457200" lvl="0" indent="-4191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Content based features (word n-grams) and style based features (Parts of Speech n-grams) were used.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Drawbacks</a:t>
            </a:r>
          </a:p>
        </p:txBody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dirty="0" smtClean="0"/>
              <a:t>Ignored semantic </a:t>
            </a:r>
            <a:r>
              <a:rPr lang="en" dirty="0"/>
              <a:t>relation between words.</a:t>
            </a:r>
          </a:p>
          <a:p>
            <a:pPr lvl="0" rtl="0">
              <a:spcBef>
                <a:spcPts val="0"/>
              </a:spcBef>
              <a:buNone/>
            </a:pPr>
            <a:endParaRPr dirty="0"/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dirty="0" smtClean="0"/>
              <a:t>Could not handle polysemy</a:t>
            </a:r>
            <a:r>
              <a:rPr lang="en" dirty="0"/>
              <a:t>.</a:t>
            </a:r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Our Contributions</a:t>
            </a:r>
          </a:p>
        </p:txBody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dirty="0"/>
              <a:t>Enhanced the document representation </a:t>
            </a:r>
            <a:r>
              <a:rPr lang="en" dirty="0" smtClean="0"/>
              <a:t>using two </a:t>
            </a:r>
            <a:r>
              <a:rPr lang="en" dirty="0"/>
              <a:t>new features.</a:t>
            </a:r>
          </a:p>
          <a:p>
            <a:pPr lvl="0" rtl="0">
              <a:spcBef>
                <a:spcPts val="0"/>
              </a:spcBef>
              <a:buNone/>
            </a:pPr>
            <a:endParaRPr dirty="0"/>
          </a:p>
          <a:p>
            <a:pPr marL="9144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dirty="0"/>
              <a:t>Wikipedia concepts found in the text</a:t>
            </a:r>
          </a:p>
          <a:p>
            <a:pPr marL="9144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dirty="0"/>
              <a:t>Parent categories of these </a:t>
            </a:r>
            <a:r>
              <a:rPr lang="en" dirty="0" smtClean="0"/>
              <a:t>Wikipedia </a:t>
            </a:r>
            <a:r>
              <a:rPr lang="en" dirty="0"/>
              <a:t>concepts</a:t>
            </a:r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System Overview</a:t>
            </a:r>
          </a:p>
        </p:txBody>
      </p:sp>
      <p:grpSp>
        <p:nvGrpSpPr>
          <p:cNvPr id="39" name="Group 38"/>
          <p:cNvGrpSpPr/>
          <p:nvPr/>
        </p:nvGrpSpPr>
        <p:grpSpPr>
          <a:xfrm>
            <a:off x="1531916" y="1082099"/>
            <a:ext cx="6080168" cy="3999328"/>
            <a:chOff x="369349" y="336884"/>
            <a:chExt cx="8307278" cy="6325406"/>
          </a:xfrm>
        </p:grpSpPr>
        <p:sp>
          <p:nvSpPr>
            <p:cNvPr id="40" name="Flowchart: Multidocument 39"/>
            <p:cNvSpPr/>
            <p:nvPr/>
          </p:nvSpPr>
          <p:spPr>
            <a:xfrm>
              <a:off x="505326" y="336884"/>
              <a:ext cx="1900991" cy="830529"/>
            </a:xfrm>
            <a:prstGeom prst="flowChartMultidocumen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/>
                <a:t>Training Docs</a:t>
              </a:r>
              <a:endParaRPr lang="en-IN" sz="1000" dirty="0"/>
            </a:p>
          </p:txBody>
        </p:sp>
        <p:sp>
          <p:nvSpPr>
            <p:cNvPr id="41" name="Rounded Rectangle 40"/>
            <p:cNvSpPr/>
            <p:nvPr/>
          </p:nvSpPr>
          <p:spPr>
            <a:xfrm>
              <a:off x="525585" y="1520598"/>
              <a:ext cx="1900991" cy="606061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/>
                <a:t>Preprocess</a:t>
              </a:r>
            </a:p>
          </p:txBody>
        </p:sp>
        <p:sp>
          <p:nvSpPr>
            <p:cNvPr id="42" name="Rounded Rectangle 41"/>
            <p:cNvSpPr/>
            <p:nvPr/>
          </p:nvSpPr>
          <p:spPr>
            <a:xfrm>
              <a:off x="525584" y="2579378"/>
              <a:ext cx="1900992" cy="60606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/>
                <a:t>Entity Linking</a:t>
              </a:r>
            </a:p>
          </p:txBody>
        </p:sp>
        <p:sp>
          <p:nvSpPr>
            <p:cNvPr id="43" name="Rounded Rectangle 42"/>
            <p:cNvSpPr/>
            <p:nvPr/>
          </p:nvSpPr>
          <p:spPr>
            <a:xfrm>
              <a:off x="525584" y="3638156"/>
              <a:ext cx="1900992" cy="718295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/>
                <a:t>Category Extraction</a:t>
              </a:r>
            </a:p>
          </p:txBody>
        </p:sp>
        <p:sp>
          <p:nvSpPr>
            <p:cNvPr id="44" name="Flowchart: Multidocument 43"/>
            <p:cNvSpPr/>
            <p:nvPr/>
          </p:nvSpPr>
          <p:spPr>
            <a:xfrm>
              <a:off x="369349" y="4817318"/>
              <a:ext cx="2063213" cy="885149"/>
            </a:xfrm>
            <a:prstGeom prst="flowChartMultidocumen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/>
                <a:t>Feature Representation</a:t>
              </a:r>
              <a:endParaRPr lang="en-IN" sz="1000" dirty="0"/>
            </a:p>
          </p:txBody>
        </p:sp>
        <p:sp>
          <p:nvSpPr>
            <p:cNvPr id="45" name="Rounded Rectangle 44"/>
            <p:cNvSpPr/>
            <p:nvPr/>
          </p:nvSpPr>
          <p:spPr>
            <a:xfrm>
              <a:off x="3480210" y="1520598"/>
              <a:ext cx="1900991" cy="606061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/>
                <a:t>Preprocess</a:t>
              </a:r>
            </a:p>
          </p:txBody>
        </p:sp>
        <p:sp>
          <p:nvSpPr>
            <p:cNvPr id="46" name="Rounded Rectangle 45"/>
            <p:cNvSpPr/>
            <p:nvPr/>
          </p:nvSpPr>
          <p:spPr>
            <a:xfrm>
              <a:off x="3480209" y="2579378"/>
              <a:ext cx="1900992" cy="60606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/>
                <a:t>Entity Linking</a:t>
              </a:r>
            </a:p>
          </p:txBody>
        </p:sp>
        <p:sp>
          <p:nvSpPr>
            <p:cNvPr id="47" name="Rounded Rectangle 46"/>
            <p:cNvSpPr/>
            <p:nvPr/>
          </p:nvSpPr>
          <p:spPr>
            <a:xfrm>
              <a:off x="3480209" y="3638156"/>
              <a:ext cx="1900992" cy="718295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/>
                <a:t>Category Extraction</a:t>
              </a:r>
            </a:p>
          </p:txBody>
        </p:sp>
        <p:sp>
          <p:nvSpPr>
            <p:cNvPr id="48" name="Rounded Rectangle 47"/>
            <p:cNvSpPr/>
            <p:nvPr/>
          </p:nvSpPr>
          <p:spPr>
            <a:xfrm>
              <a:off x="2016641" y="5844905"/>
              <a:ext cx="1900992" cy="718295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/>
                <a:t>KNN or SVM Model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7845950" y="5811010"/>
              <a:ext cx="83067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 smtClean="0"/>
                <a:t>Top K </a:t>
              </a:r>
            </a:p>
            <a:p>
              <a:pPr algn="ctr"/>
              <a:r>
                <a:rPr lang="en-US" sz="1000" dirty="0" smtClean="0"/>
                <a:t>Documents</a:t>
              </a:r>
              <a:endParaRPr lang="en-IN" sz="1000" dirty="0"/>
            </a:p>
          </p:txBody>
        </p:sp>
        <p:sp>
          <p:nvSpPr>
            <p:cNvPr id="50" name="Rounded Rectangle 49"/>
            <p:cNvSpPr/>
            <p:nvPr/>
          </p:nvSpPr>
          <p:spPr>
            <a:xfrm>
              <a:off x="6405267" y="3753853"/>
              <a:ext cx="1855371" cy="59151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/>
                <a:t>Extract Profiles</a:t>
              </a:r>
            </a:p>
          </p:txBody>
        </p:sp>
        <p:cxnSp>
          <p:nvCxnSpPr>
            <p:cNvPr id="51" name="Straight Arrow Connector 50"/>
            <p:cNvCxnSpPr/>
            <p:nvPr/>
          </p:nvCxnSpPr>
          <p:spPr>
            <a:xfrm flipV="1">
              <a:off x="6842928" y="3231509"/>
              <a:ext cx="0" cy="452716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/>
            <p:nvPr/>
          </p:nvCxnSpPr>
          <p:spPr>
            <a:xfrm flipV="1">
              <a:off x="7890678" y="3231509"/>
              <a:ext cx="0" cy="452716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TextBox 52"/>
            <p:cNvSpPr txBox="1"/>
            <p:nvPr/>
          </p:nvSpPr>
          <p:spPr>
            <a:xfrm>
              <a:off x="6553200" y="2895820"/>
              <a:ext cx="41069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/>
                <a:t>Age</a:t>
              </a:r>
              <a:endParaRPr lang="en-IN" sz="1000" dirty="0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7518769" y="2891800"/>
              <a:ext cx="60946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/>
                <a:t>Gender</a:t>
              </a:r>
              <a:endParaRPr lang="en-IN" sz="1000" dirty="0"/>
            </a:p>
          </p:txBody>
        </p:sp>
        <p:cxnSp>
          <p:nvCxnSpPr>
            <p:cNvPr id="55" name="Straight Arrow Connector 54"/>
            <p:cNvCxnSpPr/>
            <p:nvPr/>
          </p:nvCxnSpPr>
          <p:spPr>
            <a:xfrm>
              <a:off x="1388264" y="1167413"/>
              <a:ext cx="85" cy="353185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/>
            <p:nvPr/>
          </p:nvCxnSpPr>
          <p:spPr>
            <a:xfrm>
              <a:off x="1388349" y="2157481"/>
              <a:ext cx="0" cy="354865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/>
            <p:nvPr/>
          </p:nvCxnSpPr>
          <p:spPr>
            <a:xfrm>
              <a:off x="1388264" y="3242590"/>
              <a:ext cx="0" cy="354865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/>
            <p:nvPr/>
          </p:nvCxnSpPr>
          <p:spPr>
            <a:xfrm>
              <a:off x="1388264" y="4409452"/>
              <a:ext cx="0" cy="354865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/>
            <p:nvPr/>
          </p:nvCxnSpPr>
          <p:spPr>
            <a:xfrm>
              <a:off x="2551103" y="5204424"/>
              <a:ext cx="832068" cy="0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/>
            <p:nvPr/>
          </p:nvCxnSpPr>
          <p:spPr>
            <a:xfrm>
              <a:off x="4430620" y="1167413"/>
              <a:ext cx="85" cy="377382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/>
            <p:cNvCxnSpPr/>
            <p:nvPr/>
          </p:nvCxnSpPr>
          <p:spPr>
            <a:xfrm>
              <a:off x="4430705" y="2181678"/>
              <a:ext cx="0" cy="354865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61"/>
            <p:cNvCxnSpPr/>
            <p:nvPr/>
          </p:nvCxnSpPr>
          <p:spPr>
            <a:xfrm>
              <a:off x="4430620" y="3266787"/>
              <a:ext cx="0" cy="354865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Arrow Connector 62"/>
            <p:cNvCxnSpPr/>
            <p:nvPr/>
          </p:nvCxnSpPr>
          <p:spPr>
            <a:xfrm>
              <a:off x="4430620" y="4433649"/>
              <a:ext cx="0" cy="354865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/>
            <p:cNvCxnSpPr/>
            <p:nvPr/>
          </p:nvCxnSpPr>
          <p:spPr>
            <a:xfrm flipV="1">
              <a:off x="7208193" y="4494983"/>
              <a:ext cx="0" cy="1079784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Flowchart: Card 64"/>
            <p:cNvSpPr/>
            <p:nvPr/>
          </p:nvSpPr>
          <p:spPr>
            <a:xfrm>
              <a:off x="6777621" y="5783198"/>
              <a:ext cx="555331" cy="708762"/>
            </a:xfrm>
            <a:prstGeom prst="flowChartPunchedCar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000"/>
            </a:p>
          </p:txBody>
        </p:sp>
        <p:sp>
          <p:nvSpPr>
            <p:cNvPr id="66" name="Flowchart: Card 65"/>
            <p:cNvSpPr/>
            <p:nvPr/>
          </p:nvSpPr>
          <p:spPr>
            <a:xfrm>
              <a:off x="6862786" y="5868363"/>
              <a:ext cx="555331" cy="708762"/>
            </a:xfrm>
            <a:prstGeom prst="flowChartPunchedCar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000"/>
            </a:p>
          </p:txBody>
        </p:sp>
        <p:sp>
          <p:nvSpPr>
            <p:cNvPr id="67" name="Flowchart: Card 66"/>
            <p:cNvSpPr/>
            <p:nvPr/>
          </p:nvSpPr>
          <p:spPr>
            <a:xfrm>
              <a:off x="6963438" y="5953528"/>
              <a:ext cx="555331" cy="708762"/>
            </a:xfrm>
            <a:prstGeom prst="flowChartPunchedCar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1000"/>
            </a:p>
          </p:txBody>
        </p:sp>
        <p:sp>
          <p:nvSpPr>
            <p:cNvPr id="68" name="Flowchart: Document 67"/>
            <p:cNvSpPr/>
            <p:nvPr/>
          </p:nvSpPr>
          <p:spPr>
            <a:xfrm>
              <a:off x="3512059" y="362794"/>
              <a:ext cx="1869142" cy="723660"/>
            </a:xfrm>
            <a:prstGeom prst="flowChartDocumen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/>
                <a:t>Test </a:t>
              </a:r>
              <a:r>
                <a:rPr lang="en-IN" sz="1000" dirty="0" smtClean="0"/>
                <a:t>Doc</a:t>
              </a:r>
              <a:endParaRPr lang="en-US" sz="1000" dirty="0" smtClean="0"/>
            </a:p>
          </p:txBody>
        </p:sp>
        <p:sp>
          <p:nvSpPr>
            <p:cNvPr id="69" name="Flowchart: Document 68"/>
            <p:cNvSpPr/>
            <p:nvPr/>
          </p:nvSpPr>
          <p:spPr>
            <a:xfrm>
              <a:off x="3529823" y="4821695"/>
              <a:ext cx="1869142" cy="723660"/>
            </a:xfrm>
            <a:prstGeom prst="flowChartDocumen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/>
                <a:t>Feature Representation</a:t>
              </a:r>
            </a:p>
          </p:txBody>
        </p:sp>
        <p:cxnSp>
          <p:nvCxnSpPr>
            <p:cNvPr id="70" name="Elbow Connector 69"/>
            <p:cNvCxnSpPr>
              <a:stCxn id="44" idx="2"/>
              <a:endCxn id="48" idx="1"/>
            </p:cNvCxnSpPr>
            <p:nvPr/>
          </p:nvCxnSpPr>
          <p:spPr>
            <a:xfrm rot="16200000" flipH="1">
              <a:off x="1369510" y="5556921"/>
              <a:ext cx="535107" cy="759155"/>
            </a:xfrm>
            <a:prstGeom prst="bentConnector2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Elbow Connector 70"/>
            <p:cNvCxnSpPr>
              <a:stCxn id="69" idx="2"/>
              <a:endCxn id="48" idx="3"/>
            </p:cNvCxnSpPr>
            <p:nvPr/>
          </p:nvCxnSpPr>
          <p:spPr>
            <a:xfrm rot="5400000">
              <a:off x="3837744" y="5577403"/>
              <a:ext cx="706540" cy="546761"/>
            </a:xfrm>
            <a:prstGeom prst="bentConnector2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Arrow Connector 71"/>
            <p:cNvCxnSpPr/>
            <p:nvPr/>
          </p:nvCxnSpPr>
          <p:spPr>
            <a:xfrm>
              <a:off x="3967498" y="6400148"/>
              <a:ext cx="2585702" cy="0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b="1" dirty="0"/>
              <a:t>Preprocessing Data</a:t>
            </a:r>
            <a:r>
              <a:rPr lang="en" dirty="0"/>
              <a:t> </a:t>
            </a:r>
          </a:p>
          <a:p>
            <a:pPr marL="914400" lvl="1" indent="-381000" rtl="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dirty="0"/>
              <a:t>The text from blogs is preprocessed to remove unwanted content.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b="1" dirty="0"/>
              <a:t>Entity Linking </a:t>
            </a:r>
          </a:p>
          <a:p>
            <a:pPr marL="914400" lvl="1" indent="-381000" rtl="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dirty="0"/>
              <a:t>TAGME is used to find </a:t>
            </a:r>
            <a:r>
              <a:rPr lang="en" dirty="0" smtClean="0"/>
              <a:t>Wikipedia </a:t>
            </a:r>
            <a:r>
              <a:rPr lang="en" dirty="0"/>
              <a:t>concepts in text.</a:t>
            </a:r>
          </a:p>
          <a:p>
            <a:pPr marL="914400" lvl="1" indent="-381000" rtl="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dirty="0"/>
              <a:t>It uses anchor text found in Wikipedia as spots and pages linked to them in Wikipedia as their possible senses.</a:t>
            </a:r>
          </a:p>
          <a:p>
            <a:pPr marL="914400" lvl="1" indent="-381000" rtl="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dirty="0"/>
              <a:t>Polysemy problem is handled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dirty="0"/>
          </a:p>
          <a:p>
            <a:pPr lvl="0" rtl="0">
              <a:spcBef>
                <a:spcPts val="0"/>
              </a:spcBef>
              <a:buNone/>
            </a:pPr>
            <a:endParaRPr dirty="0"/>
          </a:p>
          <a:p>
            <a:pPr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88" name="Shape 8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3000" dirty="0"/>
          </a:p>
          <a:p>
            <a:pPr>
              <a:spcBef>
                <a:spcPts val="0"/>
              </a:spcBef>
              <a:buNone/>
            </a:pPr>
            <a:r>
              <a:rPr lang="en" sz="3000" dirty="0"/>
              <a:t>Semantic Representation of </a:t>
            </a:r>
            <a:r>
              <a:rPr lang="en" sz="3000" dirty="0" smtClean="0"/>
              <a:t>Documents (1)</a:t>
            </a:r>
            <a:endParaRPr lang="en" sz="3000"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-ligh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539</Words>
  <Application>Microsoft Office PowerPoint</Application>
  <PresentationFormat>On-screen Show (16:9)</PresentationFormat>
  <Paragraphs>136</Paragraphs>
  <Slides>18</Slides>
  <Notes>18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Courier New</vt:lpstr>
      <vt:lpstr>simple-light</vt:lpstr>
      <vt:lpstr>Equation</vt:lpstr>
      <vt:lpstr>Exploiting Wikipedia Categorization for Predicting Age and Gender of Blog Authors</vt:lpstr>
      <vt:lpstr>Real World Problems</vt:lpstr>
      <vt:lpstr>Why?</vt:lpstr>
      <vt:lpstr>Attributes considered</vt:lpstr>
      <vt:lpstr>Previous Approaches</vt:lpstr>
      <vt:lpstr>Drawbacks</vt:lpstr>
      <vt:lpstr>Our Contributions</vt:lpstr>
      <vt:lpstr>System Overview</vt:lpstr>
      <vt:lpstr> Semantic Representation of Documents (1)</vt:lpstr>
      <vt:lpstr>Semantic Representation of Documents (2)</vt:lpstr>
      <vt:lpstr>     Age and Gender Prediction</vt:lpstr>
      <vt:lpstr>Dataset</vt:lpstr>
      <vt:lpstr>KNN</vt:lpstr>
      <vt:lpstr>KNN</vt:lpstr>
      <vt:lpstr>SVM</vt:lpstr>
      <vt:lpstr>Results</vt:lpstr>
      <vt:lpstr>Conclusion</vt:lpstr>
      <vt:lpstr>Conclusion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Exploiting Wikipedia Categorization for Predicting Age and Gender of Blog Authors</dc:title>
  <cp:lastModifiedBy>Manish Gupta (BING-IDC)</cp:lastModifiedBy>
  <cp:revision>11</cp:revision>
  <dcterms:modified xsi:type="dcterms:W3CDTF">2014-05-28T17:11:23Z</dcterms:modified>
</cp:coreProperties>
</file>