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2" r:id="rId5"/>
    <p:sldId id="259" r:id="rId6"/>
    <p:sldId id="260" r:id="rId7"/>
    <p:sldId id="256" r:id="rId8"/>
    <p:sldId id="263" r:id="rId9"/>
    <p:sldId id="264" r:id="rId10"/>
    <p:sldId id="265" r:id="rId11"/>
    <p:sldId id="266" r:id="rId12"/>
    <p:sldId id="268" r:id="rId13"/>
    <p:sldId id="267" r:id="rId14"/>
    <p:sldId id="273" r:id="rId15"/>
    <p:sldId id="270" r:id="rId16"/>
    <p:sldId id="269" r:id="rId17"/>
    <p:sldId id="271" r:id="rId18"/>
    <p:sldId id="272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2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33C2-B815-48F9-B7B5-2CDB8C25B9CB}" type="datetimeFigureOut">
              <a:rPr lang="en-US" smtClean="0"/>
              <a:t>7 Jul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2239-F196-431A-B71A-204A0ABE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141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33C2-B815-48F9-B7B5-2CDB8C25B9CB}" type="datetimeFigureOut">
              <a:rPr lang="en-US" smtClean="0"/>
              <a:t>7 Jul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2239-F196-431A-B71A-204A0ABE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67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33C2-B815-48F9-B7B5-2CDB8C25B9CB}" type="datetimeFigureOut">
              <a:rPr lang="en-US" smtClean="0"/>
              <a:t>7 Jul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2239-F196-431A-B71A-204A0ABE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46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33C2-B815-48F9-B7B5-2CDB8C25B9CB}" type="datetimeFigureOut">
              <a:rPr lang="en-US" smtClean="0"/>
              <a:t>7 Jul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2239-F196-431A-B71A-204A0ABE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0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33C2-B815-48F9-B7B5-2CDB8C25B9CB}" type="datetimeFigureOut">
              <a:rPr lang="en-US" smtClean="0"/>
              <a:t>7 Jul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2239-F196-431A-B71A-204A0ABE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58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33C2-B815-48F9-B7B5-2CDB8C25B9CB}" type="datetimeFigureOut">
              <a:rPr lang="en-US" smtClean="0"/>
              <a:t>7 Jul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2239-F196-431A-B71A-204A0ABE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7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33C2-B815-48F9-B7B5-2CDB8C25B9CB}" type="datetimeFigureOut">
              <a:rPr lang="en-US" smtClean="0"/>
              <a:t>7 Jul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2239-F196-431A-B71A-204A0ABE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6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33C2-B815-48F9-B7B5-2CDB8C25B9CB}" type="datetimeFigureOut">
              <a:rPr lang="en-US" smtClean="0"/>
              <a:t>7 Jul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2239-F196-431A-B71A-204A0ABE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53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33C2-B815-48F9-B7B5-2CDB8C25B9CB}" type="datetimeFigureOut">
              <a:rPr lang="en-US" smtClean="0"/>
              <a:t>7 Jul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2239-F196-431A-B71A-204A0ABE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98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33C2-B815-48F9-B7B5-2CDB8C25B9CB}" type="datetimeFigureOut">
              <a:rPr lang="en-US" smtClean="0"/>
              <a:t>7 Jul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2239-F196-431A-B71A-204A0ABE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07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33C2-B815-48F9-B7B5-2CDB8C25B9CB}" type="datetimeFigureOut">
              <a:rPr lang="en-US" smtClean="0"/>
              <a:t>7 Jul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2239-F196-431A-B71A-204A0ABE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76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A33C2-B815-48F9-B7B5-2CDB8C25B9CB}" type="datetimeFigureOut">
              <a:rPr lang="en-US" smtClean="0"/>
              <a:t>7 Jul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62239-F196-431A-B71A-204A0ABE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36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CharBoxes</a:t>
            </a:r>
            <a:r>
              <a:rPr lang="en-US" b="1" dirty="0"/>
              <a:t>: A System for Automatic Discovery of</a:t>
            </a:r>
            <a:br>
              <a:rPr lang="en-US" b="1" dirty="0"/>
            </a:br>
            <a:r>
              <a:rPr lang="en-US" b="1" dirty="0"/>
              <a:t>Character </a:t>
            </a:r>
            <a:r>
              <a:rPr lang="en-US" b="1" dirty="0" err="1"/>
              <a:t>Infoboxes</a:t>
            </a:r>
            <a:r>
              <a:rPr lang="en-US" b="1" dirty="0"/>
              <a:t> from Books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97003"/>
            <a:ext cx="9144000" cy="1655762"/>
          </a:xfrm>
        </p:spPr>
        <p:txBody>
          <a:bodyPr/>
          <a:lstStyle/>
          <a:p>
            <a:r>
              <a:rPr lang="en-US" dirty="0" smtClean="0"/>
              <a:t>Manish Gupta, </a:t>
            </a:r>
            <a:r>
              <a:rPr lang="en-US" dirty="0" err="1" smtClean="0"/>
              <a:t>Piyush</a:t>
            </a:r>
            <a:r>
              <a:rPr lang="en-US" dirty="0" smtClean="0"/>
              <a:t> Bansal, </a:t>
            </a:r>
            <a:r>
              <a:rPr lang="en-US" dirty="0" err="1" smtClean="0"/>
              <a:t>Vasudeva</a:t>
            </a:r>
            <a:r>
              <a:rPr lang="en-US" dirty="0" smtClean="0"/>
              <a:t> Varma</a:t>
            </a:r>
          </a:p>
          <a:p>
            <a:endParaRPr lang="en-US" dirty="0"/>
          </a:p>
          <a:p>
            <a:r>
              <a:rPr lang="en-US" dirty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 July 2014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43788" y="254060"/>
            <a:ext cx="1847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6400" dirty="0"/>
          </a:p>
        </p:txBody>
      </p:sp>
      <p:sp>
        <p:nvSpPr>
          <p:cNvPr id="5" name="Rectangle 4"/>
          <p:cNvSpPr/>
          <p:nvPr/>
        </p:nvSpPr>
        <p:spPr>
          <a:xfrm>
            <a:off x="222649" y="183655"/>
            <a:ext cx="2227007" cy="1843548"/>
          </a:xfrm>
          <a:prstGeom prst="rect">
            <a:avLst/>
          </a:prstGeom>
          <a:solidFill>
            <a:srgbClr val="92D050"/>
          </a:solidFill>
          <a:ln w="762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400" b="1" dirty="0" smtClean="0">
                <a:solidFill>
                  <a:srgbClr val="FF0000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Char</a:t>
            </a:r>
          </a:p>
          <a:p>
            <a:pPr algn="ctr"/>
            <a:r>
              <a:rPr lang="en-US" sz="6400" b="1" dirty="0" smtClean="0">
                <a:solidFill>
                  <a:srgbClr val="002060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Boxes</a:t>
            </a:r>
            <a:endParaRPr lang="en-US" sz="6400" b="1" dirty="0">
              <a:solidFill>
                <a:srgbClr val="002060"/>
              </a:solidFill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430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875683" y="1083074"/>
            <a:ext cx="7875512" cy="5491898"/>
            <a:chOff x="624347" y="146861"/>
            <a:chExt cx="9478297" cy="6609581"/>
          </a:xfrm>
        </p:grpSpPr>
        <p:sp>
          <p:nvSpPr>
            <p:cNvPr id="4" name="TextBox 3"/>
            <p:cNvSpPr txBox="1"/>
            <p:nvPr/>
          </p:nvSpPr>
          <p:spPr>
            <a:xfrm>
              <a:off x="1556544" y="146861"/>
              <a:ext cx="1177376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Book text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781664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POS Tagging + NER+ Cleaning Person Names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03420" y="2228087"/>
              <a:ext cx="1286802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Characters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955025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Chapter Boundary Detection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128387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Co-reference Resolution + Parse Tree Analysis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176904" y="2228087"/>
              <a:ext cx="3456809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Linguistically Analyzed Book text</a:t>
              </a:r>
            </a:p>
          </p:txBody>
        </p:sp>
        <p:cxnSp>
          <p:nvCxnSpPr>
            <p:cNvPr id="16" name="Straight Arrow Connector 15"/>
            <p:cNvCxnSpPr>
              <a:stCxn id="5" idx="3"/>
              <a:endCxn id="7" idx="1"/>
            </p:cNvCxnSpPr>
            <p:nvPr/>
          </p:nvCxnSpPr>
          <p:spPr>
            <a:xfrm>
              <a:off x="3510116" y="1359309"/>
              <a:ext cx="44490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7" idx="3"/>
              <a:endCxn id="8" idx="1"/>
            </p:cNvCxnSpPr>
            <p:nvPr/>
          </p:nvCxnSpPr>
          <p:spPr>
            <a:xfrm>
              <a:off x="6683477" y="1359309"/>
              <a:ext cx="4449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4" idx="2"/>
              <a:endCxn id="5" idx="0"/>
            </p:cNvCxnSpPr>
            <p:nvPr/>
          </p:nvCxnSpPr>
          <p:spPr>
            <a:xfrm>
              <a:off x="2145233" y="554316"/>
              <a:ext cx="658" cy="35516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5" idx="2"/>
              <a:endCxn id="6" idx="0"/>
            </p:cNvCxnSpPr>
            <p:nvPr/>
          </p:nvCxnSpPr>
          <p:spPr>
            <a:xfrm>
              <a:off x="2145891" y="1809134"/>
              <a:ext cx="930" cy="41895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54" idx="2"/>
              <a:endCxn id="14" idx="0"/>
            </p:cNvCxnSpPr>
            <p:nvPr/>
          </p:nvCxnSpPr>
          <p:spPr>
            <a:xfrm>
              <a:off x="6895545" y="1909939"/>
              <a:ext cx="9764" cy="318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781664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Person-person Interaction Network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55025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Most related places and organizations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128387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Character Centric Text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4347" y="2967043"/>
              <a:ext cx="9478297" cy="245598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28387" y="4427998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Summarization (Fact triplet extraction + Sentiment Analysis)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999269" y="5856790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Character</a:t>
              </a:r>
            </a:p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Infoboxes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Arrow Connector 34"/>
            <p:cNvCxnSpPr>
              <a:stCxn id="31" idx="2"/>
              <a:endCxn id="33" idx="0"/>
            </p:cNvCxnSpPr>
            <p:nvPr/>
          </p:nvCxnSpPr>
          <p:spPr>
            <a:xfrm>
              <a:off x="8492613" y="4007463"/>
              <a:ext cx="0" cy="42053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6" idx="2"/>
            </p:cNvCxnSpPr>
            <p:nvPr/>
          </p:nvCxnSpPr>
          <p:spPr>
            <a:xfrm flipH="1">
              <a:off x="2145233" y="2635542"/>
              <a:ext cx="1589" cy="33150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4" idx="2"/>
            </p:cNvCxnSpPr>
            <p:nvPr/>
          </p:nvCxnSpPr>
          <p:spPr>
            <a:xfrm flipH="1">
              <a:off x="6895545" y="2635542"/>
              <a:ext cx="9764" cy="318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32" idx="2"/>
              <a:endCxn id="34" idx="0"/>
            </p:cNvCxnSpPr>
            <p:nvPr/>
          </p:nvCxnSpPr>
          <p:spPr>
            <a:xfrm flipH="1">
              <a:off x="5363495" y="5423028"/>
              <a:ext cx="1" cy="43376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3688446" y="775558"/>
              <a:ext cx="6414198" cy="113438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955025" y="4427998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Extracting Character-Centric Facts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63" name="Straight Arrow Connector 62"/>
            <p:cNvCxnSpPr>
              <a:stCxn id="33" idx="1"/>
              <a:endCxn id="62" idx="3"/>
            </p:cNvCxnSpPr>
            <p:nvPr/>
          </p:nvCxnSpPr>
          <p:spPr>
            <a:xfrm flipH="1">
              <a:off x="6683477" y="4877824"/>
              <a:ext cx="4449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itle 1"/>
          <p:cNvSpPr txBox="1">
            <a:spLocks/>
          </p:cNvSpPr>
          <p:nvPr/>
        </p:nvSpPr>
        <p:spPr>
          <a:xfrm>
            <a:off x="838200" y="-2444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System Diagram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30977" y="1197715"/>
            <a:ext cx="5626448" cy="15750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4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Linguistic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3969774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Chapter Boundary Detection</a:t>
            </a:r>
          </a:p>
          <a:p>
            <a:pPr lvl="1"/>
            <a:r>
              <a:rPr lang="en-US" dirty="0" smtClean="0"/>
              <a:t>Clues like “Chapter X”, “Lesson X”, “Section X”</a:t>
            </a:r>
          </a:p>
          <a:p>
            <a:pPr lvl="1"/>
            <a:r>
              <a:rPr lang="en-US" dirty="0" smtClean="0"/>
              <a:t>Hints from table of contents</a:t>
            </a:r>
          </a:p>
          <a:p>
            <a:pPr lvl="1"/>
            <a:r>
              <a:rPr lang="en-US" dirty="0" smtClean="0"/>
              <a:t>If no clear chapters, use topic shift detection</a:t>
            </a:r>
          </a:p>
          <a:p>
            <a:r>
              <a:rPr lang="en-US" dirty="0" smtClean="0"/>
              <a:t>Co-reference Resolution</a:t>
            </a:r>
          </a:p>
          <a:p>
            <a:pPr lvl="1"/>
            <a:r>
              <a:rPr lang="en-US" dirty="0" smtClean="0"/>
              <a:t>On each chapter</a:t>
            </a:r>
          </a:p>
          <a:p>
            <a:pPr lvl="1"/>
            <a:r>
              <a:rPr lang="en-US" dirty="0" smtClean="0"/>
              <a:t>Resolve pronouns or short names to full names</a:t>
            </a:r>
          </a:p>
          <a:p>
            <a:pPr lvl="2"/>
            <a:r>
              <a:rPr lang="en-US" dirty="0"/>
              <a:t>'Uncle Vernon': </a:t>
            </a:r>
            <a:r>
              <a:rPr lang="en-US" dirty="0" smtClean="0"/>
              <a:t>[</a:t>
            </a:r>
            <a:r>
              <a:rPr lang="en-US" dirty="0"/>
              <a:t>('Vernon', 83</a:t>
            </a:r>
            <a:r>
              <a:rPr lang="en-US" dirty="0" smtClean="0"/>
              <a:t>), (</a:t>
            </a:r>
            <a:r>
              <a:rPr lang="en-US" dirty="0"/>
              <a:t>'Uncle Vernon', 16), </a:t>
            </a:r>
            <a:r>
              <a:rPr lang="en-US" dirty="0" smtClean="0"/>
              <a:t>(</a:t>
            </a:r>
            <a:r>
              <a:rPr lang="en-US" dirty="0"/>
              <a:t>'Vernon </a:t>
            </a:r>
            <a:r>
              <a:rPr lang="en-US" dirty="0" err="1"/>
              <a:t>Dursley</a:t>
            </a:r>
            <a:r>
              <a:rPr lang="en-US" dirty="0"/>
              <a:t>', 1)]</a:t>
            </a:r>
            <a:endParaRPr lang="en-US" dirty="0" smtClean="0"/>
          </a:p>
          <a:p>
            <a:r>
              <a:rPr lang="en-US" dirty="0" smtClean="0"/>
              <a:t>Parse Tree Analysis</a:t>
            </a:r>
          </a:p>
          <a:p>
            <a:pPr lvl="1"/>
            <a:r>
              <a:rPr lang="en-US" dirty="0" smtClean="0"/>
              <a:t>Understand dependencies</a:t>
            </a:r>
          </a:p>
          <a:p>
            <a:pPr lvl="1"/>
            <a:r>
              <a:rPr lang="en-US" dirty="0" smtClean="0"/>
              <a:t>Understand subject-predicate-object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3851" y="549992"/>
            <a:ext cx="6962775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66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875683" y="1083074"/>
            <a:ext cx="7875512" cy="5491898"/>
            <a:chOff x="624347" y="146861"/>
            <a:chExt cx="9478297" cy="6609581"/>
          </a:xfrm>
        </p:grpSpPr>
        <p:sp>
          <p:nvSpPr>
            <p:cNvPr id="4" name="TextBox 3"/>
            <p:cNvSpPr txBox="1"/>
            <p:nvPr/>
          </p:nvSpPr>
          <p:spPr>
            <a:xfrm>
              <a:off x="1556544" y="146861"/>
              <a:ext cx="1177376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Book text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781664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POS Tagging + NER+ Cleaning Person Names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03420" y="2228087"/>
              <a:ext cx="1286802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Characters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955025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Chapter Boundary Detection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128387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Co-reference Resolution + Parse Tree Analysis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176904" y="2228087"/>
              <a:ext cx="3456809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Linguistically Analyzed Book text</a:t>
              </a:r>
            </a:p>
          </p:txBody>
        </p:sp>
        <p:cxnSp>
          <p:nvCxnSpPr>
            <p:cNvPr id="16" name="Straight Arrow Connector 15"/>
            <p:cNvCxnSpPr>
              <a:stCxn id="5" idx="3"/>
              <a:endCxn id="7" idx="1"/>
            </p:cNvCxnSpPr>
            <p:nvPr/>
          </p:nvCxnSpPr>
          <p:spPr>
            <a:xfrm>
              <a:off x="3510116" y="1359309"/>
              <a:ext cx="44490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7" idx="3"/>
              <a:endCxn id="8" idx="1"/>
            </p:cNvCxnSpPr>
            <p:nvPr/>
          </p:nvCxnSpPr>
          <p:spPr>
            <a:xfrm>
              <a:off x="6683477" y="1359309"/>
              <a:ext cx="4449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4" idx="2"/>
              <a:endCxn id="5" idx="0"/>
            </p:cNvCxnSpPr>
            <p:nvPr/>
          </p:nvCxnSpPr>
          <p:spPr>
            <a:xfrm>
              <a:off x="2145233" y="554316"/>
              <a:ext cx="658" cy="35516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5" idx="2"/>
              <a:endCxn id="6" idx="0"/>
            </p:cNvCxnSpPr>
            <p:nvPr/>
          </p:nvCxnSpPr>
          <p:spPr>
            <a:xfrm>
              <a:off x="2145891" y="1809134"/>
              <a:ext cx="930" cy="41895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54" idx="2"/>
              <a:endCxn id="14" idx="0"/>
            </p:cNvCxnSpPr>
            <p:nvPr/>
          </p:nvCxnSpPr>
          <p:spPr>
            <a:xfrm>
              <a:off x="6895545" y="1909939"/>
              <a:ext cx="9764" cy="318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781664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Person-person Interaction Network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55025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Most related places and organizations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128387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Character Centric Text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4347" y="2967043"/>
              <a:ext cx="9478297" cy="245598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28387" y="4427998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Summarization (Fact triplet extraction + Sentiment Analysis)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999269" y="5856790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Character</a:t>
              </a:r>
            </a:p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Infoboxes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Arrow Connector 34"/>
            <p:cNvCxnSpPr>
              <a:stCxn id="31" idx="2"/>
              <a:endCxn id="33" idx="0"/>
            </p:cNvCxnSpPr>
            <p:nvPr/>
          </p:nvCxnSpPr>
          <p:spPr>
            <a:xfrm>
              <a:off x="8492613" y="4007463"/>
              <a:ext cx="0" cy="42053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6" idx="2"/>
            </p:cNvCxnSpPr>
            <p:nvPr/>
          </p:nvCxnSpPr>
          <p:spPr>
            <a:xfrm flipH="1">
              <a:off x="2145233" y="2635542"/>
              <a:ext cx="1589" cy="33150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4" idx="2"/>
            </p:cNvCxnSpPr>
            <p:nvPr/>
          </p:nvCxnSpPr>
          <p:spPr>
            <a:xfrm flipH="1">
              <a:off x="6895545" y="2635542"/>
              <a:ext cx="9764" cy="318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32" idx="2"/>
              <a:endCxn id="34" idx="0"/>
            </p:cNvCxnSpPr>
            <p:nvPr/>
          </p:nvCxnSpPr>
          <p:spPr>
            <a:xfrm flipH="1">
              <a:off x="5363495" y="5423028"/>
              <a:ext cx="1" cy="43376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3688446" y="775558"/>
              <a:ext cx="6414198" cy="113438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955025" y="4427998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Extracting Character-Centric Facts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63" name="Straight Arrow Connector 62"/>
            <p:cNvCxnSpPr>
              <a:stCxn id="33" idx="1"/>
              <a:endCxn id="62" idx="3"/>
            </p:cNvCxnSpPr>
            <p:nvPr/>
          </p:nvCxnSpPr>
          <p:spPr>
            <a:xfrm flipH="1">
              <a:off x="6683477" y="4877824"/>
              <a:ext cx="4449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itle 1"/>
          <p:cNvSpPr txBox="1">
            <a:spLocks/>
          </p:cNvSpPr>
          <p:nvPr/>
        </p:nvSpPr>
        <p:spPr>
          <a:xfrm>
            <a:off x="838200" y="-2444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System Diagram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754077" y="3295535"/>
            <a:ext cx="2684825" cy="10929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7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Person-Person Graph </a:t>
            </a:r>
            <a:r>
              <a:rPr lang="en-US" dirty="0" smtClean="0"/>
              <a:t>Construction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Build an interaction graph between characters using 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on-ambiguous mentions and dialogue extraction</a:t>
            </a:r>
          </a:p>
          <a:p>
            <a:pPr lvl="1"/>
            <a:r>
              <a:rPr lang="en-US" dirty="0" smtClean="0"/>
              <a:t>Keywords like said, told, say, tell, says, screamed, etc.</a:t>
            </a:r>
          </a:p>
          <a:p>
            <a:r>
              <a:rPr lang="en-US" dirty="0" smtClean="0"/>
              <a:t>Perform disambiguation of ambiguous mentions</a:t>
            </a:r>
          </a:p>
          <a:p>
            <a:pPr lvl="1"/>
            <a:r>
              <a:rPr lang="en-US" dirty="0" smtClean="0"/>
              <a:t>E.g., “</a:t>
            </a:r>
            <a:r>
              <a:rPr lang="en-US" dirty="0" err="1" smtClean="0"/>
              <a:t>Weasley</a:t>
            </a:r>
            <a:r>
              <a:rPr lang="en-US" dirty="0"/>
              <a:t>” in “Harry Potter and the </a:t>
            </a:r>
            <a:r>
              <a:rPr lang="en-US" dirty="0" smtClean="0"/>
              <a:t>Philosopher’s Stone”</a:t>
            </a:r>
          </a:p>
          <a:p>
            <a:pPr lvl="1"/>
            <a:r>
              <a:rPr lang="en-US" dirty="0" smtClean="0"/>
              <a:t>Using</a:t>
            </a:r>
          </a:p>
          <a:p>
            <a:pPr lvl="2"/>
            <a:r>
              <a:rPr lang="en-US" dirty="0" smtClean="0"/>
              <a:t>Context words</a:t>
            </a:r>
          </a:p>
          <a:p>
            <a:pPr lvl="2"/>
            <a:r>
              <a:rPr lang="en-US" dirty="0"/>
              <a:t>Mention of </a:t>
            </a:r>
            <a:r>
              <a:rPr lang="en-US" dirty="0" smtClean="0"/>
              <a:t>full name </a:t>
            </a:r>
            <a:r>
              <a:rPr lang="en-US" dirty="0"/>
              <a:t>in </a:t>
            </a:r>
            <a:r>
              <a:rPr lang="en-US" dirty="0" smtClean="0"/>
              <a:t>vicinity</a:t>
            </a:r>
            <a:endParaRPr lang="en-US" dirty="0"/>
          </a:p>
          <a:p>
            <a:pPr lvl="2"/>
            <a:r>
              <a:rPr lang="en-US" dirty="0" smtClean="0"/>
              <a:t>Frequency </a:t>
            </a:r>
            <a:r>
              <a:rPr lang="en-US" dirty="0"/>
              <a:t>of co-occurrence with other </a:t>
            </a:r>
            <a:r>
              <a:rPr lang="en-US" dirty="0" smtClean="0"/>
              <a:t>entities in </a:t>
            </a:r>
            <a:r>
              <a:rPr lang="en-US" dirty="0"/>
              <a:t>the vicinity based on the </a:t>
            </a:r>
            <a:r>
              <a:rPr lang="en-US" dirty="0" smtClean="0"/>
              <a:t>graph</a:t>
            </a:r>
          </a:p>
          <a:p>
            <a:r>
              <a:rPr lang="en-US" dirty="0" smtClean="0"/>
              <a:t>Use disambiguated mentions to refine interaction graph</a:t>
            </a:r>
          </a:p>
          <a:p>
            <a:r>
              <a:rPr lang="en-US" dirty="0" smtClean="0"/>
              <a:t>Annotate the graph with relationships (if extracted using word clues)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other</a:t>
            </a:r>
            <a:r>
              <a:rPr lang="en-US" dirty="0"/>
              <a:t>, father, </a:t>
            </a:r>
            <a:r>
              <a:rPr lang="en-US" dirty="0" smtClean="0"/>
              <a:t>sibling</a:t>
            </a:r>
          </a:p>
          <a:p>
            <a:pPr lvl="1"/>
            <a:r>
              <a:rPr lang="en-US" dirty="0" smtClean="0"/>
              <a:t>Friend, enemy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25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Person-Person Graph Construction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['Dumbledore', 'Professor McGonagall'] Professor McGonagall shot a sharp look at Dumbledore and said , `` The owls are nothing next to the rumors that are flying around .</a:t>
            </a:r>
          </a:p>
          <a:p>
            <a:r>
              <a:rPr lang="en-US" dirty="0"/>
              <a:t>['Dumbledore', '</a:t>
            </a:r>
            <a:r>
              <a:rPr lang="en-US" dirty="0" err="1"/>
              <a:t>Hagrid</a:t>
            </a:r>
            <a:r>
              <a:rPr lang="en-US" dirty="0"/>
              <a:t>', 'Professor McGonagall'] `` But I c-c-can ' t stand it -- Lily an ' James dead -- an ' poor little Harry off </a:t>
            </a:r>
            <a:r>
              <a:rPr lang="en-US" dirty="0" err="1"/>
              <a:t>ter</a:t>
            </a:r>
            <a:r>
              <a:rPr lang="en-US" dirty="0"/>
              <a:t> live with </a:t>
            </a:r>
            <a:r>
              <a:rPr lang="en-US" dirty="0" err="1"/>
              <a:t>Muggles</a:t>
            </a:r>
            <a:r>
              <a:rPr lang="en-US" dirty="0"/>
              <a:t> - '' `` Yes , yes , it 's all very sad , but get a grip on yourself , </a:t>
            </a:r>
            <a:r>
              <a:rPr lang="en-US" dirty="0" err="1"/>
              <a:t>Hagrid</a:t>
            </a:r>
            <a:r>
              <a:rPr lang="en-US" dirty="0"/>
              <a:t> , or we '</a:t>
            </a:r>
            <a:r>
              <a:rPr lang="en-US" dirty="0" err="1"/>
              <a:t>ll</a:t>
            </a:r>
            <a:r>
              <a:rPr lang="en-US" dirty="0"/>
              <a:t> be found , '' Professor McGonagall whispered , patting </a:t>
            </a:r>
            <a:r>
              <a:rPr lang="en-US" dirty="0" err="1"/>
              <a:t>Hagrid</a:t>
            </a:r>
            <a:r>
              <a:rPr lang="en-US" dirty="0"/>
              <a:t> gingerly on the arm as Dumbledore stepped over the low garden wall and walked to the front door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“Identifying set of people participating in a text conversation” is a hard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00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875683" y="1083074"/>
            <a:ext cx="7875512" cy="5491898"/>
            <a:chOff x="624347" y="146861"/>
            <a:chExt cx="9478297" cy="6609581"/>
          </a:xfrm>
        </p:grpSpPr>
        <p:sp>
          <p:nvSpPr>
            <p:cNvPr id="4" name="TextBox 3"/>
            <p:cNvSpPr txBox="1"/>
            <p:nvPr/>
          </p:nvSpPr>
          <p:spPr>
            <a:xfrm>
              <a:off x="1556544" y="146861"/>
              <a:ext cx="1177376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Book text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781664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POS Tagging + NER+ Cleaning Person Names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03420" y="2228087"/>
              <a:ext cx="1286802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Characters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955025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Chapter Boundary Detection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128387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Co-reference Resolution + Parse Tree Analysis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176904" y="2228087"/>
              <a:ext cx="3456809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Linguistically Analyzed Book text</a:t>
              </a:r>
            </a:p>
          </p:txBody>
        </p:sp>
        <p:cxnSp>
          <p:nvCxnSpPr>
            <p:cNvPr id="16" name="Straight Arrow Connector 15"/>
            <p:cNvCxnSpPr>
              <a:stCxn id="5" idx="3"/>
              <a:endCxn id="7" idx="1"/>
            </p:cNvCxnSpPr>
            <p:nvPr/>
          </p:nvCxnSpPr>
          <p:spPr>
            <a:xfrm>
              <a:off x="3510116" y="1359309"/>
              <a:ext cx="44490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7" idx="3"/>
              <a:endCxn id="8" idx="1"/>
            </p:cNvCxnSpPr>
            <p:nvPr/>
          </p:nvCxnSpPr>
          <p:spPr>
            <a:xfrm>
              <a:off x="6683477" y="1359309"/>
              <a:ext cx="4449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4" idx="2"/>
              <a:endCxn id="5" idx="0"/>
            </p:cNvCxnSpPr>
            <p:nvPr/>
          </p:nvCxnSpPr>
          <p:spPr>
            <a:xfrm>
              <a:off x="2145233" y="554316"/>
              <a:ext cx="658" cy="35516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5" idx="2"/>
              <a:endCxn id="6" idx="0"/>
            </p:cNvCxnSpPr>
            <p:nvPr/>
          </p:nvCxnSpPr>
          <p:spPr>
            <a:xfrm>
              <a:off x="2145891" y="1809134"/>
              <a:ext cx="930" cy="41895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54" idx="2"/>
              <a:endCxn id="14" idx="0"/>
            </p:cNvCxnSpPr>
            <p:nvPr/>
          </p:nvCxnSpPr>
          <p:spPr>
            <a:xfrm>
              <a:off x="6895545" y="1909939"/>
              <a:ext cx="9764" cy="318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781664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Person-person Interaction Network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55025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Most related places and organizations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128387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Character Centric Text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4347" y="2967043"/>
              <a:ext cx="9478297" cy="245598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28387" y="4427998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Summarization (Fact triplet extraction + Sentiment Analysis)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999269" y="5856790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Character</a:t>
              </a:r>
            </a:p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Infoboxes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Arrow Connector 34"/>
            <p:cNvCxnSpPr>
              <a:stCxn id="31" idx="2"/>
              <a:endCxn id="33" idx="0"/>
            </p:cNvCxnSpPr>
            <p:nvPr/>
          </p:nvCxnSpPr>
          <p:spPr>
            <a:xfrm>
              <a:off x="8492613" y="4007463"/>
              <a:ext cx="0" cy="42053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6" idx="2"/>
            </p:cNvCxnSpPr>
            <p:nvPr/>
          </p:nvCxnSpPr>
          <p:spPr>
            <a:xfrm flipH="1">
              <a:off x="2145233" y="2635542"/>
              <a:ext cx="1589" cy="33150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4" idx="2"/>
            </p:cNvCxnSpPr>
            <p:nvPr/>
          </p:nvCxnSpPr>
          <p:spPr>
            <a:xfrm flipH="1">
              <a:off x="6895545" y="2635542"/>
              <a:ext cx="9764" cy="318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32" idx="2"/>
              <a:endCxn id="34" idx="0"/>
            </p:cNvCxnSpPr>
            <p:nvPr/>
          </p:nvCxnSpPr>
          <p:spPr>
            <a:xfrm flipH="1">
              <a:off x="5363495" y="5423028"/>
              <a:ext cx="1" cy="43376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3688446" y="775558"/>
              <a:ext cx="6414198" cy="113438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955025" y="4427998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Extracting Character-Centric Facts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63" name="Straight Arrow Connector 62"/>
            <p:cNvCxnSpPr>
              <a:stCxn id="33" idx="1"/>
              <a:endCxn id="62" idx="3"/>
            </p:cNvCxnSpPr>
            <p:nvPr/>
          </p:nvCxnSpPr>
          <p:spPr>
            <a:xfrm flipH="1">
              <a:off x="6683477" y="4877824"/>
              <a:ext cx="4449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itle 1"/>
          <p:cNvSpPr txBox="1">
            <a:spLocks/>
          </p:cNvSpPr>
          <p:nvPr/>
        </p:nvSpPr>
        <p:spPr>
          <a:xfrm>
            <a:off x="838200" y="-2444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System Diagram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90821" y="3327634"/>
            <a:ext cx="2684825" cy="10929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65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Places and Organizations Extraction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character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ost relevant </a:t>
            </a:r>
            <a:r>
              <a:rPr lang="en-US" dirty="0"/>
              <a:t>places and organizations associated with </a:t>
            </a:r>
            <a:r>
              <a:rPr lang="en-US" dirty="0" smtClean="0"/>
              <a:t>the character </a:t>
            </a:r>
            <a:r>
              <a:rPr lang="en-US" dirty="0"/>
              <a:t>are </a:t>
            </a:r>
            <a:r>
              <a:rPr lang="en-US" dirty="0" smtClean="0"/>
              <a:t>discovered</a:t>
            </a:r>
          </a:p>
          <a:p>
            <a:pPr lvl="2"/>
            <a:r>
              <a:rPr lang="en-US" dirty="0" smtClean="0"/>
              <a:t>Frequency and proximity of mentions</a:t>
            </a:r>
          </a:p>
          <a:p>
            <a:pPr lvl="1"/>
            <a:r>
              <a:rPr lang="en-US" dirty="0" smtClean="0"/>
              <a:t>Use linking verb to establish relationship between person and place/organization</a:t>
            </a:r>
          </a:p>
          <a:p>
            <a:pPr lvl="2"/>
            <a:r>
              <a:rPr lang="en-US" dirty="0"/>
              <a:t>For example, “studies” could be the most </a:t>
            </a:r>
            <a:r>
              <a:rPr lang="en-US" dirty="0" smtClean="0"/>
              <a:t>frequent verb </a:t>
            </a:r>
            <a:r>
              <a:rPr lang="en-US" dirty="0"/>
              <a:t>linking “Harry Potter” with “Hogwarts.”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4758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19929" y="1081090"/>
            <a:ext cx="7875512" cy="5491898"/>
            <a:chOff x="624347" y="146861"/>
            <a:chExt cx="9478297" cy="6609581"/>
          </a:xfrm>
        </p:grpSpPr>
        <p:sp>
          <p:nvSpPr>
            <p:cNvPr id="4" name="TextBox 3"/>
            <p:cNvSpPr txBox="1"/>
            <p:nvPr/>
          </p:nvSpPr>
          <p:spPr>
            <a:xfrm>
              <a:off x="1556544" y="146861"/>
              <a:ext cx="1177376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Book text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781664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POS Tagging + NER+ Cleaning Person Names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03420" y="2228087"/>
              <a:ext cx="1286802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Characters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955025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Chapter Boundary Detection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128387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Co-reference Resolution + Parse Tree Analysis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176904" y="2228087"/>
              <a:ext cx="3456809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Linguistically Analyzed Book text</a:t>
              </a:r>
            </a:p>
          </p:txBody>
        </p:sp>
        <p:cxnSp>
          <p:nvCxnSpPr>
            <p:cNvPr id="16" name="Straight Arrow Connector 15"/>
            <p:cNvCxnSpPr>
              <a:stCxn id="5" idx="3"/>
              <a:endCxn id="7" idx="1"/>
            </p:cNvCxnSpPr>
            <p:nvPr/>
          </p:nvCxnSpPr>
          <p:spPr>
            <a:xfrm>
              <a:off x="3510116" y="1359309"/>
              <a:ext cx="44490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7" idx="3"/>
              <a:endCxn id="8" idx="1"/>
            </p:cNvCxnSpPr>
            <p:nvPr/>
          </p:nvCxnSpPr>
          <p:spPr>
            <a:xfrm>
              <a:off x="6683477" y="1359309"/>
              <a:ext cx="4449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4" idx="2"/>
              <a:endCxn id="5" idx="0"/>
            </p:cNvCxnSpPr>
            <p:nvPr/>
          </p:nvCxnSpPr>
          <p:spPr>
            <a:xfrm>
              <a:off x="2145233" y="554316"/>
              <a:ext cx="658" cy="35516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5" idx="2"/>
              <a:endCxn id="6" idx="0"/>
            </p:cNvCxnSpPr>
            <p:nvPr/>
          </p:nvCxnSpPr>
          <p:spPr>
            <a:xfrm>
              <a:off x="2145891" y="1809134"/>
              <a:ext cx="930" cy="41895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54" idx="2"/>
              <a:endCxn id="14" idx="0"/>
            </p:cNvCxnSpPr>
            <p:nvPr/>
          </p:nvCxnSpPr>
          <p:spPr>
            <a:xfrm>
              <a:off x="6895545" y="1909939"/>
              <a:ext cx="9764" cy="318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781664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Person-person Interaction Network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55025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Most related places and organizations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128387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Character Centric Text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4347" y="2967043"/>
              <a:ext cx="9478297" cy="245598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28387" y="4427998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Summarization (Fact triplet extraction + Sentiment Analysis)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999269" y="5856790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Character</a:t>
              </a:r>
            </a:p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Infoboxes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Arrow Connector 34"/>
            <p:cNvCxnSpPr>
              <a:stCxn id="31" idx="2"/>
              <a:endCxn id="33" idx="0"/>
            </p:cNvCxnSpPr>
            <p:nvPr/>
          </p:nvCxnSpPr>
          <p:spPr>
            <a:xfrm>
              <a:off x="8492613" y="4007463"/>
              <a:ext cx="0" cy="42053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6" idx="2"/>
            </p:cNvCxnSpPr>
            <p:nvPr/>
          </p:nvCxnSpPr>
          <p:spPr>
            <a:xfrm flipH="1">
              <a:off x="2145233" y="2635542"/>
              <a:ext cx="1589" cy="33150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4" idx="2"/>
            </p:cNvCxnSpPr>
            <p:nvPr/>
          </p:nvCxnSpPr>
          <p:spPr>
            <a:xfrm flipH="1">
              <a:off x="6895545" y="2635542"/>
              <a:ext cx="9764" cy="318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32" idx="2"/>
              <a:endCxn id="34" idx="0"/>
            </p:cNvCxnSpPr>
            <p:nvPr/>
          </p:nvCxnSpPr>
          <p:spPr>
            <a:xfrm flipH="1">
              <a:off x="5363495" y="5423028"/>
              <a:ext cx="1" cy="43376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3688446" y="775558"/>
              <a:ext cx="6414198" cy="113438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955025" y="4427998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Extracting Character-Centric Facts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63" name="Straight Arrow Connector 62"/>
            <p:cNvCxnSpPr>
              <a:stCxn id="33" idx="1"/>
              <a:endCxn id="62" idx="3"/>
            </p:cNvCxnSpPr>
            <p:nvPr/>
          </p:nvCxnSpPr>
          <p:spPr>
            <a:xfrm flipH="1">
              <a:off x="6683477" y="4877824"/>
              <a:ext cx="4449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itle 1"/>
          <p:cNvSpPr txBox="1">
            <a:spLocks/>
          </p:cNvSpPr>
          <p:nvPr/>
        </p:nvSpPr>
        <p:spPr>
          <a:xfrm>
            <a:off x="838200" y="-2444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System Diagram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207768" y="3327634"/>
            <a:ext cx="2684825" cy="213742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9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Character-centric Summary Generation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sz="3600" dirty="0"/>
              <a:t>Consider all sentences containing the character</a:t>
            </a:r>
          </a:p>
          <a:p>
            <a:r>
              <a:rPr lang="en-US" altLang="zh-TW" sz="3600" dirty="0"/>
              <a:t>Remove sentences which also contain other characters</a:t>
            </a:r>
          </a:p>
          <a:p>
            <a:r>
              <a:rPr lang="en-US" altLang="zh-TW" sz="3600" dirty="0"/>
              <a:t>Remove sentences with quotations</a:t>
            </a:r>
          </a:p>
          <a:p>
            <a:r>
              <a:rPr lang="en-US" altLang="zh-TW" sz="3600" dirty="0"/>
              <a:t>Rank sentences with more entities higher</a:t>
            </a:r>
          </a:p>
          <a:p>
            <a:r>
              <a:rPr lang="en-US" altLang="zh-TW" sz="3600" dirty="0"/>
              <a:t>Rank longer sentences higher</a:t>
            </a:r>
          </a:p>
          <a:p>
            <a:r>
              <a:rPr lang="en-US" altLang="zh-TW" sz="3600" dirty="0"/>
              <a:t>Rank sentences which introduce a new entity higher</a:t>
            </a:r>
          </a:p>
          <a:p>
            <a:r>
              <a:rPr lang="en-US" altLang="zh-TW" sz="3600" dirty="0"/>
              <a:t>Rank sentences with dress description or looks of the character higher</a:t>
            </a:r>
          </a:p>
          <a:p>
            <a:r>
              <a:rPr lang="en-US" altLang="zh-TW" sz="3600" dirty="0"/>
              <a:t>Rank sentences with extreme sentiments higher</a:t>
            </a:r>
            <a:endParaRPr lang="en-US" altLang="zh-TW" sz="3600" dirty="0"/>
          </a:p>
        </p:txBody>
      </p:sp>
    </p:spTree>
    <p:extLst>
      <p:ext uri="{BB962C8B-B14F-4D97-AF65-F5344CB8AC3E}">
        <p14:creationId xmlns:p14="http://schemas.microsoft.com/office/powerpoint/2010/main" val="407454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19929" y="1081090"/>
            <a:ext cx="7875512" cy="5491898"/>
            <a:chOff x="624347" y="146861"/>
            <a:chExt cx="9478297" cy="6609581"/>
          </a:xfrm>
        </p:grpSpPr>
        <p:sp>
          <p:nvSpPr>
            <p:cNvPr id="4" name="TextBox 3"/>
            <p:cNvSpPr txBox="1"/>
            <p:nvPr/>
          </p:nvSpPr>
          <p:spPr>
            <a:xfrm>
              <a:off x="1556544" y="146861"/>
              <a:ext cx="1177376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Book text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781664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POS Tagging + NER+ Cleaning Person Names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03420" y="2228087"/>
              <a:ext cx="1286802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Characters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955025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Chapter Boundary Detection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128387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Co-reference Resolution + Parse Tree Analysis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176904" y="2228087"/>
              <a:ext cx="3456809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Linguistically Analyzed Book text</a:t>
              </a:r>
            </a:p>
          </p:txBody>
        </p:sp>
        <p:cxnSp>
          <p:nvCxnSpPr>
            <p:cNvPr id="16" name="Straight Arrow Connector 15"/>
            <p:cNvCxnSpPr>
              <a:stCxn id="5" idx="3"/>
              <a:endCxn id="7" idx="1"/>
            </p:cNvCxnSpPr>
            <p:nvPr/>
          </p:nvCxnSpPr>
          <p:spPr>
            <a:xfrm>
              <a:off x="3510116" y="1359309"/>
              <a:ext cx="44490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7" idx="3"/>
              <a:endCxn id="8" idx="1"/>
            </p:cNvCxnSpPr>
            <p:nvPr/>
          </p:nvCxnSpPr>
          <p:spPr>
            <a:xfrm>
              <a:off x="6683477" y="1359309"/>
              <a:ext cx="4449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4" idx="2"/>
              <a:endCxn id="5" idx="0"/>
            </p:cNvCxnSpPr>
            <p:nvPr/>
          </p:nvCxnSpPr>
          <p:spPr>
            <a:xfrm>
              <a:off x="2145233" y="554316"/>
              <a:ext cx="658" cy="35516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5" idx="2"/>
              <a:endCxn id="6" idx="0"/>
            </p:cNvCxnSpPr>
            <p:nvPr/>
          </p:nvCxnSpPr>
          <p:spPr>
            <a:xfrm>
              <a:off x="2145891" y="1809134"/>
              <a:ext cx="930" cy="41895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54" idx="2"/>
              <a:endCxn id="14" idx="0"/>
            </p:cNvCxnSpPr>
            <p:nvPr/>
          </p:nvCxnSpPr>
          <p:spPr>
            <a:xfrm>
              <a:off x="6895545" y="1909939"/>
              <a:ext cx="9764" cy="318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781664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Person-person Interaction Network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55025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Most related places and organizations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128387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Character Centric Text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4347" y="2967043"/>
              <a:ext cx="9478297" cy="245598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28387" y="4427998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Summarization (Fact triplet extraction + Sentiment Analysis)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999269" y="5856790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Character</a:t>
              </a:r>
            </a:p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Infoboxes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Arrow Connector 34"/>
            <p:cNvCxnSpPr>
              <a:stCxn id="31" idx="2"/>
              <a:endCxn id="33" idx="0"/>
            </p:cNvCxnSpPr>
            <p:nvPr/>
          </p:nvCxnSpPr>
          <p:spPr>
            <a:xfrm>
              <a:off x="8492613" y="4007463"/>
              <a:ext cx="0" cy="42053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6" idx="2"/>
            </p:cNvCxnSpPr>
            <p:nvPr/>
          </p:nvCxnSpPr>
          <p:spPr>
            <a:xfrm flipH="1">
              <a:off x="2145233" y="2635542"/>
              <a:ext cx="1589" cy="33150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4" idx="2"/>
            </p:cNvCxnSpPr>
            <p:nvPr/>
          </p:nvCxnSpPr>
          <p:spPr>
            <a:xfrm flipH="1">
              <a:off x="6895545" y="2635542"/>
              <a:ext cx="9764" cy="318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32" idx="2"/>
              <a:endCxn id="34" idx="0"/>
            </p:cNvCxnSpPr>
            <p:nvPr/>
          </p:nvCxnSpPr>
          <p:spPr>
            <a:xfrm flipH="1">
              <a:off x="5363495" y="5423028"/>
              <a:ext cx="1" cy="43376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3688446" y="775558"/>
              <a:ext cx="6414198" cy="113438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955025" y="4427998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Extracting Character-Centric Facts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63" name="Straight Arrow Connector 62"/>
            <p:cNvCxnSpPr>
              <a:stCxn id="33" idx="1"/>
              <a:endCxn id="62" idx="3"/>
            </p:cNvCxnSpPr>
            <p:nvPr/>
          </p:nvCxnSpPr>
          <p:spPr>
            <a:xfrm flipH="1">
              <a:off x="6683477" y="4877824"/>
              <a:ext cx="4449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itle 1"/>
          <p:cNvSpPr txBox="1">
            <a:spLocks/>
          </p:cNvSpPr>
          <p:nvPr/>
        </p:nvSpPr>
        <p:spPr>
          <a:xfrm>
            <a:off x="838200" y="-2444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System Diagram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02550" y="4431802"/>
            <a:ext cx="2684825" cy="226396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8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live in an entity-centric world.</a:t>
            </a:r>
          </a:p>
          <a:p>
            <a:r>
              <a:rPr lang="en-US" dirty="0" smtClean="0"/>
              <a:t>Structured data about book characters is not easily available.</a:t>
            </a:r>
          </a:p>
          <a:p>
            <a:r>
              <a:rPr lang="en-US" dirty="0"/>
              <a:t>State-of-the-art (Harry Potter Example</a:t>
            </a:r>
            <a:r>
              <a:rPr lang="en-US" dirty="0" smtClean="0"/>
              <a:t>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700" y="1438448"/>
            <a:ext cx="8102600" cy="487010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0845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Character-Centric Facts Extraction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Extract the following for every person</a:t>
            </a:r>
          </a:p>
          <a:p>
            <a:pPr lvl="1"/>
            <a:r>
              <a:rPr lang="en-US" dirty="0"/>
              <a:t>Year of </a:t>
            </a:r>
            <a:r>
              <a:rPr lang="en-US" dirty="0" smtClean="0"/>
              <a:t>birth/death</a:t>
            </a:r>
          </a:p>
          <a:p>
            <a:pPr lvl="2"/>
            <a:r>
              <a:rPr lang="en-US" dirty="0" smtClean="0"/>
              <a:t>Using time clues</a:t>
            </a:r>
          </a:p>
          <a:p>
            <a:pPr lvl="1"/>
            <a:r>
              <a:rPr lang="en-US" dirty="0"/>
              <a:t>Looks, qualities of the </a:t>
            </a:r>
            <a:r>
              <a:rPr lang="en-US" dirty="0" smtClean="0"/>
              <a:t>person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ither </a:t>
            </a:r>
            <a:r>
              <a:rPr lang="en-US" dirty="0"/>
              <a:t>direct text mentions or </a:t>
            </a:r>
            <a:r>
              <a:rPr lang="en-US" dirty="0" smtClean="0"/>
              <a:t>inferred from </a:t>
            </a:r>
            <a:r>
              <a:rPr lang="en-US" dirty="0"/>
              <a:t>the spoken </a:t>
            </a:r>
            <a:r>
              <a:rPr lang="en-US" dirty="0" smtClean="0"/>
              <a:t>sentences</a:t>
            </a:r>
          </a:p>
          <a:p>
            <a:pPr lvl="1"/>
            <a:r>
              <a:rPr lang="en-US" dirty="0"/>
              <a:t>Overall sentiment of the </a:t>
            </a:r>
            <a:r>
              <a:rPr lang="en-US" dirty="0" smtClean="0"/>
              <a:t>person (hero/</a:t>
            </a:r>
            <a:r>
              <a:rPr lang="en-US" dirty="0" err="1" smtClean="0"/>
              <a:t>villian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Based on sentences containing mentions</a:t>
            </a:r>
          </a:p>
          <a:p>
            <a:pPr lvl="1"/>
            <a:r>
              <a:rPr lang="en-US" dirty="0"/>
              <a:t>Frequently mentioned facts </a:t>
            </a:r>
            <a:endParaRPr lang="en-US" dirty="0" smtClean="0"/>
          </a:p>
          <a:p>
            <a:pPr lvl="2"/>
            <a:r>
              <a:rPr lang="en-US" dirty="0"/>
              <a:t>L</a:t>
            </a:r>
            <a:r>
              <a:rPr lang="en-US" dirty="0" smtClean="0"/>
              <a:t>ike </a:t>
            </a:r>
            <a:r>
              <a:rPr lang="en-US" dirty="0"/>
              <a:t>relation </a:t>
            </a:r>
            <a:r>
              <a:rPr lang="en-US" dirty="0" smtClean="0"/>
              <a:t>between “Harry </a:t>
            </a:r>
            <a:r>
              <a:rPr lang="en-US" dirty="0"/>
              <a:t>Potter” and “</a:t>
            </a:r>
            <a:r>
              <a:rPr lang="en-US" dirty="0" err="1"/>
              <a:t>quidditch</a:t>
            </a:r>
            <a:r>
              <a:rPr lang="en-US" dirty="0"/>
              <a:t>” linked by the verb “plays</a:t>
            </a:r>
            <a:r>
              <a:rPr lang="en-US" dirty="0" smtClean="0"/>
              <a:t>”)</a:t>
            </a:r>
          </a:p>
          <a:p>
            <a:pPr lvl="1"/>
            <a:r>
              <a:rPr lang="en-US" dirty="0"/>
              <a:t>Sociability of the person </a:t>
            </a:r>
            <a:endParaRPr lang="en-US" dirty="0" smtClean="0"/>
          </a:p>
          <a:p>
            <a:pPr lvl="2"/>
            <a:r>
              <a:rPr lang="en-US" dirty="0"/>
              <a:t>B</a:t>
            </a:r>
            <a:r>
              <a:rPr lang="en-US" dirty="0" smtClean="0"/>
              <a:t>ased </a:t>
            </a:r>
            <a:r>
              <a:rPr lang="en-US" dirty="0"/>
              <a:t>on number of other </a:t>
            </a:r>
            <a:r>
              <a:rPr lang="en-US" dirty="0" smtClean="0"/>
              <a:t>characters it </a:t>
            </a:r>
            <a:r>
              <a:rPr lang="en-US" dirty="0"/>
              <a:t>interacts </a:t>
            </a:r>
            <a:r>
              <a:rPr lang="en-US" dirty="0" smtClean="0"/>
              <a:t>with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77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CharBoxes</a:t>
            </a:r>
            <a:r>
              <a:rPr lang="en-US" dirty="0" smtClean="0"/>
              <a:t> is a system which is expected to take book text as input and output </a:t>
            </a:r>
            <a:r>
              <a:rPr lang="en-US" dirty="0"/>
              <a:t>structured </a:t>
            </a:r>
            <a:r>
              <a:rPr lang="en-US" dirty="0" err="1"/>
              <a:t>Infoboxes</a:t>
            </a:r>
            <a:r>
              <a:rPr lang="en-US" dirty="0"/>
              <a:t> for various characters in the </a:t>
            </a:r>
            <a:r>
              <a:rPr lang="en-US" dirty="0" smtClean="0"/>
              <a:t>book.</a:t>
            </a:r>
          </a:p>
          <a:p>
            <a:r>
              <a:rPr lang="en-US" dirty="0"/>
              <a:t>The system </a:t>
            </a:r>
            <a:r>
              <a:rPr lang="en-US" dirty="0" smtClean="0"/>
              <a:t>would utilize </a:t>
            </a:r>
            <a:r>
              <a:rPr lang="en-US" dirty="0"/>
              <a:t>deep natural language processing </a:t>
            </a:r>
            <a:r>
              <a:rPr lang="en-US" dirty="0" smtClean="0"/>
              <a:t>techniques complemented </a:t>
            </a:r>
            <a:r>
              <a:rPr lang="en-US" dirty="0"/>
              <a:t>by domain specific heuristics</a:t>
            </a:r>
            <a:r>
              <a:rPr lang="en-US" dirty="0" smtClean="0"/>
              <a:t>.</a:t>
            </a:r>
          </a:p>
          <a:p>
            <a:r>
              <a:rPr lang="en-US" dirty="0"/>
              <a:t>The system can </a:t>
            </a:r>
            <a:r>
              <a:rPr lang="en-US" dirty="0" smtClean="0"/>
              <a:t>be very </a:t>
            </a:r>
            <a:r>
              <a:rPr lang="en-US" dirty="0"/>
              <a:t>useful in summarizing books in a structured way in terms </a:t>
            </a:r>
            <a:r>
              <a:rPr lang="en-US" dirty="0" smtClean="0"/>
              <a:t>of insights </a:t>
            </a:r>
            <a:r>
              <a:rPr lang="en-US" dirty="0"/>
              <a:t>about characters discussed in the book.</a:t>
            </a:r>
          </a:p>
        </p:txBody>
      </p:sp>
    </p:spTree>
    <p:extLst>
      <p:ext uri="{BB962C8B-B14F-4D97-AF65-F5344CB8AC3E}">
        <p14:creationId xmlns:p14="http://schemas.microsoft.com/office/powerpoint/2010/main" val="237221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Automatic discovery of character </a:t>
            </a:r>
            <a:r>
              <a:rPr lang="en-US" dirty="0" err="1"/>
              <a:t>infoboxes</a:t>
            </a:r>
            <a:r>
              <a:rPr lang="en-US" dirty="0"/>
              <a:t> can help in </a:t>
            </a:r>
          </a:p>
          <a:p>
            <a:pPr lvl="1"/>
            <a:r>
              <a:rPr lang="en-US" dirty="0"/>
              <a:t>Effective summarization</a:t>
            </a:r>
          </a:p>
          <a:p>
            <a:pPr lvl="1"/>
            <a:r>
              <a:rPr lang="en-US" dirty="0"/>
              <a:t>Effective marketing of books</a:t>
            </a:r>
          </a:p>
          <a:p>
            <a:pPr lvl="1"/>
            <a:r>
              <a:rPr lang="en-US" dirty="0"/>
              <a:t>Aid understanding</a:t>
            </a:r>
          </a:p>
          <a:p>
            <a:r>
              <a:rPr lang="en-US" dirty="0"/>
              <a:t>Challenges</a:t>
            </a:r>
          </a:p>
          <a:p>
            <a:pPr lvl="1"/>
            <a:r>
              <a:rPr lang="en-US" dirty="0"/>
              <a:t>Automatic discovery of important characters given a book</a:t>
            </a:r>
          </a:p>
          <a:p>
            <a:pPr lvl="1"/>
            <a:r>
              <a:rPr lang="en-US" dirty="0"/>
              <a:t>Automatic social graph construction relating the discovered characters</a:t>
            </a:r>
          </a:p>
          <a:p>
            <a:pPr lvl="1"/>
            <a:r>
              <a:rPr lang="en-US" dirty="0"/>
              <a:t>Automatic Summarization of text most related to each of the characters</a:t>
            </a:r>
          </a:p>
          <a:p>
            <a:pPr lvl="1"/>
            <a:r>
              <a:rPr lang="en-US" dirty="0"/>
              <a:t>Automatic </a:t>
            </a:r>
            <a:r>
              <a:rPr lang="en-US" dirty="0" err="1"/>
              <a:t>infobox</a:t>
            </a:r>
            <a:r>
              <a:rPr lang="en-US" dirty="0"/>
              <a:t> extraction from such summarized text for each </a:t>
            </a:r>
            <a:r>
              <a:rPr lang="en-US" dirty="0" smtClean="0"/>
              <a:t>character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32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Shelfari</a:t>
            </a:r>
            <a:r>
              <a:rPr lang="en-US" dirty="0" smtClean="0"/>
              <a:t> does it (manually?)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0799" y="1556761"/>
            <a:ext cx="9550402" cy="4889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12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</a:t>
            </a:r>
            <a:r>
              <a:rPr lang="en-US" dirty="0" err="1" smtClean="0"/>
              <a:t>CharBoxes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every character, show me</a:t>
            </a:r>
          </a:p>
          <a:p>
            <a:pPr lvl="1"/>
            <a:r>
              <a:rPr lang="en-US" dirty="0"/>
              <a:t>Most related persons (along with the </a:t>
            </a:r>
            <a:r>
              <a:rPr lang="en-US" dirty="0" smtClean="0"/>
              <a:t>relationship preferably)</a:t>
            </a:r>
          </a:p>
          <a:p>
            <a:pPr lvl="1"/>
            <a:r>
              <a:rPr lang="en-US" dirty="0"/>
              <a:t>Most related places and organizations (along with verbs </a:t>
            </a:r>
            <a:r>
              <a:rPr lang="en-US" dirty="0" smtClean="0"/>
              <a:t>indicating relation preferably)</a:t>
            </a:r>
          </a:p>
          <a:p>
            <a:pPr lvl="1"/>
            <a:r>
              <a:rPr lang="en-US" dirty="0" smtClean="0"/>
              <a:t>Personality </a:t>
            </a:r>
            <a:r>
              <a:rPr lang="en-US" dirty="0"/>
              <a:t>traits of the </a:t>
            </a:r>
            <a:r>
              <a:rPr lang="en-US" dirty="0" smtClean="0"/>
              <a:t>person</a:t>
            </a:r>
          </a:p>
          <a:p>
            <a:pPr lvl="1"/>
            <a:r>
              <a:rPr lang="en-US" dirty="0"/>
              <a:t>Overall sentiment of the </a:t>
            </a:r>
            <a:r>
              <a:rPr lang="en-US" dirty="0" smtClean="0"/>
              <a:t>person</a:t>
            </a:r>
          </a:p>
          <a:p>
            <a:pPr lvl="1"/>
            <a:r>
              <a:rPr lang="en-US" dirty="0"/>
              <a:t>Frequently mentioned </a:t>
            </a:r>
            <a:r>
              <a:rPr lang="en-US" dirty="0" smtClean="0"/>
              <a:t>dress, actions, looks</a:t>
            </a:r>
          </a:p>
          <a:p>
            <a:pPr lvl="1"/>
            <a:r>
              <a:rPr lang="en-US" dirty="0"/>
              <a:t>Sociability of the </a:t>
            </a:r>
            <a:r>
              <a:rPr lang="en-US" dirty="0" smtClean="0"/>
              <a:t>person</a:t>
            </a:r>
          </a:p>
          <a:p>
            <a:pPr lvl="1"/>
            <a:r>
              <a:rPr lang="en-US" dirty="0"/>
              <a:t>Books in which </a:t>
            </a:r>
            <a:r>
              <a:rPr lang="en-US" dirty="0" smtClean="0"/>
              <a:t>appeared</a:t>
            </a:r>
          </a:p>
          <a:p>
            <a:pPr lvl="1"/>
            <a:r>
              <a:rPr lang="en-US" dirty="0"/>
              <a:t>Character-centric text summary</a:t>
            </a:r>
          </a:p>
        </p:txBody>
      </p:sp>
    </p:spTree>
    <p:extLst>
      <p:ext uri="{BB962C8B-B14F-4D97-AF65-F5344CB8AC3E}">
        <p14:creationId xmlns:p14="http://schemas.microsoft.com/office/powerpoint/2010/main" val="291356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with 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Analysis of books or multi-documents</a:t>
            </a:r>
          </a:p>
          <a:p>
            <a:pPr lvl="1"/>
            <a:r>
              <a:rPr lang="en-US" dirty="0" smtClean="0"/>
              <a:t>Most of the work is on summarization</a:t>
            </a:r>
          </a:p>
          <a:p>
            <a:pPr lvl="1"/>
            <a:r>
              <a:rPr lang="en-US" dirty="0" smtClean="0"/>
              <a:t>A blog on integrating locations in books with points on Maps</a:t>
            </a:r>
          </a:p>
          <a:p>
            <a:r>
              <a:rPr lang="en-US" dirty="0" smtClean="0"/>
              <a:t>Extracting structured data from free text</a:t>
            </a:r>
          </a:p>
          <a:p>
            <a:pPr lvl="1"/>
            <a:r>
              <a:rPr lang="en-US" dirty="0" smtClean="0"/>
              <a:t>Widely studied</a:t>
            </a:r>
          </a:p>
          <a:p>
            <a:pPr lvl="1"/>
            <a:r>
              <a:rPr lang="en-US" dirty="0" smtClean="0"/>
              <a:t>But we focus on using this to extract </a:t>
            </a:r>
            <a:r>
              <a:rPr lang="en-US" dirty="0" err="1" smtClean="0"/>
              <a:t>infoboxes</a:t>
            </a:r>
            <a:r>
              <a:rPr lang="en-US" dirty="0" smtClean="0"/>
              <a:t> from books</a:t>
            </a:r>
          </a:p>
          <a:p>
            <a:pPr lvl="1"/>
            <a:r>
              <a:rPr lang="en-US" dirty="0" smtClean="0"/>
              <a:t>Novelty</a:t>
            </a:r>
          </a:p>
          <a:p>
            <a:pPr lvl="2"/>
            <a:r>
              <a:rPr lang="en-US" dirty="0" smtClean="0"/>
              <a:t>Sentiment-based summarizer</a:t>
            </a:r>
          </a:p>
          <a:p>
            <a:pPr lvl="2"/>
            <a:r>
              <a:rPr lang="en-US" dirty="0" smtClean="0"/>
              <a:t>Character-specific summary based on subject-predicate-object facts</a:t>
            </a:r>
          </a:p>
          <a:p>
            <a:pPr lvl="2"/>
            <a:r>
              <a:rPr lang="en-US" dirty="0" smtClean="0"/>
              <a:t>Heuristic patterns to extract attribute values for characters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0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8947" y="146861"/>
            <a:ext cx="1073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Book text</a:t>
            </a:r>
          </a:p>
        </p:txBody>
      </p:sp>
      <p:sp>
        <p:nvSpPr>
          <p:cNvPr id="5" name="Rectangle 4"/>
          <p:cNvSpPr/>
          <p:nvPr/>
        </p:nvSpPr>
        <p:spPr>
          <a:xfrm>
            <a:off x="781664" y="909483"/>
            <a:ext cx="2728452" cy="8996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POS Tagging + NER+ Cleaning Person Names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55823" y="2228087"/>
            <a:ext cx="118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Characters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025" y="909483"/>
            <a:ext cx="2728452" cy="8996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Chapter Boundary Detection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28387" y="909483"/>
            <a:ext cx="2728452" cy="8996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Co-reference Resolution + Dependency Analysis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99178" y="2228087"/>
            <a:ext cx="3213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Linguistically Analyzed Book text</a:t>
            </a:r>
          </a:p>
        </p:txBody>
      </p:sp>
      <p:cxnSp>
        <p:nvCxnSpPr>
          <p:cNvPr id="16" name="Straight Arrow Connector 15"/>
          <p:cNvCxnSpPr>
            <a:stCxn id="5" idx="3"/>
            <a:endCxn id="7" idx="1"/>
          </p:cNvCxnSpPr>
          <p:nvPr/>
        </p:nvCxnSpPr>
        <p:spPr>
          <a:xfrm>
            <a:off x="3510116" y="1359309"/>
            <a:ext cx="44490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3"/>
            <a:endCxn id="8" idx="1"/>
          </p:cNvCxnSpPr>
          <p:nvPr/>
        </p:nvCxnSpPr>
        <p:spPr>
          <a:xfrm>
            <a:off x="6683477" y="1359309"/>
            <a:ext cx="44491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2"/>
            <a:endCxn id="5" idx="0"/>
          </p:cNvCxnSpPr>
          <p:nvPr/>
        </p:nvCxnSpPr>
        <p:spPr>
          <a:xfrm>
            <a:off x="2145889" y="516193"/>
            <a:ext cx="1" cy="3932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2"/>
            <a:endCxn id="6" idx="0"/>
          </p:cNvCxnSpPr>
          <p:nvPr/>
        </p:nvCxnSpPr>
        <p:spPr>
          <a:xfrm flipH="1">
            <a:off x="2145889" y="1809135"/>
            <a:ext cx="1" cy="41895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54" idx="2"/>
            <a:endCxn id="14" idx="0"/>
          </p:cNvCxnSpPr>
          <p:nvPr/>
        </p:nvCxnSpPr>
        <p:spPr>
          <a:xfrm>
            <a:off x="6895545" y="1909939"/>
            <a:ext cx="10387" cy="3181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81664" y="3107811"/>
            <a:ext cx="2728452" cy="8996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Person-person Interaction Network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955025" y="3107811"/>
            <a:ext cx="2728452" cy="8996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Most related places and organizations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128387" y="3107811"/>
            <a:ext cx="2728452" cy="8996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Character Centric Text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24347" y="2967043"/>
            <a:ext cx="9478297" cy="2455985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128387" y="4427998"/>
            <a:ext cx="2728452" cy="8996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Summarization (Fact triplet extraction + Sentiment Analysis)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999269" y="5856790"/>
            <a:ext cx="2728452" cy="8996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Character</a:t>
            </a: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Infoboxes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31" idx="2"/>
            <a:endCxn id="33" idx="0"/>
          </p:cNvCxnSpPr>
          <p:nvPr/>
        </p:nvCxnSpPr>
        <p:spPr>
          <a:xfrm>
            <a:off x="8492613" y="4007463"/>
            <a:ext cx="0" cy="4205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6" idx="2"/>
          </p:cNvCxnSpPr>
          <p:nvPr/>
        </p:nvCxnSpPr>
        <p:spPr>
          <a:xfrm>
            <a:off x="2145889" y="2597419"/>
            <a:ext cx="0" cy="3696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4" idx="2"/>
          </p:cNvCxnSpPr>
          <p:nvPr/>
        </p:nvCxnSpPr>
        <p:spPr>
          <a:xfrm>
            <a:off x="6905932" y="2597419"/>
            <a:ext cx="0" cy="3696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2" idx="2"/>
            <a:endCxn id="34" idx="0"/>
          </p:cNvCxnSpPr>
          <p:nvPr/>
        </p:nvCxnSpPr>
        <p:spPr>
          <a:xfrm flipH="1">
            <a:off x="5363495" y="5423028"/>
            <a:ext cx="1" cy="4337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3688446" y="775558"/>
            <a:ext cx="6414198" cy="1134381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955025" y="4427998"/>
            <a:ext cx="2728452" cy="8996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Extracting Character-Centric Facts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3" name="Straight Arrow Connector 62"/>
          <p:cNvCxnSpPr>
            <a:stCxn id="33" idx="1"/>
            <a:endCxn id="62" idx="3"/>
          </p:cNvCxnSpPr>
          <p:nvPr/>
        </p:nvCxnSpPr>
        <p:spPr>
          <a:xfrm flipH="1">
            <a:off x="6683477" y="4877824"/>
            <a:ext cx="44491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1754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875683" y="1083074"/>
            <a:ext cx="7875512" cy="5491898"/>
            <a:chOff x="624347" y="146861"/>
            <a:chExt cx="9478297" cy="6609581"/>
          </a:xfrm>
        </p:grpSpPr>
        <p:sp>
          <p:nvSpPr>
            <p:cNvPr id="4" name="TextBox 3"/>
            <p:cNvSpPr txBox="1"/>
            <p:nvPr/>
          </p:nvSpPr>
          <p:spPr>
            <a:xfrm>
              <a:off x="1556544" y="146861"/>
              <a:ext cx="1177376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Book text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781664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POS Tagging + NER+ Cleaning Person Names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03420" y="2228087"/>
              <a:ext cx="1286802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Characters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955025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Chapter Boundary Detection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128387" y="909483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Co-reference Resolution + Parse Tree Analysis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176904" y="2228087"/>
              <a:ext cx="3456809" cy="407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Linguistically Analyzed Book text</a:t>
              </a:r>
            </a:p>
          </p:txBody>
        </p:sp>
        <p:cxnSp>
          <p:nvCxnSpPr>
            <p:cNvPr id="16" name="Straight Arrow Connector 15"/>
            <p:cNvCxnSpPr>
              <a:stCxn id="5" idx="3"/>
              <a:endCxn id="7" idx="1"/>
            </p:cNvCxnSpPr>
            <p:nvPr/>
          </p:nvCxnSpPr>
          <p:spPr>
            <a:xfrm>
              <a:off x="3510116" y="1359309"/>
              <a:ext cx="44490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7" idx="3"/>
              <a:endCxn id="8" idx="1"/>
            </p:cNvCxnSpPr>
            <p:nvPr/>
          </p:nvCxnSpPr>
          <p:spPr>
            <a:xfrm>
              <a:off x="6683477" y="1359309"/>
              <a:ext cx="4449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4" idx="2"/>
              <a:endCxn id="5" idx="0"/>
            </p:cNvCxnSpPr>
            <p:nvPr/>
          </p:nvCxnSpPr>
          <p:spPr>
            <a:xfrm>
              <a:off x="2145233" y="554316"/>
              <a:ext cx="658" cy="35516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5" idx="2"/>
              <a:endCxn id="6" idx="0"/>
            </p:cNvCxnSpPr>
            <p:nvPr/>
          </p:nvCxnSpPr>
          <p:spPr>
            <a:xfrm>
              <a:off x="2145891" y="1809134"/>
              <a:ext cx="930" cy="41895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54" idx="2"/>
              <a:endCxn id="14" idx="0"/>
            </p:cNvCxnSpPr>
            <p:nvPr/>
          </p:nvCxnSpPr>
          <p:spPr>
            <a:xfrm>
              <a:off x="6895545" y="1909939"/>
              <a:ext cx="9764" cy="318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781664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Person-person Interaction Network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55025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Most related places and organizations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128387" y="3107811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Character Centric Text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4347" y="2967043"/>
              <a:ext cx="9478297" cy="245598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28387" y="4427998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Summarization (Fact triplet extraction + Sentiment Analysis)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999269" y="5856790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Character</a:t>
              </a:r>
            </a:p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Infoboxes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Arrow Connector 34"/>
            <p:cNvCxnSpPr>
              <a:stCxn id="31" idx="2"/>
              <a:endCxn id="33" idx="0"/>
            </p:cNvCxnSpPr>
            <p:nvPr/>
          </p:nvCxnSpPr>
          <p:spPr>
            <a:xfrm>
              <a:off x="8492613" y="4007463"/>
              <a:ext cx="0" cy="42053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6" idx="2"/>
            </p:cNvCxnSpPr>
            <p:nvPr/>
          </p:nvCxnSpPr>
          <p:spPr>
            <a:xfrm flipH="1">
              <a:off x="2145233" y="2635542"/>
              <a:ext cx="1589" cy="33150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4" idx="2"/>
            </p:cNvCxnSpPr>
            <p:nvPr/>
          </p:nvCxnSpPr>
          <p:spPr>
            <a:xfrm flipH="1">
              <a:off x="6895545" y="2635542"/>
              <a:ext cx="9764" cy="318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32" idx="2"/>
              <a:endCxn id="34" idx="0"/>
            </p:cNvCxnSpPr>
            <p:nvPr/>
          </p:nvCxnSpPr>
          <p:spPr>
            <a:xfrm flipH="1">
              <a:off x="5363495" y="5423028"/>
              <a:ext cx="1" cy="43376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3688446" y="775558"/>
              <a:ext cx="6414198" cy="113438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955025" y="4427998"/>
              <a:ext cx="2728452" cy="899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Extracting Character-Centric Facts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63" name="Straight Arrow Connector 62"/>
            <p:cNvCxnSpPr>
              <a:stCxn id="33" idx="1"/>
              <a:endCxn id="62" idx="3"/>
            </p:cNvCxnSpPr>
            <p:nvPr/>
          </p:nvCxnSpPr>
          <p:spPr>
            <a:xfrm flipH="1">
              <a:off x="6683477" y="4877824"/>
              <a:ext cx="4449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itle 1"/>
          <p:cNvSpPr txBox="1">
            <a:spLocks/>
          </p:cNvSpPr>
          <p:nvPr/>
        </p:nvSpPr>
        <p:spPr>
          <a:xfrm>
            <a:off x="838200" y="-2444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System Diagram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96571" y="1081090"/>
            <a:ext cx="2825070" cy="15750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4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 Extraction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913914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Input: Book text</a:t>
            </a:r>
          </a:p>
          <a:p>
            <a:r>
              <a:rPr lang="en-US" dirty="0" smtClean="0"/>
              <a:t>Extract authors and year of publication, if </a:t>
            </a:r>
            <a:r>
              <a:rPr lang="en-US" dirty="0" smtClean="0"/>
              <a:t>available</a:t>
            </a:r>
          </a:p>
          <a:p>
            <a:r>
              <a:rPr lang="en-US" altLang="zh-TW" dirty="0"/>
              <a:t>Post-process POS Tagged data to obtain </a:t>
            </a:r>
            <a:r>
              <a:rPr lang="en-US" altLang="zh-TW" dirty="0" smtClean="0"/>
              <a:t>names</a:t>
            </a:r>
          </a:p>
          <a:p>
            <a:pPr lvl="1"/>
            <a:r>
              <a:rPr lang="en-US" dirty="0"/>
              <a:t>Post-process to merge tokens</a:t>
            </a:r>
          </a:p>
          <a:p>
            <a:pPr lvl="1"/>
            <a:r>
              <a:rPr lang="en-US" dirty="0"/>
              <a:t>Clean names</a:t>
            </a:r>
          </a:p>
          <a:p>
            <a:pPr lvl="2"/>
            <a:r>
              <a:rPr lang="en-US" dirty="0"/>
              <a:t>Sort by frequency</a:t>
            </a:r>
          </a:p>
          <a:p>
            <a:pPr lvl="2"/>
            <a:r>
              <a:rPr lang="en-US" dirty="0"/>
              <a:t>Merge names using simple rules</a:t>
            </a:r>
            <a:endParaRPr lang="en-US" altLang="zh-TW" dirty="0"/>
          </a:p>
          <a:p>
            <a:r>
              <a:rPr lang="en-US" altLang="zh-TW" dirty="0"/>
              <a:t>Handle diminutives</a:t>
            </a:r>
          </a:p>
          <a:p>
            <a:r>
              <a:rPr lang="en-US" altLang="zh-TW" dirty="0"/>
              <a:t>Maps parts of names to canonical name</a:t>
            </a:r>
          </a:p>
          <a:p>
            <a:r>
              <a:rPr lang="en-US" altLang="zh-TW" dirty="0"/>
              <a:t>Maintain list of ambiguous </a:t>
            </a:r>
            <a:r>
              <a:rPr lang="en-US" altLang="zh-TW" dirty="0" smtClean="0"/>
              <a:t>names</a:t>
            </a:r>
            <a:endParaRPr lang="en-US" dirty="0" smtClean="0"/>
          </a:p>
          <a:p>
            <a:r>
              <a:rPr lang="en-US" dirty="0" smtClean="0"/>
              <a:t>Output</a:t>
            </a:r>
            <a:r>
              <a:rPr lang="en-US" dirty="0" smtClean="0"/>
              <a:t>: List of popular characters in the book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752114" y="685416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Harry: 1083</a:t>
            </a:r>
          </a:p>
          <a:p>
            <a:r>
              <a:rPr lang="en-US" dirty="0"/>
              <a:t>Ron: 347</a:t>
            </a:r>
          </a:p>
          <a:p>
            <a:r>
              <a:rPr lang="en-US" dirty="0" err="1"/>
              <a:t>Hagrid</a:t>
            </a:r>
            <a:r>
              <a:rPr lang="en-US" dirty="0"/>
              <a:t>: 290</a:t>
            </a:r>
          </a:p>
          <a:p>
            <a:r>
              <a:rPr lang="en-US" dirty="0"/>
              <a:t>Hermione: 201</a:t>
            </a:r>
          </a:p>
          <a:p>
            <a:r>
              <a:rPr lang="en-US" dirty="0"/>
              <a:t>Snape: 151</a:t>
            </a:r>
          </a:p>
          <a:p>
            <a:r>
              <a:rPr lang="en-US" dirty="0"/>
              <a:t>Dumbledore: 131</a:t>
            </a:r>
          </a:p>
          <a:p>
            <a:r>
              <a:rPr lang="en-US" dirty="0"/>
              <a:t>Dudley: 120</a:t>
            </a:r>
          </a:p>
          <a:p>
            <a:r>
              <a:rPr lang="en-US" dirty="0"/>
              <a:t>Neville: 104</a:t>
            </a:r>
          </a:p>
          <a:p>
            <a:r>
              <a:rPr lang="en-US" dirty="0" err="1"/>
              <a:t>Quirrell</a:t>
            </a:r>
            <a:r>
              <a:rPr lang="en-US" dirty="0"/>
              <a:t>: 93</a:t>
            </a:r>
          </a:p>
          <a:p>
            <a:r>
              <a:rPr lang="en-US" dirty="0"/>
              <a:t>Vernon: 83</a:t>
            </a:r>
          </a:p>
          <a:p>
            <a:r>
              <a:rPr lang="en-US" dirty="0"/>
              <a:t>McGonagall: 83</a:t>
            </a:r>
          </a:p>
          <a:p>
            <a:r>
              <a:rPr lang="en-US" dirty="0"/>
              <a:t>Malfoy: 83</a:t>
            </a:r>
          </a:p>
          <a:p>
            <a:r>
              <a:rPr lang="en-US" dirty="0"/>
              <a:t>Potter: 81</a:t>
            </a:r>
          </a:p>
          <a:p>
            <a:r>
              <a:rPr lang="en-US" dirty="0" err="1"/>
              <a:t>Dursley</a:t>
            </a:r>
            <a:r>
              <a:rPr lang="en-US" dirty="0"/>
              <a:t>: 46</a:t>
            </a:r>
          </a:p>
          <a:p>
            <a:r>
              <a:rPr lang="en-US" dirty="0" err="1"/>
              <a:t>Weasley</a:t>
            </a:r>
            <a:r>
              <a:rPr lang="en-US" dirty="0"/>
              <a:t>: 40</a:t>
            </a:r>
          </a:p>
          <a:p>
            <a:r>
              <a:rPr lang="en-US" dirty="0"/>
              <a:t>Wood: 34</a:t>
            </a:r>
          </a:p>
          <a:p>
            <a:r>
              <a:rPr lang="en-US" dirty="0"/>
              <a:t>Petunia: 34</a:t>
            </a:r>
          </a:p>
          <a:p>
            <a:r>
              <a:rPr lang="en-US" dirty="0"/>
              <a:t>Percy: 31</a:t>
            </a:r>
          </a:p>
          <a:p>
            <a:r>
              <a:rPr lang="en-US" dirty="0"/>
              <a:t>Voldemort: 30</a:t>
            </a:r>
          </a:p>
          <a:p>
            <a:r>
              <a:rPr lang="en-US" dirty="0"/>
              <a:t>Norbert: 22</a:t>
            </a:r>
          </a:p>
        </p:txBody>
      </p:sp>
    </p:spTree>
    <p:extLst>
      <p:ext uri="{BB962C8B-B14F-4D97-AF65-F5344CB8AC3E}">
        <p14:creationId xmlns:p14="http://schemas.microsoft.com/office/powerpoint/2010/main" val="3781371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1612</TotalTime>
  <Words>1275</Words>
  <Application>Microsoft Office PowerPoint</Application>
  <PresentationFormat>Widescreen</PresentationFormat>
  <Paragraphs>232</Paragraphs>
  <Slides>21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PMingLiU</vt:lpstr>
      <vt:lpstr>Arial</vt:lpstr>
      <vt:lpstr>Calibri</vt:lpstr>
      <vt:lpstr>Calibri Light</vt:lpstr>
      <vt:lpstr>Office Theme</vt:lpstr>
      <vt:lpstr>CharBoxes: A System for Automatic Discovery of Character Infoboxes from Books</vt:lpstr>
      <vt:lpstr>Motivation (1)</vt:lpstr>
      <vt:lpstr>Motivation (2)</vt:lpstr>
      <vt:lpstr>Shelfari does it (manually?)</vt:lpstr>
      <vt:lpstr>Goal of CharBoxes</vt:lpstr>
      <vt:lpstr>Comparison with Related Work</vt:lpstr>
      <vt:lpstr>PowerPoint Presentation</vt:lpstr>
      <vt:lpstr>PowerPoint Presentation</vt:lpstr>
      <vt:lpstr>Character Extraction</vt:lpstr>
      <vt:lpstr>PowerPoint Presentation</vt:lpstr>
      <vt:lpstr>Linguistic Analysis</vt:lpstr>
      <vt:lpstr>PowerPoint Presentation</vt:lpstr>
      <vt:lpstr>Person-Person Graph Construction (1)</vt:lpstr>
      <vt:lpstr>Person-Person Graph Construction (2)</vt:lpstr>
      <vt:lpstr>PowerPoint Presentation</vt:lpstr>
      <vt:lpstr>Related Places and Organizations Extraction</vt:lpstr>
      <vt:lpstr>PowerPoint Presentation</vt:lpstr>
      <vt:lpstr>Character-centric Summary Generation</vt:lpstr>
      <vt:lpstr>PowerPoint Presentation</vt:lpstr>
      <vt:lpstr>Character-Centric Facts Extraction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Manish Gupta (BING-IDC)</dc:creator>
  <cp:lastModifiedBy>Manish Gupta (BING-IDC)</cp:lastModifiedBy>
  <cp:revision>49</cp:revision>
  <cp:lastPrinted>2014-02-17T09:10:27Z</cp:lastPrinted>
  <dcterms:created xsi:type="dcterms:W3CDTF">2014-02-16T12:11:58Z</dcterms:created>
  <dcterms:modified xsi:type="dcterms:W3CDTF">2014-07-06T21:25:27Z</dcterms:modified>
</cp:coreProperties>
</file>