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7315200" cy="96012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8700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606" y="-6006"/>
      </p:cViewPr>
      <p:guideLst>
        <p:guide orient="horz" pos="13479"/>
        <p:guide pos="953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029" cy="480192"/>
          </a:xfrm>
          <a:prstGeom prst="rect">
            <a:avLst/>
          </a:prstGeom>
        </p:spPr>
        <p:txBody>
          <a:bodyPr vert="horz" lIns="20711" tIns="10356" rIns="20711" bIns="10356" rtlCol="0"/>
          <a:lstStyle>
            <a:lvl1pPr algn="l">
              <a:defRPr sz="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32" y="0"/>
            <a:ext cx="3170029" cy="480192"/>
          </a:xfrm>
          <a:prstGeom prst="rect">
            <a:avLst/>
          </a:prstGeom>
        </p:spPr>
        <p:txBody>
          <a:bodyPr vert="horz" wrap="square" lIns="20711" tIns="10356" rIns="20711" bIns="10356" numCol="1" anchor="t" anchorCtr="0" compatLnSpc="1">
            <a:prstTxWarp prst="textNoShape">
              <a:avLst/>
            </a:prstTxWarp>
          </a:bodyPr>
          <a:lstStyle>
            <a:lvl1pPr algn="r">
              <a:defRPr sz="300"/>
            </a:lvl1pPr>
          </a:lstStyle>
          <a:p>
            <a:pPr>
              <a:defRPr/>
            </a:pPr>
            <a:fld id="{C2B9CAE4-1C4A-4460-BBEE-BE21A8064497}" type="datetime1">
              <a:rPr lang="en-US"/>
              <a:pPr>
                <a:defRPr/>
              </a:pPr>
              <a:t>8 Jul 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84425" y="720725"/>
            <a:ext cx="254635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0711" tIns="10356" rIns="20711" bIns="10356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356" y="4560504"/>
            <a:ext cx="5852488" cy="4320737"/>
          </a:xfrm>
          <a:prstGeom prst="rect">
            <a:avLst/>
          </a:prstGeom>
        </p:spPr>
        <p:txBody>
          <a:bodyPr vert="horz" lIns="20711" tIns="10356" rIns="20711" bIns="1035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64"/>
            <a:ext cx="3170029" cy="480192"/>
          </a:xfrm>
          <a:prstGeom prst="rect">
            <a:avLst/>
          </a:prstGeom>
        </p:spPr>
        <p:txBody>
          <a:bodyPr vert="horz" lIns="20711" tIns="10356" rIns="20711" bIns="10356" rtlCol="0" anchor="b"/>
          <a:lstStyle>
            <a:lvl1pPr algn="l">
              <a:defRPr sz="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32" y="9119364"/>
            <a:ext cx="3170029" cy="480192"/>
          </a:xfrm>
          <a:prstGeom prst="rect">
            <a:avLst/>
          </a:prstGeom>
        </p:spPr>
        <p:txBody>
          <a:bodyPr vert="horz" wrap="square" lIns="20711" tIns="10356" rIns="20711" bIns="10356" numCol="1" anchor="b" anchorCtr="0" compatLnSpc="1">
            <a:prstTxWarp prst="textNoShape">
              <a:avLst/>
            </a:prstTxWarp>
          </a:bodyPr>
          <a:lstStyle>
            <a:lvl1pPr algn="r">
              <a:defRPr sz="300"/>
            </a:lvl1pPr>
          </a:lstStyle>
          <a:p>
            <a:pPr>
              <a:defRPr/>
            </a:pPr>
            <a:fld id="{2D46B1BC-83C2-442B-840E-A178C42EC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74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381" y="13293733"/>
            <a:ext cx="25726516" cy="9173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759" y="24250650"/>
            <a:ext cx="21185758" cy="1093514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7EE44-3E2B-487C-94AF-6585828123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426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00186-C610-4383-8AB4-5D48204461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998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4777" y="1714151"/>
            <a:ext cx="6809470" cy="365138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031" y="1714151"/>
            <a:ext cx="20271601" cy="365138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D5CF8-947D-4AC3-96DF-34557AE0D9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33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898F2-CCDF-42EA-906D-1D2142C154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26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488" y="27498971"/>
            <a:ext cx="25728184" cy="84996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488" y="18138639"/>
            <a:ext cx="25728184" cy="936033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F931A-703F-4EC2-A97C-60B937DA7F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054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032" y="9984453"/>
            <a:ext cx="13540535" cy="282435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3710" y="9984453"/>
            <a:ext cx="13540536" cy="2824355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B664B-E97C-4FCC-BFCF-0EFDF293171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359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032" y="9579500"/>
            <a:ext cx="13373718" cy="39914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032" y="13570959"/>
            <a:ext cx="13373718" cy="246570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523" y="9579500"/>
            <a:ext cx="13378723" cy="39914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523" y="13570959"/>
            <a:ext cx="13378723" cy="246570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881D7-69F8-427A-BD8F-F689637001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087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83AFD-2E32-444B-BB17-4039451E801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173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EF153-2AAE-4805-BD84-3668982BCD2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976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032" y="1703990"/>
            <a:ext cx="9957306" cy="72513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999" y="1703990"/>
            <a:ext cx="16920248" cy="365240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032" y="8955381"/>
            <a:ext cx="9957306" cy="292726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7640D-61A1-4A2C-81A6-9BE897F7CB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070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014" y="29956257"/>
            <a:ext cx="18161366" cy="35357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014" y="3823092"/>
            <a:ext cx="18161366" cy="256774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014" y="33491964"/>
            <a:ext cx="18161366" cy="50234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061BA-6272-465B-BE9D-0A18E64E04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884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3031" y="1714105"/>
            <a:ext cx="27241215" cy="7132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0110" tIns="220055" rIns="440110" bIns="2200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3031" y="9984792"/>
            <a:ext cx="27241215" cy="28242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  <a:endParaRPr lang="en-US" altLang="zh-TW" smtClean="0"/>
          </a:p>
          <a:p>
            <a:pPr lvl="1"/>
            <a:r>
              <a:rPr lang="zh-TW" altLang="en-US" smtClean="0"/>
              <a:t>第二層</a:t>
            </a:r>
            <a:endParaRPr lang="en-US" altLang="zh-TW" smtClean="0"/>
          </a:p>
          <a:p>
            <a:pPr lvl="2"/>
            <a:r>
              <a:rPr lang="zh-TW" altLang="en-US" smtClean="0"/>
              <a:t>第三層</a:t>
            </a:r>
            <a:endParaRPr lang="en-US" altLang="zh-TW" smtClean="0"/>
          </a:p>
          <a:p>
            <a:pPr lvl="3"/>
            <a:r>
              <a:rPr lang="zh-TW" altLang="en-US" smtClean="0"/>
              <a:t>第四層</a:t>
            </a:r>
            <a:endParaRPr lang="en-US" altLang="zh-TW" smtClean="0"/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3031" y="38970671"/>
            <a:ext cx="7061363" cy="2971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>
              <a:defRPr sz="67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0987" y="38970671"/>
            <a:ext cx="9585304" cy="2971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 algn="ctr">
              <a:defRPr sz="67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2882" y="38970671"/>
            <a:ext cx="7061364" cy="2971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40110" tIns="220055" rIns="440110" bIns="220055" numCol="1" anchor="t" anchorCtr="0" compatLnSpc="1">
            <a:prstTxWarp prst="textNoShape">
              <a:avLst/>
            </a:prstTxWarp>
          </a:bodyPr>
          <a:lstStyle>
            <a:lvl1pPr algn="r">
              <a:defRPr sz="6700"/>
            </a:lvl1pPr>
          </a:lstStyle>
          <a:p>
            <a:pPr>
              <a:defRPr/>
            </a:pPr>
            <a:fld id="{3A6D8576-E9A4-41D9-B2F0-B33A8E9D08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2pPr>
      <a:lvl3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3pPr>
      <a:lvl4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4pPr>
      <a:lvl5pPr algn="ctr" defTabSz="4400550" rtl="0" eaLnBrk="0" fontAlgn="base" hangingPunct="0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5pPr>
      <a:lvl6pPr marL="4572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6pPr>
      <a:lvl7pPr marL="9144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7pPr>
      <a:lvl8pPr marL="13716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8pPr>
      <a:lvl9pPr marL="1828800" algn="ctr" defTabSz="4400550" rtl="0" fontAlgn="base">
        <a:spcBef>
          <a:spcPct val="0"/>
        </a:spcBef>
        <a:spcAft>
          <a:spcPct val="0"/>
        </a:spcAft>
        <a:defRPr kumimoji="1" sz="21200">
          <a:solidFill>
            <a:schemeClr val="tx2"/>
          </a:solidFill>
          <a:latin typeface="Arial" charset="0"/>
          <a:ea typeface="新細明體" charset="-120"/>
          <a:cs typeface="新細明體" charset="-120"/>
        </a:defRPr>
      </a:lvl9pPr>
    </p:titleStyle>
    <p:bodyStyle>
      <a:lvl1pPr marL="1651000" indent="-1651000" algn="l" defTabSz="4400550" rtl="0" eaLnBrk="0" fontAlgn="base" hangingPunct="0">
        <a:spcBef>
          <a:spcPct val="20000"/>
        </a:spcBef>
        <a:spcAft>
          <a:spcPct val="0"/>
        </a:spcAft>
        <a:buChar char="•"/>
        <a:defRPr kumimoji="1" sz="15400">
          <a:solidFill>
            <a:schemeClr val="tx1"/>
          </a:solidFill>
          <a:latin typeface="+mn-lt"/>
          <a:ea typeface="+mn-ea"/>
          <a:cs typeface="+mn-cs"/>
        </a:defRPr>
      </a:lvl1pPr>
      <a:lvl2pPr marL="3576638" indent="-1376363" algn="l" defTabSz="4400550" rtl="0" eaLnBrk="0" fontAlgn="base" hangingPunct="0">
        <a:spcBef>
          <a:spcPct val="20000"/>
        </a:spcBef>
        <a:spcAft>
          <a:spcPct val="0"/>
        </a:spcAft>
        <a:buChar char="–"/>
        <a:defRPr kumimoji="1" sz="13500">
          <a:solidFill>
            <a:schemeClr val="tx1"/>
          </a:solidFill>
          <a:latin typeface="+mn-lt"/>
          <a:ea typeface="+mn-ea"/>
          <a:cs typeface="+mn-cs"/>
        </a:defRPr>
      </a:lvl2pPr>
      <a:lvl3pPr marL="5500688" indent="-1100138" algn="l" defTabSz="4400550" rtl="0" eaLnBrk="0" fontAlgn="base" hangingPunct="0">
        <a:spcBef>
          <a:spcPct val="20000"/>
        </a:spcBef>
        <a:spcAft>
          <a:spcPct val="0"/>
        </a:spcAft>
        <a:buChar char="•"/>
        <a:defRPr kumimoji="1" sz="11600">
          <a:solidFill>
            <a:schemeClr val="tx1"/>
          </a:solidFill>
          <a:latin typeface="+mn-lt"/>
          <a:ea typeface="+mn-ea"/>
          <a:cs typeface="+mn-cs"/>
        </a:defRPr>
      </a:lvl3pPr>
      <a:lvl4pPr marL="7702550" indent="-1100138" algn="l" defTabSz="4400550" rtl="0" eaLnBrk="0" fontAlgn="base" hangingPunct="0">
        <a:spcBef>
          <a:spcPct val="20000"/>
        </a:spcBef>
        <a:spcAft>
          <a:spcPct val="0"/>
        </a:spcAft>
        <a:buChar char="–"/>
        <a:defRPr kumimoji="1" sz="9600">
          <a:solidFill>
            <a:schemeClr val="tx1"/>
          </a:solidFill>
          <a:latin typeface="+mn-lt"/>
          <a:ea typeface="+mn-ea"/>
          <a:cs typeface="+mn-cs"/>
        </a:defRPr>
      </a:lvl4pPr>
      <a:lvl5pPr marL="9902825" indent="-1100138" algn="l" defTabSz="4400550" rtl="0" eaLnBrk="0" fontAlgn="base" hangingPunct="0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5pPr>
      <a:lvl6pPr marL="103600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6pPr>
      <a:lvl7pPr marL="108172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7pPr>
      <a:lvl8pPr marL="112744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8pPr>
      <a:lvl9pPr marL="11731625" indent="-1100138" algn="l" defTabSz="4400550" rtl="0" fontAlgn="base">
        <a:spcBef>
          <a:spcPct val="20000"/>
        </a:spcBef>
        <a:spcAft>
          <a:spcPct val="0"/>
        </a:spcAft>
        <a:buChar char="»"/>
        <a:defRPr kumimoji="1" sz="9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iiit.ac.in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github.com/priyaradhakrishnan0/Entity-Recognition-and-Disambiguation-Challeng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freebas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6" name="Rectangle 8"/>
          <p:cNvSpPr>
            <a:spLocks noChangeArrowheads="1"/>
          </p:cNvSpPr>
          <p:nvPr/>
        </p:nvSpPr>
        <p:spPr bwMode="auto">
          <a:xfrm>
            <a:off x="1081042" y="6713946"/>
            <a:ext cx="27939074" cy="1877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N" sz="4000" dirty="0" smtClean="0">
                <a:latin typeface="+mn-lt"/>
              </a:rPr>
              <a:t>The objective of an Entity Recognition and Disambiguation (ERD) system is </a:t>
            </a:r>
            <a:r>
              <a:rPr lang="en-IN" sz="4000" b="1" dirty="0" smtClean="0">
                <a:latin typeface="+mn-lt"/>
              </a:rPr>
              <a:t>to recognize mentions </a:t>
            </a:r>
            <a:r>
              <a:rPr lang="en-IN" sz="4000" dirty="0" smtClean="0">
                <a:latin typeface="+mn-lt"/>
              </a:rPr>
              <a:t>of entities in a given text, </a:t>
            </a:r>
            <a:r>
              <a:rPr lang="en-IN" sz="4000" b="1" dirty="0" smtClean="0">
                <a:latin typeface="+mn-lt"/>
              </a:rPr>
              <a:t>disambiguate</a:t>
            </a:r>
            <a:r>
              <a:rPr lang="en-IN" sz="4000" dirty="0" smtClean="0">
                <a:latin typeface="+mn-lt"/>
              </a:rPr>
              <a:t> them, and </a:t>
            </a:r>
            <a:r>
              <a:rPr lang="en-IN" sz="4000" b="1" dirty="0" smtClean="0">
                <a:latin typeface="+mn-lt"/>
              </a:rPr>
              <a:t>map them to the entities </a:t>
            </a:r>
            <a:r>
              <a:rPr lang="en-IN" sz="4000" dirty="0" smtClean="0">
                <a:latin typeface="+mn-lt"/>
              </a:rPr>
              <a:t>in a given entity collection [1] or knowledge base.</a:t>
            </a:r>
          </a:p>
        </p:txBody>
      </p:sp>
      <p:sp>
        <p:nvSpPr>
          <p:cNvPr id="2055" name="Rectangle 23"/>
          <p:cNvSpPr>
            <a:spLocks noChangeArrowheads="1"/>
          </p:cNvSpPr>
          <p:nvPr/>
        </p:nvSpPr>
        <p:spPr bwMode="auto">
          <a:xfrm>
            <a:off x="10007352" y="6125042"/>
            <a:ext cx="8626106" cy="5596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 defTabSz="4400550">
              <a:spcBef>
                <a:spcPct val="20000"/>
              </a:spcBef>
            </a:pPr>
            <a:endParaRPr lang="en-US" altLang="zh-TW" sz="4400"/>
          </a:p>
        </p:txBody>
      </p:sp>
      <p:sp>
        <p:nvSpPr>
          <p:cNvPr id="2069" name="Footer Placeholder 23"/>
          <p:cNvSpPr>
            <a:spLocks noGrp="1"/>
          </p:cNvSpPr>
          <p:nvPr>
            <p:ph type="ftr" sz="quarter" idx="11"/>
          </p:nvPr>
        </p:nvSpPr>
        <p:spPr>
          <a:xfrm>
            <a:off x="12360907" y="41012118"/>
            <a:ext cx="5460810" cy="123707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altLang="zh-TW" sz="4000" b="1" dirty="0" smtClean="0"/>
              <a:t>Paper ID: erd17</a:t>
            </a:r>
          </a:p>
        </p:txBody>
      </p:sp>
      <p:sp>
        <p:nvSpPr>
          <p:cNvPr id="2" name="Rectangle 1"/>
          <p:cNvSpPr/>
          <p:nvPr/>
        </p:nvSpPr>
        <p:spPr>
          <a:xfrm>
            <a:off x="17864042" y="29357232"/>
            <a:ext cx="1172592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  <a:defRPr/>
            </a:pPr>
            <a:r>
              <a:rPr lang="en-IN" sz="4000" dirty="0" smtClean="0"/>
              <a:t>SIEL@ERD has the lowest latency among the ERD short track participant systems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dirty="0" smtClean="0"/>
              <a:t>Source code and dataset: </a:t>
            </a:r>
            <a:r>
              <a:rPr lang="en-IN" sz="4000" b="1" dirty="0">
                <a:hlinkClick r:id="rId2"/>
              </a:rPr>
              <a:t>https://github.com/priyaradhakrishnan0/Entity-Recognition-and-Disambiguation-Challenge</a:t>
            </a:r>
            <a:r>
              <a:rPr lang="en-IN" sz="4000" b="1" dirty="0"/>
              <a:t> </a:t>
            </a:r>
            <a:endParaRPr lang="en-IN" sz="4000" dirty="0"/>
          </a:p>
        </p:txBody>
      </p:sp>
      <p:sp>
        <p:nvSpPr>
          <p:cNvPr id="2180" name="TextBox 27"/>
          <p:cNvSpPr txBox="1">
            <a:spLocks noChangeArrowheads="1"/>
          </p:cNvSpPr>
          <p:nvPr/>
        </p:nvSpPr>
        <p:spPr bwMode="auto">
          <a:xfrm>
            <a:off x="17864042" y="40678753"/>
            <a:ext cx="1126027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rgbClr val="00B050"/>
                </a:solidFill>
              </a:rPr>
              <a:t>Search and Information Extraction </a:t>
            </a:r>
            <a:r>
              <a:rPr lang="en-US" sz="4000" b="1" dirty="0" smtClean="0">
                <a:solidFill>
                  <a:srgbClr val="00B050"/>
                </a:solidFill>
              </a:rPr>
              <a:t>Lab (SIEL)</a:t>
            </a:r>
            <a:endParaRPr lang="en-US" sz="4000" b="1" dirty="0">
              <a:solidFill>
                <a:srgbClr val="00B050"/>
              </a:solidFill>
            </a:endParaRPr>
          </a:p>
          <a:p>
            <a:pPr algn="ctr" eaLnBrk="1" hangingPunct="1"/>
            <a:r>
              <a:rPr lang="en-US" sz="4000" b="1" dirty="0">
                <a:solidFill>
                  <a:srgbClr val="00B050"/>
                </a:solidFill>
              </a:rPr>
              <a:t> IIIT-Hyderabad</a:t>
            </a:r>
          </a:p>
          <a:p>
            <a:pPr algn="ctr" eaLnBrk="1" hangingPunct="1"/>
            <a:r>
              <a:rPr lang="en-US" sz="4000" dirty="0">
                <a:hlinkClick r:id="rId3"/>
              </a:rPr>
              <a:t>http://search.iiit.ac.in</a:t>
            </a:r>
            <a:r>
              <a:rPr lang="en-US" sz="4000" dirty="0"/>
              <a:t> </a:t>
            </a:r>
          </a:p>
        </p:txBody>
      </p:sp>
      <p:sp>
        <p:nvSpPr>
          <p:cNvPr id="2182" name="TextBox 4"/>
          <p:cNvSpPr txBox="1">
            <a:spLocks noChangeArrowheads="1"/>
          </p:cNvSpPr>
          <p:nvPr/>
        </p:nvSpPr>
        <p:spPr bwMode="auto">
          <a:xfrm>
            <a:off x="19897931" y="17705620"/>
            <a:ext cx="184666" cy="1431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22528350" y="666982"/>
            <a:ext cx="685696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5400" dirty="0">
                <a:solidFill>
                  <a:srgbClr val="0070C0"/>
                </a:solidFill>
              </a:rPr>
              <a:t>Entity Recognition and </a:t>
            </a:r>
            <a:r>
              <a:rPr lang="en-IN" sz="5400" dirty="0" smtClean="0">
                <a:solidFill>
                  <a:srgbClr val="0070C0"/>
                </a:solidFill>
              </a:rPr>
              <a:t>Disambiguation Challenge ERD 2014</a:t>
            </a:r>
            <a:endParaRPr lang="en-IN" sz="5400" dirty="0">
              <a:solidFill>
                <a:srgbClr val="0070C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31302" y="5769148"/>
            <a:ext cx="28193014" cy="792599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CHALLENGE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95131" y="8093160"/>
            <a:ext cx="28200096" cy="795528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APPROACH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100629" y="8883316"/>
            <a:ext cx="2729839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dirty="0" smtClean="0">
                <a:latin typeface="+mn-lt"/>
              </a:rPr>
              <a:t>Built </a:t>
            </a:r>
            <a:r>
              <a:rPr lang="en-IN" sz="4000" dirty="0">
                <a:latin typeface="+mn-lt"/>
              </a:rPr>
              <a:t>from the </a:t>
            </a:r>
            <a:r>
              <a:rPr lang="en-IN" sz="4000" dirty="0" smtClean="0">
                <a:latin typeface="+mn-lt"/>
              </a:rPr>
              <a:t>state-of-the-art </a:t>
            </a:r>
            <a:r>
              <a:rPr lang="en-IN" sz="4000" u="sng" dirty="0" smtClean="0">
                <a:latin typeface="+mn-lt"/>
              </a:rPr>
              <a:t>TAGME [2] system with time and performance optimizations</a:t>
            </a:r>
          </a:p>
          <a:p>
            <a:r>
              <a:rPr lang="en-IN" sz="4000" b="1" dirty="0" smtClean="0">
                <a:latin typeface="+mj-lt"/>
              </a:rPr>
              <a:t>Mention Detection</a:t>
            </a:r>
            <a:r>
              <a:rPr lang="en-IN" sz="4000" b="1" dirty="0" smtClean="0">
                <a:latin typeface="+mn-lt"/>
              </a:rPr>
              <a:t>  -  </a:t>
            </a:r>
            <a:r>
              <a:rPr lang="en-IN" sz="4000" dirty="0" smtClean="0">
                <a:latin typeface="+mn-lt"/>
              </a:rPr>
              <a:t>Reduce </a:t>
            </a:r>
            <a:r>
              <a:rPr lang="en-IN" sz="4000" dirty="0">
                <a:latin typeface="+mn-lt"/>
              </a:rPr>
              <a:t>the number of </a:t>
            </a:r>
            <a:r>
              <a:rPr lang="en-IN" sz="4000" dirty="0" smtClean="0">
                <a:latin typeface="+mn-lt"/>
              </a:rPr>
              <a:t>DB look-ups using mention filtering.</a:t>
            </a:r>
            <a:endParaRPr lang="en-IN" sz="4000" b="1" dirty="0" smtClean="0">
              <a:latin typeface="+mn-lt"/>
            </a:endParaRPr>
          </a:p>
          <a:p>
            <a:r>
              <a:rPr lang="en-IN" sz="4000" b="1" dirty="0" smtClean="0">
                <a:latin typeface="+mj-lt"/>
              </a:rPr>
              <a:t>Disambiguation </a:t>
            </a:r>
            <a:r>
              <a:rPr lang="en-IN" sz="4000" b="1" dirty="0" smtClean="0">
                <a:latin typeface="+mn-lt"/>
              </a:rPr>
              <a:t> </a:t>
            </a:r>
          </a:p>
          <a:p>
            <a:pPr marL="1657350" lvl="2" indent="-742950">
              <a:buAutoNum type="arabicPeriod"/>
            </a:pPr>
            <a:r>
              <a:rPr lang="en-IN" sz="4000" dirty="0" smtClean="0">
                <a:latin typeface="+mn-lt"/>
              </a:rPr>
              <a:t>Consider relatedness (</a:t>
            </a:r>
            <a:r>
              <a:rPr lang="en-IN" sz="4000" dirty="0" err="1" smtClean="0">
                <a:latin typeface="+mn-lt"/>
              </a:rPr>
              <a:t>rel</a:t>
            </a:r>
            <a:r>
              <a:rPr lang="en-IN" sz="4000" dirty="0" smtClean="0">
                <a:latin typeface="+mn-lt"/>
              </a:rPr>
              <a:t>) from identical pages</a:t>
            </a:r>
            <a:endParaRPr lang="en-US" sz="4000" dirty="0">
              <a:latin typeface="+mn-lt"/>
            </a:endParaRPr>
          </a:p>
          <a:p>
            <a:pPr marL="1657350" lvl="2" indent="-742950">
              <a:buFontTx/>
              <a:buAutoNum type="arabicPeriod"/>
            </a:pPr>
            <a:r>
              <a:rPr lang="en-US" sz="4000" dirty="0">
                <a:latin typeface="+mn-lt"/>
              </a:rPr>
              <a:t>score(p</a:t>
            </a:r>
            <a:r>
              <a:rPr lang="en-US" sz="4000" baseline="-25000" dirty="0">
                <a:latin typeface="+mn-lt"/>
              </a:rPr>
              <a:t>a</a:t>
            </a:r>
            <a:r>
              <a:rPr lang="en-US" sz="4000" dirty="0">
                <a:latin typeface="+mn-lt"/>
              </a:rPr>
              <a:t>) = </a:t>
            </a:r>
            <a:r>
              <a:rPr lang="el-GR" sz="4000" dirty="0">
                <a:latin typeface="+mn-lt"/>
              </a:rPr>
              <a:t>α</a:t>
            </a:r>
            <a:r>
              <a:rPr lang="en-US" sz="4000" dirty="0">
                <a:latin typeface="+mn-lt"/>
              </a:rPr>
              <a:t> * </a:t>
            </a:r>
            <a:r>
              <a:rPr lang="en-US" sz="4000" dirty="0" err="1" smtClean="0">
                <a:latin typeface="+mn-lt"/>
              </a:rPr>
              <a:t>rel</a:t>
            </a:r>
            <a:r>
              <a:rPr lang="en-US" sz="4000" baseline="-25000" dirty="0" err="1" smtClean="0">
                <a:latin typeface="+mn-lt"/>
              </a:rPr>
              <a:t>a</a:t>
            </a:r>
            <a:r>
              <a:rPr lang="en-US" sz="4000" dirty="0" smtClean="0">
                <a:latin typeface="+mn-lt"/>
              </a:rPr>
              <a:t>(</a:t>
            </a:r>
            <a:r>
              <a:rPr lang="en-US" sz="4000" dirty="0" smtClean="0">
                <a:latin typeface="Lucida Grande"/>
                <a:ea typeface="Lucida Grande"/>
                <a:cs typeface="Lucida Grande"/>
              </a:rPr>
              <a:t>p</a:t>
            </a:r>
            <a:r>
              <a:rPr lang="en-US" sz="4000" baseline="-25000" dirty="0" smtClean="0">
                <a:latin typeface="+mn-lt"/>
              </a:rPr>
              <a:t>a</a:t>
            </a:r>
            <a:r>
              <a:rPr lang="en-US" sz="4000" dirty="0">
                <a:latin typeface="+mn-lt"/>
              </a:rPr>
              <a:t>) </a:t>
            </a:r>
            <a:r>
              <a:rPr lang="en-US" sz="4000" dirty="0" smtClean="0">
                <a:latin typeface="+mn-lt"/>
              </a:rPr>
              <a:t>+ (1-</a:t>
            </a:r>
            <a:r>
              <a:rPr lang="el-GR" sz="4000" dirty="0" smtClean="0">
                <a:latin typeface="+mn-lt"/>
              </a:rPr>
              <a:t> </a:t>
            </a:r>
            <a:r>
              <a:rPr lang="el-GR" sz="4000" dirty="0">
                <a:latin typeface="+mn-lt"/>
              </a:rPr>
              <a:t>α</a:t>
            </a:r>
            <a:r>
              <a:rPr lang="en-US" sz="4000" dirty="0">
                <a:latin typeface="+mn-lt"/>
              </a:rPr>
              <a:t>) * </a:t>
            </a:r>
            <a:r>
              <a:rPr lang="en-US" sz="4000" dirty="0" err="1" smtClean="0">
                <a:latin typeface="+mn-lt"/>
              </a:rPr>
              <a:t>Pr</a:t>
            </a:r>
            <a:r>
              <a:rPr lang="en-US" sz="4000" dirty="0" smtClean="0">
                <a:latin typeface="+mn-lt"/>
              </a:rPr>
              <a:t>(</a:t>
            </a:r>
            <a:r>
              <a:rPr lang="en-US" sz="4000" dirty="0" err="1" smtClean="0"/>
              <a:t>p</a:t>
            </a:r>
            <a:r>
              <a:rPr lang="en-US" sz="4000" baseline="-25000" dirty="0" err="1" smtClean="0"/>
              <a:t>a</a:t>
            </a:r>
            <a:r>
              <a:rPr lang="en-US" sz="4000" dirty="0" err="1" smtClean="0">
                <a:latin typeface="+mn-lt"/>
              </a:rPr>
              <a:t>|a</a:t>
            </a:r>
            <a:r>
              <a:rPr lang="en-US" sz="4000" dirty="0" smtClean="0">
                <a:latin typeface="+mn-lt"/>
              </a:rPr>
              <a:t>)</a:t>
            </a:r>
            <a:endParaRPr lang="en-IN" sz="4000" dirty="0" smtClean="0">
              <a:latin typeface="+mn-lt"/>
            </a:endParaRPr>
          </a:p>
          <a:p>
            <a:pPr marL="1657350" lvl="2" indent="-742950">
              <a:buFontTx/>
              <a:buAutoNum type="arabicPeriod"/>
            </a:pPr>
            <a:r>
              <a:rPr lang="en-US" sz="4000" dirty="0" smtClean="0">
                <a:latin typeface="+mn-lt"/>
              </a:rPr>
              <a:t>Prominent senses restriction </a:t>
            </a:r>
            <a:endParaRPr lang="en-US" sz="4000" baseline="-25000" dirty="0">
              <a:latin typeface="+mn-lt"/>
            </a:endParaRPr>
          </a:p>
          <a:p>
            <a:r>
              <a:rPr lang="en-IN" sz="4000" b="1" dirty="0" smtClean="0">
                <a:latin typeface="+mj-lt"/>
              </a:rPr>
              <a:t>Pruning</a:t>
            </a:r>
          </a:p>
          <a:p>
            <a:pPr marL="1657350" lvl="2" indent="-742950">
              <a:buFont typeface="+mj-lt"/>
              <a:buAutoNum type="arabicPeriod"/>
            </a:pPr>
            <a:r>
              <a:rPr lang="en-US" sz="4000" dirty="0" err="1" smtClean="0">
                <a:latin typeface="Lucida Grande"/>
                <a:ea typeface="Lucida Grande"/>
                <a:cs typeface="Lucida Grande"/>
              </a:rPr>
              <a:t>ρ</a:t>
            </a:r>
            <a:r>
              <a:rPr lang="en-US" sz="4000" dirty="0" smtClean="0">
                <a:latin typeface="+mn-lt"/>
              </a:rPr>
              <a:t>(</a:t>
            </a:r>
            <a:r>
              <a:rPr lang="en-US" sz="4000" dirty="0" err="1" smtClean="0">
                <a:latin typeface="+mn-lt"/>
              </a:rPr>
              <a:t>a</a:t>
            </a:r>
            <a:r>
              <a:rPr lang="en-US" sz="4000" dirty="0" err="1" smtClean="0">
                <a:latin typeface="+mn-lt"/>
                <a:sym typeface="Wingdings"/>
              </a:rPr>
              <a:t></a:t>
            </a:r>
            <a:r>
              <a:rPr lang="en-US" sz="4000" dirty="0" err="1" smtClean="0">
                <a:latin typeface="+mn-lt"/>
              </a:rPr>
              <a:t>p</a:t>
            </a:r>
            <a:r>
              <a:rPr lang="en-US" sz="4000" baseline="-25000" dirty="0" err="1" smtClean="0">
                <a:latin typeface="+mn-lt"/>
              </a:rPr>
              <a:t>a</a:t>
            </a:r>
            <a:r>
              <a:rPr lang="en-US" sz="4000" dirty="0">
                <a:latin typeface="+mn-lt"/>
              </a:rPr>
              <a:t>) = coherence(</a:t>
            </a:r>
            <a:r>
              <a:rPr lang="en-US" sz="4000" dirty="0" err="1" smtClean="0">
                <a:latin typeface="+mn-lt"/>
              </a:rPr>
              <a:t>a</a:t>
            </a:r>
            <a:r>
              <a:rPr lang="en-US" sz="4000" dirty="0" err="1" smtClean="0">
                <a:latin typeface="+mn-lt"/>
                <a:sym typeface="Wingdings"/>
              </a:rPr>
              <a:t></a:t>
            </a:r>
            <a:r>
              <a:rPr lang="en-US" sz="4000" dirty="0" err="1" smtClean="0">
                <a:latin typeface="+mn-lt"/>
              </a:rPr>
              <a:t>p</a:t>
            </a:r>
            <a:r>
              <a:rPr lang="en-US" sz="4000" baseline="-25000" dirty="0" err="1" smtClean="0">
                <a:latin typeface="+mn-lt"/>
              </a:rPr>
              <a:t>a</a:t>
            </a:r>
            <a:r>
              <a:rPr lang="en-US" sz="4000" dirty="0">
                <a:latin typeface="+mn-lt"/>
              </a:rPr>
              <a:t>) + </a:t>
            </a:r>
            <a:r>
              <a:rPr lang="en-US" sz="4000" b="1" dirty="0" err="1" smtClean="0">
                <a:latin typeface="Lucida Grande"/>
                <a:ea typeface="Lucida Grande"/>
                <a:cs typeface="Lucida Grande"/>
              </a:rPr>
              <a:t>γ</a:t>
            </a:r>
            <a:r>
              <a:rPr lang="en-US" sz="4000" b="1" dirty="0" smtClean="0">
                <a:latin typeface="Lucida Grande"/>
                <a:ea typeface="Lucida Grande"/>
                <a:cs typeface="Lucida Grande"/>
              </a:rPr>
              <a:t> </a:t>
            </a:r>
            <a:r>
              <a:rPr lang="en-US" sz="4000" dirty="0" err="1" smtClean="0">
                <a:latin typeface="+mn-lt"/>
              </a:rPr>
              <a:t>lp</a:t>
            </a:r>
            <a:r>
              <a:rPr lang="en-US" sz="4000" dirty="0">
                <a:latin typeface="+mn-lt"/>
              </a:rPr>
              <a:t>(</a:t>
            </a:r>
            <a:r>
              <a:rPr lang="en-US" sz="4000" dirty="0" smtClean="0">
                <a:latin typeface="+mn-lt"/>
              </a:rPr>
              <a:t>a)</a:t>
            </a:r>
            <a:endParaRPr lang="en-IN" sz="4000" dirty="0">
              <a:latin typeface="+mn-lt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28880" y="13961587"/>
            <a:ext cx="28200096" cy="795528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>
            <a:defPPr>
              <a:defRPr lang="zh-TW"/>
            </a:defPPr>
            <a:lvl1pPr algn="ctr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DATA PREPROCESSING </a:t>
            </a:r>
            <a:r>
              <a:rPr lang="en-US" dirty="0" smtClean="0"/>
              <a:t>AND </a:t>
            </a:r>
            <a:r>
              <a:rPr lang="en-US" dirty="0"/>
              <a:t>MEASURES</a:t>
            </a:r>
          </a:p>
        </p:txBody>
      </p:sp>
      <p:sp>
        <p:nvSpPr>
          <p:cNvPr id="8" name="Rectangle 7"/>
          <p:cNvSpPr/>
          <p:nvPr/>
        </p:nvSpPr>
        <p:spPr>
          <a:xfrm>
            <a:off x="886110" y="15018691"/>
            <a:ext cx="889289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Index:</a:t>
            </a:r>
            <a:r>
              <a:rPr lang="en-IN" sz="4000" dirty="0" smtClean="0"/>
              <a:t> Process English Wikipedia dump to create three indexes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In-Link Graph Index  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Anchor Dictionary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WikiTitlePageId Index</a:t>
            </a:r>
          </a:p>
        </p:txBody>
      </p:sp>
      <p:sp>
        <p:nvSpPr>
          <p:cNvPr id="78" name="Rectangle 77"/>
          <p:cNvSpPr/>
          <p:nvPr/>
        </p:nvSpPr>
        <p:spPr>
          <a:xfrm>
            <a:off x="19930067" y="14913647"/>
            <a:ext cx="925453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Measures 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/>
              <a:t>L</a:t>
            </a:r>
            <a:r>
              <a:rPr lang="en-IN" sz="4000" dirty="0" smtClean="0"/>
              <a:t>ink Frequency </a:t>
            </a:r>
            <a:r>
              <a:rPr lang="en-IN" sz="4000" i="1" dirty="0" smtClean="0"/>
              <a:t>link(a)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Total Frequency </a:t>
            </a:r>
            <a:r>
              <a:rPr lang="en-IN" sz="4000" i="1" dirty="0" smtClean="0"/>
              <a:t>freq(a)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/>
              <a:t>P</a:t>
            </a:r>
            <a:r>
              <a:rPr lang="en-IN" sz="4000" dirty="0" smtClean="0"/>
              <a:t>ages Linking to Anchor a, </a:t>
            </a:r>
            <a:r>
              <a:rPr lang="en-US" sz="4000" i="1" dirty="0" err="1" smtClean="0"/>
              <a:t>Pg</a:t>
            </a:r>
            <a:r>
              <a:rPr lang="en-US" sz="4000" i="1" dirty="0" smtClean="0"/>
              <a:t>(a)</a:t>
            </a:r>
            <a:r>
              <a:rPr lang="en-IN" sz="4000" i="1" dirty="0" smtClean="0"/>
              <a:t> 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Link Probability </a:t>
            </a:r>
            <a:r>
              <a:rPr lang="en-IN" sz="4000" i="1" dirty="0" smtClean="0"/>
              <a:t>lp(a)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Wikipedia Link-based Measure </a:t>
            </a:r>
            <a:r>
              <a:rPr lang="el-GR" sz="4000" dirty="0" smtClean="0"/>
              <a:t>δ</a:t>
            </a:r>
            <a:r>
              <a:rPr lang="en-US" sz="4000" dirty="0" smtClean="0"/>
              <a:t> [3]</a:t>
            </a:r>
            <a:endParaRPr lang="en-IN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10447541" y="15056402"/>
            <a:ext cx="88818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/>
              <a:t>ERD Knowledge Base </a:t>
            </a:r>
            <a:r>
              <a:rPr lang="en-IN" sz="4000" dirty="0" smtClean="0"/>
              <a:t>[</a:t>
            </a:r>
            <a:r>
              <a:rPr lang="en-IN" sz="4000" dirty="0"/>
              <a:t>1</a:t>
            </a:r>
            <a:r>
              <a:rPr lang="en-IN" sz="4000" dirty="0" smtClean="0"/>
              <a:t>]</a:t>
            </a:r>
            <a:r>
              <a:rPr lang="en-IN" sz="4000" b="1" dirty="0" smtClean="0"/>
              <a:t>:</a:t>
            </a:r>
            <a:r>
              <a:rPr lang="en-IN" sz="4000" dirty="0" smtClean="0"/>
              <a:t> A snapshot </a:t>
            </a:r>
            <a:r>
              <a:rPr lang="en-IN" sz="4000" dirty="0"/>
              <a:t>of </a:t>
            </a:r>
            <a:r>
              <a:rPr lang="en-IN" sz="4000" dirty="0">
                <a:hlinkClick r:id="rId4"/>
              </a:rPr>
              <a:t>Freebase</a:t>
            </a:r>
            <a:r>
              <a:rPr lang="en-IN" sz="4000" dirty="0"/>
              <a:t> from 9/29/2013, keeping only those entities that have </a:t>
            </a:r>
            <a:r>
              <a:rPr lang="en-IN" sz="4000" dirty="0" smtClean="0"/>
              <a:t>English Wikipedia</a:t>
            </a:r>
            <a:r>
              <a:rPr lang="en-IN" sz="4000" dirty="0"/>
              <a:t> pages associated with </a:t>
            </a:r>
            <a:r>
              <a:rPr lang="en-IN" sz="4000" dirty="0" smtClean="0"/>
              <a:t>them.</a:t>
            </a:r>
            <a:endParaRPr lang="en-IN" sz="4000" dirty="0"/>
          </a:p>
        </p:txBody>
      </p:sp>
      <p:sp>
        <p:nvSpPr>
          <p:cNvPr id="80" name="TextBox 79"/>
          <p:cNvSpPr txBox="1"/>
          <p:nvPr/>
        </p:nvSpPr>
        <p:spPr>
          <a:xfrm>
            <a:off x="836517" y="18817057"/>
            <a:ext cx="9080314" cy="769441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b="1" dirty="0">
                <a:solidFill>
                  <a:schemeClr val="bg1"/>
                </a:solidFill>
              </a:rPr>
              <a:t>MENTION </a:t>
            </a:r>
            <a:r>
              <a:rPr lang="en-US" altLang="zh-TW" sz="4400" b="1" dirty="0" smtClean="0">
                <a:solidFill>
                  <a:schemeClr val="bg1"/>
                </a:solidFill>
              </a:rPr>
              <a:t>DETECTION</a:t>
            </a:r>
            <a:endParaRPr lang="en-IN" sz="7200" dirty="0" smtClean="0">
              <a:solidFill>
                <a:schemeClr val="bg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0391389" y="18839015"/>
            <a:ext cx="9078054" cy="769441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b="1" dirty="0">
                <a:solidFill>
                  <a:schemeClr val="bg1"/>
                </a:solidFill>
              </a:rPr>
              <a:t>DISAMBIGUATION</a:t>
            </a:r>
            <a:endParaRPr lang="en-IN" sz="7200" dirty="0" smtClean="0">
              <a:solidFill>
                <a:schemeClr val="bg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9985403" y="18860023"/>
            <a:ext cx="9054249" cy="769441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4400" b="1" dirty="0">
                <a:solidFill>
                  <a:schemeClr val="bg1"/>
                </a:solidFill>
              </a:rPr>
              <a:t>PRUNING</a:t>
            </a:r>
            <a:endParaRPr lang="en-IN" sz="7200" dirty="0" smtClean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271361" y="19738276"/>
            <a:ext cx="9396799" cy="85561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000" b="1" dirty="0" smtClean="0"/>
              <a:t>Relatedness between Pages</a:t>
            </a:r>
            <a:r>
              <a:rPr lang="en-US" sz="4000" dirty="0" smtClean="0"/>
              <a:t>: </a:t>
            </a:r>
            <a:r>
              <a:rPr lang="en-IN" sz="4000" dirty="0" smtClean="0"/>
              <a:t>For identical pages, the </a:t>
            </a:r>
            <a:r>
              <a:rPr lang="el-GR" sz="4000" dirty="0" smtClean="0"/>
              <a:t>δ</a:t>
            </a:r>
            <a:r>
              <a:rPr lang="en-US" sz="4000" dirty="0" smtClean="0"/>
              <a:t> should be 1.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en-US" sz="4000" b="1" dirty="0"/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000" b="1" dirty="0" smtClean="0"/>
              <a:t>Prominent </a:t>
            </a:r>
            <a:r>
              <a:rPr lang="en-US" sz="4000" b="1" dirty="0"/>
              <a:t>S</a:t>
            </a:r>
            <a:r>
              <a:rPr lang="en-US" sz="4000" b="1" dirty="0" smtClean="0"/>
              <a:t>enses </a:t>
            </a:r>
            <a:r>
              <a:rPr lang="en-US" sz="4000" b="1" dirty="0"/>
              <a:t>R</a:t>
            </a:r>
            <a:r>
              <a:rPr lang="en-US" sz="4000" b="1" dirty="0" smtClean="0"/>
              <a:t>estriction</a:t>
            </a:r>
            <a:r>
              <a:rPr lang="en-US" sz="4000" dirty="0" smtClean="0"/>
              <a:t>: Restrict to senses whose </a:t>
            </a:r>
            <a:r>
              <a:rPr lang="en-US" sz="4000" dirty="0" err="1" smtClean="0"/>
              <a:t>inlinks</a:t>
            </a:r>
            <a:r>
              <a:rPr lang="en-US" sz="4000" dirty="0" smtClean="0"/>
              <a:t> contribute more than x% of total </a:t>
            </a:r>
            <a:r>
              <a:rPr lang="en-US" sz="4000" dirty="0" err="1" smtClean="0"/>
              <a:t>inlinks</a:t>
            </a:r>
            <a:r>
              <a:rPr lang="en-US" sz="4000" dirty="0" smtClean="0"/>
              <a:t>.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n-US" sz="4000" b="1" dirty="0" smtClean="0"/>
              <a:t>Disambiguation Score</a:t>
            </a:r>
            <a:r>
              <a:rPr lang="en-US" sz="4000" dirty="0" smtClean="0"/>
              <a:t>: For mention a from candidate sense p</a:t>
            </a:r>
            <a:r>
              <a:rPr lang="en-US" sz="4000" i="0" baseline="-25000" dirty="0" smtClean="0">
                <a:latin typeface="+mj-lt"/>
              </a:rPr>
              <a:t>a</a:t>
            </a:r>
            <a:r>
              <a:rPr lang="en-US" sz="4000" dirty="0" smtClean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4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dirty="0"/>
              <a:t> </a:t>
            </a:r>
            <a:r>
              <a:rPr lang="en-US" sz="4000" dirty="0" smtClean="0"/>
              <a:t>    Determined </a:t>
            </a:r>
            <a:r>
              <a:rPr lang="el-GR" sz="4000" dirty="0" smtClean="0"/>
              <a:t>α</a:t>
            </a:r>
            <a:r>
              <a:rPr lang="en-US" sz="4000" dirty="0" smtClean="0"/>
              <a:t> = 0.83 experimentally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dirty="0" smtClean="0"/>
              <a:t>RUNS: Run3 achieved an F1 of 0.483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0820037" y="21124617"/>
            <a:ext cx="5838228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 smtClean="0"/>
              <a:t>rel</a:t>
            </a:r>
            <a:r>
              <a:rPr lang="en-US" sz="4000" b="1" dirty="0" smtClean="0"/>
              <a:t>(p</a:t>
            </a:r>
            <a:r>
              <a:rPr lang="en-US" sz="4000" b="1" baseline="-25000" dirty="0" smtClean="0"/>
              <a:t>a,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</a:t>
            </a:r>
            <a:r>
              <a:rPr lang="en-US" sz="4000" b="1" baseline="-25000" dirty="0" err="1"/>
              <a:t>b</a:t>
            </a:r>
            <a:r>
              <a:rPr lang="en-US" sz="4000" b="1" dirty="0" smtClean="0"/>
              <a:t>) = 1 - </a:t>
            </a:r>
            <a:r>
              <a:rPr lang="el-GR" sz="4000" b="1" dirty="0" smtClean="0"/>
              <a:t>δ</a:t>
            </a:r>
            <a:r>
              <a:rPr lang="en-US" sz="4000" b="1" dirty="0" smtClean="0"/>
              <a:t>(p</a:t>
            </a:r>
            <a:r>
              <a:rPr lang="en-US" sz="4000" b="1" baseline="-25000" dirty="0" smtClean="0"/>
              <a:t>a, </a:t>
            </a:r>
            <a:r>
              <a:rPr lang="en-US" sz="4000" b="1" dirty="0" err="1" smtClean="0"/>
              <a:t>p</a:t>
            </a:r>
            <a:r>
              <a:rPr lang="en-US" sz="4000" b="1" baseline="-25000" dirty="0" err="1" smtClean="0"/>
              <a:t>b</a:t>
            </a:r>
            <a:r>
              <a:rPr lang="en-US" sz="4000" b="1" dirty="0" smtClean="0"/>
              <a:t>)</a:t>
            </a:r>
            <a:endParaRPr lang="en-IN" sz="40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10827939" y="25900891"/>
            <a:ext cx="9847661" cy="707886"/>
          </a:xfrm>
          <a:prstGeom prst="rect">
            <a:avLst/>
          </a:prstGeom>
          <a:noFill/>
          <a:ln>
            <a:solidFill>
              <a:srgbClr val="80808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score(p</a:t>
            </a:r>
            <a:r>
              <a:rPr lang="en-US" sz="4000" b="1" baseline="-25000" dirty="0" smtClean="0"/>
              <a:t>a</a:t>
            </a:r>
            <a:r>
              <a:rPr lang="en-US" sz="4000" b="1" dirty="0" smtClean="0"/>
              <a:t>) = </a:t>
            </a:r>
            <a:r>
              <a:rPr lang="el-GR" sz="4000" b="1" dirty="0" smtClean="0"/>
              <a:t>α</a:t>
            </a:r>
            <a:r>
              <a:rPr lang="en-US" sz="4000" b="1" dirty="0" smtClean="0"/>
              <a:t> * </a:t>
            </a:r>
            <a:r>
              <a:rPr lang="en-US" sz="4000" b="1" dirty="0" err="1" smtClean="0"/>
              <a:t>rel</a:t>
            </a:r>
            <a:r>
              <a:rPr lang="en-US" sz="4000" b="1" baseline="-25000" dirty="0" err="1" smtClean="0"/>
              <a:t>a</a:t>
            </a:r>
            <a:r>
              <a:rPr lang="en-US" sz="4000" b="1" dirty="0" smtClean="0"/>
              <a:t>(p</a:t>
            </a:r>
            <a:r>
              <a:rPr lang="en-US" sz="4000" b="1" baseline="-25000" dirty="0" smtClean="0"/>
              <a:t>a</a:t>
            </a:r>
            <a:r>
              <a:rPr lang="en-US" sz="4000" b="1" dirty="0" smtClean="0"/>
              <a:t>) + (1-</a:t>
            </a:r>
            <a:r>
              <a:rPr lang="el-GR" sz="4000" b="1" dirty="0" smtClean="0"/>
              <a:t> α</a:t>
            </a:r>
            <a:r>
              <a:rPr lang="en-US" sz="4000" b="1" dirty="0" smtClean="0"/>
              <a:t>) * </a:t>
            </a:r>
            <a:r>
              <a:rPr lang="en-US" sz="4000" b="1" dirty="0" err="1" smtClean="0"/>
              <a:t>Pr</a:t>
            </a:r>
            <a:r>
              <a:rPr lang="en-US" sz="4000" b="1" dirty="0" smtClean="0"/>
              <a:t>(</a:t>
            </a:r>
            <a:r>
              <a:rPr lang="en-US" sz="4000" b="1" dirty="0" err="1" smtClean="0"/>
              <a:t>p</a:t>
            </a:r>
            <a:r>
              <a:rPr lang="en-US" sz="4000" b="1" baseline="-25000" dirty="0" err="1" smtClean="0"/>
              <a:t>a</a:t>
            </a:r>
            <a:r>
              <a:rPr lang="en-US" sz="4000" b="1" dirty="0" err="1" smtClean="0"/>
              <a:t>|a</a:t>
            </a:r>
            <a:r>
              <a:rPr lang="en-US" sz="4000" b="1" dirty="0" smtClean="0"/>
              <a:t>)</a:t>
            </a:r>
            <a:endParaRPr lang="en-IN" sz="40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20160829" y="23623821"/>
            <a:ext cx="9023771" cy="707886"/>
          </a:xfrm>
          <a:prstGeom prst="rect">
            <a:avLst/>
          </a:prstGeom>
          <a:noFill/>
          <a:ln>
            <a:solidFill>
              <a:srgbClr val="80808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b="1" dirty="0" smtClean="0"/>
              <a:t>ρ</a:t>
            </a:r>
            <a:r>
              <a:rPr lang="en-US" sz="4000" b="1" dirty="0" smtClean="0"/>
              <a:t>(</a:t>
            </a:r>
            <a:r>
              <a:rPr lang="en-US" sz="4000" b="1" dirty="0" err="1" smtClean="0"/>
              <a:t>a</a:t>
            </a:r>
            <a:r>
              <a:rPr lang="en-US" sz="4000" b="1" dirty="0" err="1" smtClean="0">
                <a:sym typeface="Wingdings"/>
              </a:rPr>
              <a:t></a:t>
            </a:r>
            <a:r>
              <a:rPr lang="en-US" sz="4000" b="1" dirty="0" err="1" smtClean="0"/>
              <a:t>p</a:t>
            </a:r>
            <a:r>
              <a:rPr lang="en-US" sz="4000" b="1" baseline="-25000" dirty="0" err="1" smtClean="0"/>
              <a:t>a</a:t>
            </a:r>
            <a:r>
              <a:rPr lang="en-US" sz="4000" b="1" dirty="0" smtClean="0"/>
              <a:t>) = coherence(</a:t>
            </a:r>
            <a:r>
              <a:rPr lang="en-US" sz="4000" b="1" dirty="0" err="1" smtClean="0"/>
              <a:t>a</a:t>
            </a:r>
            <a:r>
              <a:rPr lang="en-US" sz="4000" b="1" dirty="0" err="1" smtClean="0">
                <a:sym typeface="Wingdings"/>
              </a:rPr>
              <a:t></a:t>
            </a:r>
            <a:r>
              <a:rPr lang="en-US" sz="4000" b="1" dirty="0" err="1" smtClean="0"/>
              <a:t>p</a:t>
            </a:r>
            <a:r>
              <a:rPr lang="en-US" sz="4000" b="1" baseline="-25000" dirty="0" err="1" smtClean="0"/>
              <a:t>a</a:t>
            </a:r>
            <a:r>
              <a:rPr lang="en-US" sz="4000" b="1" dirty="0" smtClean="0"/>
              <a:t>) + </a:t>
            </a:r>
            <a:r>
              <a:rPr lang="en-US" sz="4000" b="1" dirty="0" err="1" smtClean="0">
                <a:latin typeface="Lucida Grande"/>
                <a:ea typeface="Lucida Grande"/>
                <a:cs typeface="Lucida Grande"/>
              </a:rPr>
              <a:t>γ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lp</a:t>
            </a:r>
            <a:r>
              <a:rPr lang="en-US" sz="4000" b="1" dirty="0" smtClean="0"/>
              <a:t>(a)</a:t>
            </a:r>
            <a:endParaRPr lang="en-IN" sz="4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812283" y="28613011"/>
            <a:ext cx="16670772" cy="769441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RESULTS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7948707" y="28616081"/>
            <a:ext cx="11531626" cy="769441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CONTRIBUTIONS 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8075701" y="33201626"/>
            <a:ext cx="11539728" cy="769441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REFERENCES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 bwMode="auto">
          <a:xfrm>
            <a:off x="4524413" y="747259"/>
            <a:ext cx="19376987" cy="262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defTabSz="4400550" rtl="0" eaLnBrk="0" fontAlgn="base" hangingPunct="0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400550" rtl="0" eaLnBrk="0" fontAlgn="base" hangingPunct="0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Arial" charset="0"/>
                <a:ea typeface="新細明體" charset="-120"/>
                <a:cs typeface="新細明體" charset="-120"/>
              </a:defRPr>
            </a:lvl2pPr>
            <a:lvl3pPr algn="ctr" defTabSz="4400550" rtl="0" eaLnBrk="0" fontAlgn="base" hangingPunct="0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Arial" charset="0"/>
                <a:ea typeface="新細明體" charset="-120"/>
                <a:cs typeface="新細明體" charset="-120"/>
              </a:defRPr>
            </a:lvl3pPr>
            <a:lvl4pPr algn="ctr" defTabSz="4400550" rtl="0" eaLnBrk="0" fontAlgn="base" hangingPunct="0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Arial" charset="0"/>
                <a:ea typeface="新細明體" charset="-120"/>
                <a:cs typeface="新細明體" charset="-120"/>
              </a:defRPr>
            </a:lvl4pPr>
            <a:lvl5pPr algn="ctr" defTabSz="4400550" rtl="0" eaLnBrk="0" fontAlgn="base" hangingPunct="0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Arial" charset="0"/>
                <a:ea typeface="新細明體" charset="-120"/>
                <a:cs typeface="新細明體" charset="-120"/>
              </a:defRPr>
            </a:lvl5pPr>
            <a:lvl6pPr marL="457200" algn="ctr" defTabSz="4400550" rtl="0" fontAlgn="base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Arial" charset="0"/>
                <a:ea typeface="新細明體" charset="-120"/>
                <a:cs typeface="新細明體" charset="-120"/>
              </a:defRPr>
            </a:lvl6pPr>
            <a:lvl7pPr marL="914400" algn="ctr" defTabSz="4400550" rtl="0" fontAlgn="base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Arial" charset="0"/>
                <a:ea typeface="新細明體" charset="-120"/>
                <a:cs typeface="新細明體" charset="-120"/>
              </a:defRPr>
            </a:lvl7pPr>
            <a:lvl8pPr marL="1371600" algn="ctr" defTabSz="4400550" rtl="0" fontAlgn="base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Arial" charset="0"/>
                <a:ea typeface="新細明體" charset="-120"/>
                <a:cs typeface="新細明體" charset="-120"/>
              </a:defRPr>
            </a:lvl8pPr>
            <a:lvl9pPr marL="1828800" algn="ctr" defTabSz="4400550" rtl="0" fontAlgn="base">
              <a:spcBef>
                <a:spcPct val="0"/>
              </a:spcBef>
              <a:spcAft>
                <a:spcPct val="0"/>
              </a:spcAft>
              <a:defRPr kumimoji="1" sz="21200">
                <a:solidFill>
                  <a:schemeClr val="tx2"/>
                </a:solidFill>
                <a:latin typeface="Arial" charset="0"/>
                <a:ea typeface="新細明體" charset="-120"/>
                <a:cs typeface="新細明體" charset="-120"/>
              </a:defRPr>
            </a:lvl9pPr>
          </a:lstStyle>
          <a:p>
            <a:pPr eaLnBrk="1" hangingPunct="1">
              <a:defRPr/>
            </a:pPr>
            <a:r>
              <a:rPr lang="en-IN" sz="8000" b="1" dirty="0">
                <a:solidFill>
                  <a:srgbClr val="FF0000"/>
                </a:solidFill>
              </a:rPr>
              <a:t>Exploiting Wikipedia Inlinks </a:t>
            </a:r>
            <a:endParaRPr lang="en-IN" sz="8000" b="1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-IN" sz="8000" b="1" dirty="0">
                <a:solidFill>
                  <a:srgbClr val="FF0000"/>
                </a:solidFill>
              </a:rPr>
              <a:t>f</a:t>
            </a:r>
            <a:r>
              <a:rPr lang="en-IN" sz="8000" b="1" dirty="0" smtClean="0">
                <a:solidFill>
                  <a:srgbClr val="FF0000"/>
                </a:solidFill>
              </a:rPr>
              <a:t>or Linking </a:t>
            </a:r>
            <a:r>
              <a:rPr lang="en-IN" sz="8000" b="1" dirty="0">
                <a:solidFill>
                  <a:srgbClr val="FF0000"/>
                </a:solidFill>
              </a:rPr>
              <a:t>Entities in </a:t>
            </a:r>
            <a:r>
              <a:rPr lang="en-IN" sz="8000" b="1" dirty="0" smtClean="0">
                <a:solidFill>
                  <a:srgbClr val="FF0000"/>
                </a:solidFill>
              </a:rPr>
              <a:t>Queries</a:t>
            </a:r>
            <a:endParaRPr lang="en-US" altLang="zh-TW" sz="8000" b="1" dirty="0">
              <a:solidFill>
                <a:srgbClr val="FF0000"/>
              </a:solidFill>
              <a:latin typeface="Arial" charset="0"/>
              <a:ea typeface="新細明體" charset="0"/>
              <a:cs typeface="新細明體" charset="0"/>
            </a:endParaRPr>
          </a:p>
        </p:txBody>
      </p:sp>
      <p:cxnSp>
        <p:nvCxnSpPr>
          <p:cNvPr id="41" name="Straight Connector 85"/>
          <p:cNvCxnSpPr>
            <a:cxnSpLocks noChangeShapeType="1"/>
          </p:cNvCxnSpPr>
          <p:nvPr/>
        </p:nvCxnSpPr>
        <p:spPr bwMode="auto">
          <a:xfrm>
            <a:off x="934175" y="3976379"/>
            <a:ext cx="28190140" cy="3001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TextBox 19"/>
          <p:cNvSpPr txBox="1">
            <a:spLocks noChangeArrowheads="1"/>
          </p:cNvSpPr>
          <p:nvPr/>
        </p:nvSpPr>
        <p:spPr bwMode="auto">
          <a:xfrm>
            <a:off x="2201255" y="4143421"/>
            <a:ext cx="6862652" cy="159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 err="1"/>
              <a:t>Priya</a:t>
            </a:r>
            <a:r>
              <a:rPr kumimoji="0" lang="en-US" altLang="zh-TW" sz="3600" dirty="0"/>
              <a:t> </a:t>
            </a:r>
            <a:r>
              <a:rPr kumimoji="0" lang="en-US" altLang="zh-TW" sz="3600" dirty="0" err="1"/>
              <a:t>Radhakrishnan</a:t>
            </a:r>
            <a:r>
              <a:rPr kumimoji="0" lang="en-US" altLang="zh-TW" sz="3600" dirty="0"/>
              <a:t> </a:t>
            </a:r>
          </a:p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/>
              <a:t>IIIT, Hyderabad, India</a:t>
            </a:r>
          </a:p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 err="1"/>
              <a:t>priya.r@research.iiit.ac.in</a:t>
            </a:r>
            <a:endParaRPr kumimoji="0" lang="en-US" altLang="zh-TW" sz="3600" dirty="0"/>
          </a:p>
        </p:txBody>
      </p:sp>
      <p:sp>
        <p:nvSpPr>
          <p:cNvPr id="43" name="TextBox 115"/>
          <p:cNvSpPr txBox="1">
            <a:spLocks noChangeArrowheads="1"/>
          </p:cNvSpPr>
          <p:nvPr/>
        </p:nvSpPr>
        <p:spPr bwMode="auto">
          <a:xfrm>
            <a:off x="15769802" y="4071779"/>
            <a:ext cx="6012084" cy="165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0" lang="en-US" altLang="zh-TW" sz="3600" dirty="0"/>
              <a:t>Manish </a:t>
            </a:r>
            <a:r>
              <a:rPr kumimoji="0" lang="en-US" altLang="zh-TW" sz="3600" dirty="0" smtClean="0"/>
              <a:t>Gupta*</a:t>
            </a:r>
          </a:p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 smtClean="0"/>
              <a:t>IIIT, Hyderabad, India</a:t>
            </a:r>
          </a:p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 err="1" smtClean="0"/>
              <a:t>manish.gupta</a:t>
            </a:r>
            <a:r>
              <a:rPr kumimoji="0" lang="en-US" altLang="zh-TW" sz="3600" dirty="0" err="1"/>
              <a:t>@iiit.ac.in</a:t>
            </a:r>
            <a:endParaRPr kumimoji="0" lang="en-US" altLang="zh-TW" sz="3600" dirty="0"/>
          </a:p>
        </p:txBody>
      </p:sp>
      <p:sp>
        <p:nvSpPr>
          <p:cNvPr id="44" name="TextBox 117"/>
          <p:cNvSpPr txBox="1">
            <a:spLocks noChangeArrowheads="1"/>
          </p:cNvSpPr>
          <p:nvPr/>
        </p:nvSpPr>
        <p:spPr bwMode="auto">
          <a:xfrm>
            <a:off x="21585404" y="4108805"/>
            <a:ext cx="6438283" cy="165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defTabSz="44005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defTabSz="440055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0" lang="en-US" altLang="zh-TW" sz="3600" dirty="0" err="1"/>
              <a:t>Vasudeva</a:t>
            </a:r>
            <a:r>
              <a:rPr kumimoji="0" lang="en-US" altLang="zh-TW" sz="3600" dirty="0"/>
              <a:t> </a:t>
            </a:r>
            <a:r>
              <a:rPr kumimoji="0" lang="en-US" altLang="zh-TW" sz="3600" dirty="0" err="1"/>
              <a:t>Varma</a:t>
            </a:r>
            <a:endParaRPr kumimoji="0" lang="en-US" altLang="zh-TW" sz="3600" dirty="0"/>
          </a:p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 smtClean="0"/>
              <a:t>IIIT</a:t>
            </a:r>
            <a:r>
              <a:rPr kumimoji="0" lang="en-US" altLang="zh-TW" sz="3600" dirty="0"/>
              <a:t>, Hyderabad, India</a:t>
            </a:r>
          </a:p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 err="1"/>
              <a:t>vv@iiit.ac.in</a:t>
            </a:r>
            <a:endParaRPr kumimoji="0" lang="en-US" altLang="zh-TW" sz="3600" dirty="0"/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8381708" y="4126484"/>
            <a:ext cx="7492734" cy="159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defTabSz="4572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 err="1" smtClean="0"/>
              <a:t>Romil</a:t>
            </a:r>
            <a:r>
              <a:rPr kumimoji="0" lang="en-US" altLang="zh-TW" sz="3600" dirty="0" smtClean="0"/>
              <a:t> </a:t>
            </a:r>
            <a:r>
              <a:rPr kumimoji="0" lang="en-US" altLang="zh-TW" sz="3600" dirty="0" err="1" smtClean="0"/>
              <a:t>Bansal</a:t>
            </a:r>
            <a:endParaRPr kumimoji="0" lang="en-US" altLang="zh-TW" sz="3600" dirty="0"/>
          </a:p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/>
              <a:t>IIIT, Hyderabad, India</a:t>
            </a:r>
          </a:p>
          <a:p>
            <a:pPr algn="ctr" eaLnBrk="1" hangingPunct="1">
              <a:lnSpc>
                <a:spcPct val="90000"/>
              </a:lnSpc>
            </a:pPr>
            <a:r>
              <a:rPr kumimoji="0" lang="en-US" altLang="zh-TW" sz="3600" dirty="0" err="1"/>
              <a:t>r</a:t>
            </a:r>
            <a:r>
              <a:rPr kumimoji="0" lang="en-US" altLang="zh-TW" sz="3600" dirty="0" err="1" smtClean="0"/>
              <a:t>omil.bansal@</a:t>
            </a:r>
            <a:r>
              <a:rPr kumimoji="0" lang="en-US" altLang="zh-TW" sz="3600" dirty="0" err="1"/>
              <a:t>research.iiit.ac.in</a:t>
            </a:r>
            <a:endParaRPr kumimoji="0" lang="en-US" altLang="zh-TW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846637" y="19642931"/>
            <a:ext cx="8551034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4000" b="1" dirty="0" err="1"/>
              <a:t>Stopword</a:t>
            </a:r>
            <a:r>
              <a:rPr lang="en-US" sz="4000" b="1" dirty="0"/>
              <a:t> </a:t>
            </a:r>
            <a:r>
              <a:rPr lang="en-US" sz="4000" b="1" dirty="0" smtClean="0"/>
              <a:t>Filtering</a:t>
            </a:r>
            <a:r>
              <a:rPr lang="en-US" sz="4000" dirty="0" smtClean="0"/>
              <a:t>: Filter out the mentions that contain </a:t>
            </a:r>
            <a:r>
              <a:rPr lang="en-US" sz="4000" dirty="0"/>
              <a:t>only </a:t>
            </a:r>
            <a:r>
              <a:rPr lang="en-US" sz="4000" dirty="0" err="1" smtClean="0"/>
              <a:t>stopwords</a:t>
            </a:r>
            <a:r>
              <a:rPr lang="en-US" sz="4000" dirty="0"/>
              <a:t>.</a:t>
            </a:r>
            <a:r>
              <a:rPr lang="en-US" sz="4000" dirty="0" smtClean="0"/>
              <a:t> </a:t>
            </a:r>
            <a:r>
              <a:rPr lang="en-US" sz="4000" dirty="0"/>
              <a:t>We use the standard </a:t>
            </a:r>
            <a:r>
              <a:rPr lang="en-US" sz="4000" dirty="0" smtClean="0"/>
              <a:t>JMLR </a:t>
            </a:r>
            <a:r>
              <a:rPr lang="en-US" sz="4000" dirty="0" err="1"/>
              <a:t>stopword</a:t>
            </a:r>
            <a:r>
              <a:rPr lang="en-US" sz="4000" dirty="0"/>
              <a:t> </a:t>
            </a:r>
            <a:r>
              <a:rPr lang="en-US" sz="4000" dirty="0" smtClean="0"/>
              <a:t>list.</a:t>
            </a:r>
          </a:p>
          <a:p>
            <a:pPr marL="742950" indent="-742950">
              <a:spcAft>
                <a:spcPts val="600"/>
              </a:spcAft>
              <a:buFont typeface="+mj-lt"/>
              <a:buAutoNum type="arabicPeriod"/>
            </a:pPr>
            <a:r>
              <a:rPr lang="en-US" sz="4000" b="1" dirty="0"/>
              <a:t>Twitter POS </a:t>
            </a:r>
            <a:r>
              <a:rPr lang="en-US" sz="4000" b="1" dirty="0" smtClean="0"/>
              <a:t>Filtering</a:t>
            </a:r>
            <a:r>
              <a:rPr lang="en-US" sz="4000" dirty="0" smtClean="0"/>
              <a:t>: </a:t>
            </a:r>
            <a:r>
              <a:rPr lang="en-US" sz="4000" dirty="0"/>
              <a:t>The </a:t>
            </a:r>
            <a:r>
              <a:rPr lang="en-US" sz="4000" dirty="0" smtClean="0"/>
              <a:t>query </a:t>
            </a:r>
            <a:r>
              <a:rPr lang="en-US" sz="4000" dirty="0"/>
              <a:t>text is </a:t>
            </a:r>
            <a:r>
              <a:rPr lang="en-US" sz="4000" dirty="0" smtClean="0"/>
              <a:t>Part-Of-Speech (POS</a:t>
            </a:r>
            <a:r>
              <a:rPr lang="en-US" sz="4000" dirty="0"/>
              <a:t>) tagged with a tweet POS </a:t>
            </a:r>
            <a:r>
              <a:rPr lang="en-US" sz="4000" dirty="0" smtClean="0"/>
              <a:t>tagger [</a:t>
            </a:r>
            <a:r>
              <a:rPr lang="en-US" sz="4000" dirty="0"/>
              <a:t>4</a:t>
            </a:r>
            <a:r>
              <a:rPr lang="en-US" sz="4000" dirty="0" smtClean="0"/>
              <a:t>]</a:t>
            </a:r>
            <a:r>
              <a:rPr lang="en-US" sz="4000" dirty="0"/>
              <a:t>. Mentions that </a:t>
            </a:r>
            <a:r>
              <a:rPr lang="en-US" sz="4000" dirty="0" smtClean="0"/>
              <a:t>do not </a:t>
            </a:r>
            <a:r>
              <a:rPr lang="en-US" sz="4000" dirty="0"/>
              <a:t>contain at least one word with </a:t>
            </a:r>
            <a:r>
              <a:rPr lang="en-US" sz="4000" dirty="0" smtClean="0"/>
              <a:t>POS </a:t>
            </a:r>
            <a:r>
              <a:rPr lang="en-US" sz="4000" dirty="0"/>
              <a:t>tag as </a:t>
            </a:r>
            <a:r>
              <a:rPr lang="en-US" sz="4000" dirty="0" smtClean="0"/>
              <a:t>NN (indicating </a:t>
            </a:r>
            <a:r>
              <a:rPr lang="en-US" sz="4000" dirty="0"/>
              <a:t>noun) </a:t>
            </a:r>
            <a:r>
              <a:rPr lang="en-US" sz="4000" dirty="0" smtClean="0"/>
              <a:t>are ignored.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dirty="0" smtClean="0"/>
              <a:t>RUNS: </a:t>
            </a:r>
            <a:r>
              <a:rPr lang="en-US" sz="4000" dirty="0"/>
              <a:t>Run5 and Run7. </a:t>
            </a:r>
            <a:r>
              <a:rPr lang="en-US" sz="4000" dirty="0" err="1" smtClean="0"/>
              <a:t>Stopword</a:t>
            </a:r>
            <a:r>
              <a:rPr lang="en-US" sz="4000" dirty="0" smtClean="0"/>
              <a:t> filtering </a:t>
            </a:r>
            <a:r>
              <a:rPr lang="en-US" sz="4000" dirty="0"/>
              <a:t>gave better </a:t>
            </a:r>
            <a:r>
              <a:rPr lang="en-US" sz="4000" dirty="0" smtClean="0"/>
              <a:t>results (F1=0.53</a:t>
            </a:r>
            <a:r>
              <a:rPr lang="en-US" sz="4000" dirty="0"/>
              <a:t>) than TPOS </a:t>
            </a:r>
            <a:r>
              <a:rPr lang="en-US" sz="4000" dirty="0" smtClean="0"/>
              <a:t>Filtering (F1=0.48</a:t>
            </a:r>
            <a:r>
              <a:rPr lang="en-US" sz="4000" dirty="0"/>
              <a:t>)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8033369" y="33963064"/>
            <a:ext cx="11683591" cy="6001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3200" dirty="0" smtClean="0"/>
              <a:t>[1] D. Carmel, </a:t>
            </a:r>
            <a:r>
              <a:rPr lang="en-IN" sz="3200" dirty="0" err="1" smtClean="0"/>
              <a:t>M.W.Chang</a:t>
            </a:r>
            <a:r>
              <a:rPr lang="en-IN" sz="3200" dirty="0" smtClean="0"/>
              <a:t>, E. </a:t>
            </a:r>
            <a:r>
              <a:rPr lang="en-IN" sz="3200" dirty="0" err="1" smtClean="0"/>
              <a:t>Gabrilovich</a:t>
            </a:r>
            <a:r>
              <a:rPr lang="en-IN" sz="3200" dirty="0" smtClean="0"/>
              <a:t>, </a:t>
            </a:r>
            <a:r>
              <a:rPr lang="en-IN" sz="3200" dirty="0" err="1" smtClean="0"/>
              <a:t>B.J.P.Hsu</a:t>
            </a:r>
            <a:r>
              <a:rPr lang="en-IN" sz="3200" dirty="0" smtClean="0"/>
              <a:t>, </a:t>
            </a:r>
            <a:r>
              <a:rPr lang="en-IN" sz="3200" dirty="0" err="1" smtClean="0"/>
              <a:t>K.Wang</a:t>
            </a:r>
            <a:r>
              <a:rPr lang="en-IN" sz="3200" dirty="0" smtClean="0"/>
              <a:t>.</a:t>
            </a:r>
            <a:r>
              <a:rPr lang="en-US" sz="3200" dirty="0" smtClean="0"/>
              <a:t> ERD 2014: Entity Recognition and Disambiguation Challenge SIGIR Forum, 2014 </a:t>
            </a:r>
            <a:endParaRPr lang="en-IN" sz="3200" dirty="0" smtClean="0"/>
          </a:p>
          <a:p>
            <a:pPr lvl="0"/>
            <a:r>
              <a:rPr lang="en-IN" sz="3200" dirty="0" smtClean="0"/>
              <a:t>[2] P. </a:t>
            </a:r>
            <a:r>
              <a:rPr lang="en-IN" sz="3200" dirty="0" err="1" smtClean="0"/>
              <a:t>Ferravina</a:t>
            </a:r>
            <a:r>
              <a:rPr lang="en-IN" sz="3200" dirty="0" smtClean="0"/>
              <a:t>, U. </a:t>
            </a:r>
            <a:r>
              <a:rPr lang="en-IN" sz="3200" dirty="0" err="1" smtClean="0"/>
              <a:t>Scaiella</a:t>
            </a:r>
            <a:r>
              <a:rPr lang="en-US" sz="3200" dirty="0" smtClean="0"/>
              <a:t>. TAGME: On-the-fly Annotation of Short Text Fragments. CIKM 2010</a:t>
            </a:r>
          </a:p>
          <a:p>
            <a:r>
              <a:rPr lang="en-US" sz="3200" dirty="0" smtClean="0"/>
              <a:t>[3] </a:t>
            </a:r>
            <a:r>
              <a:rPr lang="en-IN" sz="3200" dirty="0" smtClean="0"/>
              <a:t>D. Milne and I. H. Witten. An Effective, Low-Cost Measure of Semantic Relatedness Obtained from Wikipedia Links. AAAI Workshop on Wikipedia and Artificial Intelligence: 2008</a:t>
            </a:r>
          </a:p>
          <a:p>
            <a:r>
              <a:rPr lang="en-US" sz="3200" dirty="0" smtClean="0"/>
              <a:t>[4] A</a:t>
            </a:r>
            <a:r>
              <a:rPr lang="en-US" sz="3200" dirty="0"/>
              <a:t>. Ritter, S. Clark, </a:t>
            </a:r>
            <a:r>
              <a:rPr lang="en-US" sz="3200" dirty="0" err="1"/>
              <a:t>Mausam</a:t>
            </a:r>
            <a:r>
              <a:rPr lang="en-US" sz="3200" dirty="0"/>
              <a:t>, and O. </a:t>
            </a:r>
            <a:r>
              <a:rPr lang="en-US" sz="3200" dirty="0" err="1"/>
              <a:t>Etzioni</a:t>
            </a:r>
            <a:r>
              <a:rPr lang="en-US" sz="3200" dirty="0"/>
              <a:t>. Named Entity</a:t>
            </a:r>
          </a:p>
          <a:p>
            <a:r>
              <a:rPr lang="en-US" sz="3200" dirty="0"/>
              <a:t>Recognition in Tweets: An Experimental Study. </a:t>
            </a:r>
            <a:r>
              <a:rPr lang="en-US" sz="3200" dirty="0" smtClean="0"/>
              <a:t>EMNLP 2011</a:t>
            </a:r>
          </a:p>
          <a:p>
            <a:r>
              <a:rPr lang="en-US" sz="3200" dirty="0" smtClean="0"/>
              <a:t>[5] S</a:t>
            </a:r>
            <a:r>
              <a:rPr lang="en-US" sz="3200" dirty="0"/>
              <a:t>. </a:t>
            </a:r>
            <a:r>
              <a:rPr lang="en-US" sz="3200" dirty="0" err="1"/>
              <a:t>Cucerzan</a:t>
            </a:r>
            <a:r>
              <a:rPr lang="en-US" sz="3200" dirty="0"/>
              <a:t>. Large-Scale Named Entity Disambiguation</a:t>
            </a:r>
          </a:p>
          <a:p>
            <a:r>
              <a:rPr lang="en-US" sz="3200" dirty="0"/>
              <a:t>Based on Wikipedia Data. EMNLP-</a:t>
            </a:r>
            <a:r>
              <a:rPr lang="en-US" sz="3200" dirty="0" err="1"/>
              <a:t>CoNLL</a:t>
            </a:r>
            <a:r>
              <a:rPr lang="en-US" sz="3200" dirty="0"/>
              <a:t> 2007</a:t>
            </a:r>
            <a:endParaRPr lang="en-US" sz="3200" dirty="0" smtClean="0"/>
          </a:p>
        </p:txBody>
      </p:sp>
      <p:cxnSp>
        <p:nvCxnSpPr>
          <p:cNvPr id="59" name="Straight Connector 85"/>
          <p:cNvCxnSpPr>
            <a:cxnSpLocks noChangeShapeType="1"/>
          </p:cNvCxnSpPr>
          <p:nvPr/>
        </p:nvCxnSpPr>
        <p:spPr bwMode="auto">
          <a:xfrm flipV="1">
            <a:off x="804305" y="40530417"/>
            <a:ext cx="28218419" cy="59273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Rectangle 60"/>
          <p:cNvSpPr/>
          <p:nvPr/>
        </p:nvSpPr>
        <p:spPr>
          <a:xfrm>
            <a:off x="16147322" y="10070635"/>
            <a:ext cx="1288067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>
                <a:latin typeface="+mj-lt"/>
              </a:rPr>
              <a:t>Definitions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Wikipedia anchor, a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Page linking to anchor a, </a:t>
            </a:r>
            <a:r>
              <a:rPr lang="en-US" sz="4000" dirty="0" smtClean="0"/>
              <a:t>p</a:t>
            </a:r>
            <a:r>
              <a:rPr lang="en-US" sz="4000" baseline="-25000" dirty="0" smtClean="0"/>
              <a:t>a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/>
              <a:t>Prior </a:t>
            </a:r>
            <a:r>
              <a:rPr lang="en-IN" sz="4000" dirty="0" smtClean="0"/>
              <a:t>probability of a linking to page p, </a:t>
            </a:r>
            <a:r>
              <a:rPr lang="en-IN" sz="4000" dirty="0"/>
              <a:t>Pr</a:t>
            </a:r>
            <a:r>
              <a:rPr lang="en-IN" sz="4000" dirty="0" smtClean="0"/>
              <a:t>(</a:t>
            </a:r>
            <a:r>
              <a:rPr lang="en-US" sz="4000" dirty="0"/>
              <a:t>p</a:t>
            </a:r>
            <a:r>
              <a:rPr lang="en-US" sz="4000" baseline="-25000" dirty="0"/>
              <a:t>a</a:t>
            </a:r>
            <a:r>
              <a:rPr lang="en-IN" sz="4000" dirty="0" smtClean="0"/>
              <a:t>|a)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4000" dirty="0" smtClean="0"/>
              <a:t>Relatedness score from </a:t>
            </a:r>
            <a:r>
              <a:rPr lang="en-US" sz="4000" dirty="0" smtClean="0"/>
              <a:t>p</a:t>
            </a:r>
            <a:r>
              <a:rPr lang="en-US" sz="4000" baseline="-25000" dirty="0" smtClean="0"/>
              <a:t>a </a:t>
            </a:r>
            <a:r>
              <a:rPr lang="en-IN" sz="4000" dirty="0" smtClean="0"/>
              <a:t>to a,</a:t>
            </a:r>
            <a:r>
              <a:rPr lang="en-IN" sz="4000" i="1" dirty="0" smtClean="0"/>
              <a:t> </a:t>
            </a:r>
            <a:r>
              <a:rPr lang="en-US" sz="4000" dirty="0" err="1" smtClean="0"/>
              <a:t>rel</a:t>
            </a:r>
            <a:r>
              <a:rPr lang="en-US" sz="4000" baseline="-25000" dirty="0" err="1" smtClean="0"/>
              <a:t>a</a:t>
            </a:r>
            <a:r>
              <a:rPr lang="en-US" sz="4000" dirty="0" smtClean="0"/>
              <a:t>(p</a:t>
            </a:r>
            <a:r>
              <a:rPr lang="en-US" sz="4000" baseline="-25000" dirty="0" smtClean="0"/>
              <a:t>a</a:t>
            </a:r>
            <a:r>
              <a:rPr lang="en-US" sz="4000" dirty="0" smtClean="0"/>
              <a:t>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Disambiguation constant, </a:t>
            </a:r>
            <a:r>
              <a:rPr lang="el-GR" sz="4000" dirty="0" smtClean="0"/>
              <a:t>α</a:t>
            </a:r>
            <a:r>
              <a:rPr lang="en-US" sz="4000" dirty="0"/>
              <a:t> and P</a:t>
            </a:r>
            <a:r>
              <a:rPr lang="en-US" sz="4000" dirty="0" smtClean="0"/>
              <a:t>runing constant, </a:t>
            </a:r>
            <a:r>
              <a:rPr lang="en-US" sz="4000" dirty="0" smtClean="0">
                <a:latin typeface="Lucida Grande"/>
                <a:ea typeface="Lucida Grande"/>
                <a:cs typeface="Lucida Grande"/>
              </a:rPr>
              <a:t>γ</a:t>
            </a:r>
            <a:endParaRPr lang="en-IN" sz="4000" dirty="0"/>
          </a:p>
        </p:txBody>
      </p:sp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708597"/>
              </p:ext>
            </p:extLst>
          </p:nvPr>
        </p:nvGraphicFramePr>
        <p:xfrm>
          <a:off x="853694" y="29496394"/>
          <a:ext cx="16587029" cy="639208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80879"/>
                <a:gridCol w="11323907"/>
                <a:gridCol w="2582243"/>
              </a:tblGrid>
              <a:tr h="669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Run #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Run Description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F1</a:t>
                      </a:r>
                      <a:r>
                        <a:rPr lang="en-US" sz="3600" baseline="0" dirty="0" smtClean="0">
                          <a:latin typeface="+mn-lt"/>
                        </a:rPr>
                        <a:t> Score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</a:tr>
              <a:tr h="669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1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Base System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0.53</a:t>
                      </a:r>
                    </a:p>
                  </a:txBody>
                  <a:tcPr/>
                </a:tc>
              </a:tr>
              <a:tr h="669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2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Disambiguation Score uses </a:t>
                      </a:r>
                      <a:r>
                        <a:rPr lang="en-US" sz="3600" dirty="0" err="1" smtClean="0">
                          <a:latin typeface="+mn-lt"/>
                        </a:rPr>
                        <a:t>Pr</a:t>
                      </a:r>
                      <a:r>
                        <a:rPr lang="en-US" sz="3600" dirty="0" smtClean="0">
                          <a:latin typeface="+mn-lt"/>
                        </a:rPr>
                        <a:t>(</a:t>
                      </a:r>
                      <a:r>
                        <a:rPr lang="en-US" sz="3600" dirty="0" err="1" smtClean="0">
                          <a:latin typeface="+mn-lt"/>
                          <a:ea typeface="Lucida Grande"/>
                          <a:cs typeface="Lucida Grande"/>
                        </a:rPr>
                        <a:t>p</a:t>
                      </a:r>
                      <a:r>
                        <a:rPr lang="en-US" sz="3600" baseline="-25000" dirty="0" err="1" smtClean="0">
                          <a:latin typeface="+mn-lt"/>
                        </a:rPr>
                        <a:t>a</a:t>
                      </a:r>
                      <a:r>
                        <a:rPr lang="en-US" sz="3600" dirty="0" err="1" smtClean="0">
                          <a:latin typeface="+mn-lt"/>
                        </a:rPr>
                        <a:t>|a</a:t>
                      </a:r>
                      <a:r>
                        <a:rPr lang="en-US" sz="3600" dirty="0" smtClean="0">
                          <a:latin typeface="+mn-lt"/>
                        </a:rPr>
                        <a:t>) instead of </a:t>
                      </a:r>
                      <a:r>
                        <a:rPr lang="en-US" sz="3600" dirty="0" err="1" smtClean="0">
                          <a:latin typeface="+mn-lt"/>
                        </a:rPr>
                        <a:t>lp</a:t>
                      </a:r>
                      <a:r>
                        <a:rPr lang="en-US" sz="3600" dirty="0" smtClean="0">
                          <a:latin typeface="+mn-lt"/>
                        </a:rPr>
                        <a:t>(a)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0.50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</a:tr>
              <a:tr h="669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3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Threshold Combination + </a:t>
                      </a:r>
                      <a:r>
                        <a:rPr lang="en-US" sz="3600" dirty="0" err="1" smtClean="0">
                          <a:latin typeface="+mn-lt"/>
                        </a:rPr>
                        <a:t>Stopword</a:t>
                      </a:r>
                      <a:r>
                        <a:rPr lang="en-US" sz="3600" dirty="0" smtClean="0">
                          <a:latin typeface="+mn-lt"/>
                        </a:rPr>
                        <a:t> Filtering +   </a:t>
                      </a:r>
                    </a:p>
                    <a:p>
                      <a:r>
                        <a:rPr lang="en-US" sz="3600" dirty="0" smtClean="0">
                          <a:latin typeface="+mn-lt"/>
                        </a:rPr>
                        <a:t> Prominent Senses Restriction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0.48</a:t>
                      </a:r>
                    </a:p>
                  </a:txBody>
                  <a:tcPr/>
                </a:tc>
              </a:tr>
              <a:tr h="669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4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Linear Combination + Non-normalized Vote + Single-</a:t>
                      </a:r>
                    </a:p>
                    <a:p>
                      <a:r>
                        <a:rPr lang="en-US" sz="3600" dirty="0" smtClean="0">
                          <a:latin typeface="+mn-lt"/>
                        </a:rPr>
                        <a:t> Row Anchor Index + Singleton Object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0.47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</a:tr>
              <a:tr h="669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5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TPOS Filtering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0.48</a:t>
                      </a:r>
                    </a:p>
                  </a:txBody>
                  <a:tcPr/>
                </a:tc>
              </a:tr>
              <a:tr h="669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6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Pruning Score uses </a:t>
                      </a:r>
                      <a:r>
                        <a:rPr lang="en-US" sz="3600" dirty="0" err="1" smtClean="0">
                          <a:latin typeface="+mn-lt"/>
                        </a:rPr>
                        <a:t>lp</a:t>
                      </a:r>
                      <a:r>
                        <a:rPr lang="en-US" sz="3600" dirty="0" smtClean="0">
                          <a:latin typeface="+mn-lt"/>
                        </a:rPr>
                        <a:t>(a) instead of </a:t>
                      </a:r>
                      <a:r>
                        <a:rPr lang="en-US" sz="3600" dirty="0" err="1" smtClean="0">
                          <a:latin typeface="+mn-lt"/>
                        </a:rPr>
                        <a:t>Pr</a:t>
                      </a:r>
                      <a:r>
                        <a:rPr lang="en-US" sz="3600" dirty="0" smtClean="0">
                          <a:latin typeface="+mn-lt"/>
                        </a:rPr>
                        <a:t>(</a:t>
                      </a:r>
                      <a:r>
                        <a:rPr lang="en-US" sz="3600" dirty="0" err="1" smtClean="0">
                          <a:latin typeface="+mn-lt"/>
                        </a:rPr>
                        <a:t>p</a:t>
                      </a:r>
                      <a:r>
                        <a:rPr lang="en-US" sz="3600" baseline="-25000" dirty="0" err="1" smtClean="0">
                          <a:latin typeface="+mn-lt"/>
                        </a:rPr>
                        <a:t>a</a:t>
                      </a:r>
                      <a:r>
                        <a:rPr lang="en-US" sz="3600" dirty="0" err="1" smtClean="0">
                          <a:latin typeface="+mn-lt"/>
                        </a:rPr>
                        <a:t>|a</a:t>
                      </a:r>
                      <a:r>
                        <a:rPr lang="en-US" sz="3600" dirty="0" smtClean="0">
                          <a:latin typeface="+mn-lt"/>
                        </a:rPr>
                        <a:t>) 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0.44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</a:tr>
              <a:tr h="66910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+mn-lt"/>
                        </a:rPr>
                        <a:t>7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</a:t>
                      </a:r>
                      <a:r>
                        <a:rPr lang="en-US" sz="3600" dirty="0" err="1" smtClean="0">
                          <a:latin typeface="+mn-lt"/>
                        </a:rPr>
                        <a:t>Stopword</a:t>
                      </a:r>
                      <a:r>
                        <a:rPr lang="en-US" sz="3600" dirty="0" smtClean="0">
                          <a:latin typeface="+mn-lt"/>
                        </a:rPr>
                        <a:t> Filtering</a:t>
                      </a:r>
                      <a:endParaRPr lang="en-US" sz="3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+mn-lt"/>
                        </a:rPr>
                        <a:t> 0.53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3" name="Footer Placeholder 23"/>
          <p:cNvSpPr txBox="1">
            <a:spLocks/>
          </p:cNvSpPr>
          <p:nvPr/>
        </p:nvSpPr>
        <p:spPr bwMode="auto">
          <a:xfrm>
            <a:off x="719642" y="37860008"/>
            <a:ext cx="17356058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0110" tIns="220055" rIns="440110" bIns="220055" anchor="ctr"/>
          <a:lstStyle>
            <a:lvl1pPr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eaLnBrk="1" hangingPunct="1"/>
            <a:r>
              <a:rPr lang="en-US" altLang="zh-TW" sz="4000" dirty="0"/>
              <a:t>This paper is supported by </a:t>
            </a:r>
            <a:r>
              <a:rPr lang="en-US" altLang="zh-TW" sz="4000" b="1" dirty="0"/>
              <a:t>SIGIR Donald B. Crouch grant</a:t>
            </a:r>
          </a:p>
        </p:txBody>
      </p:sp>
      <p:sp>
        <p:nvSpPr>
          <p:cNvPr id="64" name="TextBox 119"/>
          <p:cNvSpPr txBox="1">
            <a:spLocks noChangeArrowheads="1"/>
          </p:cNvSpPr>
          <p:nvPr/>
        </p:nvSpPr>
        <p:spPr bwMode="auto">
          <a:xfrm>
            <a:off x="775222" y="37254645"/>
            <a:ext cx="16707833" cy="769441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r>
              <a:rPr lang="en-US" altLang="zh-TW" sz="4400" b="1" dirty="0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65" name="TextBox 6"/>
          <p:cNvSpPr txBox="1">
            <a:spLocks noChangeArrowheads="1"/>
          </p:cNvSpPr>
          <p:nvPr/>
        </p:nvSpPr>
        <p:spPr bwMode="auto">
          <a:xfrm>
            <a:off x="851948" y="39157282"/>
            <a:ext cx="1642005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eaLnBrk="1" hangingPunct="1"/>
            <a:r>
              <a:rPr lang="en-US" sz="4000" dirty="0" smtClean="0"/>
              <a:t>* The author </a:t>
            </a:r>
            <a:r>
              <a:rPr lang="en-US" sz="4000" dirty="0"/>
              <a:t>is </a:t>
            </a:r>
            <a:r>
              <a:rPr lang="en-US" sz="4000" dirty="0" smtClean="0"/>
              <a:t>Senior Applied </a:t>
            </a:r>
            <a:r>
              <a:rPr lang="en-US" sz="4000" dirty="0"/>
              <a:t>R</a:t>
            </a:r>
            <a:r>
              <a:rPr lang="en-US" sz="4000" dirty="0" smtClean="0"/>
              <a:t>esearcher </a:t>
            </a:r>
            <a:r>
              <a:rPr lang="en-US" sz="4000" dirty="0"/>
              <a:t>at Microsoft and A</a:t>
            </a:r>
            <a:r>
              <a:rPr lang="en-US" sz="4000" dirty="0" smtClean="0"/>
              <a:t>djunct </a:t>
            </a:r>
            <a:r>
              <a:rPr lang="en-US" sz="4000" dirty="0"/>
              <a:t>F</a:t>
            </a:r>
            <a:r>
              <a:rPr lang="en-US" sz="4000" dirty="0" smtClean="0"/>
              <a:t>aculty </a:t>
            </a:r>
            <a:r>
              <a:rPr lang="en-US" sz="4000" dirty="0"/>
              <a:t>at </a:t>
            </a:r>
            <a:r>
              <a:rPr lang="en-US" sz="4000" dirty="0" smtClean="0"/>
              <a:t>IIIT Hyderabad</a:t>
            </a:r>
            <a:endParaRPr lang="en-US" sz="4000" dirty="0"/>
          </a:p>
        </p:txBody>
      </p:sp>
      <p:pic>
        <p:nvPicPr>
          <p:cNvPr id="6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52" y="40759040"/>
            <a:ext cx="2744787" cy="1651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039" y="40732609"/>
            <a:ext cx="46990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47"/>
          <p:cNvSpPr/>
          <p:nvPr/>
        </p:nvSpPr>
        <p:spPr>
          <a:xfrm>
            <a:off x="19990760" y="19679006"/>
            <a:ext cx="9396799" cy="80945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indent="-742950">
              <a:buAutoNum type="arabicPeriod"/>
            </a:pPr>
            <a:r>
              <a:rPr lang="en-US" sz="4000" b="1" dirty="0" smtClean="0"/>
              <a:t>Coherence</a:t>
            </a:r>
            <a:r>
              <a:rPr lang="en-US" sz="4000" dirty="0" smtClean="0"/>
              <a:t>:</a:t>
            </a:r>
            <a:r>
              <a:rPr lang="en-US" sz="4000" b="1" dirty="0" smtClean="0"/>
              <a:t> </a:t>
            </a:r>
            <a:r>
              <a:rPr lang="en-US" sz="4000" dirty="0"/>
              <a:t>The average </a:t>
            </a:r>
            <a:r>
              <a:rPr lang="en-US" sz="4000" dirty="0" smtClean="0"/>
              <a:t>relatedness </a:t>
            </a:r>
            <a:r>
              <a:rPr lang="en-US" sz="4000" dirty="0"/>
              <a:t>between the given </a:t>
            </a:r>
            <a:r>
              <a:rPr lang="en-US" sz="4000" dirty="0" smtClean="0"/>
              <a:t>sense p</a:t>
            </a:r>
            <a:r>
              <a:rPr lang="en-US" sz="4000" baseline="-25000" dirty="0" smtClean="0"/>
              <a:t>a</a:t>
            </a:r>
            <a:r>
              <a:rPr lang="en-US" sz="4000" dirty="0" smtClean="0"/>
              <a:t> </a:t>
            </a:r>
            <a:r>
              <a:rPr lang="en-US" sz="4000" dirty="0"/>
              <a:t>and the senses assigned to all </a:t>
            </a:r>
            <a:r>
              <a:rPr lang="en-US" sz="4000" dirty="0" smtClean="0"/>
              <a:t>other anchors.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smtClean="0"/>
              <a:t>Pruning Score: </a:t>
            </a:r>
            <a:r>
              <a:rPr lang="en-US" sz="4000" dirty="0"/>
              <a:t>Combines coherence </a:t>
            </a:r>
            <a:r>
              <a:rPr lang="en-US" sz="4000" dirty="0" smtClean="0"/>
              <a:t>and </a:t>
            </a:r>
            <a:r>
              <a:rPr lang="en-US" sz="4000" dirty="0"/>
              <a:t>link </a:t>
            </a:r>
            <a:r>
              <a:rPr lang="en-US" sz="4000" dirty="0" smtClean="0"/>
              <a:t>probability.</a:t>
            </a:r>
            <a:endParaRPr lang="en-US" sz="4000" dirty="0"/>
          </a:p>
          <a:p>
            <a:endParaRPr lang="en-US" sz="4000" dirty="0" smtClean="0"/>
          </a:p>
          <a:p>
            <a:endParaRPr lang="en-US" sz="4000" dirty="0"/>
          </a:p>
          <a:p>
            <a:r>
              <a:rPr lang="en-US" sz="4000" dirty="0"/>
              <a:t> </a:t>
            </a:r>
            <a:r>
              <a:rPr lang="en-US" sz="4000" dirty="0" smtClean="0"/>
              <a:t>     Pruning constant </a:t>
            </a:r>
            <a:r>
              <a:rPr lang="en-US" sz="4000" b="1" dirty="0" smtClean="0">
                <a:latin typeface="Lucida Grande"/>
                <a:ea typeface="Lucida Grande"/>
                <a:cs typeface="Lucida Grande"/>
              </a:rPr>
              <a:t>γ </a:t>
            </a:r>
            <a:r>
              <a:rPr lang="en-US" sz="4000" dirty="0" smtClean="0"/>
              <a:t>= </a:t>
            </a:r>
            <a:r>
              <a:rPr lang="en-US" sz="4000" dirty="0"/>
              <a:t>0.1 </a:t>
            </a:r>
            <a:r>
              <a:rPr lang="en-US" sz="4000" dirty="0" smtClean="0"/>
              <a:t>in our 	experiments</a:t>
            </a:r>
            <a:r>
              <a:rPr lang="en-US" sz="4000" dirty="0"/>
              <a:t>.</a:t>
            </a:r>
          </a:p>
          <a:p>
            <a:r>
              <a:rPr lang="en-US" sz="4000" dirty="0" smtClean="0"/>
              <a:t>	</a:t>
            </a:r>
            <a:r>
              <a:rPr lang="en-US" sz="4000" b="1" dirty="0" smtClean="0">
                <a:latin typeface="Lucida Grande"/>
                <a:ea typeface="Lucida Grande"/>
                <a:cs typeface="Lucida Grande"/>
              </a:rPr>
              <a:t>ρ </a:t>
            </a:r>
            <a:r>
              <a:rPr lang="en-US" sz="4000" dirty="0" smtClean="0"/>
              <a:t>= </a:t>
            </a:r>
            <a:r>
              <a:rPr lang="en-US" sz="4000" dirty="0"/>
              <a:t>0.05 was the threshold value.</a:t>
            </a:r>
          </a:p>
          <a:p>
            <a:endParaRPr lang="en-US" sz="4000" dirty="0"/>
          </a:p>
          <a:p>
            <a:r>
              <a:rPr lang="en-US" sz="4000" dirty="0" smtClean="0"/>
              <a:t>	RUNS: </a:t>
            </a:r>
            <a:r>
              <a:rPr lang="en-US" sz="4000" dirty="0"/>
              <a:t>Run6</a:t>
            </a:r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51948" y="35880817"/>
            <a:ext cx="1642005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700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marL="571500" indent="-571500" eaLnBrk="1" hangingPunct="1">
              <a:buFontTx/>
              <a:buChar char="•"/>
            </a:pPr>
            <a:r>
              <a:rPr lang="en-US" sz="4000" dirty="0" smtClean="0"/>
              <a:t>Each run was tested on a 500 query test set, except runs 1 and 2 which were tested on a 100 query test set.</a:t>
            </a:r>
            <a:endParaRPr lang="en-US" sz="4000" dirty="0"/>
          </a:p>
        </p:txBody>
      </p:sp>
      <p:pic>
        <p:nvPicPr>
          <p:cNvPr id="45" name="Picture 136" descr="Logo_Colour.png (1661×2135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192" y="462577"/>
            <a:ext cx="25527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新細明體"/>
      </a:majorFont>
      <a:minorFont>
        <a:latin typeface="Arial"/>
        <a:ea typeface="新細明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00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  <a:cs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00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87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  <a:cs typeface="新細明體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3820</TotalTime>
  <Words>791</Words>
  <Application>Microsoft Office PowerPoint</Application>
  <PresentationFormat>Custom</PresentationFormat>
  <Paragraphs>114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PMingLiU</vt:lpstr>
      <vt:lpstr>Arial</vt:lpstr>
      <vt:lpstr>Calibri</vt:lpstr>
      <vt:lpstr>Lucida Grande</vt:lpstr>
      <vt:lpstr>Wingdings</vt:lpstr>
      <vt:lpstr>預設簡報設計</vt:lpstr>
      <vt:lpstr>PowerPoint Presentation</vt:lpstr>
    </vt:vector>
  </TitlesOfParts>
  <Company>cintec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Paper  Name  ( Font  :  Arial Bold , Font Size: 80pt ,  Color Red , Align Left ..............................................)]</dc:title>
  <dc:creator>yslaw</dc:creator>
  <cp:lastModifiedBy>Manish Gupta (BING-IDC)</cp:lastModifiedBy>
  <cp:revision>200</cp:revision>
  <cp:lastPrinted>2014-07-08T09:55:55Z</cp:lastPrinted>
  <dcterms:created xsi:type="dcterms:W3CDTF">2010-12-09T14:32:08Z</dcterms:created>
  <dcterms:modified xsi:type="dcterms:W3CDTF">2014-07-08T10:16:46Z</dcterms:modified>
</cp:coreProperties>
</file>