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71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0" r:id="rId15"/>
    <p:sldId id="268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 autoAdjust="0"/>
    <p:restoredTop sz="94737" autoAdjust="0"/>
  </p:normalViewPr>
  <p:slideViewPr>
    <p:cSldViewPr snapToGrid="0" snapToObjects="1">
      <p:cViewPr varScale="1">
        <p:scale>
          <a:sx n="61" d="100"/>
          <a:sy n="61" d="100"/>
        </p:scale>
        <p:origin x="157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13DD8-EB66-5D41-9A75-729E09B8BDCC}" type="datetimeFigureOut">
              <a:rPr lang="en-US" smtClean="0"/>
              <a:t>10 May 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5B0F46-7BB5-4748-B846-EFE075388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0189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2234BB-EB69-3140-A307-0C6121F0384C}" type="datetimeFigureOut">
              <a:rPr lang="en-US" smtClean="0"/>
              <a:t>10 May 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0E49A1-EA57-7B42-901C-945AAC808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8800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E49A1-EA57-7B42-901C-945AAC80854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910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35BB5-47C6-4888-9997-B807F4E9F922}" type="datetime1">
              <a:rPr lang="en-US" smtClean="0"/>
              <a:t>10 May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Modeling the Evolution of Product Entities (priya.r@research.iiit.ac.in)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425CD-C571-2D43-94D8-C1E5E5D2D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4539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3919A-25B2-4858-B502-55E4803C65AD}" type="datetime1">
              <a:rPr lang="en-US" smtClean="0"/>
              <a:t>10 May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Modeling the Evolution of Product Entities (priya.r@research.iiit.ac.in)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425CD-C571-2D43-94D8-C1E5E5D2D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53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4C789-474D-41E5-8E09-F78DDFFAC04A}" type="datetime1">
              <a:rPr lang="en-US" smtClean="0"/>
              <a:t>10 May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Modeling the Evolution of Product Entities (priya.r@research.iiit.ac.in)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425CD-C571-2D43-94D8-C1E5E5D2D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1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mazon.com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10.2.4.116/backup/sieldata/datasets/EntityRanking/data.zip" TargetMode="External"/><Relationship Id="rId2" Type="http://schemas.openxmlformats.org/officeDocument/2006/relationships/hyperlink" Target="https://github.com/priyaradhakrishnan0/EntityRank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inyurl.com/lclapy8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5411" y="2006628"/>
            <a:ext cx="8230378" cy="2380143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Modeling the Evolution of Product </a:t>
            </a:r>
            <a:r>
              <a:rPr lang="en-US" sz="3200" b="1" dirty="0" smtClean="0">
                <a:solidFill>
                  <a:srgbClr val="FF0000"/>
                </a:solidFill>
              </a:rPr>
              <a:t>Entities</a:t>
            </a:r>
            <a:br>
              <a:rPr lang="en-US" sz="3200" b="1" dirty="0" smtClean="0">
                <a:solidFill>
                  <a:srgbClr val="FF0000"/>
                </a:solidFill>
              </a:rPr>
            </a:br>
            <a:r>
              <a:rPr lang="en-US" sz="3200" dirty="0" smtClean="0"/>
              <a:t> </a:t>
            </a:r>
            <a:r>
              <a:rPr lang="en-US" sz="3600" dirty="0" smtClean="0">
                <a:effectLst/>
              </a:rPr>
              <a:t/>
            </a:r>
            <a:br>
              <a:rPr lang="en-US" sz="3600" dirty="0" smtClean="0">
                <a:effectLst/>
              </a:rPr>
            </a:br>
            <a:r>
              <a:rPr lang="en-US" sz="2000" dirty="0"/>
              <a:t>Priya </a:t>
            </a:r>
            <a:r>
              <a:rPr lang="en-US" sz="2000" dirty="0" smtClean="0"/>
              <a:t>Radhakrishnan</a:t>
            </a:r>
            <a:r>
              <a:rPr lang="en-US" sz="2000" baseline="30000" dirty="0" smtClean="0"/>
              <a:t>1</a:t>
            </a:r>
            <a:r>
              <a:rPr lang="en-US" sz="2000" dirty="0" smtClean="0"/>
              <a:t>, Manish Gupta</a:t>
            </a:r>
            <a:r>
              <a:rPr lang="en-US" sz="2000" baseline="30000" dirty="0" smtClean="0"/>
              <a:t>1,2</a:t>
            </a:r>
            <a:r>
              <a:rPr lang="en-US" sz="2000" dirty="0" smtClean="0"/>
              <a:t>, Vasudeva Varma</a:t>
            </a:r>
            <a:r>
              <a:rPr lang="en-US" sz="2000" baseline="30000" dirty="0" smtClean="0"/>
              <a:t>1 </a:t>
            </a:r>
            <a:r>
              <a:rPr lang="en-US" sz="2000" dirty="0" smtClean="0">
                <a:effectLst/>
              </a:rPr>
              <a:t/>
            </a:r>
            <a:br>
              <a:rPr lang="en-US" sz="2000" dirty="0" smtClean="0">
                <a:effectLst/>
              </a:rPr>
            </a:br>
            <a:r>
              <a:rPr lang="en-US" sz="2000" baseline="30000" dirty="0"/>
              <a:t>1</a:t>
            </a:r>
            <a:r>
              <a:rPr lang="en-US" sz="2000" dirty="0"/>
              <a:t>Search and Information Extraction Lab, IIIT-Hyderabad, India</a:t>
            </a:r>
            <a:r>
              <a:rPr lang="en-US" sz="3600" dirty="0"/>
              <a:t>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2000" baseline="30000" dirty="0" smtClean="0"/>
              <a:t>2</a:t>
            </a:r>
            <a:r>
              <a:rPr lang="en-US" sz="2000" dirty="0" smtClean="0"/>
              <a:t>Microsoft</a:t>
            </a:r>
            <a:r>
              <a:rPr lang="en-US" sz="2000" dirty="0"/>
              <a:t>, Hyderabad, India </a:t>
            </a:r>
            <a:endParaRPr lang="en-US" sz="36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014" y="4476070"/>
            <a:ext cx="1428075" cy="1639443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 flipV="1">
            <a:off x="12576" y="6236549"/>
            <a:ext cx="9131424" cy="25150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923730" y="4652112"/>
            <a:ext cx="69153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ACM </a:t>
            </a:r>
          </a:p>
          <a:p>
            <a:r>
              <a:rPr lang="en-US" sz="2400" b="1" dirty="0" smtClean="0">
                <a:latin typeface="Times New Roman"/>
                <a:cs typeface="Times New Roman"/>
              </a:rPr>
              <a:t>SIGIR 2014 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July 6-11, 2014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The 37</a:t>
            </a:r>
            <a:r>
              <a:rPr lang="en-US" sz="2400" baseline="30000" dirty="0" smtClean="0">
                <a:latin typeface="Times New Roman"/>
                <a:cs typeface="Times New Roman"/>
              </a:rPr>
              <a:t>th</a:t>
            </a:r>
            <a:r>
              <a:rPr lang="en-US" sz="2400" dirty="0" smtClean="0">
                <a:latin typeface="Times New Roman"/>
                <a:cs typeface="Times New Roman"/>
              </a:rPr>
              <a:t> Annual </a:t>
            </a:r>
            <a:r>
              <a:rPr lang="en-US" sz="2400" dirty="0">
                <a:latin typeface="Times New Roman"/>
                <a:cs typeface="Times New Roman"/>
              </a:rPr>
              <a:t>I</a:t>
            </a:r>
            <a:r>
              <a:rPr lang="en-US" sz="2400" dirty="0" smtClean="0">
                <a:latin typeface="Times New Roman"/>
                <a:cs typeface="Times New Roman"/>
              </a:rPr>
              <a:t>nternational ACM SIGIR Conference </a:t>
            </a:r>
            <a:endParaRPr lang="en-US" sz="2400" dirty="0">
              <a:latin typeface="Times New Roman"/>
              <a:cs typeface="Times New Roman"/>
            </a:endParaRPr>
          </a:p>
        </p:txBody>
      </p:sp>
      <p:pic>
        <p:nvPicPr>
          <p:cNvPr id="21" name="Picture 20" descr="logo-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8521" y="197577"/>
            <a:ext cx="2536111" cy="1871376"/>
          </a:xfrm>
          <a:prstGeom prst="rect">
            <a:avLst/>
          </a:prstGeom>
        </p:spPr>
      </p:pic>
      <p:pic>
        <p:nvPicPr>
          <p:cNvPr id="9" name="Picture 2" descr="ms.jpg (352×86)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426" y="888595"/>
            <a:ext cx="2002876" cy="489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iithLogo.jpg (148×120)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4115" y="706701"/>
            <a:ext cx="1052190" cy="853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ubtitle 2"/>
          <p:cNvSpPr txBox="1">
            <a:spLocks/>
          </p:cNvSpPr>
          <p:nvPr/>
        </p:nvSpPr>
        <p:spPr>
          <a:xfrm>
            <a:off x="1524000" y="4267200"/>
            <a:ext cx="6400800" cy="7421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00B050"/>
                </a:solidFill>
              </a:rPr>
              <a:t>July 9, 2014</a:t>
            </a:r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1508242" y="6356350"/>
            <a:ext cx="7086600" cy="349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7030A0"/>
                </a:solidFill>
              </a:rPr>
              <a:t>priya.r@research.iiit.ac.in, gmanish@microsoft.com, vv@iiit.ac.in</a:t>
            </a:r>
          </a:p>
        </p:txBody>
      </p:sp>
    </p:spTree>
    <p:extLst>
      <p:ext uri="{BB962C8B-B14F-4D97-AF65-F5344CB8AC3E}">
        <p14:creationId xmlns:p14="http://schemas.microsoft.com/office/powerpoint/2010/main" val="78460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307" y="23138"/>
            <a:ext cx="8751081" cy="957699"/>
          </a:xfrm>
        </p:spPr>
        <p:txBody>
          <a:bodyPr>
            <a:normAutofit/>
          </a:bodyPr>
          <a:lstStyle/>
          <a:p>
            <a:r>
              <a:rPr lang="en-US" dirty="0" smtClean="0"/>
              <a:t>Dataset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21751"/>
            <a:ext cx="8229600" cy="5341115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endParaRPr lang="en-US" sz="2000" dirty="0" smtClean="0"/>
          </a:p>
          <a:p>
            <a:pPr>
              <a:lnSpc>
                <a:spcPct val="120000"/>
              </a:lnSpc>
            </a:pPr>
            <a:endParaRPr lang="en-US" sz="2000" dirty="0"/>
          </a:p>
          <a:p>
            <a:pPr>
              <a:lnSpc>
                <a:spcPct val="120000"/>
              </a:lnSpc>
            </a:pPr>
            <a:r>
              <a:rPr lang="en-US" sz="2000" dirty="0" smtClean="0"/>
              <a:t>Crawled 462K </a:t>
            </a:r>
            <a:r>
              <a:rPr lang="en-US" sz="2000" dirty="0"/>
              <a:t>product description pages from </a:t>
            </a:r>
            <a:r>
              <a:rPr lang="en-US" sz="2000" dirty="0" smtClean="0">
                <a:hlinkClick r:id="rId2"/>
              </a:rPr>
              <a:t>www.amazon.com</a:t>
            </a:r>
            <a:r>
              <a:rPr lang="en-US" sz="2000" dirty="0" smtClean="0"/>
              <a:t>  </a:t>
            </a:r>
            <a:endParaRPr lang="en-US" sz="2000" dirty="0" smtClean="0">
              <a:effectLst/>
            </a:endParaRPr>
          </a:p>
          <a:p>
            <a:pPr>
              <a:lnSpc>
                <a:spcPct val="120000"/>
              </a:lnSpc>
            </a:pPr>
            <a:r>
              <a:rPr lang="en-US" sz="2000" dirty="0" smtClean="0"/>
              <a:t>Labeled </a:t>
            </a:r>
            <a:r>
              <a:rPr lang="en-US" sz="2000" dirty="0"/>
              <a:t>500 from </a:t>
            </a:r>
            <a:r>
              <a:rPr lang="en-US" sz="2000" dirty="0" smtClean="0"/>
              <a:t>“camera and photo” category</a:t>
            </a:r>
          </a:p>
          <a:p>
            <a:pPr>
              <a:lnSpc>
                <a:spcPct val="120000"/>
              </a:lnSpc>
            </a:pPr>
            <a:r>
              <a:rPr lang="en-US" sz="2000" dirty="0" smtClean="0"/>
              <a:t>40 </a:t>
            </a:r>
            <a:r>
              <a:rPr lang="en-US" sz="2000" dirty="0"/>
              <a:t>out of the 500 product titles had predecessor version </a:t>
            </a:r>
            <a:endParaRPr lang="en-US" sz="2000" dirty="0">
              <a:effectLst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7546" y="6356350"/>
            <a:ext cx="3847458" cy="365125"/>
          </a:xfrm>
        </p:spPr>
        <p:txBody>
          <a:bodyPr/>
          <a:lstStyle/>
          <a:p>
            <a:r>
              <a:rPr lang="en-US" smtClean="0"/>
              <a:t>Modeling the Evolution of Product Entities (priya.r@research.iiit.ac.in)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425CD-C571-2D43-94D8-C1E5E5D2D8E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865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307" y="23138"/>
            <a:ext cx="8751081" cy="957699"/>
          </a:xfrm>
        </p:spPr>
        <p:txBody>
          <a:bodyPr>
            <a:normAutofit/>
          </a:bodyPr>
          <a:lstStyle/>
          <a:p>
            <a:r>
              <a:rPr lang="en-US" dirty="0" smtClean="0"/>
              <a:t>Results – Stage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21751"/>
            <a:ext cx="8229600" cy="5341115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2400" dirty="0" smtClean="0"/>
              <a:t>Parsing </a:t>
            </a:r>
            <a:r>
              <a:rPr lang="en-US" sz="2400" dirty="0"/>
              <a:t>the product title </a:t>
            </a:r>
            <a:endParaRPr lang="en-US" sz="2400" dirty="0" smtClean="0">
              <a:effectLst/>
            </a:endParaRPr>
          </a:p>
          <a:p>
            <a:pPr>
              <a:lnSpc>
                <a:spcPct val="120000"/>
              </a:lnSpc>
            </a:pPr>
            <a:endParaRPr lang="en-US" sz="20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US" sz="2000" dirty="0" smtClean="0"/>
              <a:t>	</a:t>
            </a:r>
            <a:endParaRPr lang="en-US" sz="2000" dirty="0" smtClean="0">
              <a:effectLst/>
            </a:endParaRPr>
          </a:p>
          <a:p>
            <a:pPr>
              <a:lnSpc>
                <a:spcPct val="120000"/>
              </a:lnSpc>
            </a:pPr>
            <a:endParaRPr lang="en-US" sz="2000" dirty="0" smtClean="0"/>
          </a:p>
          <a:p>
            <a:pPr marL="0" indent="0">
              <a:lnSpc>
                <a:spcPct val="120000"/>
              </a:lnSpc>
              <a:buNone/>
            </a:pPr>
            <a:endParaRPr lang="en-US" sz="2000" dirty="0" smtClean="0"/>
          </a:p>
          <a:p>
            <a:pPr marL="0" indent="0">
              <a:lnSpc>
                <a:spcPct val="120000"/>
              </a:lnSpc>
              <a:buNone/>
            </a:pPr>
            <a:endParaRPr lang="en-US" sz="2000" dirty="0"/>
          </a:p>
          <a:p>
            <a:pPr marL="0" indent="0">
              <a:lnSpc>
                <a:spcPct val="120000"/>
              </a:lnSpc>
              <a:buNone/>
            </a:pPr>
            <a:endParaRPr lang="en-US" sz="2000" dirty="0" smtClean="0"/>
          </a:p>
          <a:p>
            <a:pPr marL="0" indent="0">
              <a:lnSpc>
                <a:spcPct val="120000"/>
              </a:lnSpc>
              <a:buNone/>
            </a:pPr>
            <a:endParaRPr lang="en-US" sz="20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2000" dirty="0" smtClean="0"/>
              <a:t>	          CRF Accuracy for the Product Title Parsing Task </a:t>
            </a: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560931"/>
              </p:ext>
            </p:extLst>
          </p:nvPr>
        </p:nvGraphicFramePr>
        <p:xfrm>
          <a:off x="970771" y="2025742"/>
          <a:ext cx="6096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2940"/>
                <a:gridCol w="1207045"/>
                <a:gridCol w="1031018"/>
                <a:gridCol w="119499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Label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Brand name </a:t>
                      </a:r>
                      <a:endParaRPr lang="en-US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0.98 </a:t>
                      </a:r>
                      <a:endParaRPr lang="en-US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0.77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Product name </a:t>
                      </a:r>
                      <a:endParaRPr lang="en-US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0.89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0.58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0.69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Version </a:t>
                      </a:r>
                      <a:endParaRPr lang="en-US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0.69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0.48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0.55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Product name/Version </a:t>
                      </a:r>
                      <a:endParaRPr lang="en-US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0.88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0.55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0.67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Others </a:t>
                      </a:r>
                      <a:endParaRPr lang="en-US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0.84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0.98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0.91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39238" y="6356350"/>
            <a:ext cx="4113962" cy="365125"/>
          </a:xfrm>
        </p:spPr>
        <p:txBody>
          <a:bodyPr/>
          <a:lstStyle/>
          <a:p>
            <a:r>
              <a:rPr lang="en-US" smtClean="0"/>
              <a:t>Modeling the Evolution of Product Entities (priya.r@research.iiit.ac.in)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425CD-C571-2D43-94D8-C1E5E5D2D8E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69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307" y="23138"/>
            <a:ext cx="8751081" cy="957699"/>
          </a:xfrm>
        </p:spPr>
        <p:txBody>
          <a:bodyPr>
            <a:normAutofit/>
          </a:bodyPr>
          <a:lstStyle/>
          <a:p>
            <a:r>
              <a:rPr lang="en-US" dirty="0" smtClean="0"/>
              <a:t>Results – Stage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6601"/>
            <a:ext cx="8432188" cy="53411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Predicting </a:t>
            </a:r>
            <a:r>
              <a:rPr lang="en-US" sz="2400" dirty="0" smtClean="0"/>
              <a:t>the Predecessor </a:t>
            </a:r>
            <a:r>
              <a:rPr lang="en-US" sz="2400" dirty="0"/>
              <a:t>Version </a:t>
            </a:r>
            <a:endParaRPr lang="en-US" sz="2400" dirty="0" smtClean="0">
              <a:effectLst/>
            </a:endParaRPr>
          </a:p>
          <a:p>
            <a:pPr>
              <a:lnSpc>
                <a:spcPct val="120000"/>
              </a:lnSpc>
            </a:pPr>
            <a:endParaRPr lang="en-US" sz="20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US" sz="2000" dirty="0" smtClean="0"/>
              <a:t>	</a:t>
            </a:r>
            <a:endParaRPr lang="en-US" sz="2000" dirty="0" smtClean="0">
              <a:effectLst/>
            </a:endParaRPr>
          </a:p>
          <a:p>
            <a:pPr>
              <a:lnSpc>
                <a:spcPct val="120000"/>
              </a:lnSpc>
            </a:pPr>
            <a:endParaRPr lang="en-US" sz="2000" dirty="0" smtClean="0"/>
          </a:p>
          <a:p>
            <a:pPr marL="0" indent="0">
              <a:lnSpc>
                <a:spcPct val="120000"/>
              </a:lnSpc>
              <a:buNone/>
            </a:pPr>
            <a:endParaRPr lang="en-US" sz="2000" dirty="0" smtClean="0"/>
          </a:p>
          <a:p>
            <a:pPr marL="0" indent="0">
              <a:lnSpc>
                <a:spcPct val="120000"/>
              </a:lnSpc>
              <a:buNone/>
            </a:pPr>
            <a:endParaRPr lang="en-US" sz="2000" dirty="0"/>
          </a:p>
          <a:p>
            <a:pPr marL="0" indent="0">
              <a:lnSpc>
                <a:spcPct val="120000"/>
              </a:lnSpc>
              <a:buNone/>
            </a:pPr>
            <a:endParaRPr lang="en-US" sz="2000" dirty="0" smtClean="0"/>
          </a:p>
          <a:p>
            <a:pPr marL="0" indent="0">
              <a:lnSpc>
                <a:spcPct val="120000"/>
              </a:lnSpc>
              <a:buNone/>
            </a:pPr>
            <a:endParaRPr lang="en-US" sz="20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2000" dirty="0" smtClean="0"/>
              <a:t>	</a:t>
            </a:r>
          </a:p>
          <a:p>
            <a:pPr marL="0" indent="0">
              <a:buNone/>
            </a:pPr>
            <a:r>
              <a:rPr lang="en-US" sz="2000" dirty="0" smtClean="0"/>
              <a:t>    Classifier Accuracy for the Positive Class for Product Predecessor Version                                       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                                          Prediction </a:t>
            </a:r>
            <a:endParaRPr lang="en-US" sz="2000" dirty="0">
              <a:effectLst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2183632"/>
              </p:ext>
            </p:extLst>
          </p:nvPr>
        </p:nvGraphicFramePr>
        <p:xfrm>
          <a:off x="779552" y="1736521"/>
          <a:ext cx="7649489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865"/>
                <a:gridCol w="1081312"/>
                <a:gridCol w="993298"/>
                <a:gridCol w="980724"/>
                <a:gridCol w="955578"/>
                <a:gridCol w="83471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Feature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Lexical  + Review- 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0.632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0.533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0.632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0.578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All Features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0.579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0.579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0.543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Review-Date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0.579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0.061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0.458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0.579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0.512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Review-Date + Mentions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0.047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0.532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Lexical + Mentions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0.475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0.487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Lexical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0.442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0.469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Mentions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0.462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0.456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326077" y="6356350"/>
            <a:ext cx="4073779" cy="365125"/>
          </a:xfrm>
        </p:spPr>
        <p:txBody>
          <a:bodyPr/>
          <a:lstStyle/>
          <a:p>
            <a:r>
              <a:rPr lang="en-US" smtClean="0"/>
              <a:t>Modeling the Evolution of Product Entities (priya.r@research.iiit.ac.in)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425CD-C571-2D43-94D8-C1E5E5D2D8E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50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307" y="23138"/>
            <a:ext cx="8751081" cy="957699"/>
          </a:xfrm>
        </p:spPr>
        <p:txBody>
          <a:bodyPr>
            <a:normAutofit/>
          </a:bodyPr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188" y="996601"/>
            <a:ext cx="8700788" cy="5341115"/>
          </a:xfrm>
        </p:spPr>
        <p:txBody>
          <a:bodyPr>
            <a:noAutofit/>
          </a:bodyPr>
          <a:lstStyle/>
          <a:p>
            <a:r>
              <a:rPr lang="en-US" sz="2000" dirty="0"/>
              <a:t>Extracting attribute values for product entities </a:t>
            </a:r>
            <a:endParaRPr lang="en-US" sz="2000" dirty="0" smtClean="0">
              <a:effectLst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 err="1" smtClean="0"/>
              <a:t>Mauge</a:t>
            </a:r>
            <a:r>
              <a:rPr lang="en-US" sz="2000" dirty="0"/>
              <a:t>, Karin et al. Structuring </a:t>
            </a:r>
            <a:r>
              <a:rPr lang="en-US" sz="2000" dirty="0" smtClean="0"/>
              <a:t>E-Commerce </a:t>
            </a:r>
            <a:r>
              <a:rPr lang="en-US" sz="2000" dirty="0"/>
              <a:t>I</a:t>
            </a:r>
            <a:r>
              <a:rPr lang="en-US" sz="2000" dirty="0" smtClean="0"/>
              <a:t>nventory</a:t>
            </a:r>
            <a:r>
              <a:rPr lang="en-US" sz="2000" dirty="0"/>
              <a:t>. ACL </a:t>
            </a:r>
            <a:r>
              <a:rPr lang="en-US" sz="2000" dirty="0" smtClean="0"/>
              <a:t>’</a:t>
            </a:r>
            <a:r>
              <a:rPr lang="en-US" sz="2000" dirty="0"/>
              <a:t>12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 err="1" smtClean="0"/>
              <a:t>Putthividhya</a:t>
            </a:r>
            <a:r>
              <a:rPr lang="en-US" sz="2000" dirty="0"/>
              <a:t>, </a:t>
            </a:r>
            <a:r>
              <a:rPr lang="en-US" sz="2000" dirty="0" err="1"/>
              <a:t>Duangmanee</a:t>
            </a:r>
            <a:r>
              <a:rPr lang="en-US" sz="2000" dirty="0"/>
              <a:t> et al. Bootstrapped </a:t>
            </a:r>
            <a:r>
              <a:rPr lang="en-US" sz="2000" dirty="0" smtClean="0"/>
              <a:t>Named </a:t>
            </a:r>
            <a:r>
              <a:rPr lang="en-US" sz="2000" dirty="0"/>
              <a:t>E</a:t>
            </a:r>
            <a:r>
              <a:rPr lang="en-US" sz="2000" dirty="0" smtClean="0"/>
              <a:t>ntity </a:t>
            </a:r>
            <a:r>
              <a:rPr lang="en-US" sz="2000" dirty="0"/>
              <a:t>R</a:t>
            </a:r>
            <a:r>
              <a:rPr lang="en-US" sz="2000" dirty="0" smtClean="0"/>
              <a:t>ecognition </a:t>
            </a:r>
            <a:r>
              <a:rPr lang="en-US" sz="2000" dirty="0"/>
              <a:t>for </a:t>
            </a:r>
            <a:r>
              <a:rPr lang="en-US" sz="2000" dirty="0" smtClean="0"/>
              <a:t>Product </a:t>
            </a:r>
            <a:r>
              <a:rPr lang="en-US" sz="2000" dirty="0"/>
              <a:t>A</a:t>
            </a:r>
            <a:r>
              <a:rPr lang="en-US" sz="2000" dirty="0" smtClean="0"/>
              <a:t>ttribute </a:t>
            </a:r>
            <a:r>
              <a:rPr lang="en-US" sz="2000" dirty="0"/>
              <a:t>E</a:t>
            </a:r>
            <a:r>
              <a:rPr lang="en-US" sz="2000" dirty="0" smtClean="0"/>
              <a:t>xtraction</a:t>
            </a:r>
            <a:r>
              <a:rPr lang="en-US" sz="2000" dirty="0"/>
              <a:t>. EMNLP ’11 </a:t>
            </a:r>
            <a:endParaRPr lang="en-US" sz="2000" dirty="0" smtClean="0">
              <a:effectLst/>
            </a:endParaRPr>
          </a:p>
          <a:p>
            <a:r>
              <a:rPr lang="en-US" sz="2000" dirty="0" smtClean="0"/>
              <a:t>Identifying </a:t>
            </a:r>
            <a:r>
              <a:rPr lang="en-US" sz="2000" dirty="0"/>
              <a:t>related entities </a:t>
            </a:r>
            <a:endParaRPr lang="en-US" sz="2000" dirty="0" smtClean="0">
              <a:effectLst/>
            </a:endParaRPr>
          </a:p>
          <a:p>
            <a:pPr marL="914400" lvl="1" indent="-457200">
              <a:buFont typeface="+mj-lt"/>
              <a:buAutoNum type="arabicPeriod" startAt="3"/>
            </a:pPr>
            <a:r>
              <a:rPr lang="en-US" sz="2000" dirty="0"/>
              <a:t>N. Bach and S. </a:t>
            </a:r>
            <a:r>
              <a:rPr lang="en-US" sz="2000" dirty="0" err="1"/>
              <a:t>Badaskar</a:t>
            </a:r>
            <a:r>
              <a:rPr lang="en-US" sz="2000" dirty="0" smtClean="0"/>
              <a:t>. A </a:t>
            </a:r>
            <a:r>
              <a:rPr lang="en-US" sz="2000" dirty="0"/>
              <a:t>Survey on Relation Extraction LTI </a:t>
            </a:r>
            <a:r>
              <a:rPr lang="en-US" sz="2000" dirty="0" smtClean="0"/>
              <a:t>CMU </a:t>
            </a:r>
            <a:r>
              <a:rPr lang="en-US" sz="2000" dirty="0"/>
              <a:t>2007 </a:t>
            </a:r>
          </a:p>
          <a:p>
            <a:pPr marL="914400" lvl="1" indent="-457200">
              <a:buFont typeface="+mj-lt"/>
              <a:buAutoNum type="arabicPeriod" startAt="3"/>
            </a:pPr>
            <a:r>
              <a:rPr lang="en-US" sz="2000" dirty="0" smtClean="0"/>
              <a:t>L</a:t>
            </a:r>
            <a:r>
              <a:rPr lang="en-US" sz="2000" dirty="0"/>
              <a:t>. Fang, A. D. </a:t>
            </a:r>
            <a:r>
              <a:rPr lang="en-US" sz="2000" dirty="0" err="1"/>
              <a:t>Sarma</a:t>
            </a:r>
            <a:r>
              <a:rPr lang="en-US" sz="2000" dirty="0"/>
              <a:t>, C. Yu, and P. </a:t>
            </a:r>
            <a:r>
              <a:rPr lang="en-US" sz="2000" dirty="0" smtClean="0"/>
              <a:t>Bohannon. </a:t>
            </a:r>
            <a:r>
              <a:rPr lang="en-US" sz="2000" dirty="0"/>
              <a:t>REX: Explaining Relationships Between Entity Pairs. PVLDB, 5(3):241252, Nov 2011 </a:t>
            </a:r>
          </a:p>
          <a:p>
            <a:endParaRPr lang="en-US" sz="2000" dirty="0" smtClean="0"/>
          </a:p>
          <a:p>
            <a:pPr marL="0" indent="0">
              <a:buNone/>
            </a:pPr>
            <a:r>
              <a:rPr lang="en-US" sz="2000" i="1" u="sng" dirty="0" smtClean="0"/>
              <a:t>None </a:t>
            </a:r>
            <a:r>
              <a:rPr lang="en-US" sz="2000" i="1" u="sng" dirty="0"/>
              <a:t>of </a:t>
            </a:r>
            <a:r>
              <a:rPr lang="en-US" sz="2000" i="1" u="sng" dirty="0" smtClean="0"/>
              <a:t>the above </a:t>
            </a:r>
            <a:r>
              <a:rPr lang="en-US" sz="2000" i="1" u="sng" dirty="0"/>
              <a:t>works focus on extracting the version information from the product listing titles, which </a:t>
            </a:r>
            <a:r>
              <a:rPr lang="en-US" sz="2000" i="1" u="sng" dirty="0" smtClean="0"/>
              <a:t>we have accomplished in the proposed work</a:t>
            </a:r>
            <a:endParaRPr lang="en-US" sz="2000" i="1" u="sng" dirty="0" smtClean="0">
              <a:effectLst/>
            </a:endParaRPr>
          </a:p>
          <a:p>
            <a:pPr>
              <a:lnSpc>
                <a:spcPct val="120000"/>
              </a:lnSpc>
            </a:pPr>
            <a:endParaRPr lang="en-US" sz="2000" dirty="0" smtClean="0">
              <a:effectLst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sz="24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 smtClean="0"/>
              <a:t>	</a:t>
            </a:r>
            <a:endParaRPr lang="en-US" sz="24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 smtClean="0"/>
              <a:t>   </a:t>
            </a:r>
            <a:endParaRPr lang="en-US" sz="2400" dirty="0">
              <a:effectLst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50637" y="6356350"/>
            <a:ext cx="4302563" cy="365125"/>
          </a:xfrm>
        </p:spPr>
        <p:txBody>
          <a:bodyPr/>
          <a:lstStyle/>
          <a:p>
            <a:r>
              <a:rPr lang="en-US" smtClean="0"/>
              <a:t>Modeling the Evolution of Product Entities (priya.r@research.iiit.ac.in)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425CD-C571-2D43-94D8-C1E5E5D2D8E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444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307" y="23138"/>
            <a:ext cx="8751081" cy="957699"/>
          </a:xfrm>
        </p:spPr>
        <p:txBody>
          <a:bodyPr>
            <a:normAutofit/>
          </a:bodyPr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188" y="996601"/>
            <a:ext cx="8700788" cy="5341115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dirty="0" smtClean="0"/>
              <a:t>A </a:t>
            </a:r>
            <a:r>
              <a:rPr lang="en-US" sz="2400" dirty="0"/>
              <a:t>two-stage approach to find the predecessor of a product entity </a:t>
            </a:r>
            <a:endParaRPr lang="en-US" sz="2400" dirty="0" smtClean="0">
              <a:effectLst/>
            </a:endParaRPr>
          </a:p>
          <a:p>
            <a:pPr>
              <a:lnSpc>
                <a:spcPct val="120000"/>
              </a:lnSpc>
            </a:pPr>
            <a:r>
              <a:rPr lang="en-US" sz="2400" dirty="0" smtClean="0"/>
              <a:t>First </a:t>
            </a:r>
            <a:r>
              <a:rPr lang="en-US" sz="2400" dirty="0"/>
              <a:t>stage achieved a precision </a:t>
            </a:r>
            <a:r>
              <a:rPr lang="en-US" sz="2400" dirty="0" smtClean="0"/>
              <a:t>of ~88</a:t>
            </a:r>
            <a:r>
              <a:rPr lang="en-US" sz="2400" dirty="0"/>
              <a:t>% </a:t>
            </a:r>
            <a:endParaRPr lang="en-US" sz="2400" dirty="0" smtClean="0">
              <a:effectLst/>
            </a:endParaRPr>
          </a:p>
          <a:p>
            <a:pPr>
              <a:lnSpc>
                <a:spcPct val="120000"/>
              </a:lnSpc>
            </a:pPr>
            <a:r>
              <a:rPr lang="en-US" sz="2400" dirty="0" smtClean="0"/>
              <a:t>Second </a:t>
            </a:r>
            <a:r>
              <a:rPr lang="en-US" sz="2400" dirty="0"/>
              <a:t>stage achieved a precision </a:t>
            </a:r>
            <a:r>
              <a:rPr lang="en-US" sz="2400" dirty="0" smtClean="0"/>
              <a:t>of ~53</a:t>
            </a:r>
            <a:r>
              <a:rPr lang="en-US" sz="2400" dirty="0"/>
              <a:t>% </a:t>
            </a:r>
            <a:endParaRPr lang="en-US" sz="2400" dirty="0" smtClean="0">
              <a:effectLst/>
            </a:endParaRPr>
          </a:p>
          <a:p>
            <a:pPr>
              <a:lnSpc>
                <a:spcPct val="120000"/>
              </a:lnSpc>
            </a:pPr>
            <a:r>
              <a:rPr lang="en-US" sz="2400" dirty="0" smtClean="0"/>
              <a:t>Applications </a:t>
            </a:r>
          </a:p>
          <a:p>
            <a:pPr lvl="1">
              <a:lnSpc>
                <a:spcPct val="120000"/>
              </a:lnSpc>
            </a:pPr>
            <a:r>
              <a:rPr lang="en-US" sz="2000" dirty="0" smtClean="0"/>
              <a:t>Product </a:t>
            </a:r>
            <a:r>
              <a:rPr lang="en-US" sz="2000" dirty="0"/>
              <a:t>search engine </a:t>
            </a:r>
            <a:r>
              <a:rPr lang="en-US" sz="2000" dirty="0" smtClean="0"/>
              <a:t>ranking</a:t>
            </a:r>
          </a:p>
          <a:p>
            <a:pPr lvl="1">
              <a:lnSpc>
                <a:spcPct val="120000"/>
              </a:lnSpc>
            </a:pPr>
            <a:r>
              <a:rPr lang="en-US" sz="2000" dirty="0" smtClean="0"/>
              <a:t>Comparing </a:t>
            </a:r>
            <a:r>
              <a:rPr lang="en-US" sz="2000" dirty="0"/>
              <a:t>product versions </a:t>
            </a:r>
            <a:endParaRPr lang="en-US" sz="2000" dirty="0" smtClean="0">
              <a:effectLst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sz="24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 smtClean="0"/>
              <a:t>	</a:t>
            </a:r>
            <a:endParaRPr lang="en-US" sz="24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 smtClean="0"/>
              <a:t>   </a:t>
            </a:r>
            <a:endParaRPr lang="en-US" sz="2400" dirty="0">
              <a:effectLst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89532" y="6356350"/>
            <a:ext cx="4063668" cy="365125"/>
          </a:xfrm>
        </p:spPr>
        <p:txBody>
          <a:bodyPr/>
          <a:lstStyle/>
          <a:p>
            <a:r>
              <a:rPr lang="en-US" smtClean="0"/>
              <a:t>Modeling the Evolution of Product Entities (priya.r@research.iiit.ac.in)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425CD-C571-2D43-94D8-C1E5E5D2D8E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867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307" y="23138"/>
            <a:ext cx="8751081" cy="957699"/>
          </a:xfrm>
        </p:spPr>
        <p:txBody>
          <a:bodyPr>
            <a:normAutofit/>
          </a:bodyPr>
          <a:lstStyle/>
          <a:p>
            <a:r>
              <a:rPr lang="en-US" dirty="0" smtClean="0"/>
              <a:t>Future Directions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188" y="996601"/>
            <a:ext cx="8700788" cy="53411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/>
              <a:t>We </a:t>
            </a:r>
            <a:r>
              <a:rPr lang="en-US" sz="2800" dirty="0"/>
              <a:t>plan to enhance this work </a:t>
            </a:r>
            <a:r>
              <a:rPr lang="en-US" sz="2800" dirty="0" smtClean="0"/>
              <a:t>as follows</a:t>
            </a:r>
          </a:p>
          <a:p>
            <a:r>
              <a:rPr lang="en-US" sz="2800" dirty="0"/>
              <a:t>F</a:t>
            </a:r>
            <a:r>
              <a:rPr lang="en-US" sz="2800" dirty="0" smtClean="0"/>
              <a:t>or </a:t>
            </a:r>
            <a:r>
              <a:rPr lang="en-US" sz="2800" dirty="0"/>
              <a:t>building product version </a:t>
            </a:r>
            <a:r>
              <a:rPr lang="en-US" sz="2800" dirty="0" smtClean="0"/>
              <a:t>trees</a:t>
            </a:r>
          </a:p>
          <a:p>
            <a:r>
              <a:rPr lang="en-US" sz="2800" dirty="0"/>
              <a:t>S</a:t>
            </a:r>
            <a:r>
              <a:rPr lang="en-US" sz="2800" dirty="0" smtClean="0"/>
              <a:t>tudying </a:t>
            </a:r>
            <a:r>
              <a:rPr lang="en-US" sz="2800" dirty="0"/>
              <a:t>how features of product entities </a:t>
            </a:r>
            <a:r>
              <a:rPr lang="en-US" sz="2800" dirty="0" smtClean="0"/>
              <a:t>evolve</a:t>
            </a:r>
            <a:endParaRPr lang="en-US" sz="28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Code</a:t>
            </a:r>
          </a:p>
          <a:p>
            <a:r>
              <a:rPr lang="en-US" sz="2400" dirty="0" smtClean="0">
                <a:hlinkClick r:id="rId2"/>
              </a:rPr>
              <a:t>https://github.com/priyaradhakrishnan0/EntityRanking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Golden dataset</a:t>
            </a:r>
          </a:p>
          <a:p>
            <a:r>
              <a:rPr lang="en-US" sz="2400" dirty="0" smtClean="0"/>
              <a:t>IIIT-H Internal Link</a:t>
            </a:r>
            <a:endParaRPr lang="en-US" sz="2400" dirty="0">
              <a:hlinkClick r:id="rId3"/>
            </a:endParaRPr>
          </a:p>
          <a:p>
            <a:pPr lvl="1"/>
            <a:r>
              <a:rPr lang="en-US" sz="2000" dirty="0" smtClean="0">
                <a:hlinkClick r:id="rId3"/>
              </a:rPr>
              <a:t>http</a:t>
            </a:r>
            <a:r>
              <a:rPr lang="en-US" sz="2000" dirty="0">
                <a:hlinkClick r:id="rId3"/>
              </a:rPr>
              <a:t>://10.2.4.116/backup/sieldata/datasets/EntityRanking/</a:t>
            </a:r>
            <a:r>
              <a:rPr lang="en-US" sz="2000" dirty="0" smtClean="0">
                <a:hlinkClick r:id="rId3"/>
              </a:rPr>
              <a:t>data.zip</a:t>
            </a:r>
            <a:r>
              <a:rPr lang="en-US" sz="2000" dirty="0" smtClean="0"/>
              <a:t> </a:t>
            </a:r>
          </a:p>
          <a:p>
            <a:r>
              <a:rPr lang="en-US" sz="2400" dirty="0"/>
              <a:t>External </a:t>
            </a:r>
            <a:r>
              <a:rPr lang="en-US" sz="2400" dirty="0" smtClean="0"/>
              <a:t>Link</a:t>
            </a:r>
          </a:p>
          <a:p>
            <a:pPr lvl="1"/>
            <a:r>
              <a:rPr lang="en-US" sz="2000" dirty="0">
                <a:hlinkClick r:id="rId4"/>
              </a:rPr>
              <a:t>http://tinyurl.com/lclapy8</a:t>
            </a:r>
            <a:endParaRPr lang="en-US" sz="2400" dirty="0" smtClean="0">
              <a:effectLst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 smtClean="0"/>
              <a:t>   </a:t>
            </a:r>
            <a:endParaRPr lang="en-US" sz="2400" dirty="0">
              <a:effectLst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52399" y="6356350"/>
            <a:ext cx="4161793" cy="365125"/>
          </a:xfrm>
        </p:spPr>
        <p:txBody>
          <a:bodyPr/>
          <a:lstStyle/>
          <a:p>
            <a:r>
              <a:rPr lang="en-US" smtClean="0"/>
              <a:t>Modeling the Evolution of Product Entities (priya.r@research.iiit.ac.in)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425CD-C571-2D43-94D8-C1E5E5D2D8E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48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188" y="1516885"/>
            <a:ext cx="8700788" cy="5341115"/>
          </a:xfrm>
        </p:spPr>
        <p:txBody>
          <a:bodyPr>
            <a:noAutofit/>
          </a:bodyPr>
          <a:lstStyle/>
          <a:p>
            <a:pPr algn="ctr"/>
            <a:endParaRPr lang="en-US" sz="2400" dirty="0" smtClean="0"/>
          </a:p>
          <a:p>
            <a:pPr algn="ctr"/>
            <a:endParaRPr lang="en-US" sz="2400" dirty="0"/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r>
              <a:rPr lang="en-US" sz="2800" dirty="0" smtClean="0"/>
              <a:t>Thank </a:t>
            </a:r>
            <a:r>
              <a:rPr lang="en-US" sz="2800" dirty="0"/>
              <a:t>y</a:t>
            </a:r>
            <a:r>
              <a:rPr lang="en-US" sz="2800" dirty="0" smtClean="0"/>
              <a:t>ou for your time and attention</a:t>
            </a:r>
            <a:endParaRPr lang="en-US" sz="2400" dirty="0">
              <a:effectLst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Modeling the Evolution of Product Entities (priya.r@research.iiit.ac.in)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425CD-C571-2D43-94D8-C1E5E5D2D8E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3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138"/>
            <a:ext cx="8229600" cy="970274"/>
          </a:xfrm>
        </p:spPr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3413"/>
            <a:ext cx="8229600" cy="536293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400" dirty="0"/>
              <a:t>Predict the previous version (predecessor) of a </a:t>
            </a:r>
            <a:r>
              <a:rPr lang="en-US" sz="2400" dirty="0" smtClean="0"/>
              <a:t>product entity</a:t>
            </a:r>
          </a:p>
          <a:p>
            <a:pPr>
              <a:lnSpc>
                <a:spcPct val="120000"/>
              </a:lnSpc>
            </a:pPr>
            <a:r>
              <a:rPr lang="en-US" sz="2400" dirty="0" smtClean="0"/>
              <a:t>Link </a:t>
            </a:r>
            <a:r>
              <a:rPr lang="en-US" sz="2400" dirty="0"/>
              <a:t>various versions of a product in a temporal </a:t>
            </a:r>
            <a:r>
              <a:rPr lang="en-US" sz="2400" dirty="0" smtClean="0"/>
              <a:t>order</a:t>
            </a:r>
            <a:endParaRPr lang="en-US" sz="2400" dirty="0" smtClean="0">
              <a:effectLst/>
            </a:endParaRPr>
          </a:p>
          <a:p>
            <a:pPr lvl="1">
              <a:lnSpc>
                <a:spcPct val="120000"/>
              </a:lnSpc>
            </a:pPr>
            <a:r>
              <a:rPr lang="en-US" sz="2000" dirty="0"/>
              <a:t>Windows 7.0 &gt; Windows 8.0 </a:t>
            </a:r>
            <a:endParaRPr lang="en-US" sz="2000" dirty="0" smtClean="0">
              <a:effectLst/>
            </a:endParaRPr>
          </a:p>
          <a:p>
            <a:pPr>
              <a:lnSpc>
                <a:spcPct val="120000"/>
              </a:lnSpc>
            </a:pPr>
            <a:r>
              <a:rPr lang="en-US" sz="2400" dirty="0" smtClean="0"/>
              <a:t>Helps </a:t>
            </a:r>
            <a:r>
              <a:rPr lang="en-US" sz="2400" dirty="0"/>
              <a:t>study evolution of product </a:t>
            </a:r>
            <a:r>
              <a:rPr lang="en-US" sz="2400" dirty="0" smtClean="0"/>
              <a:t>entities</a:t>
            </a:r>
          </a:p>
          <a:p>
            <a:pPr lvl="1">
              <a:lnSpc>
                <a:spcPct val="120000"/>
              </a:lnSpc>
            </a:pPr>
            <a:r>
              <a:rPr lang="en-US" sz="2000" dirty="0" smtClean="0"/>
              <a:t>Ubuntu </a:t>
            </a:r>
            <a:r>
              <a:rPr lang="en-US" sz="2000" dirty="0"/>
              <a:t>4.10 &gt; Ubuntu 5.04 &gt; Ubuntu 5.10 &gt; Ubuntu 6.06 </a:t>
            </a:r>
            <a:endParaRPr lang="en-US" sz="2000" dirty="0" smtClean="0"/>
          </a:p>
          <a:p>
            <a:pPr lvl="1">
              <a:lnSpc>
                <a:spcPct val="120000"/>
              </a:lnSpc>
            </a:pPr>
            <a:r>
              <a:rPr lang="en-US" sz="2000" dirty="0"/>
              <a:t>I</a:t>
            </a:r>
            <a:r>
              <a:rPr lang="en-US" sz="2000" dirty="0" smtClean="0"/>
              <a:t>nstall </a:t>
            </a:r>
            <a:r>
              <a:rPr lang="en-US" sz="2000" dirty="0"/>
              <a:t>CD &gt; USB &gt; </a:t>
            </a:r>
            <a:r>
              <a:rPr lang="en-US" sz="2000" dirty="0" err="1"/>
              <a:t>LiveCD</a:t>
            </a:r>
            <a:r>
              <a:rPr lang="en-US" sz="2000" dirty="0"/>
              <a:t> </a:t>
            </a:r>
            <a:endParaRPr lang="en-US" sz="2000" dirty="0" smtClean="0">
              <a:effectLst/>
            </a:endParaRPr>
          </a:p>
          <a:p>
            <a:pPr marL="0" indent="0" algn="ctr">
              <a:lnSpc>
                <a:spcPct val="120000"/>
              </a:lnSpc>
              <a:buNone/>
            </a:pPr>
            <a:endParaRPr lang="en-US" sz="2400" i="1" u="sng" dirty="0" smtClean="0"/>
          </a:p>
          <a:p>
            <a:pPr marL="0" indent="0" algn="ctr">
              <a:lnSpc>
                <a:spcPct val="120000"/>
              </a:lnSpc>
              <a:buNone/>
            </a:pPr>
            <a:endParaRPr lang="en-US" sz="2400" i="1" u="sng" dirty="0" smtClean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2400" i="1" u="sng" dirty="0" smtClean="0"/>
              <a:t>Finding </a:t>
            </a:r>
            <a:r>
              <a:rPr lang="en-US" sz="2400" i="1" u="sng" dirty="0"/>
              <a:t>the predecessor of a product entity is the first step towards modeling the Evolution of Product </a:t>
            </a:r>
            <a:r>
              <a:rPr lang="en-US" sz="2400" i="1" u="sng" dirty="0" smtClean="0"/>
              <a:t>Entities</a:t>
            </a:r>
            <a:endParaRPr lang="en-US" sz="2400" i="1" u="sng" dirty="0" smtClean="0">
              <a:effectLst/>
            </a:endParaRPr>
          </a:p>
          <a:p>
            <a:pPr>
              <a:lnSpc>
                <a:spcPct val="120000"/>
              </a:lnSpc>
            </a:pPr>
            <a:endParaRPr lang="en-US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03279" y="6356350"/>
            <a:ext cx="3849921" cy="365125"/>
          </a:xfrm>
        </p:spPr>
        <p:txBody>
          <a:bodyPr/>
          <a:lstStyle/>
          <a:p>
            <a:r>
              <a:rPr lang="en-US" smtClean="0"/>
              <a:t>Modeling the Evolution of Product Entities (priya.r@research.iiit.ac.in)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425CD-C571-2D43-94D8-C1E5E5D2D8E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967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138"/>
            <a:ext cx="8229600" cy="97027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Typical </a:t>
            </a:r>
            <a:r>
              <a:rPr lang="en-US" dirty="0"/>
              <a:t>P</a:t>
            </a:r>
            <a:r>
              <a:rPr lang="en-US" dirty="0" smtClean="0"/>
              <a:t>roduct </a:t>
            </a:r>
            <a:r>
              <a:rPr lang="en-US" dirty="0"/>
              <a:t>L</a:t>
            </a:r>
            <a:r>
              <a:rPr lang="en-US" dirty="0" smtClean="0"/>
              <a:t>isting on Amazon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03279" y="6356350"/>
            <a:ext cx="3849921" cy="365125"/>
          </a:xfrm>
        </p:spPr>
        <p:txBody>
          <a:bodyPr/>
          <a:lstStyle/>
          <a:p>
            <a:r>
              <a:rPr lang="en-US" smtClean="0"/>
              <a:t>Modeling the Evolution of Product Entities (priya.r@research.iiit.ac.in)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425CD-C571-2D43-94D8-C1E5E5D2D8EC}" type="slidenum">
              <a:rPr lang="en-US" smtClean="0"/>
              <a:t>3</a:t>
            </a:fld>
            <a:endParaRPr lang="en-US"/>
          </a:p>
        </p:txBody>
      </p:sp>
      <p:pic>
        <p:nvPicPr>
          <p:cNvPr id="7" name="Picture 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5184" y="1482385"/>
            <a:ext cx="4513848" cy="402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816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321" y="1182034"/>
            <a:ext cx="8763655" cy="4944129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000" dirty="0" smtClean="0"/>
              <a:t>Deceptively </a:t>
            </a:r>
            <a:r>
              <a:rPr lang="en-US" sz="2000" dirty="0"/>
              <a:t>easy </a:t>
            </a:r>
            <a:r>
              <a:rPr lang="en-US" sz="2000" dirty="0" smtClean="0"/>
              <a:t>task</a:t>
            </a:r>
            <a:endParaRPr lang="en-US" sz="2000" dirty="0" smtClean="0">
              <a:effectLst/>
            </a:endParaRPr>
          </a:p>
          <a:p>
            <a:pPr>
              <a:lnSpc>
                <a:spcPct val="120000"/>
              </a:lnSpc>
            </a:pPr>
            <a:r>
              <a:rPr lang="en-US" sz="2000" dirty="0" smtClean="0"/>
              <a:t>No </a:t>
            </a:r>
            <a:r>
              <a:rPr lang="en-US" sz="2000" dirty="0"/>
              <a:t>common naming convention </a:t>
            </a:r>
            <a:r>
              <a:rPr lang="en-US" sz="2000" dirty="0" smtClean="0"/>
              <a:t>for </a:t>
            </a:r>
            <a:r>
              <a:rPr lang="en-US" sz="2000" dirty="0"/>
              <a:t>versions or </a:t>
            </a:r>
            <a:r>
              <a:rPr lang="en-US" sz="2000" dirty="0" smtClean="0"/>
              <a:t>products</a:t>
            </a:r>
          </a:p>
          <a:p>
            <a:pPr lvl="1">
              <a:lnSpc>
                <a:spcPct val="120000"/>
              </a:lnSpc>
            </a:pPr>
            <a:r>
              <a:rPr lang="en-US" sz="1800" dirty="0" smtClean="0"/>
              <a:t>Windows </a:t>
            </a:r>
            <a:r>
              <a:rPr lang="en-US" sz="1800" dirty="0"/>
              <a:t>(3.0 &gt; 95 &gt; 98 &gt; 2000 &gt; XP &gt; 7.0 &gt; 8.0) </a:t>
            </a:r>
            <a:endParaRPr lang="en-US" sz="1800" dirty="0" smtClean="0"/>
          </a:p>
          <a:p>
            <a:pPr lvl="1">
              <a:lnSpc>
                <a:spcPct val="120000"/>
              </a:lnSpc>
            </a:pPr>
            <a:r>
              <a:rPr lang="en-US" sz="1800" dirty="0" smtClean="0"/>
              <a:t>Ubuntu </a:t>
            </a:r>
            <a:r>
              <a:rPr lang="en-US" sz="1800" dirty="0"/>
              <a:t>(Warty &gt; Hoary &gt; Breezy &gt; Dapper &gt; Edgy ) </a:t>
            </a:r>
            <a:endParaRPr lang="en-US" sz="1800" dirty="0" smtClean="0">
              <a:effectLst/>
            </a:endParaRPr>
          </a:p>
          <a:p>
            <a:pPr>
              <a:lnSpc>
                <a:spcPct val="120000"/>
              </a:lnSpc>
            </a:pPr>
            <a:r>
              <a:rPr lang="en-US" sz="2000" dirty="0" smtClean="0"/>
              <a:t>Product </a:t>
            </a:r>
            <a:r>
              <a:rPr lang="en-US" sz="2000" dirty="0"/>
              <a:t>mentions occur in unstructured natural language </a:t>
            </a:r>
            <a:r>
              <a:rPr lang="en-US" sz="2000" dirty="0" smtClean="0"/>
              <a:t>form</a:t>
            </a:r>
          </a:p>
          <a:p>
            <a:pPr lvl="1">
              <a:lnSpc>
                <a:spcPct val="120000"/>
              </a:lnSpc>
            </a:pPr>
            <a:r>
              <a:rPr lang="en-US" sz="1800" dirty="0" smtClean="0"/>
              <a:t>“JVC </a:t>
            </a:r>
            <a:r>
              <a:rPr lang="en-US" sz="1800" dirty="0"/>
              <a:t>S-VHS </a:t>
            </a:r>
            <a:r>
              <a:rPr lang="en-US" sz="1800" dirty="0" smtClean="0"/>
              <a:t>Camcorder”, “Super VHS Camcorder”, “S </a:t>
            </a:r>
            <a:r>
              <a:rPr lang="en-US" sz="1800" dirty="0"/>
              <a:t>VHS Camcorder” </a:t>
            </a:r>
            <a:endParaRPr lang="en-US" sz="1800" dirty="0" smtClean="0">
              <a:effectLst/>
            </a:endParaRPr>
          </a:p>
          <a:p>
            <a:pPr>
              <a:lnSpc>
                <a:spcPct val="120000"/>
              </a:lnSpc>
            </a:pP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138"/>
            <a:ext cx="8229600" cy="1007998"/>
          </a:xfrm>
        </p:spPr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665559" y="6356350"/>
            <a:ext cx="3784591" cy="365125"/>
          </a:xfrm>
        </p:spPr>
        <p:txBody>
          <a:bodyPr/>
          <a:lstStyle/>
          <a:p>
            <a:r>
              <a:rPr lang="en-US" smtClean="0"/>
              <a:t>Modeling the Evolution of Product Entities (priya.r@research.iiit.ac.in)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425CD-C571-2D43-94D8-C1E5E5D2D8E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10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138"/>
            <a:ext cx="8229600" cy="1007998"/>
          </a:xfrm>
        </p:spPr>
        <p:txBody>
          <a:bodyPr/>
          <a:lstStyle/>
          <a:p>
            <a:r>
              <a:rPr lang="en-US" dirty="0" smtClean="0"/>
              <a:t>Proposed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2634"/>
            <a:ext cx="8229600" cy="484353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Two stage approach</a:t>
            </a:r>
          </a:p>
          <a:p>
            <a:pPr>
              <a:lnSpc>
                <a:spcPct val="120000"/>
              </a:lnSpc>
            </a:pPr>
            <a:endParaRPr lang="en-US" dirty="0" smtClean="0"/>
          </a:p>
          <a:p>
            <a:pPr lvl="1">
              <a:lnSpc>
                <a:spcPct val="120000"/>
              </a:lnSpc>
            </a:pPr>
            <a:r>
              <a:rPr lang="en-US" dirty="0" smtClean="0"/>
              <a:t>Stage 1: Given a set of product entity names, we parse the product names to identify the </a:t>
            </a:r>
            <a:r>
              <a:rPr lang="en-US" b="1" dirty="0">
                <a:solidFill>
                  <a:srgbClr val="FF0000"/>
                </a:solidFill>
              </a:rPr>
              <a:t>brand</a:t>
            </a:r>
            <a:r>
              <a:rPr lang="en-US" dirty="0" smtClean="0"/>
              <a:t>, </a:t>
            </a:r>
            <a:r>
              <a:rPr lang="en-US" b="1" dirty="0" smtClean="0">
                <a:solidFill>
                  <a:srgbClr val="3366FF"/>
                </a:solidFill>
              </a:rPr>
              <a:t>product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008000"/>
                </a:solidFill>
              </a:rPr>
              <a:t>version</a:t>
            </a:r>
            <a:r>
              <a:rPr lang="en-US" dirty="0" smtClean="0"/>
              <a:t> indicating words from the product name</a:t>
            </a:r>
          </a:p>
          <a:p>
            <a:pPr marL="457200" lvl="1" indent="0">
              <a:lnSpc>
                <a:spcPct val="120000"/>
              </a:lnSpc>
              <a:buNone/>
            </a:pPr>
            <a:endParaRPr lang="en-US" dirty="0" smtClean="0"/>
          </a:p>
          <a:p>
            <a:pPr lvl="1">
              <a:lnSpc>
                <a:spcPct val="120000"/>
              </a:lnSpc>
            </a:pPr>
            <a:r>
              <a:rPr lang="en-US" dirty="0" smtClean="0"/>
              <a:t>Stage 2: Cluster products based on </a:t>
            </a:r>
            <a:r>
              <a:rPr lang="en-US" b="1" dirty="0">
                <a:solidFill>
                  <a:srgbClr val="FF0000"/>
                </a:solidFill>
              </a:rPr>
              <a:t>brand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3366FF"/>
                </a:solidFill>
              </a:rPr>
              <a:t>product. </a:t>
            </a:r>
            <a:r>
              <a:rPr lang="en-US" dirty="0"/>
              <a:t>Within a cluster, rank the </a:t>
            </a:r>
            <a:r>
              <a:rPr lang="en-US" b="1" dirty="0">
                <a:solidFill>
                  <a:srgbClr val="008000"/>
                </a:solidFill>
              </a:rPr>
              <a:t>version(s)</a:t>
            </a:r>
            <a:r>
              <a:rPr lang="en-US" b="1" dirty="0" smtClean="0">
                <a:solidFill>
                  <a:srgbClr val="3366FF"/>
                </a:solidFill>
              </a:rPr>
              <a:t> </a:t>
            </a:r>
            <a:r>
              <a:rPr lang="en-US" dirty="0" smtClean="0"/>
              <a:t>in temporal order </a:t>
            </a:r>
            <a:endParaRPr lang="en-US" dirty="0"/>
          </a:p>
          <a:p>
            <a:pPr marL="457200" lvl="1" indent="0">
              <a:lnSpc>
                <a:spcPct val="120000"/>
              </a:lnSpc>
              <a:buNone/>
            </a:pP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64972" y="6356350"/>
            <a:ext cx="3772018" cy="365125"/>
          </a:xfrm>
        </p:spPr>
        <p:txBody>
          <a:bodyPr/>
          <a:lstStyle/>
          <a:p>
            <a:r>
              <a:rPr lang="en-US" smtClean="0"/>
              <a:t>Modeling the Evolution of Product Entities (priya.r@research.iiit.ac.in)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425CD-C571-2D43-94D8-C1E5E5D2D8E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732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Footer Placeholder 42"/>
          <p:cNvSpPr>
            <a:spLocks noGrp="1"/>
          </p:cNvSpPr>
          <p:nvPr>
            <p:ph type="ftr" sz="quarter" idx="11"/>
          </p:nvPr>
        </p:nvSpPr>
        <p:spPr>
          <a:xfrm>
            <a:off x="2250637" y="6356350"/>
            <a:ext cx="3974701" cy="365125"/>
          </a:xfrm>
        </p:spPr>
        <p:txBody>
          <a:bodyPr/>
          <a:lstStyle/>
          <a:p>
            <a:r>
              <a:rPr lang="en-US" smtClean="0"/>
              <a:t>Modeling the Evolution of Product Entities (priya.r@research.iiit.ac.in)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138"/>
            <a:ext cx="8229600" cy="982849"/>
          </a:xfrm>
        </p:spPr>
        <p:txBody>
          <a:bodyPr/>
          <a:lstStyle/>
          <a:p>
            <a:r>
              <a:rPr lang="en-US" dirty="0" smtClean="0"/>
              <a:t>A Two </a:t>
            </a:r>
            <a:r>
              <a:rPr lang="en-US" dirty="0"/>
              <a:t>S</a:t>
            </a:r>
            <a:r>
              <a:rPr lang="en-US" dirty="0" smtClean="0"/>
              <a:t>tage </a:t>
            </a:r>
            <a:r>
              <a:rPr lang="en-US" dirty="0"/>
              <a:t>A</a:t>
            </a:r>
            <a:r>
              <a:rPr lang="en-US" dirty="0" smtClean="0"/>
              <a:t>pproach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72767" y="1009230"/>
            <a:ext cx="12703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Stage 1</a:t>
            </a:r>
            <a:endParaRPr lang="en-US" sz="2800" b="1" dirty="0"/>
          </a:p>
        </p:txBody>
      </p:sp>
      <p:grpSp>
        <p:nvGrpSpPr>
          <p:cNvPr id="32" name="Group 31"/>
          <p:cNvGrpSpPr/>
          <p:nvPr/>
        </p:nvGrpSpPr>
        <p:grpSpPr>
          <a:xfrm>
            <a:off x="278148" y="1389294"/>
            <a:ext cx="8546953" cy="1141053"/>
            <a:chOff x="278148" y="1675706"/>
            <a:chExt cx="8546953" cy="1141053"/>
          </a:xfrm>
        </p:grpSpPr>
        <p:sp>
          <p:nvSpPr>
            <p:cNvPr id="5" name="TextBox 4"/>
            <p:cNvSpPr txBox="1"/>
            <p:nvPr/>
          </p:nvSpPr>
          <p:spPr>
            <a:xfrm>
              <a:off x="278148" y="2326706"/>
              <a:ext cx="30790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Leica D-Lux 6 digital camera </a:t>
              </a:r>
              <a:endParaRPr lang="en-US" sz="20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57200" y="1675706"/>
              <a:ext cx="8504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Input</a:t>
              </a:r>
              <a:endParaRPr lang="en-US" sz="24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778659" y="1677386"/>
              <a:ext cx="10797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Output</a:t>
              </a:r>
              <a:endParaRPr lang="en-US" sz="2400" dirty="0"/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4258342" y="2314131"/>
              <a:ext cx="4566759" cy="502628"/>
              <a:chOff x="4179729" y="2553056"/>
              <a:chExt cx="4964271" cy="502628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4179729" y="2553056"/>
                <a:ext cx="1149449" cy="502628"/>
              </a:xfrm>
              <a:prstGeom prst="ellipse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 contourW="8890"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pPr algn="ctr"/>
                <a:r>
                  <a:rPr lang="en-US" dirty="0" smtClean="0">
                    <a:solidFill>
                      <a:srgbClr val="FF0000"/>
                    </a:solidFill>
                  </a:rPr>
                  <a:t>Leica</a:t>
                </a: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5532290" y="2553056"/>
                <a:ext cx="930427" cy="502628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FF"/>
                    </a:solidFill>
                  </a:rPr>
                  <a:t>D-Lux</a:t>
                </a:r>
                <a:endParaRPr lang="en-US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10" name="Isosceles Triangle 9"/>
              <p:cNvSpPr/>
              <p:nvPr/>
            </p:nvSpPr>
            <p:spPr>
              <a:xfrm>
                <a:off x="6601032" y="2553056"/>
                <a:ext cx="867564" cy="502628"/>
              </a:xfrm>
              <a:prstGeom prst="triangle">
                <a:avLst/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8000"/>
                    </a:solidFill>
                  </a:rPr>
                  <a:t>6</a:t>
                </a:r>
              </a:p>
              <a:p>
                <a:pPr algn="ctr"/>
                <a:endParaRPr lang="en-US" dirty="0">
                  <a:solidFill>
                    <a:srgbClr val="008000"/>
                  </a:solidFill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7484446" y="2630424"/>
                <a:ext cx="165955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digital camera </a:t>
                </a:r>
                <a:endParaRPr lang="en-US" sz="2000" dirty="0"/>
              </a:p>
            </p:txBody>
          </p:sp>
        </p:grpSp>
        <p:cxnSp>
          <p:nvCxnSpPr>
            <p:cNvPr id="16" name="Straight Arrow Connector 15"/>
            <p:cNvCxnSpPr/>
            <p:nvPr/>
          </p:nvCxnSpPr>
          <p:spPr>
            <a:xfrm>
              <a:off x="3358760" y="2578020"/>
              <a:ext cx="76004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1" name="TextBox 20"/>
          <p:cNvSpPr txBox="1"/>
          <p:nvPr/>
        </p:nvSpPr>
        <p:spPr>
          <a:xfrm>
            <a:off x="3378956" y="2543918"/>
            <a:ext cx="12703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Stage 2</a:t>
            </a:r>
            <a:endParaRPr lang="en-US" sz="2800" b="1" dirty="0"/>
          </a:p>
        </p:txBody>
      </p:sp>
      <p:grpSp>
        <p:nvGrpSpPr>
          <p:cNvPr id="33" name="Group 32"/>
          <p:cNvGrpSpPr/>
          <p:nvPr/>
        </p:nvGrpSpPr>
        <p:grpSpPr>
          <a:xfrm>
            <a:off x="279672" y="2858955"/>
            <a:ext cx="8545432" cy="1770346"/>
            <a:chOff x="279672" y="3359972"/>
            <a:chExt cx="8545432" cy="2172947"/>
          </a:xfrm>
        </p:grpSpPr>
        <p:sp>
          <p:nvSpPr>
            <p:cNvPr id="18" name="TextBox 17"/>
            <p:cNvSpPr txBox="1"/>
            <p:nvPr/>
          </p:nvSpPr>
          <p:spPr>
            <a:xfrm>
              <a:off x="279672" y="3887496"/>
              <a:ext cx="3079088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</a:rPr>
                <a:t>Leica</a:t>
              </a:r>
              <a:r>
                <a:rPr lang="en-US" sz="2000" dirty="0" smtClean="0"/>
                <a:t> </a:t>
              </a:r>
              <a:r>
                <a:rPr lang="en-US" sz="2000" dirty="0" smtClean="0">
                  <a:solidFill>
                    <a:srgbClr val="0000FF"/>
                  </a:solidFill>
                </a:rPr>
                <a:t>D-Lux </a:t>
              </a:r>
              <a:r>
                <a:rPr lang="en-US" sz="2000" dirty="0" smtClean="0">
                  <a:solidFill>
                    <a:srgbClr val="008000"/>
                  </a:solidFill>
                </a:rPr>
                <a:t>6</a:t>
              </a:r>
              <a:r>
                <a:rPr lang="en-US" sz="2000" dirty="0" smtClean="0"/>
                <a:t> digital camera</a:t>
              </a:r>
            </a:p>
            <a:p>
              <a:r>
                <a:rPr lang="en-US" sz="2000" dirty="0" smtClean="0">
                  <a:solidFill>
                    <a:srgbClr val="FF0000"/>
                  </a:solidFill>
                </a:rPr>
                <a:t>Leica</a:t>
              </a:r>
              <a:r>
                <a:rPr lang="en-US" sz="2000" dirty="0" smtClean="0"/>
                <a:t> </a:t>
              </a:r>
              <a:r>
                <a:rPr lang="en-US" sz="2000" dirty="0" smtClean="0">
                  <a:solidFill>
                    <a:srgbClr val="0000FF"/>
                  </a:solidFill>
                </a:rPr>
                <a:t>D-Lux </a:t>
              </a:r>
              <a:r>
                <a:rPr lang="en-US" sz="2000" dirty="0" smtClean="0">
                  <a:solidFill>
                    <a:srgbClr val="008000"/>
                  </a:solidFill>
                </a:rPr>
                <a:t>4</a:t>
              </a:r>
              <a:r>
                <a:rPr lang="en-US" sz="2000" dirty="0" smtClean="0"/>
                <a:t> digital camera </a:t>
              </a:r>
            </a:p>
            <a:p>
              <a:r>
                <a:rPr lang="en-US" sz="2000" dirty="0" smtClean="0"/>
                <a:t>Digital camera </a:t>
              </a:r>
              <a:r>
                <a:rPr lang="en-US" sz="2000" dirty="0" smtClean="0">
                  <a:solidFill>
                    <a:srgbClr val="FF6600"/>
                  </a:solidFill>
                </a:rPr>
                <a:t>Leica</a:t>
              </a:r>
              <a:r>
                <a:rPr lang="en-US" sz="2000" dirty="0" smtClean="0"/>
                <a:t> </a:t>
              </a:r>
              <a:r>
                <a:rPr lang="en-US" sz="2000" dirty="0" smtClean="0">
                  <a:solidFill>
                    <a:srgbClr val="0000FF"/>
                  </a:solidFill>
                </a:rPr>
                <a:t>D-Lux </a:t>
              </a:r>
              <a:r>
                <a:rPr lang="en-US" sz="2000" dirty="0" smtClean="0">
                  <a:solidFill>
                    <a:srgbClr val="008000"/>
                  </a:solidFill>
                </a:rPr>
                <a:t>5</a:t>
              </a:r>
            </a:p>
            <a:p>
              <a:r>
                <a:rPr lang="en-US" sz="2000" dirty="0" smtClean="0"/>
                <a:t> </a:t>
              </a:r>
              <a:endParaRPr lang="en-US" sz="2000" dirty="0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3358760" y="4428029"/>
              <a:ext cx="76004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4294830" y="3497669"/>
              <a:ext cx="4530274" cy="203525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139204" y="3359972"/>
              <a:ext cx="815397" cy="5181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</a:rPr>
                <a:t>Leica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865903" y="3873043"/>
              <a:ext cx="3344523" cy="130016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156999" y="3821635"/>
              <a:ext cx="892642" cy="5181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0000FF"/>
                  </a:solidFill>
                </a:rPr>
                <a:t>D-Lux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  <p:sp>
          <p:nvSpPr>
            <p:cNvPr id="26" name="Isosceles Triangle 25"/>
            <p:cNvSpPr/>
            <p:nvPr/>
          </p:nvSpPr>
          <p:spPr>
            <a:xfrm>
              <a:off x="5318531" y="4428026"/>
              <a:ext cx="729262" cy="639628"/>
            </a:xfrm>
            <a:prstGeom prst="triangl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8000"/>
                  </a:solidFill>
                </a:rPr>
                <a:t>4</a:t>
              </a:r>
            </a:p>
            <a:p>
              <a:pPr algn="ctr"/>
              <a:endParaRPr lang="en-US" dirty="0" smtClean="0">
                <a:solidFill>
                  <a:srgbClr val="008000"/>
                </a:solidFill>
              </a:endParaRPr>
            </a:p>
          </p:txBody>
        </p:sp>
        <p:sp>
          <p:nvSpPr>
            <p:cNvPr id="30" name="Isosceles Triangle 29"/>
            <p:cNvSpPr/>
            <p:nvPr/>
          </p:nvSpPr>
          <p:spPr>
            <a:xfrm>
              <a:off x="6225339" y="4428024"/>
              <a:ext cx="729262" cy="639628"/>
            </a:xfrm>
            <a:prstGeom prst="triangl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8000"/>
                  </a:solidFill>
                </a:rPr>
                <a:t>5</a:t>
              </a:r>
            </a:p>
            <a:p>
              <a:pPr algn="ctr"/>
              <a:endParaRPr lang="en-US" dirty="0" smtClean="0">
                <a:solidFill>
                  <a:srgbClr val="008000"/>
                </a:solidFill>
              </a:endParaRPr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7092899" y="4428028"/>
              <a:ext cx="729262" cy="639628"/>
            </a:xfrm>
            <a:prstGeom prst="triangl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8000"/>
                  </a:solidFill>
                </a:rPr>
                <a:t>6</a:t>
              </a:r>
            </a:p>
            <a:p>
              <a:pPr algn="ctr"/>
              <a:endParaRPr lang="en-US" dirty="0" smtClean="0">
                <a:solidFill>
                  <a:srgbClr val="008000"/>
                </a:solidFill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78148" y="4730195"/>
            <a:ext cx="8472752" cy="1625968"/>
            <a:chOff x="278148" y="4730195"/>
            <a:chExt cx="8472752" cy="1625968"/>
          </a:xfrm>
        </p:grpSpPr>
        <p:sp>
          <p:nvSpPr>
            <p:cNvPr id="34" name="TextBox 33"/>
            <p:cNvSpPr txBox="1"/>
            <p:nvPr/>
          </p:nvSpPr>
          <p:spPr>
            <a:xfrm>
              <a:off x="278148" y="5101465"/>
              <a:ext cx="144540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</a:rPr>
                <a:t>Canon </a:t>
              </a:r>
              <a:r>
                <a:rPr lang="en-US" sz="2000" dirty="0" smtClean="0"/>
                <a:t>A630 </a:t>
              </a:r>
            </a:p>
            <a:p>
              <a:r>
                <a:rPr lang="en-US" sz="2000" dirty="0" smtClean="0">
                  <a:solidFill>
                    <a:srgbClr val="FF0000"/>
                  </a:solidFill>
                </a:rPr>
                <a:t>Canon </a:t>
              </a:r>
              <a:r>
                <a:rPr lang="en-US" sz="2000" dirty="0" smtClean="0"/>
                <a:t>A640 </a:t>
              </a:r>
            </a:p>
            <a:p>
              <a:r>
                <a:rPr lang="en-US" sz="2000" dirty="0" smtClean="0"/>
                <a:t> </a:t>
              </a:r>
              <a:endParaRPr lang="en-US" sz="2000" dirty="0"/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>
              <a:off x="3357236" y="5545382"/>
              <a:ext cx="76004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4220626" y="4730195"/>
              <a:ext cx="4530274" cy="1625968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057473" y="4807756"/>
              <a:ext cx="9819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</a:rPr>
                <a:t>Canon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192811" y="5269421"/>
              <a:ext cx="1032528" cy="84770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Isosceles Triangle 38"/>
            <p:cNvSpPr/>
            <p:nvPr/>
          </p:nvSpPr>
          <p:spPr>
            <a:xfrm>
              <a:off x="5129946" y="5321210"/>
              <a:ext cx="1165712" cy="720468"/>
            </a:xfrm>
            <a:prstGeom prst="triangl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 smtClean="0">
                <a:solidFill>
                  <a:srgbClr val="000000"/>
                </a:solidFill>
              </a:endParaRPr>
            </a:p>
            <a:p>
              <a:pPr algn="ctr"/>
              <a:r>
                <a:rPr lang="en-US" sz="1400" dirty="0" smtClean="0">
                  <a:solidFill>
                    <a:srgbClr val="000000"/>
                  </a:solidFill>
                </a:rPr>
                <a:t>A630</a:t>
              </a:r>
            </a:p>
            <a:p>
              <a:pPr algn="ctr"/>
              <a:endParaRPr lang="en-US" sz="1400" dirty="0" smtClean="0">
                <a:solidFill>
                  <a:srgbClr val="000000"/>
                </a:solidFill>
              </a:endParaRPr>
            </a:p>
            <a:p>
              <a:pPr algn="ctr"/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734908" y="5270921"/>
              <a:ext cx="1032528" cy="84770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/>
            <p:cNvSpPr/>
            <p:nvPr/>
          </p:nvSpPr>
          <p:spPr>
            <a:xfrm>
              <a:off x="6672043" y="5322710"/>
              <a:ext cx="1165712" cy="720468"/>
            </a:xfrm>
            <a:prstGeom prst="triangl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 smtClean="0">
                <a:solidFill>
                  <a:srgbClr val="000000"/>
                </a:solidFill>
              </a:endParaRPr>
            </a:p>
            <a:p>
              <a:pPr algn="ctr"/>
              <a:r>
                <a:rPr lang="en-US" sz="1400" dirty="0" smtClean="0">
                  <a:solidFill>
                    <a:srgbClr val="000000"/>
                  </a:solidFill>
                </a:rPr>
                <a:t>A640</a:t>
              </a:r>
            </a:p>
            <a:p>
              <a:pPr algn="ctr"/>
              <a:endParaRPr lang="en-US" sz="1400" dirty="0" smtClean="0">
                <a:solidFill>
                  <a:srgbClr val="000000"/>
                </a:solidFill>
              </a:endParaRPr>
            </a:p>
            <a:p>
              <a:pPr algn="ctr"/>
              <a:endParaRPr lang="en-US" sz="1400" dirty="0">
                <a:solidFill>
                  <a:srgbClr val="000000"/>
                </a:solidFill>
              </a:endParaRPr>
            </a:p>
          </p:txBody>
        </p:sp>
      </p:grpSp>
      <p:sp>
        <p:nvSpPr>
          <p:cNvPr id="44" name="Slide Number Placeholder 4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425CD-C571-2D43-94D8-C1E5E5D2D8E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793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138"/>
            <a:ext cx="8229600" cy="9576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Stage 1 – Parsing the Product Title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034326"/>
            <a:ext cx="8381895" cy="5429140"/>
          </a:xfrm>
        </p:spPr>
        <p:txBody>
          <a:bodyPr>
            <a:noAutofit/>
          </a:bodyPr>
          <a:lstStyle/>
          <a:p>
            <a:pPr>
              <a:lnSpc>
                <a:spcPct val="140000"/>
              </a:lnSpc>
            </a:pPr>
            <a:r>
              <a:rPr lang="en-US" sz="2000" dirty="0" smtClean="0"/>
              <a:t>Categorizing words in the product title as </a:t>
            </a:r>
            <a:r>
              <a:rPr lang="en-US" sz="2000" b="1" dirty="0" smtClean="0"/>
              <a:t>brand</a:t>
            </a:r>
            <a:r>
              <a:rPr lang="en-US" sz="2000" dirty="0" smtClean="0"/>
              <a:t>, </a:t>
            </a:r>
            <a:r>
              <a:rPr lang="en-US" sz="2000" b="1" dirty="0" smtClean="0"/>
              <a:t>product</a:t>
            </a:r>
            <a:r>
              <a:rPr lang="en-US" sz="2000" dirty="0" smtClean="0"/>
              <a:t>, </a:t>
            </a:r>
            <a:r>
              <a:rPr lang="en-US" sz="2000" b="1" dirty="0" smtClean="0"/>
              <a:t>version</a:t>
            </a:r>
            <a:r>
              <a:rPr lang="en-US" sz="2000" dirty="0" smtClean="0"/>
              <a:t> and </a:t>
            </a:r>
            <a:r>
              <a:rPr lang="en-US" sz="2000" b="1" dirty="0" smtClean="0"/>
              <a:t>other</a:t>
            </a:r>
            <a:r>
              <a:rPr lang="en-US" sz="2000" dirty="0" smtClean="0"/>
              <a:t> </a:t>
            </a:r>
          </a:p>
          <a:p>
            <a:pPr>
              <a:lnSpc>
                <a:spcPct val="120000"/>
              </a:lnSpc>
            </a:pPr>
            <a:r>
              <a:rPr lang="en-US" sz="2000" dirty="0" smtClean="0"/>
              <a:t>Conditional </a:t>
            </a:r>
            <a:r>
              <a:rPr lang="en-US" sz="2000" dirty="0"/>
              <a:t>Random Fields (CRF) based approach </a:t>
            </a:r>
            <a:endParaRPr lang="en-US" sz="2000" dirty="0" smtClean="0">
              <a:effectLst/>
            </a:endParaRPr>
          </a:p>
          <a:p>
            <a:pPr>
              <a:lnSpc>
                <a:spcPct val="120000"/>
              </a:lnSpc>
            </a:pPr>
            <a:r>
              <a:rPr lang="en-US" sz="2000" dirty="0" smtClean="0"/>
              <a:t>CRF </a:t>
            </a:r>
            <a:r>
              <a:rPr lang="en-US" sz="2000" dirty="0"/>
              <a:t>tagger is trained on manually </a:t>
            </a:r>
            <a:r>
              <a:rPr lang="en-US" sz="2000" dirty="0" smtClean="0"/>
              <a:t>labeled </a:t>
            </a:r>
            <a:r>
              <a:rPr lang="en-US" sz="2000" dirty="0"/>
              <a:t>(word, label) pairs using 3 features </a:t>
            </a:r>
            <a:endParaRPr lang="en-US" sz="2000" dirty="0" smtClean="0">
              <a:effectLst/>
            </a:endParaRPr>
          </a:p>
          <a:p>
            <a:pPr lvl="1">
              <a:lnSpc>
                <a:spcPct val="120000"/>
              </a:lnSpc>
            </a:pPr>
            <a:r>
              <a:rPr lang="en-US" sz="1800" dirty="0" smtClean="0"/>
              <a:t>Product </a:t>
            </a:r>
            <a:r>
              <a:rPr lang="en-US" sz="1800" dirty="0"/>
              <a:t>description </a:t>
            </a:r>
            <a:endParaRPr lang="en-US" sz="1800" dirty="0" smtClean="0">
              <a:effectLst/>
            </a:endParaRPr>
          </a:p>
          <a:p>
            <a:pPr lvl="1">
              <a:lnSpc>
                <a:spcPct val="120000"/>
              </a:lnSpc>
            </a:pPr>
            <a:r>
              <a:rPr lang="en-US" sz="1800" dirty="0" smtClean="0"/>
              <a:t>Context </a:t>
            </a:r>
            <a:r>
              <a:rPr lang="en-US" sz="1800" dirty="0"/>
              <a:t>patterns surrounding the labels </a:t>
            </a:r>
            <a:endParaRPr lang="en-US" sz="1800" dirty="0" smtClean="0">
              <a:effectLst/>
            </a:endParaRPr>
          </a:p>
          <a:p>
            <a:pPr lvl="1">
              <a:lnSpc>
                <a:spcPct val="120000"/>
              </a:lnSpc>
            </a:pPr>
            <a:r>
              <a:rPr lang="en-US" sz="1800" dirty="0" smtClean="0"/>
              <a:t>Linguistic </a:t>
            </a:r>
            <a:r>
              <a:rPr lang="en-US" sz="1800" dirty="0"/>
              <a:t>patterns frequently associated with the labels </a:t>
            </a:r>
            <a:endParaRPr lang="en-US" sz="1800" dirty="0" smtClean="0">
              <a:effectLst/>
            </a:endParaRPr>
          </a:p>
          <a:p>
            <a:pPr>
              <a:lnSpc>
                <a:spcPct val="120000"/>
              </a:lnSpc>
            </a:pPr>
            <a:r>
              <a:rPr lang="en-US" sz="2000" dirty="0" smtClean="0"/>
              <a:t>Label </a:t>
            </a:r>
            <a:r>
              <a:rPr lang="en-US" sz="2000" dirty="0"/>
              <a:t>words in product titles from the test set </a:t>
            </a:r>
          </a:p>
          <a:p>
            <a:pPr>
              <a:lnSpc>
                <a:spcPct val="120000"/>
              </a:lnSpc>
            </a:pPr>
            <a:r>
              <a:rPr lang="en-US" sz="2000" dirty="0" smtClean="0"/>
              <a:t>Given </a:t>
            </a:r>
            <a:r>
              <a:rPr lang="en-US" sz="2000" dirty="0"/>
              <a:t>any query product version, we identify its (brand, </a:t>
            </a:r>
            <a:r>
              <a:rPr lang="en-US" sz="2000" dirty="0" smtClean="0"/>
              <a:t>product)</a:t>
            </a:r>
          </a:p>
          <a:p>
            <a:pPr>
              <a:lnSpc>
                <a:spcPct val="120000"/>
              </a:lnSpc>
            </a:pPr>
            <a:r>
              <a:rPr lang="en-US" sz="2000" dirty="0" smtClean="0"/>
              <a:t>Group </a:t>
            </a:r>
            <a:r>
              <a:rPr lang="en-US" sz="2000" dirty="0"/>
              <a:t>together product entities that have the same brand and product as the given </a:t>
            </a:r>
            <a:r>
              <a:rPr lang="en-US" sz="2000" dirty="0" smtClean="0"/>
              <a:t>query </a:t>
            </a:r>
            <a:endParaRPr lang="en-US" sz="2000" dirty="0" smtClean="0">
              <a:effectLst/>
            </a:endParaRPr>
          </a:p>
          <a:p>
            <a:pPr>
              <a:lnSpc>
                <a:spcPct val="120000"/>
              </a:lnSpc>
            </a:pPr>
            <a:endParaRPr lang="en-US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27839" y="6356350"/>
            <a:ext cx="3925361" cy="365125"/>
          </a:xfrm>
        </p:spPr>
        <p:txBody>
          <a:bodyPr/>
          <a:lstStyle/>
          <a:p>
            <a:r>
              <a:rPr lang="en-US" smtClean="0"/>
              <a:t>Modeling the Evolution of Product Entities (priya.r@research.iiit.ac.in)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425CD-C571-2D43-94D8-C1E5E5D2D8E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07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138"/>
            <a:ext cx="8229600" cy="957699"/>
          </a:xfrm>
        </p:spPr>
        <p:txBody>
          <a:bodyPr>
            <a:normAutofit fontScale="90000"/>
          </a:bodyPr>
          <a:lstStyle/>
          <a:p>
            <a:r>
              <a:rPr lang="en-US" dirty="0"/>
              <a:t>Stage 1 – Parsing the Product </a:t>
            </a:r>
            <a:r>
              <a:rPr lang="en-US" dirty="0" smtClean="0"/>
              <a:t>Title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9176"/>
            <a:ext cx="8229600" cy="5341115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000" dirty="0" smtClean="0"/>
              <a:t>Feature Set</a:t>
            </a:r>
          </a:p>
          <a:p>
            <a:pPr lvl="1">
              <a:lnSpc>
                <a:spcPct val="120000"/>
              </a:lnSpc>
            </a:pPr>
            <a:r>
              <a:rPr lang="en-US" sz="1600" dirty="0" smtClean="0"/>
              <a:t>Product description</a:t>
            </a:r>
          </a:p>
          <a:p>
            <a:pPr lvl="2">
              <a:lnSpc>
                <a:spcPct val="120000"/>
              </a:lnSpc>
            </a:pPr>
            <a:r>
              <a:rPr lang="en-US" sz="1200" dirty="0" smtClean="0"/>
              <a:t>Description</a:t>
            </a:r>
            <a:r>
              <a:rPr lang="en-US" sz="1200" dirty="0"/>
              <a:t>, weight, review, model, category, URL </a:t>
            </a:r>
            <a:endParaRPr lang="en-US" sz="1200" dirty="0" smtClean="0">
              <a:effectLst/>
            </a:endParaRPr>
          </a:p>
          <a:p>
            <a:pPr lvl="1">
              <a:lnSpc>
                <a:spcPct val="120000"/>
              </a:lnSpc>
            </a:pPr>
            <a:r>
              <a:rPr lang="en-US" sz="1600" dirty="0" smtClean="0"/>
              <a:t>Context patterns</a:t>
            </a:r>
          </a:p>
          <a:p>
            <a:pPr lvl="2">
              <a:lnSpc>
                <a:spcPct val="120000"/>
              </a:lnSpc>
            </a:pPr>
            <a:r>
              <a:rPr lang="en-US" sz="1200" dirty="0" smtClean="0"/>
              <a:t>Position </a:t>
            </a:r>
            <a:r>
              <a:rPr lang="en-US" sz="1200" dirty="0"/>
              <a:t>of the word title, alphabet, numeral, parenthesis, previous word </a:t>
            </a:r>
            <a:endParaRPr lang="en-US" sz="1200" dirty="0" smtClean="0">
              <a:effectLst/>
            </a:endParaRPr>
          </a:p>
          <a:p>
            <a:pPr lvl="1">
              <a:lnSpc>
                <a:spcPct val="120000"/>
              </a:lnSpc>
            </a:pPr>
            <a:r>
              <a:rPr lang="en-US" sz="1600" dirty="0" smtClean="0"/>
              <a:t>Linguistic </a:t>
            </a:r>
            <a:r>
              <a:rPr lang="en-US" sz="1600" dirty="0"/>
              <a:t>patterns </a:t>
            </a:r>
          </a:p>
          <a:p>
            <a:pPr lvl="2">
              <a:lnSpc>
                <a:spcPct val="120000"/>
              </a:lnSpc>
            </a:pPr>
            <a:r>
              <a:rPr lang="en-US" sz="1200" dirty="0"/>
              <a:t>W</a:t>
            </a:r>
            <a:r>
              <a:rPr lang="en-US" sz="1200" dirty="0" smtClean="0"/>
              <a:t>ords </a:t>
            </a:r>
            <a:r>
              <a:rPr lang="en-US" sz="1200" dirty="0"/>
              <a:t>of the product title have POS tag (NNP, MD, VB, JJ, NN, CD, NNS, IN, RB, DT, VBP, VBD, CC, VBN, JJS, VBZ, LS, VBG, FW, PRP$, PRP, SYM) </a:t>
            </a:r>
            <a:endParaRPr lang="en-US" sz="1200" dirty="0">
              <a:effectLst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64971" y="6356350"/>
            <a:ext cx="3885179" cy="365125"/>
          </a:xfrm>
        </p:spPr>
        <p:txBody>
          <a:bodyPr/>
          <a:lstStyle/>
          <a:p>
            <a:r>
              <a:rPr lang="en-US" smtClean="0"/>
              <a:t>Modeling the Evolution of Product Entities (priya.r@research.iiit.ac.in)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425CD-C571-2D43-94D8-C1E5E5D2D8E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179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307" y="23138"/>
            <a:ext cx="8751081" cy="9576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Stage 2 – Predicting Predecessor </a:t>
            </a:r>
            <a:r>
              <a:rPr lang="en-US" dirty="0"/>
              <a:t>V</a:t>
            </a:r>
            <a:r>
              <a:rPr lang="en-US" dirty="0" smtClean="0"/>
              <a:t>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21751"/>
            <a:ext cx="8229600" cy="5341115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2000" dirty="0" smtClean="0"/>
              <a:t>Members of a set </a:t>
            </a:r>
            <a:r>
              <a:rPr lang="en-US" sz="2000" dirty="0"/>
              <a:t>of product entities with the same brand name and product </a:t>
            </a:r>
            <a:r>
              <a:rPr lang="en-US" sz="2000" dirty="0" smtClean="0"/>
              <a:t>name are </a:t>
            </a:r>
            <a:r>
              <a:rPr lang="en-US" sz="2000" dirty="0"/>
              <a:t>candidates for being Predecessor version of query entity’s </a:t>
            </a:r>
            <a:r>
              <a:rPr lang="en-US" sz="2000" dirty="0" smtClean="0"/>
              <a:t>version</a:t>
            </a:r>
            <a:endParaRPr lang="en-US" sz="2000" dirty="0" smtClean="0">
              <a:effectLst/>
            </a:endParaRPr>
          </a:p>
          <a:p>
            <a:pPr>
              <a:lnSpc>
                <a:spcPct val="120000"/>
              </a:lnSpc>
            </a:pPr>
            <a:r>
              <a:rPr lang="en-US" sz="2000" dirty="0" smtClean="0"/>
              <a:t>Classification </a:t>
            </a:r>
            <a:r>
              <a:rPr lang="en-US" sz="2000" dirty="0"/>
              <a:t>based </a:t>
            </a:r>
            <a:r>
              <a:rPr lang="en-US" sz="2000" dirty="0" smtClean="0"/>
              <a:t>approach</a:t>
            </a:r>
          </a:p>
          <a:p>
            <a:pPr>
              <a:lnSpc>
                <a:spcPct val="120000"/>
              </a:lnSpc>
            </a:pPr>
            <a:r>
              <a:rPr lang="en-US" sz="2000" dirty="0" smtClean="0"/>
              <a:t>Binary </a:t>
            </a:r>
            <a:r>
              <a:rPr lang="en-US" sz="2000" dirty="0"/>
              <a:t>features on Ordering </a:t>
            </a:r>
            <a:endParaRPr lang="en-US" sz="2000" dirty="0" smtClean="0">
              <a:effectLst/>
            </a:endParaRPr>
          </a:p>
          <a:p>
            <a:pPr lvl="1">
              <a:lnSpc>
                <a:spcPct val="120000"/>
              </a:lnSpc>
            </a:pPr>
            <a:r>
              <a:rPr lang="en-US" sz="1600" dirty="0" smtClean="0"/>
              <a:t>Lexical </a:t>
            </a:r>
            <a:r>
              <a:rPr lang="en-US" sz="1600" dirty="0"/>
              <a:t>: Does the candidate lexically </a:t>
            </a:r>
            <a:r>
              <a:rPr lang="en-US" sz="1600" dirty="0" smtClean="0"/>
              <a:t>precede </a:t>
            </a:r>
            <a:r>
              <a:rPr lang="en-US" sz="1600" dirty="0"/>
              <a:t>the given query product version? </a:t>
            </a:r>
            <a:endParaRPr lang="en-US" sz="1600" dirty="0" smtClean="0">
              <a:effectLst/>
            </a:endParaRPr>
          </a:p>
          <a:p>
            <a:pPr lvl="1">
              <a:lnSpc>
                <a:spcPct val="120000"/>
              </a:lnSpc>
            </a:pPr>
            <a:r>
              <a:rPr lang="en-US" sz="1600" dirty="0" smtClean="0"/>
              <a:t>Review</a:t>
            </a:r>
            <a:r>
              <a:rPr lang="en-US" sz="1600" dirty="0"/>
              <a:t>-Date : Is the candidate older than the given query product version based on review date? </a:t>
            </a:r>
            <a:endParaRPr lang="en-US" sz="1600" dirty="0" smtClean="0">
              <a:effectLst/>
            </a:endParaRPr>
          </a:p>
          <a:p>
            <a:pPr lvl="1">
              <a:lnSpc>
                <a:spcPct val="120000"/>
              </a:lnSpc>
            </a:pPr>
            <a:r>
              <a:rPr lang="en-US" sz="1600" dirty="0" smtClean="0"/>
              <a:t>Mentions </a:t>
            </a:r>
            <a:r>
              <a:rPr lang="en-US" sz="1600" dirty="0"/>
              <a:t>: Was the candidate mentioned in the query product versions description or reviews? </a:t>
            </a:r>
            <a:endParaRPr lang="en-US" sz="1600" dirty="0" smtClean="0">
              <a:effectLst/>
            </a:endParaRPr>
          </a:p>
          <a:p>
            <a:pPr>
              <a:lnSpc>
                <a:spcPct val="120000"/>
              </a:lnSpc>
            </a:pPr>
            <a:r>
              <a:rPr lang="en-US" sz="2000" dirty="0" smtClean="0"/>
              <a:t>Nokia </a:t>
            </a:r>
            <a:r>
              <a:rPr lang="en-US" sz="2000" dirty="0"/>
              <a:t>Lumia 1020 </a:t>
            </a:r>
            <a:r>
              <a:rPr lang="en-US" sz="2000" dirty="0" smtClean="0"/>
              <a:t>precedes </a:t>
            </a:r>
            <a:r>
              <a:rPr lang="en-US" sz="2000" dirty="0"/>
              <a:t>Nokia Lumia 1320 by Lexical and Review-date features </a:t>
            </a:r>
            <a:endParaRPr lang="en-US" sz="2000" dirty="0">
              <a:effectLst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7546" y="6356350"/>
            <a:ext cx="3721724" cy="365125"/>
          </a:xfrm>
        </p:spPr>
        <p:txBody>
          <a:bodyPr/>
          <a:lstStyle/>
          <a:p>
            <a:r>
              <a:rPr lang="en-US" smtClean="0"/>
              <a:t>Modeling the Evolution of Product Entities (priya.r@research.iiit.ac.in)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425CD-C571-2D43-94D8-C1E5E5D2D8E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612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</TotalTime>
  <Words>1041</Words>
  <Application>Microsoft Office PowerPoint</Application>
  <PresentationFormat>On-screen Show (4:3)</PresentationFormat>
  <Paragraphs>256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Modeling the Evolution of Product Entities   Priya Radhakrishnan1, Manish Gupta1,2, Vasudeva Varma1  1Search and Information Extraction Lab, IIIT-Hyderabad, India  2Microsoft, Hyderabad, India </vt:lpstr>
      <vt:lpstr>Motivation</vt:lpstr>
      <vt:lpstr>A Typical Product Listing on Amazon</vt:lpstr>
      <vt:lpstr>Challenges</vt:lpstr>
      <vt:lpstr>Proposed Approach</vt:lpstr>
      <vt:lpstr>A Two Stage Approach</vt:lpstr>
      <vt:lpstr>Stage 1 – Parsing the Product Title (1)</vt:lpstr>
      <vt:lpstr>Stage 1 – Parsing the Product Title (2)</vt:lpstr>
      <vt:lpstr>Stage 2 – Predicting Predecessor Version</vt:lpstr>
      <vt:lpstr>Dataset</vt:lpstr>
      <vt:lpstr>Results – Stage 1</vt:lpstr>
      <vt:lpstr>Results – Stage 2</vt:lpstr>
      <vt:lpstr>Related Work</vt:lpstr>
      <vt:lpstr>Conclusion</vt:lpstr>
      <vt:lpstr>Future Directions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Harikrishnan</dc:creator>
  <cp:lastModifiedBy>Manish Gupta (BING-IDC)</cp:lastModifiedBy>
  <cp:revision>68</cp:revision>
  <dcterms:created xsi:type="dcterms:W3CDTF">2014-05-09T05:44:36Z</dcterms:created>
  <dcterms:modified xsi:type="dcterms:W3CDTF">2014-05-10T07:38:36Z</dcterms:modified>
</cp:coreProperties>
</file>