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28343225" cy="463423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kumimoji="1" sz="87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6pPr>
    <a:lvl7pPr marL="2743200" algn="l" defTabSz="914400" rtl="0" eaLnBrk="1" latinLnBrk="0" hangingPunct="1">
      <a:defRPr kumimoji="1" sz="87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7pPr>
    <a:lvl8pPr marL="3200400" algn="l" defTabSz="914400" rtl="0" eaLnBrk="1" latinLnBrk="0" hangingPunct="1">
      <a:defRPr kumimoji="1" sz="87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8pPr>
    <a:lvl9pPr marL="3657600" algn="l" defTabSz="914400" rtl="0" eaLnBrk="1" latinLnBrk="0" hangingPunct="1">
      <a:defRPr kumimoji="1" sz="8700" kern="1200">
        <a:solidFill>
          <a:schemeClr val="tx1"/>
        </a:solidFill>
        <a:latin typeface="Arial" panose="020B0604020202020204" pitchFamily="34" charset="0"/>
        <a:ea typeface="PMingLiU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95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66"/>
    <a:srgbClr val="FF8000"/>
    <a:srgbClr val="FFCC66"/>
    <a:srgbClr val="FF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418" y="108"/>
      </p:cViewPr>
      <p:guideLst>
        <p:guide orient="horz" pos="13479"/>
        <p:guide pos="953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5" cy="36004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282488" cy="2317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054388" y="0"/>
            <a:ext cx="12282487" cy="23177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550084A-FEDC-439C-BE9D-8585858A5F7C}" type="datetime1">
              <a:rPr lang="en-US" altLang="en-US"/>
              <a:pPr>
                <a:defRPr/>
              </a:pPr>
              <a:t>8 Jul 2014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026400" y="3475038"/>
            <a:ext cx="12290425" cy="17378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833688" y="22012275"/>
            <a:ext cx="22675850" cy="20854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4016613"/>
            <a:ext cx="12282488" cy="2317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054388" y="44016613"/>
            <a:ext cx="12282487" cy="23177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1BE44A8-54E1-4A88-9560-0A75A0E8C2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266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PMingLiU" panose="02020500000000000000" pitchFamily="18" charset="-120"/>
        <a:cs typeface="新細明體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PMingLiU" panose="02020500000000000000" pitchFamily="18" charset="-120"/>
        <a:cs typeface="新細明體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PMingLiU" panose="02020500000000000000" pitchFamily="18" charset="-120"/>
        <a:cs typeface="新細明體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PMingLiU" panose="02020500000000000000" pitchFamily="18" charset="-120"/>
        <a:cs typeface="新細明體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PMingLiU" panose="02020500000000000000" pitchFamily="18" charset="-120"/>
        <a:cs typeface="新細明體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381" y="13293734"/>
            <a:ext cx="25726516" cy="9173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759" y="24250650"/>
            <a:ext cx="21185758" cy="10935144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810D2-D50F-4173-B88B-36E04EE321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659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71557-CBE0-4E89-992B-DFEBECFDF0A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004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4777" y="1714152"/>
            <a:ext cx="6809469" cy="365138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031" y="1714152"/>
            <a:ext cx="20271601" cy="365138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5038A-2C8F-4C3F-A461-8F24F35FA4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202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FAE83-EED9-47AF-84B4-FBF28E1815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18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489" y="27498971"/>
            <a:ext cx="25728184" cy="84996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489" y="18138639"/>
            <a:ext cx="25728184" cy="936033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9E33D-15EE-4179-86D4-FBD267AE6DA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601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032" y="9984453"/>
            <a:ext cx="13540535" cy="282435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3710" y="9984453"/>
            <a:ext cx="13540536" cy="282435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26760-A2F5-48E2-BC8E-360491DE44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0887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033" y="9579500"/>
            <a:ext cx="13373718" cy="39914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033" y="13570959"/>
            <a:ext cx="13373718" cy="246570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523" y="9579500"/>
            <a:ext cx="13378723" cy="39914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523" y="13570959"/>
            <a:ext cx="13378723" cy="246570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D1E85-9737-4698-AFEA-D439161289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8125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64D4A-8128-4485-8585-DAE79E85647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811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DD2A5-377E-478B-AA65-64BD601B4C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289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033" y="1703991"/>
            <a:ext cx="9957305" cy="72513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999" y="1703990"/>
            <a:ext cx="16920248" cy="365240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033" y="8955382"/>
            <a:ext cx="9957305" cy="292726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FC23C-E948-4F6D-BADB-988E82D0E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49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014" y="29956257"/>
            <a:ext cx="18161366" cy="35357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014" y="3823092"/>
            <a:ext cx="18161366" cy="256774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014" y="33491965"/>
            <a:ext cx="18161366" cy="50234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D533B-72F7-4B65-8428-A25329CB4F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912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2888" y="1714500"/>
            <a:ext cx="27241500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0110" tIns="220055" rIns="440110" bIns="2200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2888" y="9985375"/>
            <a:ext cx="27241500" cy="282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  <a:endParaRPr lang="en-US" altLang="zh-TW" smtClean="0"/>
          </a:p>
          <a:p>
            <a:pPr lvl="1"/>
            <a:r>
              <a:rPr lang="zh-TW" altLang="en-US" smtClean="0"/>
              <a:t>第二層</a:t>
            </a:r>
            <a:endParaRPr lang="en-US" altLang="zh-TW" smtClean="0"/>
          </a:p>
          <a:p>
            <a:pPr lvl="2"/>
            <a:r>
              <a:rPr lang="zh-TW" altLang="en-US" smtClean="0"/>
              <a:t>第三層</a:t>
            </a:r>
            <a:endParaRPr lang="en-US" altLang="zh-TW" smtClean="0"/>
          </a:p>
          <a:p>
            <a:pPr lvl="3"/>
            <a:r>
              <a:rPr lang="zh-TW" altLang="en-US" smtClean="0"/>
              <a:t>第四層</a:t>
            </a:r>
            <a:endParaRPr lang="en-US" altLang="zh-TW" smtClean="0"/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2888" y="38969950"/>
            <a:ext cx="7061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7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0975" y="38969950"/>
            <a:ext cx="95853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7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3188" y="38969950"/>
            <a:ext cx="7061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700" smtClean="0"/>
            </a:lvl1pPr>
          </a:lstStyle>
          <a:p>
            <a:pPr>
              <a:defRPr/>
            </a:pPr>
            <a:fld id="{73D452DA-C832-4AC7-9C3F-BFC1C5AED01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+mj-lt"/>
          <a:ea typeface="PMingLiU" panose="02020500000000000000" pitchFamily="18" charset="-120"/>
          <a:cs typeface="+mj-cs"/>
        </a:defRPr>
      </a:lvl1pPr>
      <a:lvl2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PMingLiU" panose="02020500000000000000" pitchFamily="18" charset="-120"/>
          <a:cs typeface="新細明體" charset="-120"/>
        </a:defRPr>
      </a:lvl2pPr>
      <a:lvl3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PMingLiU" panose="02020500000000000000" pitchFamily="18" charset="-120"/>
          <a:cs typeface="新細明體" charset="-120"/>
        </a:defRPr>
      </a:lvl3pPr>
      <a:lvl4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PMingLiU" panose="02020500000000000000" pitchFamily="18" charset="-120"/>
          <a:cs typeface="新細明體" charset="-120"/>
        </a:defRPr>
      </a:lvl4pPr>
      <a:lvl5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PMingLiU" panose="02020500000000000000" pitchFamily="18" charset="-120"/>
          <a:cs typeface="新細明體" charset="-120"/>
        </a:defRPr>
      </a:lvl5pPr>
      <a:lvl6pPr marL="4572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6pPr>
      <a:lvl7pPr marL="9144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7pPr>
      <a:lvl8pPr marL="13716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8pPr>
      <a:lvl9pPr marL="18288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9pPr>
    </p:titleStyle>
    <p:bodyStyle>
      <a:lvl1pPr marL="1651000" indent="-1651000" algn="l" defTabSz="4400550" rtl="0" eaLnBrk="0" fontAlgn="base" hangingPunct="0">
        <a:spcBef>
          <a:spcPct val="20000"/>
        </a:spcBef>
        <a:spcAft>
          <a:spcPct val="0"/>
        </a:spcAft>
        <a:buChar char="•"/>
        <a:defRPr kumimoji="1" sz="154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3576638" indent="-1376363" algn="l" defTabSz="4400550" rtl="0" eaLnBrk="0" fontAlgn="base" hangingPunct="0">
        <a:spcBef>
          <a:spcPct val="20000"/>
        </a:spcBef>
        <a:spcAft>
          <a:spcPct val="0"/>
        </a:spcAft>
        <a:buChar char="–"/>
        <a:defRPr kumimoji="1" sz="135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2pPr>
      <a:lvl3pPr marL="5500688" indent="-1100138" algn="l" defTabSz="4400550" rtl="0" eaLnBrk="0" fontAlgn="base" hangingPunct="0">
        <a:spcBef>
          <a:spcPct val="20000"/>
        </a:spcBef>
        <a:spcAft>
          <a:spcPct val="0"/>
        </a:spcAft>
        <a:buChar char="•"/>
        <a:defRPr kumimoji="1" sz="116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3pPr>
      <a:lvl4pPr marL="7702550" indent="-1100138" algn="l" defTabSz="4400550" rtl="0" eaLnBrk="0" fontAlgn="base" hangingPunct="0">
        <a:spcBef>
          <a:spcPct val="20000"/>
        </a:spcBef>
        <a:spcAft>
          <a:spcPct val="0"/>
        </a:spcAft>
        <a:buChar char="–"/>
        <a:defRPr kumimoji="1" sz="96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4pPr>
      <a:lvl5pPr marL="9902825" indent="-1100138" algn="l" defTabSz="4400550" rtl="0" eaLnBrk="0" fontAlgn="base" hangingPunct="0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5pPr>
      <a:lvl6pPr marL="103600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6pPr>
      <a:lvl7pPr marL="108172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7pPr>
      <a:lvl8pPr marL="112744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8pPr>
      <a:lvl9pPr marL="117316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priyaradhakrishnan0/EntityRanking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://www.amazon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earch.iiit.ac.in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40528875"/>
            <a:ext cx="5757863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025938" y="5087938"/>
            <a:ext cx="10306050" cy="7313612"/>
          </a:xfrm>
          <a:prstGeom prst="rect">
            <a:avLst/>
          </a:prstGeom>
          <a:noFill/>
          <a:ln w="38100" cap="sq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808080">
                <a:alpha val="42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48125" y="741363"/>
            <a:ext cx="20518438" cy="1533525"/>
          </a:xfrm>
        </p:spPr>
        <p:txBody>
          <a:bodyPr lIns="0" tIns="0" rIns="0" bIns="0"/>
          <a:lstStyle/>
          <a:p>
            <a:pPr eaLnBrk="1" hangingPunct="1"/>
            <a:r>
              <a:rPr lang="en-US" altLang="zh-TW" sz="7200" b="1" smtClean="0">
                <a:solidFill>
                  <a:srgbClr val="FF0000"/>
                </a:solidFill>
              </a:rPr>
              <a:t>Modeling the Evolution of Product Entities</a:t>
            </a:r>
          </a:p>
        </p:txBody>
      </p:sp>
      <p:sp>
        <p:nvSpPr>
          <p:cNvPr id="3077" name="Text Box 14"/>
          <p:cNvSpPr txBox="1">
            <a:spLocks noChangeArrowheads="1"/>
          </p:cNvSpPr>
          <p:nvPr/>
        </p:nvSpPr>
        <p:spPr bwMode="auto">
          <a:xfrm>
            <a:off x="18168938" y="12403138"/>
            <a:ext cx="80200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“Newer Model" Feature on Amazon</a:t>
            </a:r>
            <a:endParaRPr lang="en-US" altLang="zh-TW" sz="4000"/>
          </a:p>
        </p:txBody>
      </p:sp>
      <p:sp>
        <p:nvSpPr>
          <p:cNvPr id="3078" name="Footer Placeholder 23"/>
          <p:cNvSpPr>
            <a:spLocks noGrp="1"/>
          </p:cNvSpPr>
          <p:nvPr>
            <p:ph type="ftr" sz="quarter" idx="11"/>
          </p:nvPr>
        </p:nvSpPr>
        <p:spPr>
          <a:xfrm>
            <a:off x="9923463" y="40754300"/>
            <a:ext cx="9585325" cy="88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4000" b="1" smtClean="0"/>
              <a:t>Paper ID: sp093</a:t>
            </a:r>
          </a:p>
        </p:txBody>
      </p:sp>
      <p:sp>
        <p:nvSpPr>
          <p:cNvPr id="3079" name="Rectangle 1"/>
          <p:cNvSpPr>
            <a:spLocks noChangeArrowheads="1"/>
          </p:cNvSpPr>
          <p:nvPr/>
        </p:nvSpPr>
        <p:spPr bwMode="auto">
          <a:xfrm>
            <a:off x="555625" y="35555238"/>
            <a:ext cx="1277937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2950" indent="-74295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n-IN" altLang="en-US" sz="4000"/>
              <a:t>Product search engine ranking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n-IN" altLang="en-US" sz="4000"/>
              <a:t>Recommendation systems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n-IN" altLang="en-US" sz="4000"/>
              <a:t>Comparing product versions</a:t>
            </a:r>
            <a:endParaRPr lang="en-IN" altLang="en-US" sz="880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23900" y="30659388"/>
          <a:ext cx="12661900" cy="39512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455880"/>
                <a:gridCol w="2130441"/>
                <a:gridCol w="1872206"/>
                <a:gridCol w="2203373"/>
              </a:tblGrid>
              <a:tr h="6585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    LABEL</a:t>
                      </a:r>
                      <a:endParaRPr lang="en-IN" sz="36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 P</a:t>
                      </a:r>
                      <a:endParaRPr lang="en-IN" sz="36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R</a:t>
                      </a:r>
                      <a:endParaRPr lang="en-IN" sz="36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lang="en-IN" sz="36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 anchor="ctr"/>
                </a:tc>
              </a:tr>
              <a:tr h="658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Brand</a:t>
                      </a:r>
                      <a:r>
                        <a:rPr lang="en-US" sz="3600" cap="none" spc="0" baseline="0" dirty="0" smtClean="0">
                          <a:ln>
                            <a:noFill/>
                          </a:ln>
                          <a:effectLst/>
                        </a:rPr>
                        <a:t> name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308" marR="54308" marT="39006" marB="3900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0.98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0.65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0.77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 anchor="ctr"/>
                </a:tc>
              </a:tr>
              <a:tr h="658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Product</a:t>
                      </a:r>
                      <a:r>
                        <a:rPr lang="en-US" sz="3600" cap="none" spc="0" baseline="0" dirty="0" smtClean="0">
                          <a:ln>
                            <a:noFill/>
                          </a:ln>
                          <a:effectLst/>
                        </a:rPr>
                        <a:t> name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308" marR="54308" marT="39006" marB="3900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0.89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0.58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0.69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</a:tr>
              <a:tr h="658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3600" cap="none" spc="0" baseline="0" dirty="0" smtClean="0">
                          <a:ln>
                            <a:noFill/>
                          </a:ln>
                          <a:effectLst/>
                        </a:rPr>
                        <a:t>Version name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308" marR="54308" marT="39006" marB="3900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0.69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0.48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0.55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</a:tr>
              <a:tr h="658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Product</a:t>
                      </a:r>
                      <a:r>
                        <a:rPr lang="en-US" sz="3600" cap="none" spc="0" baseline="0" dirty="0" smtClean="0">
                          <a:ln>
                            <a:noFill/>
                          </a:ln>
                          <a:effectLst/>
                        </a:rPr>
                        <a:t> / Version name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308" marR="54308" marT="39006" marB="3900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0.88</a:t>
                      </a:r>
                      <a:endParaRPr lang="en-IN" sz="36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0.55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0.67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</a:tr>
              <a:tr h="658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Others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308" marR="54308" marT="39006" marB="3900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0.84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0.98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600" cap="none" spc="0" dirty="0" smtClean="0">
                          <a:ln>
                            <a:noFill/>
                          </a:ln>
                          <a:effectLst/>
                        </a:rPr>
                        <a:t>0.91</a:t>
                      </a:r>
                      <a:endParaRPr lang="en-IN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083" marR="96083" marT="38227" marB="38227"/>
                </a:tc>
              </a:tr>
            </a:tbl>
          </a:graphicData>
        </a:graphic>
      </p:graphicFrame>
      <p:sp>
        <p:nvSpPr>
          <p:cNvPr id="3117" name="Rectangle 24"/>
          <p:cNvSpPr>
            <a:spLocks noChangeArrowheads="1"/>
          </p:cNvSpPr>
          <p:nvPr/>
        </p:nvSpPr>
        <p:spPr bwMode="auto">
          <a:xfrm>
            <a:off x="14243050" y="38501638"/>
            <a:ext cx="151606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Enhancements to build product version trees and study evolution of features in product entities</a:t>
            </a:r>
            <a:endParaRPr lang="en-US" altLang="en-US" sz="8800"/>
          </a:p>
        </p:txBody>
      </p:sp>
      <p:pic>
        <p:nvPicPr>
          <p:cNvPr id="2177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025225" y="649288"/>
            <a:ext cx="5318125" cy="2873375"/>
          </a:xfrm>
          <a:prstGeom prst="rect">
            <a:avLst/>
          </a:prstGeom>
          <a:noFill/>
          <a:ln w="38100" cap="sq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808080">
                <a:alpha val="42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9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40903525"/>
            <a:ext cx="27447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0" name="TextBox 27"/>
          <p:cNvSpPr txBox="1">
            <a:spLocks noChangeArrowheads="1"/>
          </p:cNvSpPr>
          <p:nvPr/>
        </p:nvSpPr>
        <p:spPr bwMode="auto">
          <a:xfrm>
            <a:off x="19461163" y="40681275"/>
            <a:ext cx="96297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B050"/>
                </a:solidFill>
              </a:rPr>
              <a:t>Search and Information Extraction Lab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B050"/>
                </a:solidFill>
              </a:rPr>
              <a:t> IIIT-Hyderabad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hlinkClick r:id="rId6"/>
              </a:rPr>
              <a:t>http://search.iiit.ac.in</a:t>
            </a:r>
            <a:r>
              <a:rPr lang="en-US" altLang="en-US" sz="4000"/>
              <a:t> </a:t>
            </a:r>
          </a:p>
        </p:txBody>
      </p:sp>
      <p:sp>
        <p:nvSpPr>
          <p:cNvPr id="3121" name="TextBox 4"/>
          <p:cNvSpPr txBox="1">
            <a:spLocks noChangeArrowheads="1"/>
          </p:cNvSpPr>
          <p:nvPr/>
        </p:nvSpPr>
        <p:spPr bwMode="auto">
          <a:xfrm>
            <a:off x="19897725" y="15187613"/>
            <a:ext cx="18415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00"/>
          </a:p>
        </p:txBody>
      </p:sp>
      <p:sp>
        <p:nvSpPr>
          <p:cNvPr id="3122" name="Rectangle 53"/>
          <p:cNvSpPr>
            <a:spLocks noChangeArrowheads="1"/>
          </p:cNvSpPr>
          <p:nvPr/>
        </p:nvSpPr>
        <p:spPr bwMode="auto">
          <a:xfrm>
            <a:off x="912813" y="23679150"/>
            <a:ext cx="13488987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2950" indent="-742950" defTabSz="440055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defTabSz="440055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657350" indent="-742950" defTabSz="440055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defTabSz="440055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defTabSz="4400550"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n-IN" altLang="en-US" sz="4000"/>
              <a:t>Parse the product title and label the words as brand, product, version and other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n-US" altLang="en-US" sz="4000"/>
              <a:t>Train a supervised </a:t>
            </a:r>
            <a:r>
              <a:rPr lang="en-IN" altLang="en-US" sz="4000"/>
              <a:t>CRF tagger using the features</a:t>
            </a:r>
            <a:endParaRPr lang="en-IN" altLang="en-US" sz="4000" b="1"/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IN" altLang="en-US" sz="3600" b="1"/>
              <a:t>Description</a:t>
            </a:r>
            <a:r>
              <a:rPr lang="en-IN" altLang="en-US" sz="3600"/>
              <a:t>: Product description words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IN" altLang="en-US" sz="3600" b="1"/>
              <a:t>Context</a:t>
            </a:r>
            <a:r>
              <a:rPr lang="en-IN" altLang="en-US" sz="3600"/>
              <a:t>: Contextual patterns surrounding the labels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IN" altLang="en-US" sz="3600" b="1"/>
              <a:t>Linguistic</a:t>
            </a:r>
            <a:r>
              <a:rPr lang="en-IN" altLang="en-US" sz="3600"/>
              <a:t>: POS patterns frequently associated with labels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n-US" altLang="en-US" sz="4000"/>
              <a:t>After labelling, </a:t>
            </a:r>
            <a:r>
              <a:rPr lang="en-IN" altLang="en-US" sz="4000"/>
              <a:t>group product entities that have same brand and product, forming clusters.</a:t>
            </a:r>
            <a:endParaRPr lang="en-IN" altLang="en-US" sz="8800"/>
          </a:p>
        </p:txBody>
      </p:sp>
      <p:sp>
        <p:nvSpPr>
          <p:cNvPr id="3123" name="Rectangle 26"/>
          <p:cNvSpPr>
            <a:spLocks noChangeArrowheads="1"/>
          </p:cNvSpPr>
          <p:nvPr/>
        </p:nvSpPr>
        <p:spPr bwMode="auto">
          <a:xfrm>
            <a:off x="14800263" y="25506363"/>
            <a:ext cx="14054137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657350" indent="-742950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000"/>
              <a:t>Predict Predecessor Version: Each version member of the group is classified for being predecessor version of query entity's version. Features used</a:t>
            </a:r>
          </a:p>
          <a:p>
            <a:pPr lvl="2" eaLnBrk="1" hangingPunct="1"/>
            <a:r>
              <a:rPr lang="en-US" altLang="en-US" sz="3600" b="1"/>
              <a:t>Lexical</a:t>
            </a:r>
            <a:r>
              <a:rPr lang="en-US" altLang="en-US" sz="3600"/>
              <a:t>: Candidate lexically precedes given version</a:t>
            </a:r>
          </a:p>
          <a:p>
            <a:pPr lvl="2" eaLnBrk="1" hangingPunct="1"/>
            <a:r>
              <a:rPr lang="en-US" altLang="en-US" sz="3600" b="1"/>
              <a:t>Review Date</a:t>
            </a:r>
            <a:r>
              <a:rPr lang="en-US" altLang="en-US" sz="3600"/>
              <a:t>: Candidate is older than the given query product version based on review date</a:t>
            </a:r>
          </a:p>
          <a:p>
            <a:pPr lvl="2" eaLnBrk="1" hangingPunct="1"/>
            <a:r>
              <a:rPr lang="en-US" altLang="en-US" sz="3600" b="1"/>
              <a:t>Mentions</a:t>
            </a:r>
            <a:r>
              <a:rPr lang="en-US" altLang="en-US" sz="3600"/>
              <a:t>: Candidate was mentioned in the query product’s description or reviews</a:t>
            </a:r>
          </a:p>
        </p:txBody>
      </p:sp>
      <p:sp>
        <p:nvSpPr>
          <p:cNvPr id="3124" name="TextBox 55"/>
          <p:cNvSpPr txBox="1">
            <a:spLocks noChangeArrowheads="1"/>
          </p:cNvSpPr>
          <p:nvPr/>
        </p:nvSpPr>
        <p:spPr bwMode="auto">
          <a:xfrm>
            <a:off x="14593888" y="19442113"/>
            <a:ext cx="25415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800" b="1"/>
              <a:t>Stage 2</a:t>
            </a:r>
            <a:endParaRPr lang="en-US" altLang="en-US" sz="4800"/>
          </a:p>
        </p:txBody>
      </p:sp>
      <p:sp>
        <p:nvSpPr>
          <p:cNvPr id="13" name="TextBox 12"/>
          <p:cNvSpPr txBox="1"/>
          <p:nvPr/>
        </p:nvSpPr>
        <p:spPr>
          <a:xfrm>
            <a:off x="955675" y="4783138"/>
            <a:ext cx="14463713" cy="769937"/>
          </a:xfrm>
          <a:prstGeom prst="rect">
            <a:avLst/>
          </a:prstGeom>
          <a:solidFill>
            <a:srgbClr val="80000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chemeClr val="bg1"/>
                </a:solidFill>
              </a:rPr>
              <a:t>Motivation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54088" y="5541963"/>
            <a:ext cx="14463712" cy="2185987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defTabSz="4400550" eaLnBrk="1" hangingPunct="1">
              <a:spcBef>
                <a:spcPct val="20000"/>
              </a:spcBef>
              <a:defRPr/>
            </a:pPr>
            <a:r>
              <a:rPr lang="en-IN" altLang="zh-TW" sz="4000" dirty="0"/>
              <a:t>Modeling evolution of a product using versions </a:t>
            </a:r>
          </a:p>
          <a:p>
            <a:pPr marL="571500" indent="-571500" defTabSz="4400550" eaLnBrk="1" hangingPunct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IN" altLang="zh-TW" sz="4000" i="1" dirty="0"/>
              <a:t>Windows (3.0 &gt; 95 &gt; 98 &gt; 2000 &gt; XP &gt; 7.0 &gt; 8.0)</a:t>
            </a:r>
          </a:p>
          <a:p>
            <a:pPr marL="571500" indent="-571500" defTabSz="4400550" eaLnBrk="1" hangingPunct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IN" altLang="zh-TW" sz="4000" i="1" dirty="0"/>
              <a:t>Ubuntu (Warty &gt; Hoary &gt; Breezy &gt; Dapper &gt; Edgy )</a:t>
            </a:r>
            <a:endParaRPr lang="en-US" altLang="zh-TW" sz="4000" b="1" i="1" dirty="0"/>
          </a:p>
        </p:txBody>
      </p:sp>
      <p:sp>
        <p:nvSpPr>
          <p:cNvPr id="77" name="TextBox 76"/>
          <p:cNvSpPr txBox="1"/>
          <p:nvPr/>
        </p:nvSpPr>
        <p:spPr>
          <a:xfrm>
            <a:off x="935038" y="7874000"/>
            <a:ext cx="14463712" cy="769938"/>
          </a:xfrm>
          <a:prstGeom prst="rect">
            <a:avLst/>
          </a:prstGeom>
          <a:solidFill>
            <a:srgbClr val="80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chemeClr val="bg1"/>
                </a:solidFill>
              </a:rPr>
              <a:t>Problem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944563" y="8609013"/>
            <a:ext cx="14463712" cy="20621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anchor="ctr">
            <a:spAutoFit/>
          </a:bodyPr>
          <a:lstStyle/>
          <a:p>
            <a:pPr marL="571500" indent="-571500" defTabSz="4400550" eaLnBrk="1" hangingPunct="1">
              <a:spcBef>
                <a:spcPct val="20000"/>
              </a:spcBef>
              <a:buFont typeface="Arial"/>
              <a:buChar char="•"/>
              <a:defRPr/>
            </a:pPr>
            <a:r>
              <a:rPr lang="en-IN" sz="4000" dirty="0">
                <a:solidFill>
                  <a:schemeClr val="dk1"/>
                </a:solidFill>
                <a:latin typeface="+mn-lt"/>
                <a:ea typeface="新細明體" charset="-120"/>
              </a:rPr>
              <a:t>Predict the previous version of a product entity</a:t>
            </a:r>
          </a:p>
          <a:p>
            <a:pPr marL="571500" indent="-571500" defTabSz="4400550" eaLnBrk="1" hangingPunct="1">
              <a:spcBef>
                <a:spcPct val="20000"/>
              </a:spcBef>
              <a:buFont typeface="Arial"/>
              <a:buChar char="•"/>
              <a:defRPr/>
            </a:pPr>
            <a:r>
              <a:rPr lang="en-IN" sz="4000" dirty="0">
                <a:solidFill>
                  <a:schemeClr val="dk1"/>
                </a:solidFill>
                <a:latin typeface="+mn-lt"/>
                <a:ea typeface="新細明體" charset="-120"/>
              </a:rPr>
              <a:t>Link various versions of a product in a temporal order, as in  </a:t>
            </a:r>
            <a:r>
              <a:rPr lang="en-IN" sz="4000" i="1" dirty="0">
                <a:solidFill>
                  <a:schemeClr val="dk1"/>
                </a:solidFill>
                <a:latin typeface="+mn-lt"/>
                <a:ea typeface="新細明體" charset="-120"/>
              </a:rPr>
              <a:t>Windows 7.0 &gt; Windows 8.0</a:t>
            </a:r>
            <a:endParaRPr lang="en-US" altLang="zh-TW" sz="4000" i="1" dirty="0">
              <a:solidFill>
                <a:schemeClr val="dk1"/>
              </a:solidFill>
              <a:latin typeface="+mn-lt"/>
              <a:ea typeface="新細明體" charset="-12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49325" y="10814050"/>
            <a:ext cx="14463713" cy="768350"/>
          </a:xfrm>
          <a:prstGeom prst="rect">
            <a:avLst/>
          </a:prstGeom>
          <a:solidFill>
            <a:srgbClr val="80000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chemeClr val="bg1"/>
                </a:solidFill>
              </a:rPr>
              <a:t>Challenges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946150" y="11579225"/>
            <a:ext cx="14463713" cy="13239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anchor="ctr">
            <a:spAutoFit/>
          </a:bodyPr>
          <a:lstStyle/>
          <a:p>
            <a:pPr marL="571500" indent="-571500" eaLnBrk="1" hangingPunct="1">
              <a:buFont typeface="Arial" pitchFamily="34" charset="0"/>
              <a:buChar char="•"/>
              <a:defRPr/>
            </a:pPr>
            <a:r>
              <a:rPr lang="en-IN" sz="4000" dirty="0">
                <a:solidFill>
                  <a:schemeClr val="dk1"/>
                </a:solidFill>
                <a:latin typeface="+mn-lt"/>
                <a:ea typeface="新細明體" charset="-120"/>
              </a:rPr>
              <a:t>Product mentions occur in unstructured natural language </a:t>
            </a:r>
            <a:endParaRPr lang="en-US" altLang="zh-TW" sz="4000" dirty="0">
              <a:solidFill>
                <a:schemeClr val="dk1"/>
              </a:solidFill>
              <a:latin typeface="+mn-lt"/>
              <a:ea typeface="新細明體" charset="-120"/>
            </a:endParaRPr>
          </a:p>
          <a:p>
            <a:pPr marL="571500" indent="-571500" eaLnBrk="1" hangingPunct="1">
              <a:buFont typeface="Arial" pitchFamily="34" charset="0"/>
              <a:buChar char="•"/>
              <a:defRPr/>
            </a:pPr>
            <a:r>
              <a:rPr lang="en-IN" sz="4000" dirty="0">
                <a:solidFill>
                  <a:schemeClr val="dk1"/>
                </a:solidFill>
                <a:latin typeface="+mn-lt"/>
                <a:ea typeface="新細明體" charset="-120"/>
              </a:rPr>
              <a:t>No common naming convention for versions or products</a:t>
            </a:r>
            <a:endParaRPr lang="en-US" altLang="zh-TW" sz="4000" dirty="0">
              <a:solidFill>
                <a:schemeClr val="dk1"/>
              </a:solidFill>
              <a:latin typeface="+mn-lt"/>
              <a:ea typeface="新細明體" charset="-120"/>
            </a:endParaRPr>
          </a:p>
        </p:txBody>
      </p:sp>
      <p:cxnSp>
        <p:nvCxnSpPr>
          <p:cNvPr id="3131" name="Straight Connector 85"/>
          <p:cNvCxnSpPr>
            <a:cxnSpLocks noChangeShapeType="1"/>
          </p:cNvCxnSpPr>
          <p:nvPr/>
        </p:nvCxnSpPr>
        <p:spPr bwMode="auto">
          <a:xfrm flipV="1">
            <a:off x="889000" y="3675063"/>
            <a:ext cx="28506738" cy="69850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132" name="Group 24"/>
          <p:cNvGrpSpPr>
            <a:grpSpLocks/>
          </p:cNvGrpSpPr>
          <p:nvPr/>
        </p:nvGrpSpPr>
        <p:grpSpPr bwMode="auto">
          <a:xfrm>
            <a:off x="3614738" y="14355763"/>
            <a:ext cx="14324012" cy="4156075"/>
            <a:chOff x="5004581" y="16062429"/>
            <a:chExt cx="22520589" cy="4156573"/>
          </a:xfrm>
        </p:grpSpPr>
        <p:grpSp>
          <p:nvGrpSpPr>
            <p:cNvPr id="3238" name="Group 22"/>
            <p:cNvGrpSpPr>
              <a:grpSpLocks/>
            </p:cNvGrpSpPr>
            <p:nvPr/>
          </p:nvGrpSpPr>
          <p:grpSpPr bwMode="auto">
            <a:xfrm>
              <a:off x="5004581" y="16062429"/>
              <a:ext cx="22520589" cy="4156573"/>
              <a:chOff x="5004581" y="16062429"/>
              <a:chExt cx="22520589" cy="4156573"/>
            </a:xfrm>
          </p:grpSpPr>
          <p:sp>
            <p:nvSpPr>
              <p:cNvPr id="89" name="Rectangle 88"/>
              <p:cNvSpPr>
                <a:spLocks noChangeArrowheads="1"/>
              </p:cNvSpPr>
              <p:nvPr/>
            </p:nvSpPr>
            <p:spPr bwMode="auto">
              <a:xfrm>
                <a:off x="11601269" y="16198970"/>
                <a:ext cx="6851272" cy="1648022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rgbClr val="2F2F98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sz="4000" dirty="0">
                    <a:latin typeface="+mn-lt"/>
                    <a:ea typeface="+mn-ea"/>
                  </a:rPr>
                  <a:t>Label</a:t>
                </a:r>
                <a:endParaRPr lang="en-IN" sz="4000" dirty="0">
                  <a:latin typeface="+mn-lt"/>
                  <a:ea typeface="+mn-ea"/>
                </a:endParaRPr>
              </a:p>
            </p:txBody>
          </p:sp>
          <p:cxnSp>
            <p:nvCxnSpPr>
              <p:cNvPr id="90" name="Straight Arrow Connector 89"/>
              <p:cNvCxnSpPr>
                <a:cxnSpLocks noChangeShapeType="1"/>
              </p:cNvCxnSpPr>
              <p:nvPr/>
            </p:nvCxnSpPr>
            <p:spPr bwMode="auto">
              <a:xfrm>
                <a:off x="18422589" y="17024569"/>
                <a:ext cx="2211376" cy="0"/>
              </a:xfrm>
              <a:prstGeom prst="straightConnector1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</p:cxnSp>
          <p:sp>
            <p:nvSpPr>
              <p:cNvPr id="91" name="Rectangle 90"/>
              <p:cNvSpPr>
                <a:spLocks noChangeArrowheads="1"/>
              </p:cNvSpPr>
              <p:nvPr/>
            </p:nvSpPr>
            <p:spPr bwMode="auto">
              <a:xfrm>
                <a:off x="20641452" y="16198970"/>
                <a:ext cx="6846280" cy="1648022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rgbClr val="2F2F98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sz="4000" dirty="0">
                    <a:latin typeface="+mn-lt"/>
                    <a:ea typeface="+mn-ea"/>
                  </a:rPr>
                  <a:t>Cluster</a:t>
                </a:r>
                <a:endParaRPr lang="en-IN" sz="4000" dirty="0">
                  <a:latin typeface="+mn-lt"/>
                  <a:ea typeface="+mn-ea"/>
                </a:endParaRPr>
              </a:p>
            </p:txBody>
          </p:sp>
          <p:sp>
            <p:nvSpPr>
              <p:cNvPr id="92" name="Flowchart: Multidocument 30"/>
              <p:cNvSpPr>
                <a:spLocks noChangeArrowheads="1"/>
              </p:cNvSpPr>
              <p:nvPr/>
            </p:nvSpPr>
            <p:spPr bwMode="auto">
              <a:xfrm>
                <a:off x="5004581" y="16062429"/>
                <a:ext cx="4335394" cy="1825844"/>
              </a:xfrm>
              <a:prstGeom prst="flowChartMultidocument">
                <a:avLst/>
              </a:prstGeom>
              <a:solidFill>
                <a:srgbClr val="FFCC66"/>
              </a:solidFill>
              <a:ln w="9525">
                <a:solidFill>
                  <a:srgbClr val="2F2F98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sz="4000" dirty="0">
                    <a:latin typeface="+mn-lt"/>
                    <a:ea typeface="+mn-ea"/>
                  </a:rPr>
                  <a:t>Dataset</a:t>
                </a:r>
                <a:endParaRPr lang="en-IN" sz="4000" dirty="0">
                  <a:latin typeface="+mn-lt"/>
                  <a:ea typeface="+mn-ea"/>
                </a:endParaRPr>
              </a:p>
            </p:txBody>
          </p:sp>
          <p:sp>
            <p:nvSpPr>
              <p:cNvPr id="94" name="Rectangle 93"/>
              <p:cNvSpPr>
                <a:spLocks noChangeArrowheads="1"/>
              </p:cNvSpPr>
              <p:nvPr/>
            </p:nvSpPr>
            <p:spPr bwMode="auto">
              <a:xfrm>
                <a:off x="11613749" y="18536050"/>
                <a:ext cx="6848775" cy="1646434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rgbClr val="2F2F98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sz="4000" dirty="0">
                    <a:latin typeface="+mn-lt"/>
                    <a:ea typeface="+mn-ea"/>
                  </a:rPr>
                  <a:t>Classify</a:t>
                </a:r>
                <a:endParaRPr lang="en-IN" sz="4000" dirty="0">
                  <a:latin typeface="+mn-lt"/>
                  <a:ea typeface="+mn-ea"/>
                </a:endParaRPr>
              </a:p>
            </p:txBody>
          </p:sp>
          <p:sp>
            <p:nvSpPr>
              <p:cNvPr id="95" name="Flowchart: Document 33"/>
              <p:cNvSpPr>
                <a:spLocks noChangeArrowheads="1"/>
              </p:cNvSpPr>
              <p:nvPr/>
            </p:nvSpPr>
            <p:spPr bwMode="auto">
              <a:xfrm>
                <a:off x="5039524" y="18667828"/>
                <a:ext cx="4265508" cy="1551174"/>
              </a:xfrm>
              <a:prstGeom prst="flowChartDocumen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sz="4000" dirty="0">
                    <a:latin typeface="+mn-lt"/>
                    <a:ea typeface="+mn-ea"/>
                  </a:rPr>
                  <a:t>Query</a:t>
                </a:r>
                <a:endParaRPr lang="en-IN" sz="4000" dirty="0">
                  <a:latin typeface="+mn-lt"/>
                  <a:ea typeface="+mn-ea"/>
                </a:endParaRPr>
              </a:p>
            </p:txBody>
          </p:sp>
          <p:sp>
            <p:nvSpPr>
              <p:cNvPr id="98" name="Rectangle 97"/>
              <p:cNvSpPr>
                <a:spLocks noChangeArrowheads="1"/>
              </p:cNvSpPr>
              <p:nvPr/>
            </p:nvSpPr>
            <p:spPr bwMode="auto">
              <a:xfrm>
                <a:off x="20676395" y="18626548"/>
                <a:ext cx="6848775" cy="147337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sz="4000" dirty="0">
                    <a:latin typeface="+mn-lt"/>
                    <a:ea typeface="+mn-ea"/>
                  </a:rPr>
                  <a:t>Predecessor Version</a:t>
                </a:r>
                <a:endParaRPr lang="en-IN" sz="4000" dirty="0">
                  <a:latin typeface="+mn-lt"/>
                  <a:ea typeface="+mn-ea"/>
                </a:endParaRPr>
              </a:p>
            </p:txBody>
          </p:sp>
          <p:cxnSp>
            <p:nvCxnSpPr>
              <p:cNvPr id="99" name="Elbow Connector 98"/>
              <p:cNvCxnSpPr>
                <a:cxnSpLocks noChangeShapeType="1"/>
                <a:stCxn id="91" idx="2"/>
                <a:endCxn id="94" idx="0"/>
              </p:cNvCxnSpPr>
              <p:nvPr/>
            </p:nvCxnSpPr>
            <p:spPr bwMode="auto">
              <a:xfrm rot="5400000">
                <a:off x="19206211" y="13678918"/>
                <a:ext cx="689058" cy="9025208"/>
              </a:xfrm>
              <a:prstGeom prst="bentConnector3">
                <a:avLst>
                  <a:gd name="adj1" fmla="val 50000"/>
                </a:avLst>
              </a:prstGeom>
              <a:noFill/>
              <a:ln w="9525">
                <a:solidFill>
                  <a:srgbClr val="800000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</p:cxnSp>
        </p:grpSp>
        <p:cxnSp>
          <p:nvCxnSpPr>
            <p:cNvPr id="103" name="Straight Arrow Connector 102"/>
            <p:cNvCxnSpPr>
              <a:cxnSpLocks noChangeShapeType="1"/>
            </p:cNvCxnSpPr>
            <p:nvPr/>
          </p:nvCxnSpPr>
          <p:spPr bwMode="auto">
            <a:xfrm>
              <a:off x="9367430" y="17018219"/>
              <a:ext cx="2208879" cy="0"/>
            </a:xfrm>
            <a:prstGeom prst="straightConnector1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05" name="Straight Arrow Connector 104"/>
            <p:cNvCxnSpPr>
              <a:cxnSpLocks noChangeShapeType="1"/>
            </p:cNvCxnSpPr>
            <p:nvPr/>
          </p:nvCxnSpPr>
          <p:spPr bwMode="auto">
            <a:xfrm>
              <a:off x="18417598" y="19407692"/>
              <a:ext cx="2208879" cy="0"/>
            </a:xfrm>
            <a:prstGeom prst="straightConnector1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106" name="Straight Arrow Connector 105"/>
            <p:cNvCxnSpPr>
              <a:cxnSpLocks noChangeShapeType="1"/>
            </p:cNvCxnSpPr>
            <p:nvPr/>
          </p:nvCxnSpPr>
          <p:spPr bwMode="auto">
            <a:xfrm>
              <a:off x="9359942" y="19334658"/>
              <a:ext cx="2211376" cy="0"/>
            </a:xfrm>
            <a:prstGeom prst="straightConnector1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107" name="TextBox 106"/>
          <p:cNvSpPr txBox="1"/>
          <p:nvPr/>
        </p:nvSpPr>
        <p:spPr>
          <a:xfrm>
            <a:off x="1041400" y="14822488"/>
            <a:ext cx="2339975" cy="76835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chemeClr val="bg1"/>
                </a:solidFill>
              </a:rPr>
              <a:t>Step 1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95363" y="17171988"/>
            <a:ext cx="2338387" cy="769937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400" dirty="0">
                <a:solidFill>
                  <a:schemeClr val="bg1"/>
                </a:solidFill>
              </a:rPr>
              <a:t>Step 2</a:t>
            </a:r>
          </a:p>
        </p:txBody>
      </p:sp>
      <p:sp>
        <p:nvSpPr>
          <p:cNvPr id="3135" name="Footer Placeholder 23"/>
          <p:cNvSpPr txBox="1">
            <a:spLocks/>
          </p:cNvSpPr>
          <p:nvPr/>
        </p:nvSpPr>
        <p:spPr bwMode="auto">
          <a:xfrm>
            <a:off x="177800" y="38300025"/>
            <a:ext cx="13595350" cy="11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0110" tIns="220055" rIns="440110" bIns="220055" anchor="ctr"/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000"/>
              <a:t>This paper is supported by </a:t>
            </a:r>
            <a:r>
              <a:rPr lang="en-US" altLang="zh-TW" sz="4000" b="1"/>
              <a:t>SIGIR Donald B. Crouch </a:t>
            </a:r>
            <a:r>
              <a:rPr lang="en-US" altLang="zh-TW" sz="4000"/>
              <a:t>grant</a:t>
            </a:r>
          </a:p>
        </p:txBody>
      </p:sp>
      <p:sp>
        <p:nvSpPr>
          <p:cNvPr id="3136" name="TextBox 19"/>
          <p:cNvSpPr txBox="1">
            <a:spLocks noChangeArrowheads="1"/>
          </p:cNvSpPr>
          <p:nvPr/>
        </p:nvSpPr>
        <p:spPr bwMode="auto">
          <a:xfrm>
            <a:off x="5516563" y="2222500"/>
            <a:ext cx="4881562" cy="143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 defTabSz="4572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defTabSz="4572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3200"/>
              <a:t>Priya Radhakrishnan 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3200"/>
              <a:t>IIIT, Hyderabad, India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3200"/>
              <a:t>priya.r@research.iiit.ac.in</a:t>
            </a:r>
          </a:p>
        </p:txBody>
      </p:sp>
      <p:sp>
        <p:nvSpPr>
          <p:cNvPr id="3137" name="TextBox 115"/>
          <p:cNvSpPr txBox="1">
            <a:spLocks noChangeArrowheads="1"/>
          </p:cNvSpPr>
          <p:nvPr/>
        </p:nvSpPr>
        <p:spPr bwMode="auto">
          <a:xfrm>
            <a:off x="11542713" y="2136775"/>
            <a:ext cx="5721350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>
              <a:buFontTx/>
              <a:buNone/>
            </a:pPr>
            <a:r>
              <a:rPr kumimoji="0" lang="en-US" altLang="zh-TW" sz="3200"/>
              <a:t>Manish Gupta*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3200"/>
              <a:t>Microsoft, Hyderabad, India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3200"/>
              <a:t>gmanish@microsoft.com</a:t>
            </a:r>
          </a:p>
        </p:txBody>
      </p:sp>
      <p:sp>
        <p:nvSpPr>
          <p:cNvPr id="3138" name="TextBox 117"/>
          <p:cNvSpPr txBox="1">
            <a:spLocks noChangeArrowheads="1"/>
          </p:cNvSpPr>
          <p:nvPr/>
        </p:nvSpPr>
        <p:spPr bwMode="auto">
          <a:xfrm>
            <a:off x="18124488" y="2130425"/>
            <a:ext cx="4881562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00550"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 defTabSz="44005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 defTabSz="440055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 defTabSz="440055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 defTabSz="440055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defTabSz="4400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>
              <a:buFontTx/>
              <a:buNone/>
            </a:pPr>
            <a:r>
              <a:rPr kumimoji="0" lang="en-US" altLang="zh-TW" sz="3200"/>
              <a:t>Vasudeva Varma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3200"/>
              <a:t>IIIT, Hyderabad, India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3200"/>
              <a:t>vv@iiit.ac.in</a:t>
            </a:r>
          </a:p>
        </p:txBody>
      </p:sp>
      <p:sp>
        <p:nvSpPr>
          <p:cNvPr id="3139" name="TextBox 118"/>
          <p:cNvSpPr txBox="1">
            <a:spLocks noChangeArrowheads="1"/>
          </p:cNvSpPr>
          <p:nvPr/>
        </p:nvSpPr>
        <p:spPr bwMode="auto">
          <a:xfrm>
            <a:off x="873125" y="3856038"/>
            <a:ext cx="28535313" cy="769937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</a:rPr>
              <a:t>Problem Overview</a:t>
            </a:r>
          </a:p>
        </p:txBody>
      </p:sp>
      <p:sp>
        <p:nvSpPr>
          <p:cNvPr id="3140" name="TextBox 119"/>
          <p:cNvSpPr txBox="1">
            <a:spLocks noChangeArrowheads="1"/>
          </p:cNvSpPr>
          <p:nvPr/>
        </p:nvSpPr>
        <p:spPr bwMode="auto">
          <a:xfrm>
            <a:off x="787400" y="13136563"/>
            <a:ext cx="28535313" cy="769937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</a:rPr>
              <a:t>Approach</a:t>
            </a:r>
          </a:p>
        </p:txBody>
      </p:sp>
      <p:sp>
        <p:nvSpPr>
          <p:cNvPr id="124" name="TextBox 123"/>
          <p:cNvSpPr txBox="1">
            <a:spLocks noChangeArrowheads="1"/>
          </p:cNvSpPr>
          <p:nvPr/>
        </p:nvSpPr>
        <p:spPr bwMode="auto">
          <a:xfrm>
            <a:off x="18281650" y="14130338"/>
            <a:ext cx="10968038" cy="4464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chemeClr val="dk1"/>
                </a:solidFill>
                <a:latin typeface="+mn-lt"/>
                <a:ea typeface="新細明體" charset="-120"/>
              </a:rPr>
              <a:t>Dataset</a:t>
            </a:r>
          </a:p>
          <a:p>
            <a:pPr eaLnBrk="1" hangingPunct="1">
              <a:defRPr/>
            </a:pPr>
            <a:endParaRPr lang="en-US" altLang="zh-TW" sz="4000" dirty="0">
              <a:solidFill>
                <a:schemeClr val="dk1"/>
              </a:solidFill>
              <a:latin typeface="+mn-lt"/>
              <a:ea typeface="新細明體" charset="-120"/>
            </a:endParaRPr>
          </a:p>
          <a:p>
            <a:pPr marL="571500" indent="-571500" eaLnBrk="1" hangingPunct="1">
              <a:buFont typeface="Arial" pitchFamily="34" charset="0"/>
              <a:buChar char="•"/>
              <a:defRPr/>
            </a:pPr>
            <a:r>
              <a:rPr lang="en-IN" sz="4000" dirty="0">
                <a:solidFill>
                  <a:schemeClr val="dk1"/>
                </a:solidFill>
                <a:latin typeface="+mn-lt"/>
                <a:ea typeface="新細明體" charset="-120"/>
              </a:rPr>
              <a:t>Crawled ~462K product description pages from </a:t>
            </a:r>
            <a:r>
              <a:rPr lang="en-IN" sz="4000" dirty="0">
                <a:solidFill>
                  <a:schemeClr val="dk1"/>
                </a:solidFill>
                <a:latin typeface="+mn-lt"/>
                <a:ea typeface="新細明體" charset="-120"/>
                <a:hlinkClick r:id="rId7"/>
              </a:rPr>
              <a:t>www.amazon.com</a:t>
            </a:r>
            <a:endParaRPr lang="en-IN" sz="4000" dirty="0">
              <a:solidFill>
                <a:schemeClr val="dk1"/>
              </a:solidFill>
              <a:latin typeface="+mn-lt"/>
              <a:ea typeface="新細明體" charset="-120"/>
            </a:endParaRPr>
          </a:p>
          <a:p>
            <a:pPr marL="571500" indent="-571500" eaLnBrk="1" hangingPunct="1">
              <a:buFont typeface="Arial" pitchFamily="34" charset="0"/>
              <a:buChar char="•"/>
              <a:defRPr/>
            </a:pPr>
            <a:r>
              <a:rPr lang="en-IN" sz="4000" dirty="0">
                <a:solidFill>
                  <a:schemeClr val="dk1"/>
                </a:solidFill>
                <a:latin typeface="+mn-lt"/>
                <a:ea typeface="新細明體" charset="-120"/>
              </a:rPr>
              <a:t>Labelled 500 from camera &amp; photo category</a:t>
            </a:r>
          </a:p>
          <a:p>
            <a:pPr marL="571500" indent="-571500" eaLnBrk="1" hangingPunct="1">
              <a:buFont typeface="Arial" pitchFamily="34" charset="0"/>
              <a:buChar char="•"/>
              <a:defRPr/>
            </a:pPr>
            <a:r>
              <a:rPr lang="en-IN" sz="4000" dirty="0">
                <a:solidFill>
                  <a:schemeClr val="dk1"/>
                </a:solidFill>
                <a:latin typeface="+mn-lt"/>
                <a:ea typeface="新細明體" charset="-120"/>
              </a:rPr>
              <a:t>40 out of the 500 product titles had predecessor version</a:t>
            </a:r>
          </a:p>
        </p:txBody>
      </p:sp>
      <p:sp>
        <p:nvSpPr>
          <p:cNvPr id="3142" name="TextBox 124"/>
          <p:cNvSpPr txBox="1">
            <a:spLocks noChangeArrowheads="1"/>
          </p:cNvSpPr>
          <p:nvPr/>
        </p:nvSpPr>
        <p:spPr bwMode="auto">
          <a:xfrm>
            <a:off x="781050" y="18765838"/>
            <a:ext cx="28535313" cy="769937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</a:rPr>
              <a:t>Experiments</a:t>
            </a:r>
          </a:p>
        </p:txBody>
      </p:sp>
      <p:sp>
        <p:nvSpPr>
          <p:cNvPr id="3143" name="TextBox 55"/>
          <p:cNvSpPr txBox="1">
            <a:spLocks noChangeArrowheads="1"/>
          </p:cNvSpPr>
          <p:nvPr/>
        </p:nvSpPr>
        <p:spPr bwMode="auto">
          <a:xfrm>
            <a:off x="815975" y="19475450"/>
            <a:ext cx="2540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400" b="1"/>
              <a:t>Stage 1</a:t>
            </a:r>
            <a:endParaRPr lang="en-US" altLang="en-US" sz="4400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975225" y="19900900"/>
            <a:ext cx="7421563" cy="1647825"/>
          </a:xfrm>
          <a:prstGeom prst="rect">
            <a:avLst/>
          </a:pr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dirty="0">
                <a:solidFill>
                  <a:schemeClr val="dk1"/>
                </a:solidFill>
                <a:latin typeface="+mn-lt"/>
                <a:ea typeface="+mn-ea"/>
              </a:rPr>
              <a:t>Leica D-Lux 6 digital camera </a:t>
            </a:r>
          </a:p>
        </p:txBody>
      </p:sp>
      <p:grpSp>
        <p:nvGrpSpPr>
          <p:cNvPr id="3145" name="Group 8"/>
          <p:cNvGrpSpPr>
            <a:grpSpLocks/>
          </p:cNvGrpSpPr>
          <p:nvPr/>
        </p:nvGrpSpPr>
        <p:grpSpPr bwMode="auto">
          <a:xfrm>
            <a:off x="3294063" y="22253575"/>
            <a:ext cx="10345737" cy="1431925"/>
            <a:chOff x="2500353" y="22741562"/>
            <a:chExt cx="10636464" cy="1431161"/>
          </a:xfrm>
        </p:grpSpPr>
        <p:sp>
          <p:nvSpPr>
            <p:cNvPr id="3233" name="TextBox 6"/>
            <p:cNvSpPr txBox="1">
              <a:spLocks noChangeArrowheads="1"/>
            </p:cNvSpPr>
            <p:nvPr/>
          </p:nvSpPr>
          <p:spPr bwMode="auto">
            <a:xfrm>
              <a:off x="2500353" y="22741562"/>
              <a:ext cx="10636464" cy="1431161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154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135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11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8700"/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2724698" y="22940005"/>
              <a:ext cx="2196081" cy="911894"/>
            </a:xfrm>
            <a:prstGeom prst="ellipse">
              <a:avLst/>
            </a:prstGeom>
            <a:solidFill>
              <a:srgbClr val="FF8000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eaLnBrk="1" hangingPunct="1">
                <a:defRPr/>
              </a:pPr>
              <a:r>
                <a:rPr lang="en-US" sz="4000" dirty="0">
                  <a:solidFill>
                    <a:srgbClr val="000000"/>
                  </a:solidFill>
                </a:rPr>
                <a:t>Leica</a:t>
              </a:r>
              <a:endParaRPr lang="en-US" sz="9600" dirty="0">
                <a:solidFill>
                  <a:srgbClr val="000000"/>
                </a:solidFill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5465897" y="23003360"/>
              <a:ext cx="1617422" cy="913912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3600" dirty="0">
                  <a:solidFill>
                    <a:srgbClr val="000000"/>
                  </a:solidFill>
                  <a:latin typeface="+mn-lt"/>
                  <a:ea typeface="+mn-ea"/>
                </a:rPr>
                <a:t>D-Lux</a:t>
              </a:r>
              <a:endParaRPr lang="en-US" sz="9600" dirty="0">
                <a:solidFill>
                  <a:srgbClr val="000000"/>
                </a:solidFill>
                <a:latin typeface="+mn-lt"/>
                <a:ea typeface="+mn-ea"/>
              </a:endParaRPr>
            </a:p>
          </p:txBody>
        </p:sp>
        <p:sp>
          <p:nvSpPr>
            <p:cNvPr id="3236" name="TextBox 50"/>
            <p:cNvSpPr txBox="1">
              <a:spLocks noChangeArrowheads="1"/>
            </p:cNvSpPr>
            <p:nvPr/>
          </p:nvSpPr>
          <p:spPr bwMode="auto">
            <a:xfrm>
              <a:off x="9531610" y="22997395"/>
              <a:ext cx="3377910" cy="707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154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135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11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/>
                <a:t>digital camera </a:t>
              </a:r>
            </a:p>
          </p:txBody>
        </p:sp>
        <p:sp>
          <p:nvSpPr>
            <p:cNvPr id="3237" name="Isosceles Triangle 5"/>
            <p:cNvSpPr>
              <a:spLocks noChangeArrowheads="1"/>
            </p:cNvSpPr>
            <p:nvPr/>
          </p:nvSpPr>
          <p:spPr bwMode="auto">
            <a:xfrm>
              <a:off x="7540764" y="22940003"/>
              <a:ext cx="1785973" cy="9144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 defTabSz="4400550">
                <a:spcBef>
                  <a:spcPct val="20000"/>
                </a:spcBef>
                <a:buChar char="•"/>
                <a:defRPr kumimoji="1" sz="154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1pPr>
              <a:lvl2pPr marL="742950" indent="-285750" defTabSz="4400550">
                <a:spcBef>
                  <a:spcPct val="20000"/>
                </a:spcBef>
                <a:buChar char="–"/>
                <a:defRPr kumimoji="1" sz="135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2pPr>
              <a:lvl3pPr marL="1143000" indent="-228600" defTabSz="4400550">
                <a:spcBef>
                  <a:spcPct val="20000"/>
                </a:spcBef>
                <a:buChar char="•"/>
                <a:defRPr kumimoji="1" sz="11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3pPr>
              <a:lvl4pPr marL="1600200" indent="-228600" defTabSz="4400550">
                <a:spcBef>
                  <a:spcPct val="20000"/>
                </a:spcBef>
                <a:buChar char="–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4pPr>
              <a:lvl5pPr marL="2057400" indent="-228600" defTabSz="4400550">
                <a:spcBef>
                  <a:spcPct val="20000"/>
                </a:spcBef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5pPr>
              <a:lvl6pPr marL="25146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6pPr>
              <a:lvl7pPr marL="29718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7pPr>
              <a:lvl8pPr marL="34290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8pPr>
              <a:lvl9pPr marL="38862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/>
                <a:t>6</a:t>
              </a:r>
            </a:p>
          </p:txBody>
        </p:sp>
      </p:grp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20094575" y="19678650"/>
            <a:ext cx="7421563" cy="2189163"/>
          </a:xfrm>
          <a:prstGeom prst="rect">
            <a:avLst/>
          </a:prstGeom>
          <a:solidFill>
            <a:srgbClr val="FFCC66"/>
          </a:solidFill>
          <a:ln w="9525">
            <a:solidFill>
              <a:srgbClr val="2F2F98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  <a:latin typeface="+mn-lt"/>
                <a:ea typeface="+mn-ea"/>
              </a:rPr>
              <a:t>Leica</a:t>
            </a:r>
            <a:r>
              <a:rPr lang="en-US" sz="4000" dirty="0">
                <a:solidFill>
                  <a:schemeClr val="dk1"/>
                </a:solidFill>
                <a:latin typeface="+mn-lt"/>
                <a:ea typeface="+mn-ea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+mn-lt"/>
                <a:ea typeface="+mn-ea"/>
              </a:rPr>
              <a:t>D-Lux </a:t>
            </a:r>
            <a:r>
              <a:rPr lang="en-US" sz="4000" dirty="0">
                <a:solidFill>
                  <a:srgbClr val="008000"/>
                </a:solidFill>
                <a:latin typeface="+mn-lt"/>
                <a:ea typeface="+mn-ea"/>
              </a:rPr>
              <a:t>6</a:t>
            </a:r>
            <a:r>
              <a:rPr lang="en-US" sz="4000" dirty="0">
                <a:solidFill>
                  <a:schemeClr val="dk1"/>
                </a:solidFill>
                <a:latin typeface="+mn-lt"/>
                <a:ea typeface="+mn-ea"/>
              </a:rPr>
              <a:t> digital camera</a:t>
            </a:r>
          </a:p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  <a:latin typeface="+mn-lt"/>
                <a:ea typeface="+mn-ea"/>
              </a:rPr>
              <a:t>Leica</a:t>
            </a:r>
            <a:r>
              <a:rPr lang="en-US" sz="4000" dirty="0">
                <a:solidFill>
                  <a:schemeClr val="dk1"/>
                </a:solidFill>
                <a:latin typeface="+mn-lt"/>
                <a:ea typeface="+mn-ea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+mn-lt"/>
                <a:ea typeface="+mn-ea"/>
              </a:rPr>
              <a:t>D-Lux </a:t>
            </a:r>
            <a:r>
              <a:rPr lang="en-US" sz="4000" dirty="0">
                <a:solidFill>
                  <a:srgbClr val="008000"/>
                </a:solidFill>
                <a:latin typeface="+mn-lt"/>
                <a:ea typeface="+mn-ea"/>
              </a:rPr>
              <a:t>4</a:t>
            </a:r>
            <a:r>
              <a:rPr lang="en-US" sz="4000" dirty="0">
                <a:solidFill>
                  <a:schemeClr val="dk1"/>
                </a:solidFill>
                <a:latin typeface="+mn-lt"/>
                <a:ea typeface="+mn-ea"/>
              </a:rPr>
              <a:t> digital camera </a:t>
            </a:r>
          </a:p>
          <a:p>
            <a:pPr eaLnBrk="1" hangingPunct="1">
              <a:defRPr/>
            </a:pPr>
            <a:r>
              <a:rPr lang="en-US" sz="4000" dirty="0">
                <a:solidFill>
                  <a:schemeClr val="dk1"/>
                </a:solidFill>
                <a:latin typeface="+mn-lt"/>
                <a:ea typeface="+mn-ea"/>
              </a:rPr>
              <a:t>Digital camera </a:t>
            </a:r>
            <a:r>
              <a:rPr lang="en-US" sz="4000" dirty="0">
                <a:solidFill>
                  <a:srgbClr val="FF6600"/>
                </a:solidFill>
                <a:latin typeface="+mn-lt"/>
                <a:ea typeface="+mn-ea"/>
              </a:rPr>
              <a:t>Leica</a:t>
            </a:r>
            <a:r>
              <a:rPr lang="en-US" sz="4000" dirty="0">
                <a:solidFill>
                  <a:schemeClr val="dk1"/>
                </a:solidFill>
                <a:latin typeface="+mn-lt"/>
                <a:ea typeface="+mn-ea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+mn-lt"/>
                <a:ea typeface="+mn-ea"/>
              </a:rPr>
              <a:t>D-Lux </a:t>
            </a:r>
            <a:r>
              <a:rPr lang="en-US" sz="4000" dirty="0">
                <a:solidFill>
                  <a:srgbClr val="008000"/>
                </a:solidFill>
                <a:latin typeface="+mn-lt"/>
                <a:ea typeface="+mn-ea"/>
              </a:rPr>
              <a:t>5</a:t>
            </a:r>
          </a:p>
        </p:txBody>
      </p:sp>
      <p:grpSp>
        <p:nvGrpSpPr>
          <p:cNvPr id="3147" name="Group 7"/>
          <p:cNvGrpSpPr>
            <a:grpSpLocks/>
          </p:cNvGrpSpPr>
          <p:nvPr/>
        </p:nvGrpSpPr>
        <p:grpSpPr bwMode="auto">
          <a:xfrm>
            <a:off x="19646900" y="22128163"/>
            <a:ext cx="8434388" cy="3390900"/>
            <a:chOff x="16095563" y="22882347"/>
            <a:chExt cx="8434389" cy="3550263"/>
          </a:xfrm>
        </p:grpSpPr>
        <p:sp>
          <p:nvSpPr>
            <p:cNvPr id="57" name="Oval 56"/>
            <p:cNvSpPr>
              <a:spLocks noChangeArrowheads="1"/>
            </p:cNvSpPr>
            <p:nvPr/>
          </p:nvSpPr>
          <p:spPr bwMode="auto">
            <a:xfrm>
              <a:off x="16095563" y="22943844"/>
              <a:ext cx="8434389" cy="3488766"/>
            </a:xfrm>
            <a:prstGeom prst="ellipse">
              <a:avLst/>
            </a:prstGeom>
            <a:solidFill>
              <a:srgbClr val="FFCC66"/>
            </a:solidFill>
            <a:ln w="9525">
              <a:solidFill>
                <a:srgbClr val="292989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4000" dirty="0">
                <a:solidFill>
                  <a:schemeClr val="dk1"/>
                </a:solidFill>
                <a:latin typeface="+mn-lt"/>
                <a:ea typeface="+mn-ea"/>
              </a:endParaRPr>
            </a:p>
          </p:txBody>
        </p:sp>
        <p:sp>
          <p:nvSpPr>
            <p:cNvPr id="3227" name="TextBox 57"/>
            <p:cNvSpPr txBox="1">
              <a:spLocks noChangeArrowheads="1"/>
            </p:cNvSpPr>
            <p:nvPr/>
          </p:nvSpPr>
          <p:spPr bwMode="auto">
            <a:xfrm>
              <a:off x="19428780" y="22882347"/>
              <a:ext cx="1410955" cy="707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154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135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11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>
                  <a:solidFill>
                    <a:srgbClr val="FF0000"/>
                  </a:solidFill>
                </a:rPr>
                <a:t>Leica</a:t>
              </a:r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17370326" y="23585418"/>
              <a:ext cx="5886451" cy="2087608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13800" dirty="0">
                <a:solidFill>
                  <a:schemeClr val="dk1"/>
                </a:solidFill>
                <a:latin typeface="+mn-lt"/>
                <a:ea typeface="+mn-ea"/>
              </a:endParaRPr>
            </a:p>
          </p:txBody>
        </p:sp>
        <p:sp>
          <p:nvSpPr>
            <p:cNvPr id="3229" name="TextBox 59"/>
            <p:cNvSpPr txBox="1">
              <a:spLocks noChangeArrowheads="1"/>
            </p:cNvSpPr>
            <p:nvPr/>
          </p:nvSpPr>
          <p:spPr bwMode="auto">
            <a:xfrm>
              <a:off x="18415369" y="23535341"/>
              <a:ext cx="1825660" cy="714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154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135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11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>
                  <a:solidFill>
                    <a:srgbClr val="0000FF"/>
                  </a:solidFill>
                </a:rPr>
                <a:t>D-Lux</a:t>
              </a:r>
            </a:p>
          </p:txBody>
        </p:sp>
        <p:sp>
          <p:nvSpPr>
            <p:cNvPr id="3230" name="Isosceles Triangle 81"/>
            <p:cNvSpPr>
              <a:spLocks noChangeArrowheads="1"/>
            </p:cNvSpPr>
            <p:nvPr/>
          </p:nvSpPr>
          <p:spPr bwMode="auto">
            <a:xfrm>
              <a:off x="17416797" y="24044938"/>
              <a:ext cx="1785973" cy="9144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 defTabSz="4400550">
                <a:spcBef>
                  <a:spcPct val="20000"/>
                </a:spcBef>
                <a:buChar char="•"/>
                <a:defRPr kumimoji="1" sz="154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1pPr>
              <a:lvl2pPr marL="742950" indent="-285750" defTabSz="4400550">
                <a:spcBef>
                  <a:spcPct val="20000"/>
                </a:spcBef>
                <a:buChar char="–"/>
                <a:defRPr kumimoji="1" sz="135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2pPr>
              <a:lvl3pPr marL="1143000" indent="-228600" defTabSz="4400550">
                <a:spcBef>
                  <a:spcPct val="20000"/>
                </a:spcBef>
                <a:buChar char="•"/>
                <a:defRPr kumimoji="1" sz="11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3pPr>
              <a:lvl4pPr marL="1600200" indent="-228600" defTabSz="4400550">
                <a:spcBef>
                  <a:spcPct val="20000"/>
                </a:spcBef>
                <a:buChar char="–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4pPr>
              <a:lvl5pPr marL="2057400" indent="-228600" defTabSz="4400550">
                <a:spcBef>
                  <a:spcPct val="20000"/>
                </a:spcBef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5pPr>
              <a:lvl6pPr marL="25146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6pPr>
              <a:lvl7pPr marL="29718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7pPr>
              <a:lvl8pPr marL="34290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8pPr>
              <a:lvl9pPr marL="38862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/>
                <a:t>4</a:t>
              </a:r>
            </a:p>
          </p:txBody>
        </p:sp>
        <p:sp>
          <p:nvSpPr>
            <p:cNvPr id="3231" name="Isosceles Triangle 82"/>
            <p:cNvSpPr>
              <a:spLocks noChangeArrowheads="1"/>
            </p:cNvSpPr>
            <p:nvPr/>
          </p:nvSpPr>
          <p:spPr bwMode="auto">
            <a:xfrm>
              <a:off x="19434533" y="24038582"/>
              <a:ext cx="1785973" cy="9144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 defTabSz="4400550">
                <a:spcBef>
                  <a:spcPct val="20000"/>
                </a:spcBef>
                <a:buChar char="•"/>
                <a:defRPr kumimoji="1" sz="154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1pPr>
              <a:lvl2pPr marL="742950" indent="-285750" defTabSz="4400550">
                <a:spcBef>
                  <a:spcPct val="20000"/>
                </a:spcBef>
                <a:buChar char="–"/>
                <a:defRPr kumimoji="1" sz="135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2pPr>
              <a:lvl3pPr marL="1143000" indent="-228600" defTabSz="4400550">
                <a:spcBef>
                  <a:spcPct val="20000"/>
                </a:spcBef>
                <a:buChar char="•"/>
                <a:defRPr kumimoji="1" sz="11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3pPr>
              <a:lvl4pPr marL="1600200" indent="-228600" defTabSz="4400550">
                <a:spcBef>
                  <a:spcPct val="20000"/>
                </a:spcBef>
                <a:buChar char="–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4pPr>
              <a:lvl5pPr marL="2057400" indent="-228600" defTabSz="4400550">
                <a:spcBef>
                  <a:spcPct val="20000"/>
                </a:spcBef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5pPr>
              <a:lvl6pPr marL="25146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6pPr>
              <a:lvl7pPr marL="29718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7pPr>
              <a:lvl8pPr marL="34290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8pPr>
              <a:lvl9pPr marL="38862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/>
                <a:t>5</a:t>
              </a:r>
            </a:p>
          </p:txBody>
        </p:sp>
        <p:sp>
          <p:nvSpPr>
            <p:cNvPr id="3232" name="Isosceles Triangle 83"/>
            <p:cNvSpPr>
              <a:spLocks noChangeArrowheads="1"/>
            </p:cNvSpPr>
            <p:nvPr/>
          </p:nvSpPr>
          <p:spPr bwMode="auto">
            <a:xfrm>
              <a:off x="21418933" y="24038582"/>
              <a:ext cx="1785973" cy="9144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 defTabSz="4400550">
                <a:spcBef>
                  <a:spcPct val="20000"/>
                </a:spcBef>
                <a:buChar char="•"/>
                <a:defRPr kumimoji="1" sz="154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1pPr>
              <a:lvl2pPr marL="742950" indent="-285750" defTabSz="4400550">
                <a:spcBef>
                  <a:spcPct val="20000"/>
                </a:spcBef>
                <a:buChar char="–"/>
                <a:defRPr kumimoji="1" sz="135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2pPr>
              <a:lvl3pPr marL="1143000" indent="-228600" defTabSz="4400550">
                <a:spcBef>
                  <a:spcPct val="20000"/>
                </a:spcBef>
                <a:buChar char="•"/>
                <a:defRPr kumimoji="1" sz="11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3pPr>
              <a:lvl4pPr marL="1600200" indent="-228600" defTabSz="4400550">
                <a:spcBef>
                  <a:spcPct val="20000"/>
                </a:spcBef>
                <a:buChar char="–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4pPr>
              <a:lvl5pPr marL="2057400" indent="-228600" defTabSz="4400550">
                <a:spcBef>
                  <a:spcPct val="20000"/>
                </a:spcBef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5pPr>
              <a:lvl6pPr marL="25146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6pPr>
              <a:lvl7pPr marL="29718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7pPr>
              <a:lvl8pPr marL="34290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8pPr>
              <a:lvl9pPr marL="3886200" indent="-228600" defTabSz="440055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9600">
                  <a:solidFill>
                    <a:schemeClr val="tx1"/>
                  </a:solidFill>
                  <a:latin typeface="Arial" panose="020B0604020202020204" pitchFamily="34" charset="0"/>
                  <a:ea typeface="PMingLiU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/>
                <a:t>6</a:t>
              </a:r>
            </a:p>
          </p:txBody>
        </p:sp>
      </p:grpSp>
      <p:graphicFrame>
        <p:nvGraphicFramePr>
          <p:cNvPr id="86" name="Table 85"/>
          <p:cNvGraphicFramePr>
            <a:graphicFrameLocks noGrp="1"/>
          </p:cNvGraphicFramePr>
          <p:nvPr/>
        </p:nvGraphicFramePr>
        <p:xfrm>
          <a:off x="14195425" y="32078613"/>
          <a:ext cx="15474950" cy="543719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94657"/>
                <a:gridCol w="1833606"/>
                <a:gridCol w="1871028"/>
                <a:gridCol w="2020708"/>
                <a:gridCol w="1789950"/>
                <a:gridCol w="1765001"/>
              </a:tblGrid>
              <a:tr h="68743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FEATURE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TP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FP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P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R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F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</a:tr>
              <a:tr h="625152">
                <a:tc>
                  <a:txBody>
                    <a:bodyPr/>
                    <a:lstStyle/>
                    <a:p>
                      <a:r>
                        <a:rPr lang="en-IN" sz="3600" u="none" strike="noStrike" kern="1200" baseline="0" dirty="0" smtClean="0"/>
                        <a:t>Lexical + Review-Date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0.63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0.05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0.53</a:t>
                      </a:r>
                      <a:endParaRPr lang="en-IN" sz="3600" b="1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0.63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0.58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</a:tr>
              <a:tr h="687434">
                <a:tc>
                  <a:txBody>
                    <a:bodyPr/>
                    <a:lstStyle/>
                    <a:p>
                      <a:r>
                        <a:rPr lang="en-IN" sz="3600" u="none" strike="noStrike" kern="1200" baseline="0" dirty="0" smtClean="0"/>
                        <a:t>All features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0.58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0.05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0.51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0.58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0.54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</a:tr>
              <a:tr h="68743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3600" u="none" strike="noStrike" kern="1200" baseline="0" dirty="0" smtClean="0"/>
                        <a:t>Review-Date</a:t>
                      </a:r>
                      <a:endParaRPr lang="en-IN" sz="3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0.58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0.06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0.46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0.58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0.51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</a:tr>
              <a:tr h="687434">
                <a:tc>
                  <a:txBody>
                    <a:bodyPr/>
                    <a:lstStyle/>
                    <a:p>
                      <a:r>
                        <a:rPr lang="en-IN" sz="3600" u="none" strike="noStrike" kern="1200" baseline="0" dirty="0" smtClean="0"/>
                        <a:t>Review-Date + Mentions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0.55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0.05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0.51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0.55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0.53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</a:tr>
              <a:tr h="68743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3600" u="none" strike="noStrike" kern="1200" baseline="0" dirty="0" smtClean="0"/>
                        <a:t>Lexical + Mentions</a:t>
                      </a:r>
                      <a:endParaRPr lang="en-IN" sz="3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0.50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0.05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0.48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0.50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0.49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</a:tr>
              <a:tr h="687434">
                <a:tc>
                  <a:txBody>
                    <a:bodyPr/>
                    <a:lstStyle/>
                    <a:p>
                      <a:r>
                        <a:rPr lang="en-IN" sz="3600" u="none" strike="noStrike" kern="1200" baseline="0" dirty="0" smtClean="0"/>
                        <a:t>Lexical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0.50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0.06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0.44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0.50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0.47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</a:tr>
              <a:tr h="68743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3600" u="none" strike="noStrike" kern="1200" baseline="0" dirty="0" smtClean="0"/>
                        <a:t>Mentions</a:t>
                      </a:r>
                      <a:endParaRPr lang="en-IN" sz="3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0.45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0.05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0.46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0.45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0.46</a:t>
                      </a:r>
                      <a:endParaRPr lang="en-IN" sz="3600" dirty="0">
                        <a:solidFill>
                          <a:schemeClr val="tx1"/>
                        </a:solidFill>
                      </a:endParaRPr>
                    </a:p>
                  </a:txBody>
                  <a:tcPr marL="96082" marR="96082" marT="38221" marB="38221"/>
                </a:tc>
              </a:tr>
            </a:tbl>
          </a:graphicData>
        </a:graphic>
      </p:graphicFrame>
      <p:sp>
        <p:nvSpPr>
          <p:cNvPr id="3213" name="TextBox 119"/>
          <p:cNvSpPr txBox="1">
            <a:spLocks noChangeArrowheads="1"/>
          </p:cNvSpPr>
          <p:nvPr/>
        </p:nvSpPr>
        <p:spPr bwMode="auto">
          <a:xfrm>
            <a:off x="695325" y="29078238"/>
            <a:ext cx="12944475" cy="1446212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4400" b="1">
                <a:solidFill>
                  <a:schemeClr val="bg1"/>
                </a:solidFill>
              </a:rPr>
              <a:t>Results: </a:t>
            </a:r>
            <a:r>
              <a:rPr lang="en-US" altLang="en-US" sz="4400" b="1">
                <a:solidFill>
                  <a:schemeClr val="bg1"/>
                </a:solidFill>
              </a:rPr>
              <a:t>CRF Accuracy on Product Title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</a:rPr>
              <a:t>Parsing</a:t>
            </a:r>
            <a:endParaRPr lang="en-US" altLang="zh-TW" sz="4400" b="1">
              <a:solidFill>
                <a:schemeClr val="bg1"/>
              </a:solidFill>
            </a:endParaRPr>
          </a:p>
        </p:txBody>
      </p:sp>
      <p:sp>
        <p:nvSpPr>
          <p:cNvPr id="3214" name="TextBox 119"/>
          <p:cNvSpPr txBox="1">
            <a:spLocks noChangeArrowheads="1"/>
          </p:cNvSpPr>
          <p:nvPr/>
        </p:nvSpPr>
        <p:spPr bwMode="auto">
          <a:xfrm>
            <a:off x="14201775" y="30500638"/>
            <a:ext cx="15468600" cy="1447800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4400" b="1">
                <a:solidFill>
                  <a:srgbClr val="FFFFFF"/>
                </a:solidFill>
              </a:rPr>
              <a:t>Results: </a:t>
            </a:r>
            <a:r>
              <a:rPr lang="en-US" altLang="en-US" sz="4400" b="1">
                <a:solidFill>
                  <a:srgbClr val="FFFFFF"/>
                </a:solidFill>
              </a:rPr>
              <a:t>Classifier Accuracy for Positive Class for Version Prediction</a:t>
            </a:r>
            <a:endParaRPr lang="en-US" altLang="zh-TW" sz="4400" b="1">
              <a:solidFill>
                <a:srgbClr val="FFFFFF"/>
              </a:solidFill>
            </a:endParaRPr>
          </a:p>
        </p:txBody>
      </p:sp>
      <p:sp>
        <p:nvSpPr>
          <p:cNvPr id="3215" name="TextBox 119"/>
          <p:cNvSpPr txBox="1">
            <a:spLocks noChangeArrowheads="1"/>
          </p:cNvSpPr>
          <p:nvPr/>
        </p:nvSpPr>
        <p:spPr bwMode="auto">
          <a:xfrm>
            <a:off x="660400" y="34739263"/>
            <a:ext cx="12747625" cy="769937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4400" b="1">
                <a:solidFill>
                  <a:schemeClr val="bg1"/>
                </a:solidFill>
              </a:rPr>
              <a:t>Applications</a:t>
            </a:r>
          </a:p>
        </p:txBody>
      </p:sp>
      <p:sp>
        <p:nvSpPr>
          <p:cNvPr id="3216" name="TextBox 119"/>
          <p:cNvSpPr txBox="1">
            <a:spLocks noChangeArrowheads="1"/>
          </p:cNvSpPr>
          <p:nvPr/>
        </p:nvSpPr>
        <p:spPr bwMode="auto">
          <a:xfrm>
            <a:off x="14201775" y="37677725"/>
            <a:ext cx="15494000" cy="781050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4400" b="1">
                <a:solidFill>
                  <a:schemeClr val="bg1"/>
                </a:solidFill>
              </a:rPr>
              <a:t>Future Plans</a:t>
            </a:r>
          </a:p>
        </p:txBody>
      </p:sp>
      <p:sp>
        <p:nvSpPr>
          <p:cNvPr id="3217" name="TextBox 19"/>
          <p:cNvSpPr txBox="1">
            <a:spLocks noChangeArrowheads="1"/>
          </p:cNvSpPr>
          <p:nvPr/>
        </p:nvSpPr>
        <p:spPr bwMode="auto">
          <a:xfrm>
            <a:off x="1392238" y="20447000"/>
            <a:ext cx="1325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Input</a:t>
            </a:r>
          </a:p>
        </p:txBody>
      </p:sp>
      <p:sp>
        <p:nvSpPr>
          <p:cNvPr id="3218" name="TextBox 103"/>
          <p:cNvSpPr txBox="1">
            <a:spLocks noChangeArrowheads="1"/>
          </p:cNvSpPr>
          <p:nvPr/>
        </p:nvSpPr>
        <p:spPr bwMode="auto">
          <a:xfrm>
            <a:off x="1263650" y="22575838"/>
            <a:ext cx="17240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Output</a:t>
            </a:r>
          </a:p>
        </p:txBody>
      </p:sp>
      <p:sp>
        <p:nvSpPr>
          <p:cNvPr id="3219" name="TextBox 119"/>
          <p:cNvSpPr txBox="1">
            <a:spLocks noChangeArrowheads="1"/>
          </p:cNvSpPr>
          <p:nvPr/>
        </p:nvSpPr>
        <p:spPr bwMode="auto">
          <a:xfrm>
            <a:off x="563563" y="37511038"/>
            <a:ext cx="12798425" cy="769937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4400" b="1">
                <a:solidFill>
                  <a:schemeClr val="bg1"/>
                </a:solidFill>
              </a:rPr>
              <a:t>Acknowledgements</a:t>
            </a:r>
          </a:p>
        </p:txBody>
      </p:sp>
      <p:cxnSp>
        <p:nvCxnSpPr>
          <p:cNvPr id="3220" name="Straight Connector 85"/>
          <p:cNvCxnSpPr>
            <a:cxnSpLocks noChangeShapeType="1"/>
          </p:cNvCxnSpPr>
          <p:nvPr/>
        </p:nvCxnSpPr>
        <p:spPr bwMode="auto">
          <a:xfrm flipV="1">
            <a:off x="490538" y="40619363"/>
            <a:ext cx="28506737" cy="69850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21" name="TextBox 6"/>
          <p:cNvSpPr txBox="1">
            <a:spLocks noChangeArrowheads="1"/>
          </p:cNvSpPr>
          <p:nvPr/>
        </p:nvSpPr>
        <p:spPr bwMode="auto">
          <a:xfrm>
            <a:off x="479425" y="39533513"/>
            <a:ext cx="1239837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* Author is Senior Applied Researcher at Microsoft and Adjunct Faculty at IIIT Hyderabad</a:t>
            </a:r>
          </a:p>
        </p:txBody>
      </p:sp>
      <p:sp>
        <p:nvSpPr>
          <p:cNvPr id="3222" name="TextBox 6"/>
          <p:cNvSpPr txBox="1">
            <a:spLocks noChangeArrowheads="1"/>
          </p:cNvSpPr>
          <p:nvPr/>
        </p:nvSpPr>
        <p:spPr bwMode="auto">
          <a:xfrm>
            <a:off x="12455525" y="39960550"/>
            <a:ext cx="168052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Source Code and Dataset: </a:t>
            </a:r>
            <a:r>
              <a:rPr lang="en-US" altLang="en-US" sz="3600">
                <a:hlinkClick r:id="rId8"/>
              </a:rPr>
              <a:t>https://github.com/priyaradhakrishnan0/EntityRanking</a:t>
            </a:r>
            <a:r>
              <a:rPr lang="en-US" altLang="en-US" sz="3600"/>
              <a:t> </a:t>
            </a:r>
          </a:p>
        </p:txBody>
      </p:sp>
      <p:pic>
        <p:nvPicPr>
          <p:cNvPr id="3223" name="Picture 136" descr="Logo_Colour.png (1661×2135)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938" y="227013"/>
            <a:ext cx="25527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24" name="TextBox 19"/>
          <p:cNvSpPr txBox="1">
            <a:spLocks noChangeArrowheads="1"/>
          </p:cNvSpPr>
          <p:nvPr/>
        </p:nvSpPr>
        <p:spPr bwMode="auto">
          <a:xfrm>
            <a:off x="17403763" y="20504150"/>
            <a:ext cx="1325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Input</a:t>
            </a:r>
          </a:p>
        </p:txBody>
      </p:sp>
      <p:sp>
        <p:nvSpPr>
          <p:cNvPr id="3225" name="TextBox 103"/>
          <p:cNvSpPr txBox="1">
            <a:spLocks noChangeArrowheads="1"/>
          </p:cNvSpPr>
          <p:nvPr/>
        </p:nvSpPr>
        <p:spPr bwMode="auto">
          <a:xfrm>
            <a:off x="17227550" y="23555325"/>
            <a:ext cx="17240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15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135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1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96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新細明體"/>
      </a:majorFont>
      <a:minorFont>
        <a:latin typeface="Arial"/>
        <a:ea typeface="新細明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00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  <a:cs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00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  <a:cs typeface="新細明體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4798</TotalTime>
  <Words>493</Words>
  <Application>Microsoft Office PowerPoint</Application>
  <PresentationFormat>Custom</PresentationFormat>
  <Paragraphs>155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PMingLiU</vt:lpstr>
      <vt:lpstr>Calibri</vt:lpstr>
      <vt:lpstr>預設簡報設計</vt:lpstr>
      <vt:lpstr>Modeling the Evolution of Product Entities</vt:lpstr>
    </vt:vector>
  </TitlesOfParts>
  <Company>cintec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Paper  Name  ( Font  :  Arial Bold , Font Size: 80pt ,  Color Red , Align Left ..............................................)]</dc:title>
  <dc:creator>yslaw</dc:creator>
  <cp:lastModifiedBy>Manish Gupta (BING-IDC)</cp:lastModifiedBy>
  <cp:revision>207</cp:revision>
  <cp:lastPrinted>2014-07-01T13:07:56Z</cp:lastPrinted>
  <dcterms:created xsi:type="dcterms:W3CDTF">2010-12-09T14:32:08Z</dcterms:created>
  <dcterms:modified xsi:type="dcterms:W3CDTF">2014-07-08T10:18:02Z</dcterms:modified>
</cp:coreProperties>
</file>