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8" r:id="rId3"/>
    <p:sldId id="269" r:id="rId4"/>
    <p:sldId id="258" r:id="rId5"/>
    <p:sldId id="271" r:id="rId6"/>
    <p:sldId id="272" r:id="rId7"/>
    <p:sldId id="293" r:id="rId8"/>
    <p:sldId id="259" r:id="rId9"/>
    <p:sldId id="273" r:id="rId10"/>
    <p:sldId id="292" r:id="rId11"/>
    <p:sldId id="274" r:id="rId12"/>
    <p:sldId id="275" r:id="rId13"/>
    <p:sldId id="260" r:id="rId14"/>
    <p:sldId id="262" r:id="rId15"/>
    <p:sldId id="279" r:id="rId16"/>
    <p:sldId id="281" r:id="rId17"/>
    <p:sldId id="278" r:id="rId18"/>
    <p:sldId id="263" r:id="rId19"/>
    <p:sldId id="277" r:id="rId20"/>
    <p:sldId id="283" r:id="rId21"/>
    <p:sldId id="285" r:id="rId22"/>
    <p:sldId id="286" r:id="rId23"/>
    <p:sldId id="294" r:id="rId24"/>
    <p:sldId id="287" r:id="rId25"/>
    <p:sldId id="288" r:id="rId26"/>
    <p:sldId id="28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91" autoAdjust="0"/>
    <p:restoredTop sz="94660"/>
  </p:normalViewPr>
  <p:slideViewPr>
    <p:cSldViewPr>
      <p:cViewPr varScale="1">
        <p:scale>
          <a:sx n="61" d="100"/>
          <a:sy n="61" d="100"/>
        </p:scale>
        <p:origin x="87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userDrawn="1"/>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8116090-0D40-43B2-98DE-915CE74213C9}" type="datetimeFigureOut">
              <a:rPr lang="en-IN" smtClean="0"/>
              <a:pPr/>
              <a:t>25-08-2014</a:t>
            </a:fld>
            <a:endParaRPr lang="en-IN"/>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CBA1568-385A-44FA-8D1A-6D7E12CDC355}"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8116090-0D40-43B2-98DE-915CE74213C9}" type="datetimeFigureOut">
              <a:rPr lang="en-IN" smtClean="0"/>
              <a:pPr/>
              <a:t>25-08-2014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BA1568-385A-44FA-8D1A-6D7E12CDC355}" type="slidenum">
              <a:rPr lang="en-IN" smtClean="0"/>
              <a:pPr/>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7" name="Picture 4"/>
          <p:cNvPicPr>
            <a:picLocks noChangeAspect="1"/>
          </p:cNvPicPr>
          <p:nvPr userDrawn="1"/>
        </p:nvPicPr>
        <p:blipFill rotWithShape="1">
          <a:blip r:embed="rId2">
            <a:extLst>
              <a:ext uri="{28A0092B-C50C-407E-A947-70E740481C1C}">
                <a14:useLocalDpi xmlns:a14="http://schemas.microsoft.com/office/drawing/2010/main" val="0"/>
              </a:ext>
            </a:extLst>
          </a:blip>
          <a:srcRect l="10287" t="27130" r="9936" b="27653"/>
          <a:stretch/>
        </p:blipFill>
        <p:spPr bwMode="auto">
          <a:xfrm>
            <a:off x="914400" y="6309320"/>
            <a:ext cx="1728193" cy="36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5"/>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875802" y="6256886"/>
            <a:ext cx="772898" cy="464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8116090-0D40-43B2-98DE-915CE74213C9}" type="datetimeFigureOut">
              <a:rPr lang="en-IN" smtClean="0"/>
              <a:pPr/>
              <a:t>25-08-2014</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CBA1568-385A-44FA-8D1A-6D7E12CDC355}"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oc.li/AenbU9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lideshare.net/mimran15/imran-iscramnuggest"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931" y="889295"/>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Rectangle 5"/>
          <p:cNvSpPr/>
          <p:nvPr/>
        </p:nvSpPr>
        <p:spPr>
          <a:xfrm>
            <a:off x="62931" y="836712"/>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62931" y="2416641"/>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Subtitle 2"/>
          <p:cNvSpPr>
            <a:spLocks noGrp="1"/>
          </p:cNvSpPr>
          <p:nvPr>
            <p:ph type="subTitle" idx="1"/>
          </p:nvPr>
        </p:nvSpPr>
        <p:spPr>
          <a:xfrm>
            <a:off x="1295400" y="2603190"/>
            <a:ext cx="6400800" cy="1740768"/>
          </a:xfrm>
        </p:spPr>
        <p:txBody>
          <a:bodyPr>
            <a:normAutofit lnSpcReduction="10000"/>
          </a:bodyPr>
          <a:lstStyle/>
          <a:p>
            <a:r>
              <a:rPr lang="en-US" dirty="0" smtClean="0">
                <a:latin typeface="Times New Roman" pitchFamily="18" charset="0"/>
                <a:cs typeface="Times New Roman" pitchFamily="18" charset="0"/>
              </a:rPr>
              <a:t>Sandeep Panem</a:t>
            </a:r>
            <a:r>
              <a:rPr lang="en-US" baseline="30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Manish </a:t>
            </a:r>
            <a:r>
              <a:rPr lang="en-US" dirty="0" smtClean="0">
                <a:latin typeface="Times New Roman" pitchFamily="18" charset="0"/>
                <a:cs typeface="Times New Roman" pitchFamily="18" charset="0"/>
              </a:rPr>
              <a:t>Gupta</a:t>
            </a:r>
            <a:r>
              <a:rPr lang="en-US" baseline="30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Vasudeva Varma</a:t>
            </a:r>
            <a:r>
              <a:rPr lang="en-US" baseline="30000" dirty="0" smtClean="0">
                <a:latin typeface="Times New Roman" pitchFamily="18" charset="0"/>
                <a:cs typeface="Times New Roman" pitchFamily="18" charset="0"/>
              </a:rPr>
              <a:t>1</a:t>
            </a:r>
          </a:p>
          <a:p>
            <a:r>
              <a:rPr lang="en-US" dirty="0" smtClean="0">
                <a:latin typeface="Times New Roman" pitchFamily="18" charset="0"/>
                <a:cs typeface="Times New Roman" pitchFamily="18" charset="0"/>
              </a:rPr>
              <a:t>IIIT Hyderabad</a:t>
            </a:r>
            <a:r>
              <a:rPr lang="en-US" baseline="30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Microsoft</a:t>
            </a:r>
            <a:r>
              <a:rPr lang="en-US" baseline="30000" dirty="0" smtClean="0">
                <a:latin typeface="Times New Roman" pitchFamily="18" charset="0"/>
                <a:cs typeface="Times New Roman" pitchFamily="18" charset="0"/>
              </a:rPr>
              <a:t>2</a:t>
            </a:r>
            <a:endParaRPr lang="en-US" baseline="30000"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Web-KR 2014, CIKM</a:t>
            </a:r>
            <a:endParaRPr lang="en-IN" dirty="0">
              <a:latin typeface="Times New Roman" pitchFamily="18" charset="0"/>
              <a:cs typeface="Times New Roman" pitchFamily="18" charset="0"/>
            </a:endParaRPr>
          </a:p>
        </p:txBody>
      </p:sp>
      <p:pic>
        <p:nvPicPr>
          <p:cNvPr id="4" name="Picture 3"/>
          <p:cNvPicPr>
            <a:picLocks noChangeAspect="1"/>
          </p:cNvPicPr>
          <p:nvPr/>
        </p:nvPicPr>
        <p:blipFill>
          <a:blip r:embed="rId2"/>
          <a:stretch>
            <a:fillRect/>
          </a:stretch>
        </p:blipFill>
        <p:spPr>
          <a:xfrm>
            <a:off x="827584" y="4343958"/>
            <a:ext cx="7488832" cy="1961766"/>
          </a:xfrm>
          <a:prstGeom prst="rect">
            <a:avLst/>
          </a:prstGeom>
        </p:spPr>
      </p:pic>
      <p:sp>
        <p:nvSpPr>
          <p:cNvPr id="2" name="Title 1"/>
          <p:cNvSpPr>
            <a:spLocks noGrp="1"/>
          </p:cNvSpPr>
          <p:nvPr>
            <p:ph type="ctrTitle" idx="4294967295"/>
          </p:nvPr>
        </p:nvSpPr>
        <p:spPr>
          <a:xfrm>
            <a:off x="457200" y="806847"/>
            <a:ext cx="8229600" cy="1470025"/>
          </a:xfrm>
        </p:spPr>
        <p:txBody>
          <a:bodyPr>
            <a:normAutofit fontScale="90000"/>
          </a:bodyPr>
          <a:lstStyle/>
          <a:p>
            <a:pPr algn="ctr"/>
            <a:r>
              <a:rPr lang="en-IN" b="1" dirty="0" smtClean="0">
                <a:solidFill>
                  <a:schemeClr val="bg1"/>
                </a:solidFill>
                <a:latin typeface="Times New Roman" pitchFamily="18" charset="0"/>
                <a:cs typeface="Times New Roman" pitchFamily="18" charset="0"/>
              </a:rPr>
              <a:t>Structured Information Extraction from Natural </a:t>
            </a:r>
            <a:r>
              <a:rPr lang="en-IN" b="1" dirty="0" smtClean="0">
                <a:solidFill>
                  <a:schemeClr val="bg1"/>
                </a:solidFill>
                <a:latin typeface="Times New Roman" pitchFamily="18" charset="0"/>
                <a:cs typeface="Times New Roman" pitchFamily="18" charset="0"/>
              </a:rPr>
              <a:t>Disaster Events </a:t>
            </a:r>
            <a:r>
              <a:rPr lang="en-IN" b="1" dirty="0" smtClean="0">
                <a:solidFill>
                  <a:schemeClr val="bg1"/>
                </a:solidFill>
                <a:latin typeface="Times New Roman" pitchFamily="18" charset="0"/>
                <a:cs typeface="Times New Roman" pitchFamily="18" charset="0"/>
              </a:rPr>
              <a:t>on Twitter</a:t>
            </a:r>
            <a:endParaRPr lang="en-IN" dirty="0">
              <a:solidFill>
                <a:schemeClr val="bg1"/>
              </a:solidFill>
              <a:latin typeface="Times New Roman" pitchFamily="18" charset="0"/>
              <a:cs typeface="Times New Roman" pitchFamily="18" charset="0"/>
            </a:endParaRPr>
          </a:p>
        </p:txBody>
      </p:sp>
      <p:pic>
        <p:nvPicPr>
          <p:cNvPr id="9" name="Picture 4"/>
          <p:cNvPicPr>
            <a:picLocks noChangeAspect="1"/>
          </p:cNvPicPr>
          <p:nvPr/>
        </p:nvPicPr>
        <p:blipFill rotWithShape="1">
          <a:blip r:embed="rId3">
            <a:extLst>
              <a:ext uri="{28A0092B-C50C-407E-A947-70E740481C1C}">
                <a14:useLocalDpi xmlns:a14="http://schemas.microsoft.com/office/drawing/2010/main" val="0"/>
              </a:ext>
            </a:extLst>
          </a:blip>
          <a:srcRect l="10287" t="27130" r="9936" b="27653"/>
          <a:stretch/>
        </p:blipFill>
        <p:spPr bwMode="auto">
          <a:xfrm>
            <a:off x="6303679" y="3812374"/>
            <a:ext cx="2551603" cy="531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6106" y="3592635"/>
            <a:ext cx="1257582" cy="75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b="1" dirty="0" smtClean="0">
                <a:solidFill>
                  <a:srgbClr val="7030A0"/>
                </a:solidFill>
                <a:latin typeface="Times New Roman" pitchFamily="18" charset="0"/>
                <a:cs typeface="Times New Roman" pitchFamily="18" charset="0"/>
              </a:rPr>
              <a:t>Extracting Attribute-Value Pairs using Dependencies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a:bodyPr>
          <a:lstStyle/>
          <a:p>
            <a:r>
              <a:rPr lang="en-IN" dirty="0" smtClean="0">
                <a:latin typeface="Times New Roman" pitchFamily="18" charset="0"/>
                <a:cs typeface="Times New Roman" pitchFamily="18" charset="0"/>
              </a:rPr>
              <a:t>The subject and the object are extracted from the dependent parts of the </a:t>
            </a:r>
            <a:r>
              <a:rPr lang="en-IN" dirty="0" err="1" smtClean="0">
                <a:latin typeface="Times New Roman" pitchFamily="18" charset="0"/>
                <a:cs typeface="Times New Roman" pitchFamily="18" charset="0"/>
              </a:rPr>
              <a:t>nsubj</a:t>
            </a:r>
            <a:r>
              <a:rPr lang="en-IN" dirty="0" smtClean="0">
                <a:latin typeface="Times New Roman" pitchFamily="18" charset="0"/>
                <a:cs typeface="Times New Roman" pitchFamily="18" charset="0"/>
              </a:rPr>
              <a:t> and </a:t>
            </a:r>
            <a:r>
              <a:rPr lang="en-IN" dirty="0" err="1" smtClean="0">
                <a:latin typeface="Times New Roman" pitchFamily="18" charset="0"/>
                <a:cs typeface="Times New Roman" pitchFamily="18" charset="0"/>
              </a:rPr>
              <a:t>dobj</a:t>
            </a:r>
            <a:r>
              <a:rPr lang="en-IN" dirty="0" smtClean="0">
                <a:latin typeface="Times New Roman" pitchFamily="18" charset="0"/>
                <a:cs typeface="Times New Roman" pitchFamily="18" charset="0"/>
              </a:rPr>
              <a:t> dependencies respectively.</a:t>
            </a:r>
          </a:p>
          <a:p>
            <a:r>
              <a:rPr lang="en-IN" dirty="0" smtClean="0">
                <a:latin typeface="Times New Roman" pitchFamily="18" charset="0"/>
                <a:cs typeface="Times New Roman" pitchFamily="18" charset="0"/>
              </a:rPr>
              <a:t>The (governor, dependent) pair of every num dependency provides an attribute-value pair.</a:t>
            </a:r>
          </a:p>
          <a:p>
            <a:r>
              <a:rPr lang="en-IN" dirty="0" smtClean="0">
                <a:latin typeface="Times New Roman" pitchFamily="18" charset="0"/>
                <a:cs typeface="Times New Roman" pitchFamily="18" charset="0"/>
              </a:rPr>
              <a:t>The (governor, dependent) pair of every </a:t>
            </a:r>
            <a:r>
              <a:rPr lang="en-IN" dirty="0" err="1" smtClean="0">
                <a:latin typeface="Times New Roman" pitchFamily="18" charset="0"/>
                <a:cs typeface="Times New Roman" pitchFamily="18" charset="0"/>
              </a:rPr>
              <a:t>nn</a:t>
            </a:r>
            <a:r>
              <a:rPr lang="en-IN" dirty="0" smtClean="0">
                <a:latin typeface="Times New Roman" pitchFamily="18" charset="0"/>
                <a:cs typeface="Times New Roman" pitchFamily="18" charset="0"/>
              </a:rPr>
              <a:t> dependency provides an attribute-value pair if the dependent contains digits.</a:t>
            </a:r>
          </a:p>
          <a:p>
            <a:r>
              <a:rPr lang="en-US" dirty="0">
                <a:latin typeface="Times New Roman" pitchFamily="18" charset="0"/>
                <a:cs typeface="Times New Roman" pitchFamily="18" charset="0"/>
              </a:rPr>
              <a:t>Combine a few dependencies to extract complete attribute names.</a:t>
            </a:r>
            <a:endParaRPr lang="en-IN"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Use </a:t>
            </a:r>
            <a:r>
              <a:rPr lang="en-IN" dirty="0" err="1" smtClean="0">
                <a:latin typeface="Times New Roman" pitchFamily="18" charset="0"/>
                <a:cs typeface="Times New Roman" pitchFamily="18" charset="0"/>
              </a:rPr>
              <a:t>nsubj</a:t>
            </a:r>
            <a:r>
              <a:rPr lang="en-IN" dirty="0" smtClean="0">
                <a:latin typeface="Times New Roman" pitchFamily="18" charset="0"/>
                <a:cs typeface="Times New Roman" pitchFamily="18" charset="0"/>
              </a:rPr>
              <a:t> , </a:t>
            </a:r>
            <a:r>
              <a:rPr lang="en-IN" dirty="0" err="1" smtClean="0">
                <a:latin typeface="Times New Roman" pitchFamily="18" charset="0"/>
                <a:cs typeface="Times New Roman" pitchFamily="18" charset="0"/>
              </a:rPr>
              <a:t>nn</a:t>
            </a:r>
            <a:r>
              <a:rPr lang="en-IN" dirty="0" smtClean="0">
                <a:latin typeface="Times New Roman" pitchFamily="18" charset="0"/>
                <a:cs typeface="Times New Roman" pitchFamily="18" charset="0"/>
              </a:rPr>
              <a:t> , prep_* to expand the attribute name and the corresponding subject.</a:t>
            </a:r>
            <a:endParaRPr lang="en-IN"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solidFill>
                  <a:srgbClr val="7030A0"/>
                </a:solidFill>
                <a:latin typeface="Times New Roman" pitchFamily="18" charset="0"/>
                <a:cs typeface="Times New Roman" pitchFamily="18" charset="0"/>
              </a:rPr>
              <a:t>Textual Attribute-Value </a:t>
            </a:r>
            <a:r>
              <a:rPr lang="en-US" b="1" dirty="0" smtClean="0">
                <a:solidFill>
                  <a:srgbClr val="7030A0"/>
                </a:solidFill>
                <a:latin typeface="Times New Roman" pitchFamily="18" charset="0"/>
                <a:cs typeface="Times New Roman" pitchFamily="18" charset="0"/>
              </a:rPr>
              <a:t>Extraction</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IN" dirty="0" smtClean="0"/>
              <a:t>Compared to numeric attribute-value pairs, it is more challenging to mine textual attribute-value pairs due to the lack of any numeric clues.</a:t>
            </a:r>
          </a:p>
          <a:p>
            <a:endParaRPr lang="en-US" dirty="0" smtClean="0">
              <a:latin typeface="Times New Roman" pitchFamily="18" charset="0"/>
              <a:cs typeface="Times New Roman" pitchFamily="18" charset="0"/>
            </a:endParaRPr>
          </a:p>
          <a:p>
            <a:r>
              <a:rPr lang="en-IN" dirty="0" smtClean="0"/>
              <a:t>For example, consider the tweet: “ </a:t>
            </a:r>
            <a:r>
              <a:rPr lang="en-IN" sz="2800" b="1" dirty="0" smtClean="0">
                <a:solidFill>
                  <a:srgbClr val="FF0000"/>
                </a:solidFill>
              </a:rPr>
              <a:t>Hurricane Sandy </a:t>
            </a:r>
          </a:p>
          <a:p>
            <a:endParaRPr lang="en-IN" sz="2800" b="1" dirty="0" smtClean="0">
              <a:solidFill>
                <a:srgbClr val="FF0000"/>
              </a:solidFill>
            </a:endParaRPr>
          </a:p>
          <a:p>
            <a:pPr>
              <a:buNone/>
            </a:pPr>
            <a:r>
              <a:rPr lang="en-IN" sz="2800" b="1" dirty="0" smtClean="0">
                <a:solidFill>
                  <a:srgbClr val="FF0000"/>
                </a:solidFill>
              </a:rPr>
              <a:t>    </a:t>
            </a:r>
            <a:r>
              <a:rPr lang="en-IN" sz="2800" dirty="0" smtClean="0"/>
              <a:t>cancels many flights at </a:t>
            </a:r>
            <a:r>
              <a:rPr lang="en-IN" sz="2800" b="1" dirty="0" err="1" smtClean="0">
                <a:solidFill>
                  <a:srgbClr val="FF0000"/>
                </a:solidFill>
              </a:rPr>
              <a:t>Orlando</a:t>
            </a:r>
            <a:r>
              <a:rPr lang="en-IN" sz="2800" b="1" dirty="0" smtClean="0">
                <a:solidFill>
                  <a:srgbClr val="FF0000"/>
                </a:solidFill>
              </a:rPr>
              <a:t> Airport</a:t>
            </a:r>
            <a:r>
              <a:rPr lang="en-IN" sz="2800" b="1" dirty="0" smtClean="0">
                <a:solidFill>
                  <a:schemeClr val="accent5"/>
                </a:solidFill>
              </a:rPr>
              <a:t>.”</a:t>
            </a:r>
          </a:p>
          <a:p>
            <a:endParaRPr lang="en-IN" dirty="0">
              <a:latin typeface="Times New Roman" pitchFamily="18" charset="0"/>
              <a:cs typeface="Times New Roman" pitchFamily="18" charset="0"/>
            </a:endParaRPr>
          </a:p>
        </p:txBody>
      </p:sp>
      <p:sp>
        <p:nvSpPr>
          <p:cNvPr id="4" name="Oval Callout 3"/>
          <p:cNvSpPr/>
          <p:nvPr/>
        </p:nvSpPr>
        <p:spPr>
          <a:xfrm>
            <a:off x="5292080" y="2636912"/>
            <a:ext cx="1448972" cy="51935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IN" dirty="0" smtClean="0"/>
              <a:t>Attribute </a:t>
            </a:r>
            <a:endParaRPr lang="en-IN" dirty="0"/>
          </a:p>
        </p:txBody>
      </p:sp>
      <p:sp>
        <p:nvSpPr>
          <p:cNvPr id="5" name="Oval Callout 4"/>
          <p:cNvSpPr/>
          <p:nvPr/>
        </p:nvSpPr>
        <p:spPr>
          <a:xfrm>
            <a:off x="6948264" y="2636912"/>
            <a:ext cx="1448972" cy="51935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IN" dirty="0" smtClean="0"/>
              <a:t>Value </a:t>
            </a:r>
            <a:endParaRPr lang="en-IN" dirty="0"/>
          </a:p>
        </p:txBody>
      </p:sp>
      <p:sp>
        <p:nvSpPr>
          <p:cNvPr id="6" name="Oval Callout 5"/>
          <p:cNvSpPr/>
          <p:nvPr/>
        </p:nvSpPr>
        <p:spPr>
          <a:xfrm>
            <a:off x="5796136" y="3645024"/>
            <a:ext cx="1448972" cy="51935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IN" dirty="0" smtClean="0"/>
              <a:t>Attribute </a:t>
            </a:r>
            <a:endParaRPr lang="en-IN" dirty="0"/>
          </a:p>
        </p:txBody>
      </p:sp>
      <p:sp>
        <p:nvSpPr>
          <p:cNvPr id="7" name="Oval Callout 6"/>
          <p:cNvSpPr/>
          <p:nvPr/>
        </p:nvSpPr>
        <p:spPr>
          <a:xfrm>
            <a:off x="4139952" y="3645024"/>
            <a:ext cx="1448972" cy="51935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IN" dirty="0" smtClean="0"/>
              <a:t>Value </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7030A0"/>
                </a:solidFill>
                <a:latin typeface="Times New Roman" pitchFamily="18" charset="0"/>
                <a:cs typeface="Times New Roman" pitchFamily="18" charset="0"/>
              </a:rPr>
              <a:t>Textual Attribute-Value Extraction</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47800"/>
            <a:ext cx="7772400" cy="4789512"/>
          </a:xfrm>
        </p:spPr>
        <p:txBody>
          <a:bodyPr>
            <a:normAutofit fontScale="77500" lnSpcReduction="20000"/>
          </a:bodyPr>
          <a:lstStyle/>
          <a:p>
            <a:r>
              <a:rPr lang="en-IN" dirty="0" smtClean="0">
                <a:latin typeface="Times New Roman" pitchFamily="18" charset="0"/>
                <a:cs typeface="Times New Roman" pitchFamily="18" charset="0"/>
              </a:rPr>
              <a:t>Three </a:t>
            </a:r>
            <a:r>
              <a:rPr lang="en-IN" dirty="0" smtClean="0">
                <a:latin typeface="Times New Roman" pitchFamily="18" charset="0"/>
                <a:cs typeface="Times New Roman" pitchFamily="18" charset="0"/>
              </a:rPr>
              <a:t>ways to obtain attribute-value </a:t>
            </a:r>
            <a:r>
              <a:rPr lang="en-IN" dirty="0" smtClean="0">
                <a:latin typeface="Times New Roman" pitchFamily="18" charset="0"/>
                <a:cs typeface="Times New Roman" pitchFamily="18" charset="0"/>
              </a:rPr>
              <a:t>pairs</a:t>
            </a:r>
            <a:endParaRPr lang="en-IN" dirty="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A </a:t>
            </a:r>
            <a:r>
              <a:rPr lang="en-IN" dirty="0" smtClean="0">
                <a:latin typeface="Times New Roman" pitchFamily="18" charset="0"/>
                <a:cs typeface="Times New Roman" pitchFamily="18" charset="0"/>
              </a:rPr>
              <a:t>central attribute-value pair related to the subject of the tweet (</a:t>
            </a:r>
            <a:r>
              <a:rPr lang="en-IN" dirty="0" err="1" smtClean="0">
                <a:latin typeface="Times New Roman" pitchFamily="18" charset="0"/>
                <a:cs typeface="Times New Roman" pitchFamily="18" charset="0"/>
              </a:rPr>
              <a:t>CentralAV</a:t>
            </a:r>
            <a:r>
              <a:rPr lang="en-IN" dirty="0" smtClean="0">
                <a:latin typeface="Times New Roman" pitchFamily="18" charset="0"/>
                <a:cs typeface="Times New Roman" pitchFamily="18" charset="0"/>
              </a:rPr>
              <a:t>)</a:t>
            </a:r>
          </a:p>
          <a:p>
            <a:pPr lvl="1"/>
            <a:r>
              <a:rPr lang="en-IN" dirty="0">
                <a:latin typeface="Times New Roman" pitchFamily="18" charset="0"/>
                <a:cs typeface="Times New Roman" pitchFamily="18" charset="0"/>
              </a:rPr>
              <a:t>A</a:t>
            </a:r>
            <a:r>
              <a:rPr lang="en-IN" dirty="0" smtClean="0">
                <a:latin typeface="Times New Roman" pitchFamily="18" charset="0"/>
                <a:cs typeface="Times New Roman" pitchFamily="18" charset="0"/>
              </a:rPr>
              <a:t>ttribute-value </a:t>
            </a:r>
            <a:r>
              <a:rPr lang="en-IN" dirty="0" smtClean="0">
                <a:latin typeface="Times New Roman" pitchFamily="18" charset="0"/>
                <a:cs typeface="Times New Roman" pitchFamily="18" charset="0"/>
              </a:rPr>
              <a:t>pairs related to the root word of the tweet (</a:t>
            </a:r>
            <a:r>
              <a:rPr lang="en-IN" dirty="0" err="1" smtClean="0">
                <a:latin typeface="Times New Roman" pitchFamily="18" charset="0"/>
                <a:cs typeface="Times New Roman" pitchFamily="18" charset="0"/>
              </a:rPr>
              <a:t>RootAV</a:t>
            </a:r>
            <a:r>
              <a:rPr lang="en-IN" dirty="0" smtClean="0">
                <a:latin typeface="Times New Roman" pitchFamily="18" charset="0"/>
                <a:cs typeface="Times New Roman" pitchFamily="18" charset="0"/>
              </a:rPr>
              <a:t>)</a:t>
            </a:r>
          </a:p>
          <a:p>
            <a:pPr lvl="1"/>
            <a:r>
              <a:rPr lang="en-IN" dirty="0" smtClean="0">
                <a:latin typeface="Times New Roman" pitchFamily="18" charset="0"/>
                <a:cs typeface="Times New Roman" pitchFamily="18" charset="0"/>
              </a:rPr>
              <a:t>Attribute-value </a:t>
            </a:r>
            <a:r>
              <a:rPr lang="en-IN" dirty="0" smtClean="0">
                <a:latin typeface="Times New Roman" pitchFamily="18" charset="0"/>
                <a:cs typeface="Times New Roman" pitchFamily="18" charset="0"/>
              </a:rPr>
              <a:t>pairs connected to preposition dependencies (</a:t>
            </a:r>
            <a:r>
              <a:rPr lang="en-IN" dirty="0" err="1" smtClean="0">
                <a:latin typeface="Times New Roman" pitchFamily="18" charset="0"/>
                <a:cs typeface="Times New Roman" pitchFamily="18" charset="0"/>
              </a:rPr>
              <a:t>PrepAV</a:t>
            </a:r>
            <a:r>
              <a:rPr lang="en-IN" dirty="0" smtClean="0">
                <a:latin typeface="Times New Roman" pitchFamily="18" charset="0"/>
                <a:cs typeface="Times New Roman" pitchFamily="18" charset="0"/>
              </a:rPr>
              <a:t>)</a:t>
            </a:r>
            <a:endParaRPr lang="en-IN" dirty="0" smtClean="0">
              <a:latin typeface="Times New Roman" pitchFamily="18" charset="0"/>
              <a:cs typeface="Times New Roman" pitchFamily="18" charset="0"/>
            </a:endParaRPr>
          </a:p>
          <a:p>
            <a:r>
              <a:rPr lang="en-IN" b="1" dirty="0" err="1" smtClean="0">
                <a:latin typeface="Times New Roman" pitchFamily="18" charset="0"/>
                <a:cs typeface="Times New Roman" pitchFamily="18" charset="0"/>
              </a:rPr>
              <a:t>RootAv</a:t>
            </a:r>
            <a:endParaRPr lang="en-IN" b="1"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root </a:t>
            </a:r>
            <a:r>
              <a:rPr lang="en-IN" dirty="0" smtClean="0">
                <a:latin typeface="Times New Roman" pitchFamily="18" charset="0"/>
                <a:cs typeface="Times New Roman" pitchFamily="18" charset="0"/>
              </a:rPr>
              <a:t>word is </a:t>
            </a:r>
            <a:r>
              <a:rPr lang="en-IN" dirty="0" smtClean="0">
                <a:latin typeface="Times New Roman" pitchFamily="18" charset="0"/>
                <a:cs typeface="Times New Roman" pitchFamily="18" charset="0"/>
              </a:rPr>
              <a:t>the attribute. </a:t>
            </a:r>
          </a:p>
          <a:p>
            <a:pPr lvl="1"/>
            <a:r>
              <a:rPr lang="en-IN" dirty="0" err="1" smtClean="0">
                <a:latin typeface="Times New Roman" pitchFamily="18" charset="0"/>
                <a:cs typeface="Times New Roman" pitchFamily="18" charset="0"/>
              </a:rPr>
              <a:t>dobj</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pobj</a:t>
            </a:r>
            <a:r>
              <a:rPr lang="en-IN" dirty="0" smtClean="0">
                <a:latin typeface="Times New Roman" pitchFamily="18" charset="0"/>
                <a:cs typeface="Times New Roman" pitchFamily="18" charset="0"/>
              </a:rPr>
              <a:t> and </a:t>
            </a:r>
            <a:r>
              <a:rPr lang="en-IN" dirty="0" err="1" smtClean="0">
                <a:latin typeface="Times New Roman" pitchFamily="18" charset="0"/>
                <a:cs typeface="Times New Roman" pitchFamily="18" charset="0"/>
              </a:rPr>
              <a:t>amod</a:t>
            </a:r>
            <a:r>
              <a:rPr lang="en-IN" dirty="0" smtClean="0">
                <a:latin typeface="Times New Roman" pitchFamily="18" charset="0"/>
                <a:cs typeface="Times New Roman" pitchFamily="18" charset="0"/>
              </a:rPr>
              <a:t> dependencies </a:t>
            </a:r>
            <a:r>
              <a:rPr lang="en-IN" dirty="0" smtClean="0">
                <a:latin typeface="Times New Roman" pitchFamily="18" charset="0"/>
                <a:cs typeface="Times New Roman" pitchFamily="18" charset="0"/>
              </a:rPr>
              <a:t>help obtain values.</a:t>
            </a:r>
            <a:endParaRPr lang="en-IN" dirty="0" smtClean="0">
              <a:latin typeface="Times New Roman" pitchFamily="18" charset="0"/>
              <a:cs typeface="Times New Roman" pitchFamily="18" charset="0"/>
            </a:endParaRPr>
          </a:p>
          <a:p>
            <a:r>
              <a:rPr lang="en-IN" b="1" dirty="0" err="1" smtClean="0">
                <a:latin typeface="Times New Roman" pitchFamily="18" charset="0"/>
                <a:cs typeface="Times New Roman" pitchFamily="18" charset="0"/>
              </a:rPr>
              <a:t>CentralAV</a:t>
            </a:r>
            <a:endParaRPr lang="en-IN" b="1"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subject </a:t>
            </a:r>
            <a:r>
              <a:rPr lang="en-IN" dirty="0" smtClean="0">
                <a:latin typeface="Times New Roman" pitchFamily="18" charset="0"/>
                <a:cs typeface="Times New Roman" pitchFamily="18" charset="0"/>
              </a:rPr>
              <a:t>and the verb </a:t>
            </a:r>
            <a:r>
              <a:rPr lang="en-IN" dirty="0" smtClean="0">
                <a:latin typeface="Times New Roman" pitchFamily="18" charset="0"/>
                <a:cs typeface="Times New Roman" pitchFamily="18" charset="0"/>
              </a:rPr>
              <a:t>using </a:t>
            </a:r>
            <a:r>
              <a:rPr lang="en-IN" dirty="0" err="1" smtClean="0">
                <a:latin typeface="Times New Roman" pitchFamily="18" charset="0"/>
                <a:cs typeface="Times New Roman" pitchFamily="18" charset="0"/>
              </a:rPr>
              <a:t>nsubj</a:t>
            </a:r>
            <a:endParaRPr lang="en-IN"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Use </a:t>
            </a:r>
            <a:r>
              <a:rPr lang="en-IN" dirty="0" err="1" smtClean="0">
                <a:latin typeface="Times New Roman" pitchFamily="18" charset="0"/>
                <a:cs typeface="Times New Roman" pitchFamily="18" charset="0"/>
              </a:rPr>
              <a:t>nn</a:t>
            </a:r>
            <a:r>
              <a:rPr lang="en-IN"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dependency </a:t>
            </a:r>
            <a:r>
              <a:rPr lang="en-IN" dirty="0" smtClean="0">
                <a:latin typeface="Times New Roman" pitchFamily="18" charset="0"/>
                <a:cs typeface="Times New Roman" pitchFamily="18" charset="0"/>
              </a:rPr>
              <a:t>to </a:t>
            </a:r>
            <a:r>
              <a:rPr lang="en-IN" dirty="0" smtClean="0">
                <a:latin typeface="Times New Roman" pitchFamily="18" charset="0"/>
                <a:cs typeface="Times New Roman" pitchFamily="18" charset="0"/>
              </a:rPr>
              <a:t>extract the </a:t>
            </a:r>
            <a:r>
              <a:rPr lang="en-IN" dirty="0" err="1" smtClean="0">
                <a:latin typeface="Times New Roman" pitchFamily="18" charset="0"/>
                <a:cs typeface="Times New Roman" pitchFamily="18" charset="0"/>
              </a:rPr>
              <a:t>CentralAV</a:t>
            </a:r>
            <a:r>
              <a:rPr lang="en-IN"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pair</a:t>
            </a:r>
            <a:endParaRPr lang="en-IN" dirty="0" smtClean="0">
              <a:latin typeface="Times New Roman" pitchFamily="18" charset="0"/>
              <a:cs typeface="Times New Roman" pitchFamily="18" charset="0"/>
            </a:endParaRPr>
          </a:p>
          <a:p>
            <a:r>
              <a:rPr lang="en-IN" b="1" dirty="0" err="1" smtClean="0">
                <a:latin typeface="Times New Roman" pitchFamily="18" charset="0"/>
                <a:cs typeface="Times New Roman" pitchFamily="18" charset="0"/>
              </a:rPr>
              <a:t>PrepAV</a:t>
            </a:r>
            <a:endParaRPr lang="en-IN" b="1"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Obtain </a:t>
            </a:r>
            <a:r>
              <a:rPr lang="en-IN" dirty="0" smtClean="0">
                <a:latin typeface="Times New Roman" pitchFamily="18" charset="0"/>
                <a:cs typeface="Times New Roman" pitchFamily="18" charset="0"/>
              </a:rPr>
              <a:t>the prepositional </a:t>
            </a:r>
            <a:r>
              <a:rPr lang="en-IN" dirty="0" smtClean="0">
                <a:latin typeface="Times New Roman" pitchFamily="18" charset="0"/>
                <a:cs typeface="Times New Roman" pitchFamily="18" charset="0"/>
              </a:rPr>
              <a:t>pairs</a:t>
            </a:r>
          </a:p>
          <a:p>
            <a:pPr lvl="1"/>
            <a:r>
              <a:rPr lang="en-IN" dirty="0">
                <a:latin typeface="Times New Roman" pitchFamily="18" charset="0"/>
                <a:cs typeface="Times New Roman" pitchFamily="18" charset="0"/>
              </a:rPr>
              <a:t>U</a:t>
            </a:r>
            <a:r>
              <a:rPr lang="en-IN" dirty="0" smtClean="0">
                <a:latin typeface="Times New Roman" pitchFamily="18" charset="0"/>
                <a:cs typeface="Times New Roman" pitchFamily="18" charset="0"/>
              </a:rPr>
              <a:t>se </a:t>
            </a:r>
            <a:r>
              <a:rPr lang="en-IN" dirty="0" err="1" smtClean="0">
                <a:latin typeface="Times New Roman" pitchFamily="18" charset="0"/>
                <a:cs typeface="Times New Roman" pitchFamily="18" charset="0"/>
              </a:rPr>
              <a:t>nn</a:t>
            </a:r>
            <a:r>
              <a:rPr lang="en-IN" dirty="0" smtClean="0">
                <a:latin typeface="Times New Roman" pitchFamily="18" charset="0"/>
                <a:cs typeface="Times New Roman" pitchFamily="18" charset="0"/>
              </a:rPr>
              <a:t> dependencies to enhance </a:t>
            </a:r>
            <a:r>
              <a:rPr lang="en-IN" dirty="0" smtClean="0">
                <a:latin typeface="Times New Roman" pitchFamily="18" charset="0"/>
                <a:cs typeface="Times New Roman" pitchFamily="18" charset="0"/>
              </a:rPr>
              <a:t>the </a:t>
            </a:r>
            <a:r>
              <a:rPr lang="en-IN" dirty="0" smtClean="0">
                <a:latin typeface="Times New Roman" pitchFamily="18" charset="0"/>
                <a:cs typeface="Times New Roman" pitchFamily="18" charset="0"/>
              </a:rPr>
              <a:t>prepositional </a:t>
            </a:r>
            <a:r>
              <a:rPr lang="en-IN" dirty="0" smtClean="0">
                <a:latin typeface="Times New Roman" pitchFamily="18" charset="0"/>
                <a:cs typeface="Times New Roman" pitchFamily="18" charset="0"/>
              </a:rPr>
              <a:t>pairs</a:t>
            </a:r>
          </a:p>
          <a:p>
            <a:pPr lvl="1"/>
            <a:r>
              <a:rPr lang="en-IN" dirty="0" smtClean="0">
                <a:latin typeface="Times New Roman" pitchFamily="18" charset="0"/>
                <a:cs typeface="Times New Roman" pitchFamily="18" charset="0"/>
              </a:rPr>
              <a:t>Use some </a:t>
            </a:r>
            <a:r>
              <a:rPr lang="en-IN" dirty="0" smtClean="0">
                <a:latin typeface="Times New Roman" pitchFamily="18" charset="0"/>
                <a:cs typeface="Times New Roman" pitchFamily="18" charset="0"/>
              </a:rPr>
              <a:t>of these </a:t>
            </a:r>
            <a:r>
              <a:rPr lang="en-IN" dirty="0" smtClean="0">
                <a:latin typeface="Times New Roman" pitchFamily="18" charset="0"/>
                <a:cs typeface="Times New Roman" pitchFamily="18" charset="0"/>
              </a:rPr>
              <a:t>prepositional pairs to </a:t>
            </a:r>
            <a:r>
              <a:rPr lang="en-IN" dirty="0" smtClean="0">
                <a:latin typeface="Times New Roman" pitchFamily="18" charset="0"/>
                <a:cs typeface="Times New Roman" pitchFamily="18" charset="0"/>
              </a:rPr>
              <a:t>obtain an attribute-value </a:t>
            </a:r>
            <a:r>
              <a:rPr lang="en-IN" dirty="0" smtClean="0">
                <a:latin typeface="Times New Roman" pitchFamily="18" charset="0"/>
                <a:cs typeface="Times New Roman" pitchFamily="18" charset="0"/>
              </a:rPr>
              <a:t>pair</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solidFill>
                  <a:srgbClr val="7030A0"/>
                </a:solidFill>
                <a:latin typeface="Times New Roman" pitchFamily="18" charset="0"/>
                <a:cs typeface="Times New Roman" pitchFamily="18" charset="0"/>
              </a:rPr>
              <a:t>Fact Triplet Extraction </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a:ln>
            <a:solidFill>
              <a:srgbClr val="FF0000"/>
            </a:solidFill>
          </a:ln>
        </p:spPr>
        <p:txBody>
          <a:bodyPr/>
          <a:lstStyle/>
          <a:p>
            <a:r>
              <a:rPr lang="en-IN" dirty="0" smtClean="0"/>
              <a:t>A fact triplet consists of three main parts: Subject, Predicate and the Object.</a:t>
            </a:r>
            <a:endParaRPr lang="en-US" dirty="0" smtClean="0"/>
          </a:p>
          <a:p>
            <a:endParaRPr lang="en-US" dirty="0" smtClean="0"/>
          </a:p>
          <a:p>
            <a:r>
              <a:rPr lang="en-IN" b="1" dirty="0" smtClean="0">
                <a:solidFill>
                  <a:srgbClr val="FF0000"/>
                </a:solidFill>
              </a:rPr>
              <a:t>Volvo Ocean Race </a:t>
            </a:r>
            <a:r>
              <a:rPr lang="en-IN" dirty="0" smtClean="0"/>
              <a:t>set for raft of changes to boats, teams </a:t>
            </a:r>
          </a:p>
          <a:p>
            <a:endParaRPr lang="en-IN" dirty="0" smtClean="0"/>
          </a:p>
          <a:p>
            <a:pPr>
              <a:buNone/>
            </a:pPr>
            <a:r>
              <a:rPr lang="en-IN" dirty="0" smtClean="0"/>
              <a:t>     and route in bid to </a:t>
            </a:r>
            <a:r>
              <a:rPr lang="en-IN" b="1" dirty="0" smtClean="0">
                <a:solidFill>
                  <a:srgbClr val="7030A0"/>
                </a:solidFill>
              </a:rPr>
              <a:t>appease</a:t>
            </a:r>
            <a:r>
              <a:rPr lang="en-IN" dirty="0" smtClean="0"/>
              <a:t>  </a:t>
            </a:r>
            <a:r>
              <a:rPr lang="en-IN" b="1" dirty="0" smtClean="0">
                <a:solidFill>
                  <a:schemeClr val="accent2"/>
                </a:solidFill>
              </a:rPr>
              <a:t>sailors and sponsors </a:t>
            </a:r>
            <a:r>
              <a:rPr lang="en-IN" dirty="0" smtClean="0"/>
              <a:t>via </a:t>
            </a:r>
          </a:p>
          <a:p>
            <a:endParaRPr lang="en-IN" dirty="0" smtClean="0"/>
          </a:p>
          <a:p>
            <a:pPr>
              <a:buNone/>
            </a:pPr>
            <a:r>
              <a:rPr lang="en-IN" dirty="0" smtClean="0"/>
              <a:t>     @</a:t>
            </a:r>
            <a:r>
              <a:rPr lang="en-IN" dirty="0" err="1" smtClean="0"/>
              <a:t>Telgraph</a:t>
            </a:r>
            <a:r>
              <a:rPr lang="en-IN" dirty="0" smtClean="0"/>
              <a:t>  </a:t>
            </a:r>
            <a:r>
              <a:rPr lang="en-IN" dirty="0" smtClean="0">
                <a:hlinkClick r:id="rId2"/>
              </a:rPr>
              <a:t>http://soc.li/AenbU9M</a:t>
            </a:r>
            <a:endParaRPr lang="en-IN" dirty="0" smtClean="0"/>
          </a:p>
          <a:p>
            <a:endParaRPr lang="en-IN" dirty="0"/>
          </a:p>
        </p:txBody>
      </p:sp>
      <p:sp>
        <p:nvSpPr>
          <p:cNvPr id="4" name="Oval Callout 3"/>
          <p:cNvSpPr/>
          <p:nvPr/>
        </p:nvSpPr>
        <p:spPr>
          <a:xfrm>
            <a:off x="5580112" y="3140968"/>
            <a:ext cx="1420837" cy="60491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Objects</a:t>
            </a:r>
            <a:endParaRPr lang="en-IN" dirty="0"/>
          </a:p>
        </p:txBody>
      </p:sp>
      <p:sp>
        <p:nvSpPr>
          <p:cNvPr id="5" name="Oval Callout 4"/>
          <p:cNvSpPr/>
          <p:nvPr/>
        </p:nvSpPr>
        <p:spPr>
          <a:xfrm flipH="1">
            <a:off x="5292078" y="3140968"/>
            <a:ext cx="2016225" cy="60491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Object</a:t>
            </a:r>
            <a:endParaRPr lang="en-IN" dirty="0"/>
          </a:p>
        </p:txBody>
      </p:sp>
      <p:sp>
        <p:nvSpPr>
          <p:cNvPr id="6" name="Oval Callout 5"/>
          <p:cNvSpPr/>
          <p:nvPr/>
        </p:nvSpPr>
        <p:spPr>
          <a:xfrm flipH="1">
            <a:off x="3203848" y="3212976"/>
            <a:ext cx="1561515" cy="60491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Predicate</a:t>
            </a:r>
            <a:endParaRPr lang="en-IN" dirty="0"/>
          </a:p>
        </p:txBody>
      </p:sp>
      <p:sp>
        <p:nvSpPr>
          <p:cNvPr id="7" name="Oval Callout 6"/>
          <p:cNvSpPr/>
          <p:nvPr/>
        </p:nvSpPr>
        <p:spPr>
          <a:xfrm>
            <a:off x="1979712" y="2276872"/>
            <a:ext cx="1420837" cy="60491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Subject</a:t>
            </a:r>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solidFill>
                  <a:srgbClr val="7030A0"/>
                </a:solidFill>
                <a:latin typeface="Times New Roman" pitchFamily="18" charset="0"/>
                <a:cs typeface="Times New Roman" pitchFamily="18" charset="0"/>
              </a:rPr>
              <a:t>Relation </a:t>
            </a:r>
            <a:r>
              <a:rPr lang="en-US" b="1" dirty="0" smtClean="0">
                <a:solidFill>
                  <a:srgbClr val="7030A0"/>
                </a:solidFill>
                <a:latin typeface="Times New Roman" pitchFamily="18" charset="0"/>
                <a:cs typeface="Times New Roman" pitchFamily="18" charset="0"/>
              </a:rPr>
              <a:t>Extraction </a:t>
            </a:r>
            <a:r>
              <a:rPr lang="en-US" b="1" dirty="0" smtClean="0">
                <a:solidFill>
                  <a:srgbClr val="7030A0"/>
                </a:solidFill>
                <a:latin typeface="Times New Roman" pitchFamily="18" charset="0"/>
                <a:cs typeface="Times New Roman" pitchFamily="18" charset="0"/>
              </a:rPr>
              <a:t>A</a:t>
            </a:r>
            <a:r>
              <a:rPr lang="en-US" b="1" dirty="0" smtClean="0">
                <a:solidFill>
                  <a:srgbClr val="7030A0"/>
                </a:solidFill>
                <a:latin typeface="Times New Roman" pitchFamily="18" charset="0"/>
                <a:cs typeface="Times New Roman" pitchFamily="18" charset="0"/>
              </a:rPr>
              <a:t>lgorithm</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10000"/>
          </a:bodyPr>
          <a:lstStyle/>
          <a:p>
            <a:r>
              <a:rPr lang="en-IN" dirty="0" smtClean="0">
                <a:latin typeface="Times New Roman" pitchFamily="18" charset="0"/>
                <a:cs typeface="Times New Roman" pitchFamily="18" charset="0"/>
              </a:rPr>
              <a:t>Obtain </a:t>
            </a:r>
            <a:r>
              <a:rPr lang="en-IN" dirty="0" smtClean="0">
                <a:latin typeface="Times New Roman" pitchFamily="18" charset="0"/>
                <a:cs typeface="Times New Roman" pitchFamily="18" charset="0"/>
              </a:rPr>
              <a:t>the subjects and objects </a:t>
            </a:r>
            <a:r>
              <a:rPr lang="en-IN" dirty="0" smtClean="0">
                <a:latin typeface="Times New Roman" pitchFamily="18" charset="0"/>
                <a:cs typeface="Times New Roman" pitchFamily="18" charset="0"/>
              </a:rPr>
              <a:t>using </a:t>
            </a:r>
            <a:r>
              <a:rPr lang="en-IN" dirty="0" smtClean="0">
                <a:latin typeface="Times New Roman" pitchFamily="18" charset="0"/>
                <a:cs typeface="Times New Roman" pitchFamily="18" charset="0"/>
              </a:rPr>
              <a:t>various dependencies</a:t>
            </a:r>
            <a:r>
              <a:rPr lang="en-IN" dirty="0" smtClean="0">
                <a:latin typeface="Times New Roman" pitchFamily="18" charset="0"/>
                <a:cs typeface="Times New Roman" pitchFamily="18" charset="0"/>
              </a:rPr>
              <a:t>.</a:t>
            </a:r>
          </a:p>
          <a:p>
            <a:r>
              <a:rPr lang="en-IN" dirty="0" smtClean="0">
                <a:latin typeface="Times New Roman" pitchFamily="18" charset="0"/>
                <a:cs typeface="Times New Roman" pitchFamily="18" charset="0"/>
              </a:rPr>
              <a:t>Obtain </a:t>
            </a:r>
            <a:r>
              <a:rPr lang="en-IN" dirty="0" smtClean="0">
                <a:latin typeface="Times New Roman" pitchFamily="18" charset="0"/>
                <a:cs typeface="Times New Roman" pitchFamily="18" charset="0"/>
              </a:rPr>
              <a:t>the root word and its index.</a:t>
            </a:r>
          </a:p>
          <a:p>
            <a:r>
              <a:rPr lang="en-IN" dirty="0" smtClean="0">
                <a:latin typeface="Times New Roman" pitchFamily="18" charset="0"/>
                <a:cs typeface="Times New Roman" pitchFamily="18" charset="0"/>
              </a:rPr>
              <a:t>If </a:t>
            </a:r>
            <a:r>
              <a:rPr lang="en-IN" dirty="0" smtClean="0">
                <a:latin typeface="Times New Roman" pitchFamily="18" charset="0"/>
                <a:cs typeface="Times New Roman" pitchFamily="18" charset="0"/>
              </a:rPr>
              <a:t>there is no subject in the tweet, </a:t>
            </a:r>
            <a:r>
              <a:rPr lang="en-IN" dirty="0" smtClean="0">
                <a:latin typeface="Times New Roman" pitchFamily="18" charset="0"/>
                <a:cs typeface="Times New Roman" pitchFamily="18" charset="0"/>
              </a:rPr>
              <a:t>use </a:t>
            </a:r>
            <a:r>
              <a:rPr lang="en-IN" dirty="0" smtClean="0">
                <a:latin typeface="Times New Roman" pitchFamily="18" charset="0"/>
                <a:cs typeface="Times New Roman" pitchFamily="18" charset="0"/>
              </a:rPr>
              <a:t>the root word to form a subject.</a:t>
            </a:r>
          </a:p>
          <a:p>
            <a:r>
              <a:rPr lang="en-IN" dirty="0" smtClean="0">
                <a:latin typeface="Times New Roman" pitchFamily="18" charset="0"/>
                <a:cs typeface="Times New Roman" pitchFamily="18" charset="0"/>
              </a:rPr>
              <a:t>Use </a:t>
            </a:r>
            <a:r>
              <a:rPr lang="en-IN" dirty="0" smtClean="0">
                <a:latin typeface="Times New Roman" pitchFamily="18" charset="0"/>
                <a:cs typeface="Times New Roman" pitchFamily="18" charset="0"/>
              </a:rPr>
              <a:t>various dependencies to expand the subjects and objects to get their complete forms.</a:t>
            </a:r>
          </a:p>
          <a:p>
            <a:r>
              <a:rPr lang="en-IN" dirty="0" smtClean="0">
                <a:latin typeface="Times New Roman" pitchFamily="18" charset="0"/>
                <a:cs typeface="Times New Roman" pitchFamily="18" charset="0"/>
              </a:rPr>
              <a:t>Subjects and objects are then matched using the verbs that appear with them in the dependencies.</a:t>
            </a:r>
          </a:p>
          <a:p>
            <a:r>
              <a:rPr lang="en-IN" dirty="0" smtClean="0">
                <a:latin typeface="Times New Roman" pitchFamily="18" charset="0"/>
                <a:cs typeface="Times New Roman" pitchFamily="18" charset="0"/>
              </a:rPr>
              <a:t>These verbs form the predicates, and are expanded using the prepositional modifiers.</a:t>
            </a:r>
          </a:p>
          <a:p>
            <a:r>
              <a:rPr lang="en-IN" dirty="0" smtClean="0">
                <a:latin typeface="Times New Roman" pitchFamily="18" charset="0"/>
                <a:cs typeface="Times New Roman" pitchFamily="18" charset="0"/>
              </a:rPr>
              <a:t>Finally matching expanded (subject, predicate, object) are returned as fact triplets.</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solidFill>
                  <a:srgbClr val="7030A0"/>
                </a:solidFill>
                <a:latin typeface="Times New Roman" pitchFamily="18" charset="0"/>
                <a:cs typeface="Times New Roman" pitchFamily="18" charset="0"/>
              </a:rPr>
              <a:t>Generation of Event Schemas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10000"/>
          </a:bodyPr>
          <a:lstStyle/>
          <a:p>
            <a:r>
              <a:rPr lang="en-US" dirty="0" smtClean="0">
                <a:latin typeface="Times New Roman" pitchFamily="18" charset="0"/>
                <a:cs typeface="Times New Roman" pitchFamily="18" charset="0"/>
              </a:rPr>
              <a:t>Extract </a:t>
            </a:r>
            <a:r>
              <a:rPr lang="en-US" dirty="0">
                <a:latin typeface="Times New Roman" pitchFamily="18" charset="0"/>
                <a:cs typeface="Times New Roman" pitchFamily="18" charset="0"/>
              </a:rPr>
              <a:t>a</a:t>
            </a:r>
            <a:r>
              <a:rPr lang="en-US" dirty="0" smtClean="0">
                <a:latin typeface="Times New Roman" pitchFamily="18" charset="0"/>
                <a:cs typeface="Times New Roman" pitchFamily="18" charset="0"/>
              </a:rPr>
              <a:t>ttribute </a:t>
            </a:r>
            <a:r>
              <a:rPr lang="en-US" dirty="0" smtClean="0">
                <a:latin typeface="Times New Roman" pitchFamily="18" charset="0"/>
                <a:cs typeface="Times New Roman" pitchFamily="18" charset="0"/>
              </a:rPr>
              <a:t>names from Wikipedia </a:t>
            </a:r>
            <a:r>
              <a:rPr lang="en-US" dirty="0" err="1" smtClean="0">
                <a:latin typeface="Times New Roman" pitchFamily="18" charset="0"/>
                <a:cs typeface="Times New Roman" pitchFamily="18" charset="0"/>
              </a:rPr>
              <a:t>infoboxes</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Large </a:t>
            </a:r>
            <a:r>
              <a:rPr lang="en-IN" dirty="0" smtClean="0">
                <a:latin typeface="Times New Roman" pitchFamily="18" charset="0"/>
                <a:cs typeface="Times New Roman" pitchFamily="18" charset="0"/>
              </a:rPr>
              <a:t>mismatch between the Wikipedia </a:t>
            </a:r>
            <a:r>
              <a:rPr lang="en-IN" dirty="0" err="1" smtClean="0">
                <a:latin typeface="Times New Roman" pitchFamily="18" charset="0"/>
                <a:cs typeface="Times New Roman" pitchFamily="18" charset="0"/>
              </a:rPr>
              <a:t>Infobox</a:t>
            </a:r>
            <a:r>
              <a:rPr lang="en-IN" dirty="0" smtClean="0">
                <a:latin typeface="Times New Roman" pitchFamily="18" charset="0"/>
                <a:cs typeface="Times New Roman" pitchFamily="18" charset="0"/>
              </a:rPr>
              <a:t> attribute names and the attributes extracted from </a:t>
            </a:r>
            <a:r>
              <a:rPr lang="en-IN" dirty="0" smtClean="0">
                <a:latin typeface="Times New Roman" pitchFamily="18" charset="0"/>
                <a:cs typeface="Times New Roman" pitchFamily="18" charset="0"/>
              </a:rPr>
              <a:t>Twitter</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Manual </a:t>
            </a:r>
            <a:r>
              <a:rPr lang="en-IN" dirty="0" smtClean="0">
                <a:latin typeface="Times New Roman" pitchFamily="18" charset="0"/>
                <a:cs typeface="Times New Roman" pitchFamily="18" charset="0"/>
              </a:rPr>
              <a:t>generation of event schemas with guidance from Wikipedia  </a:t>
            </a:r>
            <a:r>
              <a:rPr lang="en-IN" dirty="0" err="1" smtClean="0">
                <a:latin typeface="Times New Roman" pitchFamily="18" charset="0"/>
                <a:cs typeface="Times New Roman" pitchFamily="18" charset="0"/>
              </a:rPr>
              <a:t>Infoboxes</a:t>
            </a:r>
            <a:endParaRPr lang="en-IN" dirty="0" smtClean="0">
              <a:latin typeface="Times New Roman" pitchFamily="18" charset="0"/>
              <a:cs typeface="Times New Roman" pitchFamily="18" charset="0"/>
            </a:endParaRPr>
          </a:p>
          <a:p>
            <a:r>
              <a:rPr lang="en-IN" dirty="0">
                <a:latin typeface="Times New Roman" pitchFamily="18" charset="0"/>
                <a:cs typeface="Times New Roman" pitchFamily="18" charset="0"/>
              </a:rPr>
              <a:t>For each event </a:t>
            </a:r>
            <a:r>
              <a:rPr lang="en-IN" dirty="0" smtClean="0">
                <a:latin typeface="Times New Roman" pitchFamily="18" charset="0"/>
                <a:cs typeface="Times New Roman" pitchFamily="18" charset="0"/>
              </a:rPr>
              <a:t>type</a:t>
            </a:r>
          </a:p>
          <a:p>
            <a:pPr lvl="1"/>
            <a:r>
              <a:rPr lang="en-IN" dirty="0" smtClean="0">
                <a:latin typeface="Times New Roman" pitchFamily="18" charset="0"/>
                <a:cs typeface="Times New Roman" pitchFamily="18" charset="0"/>
              </a:rPr>
              <a:t>Minimum </a:t>
            </a:r>
            <a:r>
              <a:rPr lang="en-IN" dirty="0">
                <a:latin typeface="Times New Roman" pitchFamily="18" charset="0"/>
                <a:cs typeface="Times New Roman" pitchFamily="18" charset="0"/>
              </a:rPr>
              <a:t>and maximum value an attribute of that type can </a:t>
            </a:r>
            <a:r>
              <a:rPr lang="en-IN" dirty="0" smtClean="0">
                <a:latin typeface="Times New Roman" pitchFamily="18" charset="0"/>
                <a:cs typeface="Times New Roman" pitchFamily="18" charset="0"/>
              </a:rPr>
              <a:t>hold</a:t>
            </a:r>
            <a:endParaRPr lang="en-IN" dirty="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Data </a:t>
            </a:r>
            <a:r>
              <a:rPr lang="en-IN" dirty="0">
                <a:latin typeface="Times New Roman" pitchFamily="18" charset="0"/>
                <a:cs typeface="Times New Roman" pitchFamily="18" charset="0"/>
              </a:rPr>
              <a:t>type for each attribute of each event </a:t>
            </a:r>
            <a:r>
              <a:rPr lang="en-IN" dirty="0" smtClean="0">
                <a:latin typeface="Times New Roman" pitchFamily="18" charset="0"/>
                <a:cs typeface="Times New Roman" pitchFamily="18" charset="0"/>
              </a:rPr>
              <a:t>type. </a:t>
            </a:r>
            <a:r>
              <a:rPr lang="en-IN" dirty="0">
                <a:latin typeface="Times New Roman" pitchFamily="18" charset="0"/>
                <a:cs typeface="Times New Roman" pitchFamily="18" charset="0"/>
              </a:rPr>
              <a:t>integer, float, string, date, time.</a:t>
            </a:r>
          </a:p>
          <a:p>
            <a:pPr lvl="1"/>
            <a:r>
              <a:rPr lang="en-IN" dirty="0" smtClean="0">
                <a:latin typeface="Times New Roman" pitchFamily="18" charset="0"/>
                <a:cs typeface="Times New Roman" pitchFamily="18" charset="0"/>
              </a:rPr>
              <a:t>Units </a:t>
            </a:r>
            <a:r>
              <a:rPr lang="en-IN" dirty="0">
                <a:latin typeface="Times New Roman" pitchFamily="18" charset="0"/>
                <a:cs typeface="Times New Roman" pitchFamily="18" charset="0"/>
              </a:rPr>
              <a:t>for each event attribute. </a:t>
            </a:r>
            <a:r>
              <a:rPr lang="en-IN" dirty="0" smtClean="0">
                <a:latin typeface="Times New Roman" pitchFamily="18" charset="0"/>
                <a:cs typeface="Times New Roman" pitchFamily="18" charset="0"/>
              </a:rPr>
              <a:t>‘</a:t>
            </a:r>
            <a:r>
              <a:rPr lang="en-IN" dirty="0" err="1">
                <a:latin typeface="Times New Roman" pitchFamily="18" charset="0"/>
                <a:cs typeface="Times New Roman" pitchFamily="18" charset="0"/>
              </a:rPr>
              <a:t>mph’,‘km</a:t>
            </a:r>
            <a:r>
              <a:rPr lang="en-IN" dirty="0">
                <a:latin typeface="Times New Roman" pitchFamily="18" charset="0"/>
                <a:cs typeface="Times New Roman" pitchFamily="18" charset="0"/>
              </a:rPr>
              <a:t>/h’ </a:t>
            </a:r>
            <a:r>
              <a:rPr lang="en-IN" dirty="0" smtClean="0">
                <a:latin typeface="Times New Roman" pitchFamily="18" charset="0"/>
                <a:cs typeface="Times New Roman" pitchFamily="18" charset="0"/>
              </a:rPr>
              <a:t>for </a:t>
            </a:r>
            <a:r>
              <a:rPr lang="en-IN" dirty="0" err="1">
                <a:latin typeface="Times New Roman" pitchFamily="18" charset="0"/>
                <a:cs typeface="Times New Roman" pitchFamily="18" charset="0"/>
              </a:rPr>
              <a:t>wind_speed</a:t>
            </a:r>
            <a:r>
              <a:rPr lang="en-IN" dirty="0">
                <a:latin typeface="Times New Roman" pitchFamily="18" charset="0"/>
                <a:cs typeface="Times New Roman" pitchFamily="18" charset="0"/>
              </a:rPr>
              <a:t> </a:t>
            </a:r>
            <a:endParaRPr lang="en-IN"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A </a:t>
            </a:r>
            <a:r>
              <a:rPr lang="en-IN" dirty="0">
                <a:latin typeface="Times New Roman" pitchFamily="18" charset="0"/>
                <a:cs typeface="Times New Roman" pitchFamily="18" charset="0"/>
              </a:rPr>
              <a:t>set of synonyms. For example, “</a:t>
            </a:r>
            <a:r>
              <a:rPr lang="en-IN" dirty="0" err="1">
                <a:latin typeface="Times New Roman" pitchFamily="18" charset="0"/>
                <a:cs typeface="Times New Roman" pitchFamily="18" charset="0"/>
              </a:rPr>
              <a:t>total_cost</a:t>
            </a:r>
            <a:r>
              <a:rPr lang="en-IN" dirty="0">
                <a:latin typeface="Times New Roman" pitchFamily="18" charset="0"/>
                <a:cs typeface="Times New Roman" pitchFamily="18" charset="0"/>
              </a:rPr>
              <a:t>, </a:t>
            </a:r>
            <a:r>
              <a:rPr lang="en-IN" dirty="0" err="1">
                <a:latin typeface="Times New Roman" pitchFamily="18" charset="0"/>
                <a:cs typeface="Times New Roman" pitchFamily="18" charset="0"/>
              </a:rPr>
              <a:t>total_loss</a:t>
            </a:r>
            <a:r>
              <a:rPr lang="en-IN" dirty="0">
                <a:latin typeface="Times New Roman" pitchFamily="18" charset="0"/>
                <a:cs typeface="Times New Roman" pitchFamily="18" charset="0"/>
              </a:rPr>
              <a:t>, </a:t>
            </a:r>
            <a:r>
              <a:rPr lang="en-IN" dirty="0" err="1">
                <a:latin typeface="Times New Roman" pitchFamily="18" charset="0"/>
                <a:cs typeface="Times New Roman" pitchFamily="18" charset="0"/>
              </a:rPr>
              <a:t>money_loss</a:t>
            </a:r>
            <a:r>
              <a:rPr lang="en-IN" dirty="0">
                <a:latin typeface="Times New Roman" pitchFamily="18" charset="0"/>
                <a:cs typeface="Times New Roman" pitchFamily="18" charset="0"/>
              </a:rPr>
              <a:t>” are synonyms for “</a:t>
            </a:r>
            <a:r>
              <a:rPr lang="en-IN" dirty="0" err="1">
                <a:latin typeface="Times New Roman" pitchFamily="18" charset="0"/>
                <a:cs typeface="Times New Roman" pitchFamily="18" charset="0"/>
              </a:rPr>
              <a:t>total_economic_impact</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solidFill>
                  <a:srgbClr val="7030A0"/>
                </a:solidFill>
                <a:latin typeface="Times New Roman" pitchFamily="18" charset="0"/>
                <a:cs typeface="Times New Roman" pitchFamily="18" charset="0"/>
              </a:rPr>
              <a:t>Populating </a:t>
            </a:r>
            <a:r>
              <a:rPr lang="en-US" b="1" dirty="0" smtClean="0">
                <a:solidFill>
                  <a:srgbClr val="7030A0"/>
                </a:solidFill>
                <a:latin typeface="Times New Roman" pitchFamily="18" charset="0"/>
                <a:cs typeface="Times New Roman" pitchFamily="18" charset="0"/>
              </a:rPr>
              <a:t>Event Schemas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10000"/>
          </a:bodyPr>
          <a:lstStyle/>
          <a:p>
            <a:r>
              <a:rPr lang="en-US" dirty="0" smtClean="0">
                <a:latin typeface="Times New Roman" pitchFamily="18" charset="0"/>
                <a:cs typeface="Times New Roman" pitchFamily="18" charset="0"/>
              </a:rPr>
              <a:t>A</a:t>
            </a:r>
            <a:r>
              <a:rPr lang="en-IN" dirty="0" err="1" smtClean="0">
                <a:latin typeface="Times New Roman" pitchFamily="18" charset="0"/>
                <a:cs typeface="Times New Roman" pitchFamily="18" charset="0"/>
              </a:rPr>
              <a:t>ssign</a:t>
            </a:r>
            <a:r>
              <a:rPr lang="en-IN"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the most frequent value to each attribute. </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Map </a:t>
            </a:r>
            <a:r>
              <a:rPr lang="en-IN" dirty="0" smtClean="0">
                <a:latin typeface="Times New Roman" pitchFamily="18" charset="0"/>
                <a:cs typeface="Times New Roman" pitchFamily="18" charset="0"/>
              </a:rPr>
              <a:t>the attribute-value pair to a schema attribute.</a:t>
            </a:r>
          </a:p>
          <a:p>
            <a:r>
              <a:rPr lang="en-IN" dirty="0" smtClean="0">
                <a:latin typeface="Times New Roman" pitchFamily="18" charset="0"/>
                <a:cs typeface="Times New Roman" pitchFamily="18" charset="0"/>
              </a:rPr>
              <a:t>For each extracted attribute-value pair (</a:t>
            </a:r>
            <a:r>
              <a:rPr lang="en-IN" dirty="0" smtClean="0">
                <a:latin typeface="Times New Roman" pitchFamily="18" charset="0"/>
                <a:cs typeface="Times New Roman" pitchFamily="18" charset="0"/>
              </a:rPr>
              <a:t>a, </a:t>
            </a:r>
            <a:r>
              <a:rPr lang="en-IN" dirty="0" smtClean="0">
                <a:latin typeface="Times New Roman" pitchFamily="18" charset="0"/>
                <a:cs typeface="Times New Roman" pitchFamily="18" charset="0"/>
              </a:rPr>
              <a:t>v) and each schema attribute s, </a:t>
            </a:r>
            <a:r>
              <a:rPr lang="en-IN" dirty="0" smtClean="0">
                <a:latin typeface="Times New Roman" pitchFamily="18" charset="0"/>
                <a:cs typeface="Times New Roman" pitchFamily="18" charset="0"/>
              </a:rPr>
              <a:t>compute </a:t>
            </a:r>
            <a:r>
              <a:rPr lang="en-IN" dirty="0" smtClean="0">
                <a:latin typeface="Times New Roman" pitchFamily="18" charset="0"/>
                <a:cs typeface="Times New Roman" pitchFamily="18" charset="0"/>
              </a:rPr>
              <a:t>a match score based </a:t>
            </a:r>
            <a:r>
              <a:rPr lang="en-IN" dirty="0" smtClean="0">
                <a:latin typeface="Times New Roman" pitchFamily="18" charset="0"/>
                <a:cs typeface="Times New Roman" pitchFamily="18" charset="0"/>
              </a:rPr>
              <a:t>on</a:t>
            </a:r>
            <a:endParaRPr lang="en-IN"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does v lie within the range of attribute s,</a:t>
            </a:r>
          </a:p>
          <a:p>
            <a:pPr lvl="1"/>
            <a:r>
              <a:rPr lang="en-IN" dirty="0" smtClean="0">
                <a:latin typeface="Times New Roman" pitchFamily="18" charset="0"/>
                <a:cs typeface="Times New Roman" pitchFamily="18" charset="0"/>
              </a:rPr>
              <a:t>does v has the same units as s,</a:t>
            </a:r>
          </a:p>
          <a:p>
            <a:pPr lvl="1"/>
            <a:r>
              <a:rPr lang="en-IN" dirty="0" smtClean="0">
                <a:latin typeface="Times New Roman" pitchFamily="18" charset="0"/>
                <a:cs typeface="Times New Roman" pitchFamily="18" charset="0"/>
              </a:rPr>
              <a:t>similarity between units of s and subject of a,</a:t>
            </a:r>
          </a:p>
          <a:p>
            <a:pPr lvl="1"/>
            <a:r>
              <a:rPr lang="en-IN" dirty="0" smtClean="0">
                <a:latin typeface="Times New Roman" pitchFamily="18" charset="0"/>
                <a:cs typeface="Times New Roman" pitchFamily="18" charset="0"/>
              </a:rPr>
              <a:t>similarity between units of s and object of a,</a:t>
            </a:r>
          </a:p>
          <a:p>
            <a:pPr lvl="1"/>
            <a:r>
              <a:rPr lang="en-US" dirty="0" smtClean="0">
                <a:latin typeface="Times New Roman" pitchFamily="18" charset="0"/>
                <a:cs typeface="Times New Roman" pitchFamily="18" charset="0"/>
              </a:rPr>
              <a:t>similarity between units of a and value of a,</a:t>
            </a:r>
            <a:endParaRPr lang="en-IN"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similarity between s and subject of a,</a:t>
            </a:r>
          </a:p>
          <a:p>
            <a:pPr lvl="1"/>
            <a:r>
              <a:rPr lang="en-IN" dirty="0" smtClean="0">
                <a:latin typeface="Times New Roman" pitchFamily="18" charset="0"/>
                <a:cs typeface="Times New Roman" pitchFamily="18" charset="0"/>
              </a:rPr>
              <a:t>similarity between s and object of a,</a:t>
            </a:r>
          </a:p>
          <a:p>
            <a:pPr lvl="1"/>
            <a:r>
              <a:rPr lang="en-IN" dirty="0" smtClean="0">
                <a:latin typeface="Times New Roman" pitchFamily="18" charset="0"/>
                <a:cs typeface="Times New Roman" pitchFamily="18" charset="0"/>
              </a:rPr>
              <a:t>similarity between s and a.</a:t>
            </a:r>
          </a:p>
          <a:p>
            <a:pPr lvl="1"/>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7030A0"/>
                </a:solidFill>
                <a:latin typeface="Times New Roman" pitchFamily="18" charset="0"/>
                <a:cs typeface="Times New Roman" pitchFamily="18" charset="0"/>
              </a:rPr>
              <a:t>Dataset</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77500" lnSpcReduction="20000"/>
          </a:bodyPr>
          <a:lstStyle/>
          <a:p>
            <a:r>
              <a:rPr lang="en-US" dirty="0" smtClean="0">
                <a:latin typeface="Times New Roman" pitchFamily="18" charset="0"/>
                <a:cs typeface="Times New Roman" pitchFamily="18" charset="0"/>
              </a:rPr>
              <a:t>5 </a:t>
            </a:r>
            <a:r>
              <a:rPr lang="en-US" dirty="0" smtClean="0">
                <a:latin typeface="Times New Roman" pitchFamily="18" charset="0"/>
                <a:cs typeface="Times New Roman" pitchFamily="18" charset="0"/>
              </a:rPr>
              <a:t>natural disaster event types: </a:t>
            </a:r>
            <a:r>
              <a:rPr lang="en-IN" dirty="0" smtClean="0">
                <a:latin typeface="Times New Roman" pitchFamily="18" charset="0"/>
                <a:cs typeface="Times New Roman" pitchFamily="18" charset="0"/>
              </a:rPr>
              <a:t>earthquakes, hurricanes (or typhoons), floods, wildfires and landslides.</a:t>
            </a:r>
          </a:p>
          <a:p>
            <a:r>
              <a:rPr lang="en-IN" dirty="0" smtClean="0">
                <a:latin typeface="Times New Roman" pitchFamily="18" charset="0"/>
                <a:cs typeface="Times New Roman" pitchFamily="18" charset="0"/>
              </a:rPr>
              <a:t>For each event type, we crawled tweets of 3–5 recent events listed as follows.</a:t>
            </a:r>
          </a:p>
          <a:p>
            <a:pPr lvl="1"/>
            <a:r>
              <a:rPr lang="en-IN" dirty="0" smtClean="0">
                <a:latin typeface="Times New Roman" pitchFamily="18" charset="0"/>
                <a:cs typeface="Times New Roman" pitchFamily="18" charset="0"/>
              </a:rPr>
              <a:t>Earthquakes: Chile Earthquake, </a:t>
            </a:r>
            <a:r>
              <a:rPr lang="en-IN" dirty="0" err="1" smtClean="0">
                <a:latin typeface="Times New Roman" pitchFamily="18" charset="0"/>
                <a:cs typeface="Times New Roman" pitchFamily="18" charset="0"/>
              </a:rPr>
              <a:t>Visayas</a:t>
            </a:r>
            <a:r>
              <a:rPr lang="en-IN" dirty="0" smtClean="0">
                <a:latin typeface="Times New Roman" pitchFamily="18" charset="0"/>
                <a:cs typeface="Times New Roman" pitchFamily="18" charset="0"/>
              </a:rPr>
              <a:t> Earthquake, Mexico Earthquake, Solomon Earthquake, </a:t>
            </a:r>
            <a:r>
              <a:rPr lang="en-IN" dirty="0" err="1" smtClean="0">
                <a:latin typeface="Times New Roman" pitchFamily="18" charset="0"/>
                <a:cs typeface="Times New Roman" pitchFamily="18" charset="0"/>
              </a:rPr>
              <a:t>Vizag</a:t>
            </a:r>
            <a:r>
              <a:rPr lang="en-IN" dirty="0" smtClean="0">
                <a:latin typeface="Times New Roman" pitchFamily="18" charset="0"/>
                <a:cs typeface="Times New Roman" pitchFamily="18" charset="0"/>
              </a:rPr>
              <a:t> Earthquake.</a:t>
            </a:r>
          </a:p>
          <a:p>
            <a:pPr lvl="1"/>
            <a:r>
              <a:rPr lang="en-IN" dirty="0" smtClean="0">
                <a:latin typeface="Times New Roman" pitchFamily="18" charset="0"/>
                <a:cs typeface="Times New Roman" pitchFamily="18" charset="0"/>
              </a:rPr>
              <a:t>Hurricanes: Hurricane Sandy, Hurricane Amanda, Hurricane Ingrid Manuel, Typhoon </a:t>
            </a:r>
            <a:r>
              <a:rPr lang="en-IN" dirty="0" err="1" smtClean="0">
                <a:latin typeface="Times New Roman" pitchFamily="18" charset="0"/>
                <a:cs typeface="Times New Roman" pitchFamily="18" charset="0"/>
              </a:rPr>
              <a:t>Haiyan</a:t>
            </a:r>
            <a:r>
              <a:rPr lang="en-IN" dirty="0" smtClean="0">
                <a:latin typeface="Times New Roman" pitchFamily="18" charset="0"/>
                <a:cs typeface="Times New Roman" pitchFamily="18" charset="0"/>
              </a:rPr>
              <a:t>, Typhoon </a:t>
            </a:r>
            <a:r>
              <a:rPr lang="en-IN" dirty="0" err="1" smtClean="0">
                <a:latin typeface="Times New Roman" pitchFamily="18" charset="0"/>
                <a:cs typeface="Times New Roman" pitchFamily="18" charset="0"/>
              </a:rPr>
              <a:t>Phailin</a:t>
            </a:r>
            <a:r>
              <a:rPr lang="en-IN" dirty="0" smtClean="0">
                <a:latin typeface="Times New Roman" pitchFamily="18" charset="0"/>
                <a:cs typeface="Times New Roman" pitchFamily="18" charset="0"/>
              </a:rPr>
              <a:t>.</a:t>
            </a:r>
          </a:p>
          <a:p>
            <a:pPr lvl="1"/>
            <a:r>
              <a:rPr lang="en-IN" dirty="0" smtClean="0">
                <a:latin typeface="Times New Roman" pitchFamily="18" charset="0"/>
                <a:cs typeface="Times New Roman" pitchFamily="18" charset="0"/>
              </a:rPr>
              <a:t>Floods: Balkan Floods, Serbia Floods, US Colorado </a:t>
            </a:r>
            <a:r>
              <a:rPr lang="en-IN" dirty="0" err="1" smtClean="0">
                <a:latin typeface="Times New Roman" pitchFamily="18" charset="0"/>
                <a:cs typeface="Times New Roman" pitchFamily="18" charset="0"/>
              </a:rPr>
              <a:t>Floods,Uttarakhand</a:t>
            </a:r>
            <a:r>
              <a:rPr lang="en-IN" dirty="0" smtClean="0">
                <a:latin typeface="Times New Roman" pitchFamily="18" charset="0"/>
                <a:cs typeface="Times New Roman" pitchFamily="18" charset="0"/>
              </a:rPr>
              <a:t> Floods.</a:t>
            </a:r>
          </a:p>
          <a:p>
            <a:pPr lvl="1"/>
            <a:r>
              <a:rPr lang="en-IN" dirty="0" smtClean="0">
                <a:latin typeface="Times New Roman" pitchFamily="18" charset="0"/>
                <a:cs typeface="Times New Roman" pitchFamily="18" charset="0"/>
              </a:rPr>
              <a:t>Wildfires: </a:t>
            </a:r>
            <a:r>
              <a:rPr lang="en-IN" dirty="0" err="1" smtClean="0">
                <a:latin typeface="Times New Roman" pitchFamily="18" charset="0"/>
                <a:cs typeface="Times New Roman" pitchFamily="18" charset="0"/>
              </a:rPr>
              <a:t>CaliforniaWildfire</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AlaskaWildfire</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ArizonaWildfire</a:t>
            </a:r>
            <a:endParaRPr lang="en-IN"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Landslides: Washington Landslide, </a:t>
            </a:r>
            <a:r>
              <a:rPr lang="en-IN" dirty="0" err="1" smtClean="0">
                <a:latin typeface="Times New Roman" pitchFamily="18" charset="0"/>
                <a:cs typeface="Times New Roman" pitchFamily="18" charset="0"/>
              </a:rPr>
              <a:t>Zambales</a:t>
            </a:r>
            <a:r>
              <a:rPr lang="en-IN" dirty="0" smtClean="0">
                <a:latin typeface="Times New Roman" pitchFamily="18" charset="0"/>
                <a:cs typeface="Times New Roman" pitchFamily="18" charset="0"/>
              </a:rPr>
              <a:t> Landslide, Bolivia </a:t>
            </a:r>
            <a:r>
              <a:rPr lang="en-IN" sz="2600" dirty="0" smtClean="0">
                <a:latin typeface="Times New Roman" pitchFamily="18" charset="0"/>
                <a:cs typeface="Times New Roman" pitchFamily="18" charset="0"/>
              </a:rPr>
              <a:t>Landslide</a:t>
            </a:r>
          </a:p>
          <a:p>
            <a:r>
              <a:rPr lang="en-IN" sz="2800" dirty="0" smtClean="0">
                <a:latin typeface="Times New Roman" pitchFamily="18" charset="0"/>
                <a:cs typeface="Times New Roman" pitchFamily="18" charset="0"/>
              </a:rPr>
              <a:t>We obtained related tweets using the Twitter search API. On an average the dataset consists of ~3000 tweets per event.</a:t>
            </a:r>
          </a:p>
          <a:p>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solidFill>
                  <a:srgbClr val="7030A0"/>
                </a:solidFill>
                <a:latin typeface="Times New Roman" pitchFamily="18" charset="0"/>
                <a:cs typeface="Times New Roman" pitchFamily="18" charset="0"/>
              </a:rPr>
              <a:t>Average </a:t>
            </a:r>
            <a:r>
              <a:rPr lang="en-IN" b="1" dirty="0" smtClean="0">
                <a:solidFill>
                  <a:srgbClr val="7030A0"/>
                </a:solidFill>
                <a:latin typeface="Times New Roman" pitchFamily="18" charset="0"/>
                <a:cs typeface="Times New Roman" pitchFamily="18" charset="0"/>
              </a:rPr>
              <a:t>Precision (P), Recall (R), and F1 for the three </a:t>
            </a:r>
            <a:r>
              <a:rPr lang="en-IN" b="1" dirty="0" smtClean="0">
                <a:solidFill>
                  <a:srgbClr val="7030A0"/>
                </a:solidFill>
                <a:latin typeface="Times New Roman" pitchFamily="18" charset="0"/>
                <a:cs typeface="Times New Roman" pitchFamily="18" charset="0"/>
              </a:rPr>
              <a:t>Variations</a:t>
            </a:r>
            <a:endParaRPr lang="en-IN" b="1" dirty="0">
              <a:solidFill>
                <a:srgbClr val="7030A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368040834"/>
              </p:ext>
            </p:extLst>
          </p:nvPr>
        </p:nvGraphicFramePr>
        <p:xfrm>
          <a:off x="755576" y="2780928"/>
          <a:ext cx="7772400" cy="1872208"/>
        </p:xfrm>
        <a:graphic>
          <a:graphicData uri="http://schemas.openxmlformats.org/drawingml/2006/table">
            <a:tbl>
              <a:tblPr firstRow="1" bandRow="1">
                <a:tableStyleId>{5C22544A-7EE6-4342-B048-85BDC9FD1C3A}</a:tableStyleId>
              </a:tblPr>
              <a:tblGrid>
                <a:gridCol w="1943100"/>
                <a:gridCol w="1943100"/>
                <a:gridCol w="1943100"/>
                <a:gridCol w="1943100"/>
              </a:tblGrid>
              <a:tr h="468052">
                <a:tc>
                  <a:txBody>
                    <a:bodyPr/>
                    <a:lstStyle/>
                    <a:p>
                      <a:endParaRPr lang="en-IN" dirty="0"/>
                    </a:p>
                  </a:txBody>
                  <a:tcPr/>
                </a:tc>
                <a:tc>
                  <a:txBody>
                    <a:bodyPr/>
                    <a:lstStyle/>
                    <a:p>
                      <a:pPr algn="ctr"/>
                      <a:r>
                        <a:rPr kumimoji="0" lang="en-IN" sz="1800" b="1" kern="1200" baseline="0" dirty="0" smtClean="0">
                          <a:solidFill>
                            <a:schemeClr val="lt1"/>
                          </a:solidFill>
                          <a:latin typeface="+mn-lt"/>
                          <a:ea typeface="+mn-ea"/>
                          <a:cs typeface="+mn-cs"/>
                        </a:rPr>
                        <a:t>Avg. </a:t>
                      </a:r>
                      <a:r>
                        <a:rPr kumimoji="0" lang="en-IN" sz="1800" b="1" kern="1200" baseline="0" dirty="0" smtClean="0">
                          <a:solidFill>
                            <a:schemeClr val="lt1"/>
                          </a:solidFill>
                          <a:latin typeface="+mn-lt"/>
                          <a:ea typeface="+mn-ea"/>
                          <a:cs typeface="+mn-cs"/>
                        </a:rPr>
                        <a:t>Precision</a:t>
                      </a:r>
                      <a:endParaRPr lang="en-IN" dirty="0"/>
                    </a:p>
                  </a:txBody>
                  <a:tcPr/>
                </a:tc>
                <a:tc>
                  <a:txBody>
                    <a:bodyPr/>
                    <a:lstStyle/>
                    <a:p>
                      <a:pPr algn="ctr"/>
                      <a:r>
                        <a:rPr kumimoji="0" lang="en-IN" sz="1800" b="1" kern="1200" baseline="0" dirty="0" smtClean="0">
                          <a:solidFill>
                            <a:schemeClr val="lt1"/>
                          </a:solidFill>
                          <a:latin typeface="+mn-lt"/>
                          <a:ea typeface="+mn-ea"/>
                          <a:cs typeface="+mn-cs"/>
                        </a:rPr>
                        <a:t>Avg. </a:t>
                      </a:r>
                      <a:r>
                        <a:rPr kumimoji="0" lang="en-IN" sz="1800" b="1" kern="1200" baseline="0" dirty="0" smtClean="0">
                          <a:solidFill>
                            <a:schemeClr val="lt1"/>
                          </a:solidFill>
                          <a:latin typeface="+mn-lt"/>
                          <a:ea typeface="+mn-ea"/>
                          <a:cs typeface="+mn-cs"/>
                        </a:rPr>
                        <a:t>Recall</a:t>
                      </a:r>
                      <a:endParaRPr lang="en-IN" dirty="0"/>
                    </a:p>
                  </a:txBody>
                  <a:tcPr/>
                </a:tc>
                <a:tc>
                  <a:txBody>
                    <a:bodyPr/>
                    <a:lstStyle/>
                    <a:p>
                      <a:pPr algn="ctr"/>
                      <a:r>
                        <a:rPr kumimoji="0" lang="en-IN" sz="1800" b="1" kern="1200" baseline="0" dirty="0" smtClean="0">
                          <a:solidFill>
                            <a:schemeClr val="lt1"/>
                          </a:solidFill>
                          <a:latin typeface="+mn-lt"/>
                          <a:ea typeface="+mn-ea"/>
                          <a:cs typeface="+mn-cs"/>
                        </a:rPr>
                        <a:t>Avg. F1</a:t>
                      </a:r>
                      <a:endParaRPr lang="en-IN" dirty="0"/>
                    </a:p>
                  </a:txBody>
                  <a:tcPr/>
                </a:tc>
              </a:tr>
              <a:tr h="468052">
                <a:tc>
                  <a:txBody>
                    <a:bodyPr/>
                    <a:lstStyle/>
                    <a:p>
                      <a:pPr algn="ctr"/>
                      <a:r>
                        <a:rPr kumimoji="0" lang="en-IN" sz="1800" kern="1200" baseline="0" dirty="0" smtClean="0">
                          <a:solidFill>
                            <a:schemeClr val="dk1"/>
                          </a:solidFill>
                          <a:latin typeface="+mn-lt"/>
                          <a:ea typeface="+mn-ea"/>
                          <a:cs typeface="+mn-cs"/>
                        </a:rPr>
                        <a:t>Only Tweets</a:t>
                      </a:r>
                      <a:endParaRPr lang="en-IN" dirty="0"/>
                    </a:p>
                  </a:txBody>
                  <a:tcPr/>
                </a:tc>
                <a:tc>
                  <a:txBody>
                    <a:bodyPr/>
                    <a:lstStyle/>
                    <a:p>
                      <a:pPr algn="ctr"/>
                      <a:r>
                        <a:rPr kumimoji="0" lang="en-IN" sz="1800" kern="1200" baseline="0" dirty="0" smtClean="0">
                          <a:solidFill>
                            <a:schemeClr val="dk1"/>
                          </a:solidFill>
                          <a:latin typeface="+mn-lt"/>
                          <a:ea typeface="+mn-ea"/>
                          <a:cs typeface="+mn-cs"/>
                        </a:rPr>
                        <a:t>0.851</a:t>
                      </a:r>
                      <a:endParaRPr lang="en-IN" dirty="0"/>
                    </a:p>
                  </a:txBody>
                  <a:tcPr/>
                </a:tc>
                <a:tc>
                  <a:txBody>
                    <a:bodyPr/>
                    <a:lstStyle/>
                    <a:p>
                      <a:pPr algn="ctr"/>
                      <a:r>
                        <a:rPr kumimoji="0" lang="en-IN" sz="1800" kern="1200" baseline="0" dirty="0" smtClean="0">
                          <a:solidFill>
                            <a:schemeClr val="dk1"/>
                          </a:solidFill>
                          <a:latin typeface="+mn-lt"/>
                          <a:ea typeface="+mn-ea"/>
                          <a:cs typeface="+mn-cs"/>
                        </a:rPr>
                        <a:t>0.385</a:t>
                      </a:r>
                      <a:endParaRPr lang="en-IN" dirty="0"/>
                    </a:p>
                  </a:txBody>
                  <a:tcPr/>
                </a:tc>
                <a:tc>
                  <a:txBody>
                    <a:bodyPr/>
                    <a:lstStyle/>
                    <a:p>
                      <a:pPr algn="ctr"/>
                      <a:r>
                        <a:rPr kumimoji="0" lang="en-IN" sz="1800" kern="1200" baseline="0" dirty="0" smtClean="0">
                          <a:solidFill>
                            <a:schemeClr val="dk1"/>
                          </a:solidFill>
                          <a:latin typeface="+mn-lt"/>
                          <a:ea typeface="+mn-ea"/>
                          <a:cs typeface="+mn-cs"/>
                        </a:rPr>
                        <a:t>0.516</a:t>
                      </a:r>
                      <a:endParaRPr lang="en-IN" dirty="0"/>
                    </a:p>
                  </a:txBody>
                  <a:tcPr/>
                </a:tc>
              </a:tr>
              <a:tr h="468052">
                <a:tc>
                  <a:txBody>
                    <a:bodyPr/>
                    <a:lstStyle/>
                    <a:p>
                      <a:pPr algn="ctr"/>
                      <a:r>
                        <a:rPr kumimoji="0" lang="en-IN" sz="1800" kern="1200" baseline="0" dirty="0" smtClean="0">
                          <a:solidFill>
                            <a:schemeClr val="dk1"/>
                          </a:solidFill>
                          <a:latin typeface="+mn-lt"/>
                          <a:ea typeface="+mn-ea"/>
                          <a:cs typeface="+mn-cs"/>
                        </a:rPr>
                        <a:t>Only Web-links</a:t>
                      </a:r>
                      <a:endParaRPr lang="en-IN" dirty="0"/>
                    </a:p>
                  </a:txBody>
                  <a:tcPr/>
                </a:tc>
                <a:tc>
                  <a:txBody>
                    <a:bodyPr/>
                    <a:lstStyle/>
                    <a:p>
                      <a:pPr algn="ctr"/>
                      <a:r>
                        <a:rPr kumimoji="0" lang="en-IN" sz="1800" kern="1200" baseline="0" dirty="0" smtClean="0">
                          <a:solidFill>
                            <a:schemeClr val="dk1"/>
                          </a:solidFill>
                          <a:latin typeface="+mn-lt"/>
                          <a:ea typeface="+mn-ea"/>
                          <a:cs typeface="+mn-cs"/>
                        </a:rPr>
                        <a:t>0.891</a:t>
                      </a:r>
                      <a:endParaRPr lang="en-IN" dirty="0"/>
                    </a:p>
                  </a:txBody>
                  <a:tcPr/>
                </a:tc>
                <a:tc>
                  <a:txBody>
                    <a:bodyPr/>
                    <a:lstStyle/>
                    <a:p>
                      <a:pPr algn="ctr"/>
                      <a:r>
                        <a:rPr kumimoji="0" lang="en-IN" sz="1800" kern="1200" baseline="0" dirty="0" smtClean="0">
                          <a:solidFill>
                            <a:schemeClr val="dk1"/>
                          </a:solidFill>
                          <a:latin typeface="+mn-lt"/>
                          <a:ea typeface="+mn-ea"/>
                          <a:cs typeface="+mn-cs"/>
                        </a:rPr>
                        <a:t>0.293</a:t>
                      </a:r>
                      <a:endParaRPr lang="en-IN" dirty="0"/>
                    </a:p>
                  </a:txBody>
                  <a:tcPr/>
                </a:tc>
                <a:tc>
                  <a:txBody>
                    <a:bodyPr/>
                    <a:lstStyle/>
                    <a:p>
                      <a:pPr algn="ctr"/>
                      <a:r>
                        <a:rPr kumimoji="0" lang="en-IN" sz="1800" kern="1200" baseline="0" dirty="0" smtClean="0">
                          <a:solidFill>
                            <a:schemeClr val="dk1"/>
                          </a:solidFill>
                          <a:latin typeface="+mn-lt"/>
                          <a:ea typeface="+mn-ea"/>
                          <a:cs typeface="+mn-cs"/>
                        </a:rPr>
                        <a:t>0.429</a:t>
                      </a:r>
                      <a:endParaRPr lang="en-IN" dirty="0"/>
                    </a:p>
                  </a:txBody>
                  <a:tcPr/>
                </a:tc>
              </a:tr>
              <a:tr h="468052">
                <a:tc>
                  <a:txBody>
                    <a:bodyPr/>
                    <a:lstStyle/>
                    <a:p>
                      <a:pPr algn="ctr"/>
                      <a:r>
                        <a:rPr kumimoji="0" lang="en-IN" sz="1800" kern="1200" baseline="0" dirty="0" smtClean="0">
                          <a:solidFill>
                            <a:schemeClr val="dk1"/>
                          </a:solidFill>
                          <a:latin typeface="+mn-lt"/>
                          <a:ea typeface="+mn-ea"/>
                          <a:cs typeface="+mn-cs"/>
                        </a:rPr>
                        <a:t>Tweets + Web-links</a:t>
                      </a:r>
                      <a:endParaRPr lang="en-IN" dirty="0"/>
                    </a:p>
                  </a:txBody>
                  <a:tcPr/>
                </a:tc>
                <a:tc>
                  <a:txBody>
                    <a:bodyPr/>
                    <a:lstStyle/>
                    <a:p>
                      <a:pPr algn="ctr"/>
                      <a:r>
                        <a:rPr kumimoji="0" lang="en-IN" sz="1800" kern="1200" baseline="0" dirty="0" smtClean="0">
                          <a:solidFill>
                            <a:schemeClr val="dk1"/>
                          </a:solidFill>
                          <a:latin typeface="+mn-lt"/>
                          <a:ea typeface="+mn-ea"/>
                          <a:cs typeface="+mn-cs"/>
                        </a:rPr>
                        <a:t>0.874</a:t>
                      </a:r>
                      <a:endParaRPr lang="en-IN" dirty="0"/>
                    </a:p>
                  </a:txBody>
                  <a:tcPr/>
                </a:tc>
                <a:tc>
                  <a:txBody>
                    <a:bodyPr/>
                    <a:lstStyle/>
                    <a:p>
                      <a:pPr algn="ctr"/>
                      <a:r>
                        <a:rPr kumimoji="0" lang="en-IN" sz="1800" kern="1200" baseline="0" dirty="0" smtClean="0">
                          <a:solidFill>
                            <a:schemeClr val="dk1"/>
                          </a:solidFill>
                          <a:latin typeface="+mn-lt"/>
                          <a:ea typeface="+mn-ea"/>
                          <a:cs typeface="+mn-cs"/>
                        </a:rPr>
                        <a:t>0.460</a:t>
                      </a:r>
                      <a:endParaRPr lang="en-IN" dirty="0"/>
                    </a:p>
                  </a:txBody>
                  <a:tcPr/>
                </a:tc>
                <a:tc>
                  <a:txBody>
                    <a:bodyPr/>
                    <a:lstStyle/>
                    <a:p>
                      <a:pPr algn="ctr"/>
                      <a:r>
                        <a:rPr kumimoji="0" lang="en-IN" sz="1800" kern="1200" baseline="0" dirty="0" smtClean="0">
                          <a:solidFill>
                            <a:schemeClr val="dk1"/>
                          </a:solidFill>
                          <a:latin typeface="+mn-lt"/>
                          <a:ea typeface="+mn-ea"/>
                          <a:cs typeface="+mn-cs"/>
                        </a:rPr>
                        <a:t>0.595</a:t>
                      </a:r>
                      <a:endParaRPr lang="en-IN"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7030A0"/>
                </a:solidFill>
                <a:latin typeface="Times New Roman" pitchFamily="18" charset="0"/>
                <a:cs typeface="Times New Roman" pitchFamily="18" charset="0"/>
              </a:rPr>
              <a:t>Chile </a:t>
            </a:r>
            <a:r>
              <a:rPr lang="en-US" b="1" dirty="0" smtClean="0">
                <a:solidFill>
                  <a:srgbClr val="7030A0"/>
                </a:solidFill>
                <a:latin typeface="Times New Roman" pitchFamily="18" charset="0"/>
                <a:cs typeface="Times New Roman" pitchFamily="18" charset="0"/>
              </a:rPr>
              <a:t>Earthquake 2014 Case </a:t>
            </a:r>
            <a:r>
              <a:rPr lang="en-US" b="1" dirty="0">
                <a:solidFill>
                  <a:srgbClr val="7030A0"/>
                </a:solidFill>
                <a:latin typeface="Times New Roman" pitchFamily="18" charset="0"/>
                <a:cs typeface="Times New Roman" pitchFamily="18" charset="0"/>
              </a:rPr>
              <a:t>S</a:t>
            </a:r>
            <a:r>
              <a:rPr lang="en-US" b="1" dirty="0" smtClean="0">
                <a:solidFill>
                  <a:srgbClr val="7030A0"/>
                </a:solidFill>
                <a:latin typeface="Times New Roman" pitchFamily="18" charset="0"/>
                <a:cs typeface="Times New Roman" pitchFamily="18" charset="0"/>
              </a:rPr>
              <a:t>tudy</a:t>
            </a:r>
            <a:endParaRPr lang="en-IN" b="1" dirty="0">
              <a:solidFill>
                <a:srgbClr val="7030A0"/>
              </a:solidFill>
              <a:latin typeface="Times New Roman" pitchFamily="18" charset="0"/>
              <a:cs typeface="Times New Roman" pitchFamily="18" charset="0"/>
            </a:endParaRP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2100006636"/>
              </p:ext>
            </p:extLst>
          </p:nvPr>
        </p:nvGraphicFramePr>
        <p:xfrm>
          <a:off x="914400" y="1447800"/>
          <a:ext cx="7772400" cy="4357458"/>
        </p:xfrm>
        <a:graphic>
          <a:graphicData uri="http://schemas.openxmlformats.org/drawingml/2006/table">
            <a:tbl>
              <a:tblPr firstRow="1" bandRow="1">
                <a:tableStyleId>{5C22544A-7EE6-4342-B048-85BDC9FD1C3A}</a:tableStyleId>
              </a:tblPr>
              <a:tblGrid>
                <a:gridCol w="3886200"/>
                <a:gridCol w="3886200"/>
              </a:tblGrid>
              <a:tr h="311247">
                <a:tc>
                  <a:txBody>
                    <a:bodyPr/>
                    <a:lstStyle/>
                    <a:p>
                      <a:pPr algn="ctr"/>
                      <a:r>
                        <a:rPr lang="en-US" dirty="0" smtClean="0"/>
                        <a:t>Attribute</a:t>
                      </a:r>
                      <a:endParaRPr lang="en-IN" dirty="0"/>
                    </a:p>
                  </a:txBody>
                  <a:tcPr marT="9144" marB="9144"/>
                </a:tc>
                <a:tc>
                  <a:txBody>
                    <a:bodyPr/>
                    <a:lstStyle/>
                    <a:p>
                      <a:pPr algn="ctr"/>
                      <a:r>
                        <a:rPr lang="en-US" dirty="0" smtClean="0"/>
                        <a:t>Value</a:t>
                      </a:r>
                      <a:endParaRPr lang="en-IN" dirty="0"/>
                    </a:p>
                  </a:txBody>
                  <a:tcPr marT="9144" marB="9144"/>
                </a:tc>
              </a:tr>
              <a:tr h="311247">
                <a:tc>
                  <a:txBody>
                    <a:bodyPr/>
                    <a:lstStyle/>
                    <a:p>
                      <a:pPr algn="ctr"/>
                      <a:r>
                        <a:rPr kumimoji="0" lang="en-IN" sz="1800" kern="1200" baseline="0" dirty="0" err="1" smtClean="0">
                          <a:solidFill>
                            <a:schemeClr val="dk1"/>
                          </a:solidFill>
                          <a:latin typeface="+mn-lt"/>
                          <a:ea typeface="+mn-ea"/>
                          <a:cs typeface="+mn-cs"/>
                        </a:rPr>
                        <a:t>areas_affected</a:t>
                      </a:r>
                      <a:endParaRPr lang="en-IN" dirty="0"/>
                    </a:p>
                  </a:txBody>
                  <a:tcPr marT="9144" marB="9144"/>
                </a:tc>
                <a:tc>
                  <a:txBody>
                    <a:bodyPr/>
                    <a:lstStyle/>
                    <a:p>
                      <a:pPr algn="ctr"/>
                      <a:r>
                        <a:rPr kumimoji="0" lang="en-IN" sz="1800" kern="1200" baseline="0" dirty="0" err="1" smtClean="0">
                          <a:solidFill>
                            <a:schemeClr val="dk1"/>
                          </a:solidFill>
                          <a:latin typeface="+mn-lt"/>
                          <a:ea typeface="+mn-ea"/>
                          <a:cs typeface="+mn-cs"/>
                        </a:rPr>
                        <a:t>chile</a:t>
                      </a:r>
                      <a:r>
                        <a:rPr kumimoji="0" lang="en-IN" sz="1800" kern="1200" baseline="0" dirty="0" smtClean="0">
                          <a:solidFill>
                            <a:schemeClr val="dk1"/>
                          </a:solidFill>
                          <a:latin typeface="+mn-lt"/>
                          <a:ea typeface="+mn-ea"/>
                          <a:cs typeface="+mn-cs"/>
                        </a:rPr>
                        <a:t> </a:t>
                      </a:r>
                      <a:r>
                        <a:rPr kumimoji="0" lang="en-IN" sz="1800" kern="1200" baseline="0" dirty="0" err="1" smtClean="0">
                          <a:solidFill>
                            <a:schemeClr val="dk1"/>
                          </a:solidFill>
                          <a:latin typeface="+mn-lt"/>
                          <a:ea typeface="+mn-ea"/>
                          <a:cs typeface="+mn-cs"/>
                        </a:rPr>
                        <a:t>iquique</a:t>
                      </a:r>
                      <a:r>
                        <a:rPr kumimoji="0" lang="en-IN" sz="1800" kern="1200" baseline="0" dirty="0" smtClean="0">
                          <a:solidFill>
                            <a:schemeClr val="dk1"/>
                          </a:solidFill>
                          <a:latin typeface="+mn-lt"/>
                          <a:ea typeface="+mn-ea"/>
                          <a:cs typeface="+mn-cs"/>
                        </a:rPr>
                        <a:t> </a:t>
                      </a:r>
                      <a:r>
                        <a:rPr kumimoji="0" lang="en-IN" sz="1800" kern="1200" baseline="0" dirty="0" err="1" smtClean="0">
                          <a:solidFill>
                            <a:schemeClr val="dk1"/>
                          </a:solidFill>
                          <a:latin typeface="+mn-lt"/>
                          <a:ea typeface="+mn-ea"/>
                          <a:cs typeface="+mn-cs"/>
                        </a:rPr>
                        <a:t>antofagasta</a:t>
                      </a:r>
                      <a:endParaRPr lang="en-IN" dirty="0"/>
                    </a:p>
                  </a:txBody>
                  <a:tcPr marT="9144" marB="9144"/>
                </a:tc>
              </a:tr>
              <a:tr h="311247">
                <a:tc>
                  <a:txBody>
                    <a:bodyPr/>
                    <a:lstStyle/>
                    <a:p>
                      <a:pPr algn="ctr"/>
                      <a:r>
                        <a:rPr kumimoji="0" lang="en-IN" sz="1800" kern="1200" baseline="0" dirty="0" err="1" smtClean="0">
                          <a:solidFill>
                            <a:schemeClr val="dk1"/>
                          </a:solidFill>
                          <a:latin typeface="+mn-lt"/>
                          <a:ea typeface="+mn-ea"/>
                          <a:cs typeface="+mn-cs"/>
                        </a:rPr>
                        <a:t>distance_miles</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6.6</a:t>
                      </a:r>
                      <a:endParaRPr lang="en-IN" dirty="0"/>
                    </a:p>
                  </a:txBody>
                  <a:tcPr marT="9144" marB="9144"/>
                </a:tc>
              </a:tr>
              <a:tr h="311247">
                <a:tc>
                  <a:txBody>
                    <a:bodyPr/>
                    <a:lstStyle/>
                    <a:p>
                      <a:pPr algn="ctr"/>
                      <a:r>
                        <a:rPr kumimoji="0" lang="en-IN" sz="1800" kern="1200" baseline="0" dirty="0" smtClean="0">
                          <a:solidFill>
                            <a:schemeClr val="dk1"/>
                          </a:solidFill>
                          <a:latin typeface="+mn-lt"/>
                          <a:ea typeface="+mn-ea"/>
                          <a:cs typeface="+mn-cs"/>
                        </a:rPr>
                        <a:t>magnitude</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5.0</a:t>
                      </a:r>
                      <a:endParaRPr lang="en-IN" dirty="0"/>
                    </a:p>
                  </a:txBody>
                  <a:tcPr marT="9144" marB="9144"/>
                </a:tc>
              </a:tr>
              <a:tr h="311247">
                <a:tc>
                  <a:txBody>
                    <a:bodyPr/>
                    <a:lstStyle/>
                    <a:p>
                      <a:pPr algn="ctr"/>
                      <a:r>
                        <a:rPr kumimoji="0" lang="en-IN" sz="1800" kern="1200" baseline="0" dirty="0" smtClean="0">
                          <a:solidFill>
                            <a:schemeClr val="dk1"/>
                          </a:solidFill>
                          <a:latin typeface="+mn-lt"/>
                          <a:ea typeface="+mn-ea"/>
                          <a:cs typeface="+mn-cs"/>
                        </a:rPr>
                        <a:t>mw (moment magnitude)</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5.9</a:t>
                      </a:r>
                      <a:endParaRPr lang="en-IN" dirty="0"/>
                    </a:p>
                  </a:txBody>
                  <a:tcPr marT="9144" marB="9144"/>
                </a:tc>
              </a:tr>
              <a:tr h="311247">
                <a:tc>
                  <a:txBody>
                    <a:bodyPr/>
                    <a:lstStyle/>
                    <a:p>
                      <a:pPr algn="ctr"/>
                      <a:r>
                        <a:rPr kumimoji="0" lang="en-IN" sz="1800" kern="1200" baseline="0" dirty="0" err="1" smtClean="0">
                          <a:solidFill>
                            <a:schemeClr val="dk1"/>
                          </a:solidFill>
                          <a:latin typeface="+mn-lt"/>
                          <a:ea typeface="+mn-ea"/>
                          <a:cs typeface="+mn-cs"/>
                        </a:rPr>
                        <a:t>mb</a:t>
                      </a:r>
                      <a:r>
                        <a:rPr kumimoji="0" lang="en-IN" sz="1800" kern="1200" baseline="0" dirty="0" smtClean="0">
                          <a:solidFill>
                            <a:schemeClr val="dk1"/>
                          </a:solidFill>
                          <a:latin typeface="+mn-lt"/>
                          <a:ea typeface="+mn-ea"/>
                          <a:cs typeface="+mn-cs"/>
                        </a:rPr>
                        <a:t> (body-wave magnitude)</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4.7</a:t>
                      </a:r>
                      <a:endParaRPr lang="en-IN" dirty="0"/>
                    </a:p>
                  </a:txBody>
                  <a:tcPr marT="9144" marB="9144"/>
                </a:tc>
              </a:tr>
              <a:tr h="311247">
                <a:tc>
                  <a:txBody>
                    <a:bodyPr/>
                    <a:lstStyle/>
                    <a:p>
                      <a:pPr algn="ctr"/>
                      <a:r>
                        <a:rPr kumimoji="0" lang="en-IN" sz="1800" kern="1200" baseline="0" dirty="0" smtClean="0">
                          <a:solidFill>
                            <a:schemeClr val="dk1"/>
                          </a:solidFill>
                          <a:latin typeface="+mn-lt"/>
                          <a:ea typeface="+mn-ea"/>
                          <a:cs typeface="+mn-cs"/>
                        </a:rPr>
                        <a:t>ml (local magnitude)</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4.0</a:t>
                      </a:r>
                      <a:endParaRPr lang="en-IN" dirty="0"/>
                    </a:p>
                  </a:txBody>
                  <a:tcPr marT="9144" marB="9144"/>
                </a:tc>
              </a:tr>
              <a:tr h="311247">
                <a:tc>
                  <a:txBody>
                    <a:bodyPr/>
                    <a:lstStyle/>
                    <a:p>
                      <a:pPr algn="ctr"/>
                      <a:r>
                        <a:rPr kumimoji="0" lang="en-IN" sz="1800" kern="1200" baseline="0" dirty="0" err="1" smtClean="0">
                          <a:solidFill>
                            <a:schemeClr val="dk1"/>
                          </a:solidFill>
                          <a:latin typeface="+mn-lt"/>
                          <a:ea typeface="+mn-ea"/>
                          <a:cs typeface="+mn-cs"/>
                        </a:rPr>
                        <a:t>death_toll</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1,655</a:t>
                      </a:r>
                      <a:endParaRPr lang="en-IN" dirty="0"/>
                    </a:p>
                  </a:txBody>
                  <a:tcPr marT="9144" marB="9144"/>
                </a:tc>
              </a:tr>
              <a:tr h="311247">
                <a:tc>
                  <a:txBody>
                    <a:bodyPr/>
                    <a:lstStyle/>
                    <a:p>
                      <a:pPr algn="ctr"/>
                      <a:r>
                        <a:rPr kumimoji="0" lang="en-IN" sz="1800" kern="1200" baseline="0" dirty="0" err="1" smtClean="0">
                          <a:solidFill>
                            <a:schemeClr val="dk1"/>
                          </a:solidFill>
                          <a:latin typeface="+mn-lt"/>
                          <a:ea typeface="+mn-ea"/>
                          <a:cs typeface="+mn-cs"/>
                        </a:rPr>
                        <a:t>people_evacuated</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300</a:t>
                      </a:r>
                      <a:endParaRPr lang="en-IN" dirty="0"/>
                    </a:p>
                  </a:txBody>
                  <a:tcPr marT="9144" marB="9144"/>
                </a:tc>
              </a:tr>
              <a:tr h="311247">
                <a:tc>
                  <a:txBody>
                    <a:bodyPr/>
                    <a:lstStyle/>
                    <a:p>
                      <a:pPr algn="ctr"/>
                      <a:r>
                        <a:rPr kumimoji="0" lang="en-IN" sz="1800" kern="1200" baseline="0" dirty="0" err="1" smtClean="0">
                          <a:solidFill>
                            <a:schemeClr val="dk1"/>
                          </a:solidFill>
                          <a:latin typeface="+mn-lt"/>
                          <a:ea typeface="+mn-ea"/>
                          <a:cs typeface="+mn-cs"/>
                        </a:rPr>
                        <a:t>missing_people</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40k</a:t>
                      </a:r>
                      <a:endParaRPr lang="en-IN" dirty="0"/>
                    </a:p>
                  </a:txBody>
                  <a:tcPr marT="9144" marB="9144"/>
                </a:tc>
              </a:tr>
              <a:tr h="311247">
                <a:tc>
                  <a:txBody>
                    <a:bodyPr/>
                    <a:lstStyle/>
                    <a:p>
                      <a:pPr algn="ctr"/>
                      <a:r>
                        <a:rPr kumimoji="0" lang="en-IN" sz="1800" kern="1200" baseline="0" dirty="0" smtClean="0">
                          <a:solidFill>
                            <a:schemeClr val="dk1"/>
                          </a:solidFill>
                          <a:latin typeface="+mn-lt"/>
                          <a:ea typeface="+mn-ea"/>
                          <a:cs typeface="+mn-cs"/>
                        </a:rPr>
                        <a:t>date</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2014-05-05</a:t>
                      </a:r>
                      <a:endParaRPr lang="en-IN" dirty="0"/>
                    </a:p>
                  </a:txBody>
                  <a:tcPr marT="9144" marB="9144"/>
                </a:tc>
              </a:tr>
              <a:tr h="311247">
                <a:tc>
                  <a:txBody>
                    <a:bodyPr/>
                    <a:lstStyle/>
                    <a:p>
                      <a:pPr algn="ctr"/>
                      <a:r>
                        <a:rPr kumimoji="0" lang="en-IN" sz="1800" kern="1200" baseline="0" dirty="0" smtClean="0">
                          <a:solidFill>
                            <a:schemeClr val="dk1"/>
                          </a:solidFill>
                          <a:latin typeface="+mn-lt"/>
                          <a:ea typeface="+mn-ea"/>
                          <a:cs typeface="+mn-cs"/>
                        </a:rPr>
                        <a:t>duration</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1 minute (P1M)</a:t>
                      </a:r>
                      <a:endParaRPr lang="en-IN" dirty="0"/>
                    </a:p>
                  </a:txBody>
                  <a:tcPr marT="9144" marB="9144"/>
                </a:tc>
              </a:tr>
              <a:tr h="311247">
                <a:tc>
                  <a:txBody>
                    <a:bodyPr/>
                    <a:lstStyle/>
                    <a:p>
                      <a:pPr algn="ctr"/>
                      <a:r>
                        <a:rPr kumimoji="0" lang="en-IN" sz="1800" kern="1200" baseline="0" dirty="0" smtClean="0">
                          <a:solidFill>
                            <a:schemeClr val="dk1"/>
                          </a:solidFill>
                          <a:latin typeface="+mn-lt"/>
                          <a:ea typeface="+mn-ea"/>
                          <a:cs typeface="+mn-cs"/>
                        </a:rPr>
                        <a:t>time</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05:00</a:t>
                      </a:r>
                      <a:endParaRPr lang="en-IN" dirty="0"/>
                    </a:p>
                  </a:txBody>
                  <a:tcPr marT="9144" marB="9144"/>
                </a:tc>
              </a:tr>
              <a:tr h="311247">
                <a:tc>
                  <a:txBody>
                    <a:bodyPr/>
                    <a:lstStyle/>
                    <a:p>
                      <a:pPr algn="ctr"/>
                      <a:r>
                        <a:rPr kumimoji="0" lang="en-IN" sz="1800" kern="1200" baseline="0" dirty="0" err="1" smtClean="0">
                          <a:solidFill>
                            <a:schemeClr val="dk1"/>
                          </a:solidFill>
                          <a:latin typeface="+mn-lt"/>
                          <a:ea typeface="+mn-ea"/>
                          <a:cs typeface="+mn-cs"/>
                        </a:rPr>
                        <a:t>tsunami_warning</a:t>
                      </a:r>
                      <a:endParaRPr lang="en-IN" dirty="0"/>
                    </a:p>
                  </a:txBody>
                  <a:tcPr marT="9144" marB="9144"/>
                </a:tc>
                <a:tc>
                  <a:txBody>
                    <a:bodyPr/>
                    <a:lstStyle/>
                    <a:p>
                      <a:pPr algn="ctr"/>
                      <a:r>
                        <a:rPr kumimoji="0" lang="en-IN" sz="1800" kern="1200" baseline="0" dirty="0" smtClean="0">
                          <a:solidFill>
                            <a:schemeClr val="dk1"/>
                          </a:solidFill>
                          <a:latin typeface="+mn-lt"/>
                          <a:ea typeface="+mn-ea"/>
                          <a:cs typeface="+mn-cs"/>
                        </a:rPr>
                        <a:t>3</a:t>
                      </a:r>
                      <a:endParaRPr lang="en-IN" dirty="0"/>
                    </a:p>
                  </a:txBody>
                  <a:tcPr marT="9144" marB="9144"/>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7030A0"/>
                </a:solidFill>
                <a:latin typeface="Times New Roman" pitchFamily="18" charset="0"/>
                <a:cs typeface="Times New Roman" pitchFamily="18" charset="0"/>
              </a:rPr>
              <a:t>Tweets </a:t>
            </a:r>
            <a:r>
              <a:rPr lang="en-US" b="1" dirty="0" smtClean="0">
                <a:solidFill>
                  <a:srgbClr val="7030A0"/>
                </a:solidFill>
                <a:latin typeface="Times New Roman" pitchFamily="18" charset="0"/>
                <a:cs typeface="Times New Roman" pitchFamily="18" charset="0"/>
              </a:rPr>
              <a:t>Related </a:t>
            </a:r>
            <a:r>
              <a:rPr lang="en-US" b="1" dirty="0" smtClean="0">
                <a:solidFill>
                  <a:srgbClr val="7030A0"/>
                </a:solidFill>
                <a:latin typeface="Times New Roman" pitchFamily="18" charset="0"/>
                <a:cs typeface="Times New Roman" pitchFamily="18" charset="0"/>
              </a:rPr>
              <a:t>to </a:t>
            </a:r>
            <a:r>
              <a:rPr lang="en-US" b="1" dirty="0" smtClean="0">
                <a:solidFill>
                  <a:srgbClr val="7030A0"/>
                </a:solidFill>
                <a:latin typeface="Times New Roman" pitchFamily="18" charset="0"/>
                <a:cs typeface="Times New Roman" pitchFamily="18" charset="0"/>
              </a:rPr>
              <a:t>Disaster</a:t>
            </a:r>
            <a:r>
              <a:rPr lang="en-US" b="1" dirty="0" smtClean="0">
                <a:solidFill>
                  <a:srgbClr val="7030A0"/>
                </a:solidFill>
                <a:latin typeface="Times New Roman" pitchFamily="18" charset="0"/>
                <a:cs typeface="Times New Roman" pitchFamily="18" charset="0"/>
              </a:rPr>
              <a:t> Events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20000"/>
          </a:bodyPr>
          <a:lstStyle/>
          <a:p>
            <a:r>
              <a:rPr lang="en-US" dirty="0" smtClean="0"/>
              <a:t>California Wildfire 2014</a:t>
            </a:r>
          </a:p>
          <a:p>
            <a:pPr lvl="1"/>
            <a:r>
              <a:rPr lang="en-US" dirty="0" smtClean="0"/>
              <a:t>Wildfire </a:t>
            </a:r>
            <a:r>
              <a:rPr lang="en-US" dirty="0"/>
              <a:t>Evacuation Orders Lifted For Most In Southern California</a:t>
            </a:r>
          </a:p>
          <a:p>
            <a:pPr lvl="1"/>
            <a:r>
              <a:rPr lang="en-US" dirty="0"/>
              <a:t>Three people are arrested in connection with a California wildfire that has already destroyed 1,700 acres (688 ha) northeast of Los Angeles.</a:t>
            </a:r>
          </a:p>
          <a:p>
            <a:pPr lvl="1"/>
            <a:r>
              <a:rPr lang="en-US" dirty="0"/>
              <a:t>Weary Crews Prepare for Long Wildfire Season in California - The last of tens of... http://j.mp/1sGU4r4 #</a:t>
            </a:r>
            <a:r>
              <a:rPr lang="en-US" dirty="0" err="1"/>
              <a:t>SanDiegoCounty</a:t>
            </a:r>
            <a:r>
              <a:rPr lang="en-US" dirty="0"/>
              <a:t> #</a:t>
            </a:r>
            <a:r>
              <a:rPr lang="en-US" dirty="0" err="1"/>
              <a:t>SanMarcos</a:t>
            </a:r>
            <a:endParaRPr lang="en-US" dirty="0"/>
          </a:p>
          <a:p>
            <a:pPr lvl="1"/>
            <a:r>
              <a:rPr lang="en-US" dirty="0"/>
              <a:t>#</a:t>
            </a:r>
            <a:r>
              <a:rPr lang="en-US" dirty="0" err="1"/>
              <a:t>CAFire</a:t>
            </a:r>
            <a:r>
              <a:rPr lang="en-US" dirty="0"/>
              <a:t> @</a:t>
            </a:r>
            <a:r>
              <a:rPr lang="en-US" dirty="0" err="1"/>
              <a:t>AshHelp</a:t>
            </a:r>
            <a:r>
              <a:rPr lang="en-US" dirty="0"/>
              <a:t> Sask. town evacuated ahead of #</a:t>
            </a:r>
            <a:r>
              <a:rPr lang="en-US" dirty="0" err="1"/>
              <a:t>wild#fire</a:t>
            </a:r>
            <a:r>
              <a:rPr lang="en-US" dirty="0"/>
              <a:t> threat http://dlvr.it/5mpWhb #</a:t>
            </a:r>
            <a:r>
              <a:rPr lang="en-US" dirty="0" err="1"/>
              <a:t>smokedamage</a:t>
            </a:r>
            <a:r>
              <a:rPr lang="en-US" dirty="0"/>
              <a:t> http://ow.ly/cE1QH </a:t>
            </a:r>
          </a:p>
          <a:p>
            <a:pPr lvl="1"/>
            <a:r>
              <a:rPr lang="en-US" dirty="0"/>
              <a:t>As San Diego wildfires dwindle, state braces for more - Entering new wildfire era, California broadcasts an old... http://j.mp/1o4tYyn </a:t>
            </a:r>
          </a:p>
          <a:p>
            <a:pPr lvl="1"/>
            <a:r>
              <a:rPr lang="en-US" dirty="0"/>
              <a:t>Southern California wildfire is 78% contained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7030A0"/>
                </a:solidFill>
                <a:latin typeface="Times New Roman" pitchFamily="18" charset="0"/>
                <a:cs typeface="Times New Roman" pitchFamily="18" charset="0"/>
              </a:rPr>
              <a:t>Chile Earthquake 2014 Case Study</a:t>
            </a:r>
            <a:endParaRPr lang="en-IN" b="1" dirty="0">
              <a:solidFill>
                <a:srgbClr val="7030A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543212402"/>
              </p:ext>
            </p:extLst>
          </p:nvPr>
        </p:nvGraphicFramePr>
        <p:xfrm>
          <a:off x="611560" y="1412776"/>
          <a:ext cx="7772400" cy="3337560"/>
        </p:xfrm>
        <a:graphic>
          <a:graphicData uri="http://schemas.openxmlformats.org/drawingml/2006/table">
            <a:tbl>
              <a:tblPr firstRow="1" bandRow="1">
                <a:tableStyleId>{5C22544A-7EE6-4342-B048-85BDC9FD1C3A}</a:tableStyleId>
              </a:tblPr>
              <a:tblGrid>
                <a:gridCol w="3886200"/>
                <a:gridCol w="3886200"/>
              </a:tblGrid>
              <a:tr h="370840">
                <a:tc>
                  <a:txBody>
                    <a:bodyPr/>
                    <a:lstStyle/>
                    <a:p>
                      <a:pPr algn="ctr"/>
                      <a:r>
                        <a:rPr lang="en-IN" dirty="0" smtClean="0"/>
                        <a:t>Attribute</a:t>
                      </a:r>
                      <a:endParaRPr lang="en-IN" dirty="0"/>
                    </a:p>
                  </a:txBody>
                  <a:tcPr/>
                </a:tc>
                <a:tc>
                  <a:txBody>
                    <a:bodyPr/>
                    <a:lstStyle/>
                    <a:p>
                      <a:pPr algn="ctr"/>
                      <a:r>
                        <a:rPr kumimoji="0" lang="en-IN" sz="1800" b="1" kern="1200" baseline="0" dirty="0" smtClean="0">
                          <a:solidFill>
                            <a:schemeClr val="lt1"/>
                          </a:solidFill>
                          <a:latin typeface="+mn-lt"/>
                          <a:ea typeface="+mn-ea"/>
                          <a:cs typeface="+mn-cs"/>
                        </a:rPr>
                        <a:t>Value</a:t>
                      </a:r>
                      <a:endParaRPr lang="en-IN" dirty="0"/>
                    </a:p>
                  </a:txBody>
                  <a:tcPr/>
                </a:tc>
              </a:tr>
              <a:tr h="370840">
                <a:tc>
                  <a:txBody>
                    <a:bodyPr/>
                    <a:lstStyle/>
                    <a:p>
                      <a:pPr algn="ctr"/>
                      <a:r>
                        <a:rPr kumimoji="0" lang="en-IN" sz="1800" kern="1200" baseline="0" dirty="0" err="1" smtClean="0">
                          <a:solidFill>
                            <a:schemeClr val="dk1"/>
                          </a:solidFill>
                          <a:latin typeface="+mn-lt"/>
                          <a:ea typeface="+mn-ea"/>
                          <a:cs typeface="+mn-cs"/>
                        </a:rPr>
                        <a:t>direction@e</a:t>
                      </a:r>
                      <a:endParaRPr lang="en-IN" dirty="0"/>
                    </a:p>
                  </a:txBody>
                  <a:tcPr/>
                </a:tc>
                <a:tc>
                  <a:txBody>
                    <a:bodyPr/>
                    <a:lstStyle/>
                    <a:p>
                      <a:pPr algn="ctr"/>
                      <a:r>
                        <a:rPr kumimoji="0" lang="en-IN" sz="1800" kern="1200" baseline="0" dirty="0" smtClean="0">
                          <a:solidFill>
                            <a:schemeClr val="dk1"/>
                          </a:solidFill>
                          <a:latin typeface="+mn-lt"/>
                          <a:ea typeface="+mn-ea"/>
                          <a:cs typeface="+mn-cs"/>
                        </a:rPr>
                        <a:t>98km</a:t>
                      </a:r>
                      <a:endParaRPr lang="en-IN" dirty="0"/>
                    </a:p>
                  </a:txBody>
                  <a:tcPr/>
                </a:tc>
              </a:tr>
              <a:tr h="370840">
                <a:tc>
                  <a:txBody>
                    <a:bodyPr/>
                    <a:lstStyle/>
                    <a:p>
                      <a:pPr algn="ctr"/>
                      <a:r>
                        <a:rPr kumimoji="0" lang="en-IN" sz="1800" kern="1200" baseline="0" dirty="0" err="1" smtClean="0">
                          <a:solidFill>
                            <a:schemeClr val="dk1"/>
                          </a:solidFill>
                          <a:latin typeface="+mn-lt"/>
                          <a:ea typeface="+mn-ea"/>
                          <a:cs typeface="+mn-cs"/>
                        </a:rPr>
                        <a:t>direction@ne</a:t>
                      </a:r>
                      <a:endParaRPr lang="en-IN" dirty="0"/>
                    </a:p>
                  </a:txBody>
                  <a:tcPr/>
                </a:tc>
                <a:tc>
                  <a:txBody>
                    <a:bodyPr/>
                    <a:lstStyle/>
                    <a:p>
                      <a:pPr algn="ctr"/>
                      <a:r>
                        <a:rPr kumimoji="0" lang="en-IN" sz="1800" kern="1200" baseline="0" dirty="0" smtClean="0">
                          <a:solidFill>
                            <a:schemeClr val="dk1"/>
                          </a:solidFill>
                          <a:latin typeface="+mn-lt"/>
                          <a:ea typeface="+mn-ea"/>
                          <a:cs typeface="+mn-cs"/>
                        </a:rPr>
                        <a:t>47km</a:t>
                      </a:r>
                      <a:endParaRPr lang="en-IN" dirty="0"/>
                    </a:p>
                  </a:txBody>
                  <a:tcPr/>
                </a:tc>
              </a:tr>
              <a:tr h="370840">
                <a:tc>
                  <a:txBody>
                    <a:bodyPr/>
                    <a:lstStyle/>
                    <a:p>
                      <a:pPr algn="ctr"/>
                      <a:r>
                        <a:rPr kumimoji="0" lang="en-IN" sz="1800" kern="1200" baseline="0" dirty="0" err="1" smtClean="0">
                          <a:solidFill>
                            <a:schemeClr val="dk1"/>
                          </a:solidFill>
                          <a:latin typeface="+mn-lt"/>
                          <a:ea typeface="+mn-ea"/>
                          <a:cs typeface="+mn-cs"/>
                        </a:rPr>
                        <a:t>direction@n</a:t>
                      </a:r>
                      <a:endParaRPr lang="en-IN" dirty="0"/>
                    </a:p>
                  </a:txBody>
                  <a:tcPr/>
                </a:tc>
                <a:tc>
                  <a:txBody>
                    <a:bodyPr/>
                    <a:lstStyle/>
                    <a:p>
                      <a:pPr algn="ctr"/>
                      <a:r>
                        <a:rPr kumimoji="0" lang="en-IN" sz="1800" kern="1200" baseline="0" dirty="0" smtClean="0">
                          <a:solidFill>
                            <a:schemeClr val="dk1"/>
                          </a:solidFill>
                          <a:latin typeface="+mn-lt"/>
                          <a:ea typeface="+mn-ea"/>
                          <a:cs typeface="+mn-cs"/>
                        </a:rPr>
                        <a:t>73km</a:t>
                      </a:r>
                      <a:endParaRPr lang="en-IN" dirty="0"/>
                    </a:p>
                  </a:txBody>
                  <a:tcPr/>
                </a:tc>
              </a:tr>
              <a:tr h="370840">
                <a:tc>
                  <a:txBody>
                    <a:bodyPr/>
                    <a:lstStyle/>
                    <a:p>
                      <a:pPr algn="ctr"/>
                      <a:r>
                        <a:rPr kumimoji="0" lang="en-IN" sz="1800" kern="1200" baseline="0" dirty="0" err="1" smtClean="0">
                          <a:solidFill>
                            <a:schemeClr val="dk1"/>
                          </a:solidFill>
                          <a:latin typeface="+mn-lt"/>
                          <a:ea typeface="+mn-ea"/>
                          <a:cs typeface="+mn-cs"/>
                        </a:rPr>
                        <a:t>direction@se</a:t>
                      </a:r>
                      <a:endParaRPr lang="en-IN" dirty="0"/>
                    </a:p>
                  </a:txBody>
                  <a:tcPr/>
                </a:tc>
                <a:tc>
                  <a:txBody>
                    <a:bodyPr/>
                    <a:lstStyle/>
                    <a:p>
                      <a:pPr algn="ctr"/>
                      <a:r>
                        <a:rPr kumimoji="0" lang="en-IN" sz="1800" kern="1200" baseline="0" dirty="0" smtClean="0">
                          <a:solidFill>
                            <a:schemeClr val="dk1"/>
                          </a:solidFill>
                          <a:latin typeface="+mn-lt"/>
                          <a:ea typeface="+mn-ea"/>
                          <a:cs typeface="+mn-cs"/>
                        </a:rPr>
                        <a:t>34km</a:t>
                      </a:r>
                      <a:endParaRPr lang="en-IN" dirty="0"/>
                    </a:p>
                  </a:txBody>
                  <a:tcPr/>
                </a:tc>
              </a:tr>
              <a:tr h="370840">
                <a:tc>
                  <a:txBody>
                    <a:bodyPr/>
                    <a:lstStyle/>
                    <a:p>
                      <a:pPr algn="ctr"/>
                      <a:r>
                        <a:rPr kumimoji="0" lang="en-IN" sz="1800" kern="1200" baseline="0" dirty="0" err="1" smtClean="0">
                          <a:solidFill>
                            <a:schemeClr val="dk1"/>
                          </a:solidFill>
                          <a:latin typeface="+mn-lt"/>
                          <a:ea typeface="+mn-ea"/>
                          <a:cs typeface="+mn-cs"/>
                        </a:rPr>
                        <a:t>direction@sw</a:t>
                      </a:r>
                      <a:endParaRPr lang="en-IN" dirty="0"/>
                    </a:p>
                  </a:txBody>
                  <a:tcPr/>
                </a:tc>
                <a:tc>
                  <a:txBody>
                    <a:bodyPr/>
                    <a:lstStyle/>
                    <a:p>
                      <a:pPr algn="ctr"/>
                      <a:r>
                        <a:rPr kumimoji="0" lang="en-IN" sz="1800" kern="1200" baseline="0" dirty="0" smtClean="0">
                          <a:solidFill>
                            <a:schemeClr val="dk1"/>
                          </a:solidFill>
                          <a:latin typeface="+mn-lt"/>
                          <a:ea typeface="+mn-ea"/>
                          <a:cs typeface="+mn-cs"/>
                        </a:rPr>
                        <a:t>67km</a:t>
                      </a:r>
                      <a:endParaRPr lang="en-IN" dirty="0"/>
                    </a:p>
                  </a:txBody>
                  <a:tcPr/>
                </a:tc>
              </a:tr>
              <a:tr h="370840">
                <a:tc>
                  <a:txBody>
                    <a:bodyPr/>
                    <a:lstStyle/>
                    <a:p>
                      <a:pPr algn="ctr"/>
                      <a:r>
                        <a:rPr kumimoji="0" lang="en-IN" sz="1800" kern="1200" baseline="0" dirty="0" err="1" smtClean="0">
                          <a:solidFill>
                            <a:schemeClr val="dk1"/>
                          </a:solidFill>
                          <a:latin typeface="+mn-lt"/>
                          <a:ea typeface="+mn-ea"/>
                          <a:cs typeface="+mn-cs"/>
                        </a:rPr>
                        <a:t>direction@s</a:t>
                      </a:r>
                      <a:endParaRPr lang="en-IN" dirty="0"/>
                    </a:p>
                  </a:txBody>
                  <a:tcPr/>
                </a:tc>
                <a:tc>
                  <a:txBody>
                    <a:bodyPr/>
                    <a:lstStyle/>
                    <a:p>
                      <a:pPr algn="ctr"/>
                      <a:r>
                        <a:rPr kumimoji="0" lang="en-IN" sz="1800" kern="1200" baseline="0" dirty="0" smtClean="0">
                          <a:solidFill>
                            <a:schemeClr val="dk1"/>
                          </a:solidFill>
                          <a:latin typeface="+mn-lt"/>
                          <a:ea typeface="+mn-ea"/>
                          <a:cs typeface="+mn-cs"/>
                        </a:rPr>
                        <a:t>20.1km</a:t>
                      </a:r>
                      <a:endParaRPr lang="en-IN" dirty="0"/>
                    </a:p>
                  </a:txBody>
                  <a:tcPr/>
                </a:tc>
              </a:tr>
              <a:tr h="370840">
                <a:tc>
                  <a:txBody>
                    <a:bodyPr/>
                    <a:lstStyle/>
                    <a:p>
                      <a:pPr algn="ctr"/>
                      <a:r>
                        <a:rPr kumimoji="0" lang="en-IN" sz="1800" kern="1200" baseline="0" dirty="0" err="1" smtClean="0">
                          <a:solidFill>
                            <a:schemeClr val="dk1"/>
                          </a:solidFill>
                          <a:latin typeface="+mn-lt"/>
                          <a:ea typeface="+mn-ea"/>
                          <a:cs typeface="+mn-cs"/>
                        </a:rPr>
                        <a:t>direction@nw</a:t>
                      </a:r>
                      <a:endParaRPr lang="en-IN" dirty="0"/>
                    </a:p>
                  </a:txBody>
                  <a:tcPr/>
                </a:tc>
                <a:tc>
                  <a:txBody>
                    <a:bodyPr/>
                    <a:lstStyle/>
                    <a:p>
                      <a:pPr algn="ctr"/>
                      <a:r>
                        <a:rPr kumimoji="0" lang="en-IN" sz="1800" kern="1200" baseline="0" dirty="0" smtClean="0">
                          <a:solidFill>
                            <a:schemeClr val="dk1"/>
                          </a:solidFill>
                          <a:latin typeface="+mn-lt"/>
                          <a:ea typeface="+mn-ea"/>
                          <a:cs typeface="+mn-cs"/>
                        </a:rPr>
                        <a:t>19km</a:t>
                      </a:r>
                      <a:endParaRPr lang="en-IN" dirty="0"/>
                    </a:p>
                  </a:txBody>
                  <a:tcPr/>
                </a:tc>
              </a:tr>
              <a:tr h="370840">
                <a:tc>
                  <a:txBody>
                    <a:bodyPr/>
                    <a:lstStyle/>
                    <a:p>
                      <a:pPr algn="ctr"/>
                      <a:r>
                        <a:rPr kumimoji="0" lang="en-IN" sz="1800" kern="1200" baseline="0" dirty="0" smtClean="0">
                          <a:solidFill>
                            <a:schemeClr val="dk1"/>
                          </a:solidFill>
                          <a:latin typeface="+mn-lt"/>
                          <a:ea typeface="+mn-ea"/>
                          <a:cs typeface="+mn-cs"/>
                        </a:rPr>
                        <a:t>depth</a:t>
                      </a:r>
                      <a:endParaRPr lang="en-IN" dirty="0"/>
                    </a:p>
                  </a:txBody>
                  <a:tcPr/>
                </a:tc>
                <a:tc>
                  <a:txBody>
                    <a:bodyPr/>
                    <a:lstStyle/>
                    <a:p>
                      <a:pPr algn="ctr"/>
                      <a:r>
                        <a:rPr kumimoji="0" lang="en-IN" sz="1800" kern="1200" baseline="0" dirty="0" smtClean="0">
                          <a:solidFill>
                            <a:schemeClr val="dk1"/>
                          </a:solidFill>
                          <a:latin typeface="+mn-lt"/>
                          <a:ea typeface="+mn-ea"/>
                          <a:cs typeface="+mn-cs"/>
                        </a:rPr>
                        <a:t>10.0</a:t>
                      </a:r>
                      <a:endParaRPr lang="en-IN" dirty="0"/>
                    </a:p>
                  </a:txBody>
                  <a:tcPr/>
                </a:tc>
              </a:tr>
            </a:tbl>
          </a:graphicData>
        </a:graphic>
      </p:graphicFrame>
      <p:sp>
        <p:nvSpPr>
          <p:cNvPr id="6" name="TextBox 5"/>
          <p:cNvSpPr txBox="1"/>
          <p:nvPr/>
        </p:nvSpPr>
        <p:spPr>
          <a:xfrm>
            <a:off x="539552" y="4797152"/>
            <a:ext cx="8136904" cy="923330"/>
          </a:xfrm>
          <a:prstGeom prst="rect">
            <a:avLst/>
          </a:prstGeom>
          <a:noFill/>
        </p:spPr>
        <p:txBody>
          <a:bodyPr wrap="square" rtlCol="0">
            <a:spAutoFit/>
          </a:bodyPr>
          <a:lstStyle/>
          <a:p>
            <a:pPr>
              <a:buFont typeface="Arial" pitchFamily="34" charset="0"/>
              <a:buChar char="•"/>
            </a:pPr>
            <a:r>
              <a:rPr lang="en-US" dirty="0" smtClean="0"/>
              <a:t>  </a:t>
            </a:r>
            <a:r>
              <a:rPr lang="en-IN" dirty="0" smtClean="0"/>
              <a:t>Note the variety of attributes that can be extracted from tweets.</a:t>
            </a:r>
          </a:p>
          <a:p>
            <a:pPr>
              <a:buFont typeface="Arial" pitchFamily="34" charset="0"/>
              <a:buChar char="•"/>
            </a:pPr>
            <a:r>
              <a:rPr lang="en-IN" dirty="0" smtClean="0"/>
              <a:t>  Showing such structured information for the query “Chile earthquake” would surely be better     than what popular search engines show today.</a:t>
            </a: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b="1" dirty="0" smtClean="0">
                <a:solidFill>
                  <a:srgbClr val="7030A0"/>
                </a:solidFill>
                <a:latin typeface="Times New Roman" pitchFamily="18" charset="0"/>
                <a:cs typeface="Times New Roman" pitchFamily="18" charset="0"/>
              </a:rPr>
              <a:t>Temporal Analysis of Attribute-Value Pairs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85000" lnSpcReduction="20000"/>
          </a:bodyPr>
          <a:lstStyle/>
          <a:p>
            <a:r>
              <a:rPr lang="en-IN" dirty="0" smtClean="0">
                <a:latin typeface="Times New Roman" pitchFamily="18" charset="0"/>
                <a:cs typeface="Times New Roman" pitchFamily="18" charset="0"/>
              </a:rPr>
              <a:t>We performed temporal analysis regarding how the event schemas get populated and how the attribute-value pairs evolve over time.</a:t>
            </a:r>
          </a:p>
          <a:p>
            <a:r>
              <a:rPr lang="en-IN" dirty="0" smtClean="0">
                <a:latin typeface="Times New Roman" pitchFamily="18" charset="0"/>
                <a:cs typeface="Times New Roman" pitchFamily="18" charset="0"/>
              </a:rPr>
              <a:t>Observations</a:t>
            </a:r>
            <a:endParaRPr lang="en-IN" dirty="0" smtClean="0">
              <a:latin typeface="Times New Roman" pitchFamily="18" charset="0"/>
              <a:cs typeface="Times New Roman" pitchFamily="18" charset="0"/>
            </a:endParaRPr>
          </a:p>
          <a:p>
            <a:pPr lvl="1"/>
            <a:r>
              <a:rPr lang="en-IN" dirty="0" smtClean="0">
                <a:latin typeface="Times New Roman" pitchFamily="18" charset="0"/>
                <a:cs typeface="Times New Roman" pitchFamily="18" charset="0"/>
              </a:rPr>
              <a:t>People talk more about attributes like number of people died, magnitude, direction, number of people affected compared to other attributes. </a:t>
            </a:r>
            <a:endParaRPr lang="en-IN" dirty="0" smtClean="0">
              <a:latin typeface="Times New Roman" pitchFamily="18" charset="0"/>
              <a:cs typeface="Times New Roman" pitchFamily="18" charset="0"/>
            </a:endParaRPr>
          </a:p>
          <a:p>
            <a:pPr lvl="1"/>
            <a:r>
              <a:rPr lang="en-IN" dirty="0">
                <a:latin typeface="Times New Roman" pitchFamily="18" charset="0"/>
                <a:cs typeface="Times New Roman" pitchFamily="18" charset="0"/>
              </a:rPr>
              <a:t>Usually technical attributes like the magnitude, depth of the </a:t>
            </a:r>
            <a:r>
              <a:rPr lang="en-IN" dirty="0" err="1">
                <a:latin typeface="Times New Roman" pitchFamily="18" charset="0"/>
                <a:cs typeface="Times New Roman" pitchFamily="18" charset="0"/>
              </a:rPr>
              <a:t>epicenter</a:t>
            </a:r>
            <a:r>
              <a:rPr lang="en-IN" dirty="0">
                <a:latin typeface="Times New Roman" pitchFamily="18" charset="0"/>
                <a:cs typeface="Times New Roman" pitchFamily="18" charset="0"/>
              </a:rPr>
              <a:t>, etc. appear first on Twitter. After some time, when field analysis gets done, people start tweeting about the damage. This is when we observe attributes like people affected, schools affected, people injured getting populated.</a:t>
            </a:r>
          </a:p>
          <a:p>
            <a:pPr lvl="1"/>
            <a:r>
              <a:rPr lang="en-IN" dirty="0">
                <a:latin typeface="Times New Roman" pitchFamily="18" charset="0"/>
                <a:cs typeface="Times New Roman" pitchFamily="18" charset="0"/>
              </a:rPr>
              <a:t>Attribute values that appear in the beginning are not very trustworthy. </a:t>
            </a:r>
            <a:r>
              <a:rPr lang="en-IN" dirty="0" smtClean="0">
                <a:latin typeface="Times New Roman" pitchFamily="18" charset="0"/>
                <a:cs typeface="Times New Roman" pitchFamily="18" charset="0"/>
              </a:rPr>
              <a:t>Slowly </a:t>
            </a:r>
            <a:r>
              <a:rPr lang="en-IN" dirty="0">
                <a:latin typeface="Times New Roman" pitchFamily="18" charset="0"/>
                <a:cs typeface="Times New Roman" pitchFamily="18" charset="0"/>
              </a:rPr>
              <a:t>over time the attribute values become stable.</a:t>
            </a:r>
          </a:p>
          <a:p>
            <a:pPr lvl="1"/>
            <a:r>
              <a:rPr lang="en-IN" dirty="0">
                <a:latin typeface="Times New Roman" pitchFamily="18" charset="0"/>
                <a:cs typeface="Times New Roman" pitchFamily="18" charset="0"/>
              </a:rPr>
              <a:t>Some attributes are inherently temporal in nature. </a:t>
            </a:r>
            <a:r>
              <a:rPr lang="en-IN" dirty="0" smtClean="0">
                <a:latin typeface="Times New Roman" pitchFamily="18" charset="0"/>
                <a:cs typeface="Times New Roman" pitchFamily="18" charset="0"/>
              </a:rPr>
              <a:t>‘</a:t>
            </a:r>
            <a:r>
              <a:rPr lang="en-IN" dirty="0" err="1">
                <a:latin typeface="Times New Roman" pitchFamily="18" charset="0"/>
                <a:cs typeface="Times New Roman" pitchFamily="18" charset="0"/>
              </a:rPr>
              <a:t>people_dead</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a:p>
            <a:pPr lvl="1"/>
            <a:endParaRPr lang="en-IN" dirty="0" smtClean="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solidFill>
                  <a:srgbClr val="7030A0"/>
                </a:solidFill>
                <a:latin typeface="Times New Roman" pitchFamily="18" charset="0"/>
                <a:cs typeface="Times New Roman" pitchFamily="18" charset="0"/>
              </a:rPr>
              <a:t>Conclusions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20000"/>
          </a:bodyPr>
          <a:lstStyle/>
          <a:p>
            <a:r>
              <a:rPr lang="en-IN" dirty="0" smtClean="0">
                <a:latin typeface="Times New Roman" pitchFamily="18" charset="0"/>
                <a:cs typeface="Times New Roman" pitchFamily="18" charset="0"/>
              </a:rPr>
              <a:t>We studied the problem of extracting structured information for natural disaster events from Twitter.</a:t>
            </a:r>
          </a:p>
          <a:p>
            <a:r>
              <a:rPr lang="en-IN" dirty="0" smtClean="0">
                <a:latin typeface="Times New Roman" pitchFamily="18" charset="0"/>
                <a:cs typeface="Times New Roman" pitchFamily="18" charset="0"/>
              </a:rPr>
              <a:t>We </a:t>
            </a:r>
            <a:r>
              <a:rPr lang="en-IN" dirty="0" smtClean="0">
                <a:latin typeface="Times New Roman" pitchFamily="18" charset="0"/>
                <a:cs typeface="Times New Roman" pitchFamily="18" charset="0"/>
              </a:rPr>
              <a:t>proposed three novel algorithms for numeric attribute-value extraction, textual attribute-value extraction, and fact triplet extraction. </a:t>
            </a:r>
          </a:p>
          <a:p>
            <a:r>
              <a:rPr lang="en-IN" dirty="0" smtClean="0">
                <a:latin typeface="Times New Roman" pitchFamily="18" charset="0"/>
                <a:cs typeface="Times New Roman" pitchFamily="18" charset="0"/>
              </a:rPr>
              <a:t>We also proposed an algorithm to map the extracted attributes to a schema for the corresponding event type.</a:t>
            </a:r>
          </a:p>
          <a:p>
            <a:r>
              <a:rPr lang="en-IN" dirty="0" smtClean="0">
                <a:latin typeface="Times New Roman" pitchFamily="18" charset="0"/>
                <a:cs typeface="Times New Roman" pitchFamily="18" charset="0"/>
              </a:rPr>
              <a:t>Experiments on 58000 tweets for 20 events show the effectiveness of the proposed approach. </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Such </a:t>
            </a:r>
            <a:r>
              <a:rPr lang="en-IN" dirty="0" smtClean="0">
                <a:latin typeface="Times New Roman" pitchFamily="18" charset="0"/>
                <a:cs typeface="Times New Roman" pitchFamily="18" charset="0"/>
              </a:rPr>
              <a:t>a structured event summary can significantly improve the relevance of the displayed results by providing key information about the event to the user without any extra clicks.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2420888"/>
            <a:ext cx="7772400" cy="1143000"/>
          </a:xfrm>
        </p:spPr>
        <p:txBody>
          <a:bodyPr/>
          <a:lstStyle/>
          <a:p>
            <a:pPr algn="ctr"/>
            <a:r>
              <a:rPr lang="en-IN" b="1" dirty="0" smtClean="0">
                <a:solidFill>
                  <a:srgbClr val="7030A0"/>
                </a:solidFill>
                <a:latin typeface="Times New Roman" pitchFamily="18" charset="0"/>
                <a:cs typeface="Times New Roman" pitchFamily="18" charset="0"/>
              </a:rPr>
              <a:t>Thanks!</a:t>
            </a:r>
            <a:endParaRPr lang="en-IN"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7478961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7030A0"/>
                </a:solidFill>
                <a:latin typeface="Times New Roman" pitchFamily="18" charset="0"/>
                <a:cs typeface="Times New Roman" pitchFamily="18" charset="0"/>
              </a:rPr>
              <a:t>References (1)</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Autofit/>
          </a:bodyPr>
          <a:lstStyle/>
          <a:p>
            <a:r>
              <a:rPr lang="en-IN" sz="1400" dirty="0" smtClean="0">
                <a:latin typeface="Times New Roman" pitchFamily="18" charset="0"/>
                <a:cs typeface="Times New Roman" pitchFamily="18" charset="0"/>
              </a:rPr>
              <a:t>F. Abel, I. </a:t>
            </a:r>
            <a:r>
              <a:rPr lang="en-IN" sz="1400" dirty="0" err="1" smtClean="0">
                <a:latin typeface="Times New Roman" pitchFamily="18" charset="0"/>
                <a:cs typeface="Times New Roman" pitchFamily="18" charset="0"/>
              </a:rPr>
              <a:t>Celik</a:t>
            </a:r>
            <a:r>
              <a:rPr lang="en-IN" sz="1400" dirty="0" smtClean="0">
                <a:latin typeface="Times New Roman" pitchFamily="18" charset="0"/>
                <a:cs typeface="Times New Roman" pitchFamily="18" charset="0"/>
              </a:rPr>
              <a:t>, G.-J. </a:t>
            </a:r>
            <a:r>
              <a:rPr lang="en-IN" sz="1400" dirty="0" err="1" smtClean="0">
                <a:latin typeface="Times New Roman" pitchFamily="18" charset="0"/>
                <a:cs typeface="Times New Roman" pitchFamily="18" charset="0"/>
              </a:rPr>
              <a:t>Houben</a:t>
            </a:r>
            <a:r>
              <a:rPr lang="en-IN" sz="1400" dirty="0" smtClean="0">
                <a:latin typeface="Times New Roman" pitchFamily="18" charset="0"/>
                <a:cs typeface="Times New Roman" pitchFamily="18" charset="0"/>
              </a:rPr>
              <a:t>, and P. </a:t>
            </a:r>
            <a:r>
              <a:rPr lang="en-IN" sz="1400" dirty="0" err="1" smtClean="0">
                <a:latin typeface="Times New Roman" pitchFamily="18" charset="0"/>
                <a:cs typeface="Times New Roman" pitchFamily="18" charset="0"/>
              </a:rPr>
              <a:t>Siehndel</a:t>
            </a:r>
            <a:r>
              <a:rPr lang="en-IN" sz="1400" dirty="0" smtClean="0">
                <a:latin typeface="Times New Roman" pitchFamily="18" charset="0"/>
                <a:cs typeface="Times New Roman" pitchFamily="18" charset="0"/>
              </a:rPr>
              <a:t>. Leveraging the Semantics of Tweets for Adaptive Faceted Search on Twitter. In International Semantic Web Conference, pages 1–17, 2011.</a:t>
            </a:r>
          </a:p>
          <a:p>
            <a:r>
              <a:rPr lang="en-IN" sz="1400" dirty="0" smtClean="0">
                <a:latin typeface="Times New Roman" pitchFamily="18" charset="0"/>
                <a:cs typeface="Times New Roman" pitchFamily="18" charset="0"/>
              </a:rPr>
              <a:t>E. </a:t>
            </a:r>
            <a:r>
              <a:rPr lang="en-IN" sz="1400" dirty="0" err="1" smtClean="0">
                <a:latin typeface="Times New Roman" pitchFamily="18" charset="0"/>
                <a:cs typeface="Times New Roman" pitchFamily="18" charset="0"/>
              </a:rPr>
              <a:t>Alfonseca</a:t>
            </a:r>
            <a:r>
              <a:rPr lang="en-IN" sz="1400" dirty="0" smtClean="0">
                <a:latin typeface="Times New Roman" pitchFamily="18" charset="0"/>
                <a:cs typeface="Times New Roman" pitchFamily="18" charset="0"/>
              </a:rPr>
              <a:t>, K. </a:t>
            </a:r>
            <a:r>
              <a:rPr lang="en-IN" sz="1400" dirty="0" err="1" smtClean="0">
                <a:latin typeface="Times New Roman" pitchFamily="18" charset="0"/>
                <a:cs typeface="Times New Roman" pitchFamily="18" charset="0"/>
              </a:rPr>
              <a:t>Filippova</a:t>
            </a:r>
            <a:r>
              <a:rPr lang="en-IN" sz="1400" dirty="0" smtClean="0">
                <a:latin typeface="Times New Roman" pitchFamily="18" charset="0"/>
                <a:cs typeface="Times New Roman" pitchFamily="18" charset="0"/>
              </a:rPr>
              <a:t>, J.-Y. </a:t>
            </a:r>
            <a:r>
              <a:rPr lang="en-IN" sz="1400" dirty="0" err="1" smtClean="0">
                <a:latin typeface="Times New Roman" pitchFamily="18" charset="0"/>
                <a:cs typeface="Times New Roman" pitchFamily="18" charset="0"/>
              </a:rPr>
              <a:t>Delort</a:t>
            </a:r>
            <a:r>
              <a:rPr lang="en-IN" sz="1400" dirty="0" smtClean="0">
                <a:latin typeface="Times New Roman" pitchFamily="18" charset="0"/>
                <a:cs typeface="Times New Roman" pitchFamily="18" charset="0"/>
              </a:rPr>
              <a:t>, and G. </a:t>
            </a:r>
            <a:r>
              <a:rPr lang="en-IN" sz="1400" dirty="0" err="1" smtClean="0">
                <a:latin typeface="Times New Roman" pitchFamily="18" charset="0"/>
                <a:cs typeface="Times New Roman" pitchFamily="18" charset="0"/>
              </a:rPr>
              <a:t>Garrido</a:t>
            </a:r>
            <a:r>
              <a:rPr lang="en-IN" sz="1400" dirty="0" smtClean="0">
                <a:latin typeface="Times New Roman" pitchFamily="18" charset="0"/>
                <a:cs typeface="Times New Roman" pitchFamily="18" charset="0"/>
              </a:rPr>
              <a:t>. Pattern Learning for Relation Extraction with a Hierarchical Topic Model. In Proc. of the 50</a:t>
            </a:r>
            <a:r>
              <a:rPr lang="en-IN" sz="1400" baseline="30000" dirty="0" smtClean="0">
                <a:latin typeface="Times New Roman" pitchFamily="18" charset="0"/>
                <a:cs typeface="Times New Roman" pitchFamily="18" charset="0"/>
              </a:rPr>
              <a:t>th</a:t>
            </a:r>
            <a:r>
              <a:rPr lang="en-IN" sz="1400" dirty="0" smtClean="0">
                <a:latin typeface="Times New Roman" pitchFamily="18" charset="0"/>
                <a:cs typeface="Times New Roman" pitchFamily="18" charset="0"/>
              </a:rPr>
              <a:t> Annual Meeting of the Association for Computational Linguistics (ACL).</a:t>
            </a:r>
          </a:p>
          <a:p>
            <a:r>
              <a:rPr lang="en-IN" sz="1400" dirty="0" smtClean="0">
                <a:latin typeface="Times New Roman" pitchFamily="18" charset="0"/>
                <a:cs typeface="Times New Roman" pitchFamily="18" charset="0"/>
              </a:rPr>
              <a:t>E. </a:t>
            </a:r>
            <a:r>
              <a:rPr lang="en-IN" sz="1400" dirty="0" err="1" smtClean="0">
                <a:latin typeface="Times New Roman" pitchFamily="18" charset="0"/>
                <a:cs typeface="Times New Roman" pitchFamily="18" charset="0"/>
              </a:rPr>
              <a:t>Alfonseca</a:t>
            </a:r>
            <a:r>
              <a:rPr lang="en-IN" sz="1400" dirty="0" smtClean="0">
                <a:latin typeface="Times New Roman" pitchFamily="18" charset="0"/>
                <a:cs typeface="Times New Roman" pitchFamily="18" charset="0"/>
              </a:rPr>
              <a:t>, M. </a:t>
            </a:r>
            <a:r>
              <a:rPr lang="en-IN" sz="1400" dirty="0" err="1" smtClean="0">
                <a:latin typeface="Times New Roman" pitchFamily="18" charset="0"/>
                <a:cs typeface="Times New Roman" pitchFamily="18" charset="0"/>
              </a:rPr>
              <a:t>Pasca</a:t>
            </a:r>
            <a:r>
              <a:rPr lang="en-IN" sz="1400" dirty="0" smtClean="0">
                <a:latin typeface="Times New Roman" pitchFamily="18" charset="0"/>
                <a:cs typeface="Times New Roman" pitchFamily="18" charset="0"/>
              </a:rPr>
              <a:t>, and E. </a:t>
            </a:r>
            <a:r>
              <a:rPr lang="en-IN" sz="1400" dirty="0" err="1" smtClean="0">
                <a:latin typeface="Times New Roman" pitchFamily="18" charset="0"/>
                <a:cs typeface="Times New Roman" pitchFamily="18" charset="0"/>
              </a:rPr>
              <a:t>Robledo-Arnuncio</a:t>
            </a:r>
            <a:r>
              <a:rPr lang="en-IN" sz="1400" dirty="0" smtClean="0">
                <a:latin typeface="Times New Roman" pitchFamily="18" charset="0"/>
                <a:cs typeface="Times New Roman" pitchFamily="18" charset="0"/>
              </a:rPr>
              <a:t>. Acquisition of Instance Attributes via </a:t>
            </a:r>
            <a:r>
              <a:rPr lang="en-IN" sz="1400" dirty="0" err="1" smtClean="0">
                <a:latin typeface="Times New Roman" pitchFamily="18" charset="0"/>
                <a:cs typeface="Times New Roman" pitchFamily="18" charset="0"/>
              </a:rPr>
              <a:t>Labeled</a:t>
            </a:r>
            <a:r>
              <a:rPr lang="en-IN" sz="1400" dirty="0" smtClean="0">
                <a:latin typeface="Times New Roman" pitchFamily="18" charset="0"/>
                <a:cs typeface="Times New Roman" pitchFamily="18" charset="0"/>
              </a:rPr>
              <a:t> and Related Instances. In Proc. of the 33rd Intl. ACM SIGIR Conf. on Research and Development in Information Retrieval (SIGIR), pages 58–65. ACM, 2010.</a:t>
            </a:r>
          </a:p>
          <a:p>
            <a:r>
              <a:rPr lang="en-IN" sz="1400" dirty="0" smtClean="0">
                <a:latin typeface="Times New Roman" pitchFamily="18" charset="0"/>
                <a:cs typeface="Times New Roman" pitchFamily="18" charset="0"/>
              </a:rPr>
              <a:t>K. </a:t>
            </a:r>
            <a:r>
              <a:rPr lang="en-IN" sz="1400" dirty="0" err="1" smtClean="0">
                <a:latin typeface="Times New Roman" pitchFamily="18" charset="0"/>
                <a:cs typeface="Times New Roman" pitchFamily="18" charset="0"/>
              </a:rPr>
              <a:t>Bellare</a:t>
            </a:r>
            <a:r>
              <a:rPr lang="en-IN" sz="1400" dirty="0" smtClean="0">
                <a:latin typeface="Times New Roman" pitchFamily="18" charset="0"/>
                <a:cs typeface="Times New Roman" pitchFamily="18" charset="0"/>
              </a:rPr>
              <a:t>, P. P. </a:t>
            </a:r>
            <a:r>
              <a:rPr lang="en-IN" sz="1400" dirty="0" err="1" smtClean="0">
                <a:latin typeface="Times New Roman" pitchFamily="18" charset="0"/>
                <a:cs typeface="Times New Roman" pitchFamily="18" charset="0"/>
              </a:rPr>
              <a:t>Talukdar</a:t>
            </a:r>
            <a:r>
              <a:rPr lang="en-IN" sz="1400" dirty="0" smtClean="0">
                <a:latin typeface="Times New Roman" pitchFamily="18" charset="0"/>
                <a:cs typeface="Times New Roman" pitchFamily="18" charset="0"/>
              </a:rPr>
              <a:t>, G. </a:t>
            </a:r>
            <a:r>
              <a:rPr lang="en-IN" sz="1400" dirty="0" err="1" smtClean="0">
                <a:latin typeface="Times New Roman" pitchFamily="18" charset="0"/>
                <a:cs typeface="Times New Roman" pitchFamily="18" charset="0"/>
              </a:rPr>
              <a:t>Kumaran</a:t>
            </a:r>
            <a:r>
              <a:rPr lang="en-IN" sz="1400" dirty="0" smtClean="0">
                <a:latin typeface="Times New Roman" pitchFamily="18" charset="0"/>
                <a:cs typeface="Times New Roman" pitchFamily="18" charset="0"/>
              </a:rPr>
              <a:t>, F. Pereira, M. </a:t>
            </a:r>
            <a:r>
              <a:rPr lang="en-IN" sz="1400" dirty="0" err="1" smtClean="0">
                <a:latin typeface="Times New Roman" pitchFamily="18" charset="0"/>
                <a:cs typeface="Times New Roman" pitchFamily="18" charset="0"/>
              </a:rPr>
              <a:t>Liberman</a:t>
            </a:r>
            <a:r>
              <a:rPr lang="en-IN" sz="1400" dirty="0" smtClean="0">
                <a:latin typeface="Times New Roman" pitchFamily="18" charset="0"/>
                <a:cs typeface="Times New Roman" pitchFamily="18" charset="0"/>
              </a:rPr>
              <a:t>, A. McCallum, and M. </a:t>
            </a:r>
            <a:r>
              <a:rPr lang="en-IN" sz="1400" dirty="0" err="1" smtClean="0">
                <a:latin typeface="Times New Roman" pitchFamily="18" charset="0"/>
                <a:cs typeface="Times New Roman" pitchFamily="18" charset="0"/>
              </a:rPr>
              <a:t>Dredze</a:t>
            </a:r>
            <a:r>
              <a:rPr lang="en-IN" sz="1400" dirty="0" smtClean="0">
                <a:latin typeface="Times New Roman" pitchFamily="18" charset="0"/>
                <a:cs typeface="Times New Roman" pitchFamily="18" charset="0"/>
              </a:rPr>
              <a:t>. Lightly-Supervised Attribute Extraction. In Proc. of the Neural Information Processing Systems (NIPS) 2007 Workshop on Machine Learning for Web Search, 2007.</a:t>
            </a:r>
          </a:p>
          <a:p>
            <a:r>
              <a:rPr lang="en-IN" sz="1400" dirty="0" smtClean="0">
                <a:latin typeface="Times New Roman" pitchFamily="18" charset="0"/>
                <a:cs typeface="Times New Roman" pitchFamily="18" charset="0"/>
              </a:rPr>
              <a:t>A. X. Chang and C. D. Manning. </a:t>
            </a:r>
            <a:r>
              <a:rPr lang="en-IN" sz="1400" dirty="0" err="1" smtClean="0">
                <a:latin typeface="Times New Roman" pitchFamily="18" charset="0"/>
                <a:cs typeface="Times New Roman" pitchFamily="18" charset="0"/>
              </a:rPr>
              <a:t>SUTime</a:t>
            </a:r>
            <a:r>
              <a:rPr lang="en-IN" sz="1400" dirty="0" smtClean="0">
                <a:latin typeface="Times New Roman" pitchFamily="18" charset="0"/>
                <a:cs typeface="Times New Roman" pitchFamily="18" charset="0"/>
              </a:rPr>
              <a:t>: A Library for Recognizing and Normalizing Time Expressions. In Proc. of the 2012 Intl. Conf. on Language Resources and Evaluation (LREC), pages 3735–3740, 2012.</a:t>
            </a:r>
          </a:p>
          <a:p>
            <a:r>
              <a:rPr lang="en-IN" sz="1400" dirty="0" smtClean="0">
                <a:latin typeface="Times New Roman" pitchFamily="18" charset="0"/>
                <a:cs typeface="Times New Roman" pitchFamily="18" charset="0"/>
              </a:rPr>
              <a:t>M.-C. de </a:t>
            </a:r>
            <a:r>
              <a:rPr lang="en-IN" sz="1400" dirty="0" err="1" smtClean="0">
                <a:latin typeface="Times New Roman" pitchFamily="18" charset="0"/>
                <a:cs typeface="Times New Roman" pitchFamily="18" charset="0"/>
              </a:rPr>
              <a:t>Marneffe</a:t>
            </a:r>
            <a:r>
              <a:rPr lang="en-IN" sz="1400" dirty="0" smtClean="0">
                <a:latin typeface="Times New Roman" pitchFamily="18" charset="0"/>
                <a:cs typeface="Times New Roman" pitchFamily="18" charset="0"/>
              </a:rPr>
              <a:t> and C. D. Manning. The Stanford Typed Dependencies Representation. In Proc. of the COLING Workshop on Cross-Framework and </a:t>
            </a:r>
            <a:r>
              <a:rPr lang="fr-FR" sz="1400" dirty="0" smtClean="0">
                <a:latin typeface="Times New Roman" pitchFamily="18" charset="0"/>
                <a:cs typeface="Times New Roman" pitchFamily="18" charset="0"/>
              </a:rPr>
              <a:t>Cross-Domain </a:t>
            </a:r>
            <a:r>
              <a:rPr lang="fr-FR" sz="1400" dirty="0" err="1" smtClean="0">
                <a:latin typeface="Times New Roman" pitchFamily="18" charset="0"/>
                <a:cs typeface="Times New Roman" pitchFamily="18" charset="0"/>
              </a:rPr>
              <a:t>Parser</a:t>
            </a:r>
            <a:r>
              <a:rPr lang="fr-FR" sz="1400" dirty="0" smtClean="0">
                <a:latin typeface="Times New Roman" pitchFamily="18" charset="0"/>
                <a:cs typeface="Times New Roman" pitchFamily="18" charset="0"/>
              </a:rPr>
              <a:t> Evaluation, pages 1–8, 2008</a:t>
            </a:r>
          </a:p>
          <a:p>
            <a:r>
              <a:rPr lang="en-IN" sz="1400" dirty="0" smtClean="0">
                <a:latin typeface="Times New Roman" pitchFamily="18" charset="0"/>
                <a:cs typeface="Times New Roman" pitchFamily="18" charset="0"/>
              </a:rPr>
              <a:t>A. Fader, S. </a:t>
            </a:r>
            <a:r>
              <a:rPr lang="en-IN" sz="1400" dirty="0" err="1" smtClean="0">
                <a:latin typeface="Times New Roman" pitchFamily="18" charset="0"/>
                <a:cs typeface="Times New Roman" pitchFamily="18" charset="0"/>
              </a:rPr>
              <a:t>Soderland</a:t>
            </a:r>
            <a:r>
              <a:rPr lang="en-IN" sz="1400" dirty="0" smtClean="0">
                <a:latin typeface="Times New Roman" pitchFamily="18" charset="0"/>
                <a:cs typeface="Times New Roman" pitchFamily="18" charset="0"/>
              </a:rPr>
              <a:t>, and O. </a:t>
            </a:r>
            <a:r>
              <a:rPr lang="en-IN" sz="1400" dirty="0" err="1" smtClean="0">
                <a:latin typeface="Times New Roman" pitchFamily="18" charset="0"/>
                <a:cs typeface="Times New Roman" pitchFamily="18" charset="0"/>
              </a:rPr>
              <a:t>Etzioni</a:t>
            </a:r>
            <a:r>
              <a:rPr lang="en-IN" sz="1400" dirty="0" smtClean="0">
                <a:latin typeface="Times New Roman" pitchFamily="18" charset="0"/>
                <a:cs typeface="Times New Roman" pitchFamily="18" charset="0"/>
              </a:rPr>
              <a:t>. Identifying Relations for Open Information Extraction. In Proc. of the Conf. on Empirical Methods in Natural Language Processing (EMNLP), pages 1535–1545. Association for Computational Linguistics, 2011</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7030A0"/>
                </a:solidFill>
                <a:latin typeface="Times New Roman" pitchFamily="18" charset="0"/>
                <a:cs typeface="Times New Roman" pitchFamily="18" charset="0"/>
              </a:rPr>
              <a:t>References </a:t>
            </a:r>
            <a:r>
              <a:rPr lang="en-US" b="1" dirty="0" smtClean="0">
                <a:solidFill>
                  <a:srgbClr val="7030A0"/>
                </a:solidFill>
                <a:latin typeface="Times New Roman" pitchFamily="18" charset="0"/>
                <a:cs typeface="Times New Roman" pitchFamily="18" charset="0"/>
              </a:rPr>
              <a:t>(2)</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Autofit/>
          </a:bodyPr>
          <a:lstStyle/>
          <a:p>
            <a:r>
              <a:rPr lang="de-DE" sz="1200" dirty="0" smtClean="0">
                <a:latin typeface="Times New Roman" pitchFamily="18" charset="0"/>
                <a:cs typeface="Times New Roman" pitchFamily="18" charset="0"/>
              </a:rPr>
              <a:t>K. Gimpel, N. Schneider, B. O’Connor, D. Das, D. Mills, J. Eisenstein, </a:t>
            </a:r>
            <a:r>
              <a:rPr lang="en-IN" sz="1200" dirty="0" smtClean="0">
                <a:latin typeface="Times New Roman" pitchFamily="18" charset="0"/>
                <a:cs typeface="Times New Roman" pitchFamily="18" charset="0"/>
              </a:rPr>
              <a:t>M. </a:t>
            </a:r>
            <a:r>
              <a:rPr lang="en-IN" sz="1200" dirty="0" err="1" smtClean="0">
                <a:latin typeface="Times New Roman" pitchFamily="18" charset="0"/>
                <a:cs typeface="Times New Roman" pitchFamily="18" charset="0"/>
              </a:rPr>
              <a:t>Heilman</a:t>
            </a:r>
            <a:r>
              <a:rPr lang="en-IN" sz="1200" dirty="0" smtClean="0">
                <a:latin typeface="Times New Roman" pitchFamily="18" charset="0"/>
                <a:cs typeface="Times New Roman" pitchFamily="18" charset="0"/>
              </a:rPr>
              <a:t>, D. </a:t>
            </a:r>
            <a:r>
              <a:rPr lang="en-IN" sz="1200" dirty="0" err="1" smtClean="0">
                <a:latin typeface="Times New Roman" pitchFamily="18" charset="0"/>
                <a:cs typeface="Times New Roman" pitchFamily="18" charset="0"/>
              </a:rPr>
              <a:t>Yogatama</a:t>
            </a:r>
            <a:r>
              <a:rPr lang="en-IN" sz="1200" dirty="0" smtClean="0">
                <a:latin typeface="Times New Roman" pitchFamily="18" charset="0"/>
                <a:cs typeface="Times New Roman" pitchFamily="18" charset="0"/>
              </a:rPr>
              <a:t>, J. </a:t>
            </a:r>
            <a:r>
              <a:rPr lang="en-IN" sz="1200" dirty="0" err="1" smtClean="0">
                <a:latin typeface="Times New Roman" pitchFamily="18" charset="0"/>
                <a:cs typeface="Times New Roman" pitchFamily="18" charset="0"/>
              </a:rPr>
              <a:t>Flanigan</a:t>
            </a:r>
            <a:r>
              <a:rPr lang="en-IN" sz="1200" dirty="0" smtClean="0">
                <a:latin typeface="Times New Roman" pitchFamily="18" charset="0"/>
                <a:cs typeface="Times New Roman" pitchFamily="18" charset="0"/>
              </a:rPr>
              <a:t>, and N. A. Smith. Part-of-speech Tagging for Twitter: Annotation, Features, and Experiments. In Proc. of the 49th Annual Meeting of the Association for Computational Linguistics: </a:t>
            </a:r>
            <a:r>
              <a:rPr lang="fr-FR" sz="1200" dirty="0" err="1" smtClean="0">
                <a:latin typeface="Times New Roman" pitchFamily="18" charset="0"/>
                <a:cs typeface="Times New Roman" pitchFamily="18" charset="0"/>
              </a:rPr>
              <a:t>Human</a:t>
            </a:r>
            <a:r>
              <a:rPr lang="fr-FR" sz="1200" dirty="0" smtClean="0">
                <a:latin typeface="Times New Roman" pitchFamily="18" charset="0"/>
                <a:cs typeface="Times New Roman" pitchFamily="18" charset="0"/>
              </a:rPr>
              <a:t> </a:t>
            </a:r>
            <a:r>
              <a:rPr lang="fr-FR" sz="1200" dirty="0" err="1" smtClean="0">
                <a:latin typeface="Times New Roman" pitchFamily="18" charset="0"/>
                <a:cs typeface="Times New Roman" pitchFamily="18" charset="0"/>
              </a:rPr>
              <a:t>Language</a:t>
            </a:r>
            <a:r>
              <a:rPr lang="fr-FR" sz="1200" dirty="0" smtClean="0">
                <a:latin typeface="Times New Roman" pitchFamily="18" charset="0"/>
                <a:cs typeface="Times New Roman" pitchFamily="18" charset="0"/>
              </a:rPr>
              <a:t> Technologies (HLT), pages 42–47, 2011.</a:t>
            </a:r>
          </a:p>
          <a:p>
            <a:r>
              <a:rPr lang="en-IN" sz="1200" dirty="0" smtClean="0">
                <a:latin typeface="Times New Roman" pitchFamily="18" charset="0"/>
                <a:cs typeface="Times New Roman" pitchFamily="18" charset="0"/>
              </a:rPr>
              <a:t>M. Gupta, R. Li, and K. Chang. Tutorial: Towards a Social Media Analytics Platform: Event Detection and User Profiling for </a:t>
            </a:r>
            <a:r>
              <a:rPr lang="en-IN" sz="1200" dirty="0" err="1" smtClean="0">
                <a:latin typeface="Times New Roman" pitchFamily="18" charset="0"/>
                <a:cs typeface="Times New Roman" pitchFamily="18" charset="0"/>
              </a:rPr>
              <a:t>Microblogs</a:t>
            </a:r>
            <a:r>
              <a:rPr lang="en-IN" sz="1200" dirty="0" smtClean="0">
                <a:latin typeface="Times New Roman" pitchFamily="18" charset="0"/>
                <a:cs typeface="Times New Roman" pitchFamily="18" charset="0"/>
              </a:rPr>
              <a:t>. In Proc. of the 23rd Intl. Conf. on World Wide Web (WWW), 2014.</a:t>
            </a:r>
          </a:p>
          <a:p>
            <a:r>
              <a:rPr lang="en-IN" sz="1200" dirty="0" smtClean="0">
                <a:latin typeface="Times New Roman" pitchFamily="18" charset="0"/>
                <a:cs typeface="Times New Roman" pitchFamily="18" charset="0"/>
              </a:rPr>
              <a:t>T. </a:t>
            </a:r>
            <a:r>
              <a:rPr lang="en-IN" sz="1200" dirty="0" err="1" smtClean="0">
                <a:latin typeface="Times New Roman" pitchFamily="18" charset="0"/>
                <a:cs typeface="Times New Roman" pitchFamily="18" charset="0"/>
              </a:rPr>
              <a:t>Hua</a:t>
            </a:r>
            <a:r>
              <a:rPr lang="en-IN" sz="1200" dirty="0" smtClean="0">
                <a:latin typeface="Times New Roman" pitchFamily="18" charset="0"/>
                <a:cs typeface="Times New Roman" pitchFamily="18" charset="0"/>
              </a:rPr>
              <a:t>, F. Chen, L. Zhao, C.-T. Lu, and N. </a:t>
            </a:r>
            <a:r>
              <a:rPr lang="en-IN" sz="1200" dirty="0" err="1" smtClean="0">
                <a:latin typeface="Times New Roman" pitchFamily="18" charset="0"/>
                <a:cs typeface="Times New Roman" pitchFamily="18" charset="0"/>
              </a:rPr>
              <a:t>Ramakrishnan</a:t>
            </a:r>
            <a:r>
              <a:rPr lang="en-IN" sz="1200" dirty="0" smtClean="0">
                <a:latin typeface="Times New Roman" pitchFamily="18" charset="0"/>
                <a:cs typeface="Times New Roman" pitchFamily="18" charset="0"/>
              </a:rPr>
              <a:t>. STED: Semi-supervised Targeted-interest Event Detection in Twitter. In Proc. of the 19th ACM SIGKDD Intl. Conf. on Knowledge Discovery and Data Mining (KDD), pages 1466–1469, 2013.</a:t>
            </a:r>
          </a:p>
          <a:p>
            <a:r>
              <a:rPr lang="en-IN" sz="1200" dirty="0" smtClean="0">
                <a:latin typeface="Times New Roman" pitchFamily="18" charset="0"/>
                <a:cs typeface="Times New Roman" pitchFamily="18" charset="0"/>
              </a:rPr>
              <a:t>K. </a:t>
            </a:r>
            <a:r>
              <a:rPr lang="en-IN" sz="1200" dirty="0" err="1" smtClean="0">
                <a:latin typeface="Times New Roman" pitchFamily="18" charset="0"/>
                <a:cs typeface="Times New Roman" pitchFamily="18" charset="0"/>
              </a:rPr>
              <a:t>Kireyev</a:t>
            </a:r>
            <a:r>
              <a:rPr lang="en-IN" sz="1200" dirty="0" smtClean="0">
                <a:latin typeface="Times New Roman" pitchFamily="18" charset="0"/>
                <a:cs typeface="Times New Roman" pitchFamily="18" charset="0"/>
              </a:rPr>
              <a:t>, L. </a:t>
            </a:r>
            <a:r>
              <a:rPr lang="en-IN" sz="1200" dirty="0" err="1" smtClean="0">
                <a:latin typeface="Times New Roman" pitchFamily="18" charset="0"/>
                <a:cs typeface="Times New Roman" pitchFamily="18" charset="0"/>
              </a:rPr>
              <a:t>Palen</a:t>
            </a:r>
            <a:r>
              <a:rPr lang="en-IN" sz="1200" dirty="0" smtClean="0">
                <a:latin typeface="Times New Roman" pitchFamily="18" charset="0"/>
                <a:cs typeface="Times New Roman" pitchFamily="18" charset="0"/>
              </a:rPr>
              <a:t>, and K. Anderson. Applications of Topics Models to Analysis of Disaster-Related Twitter Data. In NIPS Workshop on Applications for Topic Models: Text and Beyond, Dec 2009.</a:t>
            </a:r>
          </a:p>
          <a:p>
            <a:r>
              <a:rPr lang="en-IN" sz="1200" dirty="0" smtClean="0">
                <a:latin typeface="Times New Roman" pitchFamily="18" charset="0"/>
                <a:cs typeface="Times New Roman" pitchFamily="18" charset="0"/>
              </a:rPr>
              <a:t>T. Lee, Z. Wang, H. Wang, and S. won Hwang. Attribute Extraction and Scoring: A Probabilistic Approach. In Proc. of the 2013 IEEE 29th Intl. Conf. on Data Engineering (ICDE), pages 194–205, 2013.</a:t>
            </a:r>
          </a:p>
          <a:p>
            <a:r>
              <a:rPr lang="en-IN" sz="1200" dirty="0" smtClean="0">
                <a:latin typeface="Times New Roman" pitchFamily="18" charset="0"/>
                <a:cs typeface="Times New Roman" pitchFamily="18" charset="0"/>
              </a:rPr>
              <a:t>P. </a:t>
            </a:r>
            <a:r>
              <a:rPr lang="en-IN" sz="1200" dirty="0" err="1" smtClean="0">
                <a:latin typeface="Times New Roman" pitchFamily="18" charset="0"/>
                <a:cs typeface="Times New Roman" pitchFamily="18" charset="0"/>
              </a:rPr>
              <a:t>Löw</a:t>
            </a:r>
            <a:r>
              <a:rPr lang="en-IN" sz="1200" dirty="0" smtClean="0">
                <a:latin typeface="Times New Roman" pitchFamily="18" charset="0"/>
                <a:cs typeface="Times New Roman" pitchFamily="18" charset="0"/>
              </a:rPr>
              <a:t>. Natural Catastrophes in 2012 Dominated by U.S. Weather </a:t>
            </a:r>
            <a:r>
              <a:rPr lang="en-IN" sz="1200" dirty="0" err="1" smtClean="0">
                <a:latin typeface="Times New Roman" pitchFamily="18" charset="0"/>
                <a:cs typeface="Times New Roman" pitchFamily="18" charset="0"/>
              </a:rPr>
              <a:t>Extremes.http</a:t>
            </a:r>
            <a:r>
              <a:rPr lang="en-IN" sz="1200" dirty="0" smtClean="0">
                <a:latin typeface="Times New Roman" pitchFamily="18" charset="0"/>
                <a:cs typeface="Times New Roman" pitchFamily="18" charset="0"/>
              </a:rPr>
              <a:t>://</a:t>
            </a:r>
            <a:r>
              <a:rPr lang="en-IN" sz="1200" dirty="0" err="1" smtClean="0">
                <a:latin typeface="Times New Roman" pitchFamily="18" charset="0"/>
                <a:cs typeface="Times New Roman" pitchFamily="18" charset="0"/>
              </a:rPr>
              <a:t>www.worldwatch.org</a:t>
            </a:r>
            <a:r>
              <a:rPr lang="en-IN" sz="1200" dirty="0" smtClean="0">
                <a:latin typeface="Times New Roman" pitchFamily="18" charset="0"/>
                <a:cs typeface="Times New Roman" pitchFamily="18" charset="0"/>
              </a:rPr>
              <a:t>/natural-catastrophes-2012-dominated-us- </a:t>
            </a:r>
            <a:r>
              <a:rPr lang="en-IN" sz="1200" dirty="0" err="1" smtClean="0">
                <a:latin typeface="Times New Roman" pitchFamily="18" charset="0"/>
                <a:cs typeface="Times New Roman" pitchFamily="18" charset="0"/>
              </a:rPr>
              <a:t>eatherextremes</a:t>
            </a:r>
            <a:r>
              <a:rPr lang="en-IN" sz="1200" dirty="0" smtClean="0">
                <a:latin typeface="Times New Roman" pitchFamily="18" charset="0"/>
                <a:cs typeface="Times New Roman" pitchFamily="18" charset="0"/>
              </a:rPr>
              <a:t>- 0, 2013.</a:t>
            </a:r>
          </a:p>
          <a:p>
            <a:r>
              <a:rPr lang="en-IN" sz="1200" dirty="0" smtClean="0">
                <a:latin typeface="Times New Roman" pitchFamily="18" charset="0"/>
                <a:cs typeface="Times New Roman" pitchFamily="18" charset="0"/>
              </a:rPr>
              <a:t>A. Marcus, M. S. Bernstein, O. </a:t>
            </a:r>
            <a:r>
              <a:rPr lang="en-IN" sz="1200" dirty="0" err="1" smtClean="0">
                <a:latin typeface="Times New Roman" pitchFamily="18" charset="0"/>
                <a:cs typeface="Times New Roman" pitchFamily="18" charset="0"/>
              </a:rPr>
              <a:t>Badar</a:t>
            </a:r>
            <a:r>
              <a:rPr lang="en-IN" sz="1200" dirty="0" smtClean="0">
                <a:latin typeface="Times New Roman" pitchFamily="18" charset="0"/>
                <a:cs typeface="Times New Roman" pitchFamily="18" charset="0"/>
              </a:rPr>
              <a:t>, D. R. </a:t>
            </a:r>
            <a:r>
              <a:rPr lang="en-IN" sz="1200" dirty="0" err="1" smtClean="0">
                <a:latin typeface="Times New Roman" pitchFamily="18" charset="0"/>
                <a:cs typeface="Times New Roman" pitchFamily="18" charset="0"/>
              </a:rPr>
              <a:t>Karger</a:t>
            </a:r>
            <a:r>
              <a:rPr lang="en-IN" sz="1200" dirty="0" smtClean="0">
                <a:latin typeface="Times New Roman" pitchFamily="18" charset="0"/>
                <a:cs typeface="Times New Roman" pitchFamily="18" charset="0"/>
              </a:rPr>
              <a:t>, S. Madden, and R. C. Miller. Processing and Visualizing the Data in Tweets. ACM SIGMOD Record, 40(4):21–27, 2012.</a:t>
            </a:r>
          </a:p>
          <a:p>
            <a:r>
              <a:rPr lang="en-IN" sz="1200" dirty="0" smtClean="0">
                <a:latin typeface="Times New Roman" pitchFamily="18" charset="0"/>
                <a:cs typeface="Times New Roman" pitchFamily="18" charset="0"/>
              </a:rPr>
              <a:t>M. </a:t>
            </a:r>
            <a:r>
              <a:rPr lang="en-IN" sz="1200" dirty="0" err="1" smtClean="0">
                <a:latin typeface="Times New Roman" pitchFamily="18" charset="0"/>
                <a:cs typeface="Times New Roman" pitchFamily="18" charset="0"/>
              </a:rPr>
              <a:t>Mathioudakis</a:t>
            </a:r>
            <a:r>
              <a:rPr lang="en-IN" sz="1200" dirty="0" smtClean="0">
                <a:latin typeface="Times New Roman" pitchFamily="18" charset="0"/>
                <a:cs typeface="Times New Roman" pitchFamily="18" charset="0"/>
              </a:rPr>
              <a:t> and N. </a:t>
            </a:r>
            <a:r>
              <a:rPr lang="en-IN" sz="1200" dirty="0" err="1" smtClean="0">
                <a:latin typeface="Times New Roman" pitchFamily="18" charset="0"/>
                <a:cs typeface="Times New Roman" pitchFamily="18" charset="0"/>
              </a:rPr>
              <a:t>Koudas</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Twittermonitor</a:t>
            </a:r>
            <a:r>
              <a:rPr lang="en-IN" sz="1200" dirty="0" smtClean="0">
                <a:latin typeface="Times New Roman" pitchFamily="18" charset="0"/>
                <a:cs typeface="Times New Roman" pitchFamily="18" charset="0"/>
              </a:rPr>
              <a:t>: Trend Detection over the Twitter Stream. In Proc. of the 2010 ACM SIGMOD Intl. Conf. on Management of Data (SIGMOD), pages 1155–1158, 2010.</a:t>
            </a:r>
          </a:p>
          <a:p>
            <a:r>
              <a:rPr lang="en-IN" sz="1200" dirty="0" smtClean="0">
                <a:latin typeface="Times New Roman" pitchFamily="18" charset="0"/>
                <a:cs typeface="Times New Roman" pitchFamily="18" charset="0"/>
              </a:rPr>
              <a:t>N. </a:t>
            </a:r>
            <a:r>
              <a:rPr lang="en-IN" sz="1200" dirty="0" err="1" smtClean="0">
                <a:latin typeface="Times New Roman" pitchFamily="18" charset="0"/>
                <a:cs typeface="Times New Roman" pitchFamily="18" charset="0"/>
              </a:rPr>
              <a:t>Nakashole</a:t>
            </a:r>
            <a:r>
              <a:rPr lang="en-IN" sz="1200" dirty="0" smtClean="0">
                <a:latin typeface="Times New Roman" pitchFamily="18" charset="0"/>
                <a:cs typeface="Times New Roman" pitchFamily="18" charset="0"/>
              </a:rPr>
              <a:t>, G. </a:t>
            </a:r>
            <a:r>
              <a:rPr lang="en-IN" sz="1200" dirty="0" err="1" smtClean="0">
                <a:latin typeface="Times New Roman" pitchFamily="18" charset="0"/>
                <a:cs typeface="Times New Roman" pitchFamily="18" charset="0"/>
              </a:rPr>
              <a:t>Weikum</a:t>
            </a:r>
            <a:r>
              <a:rPr lang="en-IN" sz="1200" dirty="0" smtClean="0">
                <a:latin typeface="Times New Roman" pitchFamily="18" charset="0"/>
                <a:cs typeface="Times New Roman" pitchFamily="18" charset="0"/>
              </a:rPr>
              <a:t>, and F. </a:t>
            </a:r>
            <a:r>
              <a:rPr lang="en-IN" sz="1200" dirty="0" err="1" smtClean="0">
                <a:latin typeface="Times New Roman" pitchFamily="18" charset="0"/>
                <a:cs typeface="Times New Roman" pitchFamily="18" charset="0"/>
              </a:rPr>
              <a:t>Suchanek</a:t>
            </a:r>
            <a:r>
              <a:rPr lang="en-IN" sz="1200" dirty="0" smtClean="0">
                <a:latin typeface="Times New Roman" pitchFamily="18" charset="0"/>
                <a:cs typeface="Times New Roman" pitchFamily="18" charset="0"/>
              </a:rPr>
              <a:t>. PATTY: A Taxonomy of Relational Patterns with Semantic Types. In Proc. of the 2012 Joint Conf. on Empirical Methods in Natural Language Processing and Computational Natural Language Learning (EMNLP-</a:t>
            </a:r>
            <a:r>
              <a:rPr lang="en-IN" sz="1200" dirty="0" err="1" smtClean="0">
                <a:latin typeface="Times New Roman" pitchFamily="18" charset="0"/>
                <a:cs typeface="Times New Roman" pitchFamily="18" charset="0"/>
              </a:rPr>
              <a:t>CoNLL</a:t>
            </a:r>
            <a:r>
              <a:rPr lang="en-IN" sz="1200" dirty="0" smtClean="0">
                <a:latin typeface="Times New Roman" pitchFamily="18" charset="0"/>
                <a:cs typeface="Times New Roman" pitchFamily="18" charset="0"/>
              </a:rPr>
              <a:t>), pages 1135–1145. Association for Computational Linguistics, 2012.</a:t>
            </a:r>
            <a:endParaRPr lang="en-IN"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7030A0"/>
                </a:solidFill>
                <a:latin typeface="Times New Roman" pitchFamily="18" charset="0"/>
                <a:cs typeface="Times New Roman" pitchFamily="18" charset="0"/>
              </a:rPr>
              <a:t>References </a:t>
            </a:r>
            <a:r>
              <a:rPr lang="en-US" b="1" dirty="0" smtClean="0">
                <a:solidFill>
                  <a:srgbClr val="7030A0"/>
                </a:solidFill>
                <a:latin typeface="Times New Roman" pitchFamily="18" charset="0"/>
                <a:cs typeface="Times New Roman" pitchFamily="18" charset="0"/>
              </a:rPr>
              <a:t>(3)</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IN" sz="1200" dirty="0" smtClean="0">
                <a:latin typeface="Times New Roman" pitchFamily="18" charset="0"/>
                <a:cs typeface="Times New Roman" pitchFamily="18" charset="0"/>
              </a:rPr>
              <a:t>J. </a:t>
            </a:r>
            <a:r>
              <a:rPr lang="en-IN" sz="1200" dirty="0" err="1" smtClean="0">
                <a:latin typeface="Times New Roman" pitchFamily="18" charset="0"/>
                <a:cs typeface="Times New Roman" pitchFamily="18" charset="0"/>
              </a:rPr>
              <a:t>Reisinger</a:t>
            </a:r>
            <a:r>
              <a:rPr lang="en-IN" sz="1200" dirty="0" smtClean="0">
                <a:latin typeface="Times New Roman" pitchFamily="18" charset="0"/>
                <a:cs typeface="Times New Roman" pitchFamily="18" charset="0"/>
              </a:rPr>
              <a:t> and M. </a:t>
            </a:r>
            <a:r>
              <a:rPr lang="en-IN" sz="1200" dirty="0" err="1" smtClean="0">
                <a:latin typeface="Times New Roman" pitchFamily="18" charset="0"/>
                <a:cs typeface="Times New Roman" pitchFamily="18" charset="0"/>
              </a:rPr>
              <a:t>Pasca</a:t>
            </a:r>
            <a:r>
              <a:rPr lang="en-IN" sz="1200" dirty="0" smtClean="0">
                <a:latin typeface="Times New Roman" pitchFamily="18" charset="0"/>
                <a:cs typeface="Times New Roman" pitchFamily="18" charset="0"/>
              </a:rPr>
              <a:t>. Low-Cost Supervision for Multiple-Source Attribute Extraction. In Proc. of the 2009 Conf. on Intelligent Text Processing and Computational Linguistics (</a:t>
            </a:r>
            <a:r>
              <a:rPr lang="en-IN" sz="1200" dirty="0" err="1" smtClean="0">
                <a:latin typeface="Times New Roman" pitchFamily="18" charset="0"/>
                <a:cs typeface="Times New Roman" pitchFamily="18" charset="0"/>
              </a:rPr>
              <a:t>CICLing</a:t>
            </a:r>
            <a:r>
              <a:rPr lang="en-IN" sz="1200" dirty="0" smtClean="0">
                <a:latin typeface="Times New Roman" pitchFamily="18" charset="0"/>
                <a:cs typeface="Times New Roman" pitchFamily="18" charset="0"/>
              </a:rPr>
              <a:t>), pages 382–393, 2009.</a:t>
            </a:r>
          </a:p>
          <a:p>
            <a:r>
              <a:rPr lang="en-IN" sz="1200" dirty="0" smtClean="0">
                <a:latin typeface="Times New Roman" pitchFamily="18" charset="0"/>
                <a:cs typeface="Times New Roman" pitchFamily="18" charset="0"/>
              </a:rPr>
              <a:t>A. Ritter, O. </a:t>
            </a:r>
            <a:r>
              <a:rPr lang="en-IN" sz="1200" dirty="0" err="1" smtClean="0">
                <a:latin typeface="Times New Roman" pitchFamily="18" charset="0"/>
                <a:cs typeface="Times New Roman" pitchFamily="18" charset="0"/>
              </a:rPr>
              <a:t>Etzioni</a:t>
            </a:r>
            <a:r>
              <a:rPr lang="en-IN" sz="1200" dirty="0" smtClean="0">
                <a:latin typeface="Times New Roman" pitchFamily="18" charset="0"/>
                <a:cs typeface="Times New Roman" pitchFamily="18" charset="0"/>
              </a:rPr>
              <a:t>, S. Clark, et al. Open Domain Event Extraction from Twitter. In Proc. of the 18th ACM SIGKDD Intl. Conf. on Knowledge Discovery and Data Mining (KDD), pages 1104–1112, 2012.</a:t>
            </a:r>
          </a:p>
          <a:p>
            <a:r>
              <a:rPr lang="en-IN" sz="1200" dirty="0" smtClean="0">
                <a:latin typeface="Times New Roman" pitchFamily="18" charset="0"/>
                <a:cs typeface="Times New Roman" pitchFamily="18" charset="0"/>
              </a:rPr>
              <a:t>D. </a:t>
            </a:r>
            <a:r>
              <a:rPr lang="en-IN" sz="1200" dirty="0" err="1" smtClean="0">
                <a:latin typeface="Times New Roman" pitchFamily="18" charset="0"/>
                <a:cs typeface="Times New Roman" pitchFamily="18" charset="0"/>
              </a:rPr>
              <a:t>Rusu</a:t>
            </a:r>
            <a:r>
              <a:rPr lang="en-IN" sz="1200" dirty="0" smtClean="0">
                <a:latin typeface="Times New Roman" pitchFamily="18" charset="0"/>
                <a:cs typeface="Times New Roman" pitchFamily="18" charset="0"/>
              </a:rPr>
              <a:t>, L. Dali, B. Fortuna, M. </a:t>
            </a:r>
            <a:r>
              <a:rPr lang="en-IN" sz="1200" dirty="0" err="1" smtClean="0">
                <a:latin typeface="Times New Roman" pitchFamily="18" charset="0"/>
                <a:cs typeface="Times New Roman" pitchFamily="18" charset="0"/>
              </a:rPr>
              <a:t>Grobelnik</a:t>
            </a:r>
            <a:r>
              <a:rPr lang="en-IN" sz="1200" dirty="0" smtClean="0">
                <a:latin typeface="Times New Roman" pitchFamily="18" charset="0"/>
                <a:cs typeface="Times New Roman" pitchFamily="18" charset="0"/>
              </a:rPr>
              <a:t>, and D. </a:t>
            </a:r>
            <a:r>
              <a:rPr lang="en-IN" sz="1200" dirty="0" err="1" smtClean="0">
                <a:latin typeface="Times New Roman" pitchFamily="18" charset="0"/>
                <a:cs typeface="Times New Roman" pitchFamily="18" charset="0"/>
              </a:rPr>
              <a:t>Mladenic</a:t>
            </a:r>
            <a:r>
              <a:rPr lang="en-IN" sz="1200" dirty="0" smtClean="0">
                <a:latin typeface="Times New Roman" pitchFamily="18" charset="0"/>
                <a:cs typeface="Times New Roman" pitchFamily="18" charset="0"/>
              </a:rPr>
              <a:t>. Triplet Extraction From Sentences. In Proc. of the 10th Intl. </a:t>
            </a:r>
            <a:r>
              <a:rPr lang="en-IN" sz="1200" dirty="0" err="1" smtClean="0">
                <a:latin typeface="Times New Roman" pitchFamily="18" charset="0"/>
                <a:cs typeface="Times New Roman" pitchFamily="18" charset="0"/>
              </a:rPr>
              <a:t>Multiconf</a:t>
            </a:r>
            <a:r>
              <a:rPr lang="en-IN" sz="1200" dirty="0" smtClean="0">
                <a:latin typeface="Times New Roman" pitchFamily="18" charset="0"/>
                <a:cs typeface="Times New Roman" pitchFamily="18" charset="0"/>
              </a:rPr>
              <a:t>. “Information Society - IS 2007”, volume A, pages 218–222, 2007.</a:t>
            </a:r>
          </a:p>
          <a:p>
            <a:r>
              <a:rPr lang="en-IN" sz="1200" dirty="0" smtClean="0">
                <a:latin typeface="Times New Roman" pitchFamily="18" charset="0"/>
                <a:cs typeface="Times New Roman" pitchFamily="18" charset="0"/>
              </a:rPr>
              <a:t>T. </a:t>
            </a:r>
            <a:r>
              <a:rPr lang="en-IN" sz="1200" dirty="0" err="1" smtClean="0">
                <a:latin typeface="Times New Roman" pitchFamily="18" charset="0"/>
                <a:cs typeface="Times New Roman" pitchFamily="18" charset="0"/>
              </a:rPr>
              <a:t>Sakaki</a:t>
            </a:r>
            <a:r>
              <a:rPr lang="en-IN" sz="1200" dirty="0" smtClean="0">
                <a:latin typeface="Times New Roman" pitchFamily="18" charset="0"/>
                <a:cs typeface="Times New Roman" pitchFamily="18" charset="0"/>
              </a:rPr>
              <a:t>, M. Okazaki, and Y. Matsuo. Earthquake Shakes Twitter Users: Real-Time Event Detection by Social Sensors. In Intl. World Wide Web </a:t>
            </a:r>
            <a:r>
              <a:rPr lang="fr-FR" sz="1200" dirty="0" err="1" smtClean="0">
                <a:latin typeface="Times New Roman" pitchFamily="18" charset="0"/>
                <a:cs typeface="Times New Roman" pitchFamily="18" charset="0"/>
              </a:rPr>
              <a:t>Conference</a:t>
            </a:r>
            <a:r>
              <a:rPr lang="fr-FR" sz="1200" dirty="0" smtClean="0">
                <a:latin typeface="Times New Roman" pitchFamily="18" charset="0"/>
                <a:cs typeface="Times New Roman" pitchFamily="18" charset="0"/>
              </a:rPr>
              <a:t> (WWW), pages 851–860, 2010.</a:t>
            </a:r>
          </a:p>
          <a:p>
            <a:r>
              <a:rPr lang="en-IN" sz="1200" dirty="0" smtClean="0">
                <a:latin typeface="Times New Roman" pitchFamily="18" charset="0"/>
                <a:cs typeface="Times New Roman" pitchFamily="18" charset="0"/>
              </a:rPr>
              <a:t>S. </a:t>
            </a:r>
            <a:r>
              <a:rPr lang="en-IN" sz="1200" dirty="0" err="1" smtClean="0">
                <a:latin typeface="Times New Roman" pitchFamily="18" charset="0"/>
                <a:cs typeface="Times New Roman" pitchFamily="18" charset="0"/>
              </a:rPr>
              <a:t>Sarawagi</a:t>
            </a:r>
            <a:r>
              <a:rPr lang="en-IN" sz="1200" dirty="0" smtClean="0">
                <a:latin typeface="Times New Roman" pitchFamily="18" charset="0"/>
                <a:cs typeface="Times New Roman" pitchFamily="18" charset="0"/>
              </a:rPr>
              <a:t>. Information Extraction. Foundations and Trends in Databases,1(3):261–377, 2008.</a:t>
            </a:r>
          </a:p>
          <a:p>
            <a:r>
              <a:rPr lang="en-IN" sz="1200" dirty="0" smtClean="0">
                <a:latin typeface="Times New Roman" pitchFamily="18" charset="0"/>
                <a:cs typeface="Times New Roman" pitchFamily="18" charset="0"/>
              </a:rPr>
              <a:t>K. </a:t>
            </a:r>
            <a:r>
              <a:rPr lang="en-IN" sz="1200" dirty="0" err="1" smtClean="0">
                <a:latin typeface="Times New Roman" pitchFamily="18" charset="0"/>
                <a:cs typeface="Times New Roman" pitchFamily="18" charset="0"/>
              </a:rPr>
              <a:t>Starbird</a:t>
            </a:r>
            <a:r>
              <a:rPr lang="en-IN" sz="1200" dirty="0" smtClean="0">
                <a:latin typeface="Times New Roman" pitchFamily="18" charset="0"/>
                <a:cs typeface="Times New Roman" pitchFamily="18" charset="0"/>
              </a:rPr>
              <a:t>, L. </a:t>
            </a:r>
            <a:r>
              <a:rPr lang="en-IN" sz="1200" dirty="0" err="1" smtClean="0">
                <a:latin typeface="Times New Roman" pitchFamily="18" charset="0"/>
                <a:cs typeface="Times New Roman" pitchFamily="18" charset="0"/>
              </a:rPr>
              <a:t>Palen</a:t>
            </a:r>
            <a:r>
              <a:rPr lang="en-IN" sz="1200" dirty="0" smtClean="0">
                <a:latin typeface="Times New Roman" pitchFamily="18" charset="0"/>
                <a:cs typeface="Times New Roman" pitchFamily="18" charset="0"/>
              </a:rPr>
              <a:t>, A. L. Hughes, and S. </a:t>
            </a:r>
            <a:r>
              <a:rPr lang="en-IN" sz="1200" dirty="0" err="1" smtClean="0">
                <a:latin typeface="Times New Roman" pitchFamily="18" charset="0"/>
                <a:cs typeface="Times New Roman" pitchFamily="18" charset="0"/>
              </a:rPr>
              <a:t>Vieweg</a:t>
            </a:r>
            <a:r>
              <a:rPr lang="en-IN" sz="1200" dirty="0" smtClean="0">
                <a:latin typeface="Times New Roman" pitchFamily="18" charset="0"/>
                <a:cs typeface="Times New Roman" pitchFamily="18" charset="0"/>
              </a:rPr>
              <a:t>. Chatter on the Red: What Hazards Threat Reveals about the Social Life of </a:t>
            </a:r>
            <a:r>
              <a:rPr lang="en-IN" sz="1200" dirty="0" err="1" smtClean="0">
                <a:latin typeface="Times New Roman" pitchFamily="18" charset="0"/>
                <a:cs typeface="Times New Roman" pitchFamily="18" charset="0"/>
              </a:rPr>
              <a:t>Microblogged</a:t>
            </a:r>
            <a:r>
              <a:rPr lang="en-IN" sz="1200" dirty="0" smtClean="0">
                <a:latin typeface="Times New Roman" pitchFamily="18" charset="0"/>
                <a:cs typeface="Times New Roman" pitchFamily="18" charset="0"/>
              </a:rPr>
              <a:t> Information. In Computer Supported Cooperative Work (CSCW), pages 241–250, 2010</a:t>
            </a:r>
          </a:p>
          <a:p>
            <a:r>
              <a:rPr lang="en-IN" sz="1200" dirty="0" smtClean="0">
                <a:latin typeface="Times New Roman" pitchFamily="18" charset="0"/>
                <a:cs typeface="Times New Roman" pitchFamily="18" charset="0"/>
              </a:rPr>
              <a:t>S. </a:t>
            </a:r>
            <a:r>
              <a:rPr lang="en-IN" sz="1200" dirty="0" err="1" smtClean="0">
                <a:latin typeface="Times New Roman" pitchFamily="18" charset="0"/>
                <a:cs typeface="Times New Roman" pitchFamily="18" charset="0"/>
              </a:rPr>
              <a:t>Vieweg</a:t>
            </a:r>
            <a:r>
              <a:rPr lang="en-IN" sz="1200" dirty="0" smtClean="0">
                <a:latin typeface="Times New Roman" pitchFamily="18" charset="0"/>
                <a:cs typeface="Times New Roman" pitchFamily="18" charset="0"/>
              </a:rPr>
              <a:t>, A. L. Hughes, K. </a:t>
            </a:r>
            <a:r>
              <a:rPr lang="en-IN" sz="1200" dirty="0" err="1" smtClean="0">
                <a:latin typeface="Times New Roman" pitchFamily="18" charset="0"/>
                <a:cs typeface="Times New Roman" pitchFamily="18" charset="0"/>
              </a:rPr>
              <a:t>Starbird</a:t>
            </a:r>
            <a:r>
              <a:rPr lang="en-IN" sz="1200" dirty="0" smtClean="0">
                <a:latin typeface="Times New Roman" pitchFamily="18" charset="0"/>
                <a:cs typeface="Times New Roman" pitchFamily="18" charset="0"/>
              </a:rPr>
              <a:t>, and L. </a:t>
            </a:r>
            <a:r>
              <a:rPr lang="en-IN" sz="1200" dirty="0" err="1" smtClean="0">
                <a:latin typeface="Times New Roman" pitchFamily="18" charset="0"/>
                <a:cs typeface="Times New Roman" pitchFamily="18" charset="0"/>
              </a:rPr>
              <a:t>Palen</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Microblogging</a:t>
            </a:r>
            <a:r>
              <a:rPr lang="en-IN" sz="1200" dirty="0" smtClean="0">
                <a:latin typeface="Times New Roman" pitchFamily="18" charset="0"/>
                <a:cs typeface="Times New Roman" pitchFamily="18" charset="0"/>
              </a:rPr>
              <a:t> During Two Natural Hazards Events: What Twitter may Contribute to Situational Awareness. In Intl. Conf. on Human Factors in Computing Systems (CHI), pages 1079–1088, 2010</a:t>
            </a:r>
          </a:p>
          <a:p>
            <a:r>
              <a:rPr lang="en-IN" sz="1200" dirty="0" smtClean="0">
                <a:latin typeface="Times New Roman" pitchFamily="18" charset="0"/>
                <a:cs typeface="Times New Roman" pitchFamily="18" charset="0"/>
              </a:rPr>
              <a:t>Y. W. Wong, D. </a:t>
            </a:r>
            <a:r>
              <a:rPr lang="en-IN" sz="1200" dirty="0" err="1" smtClean="0">
                <a:latin typeface="Times New Roman" pitchFamily="18" charset="0"/>
                <a:cs typeface="Times New Roman" pitchFamily="18" charset="0"/>
              </a:rPr>
              <a:t>Widdows</a:t>
            </a:r>
            <a:r>
              <a:rPr lang="en-IN" sz="1200" dirty="0" smtClean="0">
                <a:latin typeface="Times New Roman" pitchFamily="18" charset="0"/>
                <a:cs typeface="Times New Roman" pitchFamily="18" charset="0"/>
              </a:rPr>
              <a:t>, T. </a:t>
            </a:r>
            <a:r>
              <a:rPr lang="en-IN" sz="1200" dirty="0" err="1" smtClean="0">
                <a:latin typeface="Times New Roman" pitchFamily="18" charset="0"/>
                <a:cs typeface="Times New Roman" pitchFamily="18" charset="0"/>
              </a:rPr>
              <a:t>Lokovic</a:t>
            </a:r>
            <a:r>
              <a:rPr lang="en-IN" sz="1200" dirty="0" smtClean="0">
                <a:latin typeface="Times New Roman" pitchFamily="18" charset="0"/>
                <a:cs typeface="Times New Roman" pitchFamily="18" charset="0"/>
              </a:rPr>
              <a:t>, and K. Nigam. Scalable Attribute-Value Extraction from Semi-structured Text. In Proc. of the 2009 IEEE Intl. Conf. on Data Mining (ICDM) Workshops, pages 302–307, 2009.</a:t>
            </a:r>
          </a:p>
          <a:p>
            <a:r>
              <a:rPr lang="en-IN" sz="1200" dirty="0" smtClean="0">
                <a:latin typeface="Times New Roman" pitchFamily="18" charset="0"/>
                <a:cs typeface="Times New Roman" pitchFamily="18" charset="0"/>
              </a:rPr>
              <a:t>F. Wu and D. S. Weld. Automatically Refining the Wikipedia </a:t>
            </a:r>
            <a:r>
              <a:rPr lang="en-IN" sz="1200" dirty="0" err="1" smtClean="0">
                <a:latin typeface="Times New Roman" pitchFamily="18" charset="0"/>
                <a:cs typeface="Times New Roman" pitchFamily="18" charset="0"/>
              </a:rPr>
              <a:t>Infobox</a:t>
            </a:r>
            <a:r>
              <a:rPr lang="en-IN" sz="1200" dirty="0" smtClean="0">
                <a:latin typeface="Times New Roman" pitchFamily="18" charset="0"/>
                <a:cs typeface="Times New Roman" pitchFamily="18" charset="0"/>
              </a:rPr>
              <a:t> Ontology. In Proc. of the 17th Intl. Conf. on World Wide Web (WWW), pages 635–644. ACM, 2008.</a:t>
            </a:r>
          </a:p>
          <a:p>
            <a:r>
              <a:rPr lang="en-IN" sz="1200" dirty="0" smtClean="0">
                <a:latin typeface="Times New Roman" pitchFamily="18" charset="0"/>
                <a:cs typeface="Times New Roman" pitchFamily="18" charset="0"/>
              </a:rPr>
              <a:t>J. Yang and J. </a:t>
            </a:r>
            <a:r>
              <a:rPr lang="en-IN" sz="1200" dirty="0" err="1" smtClean="0">
                <a:latin typeface="Times New Roman" pitchFamily="18" charset="0"/>
                <a:cs typeface="Times New Roman" pitchFamily="18" charset="0"/>
              </a:rPr>
              <a:t>Leskovec</a:t>
            </a:r>
            <a:r>
              <a:rPr lang="en-IN" sz="1200" dirty="0" smtClean="0">
                <a:latin typeface="Times New Roman" pitchFamily="18" charset="0"/>
                <a:cs typeface="Times New Roman" pitchFamily="18" charset="0"/>
              </a:rPr>
              <a:t>. Patterns of Temporal Variation in Online Media. In Proc. of the 4th ACM Intl. Conf. on Web Search and Data Mining (WSDM), pages 177–186. ACM, 2011.</a:t>
            </a:r>
            <a:endParaRPr lang="fr-FR" sz="1200" dirty="0" smtClean="0">
              <a:latin typeface="Times New Roman" pitchFamily="18" charset="0"/>
              <a:cs typeface="Times New Roman" pitchFamily="18" charset="0"/>
            </a:endParaRPr>
          </a:p>
          <a:p>
            <a:endParaRPr lang="en-IN"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7030A0"/>
                </a:solidFill>
                <a:latin typeface="Times New Roman" pitchFamily="18" charset="0"/>
                <a:cs typeface="Times New Roman" pitchFamily="18" charset="0"/>
              </a:rPr>
              <a:t>Informative </a:t>
            </a:r>
            <a:r>
              <a:rPr lang="en-US" b="1" dirty="0" err="1" smtClean="0">
                <a:solidFill>
                  <a:srgbClr val="7030A0"/>
                </a:solidFill>
                <a:latin typeface="Times New Roman" pitchFamily="18" charset="0"/>
                <a:cs typeface="Times New Roman" pitchFamily="18" charset="0"/>
              </a:rPr>
              <a:t>vs</a:t>
            </a:r>
            <a:r>
              <a:rPr lang="en-US" b="1" dirty="0" smtClean="0">
                <a:solidFill>
                  <a:srgbClr val="7030A0"/>
                </a:solidFill>
                <a:latin typeface="Times New Roman" pitchFamily="18" charset="0"/>
                <a:cs typeface="Times New Roman" pitchFamily="18" charset="0"/>
              </a:rPr>
              <a:t> Non-Informative</a:t>
            </a:r>
            <a:endParaRPr lang="en-IN" b="1" dirty="0">
              <a:solidFill>
                <a:srgbClr val="7030A0"/>
              </a:solidFill>
              <a:latin typeface="Times New Roman" pitchFamily="18" charset="0"/>
              <a:cs typeface="Times New Roman" pitchFamily="18" charset="0"/>
            </a:endParaRPr>
          </a:p>
        </p:txBody>
      </p:sp>
      <p:pic>
        <p:nvPicPr>
          <p:cNvPr id="4" name="Content Placeholder 3" descr="slide-7-638.jpg"/>
          <p:cNvPicPr>
            <a:picLocks noGrp="1" noChangeAspect="1"/>
          </p:cNvPicPr>
          <p:nvPr>
            <p:ph sz="quarter" idx="1"/>
          </p:nvPr>
        </p:nvPicPr>
        <p:blipFill>
          <a:blip r:embed="rId2" cstate="print"/>
          <a:stretch>
            <a:fillRect/>
          </a:stretch>
        </p:blipFill>
        <p:spPr>
          <a:xfrm>
            <a:off x="1691680" y="1346411"/>
            <a:ext cx="6264696" cy="4340120"/>
          </a:xfrm>
        </p:spPr>
      </p:pic>
      <p:sp>
        <p:nvSpPr>
          <p:cNvPr id="5" name="TextBox 4"/>
          <p:cNvSpPr txBox="1"/>
          <p:nvPr/>
        </p:nvSpPr>
        <p:spPr>
          <a:xfrm>
            <a:off x="1259632" y="5805264"/>
            <a:ext cx="2808312" cy="369332"/>
          </a:xfrm>
          <a:prstGeom prst="rect">
            <a:avLst/>
          </a:prstGeom>
          <a:noFill/>
        </p:spPr>
        <p:txBody>
          <a:bodyPr wrap="square" rtlCol="0">
            <a:spAutoFit/>
          </a:bodyPr>
          <a:lstStyle/>
          <a:p>
            <a:r>
              <a:rPr lang="en-US" dirty="0" smtClean="0">
                <a:hlinkClick r:id="rId3"/>
              </a:rPr>
              <a:t>Source</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7030A0"/>
                </a:solidFill>
                <a:latin typeface="Times New Roman" pitchFamily="18" charset="0"/>
                <a:cs typeface="Times New Roman" pitchFamily="18" charset="0"/>
              </a:rPr>
              <a:t>Motivation</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IN" dirty="0" smtClean="0">
                <a:latin typeface="Times New Roman" pitchFamily="18" charset="0"/>
                <a:cs typeface="Times New Roman" pitchFamily="18" charset="0"/>
              </a:rPr>
              <a:t>As soon as natural disaster events happen, users are eager to know more about them. </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Search </a:t>
            </a:r>
            <a:r>
              <a:rPr lang="en-IN" dirty="0" smtClean="0">
                <a:latin typeface="Times New Roman" pitchFamily="18" charset="0"/>
                <a:cs typeface="Times New Roman" pitchFamily="18" charset="0"/>
              </a:rPr>
              <a:t>engines </a:t>
            </a:r>
            <a:r>
              <a:rPr lang="en-IN" dirty="0" smtClean="0">
                <a:latin typeface="Times New Roman" pitchFamily="18" charset="0"/>
                <a:cs typeface="Times New Roman" pitchFamily="18" charset="0"/>
              </a:rPr>
              <a:t>provide </a:t>
            </a:r>
            <a:r>
              <a:rPr lang="en-IN" dirty="0" smtClean="0">
                <a:latin typeface="Times New Roman" pitchFamily="18" charset="0"/>
                <a:cs typeface="Times New Roman" pitchFamily="18" charset="0"/>
              </a:rPr>
              <a:t>a ten blue links </a:t>
            </a:r>
            <a:r>
              <a:rPr lang="en-IN" dirty="0" smtClean="0">
                <a:latin typeface="Times New Roman" pitchFamily="18" charset="0"/>
                <a:cs typeface="Times New Roman" pitchFamily="18" charset="0"/>
              </a:rPr>
              <a:t>interface.</a:t>
            </a: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Relevance of results for such queries can be significantly improved if users are shown a structured summary of the fresh events related to such queries.</a:t>
            </a:r>
          </a:p>
          <a:p>
            <a:r>
              <a:rPr lang="en-IN" dirty="0" smtClean="0">
                <a:latin typeface="Times New Roman" pitchFamily="18" charset="0"/>
                <a:cs typeface="Times New Roman" pitchFamily="18" charset="0"/>
              </a:rPr>
              <a:t>Twitter is a great source that can be exploited for obtaining such fine-grained structured information for fresh natural disaster events.</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7030A0"/>
                </a:solidFill>
                <a:latin typeface="Times New Roman" pitchFamily="18" charset="0"/>
                <a:cs typeface="Times New Roman" pitchFamily="18" charset="0"/>
              </a:rPr>
              <a:t>Challenges</a:t>
            </a:r>
            <a:endParaRPr lang="en-IN" b="1"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IN" dirty="0" smtClean="0">
                <a:latin typeface="Times New Roman" pitchFamily="18" charset="0"/>
                <a:cs typeface="Times New Roman" pitchFamily="18" charset="0"/>
              </a:rPr>
              <a:t>Tweets are noisy and ambiguous.</a:t>
            </a:r>
          </a:p>
          <a:p>
            <a:r>
              <a:rPr lang="en-IN" dirty="0" smtClean="0">
                <a:latin typeface="Times New Roman" pitchFamily="18" charset="0"/>
                <a:cs typeface="Times New Roman" pitchFamily="18" charset="0"/>
              </a:rPr>
              <a:t>There is no well defined schema for various types of natural disaster events.</a:t>
            </a:r>
          </a:p>
          <a:p>
            <a:r>
              <a:rPr lang="en-IN" dirty="0" smtClean="0">
                <a:latin typeface="Times New Roman" pitchFamily="18" charset="0"/>
                <a:cs typeface="Times New Roman" pitchFamily="18" charset="0"/>
              </a:rPr>
              <a:t>It is not trivial to extract attribute-value pairs and facts from unstructured text.</a:t>
            </a:r>
          </a:p>
          <a:p>
            <a:r>
              <a:rPr lang="en-IN" dirty="0" smtClean="0">
                <a:latin typeface="Times New Roman" pitchFamily="18" charset="0"/>
                <a:cs typeface="Times New Roman" pitchFamily="18" charset="0"/>
              </a:rPr>
              <a:t>It is difficult to find good mappings between extracted attributes and attributes in the event schema.</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7030A0"/>
                </a:solidFill>
                <a:latin typeface="Times New Roman" pitchFamily="18" charset="0"/>
                <a:cs typeface="Times New Roman" pitchFamily="18" charset="0"/>
              </a:rPr>
              <a:t>Contributions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IN" dirty="0" smtClean="0"/>
              <a:t>Extraction of structured event </a:t>
            </a:r>
            <a:r>
              <a:rPr lang="en-IN" dirty="0" err="1" smtClean="0"/>
              <a:t>Infoboxes</a:t>
            </a:r>
            <a:r>
              <a:rPr lang="en-IN" dirty="0" smtClean="0"/>
              <a:t> from Twitter for natural calamity events.</a:t>
            </a:r>
          </a:p>
          <a:p>
            <a:r>
              <a:rPr lang="en-IN" dirty="0" smtClean="0"/>
              <a:t>Reduces the number of user clicks to get the relevant information and also help users get updated with more fine grained attribute-level information.</a:t>
            </a:r>
          </a:p>
          <a:p>
            <a:r>
              <a:rPr lang="en-IN" dirty="0" smtClean="0"/>
              <a:t>The proposed system is the first to focus on extraction of structured event </a:t>
            </a:r>
            <a:r>
              <a:rPr lang="en-IN" dirty="0" err="1" smtClean="0"/>
              <a:t>Infoboxes</a:t>
            </a:r>
            <a:r>
              <a:rPr lang="en-IN" dirty="0" smtClean="0"/>
              <a:t> from Twitter for natural calamity events</a:t>
            </a:r>
            <a:r>
              <a:rPr lang="en-IN" dirty="0" smtClean="0"/>
              <a:t>.</a:t>
            </a:r>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a:t>Arizona struggles to contain blaze: Conflagration engulfs 110,000 acres... http://bit.ly/RpMYv4.</a:t>
            </a:r>
          </a:p>
          <a:p>
            <a:pPr lvl="1"/>
            <a:r>
              <a:rPr lang="en-US" dirty="0" smtClean="0"/>
              <a:t>root(ROOT-0</a:t>
            </a:r>
            <a:r>
              <a:rPr lang="en-US" dirty="0"/>
              <a:t>, struggles-2); </a:t>
            </a:r>
            <a:r>
              <a:rPr lang="en-US" dirty="0" err="1"/>
              <a:t>nsubj</a:t>
            </a:r>
            <a:r>
              <a:rPr lang="en-US" dirty="0"/>
              <a:t>(struggles-2, Arizona-1);aux(contain-4, to-3); </a:t>
            </a:r>
            <a:r>
              <a:rPr lang="en-US" dirty="0" err="1"/>
              <a:t>xcomp</a:t>
            </a:r>
            <a:r>
              <a:rPr lang="en-US" dirty="0"/>
              <a:t>(struggles-2, contain-4); </a:t>
            </a:r>
            <a:r>
              <a:rPr lang="en-US" dirty="0" err="1"/>
              <a:t>dobj</a:t>
            </a:r>
            <a:r>
              <a:rPr lang="en-US" dirty="0"/>
              <a:t>(contain-4, blaze-5); </a:t>
            </a:r>
            <a:r>
              <a:rPr lang="en-US" dirty="0" err="1"/>
              <a:t>nsubj</a:t>
            </a:r>
            <a:r>
              <a:rPr lang="en-US" dirty="0"/>
              <a:t>(engulfs-8, Conflagration-7); parataxis(struggles-2, engulfs-8); </a:t>
            </a:r>
            <a:r>
              <a:rPr lang="en-US" dirty="0" err="1"/>
              <a:t>num</a:t>
            </a:r>
            <a:r>
              <a:rPr lang="en-US" dirty="0"/>
              <a:t>(acres-10, 110,000-9); </a:t>
            </a:r>
            <a:r>
              <a:rPr lang="en-US" dirty="0" err="1"/>
              <a:t>dobj</a:t>
            </a:r>
            <a:r>
              <a:rPr lang="en-US" dirty="0"/>
              <a:t>(engulfs-8, acres-10); </a:t>
            </a:r>
            <a:r>
              <a:rPr lang="en-US" dirty="0" err="1"/>
              <a:t>prep_of</a:t>
            </a:r>
            <a:r>
              <a:rPr lang="en-US" dirty="0"/>
              <a:t>(acres-10, land-12</a:t>
            </a:r>
            <a:r>
              <a:rPr lang="en-US" dirty="0" smtClean="0"/>
              <a:t>)</a:t>
            </a:r>
          </a:p>
          <a:p>
            <a:r>
              <a:rPr lang="en-US" dirty="0" smtClean="0"/>
              <a:t>Dependencies</a:t>
            </a:r>
          </a:p>
          <a:p>
            <a:pPr lvl="1"/>
            <a:r>
              <a:rPr lang="en-US" dirty="0" smtClean="0"/>
              <a:t>root, </a:t>
            </a:r>
            <a:r>
              <a:rPr lang="en-US" dirty="0" err="1" smtClean="0"/>
              <a:t>nsubj</a:t>
            </a:r>
            <a:r>
              <a:rPr lang="en-US" dirty="0" smtClean="0"/>
              <a:t>, </a:t>
            </a:r>
            <a:r>
              <a:rPr lang="en-US" dirty="0" err="1" smtClean="0"/>
              <a:t>dobj</a:t>
            </a:r>
            <a:r>
              <a:rPr lang="en-US" dirty="0" smtClean="0"/>
              <a:t>, </a:t>
            </a:r>
            <a:r>
              <a:rPr lang="en-US" dirty="0" err="1" smtClean="0"/>
              <a:t>pobj</a:t>
            </a:r>
            <a:r>
              <a:rPr lang="en-US" dirty="0" smtClean="0"/>
              <a:t>, </a:t>
            </a:r>
            <a:r>
              <a:rPr lang="en-US" dirty="0" err="1" smtClean="0"/>
              <a:t>nn</a:t>
            </a:r>
            <a:r>
              <a:rPr lang="en-US" dirty="0" smtClean="0"/>
              <a:t>, prep_*, </a:t>
            </a:r>
            <a:r>
              <a:rPr lang="en-US" dirty="0" err="1" smtClean="0"/>
              <a:t>num</a:t>
            </a:r>
            <a:r>
              <a:rPr lang="en-US" dirty="0" smtClean="0"/>
              <a:t>, number, </a:t>
            </a:r>
            <a:r>
              <a:rPr lang="en-US" dirty="0" err="1" smtClean="0"/>
              <a:t>amod</a:t>
            </a:r>
            <a:r>
              <a:rPr lang="en-US" dirty="0" smtClean="0"/>
              <a:t>, </a:t>
            </a:r>
            <a:r>
              <a:rPr lang="en-US" dirty="0" err="1" smtClean="0"/>
              <a:t>dep</a:t>
            </a:r>
            <a:endParaRPr lang="en-US" dirty="0"/>
          </a:p>
        </p:txBody>
      </p:sp>
      <p:sp>
        <p:nvSpPr>
          <p:cNvPr id="4" name="Title 1"/>
          <p:cNvSpPr>
            <a:spLocks noGrp="1"/>
          </p:cNvSpPr>
          <p:nvPr>
            <p:ph type="title"/>
          </p:nvPr>
        </p:nvSpPr>
        <p:spPr>
          <a:xfrm>
            <a:off x="914400" y="274638"/>
            <a:ext cx="7772400" cy="1143000"/>
          </a:xfrm>
        </p:spPr>
        <p:txBody>
          <a:bodyPr>
            <a:normAutofit/>
          </a:bodyPr>
          <a:lstStyle/>
          <a:p>
            <a:pPr algn="ctr"/>
            <a:r>
              <a:rPr lang="en-US" b="1" dirty="0" smtClean="0">
                <a:solidFill>
                  <a:srgbClr val="7030A0"/>
                </a:solidFill>
                <a:latin typeface="Times New Roman" pitchFamily="18" charset="0"/>
                <a:cs typeface="Times New Roman" pitchFamily="18" charset="0"/>
              </a:rPr>
              <a:t>Stanford </a:t>
            </a:r>
            <a:r>
              <a:rPr lang="en-US" b="1" dirty="0">
                <a:solidFill>
                  <a:srgbClr val="7030A0"/>
                </a:solidFill>
                <a:latin typeface="Times New Roman" pitchFamily="18" charset="0"/>
                <a:cs typeface="Times New Roman" pitchFamily="18" charset="0"/>
              </a:rPr>
              <a:t>Dependencies Primer</a:t>
            </a:r>
            <a:endParaRPr lang="en-IN"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3049292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7030A0"/>
                </a:solidFill>
                <a:latin typeface="Times New Roman" pitchFamily="18" charset="0"/>
                <a:cs typeface="Times New Roman" pitchFamily="18" charset="0"/>
              </a:rPr>
              <a:t>Numeric </a:t>
            </a:r>
            <a:r>
              <a:rPr lang="en-US" b="1" dirty="0" smtClean="0">
                <a:solidFill>
                  <a:srgbClr val="7030A0"/>
                </a:solidFill>
                <a:latin typeface="Times New Roman" pitchFamily="18" charset="0"/>
                <a:cs typeface="Times New Roman" pitchFamily="18" charset="0"/>
              </a:rPr>
              <a:t>Attribute-Value </a:t>
            </a:r>
            <a:r>
              <a:rPr lang="en-US" b="1" dirty="0" smtClean="0">
                <a:solidFill>
                  <a:srgbClr val="7030A0"/>
                </a:solidFill>
                <a:latin typeface="Times New Roman" pitchFamily="18" charset="0"/>
                <a:cs typeface="Times New Roman" pitchFamily="18" charset="0"/>
              </a:rPr>
              <a:t>Extraction </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a:bodyPr>
          <a:lstStyle/>
          <a:p>
            <a:r>
              <a:rPr lang="en-IN" sz="2800" dirty="0" smtClean="0">
                <a:latin typeface="Times New Roman" pitchFamily="18" charset="0"/>
                <a:cs typeface="Times New Roman" pitchFamily="18" charset="0"/>
              </a:rPr>
              <a:t>Naïve approaches like considering the </a:t>
            </a:r>
            <a:r>
              <a:rPr lang="en-IN" sz="2800" dirty="0" err="1" smtClean="0">
                <a:latin typeface="Times New Roman" pitchFamily="18" charset="0"/>
                <a:cs typeface="Times New Roman" pitchFamily="18" charset="0"/>
              </a:rPr>
              <a:t>neighboring</a:t>
            </a:r>
            <a:r>
              <a:rPr lang="en-IN" sz="2800" dirty="0" smtClean="0">
                <a:latin typeface="Times New Roman" pitchFamily="18" charset="0"/>
                <a:cs typeface="Times New Roman" pitchFamily="18" charset="0"/>
              </a:rPr>
              <a:t> words close to numeric literals as attribute names do not always work.</a:t>
            </a:r>
          </a:p>
          <a:p>
            <a:endParaRPr lang="en-US" sz="2800" dirty="0" smtClean="0"/>
          </a:p>
          <a:p>
            <a:pPr>
              <a:buNone/>
            </a:pPr>
            <a:endParaRPr lang="en-IN" sz="2800" dirty="0" smtClean="0"/>
          </a:p>
          <a:p>
            <a:r>
              <a:rPr lang="en-IN" sz="2800" b="1" dirty="0" smtClean="0">
                <a:solidFill>
                  <a:srgbClr val="FF0000"/>
                </a:solidFill>
              </a:rPr>
              <a:t>Death toll</a:t>
            </a:r>
            <a:r>
              <a:rPr lang="en-IN" sz="2800" b="1" dirty="0" smtClean="0">
                <a:solidFill>
                  <a:schemeClr val="accent2"/>
                </a:solidFill>
              </a:rPr>
              <a:t>  </a:t>
            </a:r>
            <a:r>
              <a:rPr lang="en-IN" sz="2800" dirty="0" smtClean="0"/>
              <a:t>rises to </a:t>
            </a:r>
            <a:r>
              <a:rPr lang="en-IN" sz="2800" b="1" dirty="0" smtClean="0">
                <a:solidFill>
                  <a:srgbClr val="0070C0"/>
                </a:solidFill>
              </a:rPr>
              <a:t>123</a:t>
            </a:r>
            <a:r>
              <a:rPr lang="en-IN" sz="2800" dirty="0" smtClean="0"/>
              <a:t> in Mexico following Tropical Storm Ingrid.</a:t>
            </a:r>
          </a:p>
          <a:p>
            <a:r>
              <a:rPr lang="en-IN" sz="2800" dirty="0" smtClean="0"/>
              <a:t>We can observe that “123” cannot be linked to the previous word or the next word. It needs to be linked to the phrase which actually describes it by understanding the relation.</a:t>
            </a:r>
          </a:p>
          <a:p>
            <a:endParaRPr lang="en-IN" sz="2800" dirty="0" smtClean="0"/>
          </a:p>
          <a:p>
            <a:endParaRPr lang="en-IN" dirty="0"/>
          </a:p>
        </p:txBody>
      </p:sp>
      <p:sp>
        <p:nvSpPr>
          <p:cNvPr id="4" name="Oval Callout 3"/>
          <p:cNvSpPr/>
          <p:nvPr/>
        </p:nvSpPr>
        <p:spPr>
          <a:xfrm>
            <a:off x="1475656" y="2996952"/>
            <a:ext cx="1531034" cy="60491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solidFill>
                  <a:schemeClr val="bg1"/>
                </a:solidFill>
              </a:rPr>
              <a:t>Attribute</a:t>
            </a:r>
            <a:endParaRPr lang="en-IN" dirty="0">
              <a:solidFill>
                <a:schemeClr val="bg1"/>
              </a:solidFill>
            </a:endParaRPr>
          </a:p>
        </p:txBody>
      </p:sp>
      <p:sp>
        <p:nvSpPr>
          <p:cNvPr id="5" name="Oval Callout 4"/>
          <p:cNvSpPr/>
          <p:nvPr/>
        </p:nvSpPr>
        <p:spPr>
          <a:xfrm>
            <a:off x="3563888" y="2996952"/>
            <a:ext cx="1420837" cy="604911"/>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Value</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7030A0"/>
                </a:solidFill>
                <a:latin typeface="Times New Roman" pitchFamily="18" charset="0"/>
                <a:cs typeface="Times New Roman" pitchFamily="18" charset="0"/>
              </a:rPr>
              <a:t>Special </a:t>
            </a:r>
            <a:r>
              <a:rPr lang="en-US" b="1" dirty="0" smtClean="0">
                <a:solidFill>
                  <a:srgbClr val="7030A0"/>
                </a:solidFill>
                <a:latin typeface="Times New Roman" pitchFamily="18" charset="0"/>
                <a:cs typeface="Times New Roman" pitchFamily="18" charset="0"/>
              </a:rPr>
              <a:t>Cases </a:t>
            </a:r>
            <a:r>
              <a:rPr lang="en-US" b="1" dirty="0" smtClean="0">
                <a:solidFill>
                  <a:srgbClr val="7030A0"/>
                </a:solidFill>
                <a:latin typeface="Times New Roman" pitchFamily="18" charset="0"/>
                <a:cs typeface="Times New Roman" pitchFamily="18" charset="0"/>
              </a:rPr>
              <a:t>of </a:t>
            </a:r>
            <a:r>
              <a:rPr lang="en-US" b="1" dirty="0" smtClean="0">
                <a:solidFill>
                  <a:srgbClr val="7030A0"/>
                </a:solidFill>
                <a:latin typeface="Times New Roman" pitchFamily="18" charset="0"/>
                <a:cs typeface="Times New Roman" pitchFamily="18" charset="0"/>
              </a:rPr>
              <a:t>Attribute-Value Mentions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92500" lnSpcReduction="10000"/>
          </a:bodyPr>
          <a:lstStyle/>
          <a:p>
            <a:r>
              <a:rPr lang="en-IN" dirty="0" smtClean="0">
                <a:solidFill>
                  <a:srgbClr val="FF0000"/>
                </a:solidFill>
                <a:latin typeface="Times New Roman" pitchFamily="18" charset="0"/>
                <a:cs typeface="Times New Roman" pitchFamily="18" charset="0"/>
              </a:rPr>
              <a:t>Handling </a:t>
            </a:r>
            <a:r>
              <a:rPr lang="en-IN" dirty="0" smtClean="0">
                <a:solidFill>
                  <a:srgbClr val="FF0000"/>
                </a:solidFill>
                <a:latin typeface="Times New Roman" pitchFamily="18" charset="0"/>
                <a:cs typeface="Times New Roman" pitchFamily="18" charset="0"/>
              </a:rPr>
              <a:t>of Special Cases of Attribute-Value Mentions</a:t>
            </a:r>
            <a:r>
              <a:rPr lang="en-IN" dirty="0" smtClean="0">
                <a:latin typeface="Times New Roman" pitchFamily="18" charset="0"/>
                <a:cs typeface="Times New Roman" pitchFamily="18" charset="0"/>
              </a:rPr>
              <a:t>.</a:t>
            </a:r>
          </a:p>
          <a:p>
            <a:pPr lvl="1"/>
            <a:r>
              <a:rPr lang="en-IN" dirty="0" smtClean="0">
                <a:latin typeface="Times New Roman" pitchFamily="18" charset="0"/>
                <a:cs typeface="Times New Roman" pitchFamily="18" charset="0"/>
              </a:rPr>
              <a:t>Numeric Values are mentioned side-by-side: </a:t>
            </a:r>
            <a:r>
              <a:rPr lang="en-US" dirty="0" smtClean="0">
                <a:latin typeface="Times New Roman" pitchFamily="18" charset="0"/>
                <a:cs typeface="Times New Roman" pitchFamily="18" charset="0"/>
              </a:rPr>
              <a:t>Example: </a:t>
            </a:r>
            <a:r>
              <a:rPr lang="en-IN" dirty="0" smtClean="0">
                <a:latin typeface="Times New Roman" pitchFamily="18" charset="0"/>
                <a:cs typeface="Times New Roman" pitchFamily="18" charset="0"/>
              </a:rPr>
              <a:t>“#USGS </a:t>
            </a:r>
            <a:r>
              <a:rPr lang="en-IN" b="1" dirty="0" smtClean="0">
                <a:latin typeface="Times New Roman" pitchFamily="18" charset="0"/>
                <a:cs typeface="Times New Roman" pitchFamily="18" charset="0"/>
              </a:rPr>
              <a:t>M 1.9 - 4km N </a:t>
            </a:r>
            <a:r>
              <a:rPr lang="en-IN" dirty="0" smtClean="0">
                <a:latin typeface="Times New Roman" pitchFamily="18" charset="0"/>
                <a:cs typeface="Times New Roman" pitchFamily="18" charset="0"/>
              </a:rPr>
              <a:t>of </a:t>
            </a:r>
            <a:r>
              <a:rPr lang="en-IN" dirty="0" err="1" smtClean="0">
                <a:latin typeface="Times New Roman" pitchFamily="18" charset="0"/>
                <a:cs typeface="Times New Roman" pitchFamily="18" charset="0"/>
              </a:rPr>
              <a:t>Hydesville</a:t>
            </a:r>
            <a:r>
              <a:rPr lang="en-IN" dirty="0" smtClean="0">
                <a:latin typeface="Times New Roman" pitchFamily="18" charset="0"/>
                <a:cs typeface="Times New Roman" pitchFamily="18" charset="0"/>
              </a:rPr>
              <a:t>, California: Time </a:t>
            </a:r>
            <a:r>
              <a:rPr lang="nb-NO" dirty="0" smtClean="0">
                <a:latin typeface="Times New Roman" pitchFamily="18" charset="0"/>
                <a:cs typeface="Times New Roman" pitchFamily="18" charset="0"/>
              </a:rPr>
              <a:t>2014-07-03 02:31:00 UTC 2014-07-02 19:31:00 -07:00 at ep</a:t>
            </a:r>
            <a:r>
              <a:rPr lang="nb-NO" dirty="0" smtClean="0">
                <a:latin typeface="Times New Roman" pitchFamily="18" charset="0"/>
                <a:cs typeface="Times New Roman" pitchFamily="18" charset="0"/>
              </a:rPr>
              <a:t>..”.</a:t>
            </a:r>
          </a:p>
          <a:p>
            <a:r>
              <a:rPr lang="en-IN" dirty="0">
                <a:solidFill>
                  <a:srgbClr val="FF0000"/>
                </a:solidFill>
                <a:latin typeface="Times New Roman" pitchFamily="18" charset="0"/>
                <a:cs typeface="Times New Roman" pitchFamily="18" charset="0"/>
              </a:rPr>
              <a:t>Attribute-Value pairs mentioned in a Sequence:</a:t>
            </a:r>
          </a:p>
          <a:p>
            <a:pPr lvl="1"/>
            <a:r>
              <a:rPr lang="en-US" dirty="0">
                <a:latin typeface="Times New Roman" pitchFamily="18" charset="0"/>
                <a:cs typeface="Times New Roman" pitchFamily="18" charset="0"/>
              </a:rPr>
              <a:t>Example: </a:t>
            </a:r>
            <a:r>
              <a:rPr lang="en-IN" dirty="0">
                <a:latin typeface="Times New Roman" pitchFamily="18" charset="0"/>
                <a:cs typeface="Times New Roman" pitchFamily="18" charset="0"/>
              </a:rPr>
              <a:t>“Mag: 3 - Depth: 116 km - UTC 8:07 AM - </a:t>
            </a:r>
            <a:r>
              <a:rPr lang="en-IN" dirty="0" err="1">
                <a:latin typeface="Times New Roman" pitchFamily="18" charset="0"/>
                <a:cs typeface="Times New Roman" pitchFamily="18" charset="0"/>
              </a:rPr>
              <a:t>Tarapaca</a:t>
            </a:r>
            <a:r>
              <a:rPr lang="en-IN" dirty="0">
                <a:latin typeface="Times New Roman" pitchFamily="18" charset="0"/>
                <a:cs typeface="Times New Roman" pitchFamily="18" charset="0"/>
              </a:rPr>
              <a:t>, Chile - EMSC”.</a:t>
            </a:r>
          </a:p>
          <a:p>
            <a:pPr lvl="1"/>
            <a:r>
              <a:rPr lang="en-IN" dirty="0">
                <a:latin typeface="Times New Roman" pitchFamily="18" charset="0"/>
                <a:cs typeface="Times New Roman" pitchFamily="18" charset="0"/>
              </a:rPr>
              <a:t>Repeated occurrences of (“numeric”, “noun”) pairs helps us detect such cases and identify the attribute and its value appropriately.</a:t>
            </a:r>
          </a:p>
          <a:p>
            <a:pPr lvl="1"/>
            <a:r>
              <a:rPr lang="en-IN" dirty="0">
                <a:latin typeface="Times New Roman" pitchFamily="18" charset="0"/>
                <a:cs typeface="Times New Roman" pitchFamily="18" charset="0"/>
              </a:rPr>
              <a:t>Here attributes “Mag”, “Depth”, “UTC” are extracted along with the values “3”, “116km”, “8:07 AM” respectively.</a:t>
            </a:r>
            <a:endParaRPr lang="en-US" dirty="0">
              <a:latin typeface="Times New Roman" pitchFamily="18" charset="0"/>
              <a:cs typeface="Times New Roman" pitchFamily="18" charset="0"/>
            </a:endParaRPr>
          </a:p>
          <a:p>
            <a:endParaRPr lang="en-IN" dirty="0">
              <a:latin typeface="Times New Roman" pitchFamily="18" charset="0"/>
              <a:cs typeface="Times New Roman" pitchFamily="18" charset="0"/>
            </a:endParaRPr>
          </a:p>
          <a:p>
            <a:pPr lvl="1"/>
            <a:endParaRPr lang="nb-NO" dirty="0" smtClean="0">
              <a:latin typeface="Times New Roman" pitchFamily="18" charset="0"/>
              <a:cs typeface="Times New Roman" pitchFamily="18" charset="0"/>
            </a:endParaRPr>
          </a:p>
          <a:p>
            <a:endParaRPr lang="nb-NO"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2469</TotalTime>
  <Words>2937</Words>
  <Application>Microsoft Office PowerPoint</Application>
  <PresentationFormat>On-screen Show (4:3)</PresentationFormat>
  <Paragraphs>239</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Franklin Gothic Book</vt:lpstr>
      <vt:lpstr>Perpetua</vt:lpstr>
      <vt:lpstr>Times New Roman</vt:lpstr>
      <vt:lpstr>Wingdings 2</vt:lpstr>
      <vt:lpstr>Equity</vt:lpstr>
      <vt:lpstr>Structured Information Extraction from Natural Disaster Events on Twitter</vt:lpstr>
      <vt:lpstr>Tweets Related to Disaster Events</vt:lpstr>
      <vt:lpstr>Informative vs Non-Informative</vt:lpstr>
      <vt:lpstr>Motivation</vt:lpstr>
      <vt:lpstr>Challenges</vt:lpstr>
      <vt:lpstr>Contributions</vt:lpstr>
      <vt:lpstr>Stanford Dependencies Primer</vt:lpstr>
      <vt:lpstr>Numeric Attribute-Value Extraction </vt:lpstr>
      <vt:lpstr>Special Cases of Attribute-Value Mentions</vt:lpstr>
      <vt:lpstr>Extracting Attribute-Value Pairs using Dependencies</vt:lpstr>
      <vt:lpstr>Textual Attribute-Value Extraction</vt:lpstr>
      <vt:lpstr>Textual Attribute-Value Extraction</vt:lpstr>
      <vt:lpstr>Fact Triplet Extraction </vt:lpstr>
      <vt:lpstr>Relation Extraction Algorithm</vt:lpstr>
      <vt:lpstr>Generation of Event Schemas</vt:lpstr>
      <vt:lpstr>Populating Event Schemas</vt:lpstr>
      <vt:lpstr>Dataset</vt:lpstr>
      <vt:lpstr>Average Precision (P), Recall (R), and F1 for the three Variations</vt:lpstr>
      <vt:lpstr>Chile Earthquake 2014 Case Study</vt:lpstr>
      <vt:lpstr>Chile Earthquake 2014 Case Study</vt:lpstr>
      <vt:lpstr>Temporal Analysis of Attribute-Value Pairs</vt:lpstr>
      <vt:lpstr>Conclusions</vt:lpstr>
      <vt:lpstr>Thanks!</vt:lpstr>
      <vt:lpstr>References (1)</vt:lpstr>
      <vt:lpstr>References (2)</vt:lpstr>
      <vt:lpstr>References (3)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Sandeep</dc:creator>
  <cp:lastModifiedBy>Manish Gupta (BING-IDC)</cp:lastModifiedBy>
  <cp:revision>101</cp:revision>
  <dcterms:created xsi:type="dcterms:W3CDTF">2014-07-25T04:32:10Z</dcterms:created>
  <dcterms:modified xsi:type="dcterms:W3CDTF">2014-08-26T11:31:01Z</dcterms:modified>
</cp:coreProperties>
</file>