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77" r:id="rId5"/>
    <p:sldId id="261" r:id="rId6"/>
    <p:sldId id="274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B9BD5"/>
    <a:srgbClr val="525252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4131" autoAdjust="0"/>
  </p:normalViewPr>
  <p:slideViewPr>
    <p:cSldViewPr snapToGrid="0">
      <p:cViewPr varScale="1">
        <p:scale>
          <a:sx n="123" d="100"/>
          <a:sy n="123" d="100"/>
        </p:scale>
        <p:origin x="40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esktop\matri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47040725473"/>
          <c:y val="8.5929559354158136E-2"/>
          <c:w val="0.75538496392596977"/>
          <c:h val="0.703470708081638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[matrix.xlsx]metrix!$C$5568:$C$5591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11</c:v>
                </c:pt>
                <c:pt idx="16">
                  <c:v>9</c:v>
                </c:pt>
                <c:pt idx="17">
                  <c:v>9</c:v>
                </c:pt>
                <c:pt idx="18">
                  <c:v>21</c:v>
                </c:pt>
                <c:pt idx="19">
                  <c:v>18</c:v>
                </c:pt>
                <c:pt idx="20">
                  <c:v>8</c:v>
                </c:pt>
                <c:pt idx="21">
                  <c:v>5</c:v>
                </c:pt>
                <c:pt idx="22">
                  <c:v>5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2-491C-98D3-BECF13CE6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750400"/>
        <c:axId val="252870648"/>
      </c:barChart>
      <c:catAx>
        <c:axId val="3337504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870648"/>
        <c:crosses val="autoZero"/>
        <c:auto val="1"/>
        <c:lblAlgn val="ctr"/>
        <c:lblOffset val="100"/>
        <c:noMultiLvlLbl val="0"/>
      </c:catAx>
      <c:valAx>
        <c:axId val="25287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7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94472-3016-43B3-B24C-7386BDC625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3B80-E208-4100-9E72-572CD30A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9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F28-72EE-477B-A6FD-62612C784D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3B80-E208-4100-9E72-572CD30A33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3B80-E208-4100-9E72-572CD30A33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F28-72EE-477B-A6FD-62612C784D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0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9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D17E-85C0-45CB-82E4-B8989296DBF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C7FC-002A-4C8C-AD1D-8FAA800E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5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png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90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2.wmf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w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41.wmf"/><Relationship Id="rId19" Type="http://schemas.openxmlformats.org/officeDocument/2006/relationships/image" Target="../media/image44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6.emf"/><Relationship Id="rId2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hyperlink" Target="http://research.microsoft.com/apps/pubs/?id=255961" TargetMode="External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255961" TargetMode="External"/><Relationship Id="rId2" Type="http://schemas.openxmlformats.org/officeDocument/2006/relationships/hyperlink" Target="mailto:yuzheng@Microsoft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emf"/><Relationship Id="rId10" Type="http://schemas.openxmlformats.org/officeDocument/2006/relationships/image" Target="../media/image9.jpeg"/><Relationship Id="rId4" Type="http://schemas.openxmlformats.org/officeDocument/2006/relationships/image" Target="../media/image4.emf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63" y="2013193"/>
            <a:ext cx="7076440" cy="135894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zh-CN" sz="4400" dirty="0" smtClean="0">
                <a:latin typeface="+mn-lt"/>
                <a:cs typeface="Times New Roman" panose="02020603050405020304" pitchFamily="18" charset="0"/>
              </a:rPr>
              <a:t>raffic Prediction in a Bike-Sharing System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939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cs typeface="Times New Roman" panose="02020603050405020304" pitchFamily="18" charset="0"/>
              </a:rPr>
              <a:t>Yexin</a:t>
            </a:r>
            <a:r>
              <a:rPr lang="en-US" dirty="0" smtClean="0">
                <a:cs typeface="Times New Roman" panose="02020603050405020304" pitchFamily="18" charset="0"/>
              </a:rPr>
              <a:t> Li, Yu Zheng, </a:t>
            </a:r>
            <a:r>
              <a:rPr lang="en-US" dirty="0" err="1">
                <a:cs typeface="Times New Roman" panose="02020603050405020304" pitchFamily="18" charset="0"/>
              </a:rPr>
              <a:t>H</a:t>
            </a:r>
            <a:r>
              <a:rPr lang="en-US" dirty="0" err="1" smtClean="0">
                <a:cs typeface="Times New Roman" panose="02020603050405020304" pitchFamily="18" charset="0"/>
              </a:rPr>
              <a:t>uichu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Z</a:t>
            </a:r>
            <a:r>
              <a:rPr lang="en-US" dirty="0" smtClean="0">
                <a:cs typeface="Times New Roman" panose="02020603050405020304" pitchFamily="18" charset="0"/>
              </a:rPr>
              <a:t>hang, Lei </a:t>
            </a:r>
            <a:r>
              <a:rPr lang="en-US" dirty="0">
                <a:cs typeface="Times New Roman" panose="02020603050405020304" pitchFamily="18" charset="0"/>
              </a:rPr>
              <a:t>C</a:t>
            </a:r>
            <a:r>
              <a:rPr lang="en-US" dirty="0" smtClean="0">
                <a:cs typeface="Times New Roman" panose="02020603050405020304" pitchFamily="18" charset="0"/>
              </a:rPr>
              <a:t>hen</a:t>
            </a:r>
          </a:p>
          <a:p>
            <a:r>
              <a:rPr lang="en-US" sz="2200" i="1" dirty="0" smtClean="0">
                <a:cs typeface="Times New Roman" panose="02020603050405020304" pitchFamily="18" charset="0"/>
              </a:rPr>
              <a:t>The Hong Kong University of Science and Technology</a:t>
            </a:r>
          </a:p>
          <a:p>
            <a:r>
              <a:rPr lang="en-US" sz="2200" i="1" dirty="0" smtClean="0">
                <a:cs typeface="Times New Roman" panose="02020603050405020304" pitchFamily="18" charset="0"/>
              </a:rPr>
              <a:t>Microsoft Research, Beijing, China</a:t>
            </a:r>
            <a:endParaRPr lang="en-US" sz="2200" i="1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timeshighereducation.com/sites/default/files/styles/institution_logo/public/logo-hkust.png?itok=2giXufq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5540"/>
          <a:stretch/>
        </p:blipFill>
        <p:spPr bwMode="auto">
          <a:xfrm>
            <a:off x="8077200" y="0"/>
            <a:ext cx="1768070" cy="17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70" y="458368"/>
            <a:ext cx="1952942" cy="8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6" y="239433"/>
            <a:ext cx="6139544" cy="57838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Bike Usage of the Entire City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4" y="813759"/>
            <a:ext cx="917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>
                <a:cs typeface="Times New Roman" panose="02020603050405020304" pitchFamily="18" charset="0"/>
              </a:rPr>
              <a:t>Solution </a:t>
            </a:r>
            <a:r>
              <a:rPr lang="en-US" sz="2800" b="1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cs typeface="Times New Roman" panose="02020603050405020304" pitchFamily="18" charset="0"/>
              </a:rPr>
              <a:t>Gradient Boosting Regression Tree, i.e., GBRT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1073" y="2775703"/>
            <a:ext cx="138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Day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zh-CN" sz="2800" dirty="0" smtClean="0">
                <a:solidFill>
                  <a:srgbClr val="C00000"/>
                </a:solidFill>
              </a:rPr>
              <a:t>our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6337" y="4488285"/>
            <a:ext cx="250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Weather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759" r="65685" b="15194"/>
          <a:stretch/>
        </p:blipFill>
        <p:spPr>
          <a:xfrm>
            <a:off x="363550" y="4193086"/>
            <a:ext cx="2222051" cy="166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0" y="2230202"/>
            <a:ext cx="10065600" cy="1799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486" y="6054701"/>
            <a:ext cx="194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, Aug.  Rainy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4298" y="6054701"/>
            <a:ext cx="207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, Sep.  Windy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636" r="32364" b="14673"/>
          <a:stretch/>
        </p:blipFill>
        <p:spPr>
          <a:xfrm>
            <a:off x="2721663" y="4236631"/>
            <a:ext cx="4573575" cy="1636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8413" b="14673"/>
          <a:stretch/>
        </p:blipFill>
        <p:spPr>
          <a:xfrm>
            <a:off x="7431300" y="4193086"/>
            <a:ext cx="2293136" cy="16651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77201" y="6054701"/>
            <a:ext cx="336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Temperature keeps increasing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9705386" y="5470155"/>
            <a:ext cx="250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Wind speed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6336" y="4973595"/>
            <a:ext cx="250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Temperature</a:t>
            </a:r>
          </a:p>
        </p:txBody>
      </p:sp>
      <p:sp>
        <p:nvSpPr>
          <p:cNvPr id="3" name="下箭头 2"/>
          <p:cNvSpPr/>
          <p:nvPr/>
        </p:nvSpPr>
        <p:spPr>
          <a:xfrm rot="10800000">
            <a:off x="4210615" y="1311579"/>
            <a:ext cx="484632" cy="419443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9742" y="1717741"/>
            <a:ext cx="2593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Times New Roman" panose="02020603050405020304" pitchFamily="18" charset="0"/>
              </a:rPr>
              <a:t>Features </a:t>
            </a:r>
            <a:r>
              <a:rPr lang="en-US" altLang="zh-CN" sz="2400" dirty="0">
                <a:cs typeface="Times New Roman" panose="02020603050405020304" pitchFamily="18" charset="0"/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1633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507" y="153271"/>
            <a:ext cx="7777269" cy="675037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Check-out Proportion Prediction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04194" y="909940"/>
                <a:ext cx="2802590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194" y="909940"/>
                <a:ext cx="2802590" cy="8015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973763" y="1179315"/>
            <a:ext cx="931817" cy="261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82727" y="1190699"/>
            <a:ext cx="931817" cy="261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84623" y="1451957"/>
                <a:ext cx="430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623" y="1451957"/>
                <a:ext cx="43069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8266" y="1449282"/>
                <a:ext cx="662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66" y="1449282"/>
                <a:ext cx="66281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84616" y="1183277"/>
            <a:ext cx="3091541" cy="630590"/>
            <a:chOff x="905692" y="1227908"/>
            <a:chExt cx="3091541" cy="630590"/>
          </a:xfrm>
        </p:grpSpPr>
        <p:sp>
          <p:nvSpPr>
            <p:cNvPr id="3" name="Rectangle 2"/>
            <p:cNvSpPr/>
            <p:nvPr/>
          </p:nvSpPr>
          <p:spPr>
            <a:xfrm>
              <a:off x="905692" y="1227908"/>
              <a:ext cx="931817" cy="26125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65416" y="1227908"/>
              <a:ext cx="931817" cy="26125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5554" y="1227908"/>
              <a:ext cx="931817" cy="26125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083060" y="1489166"/>
                  <a:ext cx="6961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060" y="1489166"/>
                  <a:ext cx="69615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073012" y="1489166"/>
                  <a:ext cx="9157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012" y="1489166"/>
                  <a:ext cx="91576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908562" y="1489166"/>
                  <a:ext cx="109339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562" y="1489166"/>
                  <a:ext cx="109339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4326398" y="1198909"/>
            <a:ext cx="91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…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66750" y="847303"/>
            <a:ext cx="5592536" cy="116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下箭头 2"/>
          <p:cNvSpPr/>
          <p:nvPr/>
        </p:nvSpPr>
        <p:spPr>
          <a:xfrm rot="16200000">
            <a:off x="6443077" y="1118536"/>
            <a:ext cx="355859" cy="46474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663296" y="2379466"/>
            <a:ext cx="6101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W(𝑓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𝑖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, 𝑓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𝑡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) = 𝜆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(𝑖, 𝑡) × 𝜆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(𝑤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𝑖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, 𝑤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𝑡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) × 𝐾((𝑝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𝑖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, 𝑣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𝑖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), (𝑝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𝑡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, 𝑣</a:t>
            </a:r>
            <a:r>
              <a:rPr lang="en-US" sz="20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𝑡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)) </a:t>
            </a: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63296" y="3403010"/>
            <a:ext cx="5873387" cy="1015337"/>
            <a:chOff x="1060449" y="4108405"/>
            <a:chExt cx="5873387" cy="1015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487285" y="4554612"/>
                  <a:ext cx="5446551" cy="569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285" y="4554612"/>
                  <a:ext cx="5446551" cy="569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1060449" y="4108405"/>
              <a:ext cx="1354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dirty="0" smtClean="0"/>
                <a:t> </a:t>
              </a:r>
              <a:r>
                <a:rPr lang="en-US" sz="2800" b="1" i="1" dirty="0" smtClean="0"/>
                <a:t>Time</a:t>
              </a:r>
              <a:endParaRPr lang="en-US" sz="2800" b="1" i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192086" y="2244556"/>
            <a:ext cx="238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 Weather</a:t>
            </a:r>
            <a:endParaRPr lang="en-US" sz="2400" b="1" i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/>
          <a:srcRect l="21637" t="18122" b="7333"/>
          <a:stretch/>
        </p:blipFill>
        <p:spPr>
          <a:xfrm>
            <a:off x="7696098" y="4937164"/>
            <a:ext cx="3113106" cy="1491555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63296" y="4806964"/>
            <a:ext cx="6292700" cy="1263926"/>
            <a:chOff x="5092930" y="1890237"/>
            <a:chExt cx="6292700" cy="1263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519766" y="2356701"/>
                  <a:ext cx="5865864" cy="797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sz="2000" dirty="0" smtClean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9766" y="2356701"/>
                  <a:ext cx="5865864" cy="79746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5092930" y="1890237"/>
              <a:ext cx="5129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800" b="1" i="1" dirty="0" smtClean="0"/>
                <a:t> Temperature &amp; Wind speed</a:t>
              </a:r>
              <a:endParaRPr lang="en-US" sz="2800" b="1" i="1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084698" y="2295512"/>
            <a:ext cx="807448" cy="615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112310" y="2295512"/>
            <a:ext cx="1144087" cy="615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86085" y="2295512"/>
            <a:ext cx="2151785" cy="615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7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9" name="Rectangle 18"/>
          <p:cNvSpPr>
            <a:spLocks noChangeArrowheads="1"/>
          </p:cNvSpPr>
          <p:nvPr/>
        </p:nvSpPr>
        <p:spPr bwMode="auto">
          <a:xfrm>
            <a:off x="190500" y="1155907"/>
            <a:ext cx="164417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696099" y="2742373"/>
            <a:ext cx="3567498" cy="711568"/>
            <a:chOff x="1315268" y="4358132"/>
            <a:chExt cx="3567498" cy="711568"/>
          </a:xfrm>
        </p:grpSpPr>
        <p:pic>
          <p:nvPicPr>
            <p:cNvPr id="6156" name="Picture 12" descr="https://s-media-cache-ak0.pinimg.com/originals/f8/89/6a/f8896aa3026bbc98edbba8a1b94989f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" t="22215" r="64756" b="41955"/>
            <a:stretch/>
          </p:blipFill>
          <p:spPr bwMode="auto">
            <a:xfrm>
              <a:off x="4138456" y="4358132"/>
              <a:ext cx="744310" cy="7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2" descr="https://s-media-cache-ak0.pinimg.com/originals/f8/89/6a/f8896aa3026bbc98edbba8a1b94989f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" t="57775" r="64680" b="6547"/>
            <a:stretch/>
          </p:blipFill>
          <p:spPr bwMode="auto">
            <a:xfrm>
              <a:off x="2259745" y="4358132"/>
              <a:ext cx="744310" cy="7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s://s-media-cache-ak0.pinimg.com/originals/f8/89/6a/f8896aa3026bbc98edbba8a1b94989f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41" t="22215" r="5218" b="41787"/>
            <a:stretch/>
          </p:blipFill>
          <p:spPr bwMode="auto">
            <a:xfrm>
              <a:off x="1315268" y="4358132"/>
              <a:ext cx="744310" cy="7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3200940" y="4358132"/>
              <a:ext cx="740631" cy="711568"/>
              <a:chOff x="3204222" y="4358132"/>
              <a:chExt cx="740631" cy="71156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204222" y="4358132"/>
                <a:ext cx="740631" cy="71156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204222" y="4432663"/>
                <a:ext cx="7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foggy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7696098" y="4095396"/>
            <a:ext cx="3567498" cy="711568"/>
            <a:chOff x="1315268" y="4358132"/>
            <a:chExt cx="3567498" cy="711568"/>
          </a:xfrm>
        </p:grpSpPr>
        <p:pic>
          <p:nvPicPr>
            <p:cNvPr id="82" name="Picture 12" descr="https://s-media-cache-ak0.pinimg.com/originals/f8/89/6a/f8896aa3026bbc98edbba8a1b94989f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" t="22215" r="64756" b="41955"/>
            <a:stretch/>
          </p:blipFill>
          <p:spPr bwMode="auto">
            <a:xfrm>
              <a:off x="4138456" y="4358132"/>
              <a:ext cx="744310" cy="7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 descr="https://s-media-cache-ak0.pinimg.com/originals/f8/89/6a/f8896aa3026bbc98edbba8a1b94989f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" t="57775" r="64680" b="6547"/>
            <a:stretch/>
          </p:blipFill>
          <p:spPr bwMode="auto">
            <a:xfrm>
              <a:off x="2259745" y="4358132"/>
              <a:ext cx="744310" cy="7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2" descr="https://s-media-cache-ak0.pinimg.com/originals/f8/89/6a/f8896aa3026bbc98edbba8a1b94989f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41" t="22215" r="5218" b="41787"/>
            <a:stretch/>
          </p:blipFill>
          <p:spPr bwMode="auto">
            <a:xfrm>
              <a:off x="1315268" y="4358132"/>
              <a:ext cx="744310" cy="7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Group 84"/>
            <p:cNvGrpSpPr/>
            <p:nvPr/>
          </p:nvGrpSpPr>
          <p:grpSpPr>
            <a:xfrm>
              <a:off x="3200940" y="4358132"/>
              <a:ext cx="740631" cy="711568"/>
              <a:chOff x="3204222" y="4358132"/>
              <a:chExt cx="740631" cy="711568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204222" y="4358132"/>
                <a:ext cx="740631" cy="71156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204222" y="4432663"/>
                <a:ext cx="74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foggy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p:grpSp>
      </p:grpSp>
      <p:cxnSp>
        <p:nvCxnSpPr>
          <p:cNvPr id="62" name="Straight Connector 61"/>
          <p:cNvCxnSpPr>
            <a:stCxn id="64" idx="2"/>
            <a:endCxn id="84" idx="0"/>
          </p:cNvCxnSpPr>
          <p:nvPr/>
        </p:nvCxnSpPr>
        <p:spPr>
          <a:xfrm flipH="1">
            <a:off x="8068253" y="3453941"/>
            <a:ext cx="1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4" idx="2"/>
            <a:endCxn id="83" idx="0"/>
          </p:cNvCxnSpPr>
          <p:nvPr/>
        </p:nvCxnSpPr>
        <p:spPr>
          <a:xfrm>
            <a:off x="8068254" y="3453941"/>
            <a:ext cx="944476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64" idx="2"/>
            <a:endCxn id="86" idx="0"/>
          </p:cNvCxnSpPr>
          <p:nvPr/>
        </p:nvCxnSpPr>
        <p:spPr>
          <a:xfrm>
            <a:off x="8068254" y="3453941"/>
            <a:ext cx="1883832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4" idx="2"/>
            <a:endCxn id="82" idx="0"/>
          </p:cNvCxnSpPr>
          <p:nvPr/>
        </p:nvCxnSpPr>
        <p:spPr>
          <a:xfrm>
            <a:off x="8068254" y="3453941"/>
            <a:ext cx="2823187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3" idx="2"/>
            <a:endCxn id="83" idx="0"/>
          </p:cNvCxnSpPr>
          <p:nvPr/>
        </p:nvCxnSpPr>
        <p:spPr>
          <a:xfrm flipH="1">
            <a:off x="9012730" y="3453941"/>
            <a:ext cx="1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63" idx="2"/>
            <a:endCxn id="86" idx="0"/>
          </p:cNvCxnSpPr>
          <p:nvPr/>
        </p:nvCxnSpPr>
        <p:spPr>
          <a:xfrm>
            <a:off x="9012731" y="3453941"/>
            <a:ext cx="939355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3" idx="2"/>
            <a:endCxn id="82" idx="0"/>
          </p:cNvCxnSpPr>
          <p:nvPr/>
        </p:nvCxnSpPr>
        <p:spPr>
          <a:xfrm>
            <a:off x="9012731" y="3453941"/>
            <a:ext cx="1878710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32" idx="2"/>
            <a:endCxn id="86" idx="0"/>
          </p:cNvCxnSpPr>
          <p:nvPr/>
        </p:nvCxnSpPr>
        <p:spPr>
          <a:xfrm flipH="1">
            <a:off x="9952086" y="3453941"/>
            <a:ext cx="1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2" idx="2"/>
            <a:endCxn id="82" idx="0"/>
          </p:cNvCxnSpPr>
          <p:nvPr/>
        </p:nvCxnSpPr>
        <p:spPr>
          <a:xfrm>
            <a:off x="9952087" y="3453941"/>
            <a:ext cx="939354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6156" idx="2"/>
            <a:endCxn id="82" idx="0"/>
          </p:cNvCxnSpPr>
          <p:nvPr/>
        </p:nvCxnSpPr>
        <p:spPr>
          <a:xfrm flipH="1">
            <a:off x="10891441" y="3453941"/>
            <a:ext cx="1" cy="641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64" name="TextBox 6163"/>
          <p:cNvSpPr txBox="1"/>
          <p:nvPr/>
        </p:nvSpPr>
        <p:spPr>
          <a:xfrm>
            <a:off x="7728921" y="3705503"/>
            <a:ext cx="339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graphicFrame>
        <p:nvGraphicFramePr>
          <p:cNvPr id="6166" name="Object 6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84309"/>
              </p:ext>
            </p:extLst>
          </p:nvPr>
        </p:nvGraphicFramePr>
        <p:xfrm>
          <a:off x="8337664" y="3681437"/>
          <a:ext cx="346187" cy="41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" name="Equation" r:id="rId13" imgW="177569" imgH="215619" progId="Equation.3">
                  <p:embed/>
                </p:oleObj>
              </mc:Choice>
              <mc:Fallback>
                <p:oleObj name="Equation" r:id="rId13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664" y="3681437"/>
                        <a:ext cx="346187" cy="419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6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77700"/>
              </p:ext>
            </p:extLst>
          </p:nvPr>
        </p:nvGraphicFramePr>
        <p:xfrm>
          <a:off x="9038711" y="3735367"/>
          <a:ext cx="331115" cy="38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" name="Equation" r:id="rId15" imgW="190335" imgH="215713" progId="Equation.3">
                  <p:embed/>
                </p:oleObj>
              </mc:Choice>
              <mc:Fallback>
                <p:oleObj name="Equation" r:id="rId15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8711" y="3735367"/>
                        <a:ext cx="331115" cy="380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131"/>
          <p:cNvSpPr/>
          <p:nvPr/>
        </p:nvSpPr>
        <p:spPr>
          <a:xfrm>
            <a:off x="8486677" y="5002171"/>
            <a:ext cx="480843" cy="34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9287180" y="5002171"/>
            <a:ext cx="480843" cy="34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827831" y="5002170"/>
            <a:ext cx="480843" cy="34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 animBg="1"/>
      <p:bldP spid="26" grpId="0" animBg="1"/>
      <p:bldP spid="5" grpId="0"/>
      <p:bldP spid="8" grpId="0"/>
      <p:bldP spid="12" grpId="0"/>
      <p:bldP spid="17" grpId="0" animBg="1"/>
      <p:bldP spid="34" grpId="0" animBg="1"/>
      <p:bldP spid="35" grpId="0"/>
      <p:bldP spid="43" grpId="0"/>
      <p:bldP spid="31" grpId="0" animBg="1"/>
      <p:bldP spid="51" grpId="0" animBg="1"/>
      <p:bldP spid="52" grpId="0" animBg="1"/>
      <p:bldP spid="6164" grpId="0"/>
      <p:bldP spid="132" grpId="0" animBg="1"/>
      <p:bldP spid="133" grpId="0" animBg="1"/>
      <p:bldP spid="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302" y="296091"/>
            <a:ext cx="7712721" cy="675037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Transition Matrix &amp; Trip Duration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949" y="1625519"/>
            <a:ext cx="593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rgbClr val="000000"/>
                </a:solidFill>
              </a:rPr>
              <a:t>Transition Probability.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The probability that a </a:t>
            </a:r>
            <a:r>
              <a:rPr lang="en-US" sz="2400" dirty="0">
                <a:solidFill>
                  <a:srgbClr val="000000"/>
                </a:solidFill>
              </a:rPr>
              <a:t>bike will be checked in to cluster 𝐶</a:t>
            </a:r>
            <a:r>
              <a:rPr lang="en-US" sz="2400" baseline="-25000" dirty="0">
                <a:solidFill>
                  <a:srgbClr val="000000"/>
                </a:solidFill>
              </a:rPr>
              <a:t>𝑗</a:t>
            </a:r>
            <a:r>
              <a:rPr lang="en-US" sz="2400" dirty="0">
                <a:solidFill>
                  <a:srgbClr val="000000"/>
                </a:solidFill>
              </a:rPr>
              <a:t> given it is checked out from 𝐶</a:t>
            </a:r>
            <a:r>
              <a:rPr lang="en-US" sz="2400" baseline="-25000" dirty="0">
                <a:solidFill>
                  <a:srgbClr val="000000"/>
                </a:solidFill>
              </a:rPr>
              <a:t>𝑖</a:t>
            </a:r>
            <a:r>
              <a:rPr lang="en-US" sz="2400" dirty="0">
                <a:solidFill>
                  <a:srgbClr val="000000"/>
                </a:solidFill>
              </a:rPr>
              <a:t> in time 𝑡.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822" y="1062508"/>
                <a:ext cx="5055551" cy="564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b="1" i="1" dirty="0" smtClean="0">
                    <a:solidFill>
                      <a:schemeClr val="tx1"/>
                    </a:solidFill>
                  </a:rPr>
                  <a:t>Inter-cluster 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2" y="1062508"/>
                <a:ext cx="5055551" cy="564001"/>
              </a:xfrm>
              <a:prstGeom prst="rect">
                <a:avLst/>
              </a:prstGeom>
              <a:blipFill rotWithShape="0">
                <a:blip r:embed="rId3"/>
                <a:stretch>
                  <a:fillRect l="-2171" t="-8602" b="-2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6179" y="3056247"/>
            <a:ext cx="7226095" cy="2943957"/>
            <a:chOff x="322213" y="3636163"/>
            <a:chExt cx="6922153" cy="29668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5062" y="4900432"/>
              <a:ext cx="5303433" cy="170262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22213" y="3636163"/>
              <a:ext cx="6922153" cy="1008606"/>
              <a:chOff x="409301" y="3700839"/>
              <a:chExt cx="6922153" cy="10086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409301" y="3700839"/>
                    <a:ext cx="3543099" cy="56839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buFont typeface="Wingdings" panose="05000000000000000000" pitchFamily="2" charset="2"/>
                      <a:buChar char="q"/>
                    </a:pPr>
                    <a:r>
                      <a:rPr lang="en-US" sz="2800" b="1" i="1" dirty="0" smtClean="0">
                        <a:solidFill>
                          <a:schemeClr val="tx1"/>
                        </a:solidFill>
                      </a:rPr>
                      <a:t>Trip duration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oMath>
                    </a14:m>
                    <a:endParaRPr lang="en-US" sz="28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301" y="3700839"/>
                    <a:ext cx="3543099" cy="56839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965" t="-9677"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881359" y="4265904"/>
                <a:ext cx="6450095" cy="44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 Using a log-normal distribution to fit</a:t>
                </a:r>
                <a:endParaRPr lang="en-US" sz="2400" dirty="0"/>
              </a:p>
            </p:txBody>
          </p:sp>
        </p:grpSp>
      </p:grpSp>
      <p:grpSp>
        <p:nvGrpSpPr>
          <p:cNvPr id="294" name="Group 293"/>
          <p:cNvGrpSpPr/>
          <p:nvPr/>
        </p:nvGrpSpPr>
        <p:grpSpPr>
          <a:xfrm>
            <a:off x="7489883" y="1110527"/>
            <a:ext cx="3910148" cy="2483002"/>
            <a:chOff x="7216757" y="3088848"/>
            <a:chExt cx="4099664" cy="3116188"/>
          </a:xfrm>
        </p:grpSpPr>
        <p:grpSp>
          <p:nvGrpSpPr>
            <p:cNvPr id="24" name="Group 23"/>
            <p:cNvGrpSpPr/>
            <p:nvPr/>
          </p:nvGrpSpPr>
          <p:grpSpPr>
            <a:xfrm>
              <a:off x="7610929" y="3638595"/>
              <a:ext cx="673607" cy="658996"/>
              <a:chOff x="3969100" y="4612601"/>
              <a:chExt cx="1131138" cy="811240"/>
            </a:xfrm>
          </p:grpSpPr>
          <p:sp>
            <p:nvSpPr>
              <p:cNvPr id="25" name="Oval 5"/>
              <p:cNvSpPr/>
              <p:nvPr/>
            </p:nvSpPr>
            <p:spPr>
              <a:xfrm>
                <a:off x="3969100" y="4612601"/>
                <a:ext cx="1131138" cy="72966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6" name="文本框 31"/>
              <p:cNvSpPr txBox="1"/>
              <p:nvPr/>
            </p:nvSpPr>
            <p:spPr>
              <a:xfrm>
                <a:off x="4195016" y="4679338"/>
                <a:ext cx="830444" cy="74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C</a:t>
                </a:r>
                <a:r>
                  <a:rPr lang="en-US" altLang="zh-CN" sz="1400" baseline="-25000" dirty="0" smtClean="0"/>
                  <a:t>1</a:t>
                </a:r>
                <a:endParaRPr lang="zh-CN" altLang="en-US" sz="1400" baseline="-25000" dirty="0"/>
              </a:p>
            </p:txBody>
          </p:sp>
        </p:grpSp>
        <p:sp>
          <p:nvSpPr>
            <p:cNvPr id="31" name="Oval 5"/>
            <p:cNvSpPr/>
            <p:nvPr/>
          </p:nvSpPr>
          <p:spPr>
            <a:xfrm>
              <a:off x="9382209" y="3730705"/>
              <a:ext cx="673607" cy="59272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16744" y="3784919"/>
              <a:ext cx="494540" cy="60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</a:t>
              </a:r>
              <a:r>
                <a:rPr lang="en-US" altLang="zh-CN" sz="1400" baseline="-25000" dirty="0"/>
                <a:t>2</a:t>
              </a:r>
              <a:endParaRPr lang="zh-CN" altLang="en-US" sz="1400" baseline="-25000" dirty="0"/>
            </a:p>
          </p:txBody>
        </p:sp>
        <p:sp>
          <p:nvSpPr>
            <p:cNvPr id="37" name="Oval 5"/>
            <p:cNvSpPr/>
            <p:nvPr/>
          </p:nvSpPr>
          <p:spPr>
            <a:xfrm>
              <a:off x="8288178" y="4894386"/>
              <a:ext cx="673607" cy="59272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文本框 31"/>
            <p:cNvSpPr txBox="1"/>
            <p:nvPr/>
          </p:nvSpPr>
          <p:spPr>
            <a:xfrm>
              <a:off x="8422712" y="4948599"/>
              <a:ext cx="494540" cy="60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</a:t>
              </a:r>
              <a:r>
                <a:rPr lang="en-US" altLang="zh-CN" sz="1400" baseline="-25000" dirty="0"/>
                <a:t>3</a:t>
              </a:r>
              <a:endParaRPr lang="zh-CN" altLang="en-US" sz="1400" baseline="-25000" dirty="0"/>
            </a:p>
          </p:txBody>
        </p:sp>
        <p:sp>
          <p:nvSpPr>
            <p:cNvPr id="43" name="Oval 5"/>
            <p:cNvSpPr/>
            <p:nvPr/>
          </p:nvSpPr>
          <p:spPr>
            <a:xfrm>
              <a:off x="10011815" y="5112096"/>
              <a:ext cx="673607" cy="59272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44" name="文本框 31"/>
            <p:cNvSpPr txBox="1"/>
            <p:nvPr/>
          </p:nvSpPr>
          <p:spPr>
            <a:xfrm>
              <a:off x="10146349" y="5166309"/>
              <a:ext cx="494540" cy="60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</a:t>
              </a:r>
              <a:r>
                <a:rPr lang="en-US" altLang="zh-CN" sz="1400" baseline="-25000" dirty="0"/>
                <a:t>4</a:t>
              </a:r>
              <a:endParaRPr lang="zh-CN" altLang="en-US" sz="1400" baseline="-25000" dirty="0"/>
            </a:p>
          </p:txBody>
        </p:sp>
        <p:cxnSp>
          <p:nvCxnSpPr>
            <p:cNvPr id="187" name="Straight Arrow Connector 186"/>
            <p:cNvCxnSpPr>
              <a:stCxn id="25" idx="7"/>
              <a:endCxn id="31" idx="1"/>
            </p:cNvCxnSpPr>
            <p:nvPr/>
          </p:nvCxnSpPr>
          <p:spPr>
            <a:xfrm>
              <a:off x="8185889" y="3725395"/>
              <a:ext cx="1294967" cy="92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25" idx="4"/>
              <a:endCxn id="37" idx="1"/>
            </p:cNvCxnSpPr>
            <p:nvPr/>
          </p:nvCxnSpPr>
          <p:spPr>
            <a:xfrm>
              <a:off x="7947733" y="4231320"/>
              <a:ext cx="439092" cy="749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43" idx="1"/>
            </p:cNvCxnSpPr>
            <p:nvPr/>
          </p:nvCxnSpPr>
          <p:spPr>
            <a:xfrm flipH="1" flipV="1">
              <a:off x="8167279" y="4141402"/>
              <a:ext cx="1943183" cy="1057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37" idx="5"/>
              <a:endCxn id="43" idx="2"/>
            </p:cNvCxnSpPr>
            <p:nvPr/>
          </p:nvCxnSpPr>
          <p:spPr>
            <a:xfrm>
              <a:off x="8863138" y="5400311"/>
              <a:ext cx="1148677" cy="8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endCxn id="31" idx="5"/>
            </p:cNvCxnSpPr>
            <p:nvPr/>
          </p:nvCxnSpPr>
          <p:spPr>
            <a:xfrm flipH="1" flipV="1">
              <a:off x="9957169" y="4236630"/>
              <a:ext cx="263726" cy="8852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31" idx="3"/>
            </p:cNvCxnSpPr>
            <p:nvPr/>
          </p:nvCxnSpPr>
          <p:spPr>
            <a:xfrm flipV="1">
              <a:off x="8848255" y="4236630"/>
              <a:ext cx="632601" cy="731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Curved Connector 209"/>
            <p:cNvCxnSpPr/>
            <p:nvPr/>
          </p:nvCxnSpPr>
          <p:spPr>
            <a:xfrm>
              <a:off x="8275892" y="3927348"/>
              <a:ext cx="1825926" cy="1263943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Curved Connector 232"/>
            <p:cNvCxnSpPr>
              <a:stCxn id="37" idx="2"/>
              <a:endCxn id="25" idx="3"/>
            </p:cNvCxnSpPr>
            <p:nvPr/>
          </p:nvCxnSpPr>
          <p:spPr>
            <a:xfrm rot="10800000">
              <a:off x="7709576" y="4144518"/>
              <a:ext cx="578602" cy="1046233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Curved Connector 236"/>
            <p:cNvCxnSpPr>
              <a:stCxn id="43" idx="3"/>
              <a:endCxn id="37" idx="4"/>
            </p:cNvCxnSpPr>
            <p:nvPr/>
          </p:nvCxnSpPr>
          <p:spPr>
            <a:xfrm rot="5400000" flipH="1">
              <a:off x="9302268" y="4809828"/>
              <a:ext cx="130907" cy="1485480"/>
            </a:xfrm>
            <a:prstGeom prst="curvedConnector3">
              <a:avLst>
                <a:gd name="adj1" fmla="val -12451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Curved Connector 243"/>
            <p:cNvCxnSpPr>
              <a:stCxn id="31" idx="6"/>
            </p:cNvCxnSpPr>
            <p:nvPr/>
          </p:nvCxnSpPr>
          <p:spPr>
            <a:xfrm>
              <a:off x="10055816" y="4027069"/>
              <a:ext cx="480190" cy="113809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Curved Connector 246"/>
            <p:cNvCxnSpPr>
              <a:stCxn id="31" idx="0"/>
              <a:endCxn id="25" idx="0"/>
            </p:cNvCxnSpPr>
            <p:nvPr/>
          </p:nvCxnSpPr>
          <p:spPr>
            <a:xfrm rot="16200000" flipV="1">
              <a:off x="8787317" y="2799009"/>
              <a:ext cx="92113" cy="1771280"/>
            </a:xfrm>
            <a:prstGeom prst="curvedConnector3">
              <a:avLst>
                <a:gd name="adj1" fmla="val 34817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Curved Connector 249"/>
            <p:cNvCxnSpPr>
              <a:stCxn id="31" idx="4"/>
              <a:endCxn id="37" idx="6"/>
            </p:cNvCxnSpPr>
            <p:nvPr/>
          </p:nvCxnSpPr>
          <p:spPr>
            <a:xfrm rot="5400000">
              <a:off x="8906741" y="4378477"/>
              <a:ext cx="867317" cy="757228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3" name="TextBox 252"/>
            <p:cNvSpPr txBox="1"/>
            <p:nvPr/>
          </p:nvSpPr>
          <p:spPr>
            <a:xfrm>
              <a:off x="8555537" y="3449629"/>
              <a:ext cx="489870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0.1</a:t>
              </a:r>
              <a:endParaRPr lang="en-US" sz="1400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8138608" y="4373620"/>
              <a:ext cx="540935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0.39</a:t>
              </a:r>
              <a:endParaRPr lang="en-US" sz="14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8328538" y="3908191"/>
              <a:ext cx="439144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8806998" y="3088848"/>
              <a:ext cx="557268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0.65</a:t>
              </a:r>
              <a:endParaRPr lang="en-US" sz="1400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0362853" y="4231282"/>
              <a:ext cx="544346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0.15</a:t>
              </a:r>
              <a:endParaRPr lang="en-US" sz="1400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9184455" y="4442727"/>
              <a:ext cx="554097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0.15</a:t>
              </a:r>
              <a:endParaRPr lang="en-US" sz="1400" dirty="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8897710" y="4255966"/>
              <a:ext cx="455624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0.6</a:t>
              </a:r>
              <a:endParaRPr lang="en-US" sz="1400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615889" y="4906474"/>
              <a:ext cx="440957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0.1</a:t>
              </a:r>
              <a:endParaRPr lang="en-US" sz="1400" dirty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9175961" y="5364256"/>
              <a:ext cx="543053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0.29</a:t>
              </a:r>
              <a:endParaRPr lang="en-US" sz="1400" dirty="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0043724" y="4523464"/>
              <a:ext cx="543051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0.88</a:t>
              </a:r>
              <a:endParaRPr lang="en-US" sz="1400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9456826" y="5000649"/>
              <a:ext cx="546345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0.05</a:t>
              </a:r>
              <a:endParaRPr lang="en-US" sz="1400" dirty="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9364266" y="5737314"/>
              <a:ext cx="592902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0.05</a:t>
              </a:r>
              <a:endParaRPr lang="en-US" sz="1400" dirty="0"/>
            </a:p>
          </p:txBody>
        </p:sp>
        <p:cxnSp>
          <p:nvCxnSpPr>
            <p:cNvPr id="265" name="Curved Connector 264"/>
            <p:cNvCxnSpPr>
              <a:stCxn id="25" idx="1"/>
              <a:endCxn id="25" idx="2"/>
            </p:cNvCxnSpPr>
            <p:nvPr/>
          </p:nvCxnSpPr>
          <p:spPr>
            <a:xfrm rot="16200000" flipH="1" flipV="1">
              <a:off x="7555472" y="3780851"/>
              <a:ext cx="209561" cy="98647"/>
            </a:xfrm>
            <a:prstGeom prst="curvedConnector4">
              <a:avLst>
                <a:gd name="adj1" fmla="val -150507"/>
                <a:gd name="adj2" fmla="val 3317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Curved Connector 267"/>
            <p:cNvCxnSpPr>
              <a:stCxn id="31" idx="7"/>
              <a:endCxn id="31" idx="6"/>
            </p:cNvCxnSpPr>
            <p:nvPr/>
          </p:nvCxnSpPr>
          <p:spPr>
            <a:xfrm rot="16200000" flipH="1">
              <a:off x="9901711" y="3872965"/>
              <a:ext cx="209561" cy="98647"/>
            </a:xfrm>
            <a:prstGeom prst="curvedConnector4">
              <a:avLst>
                <a:gd name="adj1" fmla="val -150507"/>
                <a:gd name="adj2" fmla="val 3317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Curved Connector 276"/>
            <p:cNvCxnSpPr>
              <a:stCxn id="37" idx="2"/>
              <a:endCxn id="37" idx="3"/>
            </p:cNvCxnSpPr>
            <p:nvPr/>
          </p:nvCxnSpPr>
          <p:spPr>
            <a:xfrm rot="10800000" flipH="1" flipV="1">
              <a:off x="8288177" y="5190749"/>
              <a:ext cx="98647" cy="209561"/>
            </a:xfrm>
            <a:prstGeom prst="curvedConnector4">
              <a:avLst>
                <a:gd name="adj1" fmla="val -231735"/>
                <a:gd name="adj2" fmla="val 25050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Curved Connector 279"/>
            <p:cNvCxnSpPr>
              <a:stCxn id="43" idx="6"/>
              <a:endCxn id="43" idx="5"/>
            </p:cNvCxnSpPr>
            <p:nvPr/>
          </p:nvCxnSpPr>
          <p:spPr>
            <a:xfrm flipH="1">
              <a:off x="10586775" y="5408460"/>
              <a:ext cx="98647" cy="209561"/>
            </a:xfrm>
            <a:prstGeom prst="curvedConnector4">
              <a:avLst>
                <a:gd name="adj1" fmla="val -231735"/>
                <a:gd name="adj2" fmla="val 25050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7216757" y="3095911"/>
              <a:ext cx="528709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0.01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0171157" y="3321136"/>
              <a:ext cx="584475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0.05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989939" y="5691799"/>
              <a:ext cx="565598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0.01</a:t>
              </a:r>
              <a:endParaRPr lang="en-US" sz="1400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0755630" y="5818773"/>
              <a:ext cx="560791" cy="386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0.02</a:t>
              </a:r>
              <a:endParaRPr lang="en-US" sz="1400" dirty="0"/>
            </a:p>
          </p:txBody>
        </p:sp>
      </p:grpSp>
      <p:graphicFrame>
        <p:nvGraphicFramePr>
          <p:cNvPr id="296" name="Object 2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9566"/>
              </p:ext>
            </p:extLst>
          </p:nvPr>
        </p:nvGraphicFramePr>
        <p:xfrm>
          <a:off x="8386114" y="4550226"/>
          <a:ext cx="2229230" cy="1210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6" imgW="1676400" imgH="914400" progId="Equation.3">
                  <p:embed/>
                </p:oleObj>
              </mc:Choice>
              <mc:Fallback>
                <p:oleObj name="Equation" r:id="rId6" imgW="1676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114" y="4550226"/>
                        <a:ext cx="2229230" cy="1210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下箭头 2"/>
          <p:cNvSpPr/>
          <p:nvPr/>
        </p:nvSpPr>
        <p:spPr>
          <a:xfrm>
            <a:off x="9258413" y="3746997"/>
            <a:ext cx="484632" cy="47097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03" y="141367"/>
            <a:ext cx="5416731" cy="695551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Check-in Inference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648" y="887795"/>
            <a:ext cx="2199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/>
              <a:t>Check-out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53648" y="2372395"/>
            <a:ext cx="2112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/>
              <a:t>Check-in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15708" y="1613611"/>
                <a:ext cx="2308594" cy="49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08" y="1613611"/>
                <a:ext cx="2308594" cy="495777"/>
              </a:xfrm>
              <a:prstGeom prst="rect">
                <a:avLst/>
              </a:prstGeom>
              <a:blipFill rotWithShape="0">
                <a:blip r:embed="rId4"/>
                <a:stretch>
                  <a:fillRect l="-528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28076"/>
              </p:ext>
            </p:extLst>
          </p:nvPr>
        </p:nvGraphicFramePr>
        <p:xfrm>
          <a:off x="6251652" y="5168697"/>
          <a:ext cx="4679543" cy="817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" name="Equation" r:id="rId5" imgW="2349500" imgH="482600" progId="Equation.3">
                  <p:embed/>
                </p:oleObj>
              </mc:Choice>
              <mc:Fallback>
                <p:oleObj name="Equation" r:id="rId5" imgW="2349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652" y="5168697"/>
                        <a:ext cx="4679543" cy="817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62849"/>
              </p:ext>
            </p:extLst>
          </p:nvPr>
        </p:nvGraphicFramePr>
        <p:xfrm>
          <a:off x="6242857" y="5985823"/>
          <a:ext cx="2470732" cy="45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" name="Equation" r:id="rId7" imgW="1117600" imgH="241300" progId="Equation.3">
                  <p:embed/>
                </p:oleObj>
              </mc:Choice>
              <mc:Fallback>
                <p:oleObj name="Equation" r:id="rId7" imgW="1117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857" y="5985823"/>
                        <a:ext cx="2470732" cy="450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5" name="Group 7184"/>
          <p:cNvGrpSpPr/>
          <p:nvPr/>
        </p:nvGrpSpPr>
        <p:grpSpPr>
          <a:xfrm>
            <a:off x="6181417" y="887795"/>
            <a:ext cx="5656259" cy="1475190"/>
            <a:chOff x="6180675" y="4379215"/>
            <a:chExt cx="5656259" cy="1475190"/>
          </a:xfrm>
        </p:grpSpPr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92695"/>
                </p:ext>
              </p:extLst>
            </p:nvPr>
          </p:nvGraphicFramePr>
          <p:xfrm>
            <a:off x="6239540" y="4838733"/>
            <a:ext cx="3010847" cy="558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" name="Equation" r:id="rId9" imgW="1333440" imgH="304560" progId="Equation.3">
                    <p:embed/>
                  </p:oleObj>
                </mc:Choice>
                <mc:Fallback>
                  <p:oleObj name="Equation" r:id="rId9" imgW="133344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9540" y="4838733"/>
                          <a:ext cx="3010847" cy="55813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65642"/>
                </p:ext>
              </p:extLst>
            </p:nvPr>
          </p:nvGraphicFramePr>
          <p:xfrm>
            <a:off x="6239540" y="5388105"/>
            <a:ext cx="1731724" cy="46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" name="Equation" r:id="rId11" imgW="888614" imgH="266584" progId="Equation.3">
                    <p:embed/>
                  </p:oleObj>
                </mc:Choice>
                <mc:Fallback>
                  <p:oleObj name="Equation" r:id="rId11" imgW="888614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9540" y="5388105"/>
                          <a:ext cx="1731724" cy="4663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4" name="TextBox 7183"/>
            <p:cNvSpPr txBox="1"/>
            <p:nvPr/>
          </p:nvSpPr>
          <p:spPr>
            <a:xfrm>
              <a:off x="6180675" y="4379215"/>
              <a:ext cx="5656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r>
                <a:rPr lang="en-US" altLang="zh-CN" sz="2400" dirty="0" smtClean="0"/>
                <a:t>xpectation of on-road bikes to each cluster</a:t>
              </a:r>
              <a:endParaRPr lang="en-US" sz="24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151384" y="6036549"/>
            <a:ext cx="19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Bikes on road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28600" y="4170485"/>
            <a:ext cx="1278969" cy="1758044"/>
            <a:chOff x="3877258" y="4154999"/>
            <a:chExt cx="1506581" cy="1866065"/>
          </a:xfrm>
        </p:grpSpPr>
        <p:grpSp>
          <p:nvGrpSpPr>
            <p:cNvPr id="61" name="Group 60"/>
            <p:cNvGrpSpPr/>
            <p:nvPr/>
          </p:nvGrpSpPr>
          <p:grpSpPr>
            <a:xfrm>
              <a:off x="3877258" y="4154999"/>
              <a:ext cx="673607" cy="592728"/>
              <a:chOff x="3969100" y="4612601"/>
              <a:chExt cx="1131138" cy="729663"/>
            </a:xfrm>
          </p:grpSpPr>
          <p:sp>
            <p:nvSpPr>
              <p:cNvPr id="100" name="Oval 5"/>
              <p:cNvSpPr/>
              <p:nvPr/>
            </p:nvSpPr>
            <p:spPr>
              <a:xfrm>
                <a:off x="3969100" y="4612601"/>
                <a:ext cx="1131138" cy="72966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文本框 31"/>
              <p:cNvSpPr txBox="1"/>
              <p:nvPr/>
            </p:nvSpPr>
            <p:spPr>
              <a:xfrm>
                <a:off x="4195015" y="4679339"/>
                <a:ext cx="830444" cy="5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</a:t>
                </a:r>
                <a:r>
                  <a:rPr lang="en-US" altLang="zh-CN" sz="2000" baseline="-25000" dirty="0" smtClean="0"/>
                  <a:t>1</a:t>
                </a:r>
                <a:endParaRPr lang="zh-CN" altLang="en-US" sz="2000" baseline="-25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10232" y="4500009"/>
              <a:ext cx="673607" cy="592728"/>
              <a:chOff x="7931775" y="2386773"/>
              <a:chExt cx="673607" cy="592728"/>
            </a:xfrm>
          </p:grpSpPr>
          <p:sp>
            <p:nvSpPr>
              <p:cNvPr id="62" name="Oval 5"/>
              <p:cNvSpPr/>
              <p:nvPr/>
            </p:nvSpPr>
            <p:spPr>
              <a:xfrm>
                <a:off x="7931775" y="2386773"/>
                <a:ext cx="673607" cy="592728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文本框 31"/>
              <p:cNvSpPr txBox="1"/>
              <p:nvPr/>
            </p:nvSpPr>
            <p:spPr>
              <a:xfrm>
                <a:off x="8066311" y="2440986"/>
                <a:ext cx="494540" cy="42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</a:t>
                </a:r>
                <a:r>
                  <a:rPr lang="en-US" altLang="zh-CN" sz="2000" baseline="-25000" dirty="0"/>
                  <a:t>2</a:t>
                </a:r>
                <a:endParaRPr lang="zh-CN" altLang="en-US" sz="2000" baseline="-250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10231" y="5428336"/>
              <a:ext cx="673607" cy="592728"/>
              <a:chOff x="8561381" y="3768164"/>
              <a:chExt cx="673607" cy="592728"/>
            </a:xfrm>
          </p:grpSpPr>
          <p:sp>
            <p:nvSpPr>
              <p:cNvPr id="66" name="Oval 5"/>
              <p:cNvSpPr/>
              <p:nvPr/>
            </p:nvSpPr>
            <p:spPr>
              <a:xfrm>
                <a:off x="8561381" y="3768164"/>
                <a:ext cx="673607" cy="59272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67" name="文本框 31"/>
              <p:cNvSpPr txBox="1"/>
              <p:nvPr/>
            </p:nvSpPr>
            <p:spPr>
              <a:xfrm>
                <a:off x="8695917" y="3822377"/>
                <a:ext cx="494540" cy="42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</a:t>
                </a:r>
                <a:r>
                  <a:rPr lang="en-US" altLang="zh-CN" sz="2000" baseline="-25000" dirty="0"/>
                  <a:t>4</a:t>
                </a:r>
                <a:endParaRPr lang="zh-CN" altLang="en-US" sz="2000" baseline="-250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922259" y="5019131"/>
              <a:ext cx="673607" cy="592728"/>
              <a:chOff x="6837744" y="3550454"/>
              <a:chExt cx="673607" cy="592728"/>
            </a:xfrm>
          </p:grpSpPr>
          <p:sp>
            <p:nvSpPr>
              <p:cNvPr id="64" name="Oval 5"/>
              <p:cNvSpPr/>
              <p:nvPr/>
            </p:nvSpPr>
            <p:spPr>
              <a:xfrm>
                <a:off x="6837744" y="3550454"/>
                <a:ext cx="673607" cy="592728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文本框 31"/>
              <p:cNvSpPr txBox="1"/>
              <p:nvPr/>
            </p:nvSpPr>
            <p:spPr>
              <a:xfrm>
                <a:off x="6972280" y="3604667"/>
                <a:ext cx="494540" cy="42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</a:t>
                </a:r>
                <a:r>
                  <a:rPr lang="en-US" altLang="zh-CN" sz="2000" baseline="-25000" dirty="0"/>
                  <a:t>3</a:t>
                </a:r>
                <a:endParaRPr lang="zh-CN" altLang="en-US" sz="2000" baseline="-25000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311790" y="4647124"/>
            <a:ext cx="2323940" cy="1002197"/>
            <a:chOff x="2260448" y="4631639"/>
            <a:chExt cx="2323940" cy="1002197"/>
          </a:xfrm>
        </p:grpSpPr>
        <p:cxnSp>
          <p:nvCxnSpPr>
            <p:cNvPr id="30" name="Straight Arrow Connector 29"/>
            <p:cNvCxnSpPr>
              <a:stCxn id="48" idx="3"/>
              <a:endCxn id="100" idx="3"/>
            </p:cNvCxnSpPr>
            <p:nvPr/>
          </p:nvCxnSpPr>
          <p:spPr>
            <a:xfrm flipV="1">
              <a:off x="2260448" y="4631639"/>
              <a:ext cx="1700554" cy="842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48" idx="3"/>
              <a:endCxn id="66" idx="2"/>
            </p:cNvCxnSpPr>
            <p:nvPr/>
          </p:nvCxnSpPr>
          <p:spPr>
            <a:xfrm>
              <a:off x="2260448" y="5473890"/>
              <a:ext cx="2323939" cy="1599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48" idx="3"/>
              <a:endCxn id="62" idx="2"/>
            </p:cNvCxnSpPr>
            <p:nvPr/>
          </p:nvCxnSpPr>
          <p:spPr>
            <a:xfrm flipV="1">
              <a:off x="2260448" y="4759247"/>
              <a:ext cx="2323940" cy="7146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48" idx="3"/>
              <a:endCxn id="64" idx="2"/>
            </p:cNvCxnSpPr>
            <p:nvPr/>
          </p:nvCxnSpPr>
          <p:spPr>
            <a:xfrm flipV="1">
              <a:off x="2260448" y="5248319"/>
              <a:ext cx="1655012" cy="225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 descr="https://udcbikerental.com/imgs/road-bike-graphic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10699"/>
          <a:stretch/>
        </p:blipFill>
        <p:spPr bwMode="auto">
          <a:xfrm>
            <a:off x="6339836" y="3672439"/>
            <a:ext cx="480878" cy="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udcbikerental.com/imgs/road-bike-graphic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10699"/>
          <a:stretch/>
        </p:blipFill>
        <p:spPr bwMode="auto">
          <a:xfrm>
            <a:off x="7937028" y="3669970"/>
            <a:ext cx="480878" cy="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udcbikerental.com/imgs/road-bike-graphic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10699"/>
          <a:stretch/>
        </p:blipFill>
        <p:spPr bwMode="auto">
          <a:xfrm>
            <a:off x="10290355" y="3667400"/>
            <a:ext cx="480878" cy="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udcbikerental.com/imgs/road-bike-graphic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10699"/>
          <a:stretch/>
        </p:blipFill>
        <p:spPr bwMode="auto">
          <a:xfrm>
            <a:off x="8570971" y="3669970"/>
            <a:ext cx="480878" cy="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udcbikerental.com/imgs/road-bike-graphic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10699"/>
          <a:stretch/>
        </p:blipFill>
        <p:spPr bwMode="auto">
          <a:xfrm>
            <a:off x="6985293" y="3669970"/>
            <a:ext cx="480878" cy="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udcbikerental.com/imgs/road-bike-graphic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10699"/>
          <a:stretch/>
        </p:blipFill>
        <p:spPr bwMode="auto">
          <a:xfrm>
            <a:off x="10998907" y="3680933"/>
            <a:ext cx="480878" cy="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4817" b="18302"/>
          <a:stretch/>
        </p:blipFill>
        <p:spPr>
          <a:xfrm>
            <a:off x="6240282" y="4038755"/>
            <a:ext cx="5444792" cy="448132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6820714" y="2634636"/>
            <a:ext cx="533433" cy="481496"/>
            <a:chOff x="3969101" y="4612601"/>
            <a:chExt cx="1131139" cy="729663"/>
          </a:xfrm>
        </p:grpSpPr>
        <p:sp>
          <p:nvSpPr>
            <p:cNvPr id="97" name="Oval 5"/>
            <p:cNvSpPr/>
            <p:nvPr/>
          </p:nvSpPr>
          <p:spPr>
            <a:xfrm>
              <a:off x="3969101" y="4612601"/>
              <a:ext cx="1131139" cy="7296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文本框 31"/>
            <p:cNvSpPr txBox="1"/>
            <p:nvPr/>
          </p:nvSpPr>
          <p:spPr>
            <a:xfrm>
              <a:off x="4195015" y="4679339"/>
              <a:ext cx="830444" cy="56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</a:t>
              </a:r>
              <a:r>
                <a:rPr lang="en-US" altLang="zh-CN" baseline="-25000" dirty="0" smtClean="0"/>
                <a:t>1</a:t>
              </a:r>
              <a:endParaRPr lang="zh-CN" altLang="en-US" baseline="-250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789172" y="2632014"/>
            <a:ext cx="533433" cy="481496"/>
            <a:chOff x="7931775" y="2386773"/>
            <a:chExt cx="673607" cy="592728"/>
          </a:xfrm>
        </p:grpSpPr>
        <p:sp>
          <p:nvSpPr>
            <p:cNvPr id="102" name="Oval 5"/>
            <p:cNvSpPr/>
            <p:nvPr/>
          </p:nvSpPr>
          <p:spPr>
            <a:xfrm>
              <a:off x="7931775" y="2386773"/>
              <a:ext cx="673607" cy="59272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文本框 31"/>
            <p:cNvSpPr txBox="1"/>
            <p:nvPr/>
          </p:nvSpPr>
          <p:spPr>
            <a:xfrm>
              <a:off x="8066310" y="2440986"/>
              <a:ext cx="494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</a:t>
              </a:r>
              <a:r>
                <a:rPr lang="en-US" altLang="zh-CN" baseline="-25000" dirty="0"/>
                <a:t>2</a:t>
              </a:r>
              <a:endParaRPr lang="zh-CN" altLang="en-US" baseline="-250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9720254" y="2632014"/>
            <a:ext cx="533433" cy="481496"/>
            <a:chOff x="8561381" y="3768164"/>
            <a:chExt cx="673607" cy="592728"/>
          </a:xfrm>
        </p:grpSpPr>
        <p:sp>
          <p:nvSpPr>
            <p:cNvPr id="105" name="Oval 5"/>
            <p:cNvSpPr/>
            <p:nvPr/>
          </p:nvSpPr>
          <p:spPr>
            <a:xfrm>
              <a:off x="8561381" y="3768164"/>
              <a:ext cx="673607" cy="59272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06" name="文本框 31"/>
            <p:cNvSpPr txBox="1"/>
            <p:nvPr/>
          </p:nvSpPr>
          <p:spPr>
            <a:xfrm>
              <a:off x="8695916" y="3822377"/>
              <a:ext cx="494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</a:t>
              </a:r>
              <a:r>
                <a:rPr lang="en-US" altLang="zh-CN" baseline="-25000" dirty="0"/>
                <a:t>4</a:t>
              </a:r>
              <a:endParaRPr lang="zh-CN" altLang="en-US" baseline="-250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754713" y="2632014"/>
            <a:ext cx="533433" cy="481496"/>
            <a:chOff x="6837744" y="3550454"/>
            <a:chExt cx="673607" cy="592728"/>
          </a:xfrm>
        </p:grpSpPr>
        <p:sp>
          <p:nvSpPr>
            <p:cNvPr id="108" name="Oval 5"/>
            <p:cNvSpPr/>
            <p:nvPr/>
          </p:nvSpPr>
          <p:spPr>
            <a:xfrm>
              <a:off x="6837744" y="3550454"/>
              <a:ext cx="673607" cy="59272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文本框 31"/>
            <p:cNvSpPr txBox="1"/>
            <p:nvPr/>
          </p:nvSpPr>
          <p:spPr>
            <a:xfrm>
              <a:off x="6972279" y="3604667"/>
              <a:ext cx="494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</a:t>
              </a:r>
              <a:r>
                <a:rPr lang="en-US" altLang="zh-CN" baseline="-25000" dirty="0"/>
                <a:t>3</a:t>
              </a:r>
              <a:endParaRPr lang="zh-CN" altLang="en-US" baseline="-25000" dirty="0"/>
            </a:p>
          </p:txBody>
        </p:sp>
      </p:grpSp>
      <p:cxnSp>
        <p:nvCxnSpPr>
          <p:cNvPr id="111" name="Straight Arrow Connector 110"/>
          <p:cNvCxnSpPr>
            <a:stCxn id="43" idx="0"/>
            <a:endCxn id="97" idx="4"/>
          </p:cNvCxnSpPr>
          <p:nvPr/>
        </p:nvCxnSpPr>
        <p:spPr>
          <a:xfrm flipH="1" flipV="1">
            <a:off x="7087431" y="3116132"/>
            <a:ext cx="138301" cy="55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43" idx="0"/>
            <a:endCxn id="102" idx="4"/>
          </p:cNvCxnSpPr>
          <p:nvPr/>
        </p:nvCxnSpPr>
        <p:spPr>
          <a:xfrm flipV="1">
            <a:off x="7225732" y="3113510"/>
            <a:ext cx="830157" cy="55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43" idx="0"/>
            <a:endCxn id="108" idx="4"/>
          </p:cNvCxnSpPr>
          <p:nvPr/>
        </p:nvCxnSpPr>
        <p:spPr>
          <a:xfrm flipV="1">
            <a:off x="7225732" y="3113510"/>
            <a:ext cx="1795698" cy="55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43" idx="0"/>
            <a:endCxn id="105" idx="4"/>
          </p:cNvCxnSpPr>
          <p:nvPr/>
        </p:nvCxnSpPr>
        <p:spPr>
          <a:xfrm flipV="1">
            <a:off x="7225732" y="3113510"/>
            <a:ext cx="2761239" cy="55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172315" y="4206049"/>
            <a:ext cx="634508" cy="1682506"/>
            <a:chOff x="3120973" y="4190564"/>
            <a:chExt cx="634508" cy="1682506"/>
          </a:xfrm>
        </p:grpSpPr>
        <p:sp>
          <p:nvSpPr>
            <p:cNvPr id="3" name="TextBox 2"/>
            <p:cNvSpPr txBox="1"/>
            <p:nvPr/>
          </p:nvSpPr>
          <p:spPr>
            <a:xfrm>
              <a:off x="3126406" y="4611000"/>
              <a:ext cx="62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21196" y="4935342"/>
              <a:ext cx="62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120973" y="5503738"/>
              <a:ext cx="62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124441" y="5237022"/>
              <a:ext cx="62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333499"/>
                </p:ext>
              </p:extLst>
            </p:nvPr>
          </p:nvGraphicFramePr>
          <p:xfrm>
            <a:off x="3151916" y="4190564"/>
            <a:ext cx="421823" cy="410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6" name="Equation" r:id="rId15" imgW="279360" imgH="253800" progId="Equation.3">
                    <p:embed/>
                  </p:oleObj>
                </mc:Choice>
                <mc:Fallback>
                  <p:oleObj name="Equation" r:id="rId15" imgW="27936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51916" y="4190564"/>
                          <a:ext cx="421823" cy="4106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190014" y="4199993"/>
            <a:ext cx="1737322" cy="1775651"/>
            <a:chOff x="1138672" y="4184508"/>
            <a:chExt cx="1737322" cy="1775651"/>
          </a:xfrm>
        </p:grpSpPr>
        <p:grpSp>
          <p:nvGrpSpPr>
            <p:cNvPr id="8" name="Group 7"/>
            <p:cNvGrpSpPr/>
            <p:nvPr/>
          </p:nvGrpSpPr>
          <p:grpSpPr>
            <a:xfrm>
              <a:off x="1247606" y="4326016"/>
              <a:ext cx="1404069" cy="1282344"/>
              <a:chOff x="1843569" y="3861960"/>
              <a:chExt cx="1404069" cy="1282344"/>
            </a:xfrm>
          </p:grpSpPr>
          <p:pic>
            <p:nvPicPr>
              <p:cNvPr id="35" name="Picture 2" descr="https://bikehouston.org/wp-content/uploads/2015/06/bike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01" b="19521"/>
              <a:stretch/>
            </p:blipFill>
            <p:spPr bwMode="auto">
              <a:xfrm>
                <a:off x="2327679" y="4365811"/>
                <a:ext cx="440326" cy="268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bikehouston.org/wp-content/uploads/2015/06/bike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01" b="19521"/>
              <a:stretch/>
            </p:blipFill>
            <p:spPr bwMode="auto">
              <a:xfrm>
                <a:off x="1843569" y="4562564"/>
                <a:ext cx="440326" cy="268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bikehouston.org/wp-content/uploads/2015/06/bike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01" b="19521"/>
              <a:stretch/>
            </p:blipFill>
            <p:spPr bwMode="auto">
              <a:xfrm>
                <a:off x="2123598" y="4018946"/>
                <a:ext cx="440326" cy="268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bikehouston.org/wp-content/uploads/2015/06/bike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01" b="19521"/>
              <a:stretch/>
            </p:blipFill>
            <p:spPr bwMode="auto">
              <a:xfrm>
                <a:off x="2807312" y="4465340"/>
                <a:ext cx="440326" cy="268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s://bikehouston.org/wp-content/uploads/2015/06/bike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01" b="19521"/>
              <a:stretch/>
            </p:blipFill>
            <p:spPr bwMode="auto">
              <a:xfrm>
                <a:off x="2700242" y="3861960"/>
                <a:ext cx="440326" cy="268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bikehouston.org/wp-content/uploads/2015/06/bike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01" b="19521"/>
              <a:stretch/>
            </p:blipFill>
            <p:spPr bwMode="auto">
              <a:xfrm>
                <a:off x="2416085" y="4875363"/>
                <a:ext cx="440326" cy="268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1138672" y="4184508"/>
              <a:ext cx="1737322" cy="17756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1942631"/>
                </p:ext>
              </p:extLst>
            </p:nvPr>
          </p:nvGraphicFramePr>
          <p:xfrm>
            <a:off x="1881345" y="5585484"/>
            <a:ext cx="311496" cy="368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7" name="Equation" r:id="rId18" imgW="139680" imgH="164880" progId="Equation.3">
                    <p:embed/>
                  </p:oleObj>
                </mc:Choice>
                <mc:Fallback>
                  <p:oleObj name="Equation" r:id="rId18" imgW="1396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881345" y="5585484"/>
                          <a:ext cx="311496" cy="368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TextBox 76"/>
          <p:cNvSpPr txBox="1"/>
          <p:nvPr/>
        </p:nvSpPr>
        <p:spPr>
          <a:xfrm>
            <a:off x="6692699" y="3162106"/>
            <a:ext cx="4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58117" y="3159597"/>
            <a:ext cx="4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710188" y="3159710"/>
            <a:ext cx="4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163083" y="3159413"/>
            <a:ext cx="4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9985" y="3989104"/>
            <a:ext cx="33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8249503" y="3989104"/>
            <a:ext cx="33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10811417" y="3995812"/>
            <a:ext cx="33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7660526" y="4501704"/>
            <a:ext cx="301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Bikes will be borrowed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070133" y="3030656"/>
            <a:ext cx="2062125" cy="542305"/>
            <a:chOff x="2070133" y="3030656"/>
            <a:chExt cx="2062125" cy="54230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0"/>
            <a:srcRect t="58423"/>
            <a:stretch/>
          </p:blipFill>
          <p:spPr>
            <a:xfrm>
              <a:off x="2070133" y="3335382"/>
              <a:ext cx="2062125" cy="2375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239115" y="3034213"/>
                  <a:ext cx="519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 smtClean="0"/>
                    <a:t>t+</a:t>
                  </a:r>
                  <a14:m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115" y="3034213"/>
                  <a:ext cx="519672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930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2096254" y="3030656"/>
                  <a:ext cx="6793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 smtClean="0"/>
                    <a:t>&lt; t+</a:t>
                  </a:r>
                  <a14:m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254" y="3030656"/>
                  <a:ext cx="679395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810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Rectangle 85"/>
          <p:cNvSpPr/>
          <p:nvPr/>
        </p:nvSpPr>
        <p:spPr>
          <a:xfrm>
            <a:off x="1970771" y="3104106"/>
            <a:ext cx="881322" cy="541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852093" y="3104106"/>
            <a:ext cx="1461060" cy="541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0" grpId="0"/>
      <p:bldP spid="77" grpId="0"/>
      <p:bldP spid="78" grpId="0"/>
      <p:bldP spid="79" grpId="0"/>
      <p:bldP spid="80" grpId="0"/>
      <p:bldP spid="16" grpId="0"/>
      <p:bldP spid="82" grpId="0"/>
      <p:bldP spid="83" grpId="0"/>
      <p:bldP spid="81" grpId="0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8" y="206679"/>
            <a:ext cx="3151556" cy="599587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Experiments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374" y="1007130"/>
            <a:ext cx="661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 smtClean="0">
                <a:cs typeface="Times New Roman" panose="02020603050405020304" pitchFamily="18" charset="0"/>
              </a:rPr>
              <a:t>Datasets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C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iti-Bike Data in New York City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Meteorology Data in New York City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Capital </a:t>
            </a:r>
            <a:r>
              <a:rPr lang="en-US" sz="2400" dirty="0" err="1" smtClean="0">
                <a:cs typeface="Times New Roman" panose="02020603050405020304" pitchFamily="18" charset="0"/>
              </a:rPr>
              <a:t>Bikeshare</a:t>
            </a:r>
            <a:r>
              <a:rPr lang="en-US" sz="2400" dirty="0" smtClean="0">
                <a:cs typeface="Times New Roman" panose="02020603050405020304" pitchFamily="18" charset="0"/>
              </a:rPr>
              <a:t> in Washington D.C.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Meteorology Data in Washington D.C.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374" y="3351063"/>
            <a:ext cx="661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 smtClean="0">
                <a:cs typeface="Times New Roman" panose="02020603050405020304" pitchFamily="18" charset="0"/>
              </a:rPr>
              <a:t>Metric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Error Rate</a:t>
            </a:r>
            <a:endParaRPr lang="en-US" altLang="zh-CN" sz="2400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41664"/>
              </p:ext>
            </p:extLst>
          </p:nvPr>
        </p:nvGraphicFramePr>
        <p:xfrm>
          <a:off x="1820610" y="4386347"/>
          <a:ext cx="4027864" cy="128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3" imgW="1574800" imgH="558800" progId="Equation.3">
                  <p:embed/>
                </p:oleObj>
              </mc:Choice>
              <mc:Fallback>
                <p:oleObj name="Equation" r:id="rId3" imgW="1574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10" y="4386347"/>
                        <a:ext cx="4027864" cy="1286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605526" y="6319245"/>
            <a:ext cx="7472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Data Released: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://research.microsoft.com/apps/pubs/?</a:t>
            </a:r>
            <a:r>
              <a:rPr lang="en-US" sz="2000" dirty="0" smtClean="0">
                <a:hlinkClick r:id="rId5"/>
              </a:rPr>
              <a:t>id=255961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7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914" y="116431"/>
            <a:ext cx="3052487" cy="649901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Experiments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17687"/>
              </p:ext>
            </p:extLst>
          </p:nvPr>
        </p:nvGraphicFramePr>
        <p:xfrm>
          <a:off x="6278156" y="879927"/>
          <a:ext cx="5035978" cy="2560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9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5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Check-out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All Hours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Anomalous</a:t>
                      </a:r>
                      <a:r>
                        <a:rPr lang="en-US" sz="1800" baseline="0" smtClean="0"/>
                        <a:t> Hours</a:t>
                      </a:r>
                      <a:r>
                        <a:rPr lang="en-US" sz="1800" smtClean="0"/>
                        <a:t>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Methods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GC </a:t>
                      </a:r>
                      <a:endParaRPr lang="en-US" sz="18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BC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GC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BC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0.353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0.355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1.964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1.968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ARMA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0.346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0.346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2.276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2.273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GBRT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0.311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0.314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0.696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0.683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HP-KNN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0.298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0.299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0.692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0.685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HP-MSI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0.288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0.282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0.637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</a:rPr>
                        <a:t>0.503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616065" y="877727"/>
            <a:ext cx="4807397" cy="3791153"/>
            <a:chOff x="485040" y="1085882"/>
            <a:chExt cx="4807397" cy="3791153"/>
          </a:xfrm>
        </p:grpSpPr>
        <p:sp>
          <p:nvSpPr>
            <p:cNvPr id="7" name="TextBox 6"/>
            <p:cNvSpPr txBox="1"/>
            <p:nvPr/>
          </p:nvSpPr>
          <p:spPr>
            <a:xfrm>
              <a:off x="1683529" y="4415370"/>
              <a:ext cx="2410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Times New Roman" panose="02020603050405020304" pitchFamily="18" charset="0"/>
                </a:rPr>
                <a:t>C</a:t>
              </a:r>
              <a:r>
                <a:rPr lang="en-US" altLang="zh-CN" sz="2400" dirty="0" smtClean="0">
                  <a:cs typeface="Times New Roman" panose="02020603050405020304" pitchFamily="18" charset="0"/>
                </a:rPr>
                <a:t>lustering </a:t>
              </a:r>
              <a:r>
                <a:rPr lang="en-US" sz="2400" dirty="0" smtClean="0">
                  <a:cs typeface="Times New Roman" panose="02020603050405020304" pitchFamily="18" charset="0"/>
                </a:rPr>
                <a:t>Results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040" y="1085882"/>
              <a:ext cx="2322815" cy="3329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9622" y="1085882"/>
              <a:ext cx="2322815" cy="3329488"/>
            </a:xfrm>
            <a:prstGeom prst="rect">
              <a:avLst/>
            </a:prstGeom>
          </p:spPr>
        </p:pic>
      </p:grp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66226"/>
              </p:ext>
            </p:extLst>
          </p:nvPr>
        </p:nvGraphicFramePr>
        <p:xfrm>
          <a:off x="6278154" y="3545422"/>
          <a:ext cx="5035980" cy="2926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8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Check-in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 Hours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Anomalous Hours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Methods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GC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BC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GC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BC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0.347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0.352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1.837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1.835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ARMA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0.340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0.344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2.152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2.143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GBRT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0.309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0.309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0.681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0.671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HP-KNN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0.302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0.295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0.694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0.684 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HP-MSI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0.297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0.290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0.642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0.506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1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P-TD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0.335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0.302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0.498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0.445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16064" y="5086507"/>
            <a:ext cx="4807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HK" altLang="zh-CN" sz="2800" dirty="0" smtClean="0"/>
              <a:t>Accuracy improvement &gt;0.03 for all </a:t>
            </a:r>
            <a:r>
              <a:rPr lang="en-US" altLang="zh-CN" sz="2800" dirty="0" smtClean="0"/>
              <a:t>hours</a:t>
            </a:r>
            <a:endParaRPr lang="en-HK" altLang="zh-CN" sz="2800" dirty="0" smtClean="0"/>
          </a:p>
          <a:p>
            <a:r>
              <a:rPr lang="en-HK" altLang="zh-CN" sz="2800" dirty="0"/>
              <a:t> </a:t>
            </a:r>
            <a:r>
              <a:rPr lang="en-HK" altLang="zh-CN" sz="2800" dirty="0" smtClean="0"/>
              <a:t>    &gt;0.18 for anomalous hours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14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914" y="177394"/>
            <a:ext cx="3052487" cy="649901"/>
          </a:xfrm>
        </p:spPr>
        <p:txBody>
          <a:bodyPr>
            <a:noAutofit/>
          </a:bodyPr>
          <a:lstStyle/>
          <a:p>
            <a:pPr algn="l"/>
            <a:r>
              <a:rPr lang="en-US" sz="4400" smtClean="0">
                <a:latin typeface="+mn-lt"/>
                <a:cs typeface="Times New Roman" panose="02020603050405020304" pitchFamily="18" charset="0"/>
              </a:rPr>
              <a:t>Conclusion</a:t>
            </a:r>
            <a:r>
              <a:rPr lang="en-US" altLang="zh-CN" sz="4400" smtClean="0">
                <a:latin typeface="+mn-lt"/>
                <a:cs typeface="Times New Roman" panose="02020603050405020304" pitchFamily="18" charset="0"/>
              </a:rPr>
              <a:t>s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914" y="1332411"/>
            <a:ext cx="103690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 B</a:t>
            </a:r>
            <a:r>
              <a:rPr lang="en-US" altLang="zh-CN" sz="3200" dirty="0" smtClean="0"/>
              <a:t>ipartite station clustering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Cluster stations based on locations and transitions</a:t>
            </a:r>
          </a:p>
          <a:p>
            <a:pPr lvl="1"/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 Hierarchical prediction improves the accuracy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HK" altLang="zh-CN" sz="2400" dirty="0" smtClean="0"/>
              <a:t>Bound the total error in the lower level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HK" altLang="zh-CN" sz="2400" dirty="0" smtClean="0"/>
              <a:t>&gt;</a:t>
            </a:r>
            <a:r>
              <a:rPr lang="en-HK" altLang="zh-CN" sz="2400" dirty="0"/>
              <a:t>0.03 </a:t>
            </a:r>
            <a:r>
              <a:rPr lang="en-US" altLang="zh-CN" sz="2400" dirty="0" smtClean="0"/>
              <a:t>improvement </a:t>
            </a:r>
            <a:r>
              <a:rPr lang="en-HK" altLang="zh-CN" sz="2400" dirty="0" smtClean="0"/>
              <a:t>for </a:t>
            </a:r>
            <a:r>
              <a:rPr lang="en-HK" altLang="zh-CN" sz="2400" dirty="0"/>
              <a:t>all </a:t>
            </a:r>
            <a:r>
              <a:rPr lang="en-US" altLang="zh-CN" sz="2400" dirty="0"/>
              <a:t>hours</a:t>
            </a:r>
            <a:endParaRPr lang="en-HK" altLang="zh-CN" sz="2400" dirty="0"/>
          </a:p>
          <a:p>
            <a:pPr lvl="1"/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 Multi-similarity-based model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HK" altLang="zh-CN" sz="2400" dirty="0" smtClean="0"/>
              <a:t>Deal with data imbalance  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HK" altLang="zh-CN" sz="2400" dirty="0" smtClean="0"/>
              <a:t>&gt;0.18 improvement </a:t>
            </a:r>
            <a:r>
              <a:rPr lang="en-HK" altLang="zh-CN" sz="2400" dirty="0"/>
              <a:t>for anomalous hours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87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754419" y="2908300"/>
            <a:ext cx="2579254" cy="694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Thanks !</a:t>
            </a:r>
            <a:endParaRPr 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5886" y="5301605"/>
            <a:ext cx="693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Contact: Dr. Yu Zheng </a:t>
            </a:r>
            <a:r>
              <a:rPr lang="en-US" altLang="zh-CN" dirty="0" smtClean="0">
                <a:hlinkClick r:id="rId2"/>
              </a:rPr>
              <a:t>yuzheng@Microsoft.com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Released Data: </a:t>
            </a:r>
            <a:r>
              <a:rPr lang="en-US" sz="1600" dirty="0">
                <a:hlinkClick r:id="rId3"/>
              </a:rPr>
              <a:t>http://research.microsoft.com/apps/pubs/?</a:t>
            </a:r>
            <a:r>
              <a:rPr lang="en-US" sz="1600" dirty="0" smtClean="0">
                <a:hlinkClick r:id="rId3"/>
              </a:rPr>
              <a:t>id=255961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8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16" y="187357"/>
            <a:ext cx="8669174" cy="638401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4400" dirty="0" smtClean="0">
                <a:latin typeface="+mn-lt"/>
                <a:cs typeface="Times New Roman" panose="02020603050405020304" pitchFamily="18" charset="0"/>
              </a:rPr>
              <a:t>ike-sharing systems are widely available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282867" y="963148"/>
            <a:ext cx="3842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/>
              <a:t>Bike</a:t>
            </a:r>
            <a:r>
              <a:rPr lang="en-US" altLang="zh-CN" sz="2800" b="1" i="1" dirty="0" smtClean="0"/>
              <a:t>-Sharing System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7" y="2955630"/>
            <a:ext cx="1965049" cy="27748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436" y="3347305"/>
            <a:ext cx="192044" cy="1427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875" y="3262465"/>
            <a:ext cx="1337481" cy="945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374" y="5566987"/>
            <a:ext cx="185694" cy="142741"/>
          </a:xfrm>
          <a:prstGeom prst="rect">
            <a:avLst/>
          </a:prstGeom>
        </p:spPr>
      </p:pic>
      <p:pic>
        <p:nvPicPr>
          <p:cNvPr id="50" name="Picture 2" descr="http://world.edu/wp-content/uploads/2010/07/B-cycl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3332" r="8175" b="1549"/>
          <a:stretch/>
        </p:blipFill>
        <p:spPr bwMode="auto">
          <a:xfrm>
            <a:off x="3475875" y="4815472"/>
            <a:ext cx="1337482" cy="9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clker.com/cliparts/b/8/0/d/11971143901626395792Steren_bike_rider_1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83" y="4254807"/>
            <a:ext cx="434577" cy="3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968894" y="2955630"/>
            <a:ext cx="1466851" cy="30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Origin station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2031" y="5669211"/>
            <a:ext cx="2022805" cy="30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Destination station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71646" y="2955630"/>
            <a:ext cx="172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a bike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311062" y="5657981"/>
            <a:ext cx="177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in the bike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12823" y="4653647"/>
            <a:ext cx="6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Ride </a:t>
            </a:r>
            <a:endParaRPr lang="en-US" dirty="0"/>
          </a:p>
        </p:txBody>
      </p:sp>
      <p:sp>
        <p:nvSpPr>
          <p:cNvPr id="65" name="Rectangle 2"/>
          <p:cNvSpPr/>
          <p:nvPr/>
        </p:nvSpPr>
        <p:spPr>
          <a:xfrm>
            <a:off x="282866" y="1400727"/>
            <a:ext cx="3842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Check out </a:t>
            </a:r>
            <a:r>
              <a:rPr lang="en-US" sz="2400" dirty="0"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cs typeface="Times New Roman" panose="02020603050405020304" pitchFamily="18" charset="0"/>
              </a:rPr>
              <a:t>bike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66" name="Rectangle 2"/>
          <p:cNvSpPr/>
          <p:nvPr/>
        </p:nvSpPr>
        <p:spPr>
          <a:xfrm>
            <a:off x="282859" y="1852339"/>
            <a:ext cx="3842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Ride </a:t>
            </a:r>
            <a:r>
              <a:rPr lang="en-US" sz="2400" dirty="0"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cs typeface="Times New Roman" panose="02020603050405020304" pitchFamily="18" charset="0"/>
              </a:rPr>
              <a:t>destination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67" name="Rectangle 2"/>
          <p:cNvSpPr/>
          <p:nvPr/>
        </p:nvSpPr>
        <p:spPr>
          <a:xfrm>
            <a:off x="282860" y="2303895"/>
            <a:ext cx="3842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Check in </a:t>
            </a:r>
            <a:r>
              <a:rPr lang="en-US" sz="2400" dirty="0"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cs typeface="Times New Roman" panose="02020603050405020304" pitchFamily="18" charset="0"/>
              </a:rPr>
              <a:t>bike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2965" y="985945"/>
            <a:ext cx="5502265" cy="2760348"/>
            <a:chOff x="5892965" y="985945"/>
            <a:chExt cx="5502265" cy="2760348"/>
          </a:xfrm>
        </p:grpSpPr>
        <p:sp>
          <p:nvSpPr>
            <p:cNvPr id="60" name="Rectangle 2"/>
            <p:cNvSpPr/>
            <p:nvPr/>
          </p:nvSpPr>
          <p:spPr>
            <a:xfrm>
              <a:off x="5892965" y="985945"/>
              <a:ext cx="40806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800" b="1" i="1" dirty="0" smtClean="0"/>
                <a:t>Current Problem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9"/>
            <p:cNvPicPr>
              <a:picLocks noChangeAspect="1"/>
            </p:cNvPicPr>
            <p:nvPr/>
          </p:nvPicPr>
          <p:blipFill rotWithShape="1">
            <a:blip r:embed="rId8"/>
            <a:srcRect l="1316" t="1923" r="50905" b="-1149"/>
            <a:stretch/>
          </p:blipFill>
          <p:spPr>
            <a:xfrm>
              <a:off x="6536314" y="1976083"/>
              <a:ext cx="2299995" cy="142687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6644907" y="3376961"/>
              <a:ext cx="2082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altLang="zh-CN" dirty="0" smtClean="0"/>
                <a:t>Spatial distribution</a:t>
              </a:r>
              <a:endParaRPr lang="zh-CN" altLang="en-US" dirty="0"/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6393144" y="1396488"/>
              <a:ext cx="500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cs typeface="Times New Roman" panose="02020603050405020304" pitchFamily="18" charset="0"/>
                </a:rPr>
                <a:t>Skewed distributions </a:t>
              </a:r>
              <a:r>
                <a:rPr lang="en-US" sz="2400" dirty="0">
                  <a:cs typeface="Times New Roman" panose="02020603050405020304" pitchFamily="18" charset="0"/>
                </a:rPr>
                <a:t>of Bike Usage</a:t>
              </a:r>
            </a:p>
          </p:txBody>
        </p:sp>
        <p:graphicFrame>
          <p:nvGraphicFramePr>
            <p:cNvPr id="31" name="图表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5155826"/>
                </p:ext>
              </p:extLst>
            </p:nvPr>
          </p:nvGraphicFramePr>
          <p:xfrm>
            <a:off x="9022560" y="1882093"/>
            <a:ext cx="2299995" cy="15208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2" name="文本框 31"/>
            <p:cNvSpPr txBox="1"/>
            <p:nvPr/>
          </p:nvSpPr>
          <p:spPr>
            <a:xfrm>
              <a:off x="9086994" y="3364224"/>
              <a:ext cx="2308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Temporal distribution </a:t>
              </a:r>
              <a:endParaRPr lang="zh-CN" alt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36314" y="3793660"/>
            <a:ext cx="4786241" cy="2176773"/>
            <a:chOff x="6536314" y="3793660"/>
            <a:chExt cx="4786241" cy="2176773"/>
          </a:xfrm>
        </p:grpSpPr>
        <p:pic>
          <p:nvPicPr>
            <p:cNvPr id="34" name="Picture 2" descr="http://assets.dnainfo.com/generated/photo/2013/05/citibike-fourth-avenue-dean-street-13685550436505.JPG/large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314" y="4246412"/>
              <a:ext cx="2299995" cy="139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22"/>
            <p:cNvSpPr txBox="1"/>
            <p:nvPr/>
          </p:nvSpPr>
          <p:spPr>
            <a:xfrm>
              <a:off x="7191152" y="5601101"/>
              <a:ext cx="99031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No bikes</a:t>
              </a:r>
              <a:endParaRPr lang="en-US" dirty="0"/>
            </a:p>
          </p:txBody>
        </p:sp>
        <p:pic>
          <p:nvPicPr>
            <p:cNvPr id="44" name="Picture 2" descr="http://farm5.static.flickr.com/4015/4537095103_7677e8d11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1" t="7030" r="8624" b="3863"/>
            <a:stretch/>
          </p:blipFill>
          <p:spPr bwMode="auto">
            <a:xfrm>
              <a:off x="9022560" y="4254806"/>
              <a:ext cx="2299995" cy="138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25"/>
            <p:cNvSpPr txBox="1"/>
            <p:nvPr/>
          </p:nvSpPr>
          <p:spPr>
            <a:xfrm>
              <a:off x="9700547" y="5601101"/>
              <a:ext cx="108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No docks</a:t>
              </a:r>
              <a:endParaRPr lang="en-US" dirty="0"/>
            </a:p>
          </p:txBody>
        </p:sp>
        <p:sp>
          <p:nvSpPr>
            <p:cNvPr id="56" name="下箭头 2"/>
            <p:cNvSpPr/>
            <p:nvPr/>
          </p:nvSpPr>
          <p:spPr>
            <a:xfrm>
              <a:off x="8839815" y="3793660"/>
              <a:ext cx="378245" cy="360364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4865636" y="4144499"/>
            <a:ext cx="0" cy="8689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51715" y="5627632"/>
            <a:ext cx="629456" cy="1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632400" y="3411056"/>
            <a:ext cx="8229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/>
          <p:nvPr/>
        </p:nvSpPr>
        <p:spPr>
          <a:xfrm>
            <a:off x="629577" y="1120832"/>
            <a:ext cx="5400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Predict bike usages at each station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05076" y="215618"/>
            <a:ext cx="6000349" cy="813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sz="4400" dirty="0" smtClean="0">
                <a:latin typeface="+mn-lt"/>
                <a:cs typeface="Times New Roman" panose="02020603050405020304" pitchFamily="18" charset="0"/>
              </a:rPr>
              <a:t>An Idea Solution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13010492" y="5120829"/>
            <a:ext cx="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13861526" y="3616599"/>
            <a:ext cx="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2" name="Picture 391"/>
          <p:cNvPicPr>
            <a:picLocks noChangeAspect="1"/>
          </p:cNvPicPr>
          <p:nvPr/>
        </p:nvPicPr>
        <p:blipFill rotWithShape="1">
          <a:blip r:embed="rId3"/>
          <a:srcRect l="4948" t="2725" r="11803" b="20667"/>
          <a:stretch/>
        </p:blipFill>
        <p:spPr>
          <a:xfrm>
            <a:off x="7473504" y="1206500"/>
            <a:ext cx="4116244" cy="4752975"/>
          </a:xfrm>
          <a:prstGeom prst="rect">
            <a:avLst/>
          </a:prstGeom>
        </p:spPr>
      </p:pic>
      <p:sp>
        <p:nvSpPr>
          <p:cNvPr id="143" name="Rectangle 2"/>
          <p:cNvSpPr/>
          <p:nvPr/>
        </p:nvSpPr>
        <p:spPr>
          <a:xfrm>
            <a:off x="629577" y="1664844"/>
            <a:ext cx="5400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400" b="1" i="1" dirty="0" smtClean="0"/>
              <a:t>Reallocate bikes by trucks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7105650" y="6232326"/>
            <a:ext cx="4791075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7170908" y="6286834"/>
            <a:ext cx="494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8am</a:t>
            </a:r>
            <a:endParaRPr lang="en-US" sz="1400" dirty="0"/>
          </a:p>
        </p:txBody>
      </p:sp>
      <p:cxnSp>
        <p:nvCxnSpPr>
          <p:cNvPr id="149" name="Straight Connector 148"/>
          <p:cNvCxnSpPr/>
          <p:nvPr/>
        </p:nvCxnSpPr>
        <p:spPr>
          <a:xfrm flipV="1">
            <a:off x="11606756" y="6156122"/>
            <a:ext cx="0" cy="723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7455969" y="6145327"/>
            <a:ext cx="0" cy="723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8597058" y="6308523"/>
            <a:ext cx="494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9am</a:t>
            </a:r>
            <a:endParaRPr lang="en-US" sz="1400" dirty="0"/>
          </a:p>
        </p:txBody>
      </p:sp>
      <p:sp>
        <p:nvSpPr>
          <p:cNvPr id="152" name="Rectangle 151"/>
          <p:cNvSpPr/>
          <p:nvPr/>
        </p:nvSpPr>
        <p:spPr>
          <a:xfrm>
            <a:off x="9967419" y="6308523"/>
            <a:ext cx="652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10am</a:t>
            </a:r>
            <a:endParaRPr lang="en-US" sz="1400" dirty="0"/>
          </a:p>
        </p:txBody>
      </p:sp>
      <p:sp>
        <p:nvSpPr>
          <p:cNvPr id="153" name="Rectangle 152"/>
          <p:cNvSpPr/>
          <p:nvPr/>
        </p:nvSpPr>
        <p:spPr>
          <a:xfrm>
            <a:off x="11207026" y="6308523"/>
            <a:ext cx="652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11am</a:t>
            </a:r>
            <a:endParaRPr lang="en-US" sz="1400" dirty="0"/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10291544" y="6156122"/>
            <a:ext cx="0" cy="723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8867524" y="6165165"/>
            <a:ext cx="0" cy="723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391199" y="6156122"/>
            <a:ext cx="129540" cy="1447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752" y="4698787"/>
            <a:ext cx="799633" cy="54723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451" y="1463967"/>
            <a:ext cx="799633" cy="547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774" y="3555069"/>
            <a:ext cx="1158868" cy="61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371" y="2074070"/>
            <a:ext cx="609263" cy="57862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002" y="2703593"/>
            <a:ext cx="609263" cy="5786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38380" y="1250337"/>
            <a:ext cx="2550621" cy="3695578"/>
            <a:chOff x="7790780" y="405787"/>
            <a:chExt cx="2550621" cy="3695578"/>
          </a:xfrm>
        </p:grpSpPr>
        <p:sp>
          <p:nvSpPr>
            <p:cNvPr id="9" name="Arc 8"/>
            <p:cNvSpPr/>
            <p:nvPr/>
          </p:nvSpPr>
          <p:spPr>
            <a:xfrm>
              <a:off x="9219510" y="1615370"/>
              <a:ext cx="557822" cy="487345"/>
            </a:xfrm>
            <a:prstGeom prst="arc">
              <a:avLst>
                <a:gd name="adj1" fmla="val 18140597"/>
                <a:gd name="adj2" fmla="val 0"/>
              </a:avLst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Arc 165"/>
            <p:cNvSpPr/>
            <p:nvPr/>
          </p:nvSpPr>
          <p:spPr>
            <a:xfrm>
              <a:off x="8470214" y="2470862"/>
              <a:ext cx="557822" cy="487345"/>
            </a:xfrm>
            <a:prstGeom prst="arc">
              <a:avLst>
                <a:gd name="adj1" fmla="val 16200000"/>
                <a:gd name="adj2" fmla="val 21529747"/>
              </a:avLst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Arc 167"/>
            <p:cNvSpPr/>
            <p:nvPr/>
          </p:nvSpPr>
          <p:spPr>
            <a:xfrm>
              <a:off x="7790780" y="3614020"/>
              <a:ext cx="557822" cy="487345"/>
            </a:xfrm>
            <a:prstGeom prst="arc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Arc 179"/>
            <p:cNvSpPr/>
            <p:nvPr/>
          </p:nvSpPr>
          <p:spPr>
            <a:xfrm>
              <a:off x="8368554" y="986212"/>
              <a:ext cx="557822" cy="487345"/>
            </a:xfrm>
            <a:prstGeom prst="arc">
              <a:avLst>
                <a:gd name="adj1" fmla="val 17759769"/>
                <a:gd name="adj2" fmla="val 0"/>
              </a:avLst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Arc 181"/>
            <p:cNvSpPr/>
            <p:nvPr/>
          </p:nvSpPr>
          <p:spPr>
            <a:xfrm>
              <a:off x="9783579" y="405787"/>
              <a:ext cx="557822" cy="487345"/>
            </a:xfrm>
            <a:prstGeom prst="arc">
              <a:avLst>
                <a:gd name="adj1" fmla="val 17578747"/>
                <a:gd name="adj2" fmla="val 0"/>
              </a:avLst>
            </a:prstGeom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11464" y="1250337"/>
            <a:ext cx="2487255" cy="3695578"/>
            <a:chOff x="8463864" y="405787"/>
            <a:chExt cx="2487255" cy="3695578"/>
          </a:xfrm>
        </p:grpSpPr>
        <p:sp>
          <p:nvSpPr>
            <p:cNvPr id="165" name="Arc 164"/>
            <p:cNvSpPr/>
            <p:nvPr/>
          </p:nvSpPr>
          <p:spPr>
            <a:xfrm>
              <a:off x="9892594" y="1615370"/>
              <a:ext cx="494456" cy="487345"/>
            </a:xfrm>
            <a:prstGeom prst="arc">
              <a:avLst>
                <a:gd name="adj1" fmla="val 11415184"/>
                <a:gd name="adj2" fmla="val 16645762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Arc 166"/>
            <p:cNvSpPr/>
            <p:nvPr/>
          </p:nvSpPr>
          <p:spPr>
            <a:xfrm>
              <a:off x="9136948" y="2493087"/>
              <a:ext cx="494456" cy="487345"/>
            </a:xfrm>
            <a:prstGeom prst="arc">
              <a:avLst>
                <a:gd name="adj1" fmla="val 11415184"/>
                <a:gd name="adj2" fmla="val 16645762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Arc 168"/>
            <p:cNvSpPr/>
            <p:nvPr/>
          </p:nvSpPr>
          <p:spPr>
            <a:xfrm>
              <a:off x="8463864" y="3614020"/>
              <a:ext cx="494456" cy="487345"/>
            </a:xfrm>
            <a:prstGeom prst="arc">
              <a:avLst>
                <a:gd name="adj1" fmla="val 11415184"/>
                <a:gd name="adj2" fmla="val 16645762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 180"/>
            <p:cNvSpPr/>
            <p:nvPr/>
          </p:nvSpPr>
          <p:spPr>
            <a:xfrm>
              <a:off x="9041638" y="986212"/>
              <a:ext cx="494456" cy="487345"/>
            </a:xfrm>
            <a:prstGeom prst="arc">
              <a:avLst>
                <a:gd name="adj1" fmla="val 11415184"/>
                <a:gd name="adj2" fmla="val 16645762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Arc 182"/>
            <p:cNvSpPr/>
            <p:nvPr/>
          </p:nvSpPr>
          <p:spPr>
            <a:xfrm>
              <a:off x="10456663" y="405787"/>
              <a:ext cx="494456" cy="487345"/>
            </a:xfrm>
            <a:prstGeom prst="arc">
              <a:avLst>
                <a:gd name="adj1" fmla="val 11415184"/>
                <a:gd name="adj2" fmla="val 16645762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9248286" y="4097833"/>
            <a:ext cx="376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S</a:t>
            </a:r>
            <a:r>
              <a:rPr lang="en-US" sz="1600" b="1" baseline="-25000" dirty="0" smtClean="0"/>
              <a:t>1</a:t>
            </a:r>
            <a:endParaRPr lang="en-US" sz="1600" b="1" baseline="-25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8698253" y="4727356"/>
            <a:ext cx="376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S</a:t>
            </a:r>
            <a:r>
              <a:rPr lang="en-US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321388" y="3033178"/>
            <a:ext cx="41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321388" y="4458570"/>
            <a:ext cx="41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</a:t>
            </a:r>
            <a:r>
              <a:rPr lang="en-US" b="1" baseline="-25000" dirty="0"/>
              <a:t>2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2724904" y="4180148"/>
            <a:ext cx="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63822" y="2355852"/>
            <a:ext cx="442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Bike usage is chaotic at an individual station !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054" y="2696609"/>
            <a:ext cx="5617464" cy="3142018"/>
            <a:chOff x="855054" y="2696609"/>
            <a:chExt cx="5617464" cy="3142018"/>
          </a:xfrm>
        </p:grpSpPr>
        <p:grpSp>
          <p:nvGrpSpPr>
            <p:cNvPr id="4" name="Group 3"/>
            <p:cNvGrpSpPr/>
            <p:nvPr/>
          </p:nvGrpSpPr>
          <p:grpSpPr>
            <a:xfrm>
              <a:off x="1177189" y="2725184"/>
              <a:ext cx="5295329" cy="3113443"/>
              <a:chOff x="1177189" y="2725184"/>
              <a:chExt cx="5421069" cy="33687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398888" y="5694281"/>
                <a:ext cx="5199370" cy="39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</a:t>
                </a:r>
                <a:r>
                  <a:rPr lang="en-US" altLang="zh-CN" baseline="30000" dirty="0" smtClean="0"/>
                  <a:t>st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  4</a:t>
                </a:r>
                <a:r>
                  <a:rPr lang="en-US" altLang="zh-CN" baseline="30000" dirty="0" smtClean="0"/>
                  <a:t>th</a:t>
                </a:r>
                <a:r>
                  <a:rPr lang="en-US" altLang="zh-CN" dirty="0" smtClean="0"/>
                  <a:t>   7</a:t>
                </a:r>
                <a:r>
                  <a:rPr lang="en-US" altLang="zh-CN" baseline="30000" dirty="0" smtClean="0"/>
                  <a:t>th</a:t>
                </a:r>
                <a:r>
                  <a:rPr lang="en-US" altLang="zh-CN" dirty="0" smtClean="0"/>
                  <a:t>   10</a:t>
                </a:r>
                <a:r>
                  <a:rPr lang="en-US" altLang="zh-CN" baseline="30000" dirty="0" smtClean="0"/>
                  <a:t>th</a:t>
                </a:r>
                <a:r>
                  <a:rPr lang="en-US" altLang="zh-CN" dirty="0" smtClean="0"/>
                  <a:t>  13</a:t>
                </a:r>
                <a:r>
                  <a:rPr lang="en-US" altLang="zh-CN" baseline="30000" dirty="0" smtClean="0"/>
                  <a:t>th</a:t>
                </a:r>
                <a:r>
                  <a:rPr lang="en-US" altLang="zh-CN" dirty="0" smtClean="0"/>
                  <a:t>  16</a:t>
                </a:r>
                <a:r>
                  <a:rPr lang="en-US" altLang="zh-CN" baseline="30000" dirty="0" smtClean="0"/>
                  <a:t>th</a:t>
                </a:r>
                <a:r>
                  <a:rPr lang="en-US" altLang="zh-CN" dirty="0" smtClean="0"/>
                  <a:t>  19</a:t>
                </a:r>
                <a:r>
                  <a:rPr lang="en-US" altLang="zh-CN" baseline="30000" dirty="0" smtClean="0"/>
                  <a:t>th  </a:t>
                </a:r>
                <a:r>
                  <a:rPr lang="en-US" altLang="zh-CN" dirty="0" smtClean="0"/>
                  <a:t> 22</a:t>
                </a:r>
                <a:r>
                  <a:rPr lang="en-US" altLang="zh-CN" baseline="30000" dirty="0" smtClean="0"/>
                  <a:t>th</a:t>
                </a:r>
                <a:r>
                  <a:rPr lang="en-US" altLang="zh-CN" dirty="0" smtClean="0"/>
                  <a:t>  25</a:t>
                </a:r>
                <a:r>
                  <a:rPr lang="en-US" altLang="zh-CN" baseline="30000" dirty="0" smtClean="0"/>
                  <a:t>th   </a:t>
                </a:r>
                <a:r>
                  <a:rPr lang="en-US" altLang="zh-CN" dirty="0" smtClean="0"/>
                  <a:t>28</a:t>
                </a:r>
                <a:r>
                  <a:rPr lang="en-US" altLang="zh-CN" baseline="30000" dirty="0" smtClean="0"/>
                  <a:t>th</a:t>
                </a:r>
                <a:r>
                  <a:rPr lang="en-US" altLang="zh-CN" dirty="0" smtClean="0"/>
                  <a:t>  31</a:t>
                </a:r>
                <a:r>
                  <a:rPr lang="en-US" altLang="zh-CN" baseline="30000" dirty="0" smtClean="0"/>
                  <a:t>th  </a:t>
                </a:r>
                <a:r>
                  <a:rPr lang="en-US" altLang="zh-CN" dirty="0" smtClean="0"/>
                  <a:t> </a:t>
                </a:r>
                <a:endParaRPr lang="en-US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177189" y="2725184"/>
                <a:ext cx="5266350" cy="2987306"/>
                <a:chOff x="1144377" y="2796948"/>
                <a:chExt cx="5266350" cy="2987306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55191" b="1"/>
                <a:stretch/>
              </p:blipFill>
              <p:spPr>
                <a:xfrm>
                  <a:off x="1144377" y="4347565"/>
                  <a:ext cx="5266350" cy="1436689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2766" b="55642"/>
                <a:stretch/>
              </p:blipFill>
              <p:spPr>
                <a:xfrm>
                  <a:off x="1144377" y="2796948"/>
                  <a:ext cx="5266350" cy="1333579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Rectangle 9"/>
            <p:cNvSpPr/>
            <p:nvPr/>
          </p:nvSpPr>
          <p:spPr>
            <a:xfrm>
              <a:off x="855054" y="2696609"/>
              <a:ext cx="3674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sz="1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85378" y="3233553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222462" y="2859702"/>
              <a:ext cx="452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222462" y="3401537"/>
              <a:ext cx="452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858305" y="4190412"/>
              <a:ext cx="3674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sz="1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88629" y="4727356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1225713" y="4353505"/>
              <a:ext cx="452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225713" y="4895340"/>
              <a:ext cx="452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12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588 -1.85185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588 -1.85185E-6 L 0.23372 -0.0016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7" grpId="1" animBg="1"/>
      <p:bldP spid="123" grpId="0"/>
      <p:bldP spid="12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59" y="5836"/>
            <a:ext cx="4721756" cy="813315"/>
          </a:xfrm>
        </p:spPr>
        <p:txBody>
          <a:bodyPr>
            <a:normAutofit/>
          </a:bodyPr>
          <a:lstStyle/>
          <a:p>
            <a:pPr algn="l"/>
            <a:r>
              <a:rPr lang="en-HK" sz="4400" dirty="0" smtClean="0">
                <a:latin typeface="+mn-lt"/>
                <a:cs typeface="Times New Roman" panose="02020603050405020304" pitchFamily="18" charset="0"/>
              </a:rPr>
              <a:t>A </a:t>
            </a:r>
            <a:r>
              <a:rPr lang="en-HK" sz="4400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HK" sz="4400" dirty="0" smtClean="0">
                <a:latin typeface="+mn-lt"/>
                <a:cs typeface="Times New Roman" panose="02020603050405020304" pitchFamily="18" charset="0"/>
              </a:rPr>
              <a:t>ractical Solution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3770" y="2382900"/>
            <a:ext cx="6576890" cy="2947638"/>
            <a:chOff x="342153" y="927489"/>
            <a:chExt cx="6576890" cy="2947638"/>
          </a:xfrm>
        </p:grpSpPr>
        <p:sp>
          <p:nvSpPr>
            <p:cNvPr id="45" name="TextBox 14"/>
            <p:cNvSpPr txBox="1"/>
            <p:nvPr/>
          </p:nvSpPr>
          <p:spPr>
            <a:xfrm>
              <a:off x="2240703" y="3503134"/>
              <a:ext cx="782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day</a:t>
              </a:r>
              <a:endParaRPr lang="en-US" dirty="0"/>
            </a:p>
          </p:txBody>
        </p:sp>
        <p:sp>
          <p:nvSpPr>
            <p:cNvPr id="47" name="TextBox 14"/>
            <p:cNvSpPr txBox="1"/>
            <p:nvPr/>
          </p:nvSpPr>
          <p:spPr>
            <a:xfrm>
              <a:off x="5160891" y="3505795"/>
              <a:ext cx="782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hour</a:t>
              </a:r>
              <a:endParaRPr lang="en-US" dirty="0"/>
            </a:p>
          </p:txBody>
        </p:sp>
        <p:pic>
          <p:nvPicPr>
            <p:cNvPr id="44" name="Picture 14"/>
            <p:cNvPicPr>
              <a:picLocks noChangeAspect="1"/>
            </p:cNvPicPr>
            <p:nvPr/>
          </p:nvPicPr>
          <p:blipFill rotWithShape="1">
            <a:blip r:embed="rId2"/>
            <a:srcRect l="26328" t="2735" r="11258" b="29025"/>
            <a:stretch/>
          </p:blipFill>
          <p:spPr>
            <a:xfrm>
              <a:off x="4525720" y="2112910"/>
              <a:ext cx="1963539" cy="1459521"/>
            </a:xfrm>
            <a:prstGeom prst="rect">
              <a:avLst/>
            </a:prstGeom>
          </p:spPr>
        </p:pic>
        <p:sp>
          <p:nvSpPr>
            <p:cNvPr id="48" name="TextBox 13"/>
            <p:cNvSpPr txBox="1"/>
            <p:nvPr/>
          </p:nvSpPr>
          <p:spPr>
            <a:xfrm rot="16200000">
              <a:off x="3594086" y="2845764"/>
              <a:ext cx="149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Transition Var.</a:t>
              </a:r>
              <a:endParaRPr lang="en-US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179643" y="2042041"/>
              <a:ext cx="2359279" cy="1540236"/>
              <a:chOff x="5186368" y="3511351"/>
              <a:chExt cx="2932739" cy="1892460"/>
            </a:xfrm>
          </p:grpSpPr>
          <p:pic>
            <p:nvPicPr>
              <p:cNvPr id="43" name="Picture 13"/>
              <p:cNvPicPr>
                <a:picLocks noChangeAspect="1"/>
              </p:cNvPicPr>
              <p:nvPr/>
            </p:nvPicPr>
            <p:blipFill rotWithShape="1">
              <a:blip r:embed="rId3"/>
              <a:srcRect l="18951" r="11210" b="29335"/>
              <a:stretch/>
            </p:blipFill>
            <p:spPr>
              <a:xfrm>
                <a:off x="5631543" y="3595156"/>
                <a:ext cx="2487564" cy="1808655"/>
              </a:xfrm>
              <a:prstGeom prst="rect">
                <a:avLst/>
              </a:prstGeom>
            </p:spPr>
          </p:pic>
          <p:sp>
            <p:nvSpPr>
              <p:cNvPr id="46" name="TextBox 13"/>
              <p:cNvSpPr txBox="1"/>
              <p:nvPr/>
            </p:nvSpPr>
            <p:spPr>
              <a:xfrm rot="16200000">
                <a:off x="4587496" y="4110223"/>
                <a:ext cx="1656848" cy="459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altLang="zh-CN" dirty="0" smtClean="0"/>
                  <a:t>heck-out</a:t>
                </a:r>
                <a:endParaRPr lang="en-US" dirty="0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854548" y="3565737"/>
                <a:ext cx="1370721" cy="48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7-8am C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</p:grpSp>
        <p:sp>
          <p:nvSpPr>
            <p:cNvPr id="23" name="Rectangle 2"/>
            <p:cNvSpPr/>
            <p:nvPr/>
          </p:nvSpPr>
          <p:spPr>
            <a:xfrm>
              <a:off x="342155" y="927489"/>
              <a:ext cx="26487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400" b="1" i="1" dirty="0" smtClean="0"/>
                <a:t>Observations</a:t>
              </a:r>
              <a:endParaRPr lang="en-US" altLang="zh-CN" sz="2400" b="1" i="1" dirty="0" smtClean="0"/>
            </a:p>
          </p:txBody>
        </p:sp>
        <p:sp>
          <p:nvSpPr>
            <p:cNvPr id="24" name="Rectangle 2"/>
            <p:cNvSpPr/>
            <p:nvPr/>
          </p:nvSpPr>
          <p:spPr>
            <a:xfrm>
              <a:off x="342153" y="1326159"/>
              <a:ext cx="657689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sz="2000" dirty="0" smtClean="0">
                  <a:cs typeface="Times New Roman" panose="02020603050405020304" pitchFamily="18" charset="0"/>
                </a:rPr>
                <a:t>Bike usage of a cluster is more predictable.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sz="2000" dirty="0" smtClean="0">
                  <a:cs typeface="Times New Roman" panose="02020603050405020304" pitchFamily="18" charset="0"/>
                </a:rPr>
                <a:t>Inter-cluster transition is more stable.</a:t>
              </a:r>
              <a:endParaRPr lang="en-US" sz="20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21"/>
          <p:cNvSpPr txBox="1"/>
          <p:nvPr/>
        </p:nvSpPr>
        <p:spPr>
          <a:xfrm>
            <a:off x="392023" y="5344196"/>
            <a:ext cx="6921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400" b="1" i="1" dirty="0">
                <a:cs typeface="Times New Roman" panose="02020603050405020304" pitchFamily="18" charset="0"/>
              </a:rPr>
              <a:t>P</a:t>
            </a:r>
            <a:r>
              <a:rPr lang="en-US" altLang="zh-CN" sz="2400" b="1" i="1" dirty="0" smtClean="0">
                <a:cs typeface="Times New Roman" panose="02020603050405020304" pitchFamily="18" charset="0"/>
              </a:rPr>
              <a:t>rediction for each station is unnecessary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cs typeface="Times New Roman" panose="02020603050405020304" pitchFamily="18" charset="0"/>
              </a:rPr>
              <a:t>Users </a:t>
            </a:r>
            <a:r>
              <a:rPr lang="en-US" altLang="zh-CN" sz="2000" dirty="0">
                <a:cs typeface="Times New Roman" panose="02020603050405020304" pitchFamily="18" charset="0"/>
              </a:rPr>
              <a:t>c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heck </a:t>
            </a:r>
            <a:r>
              <a:rPr lang="en-US" altLang="zh-CN" sz="2000" dirty="0">
                <a:cs typeface="Times New Roman" panose="02020603050405020304" pitchFamily="18" charset="0"/>
              </a:rPr>
              <a:t>out/in bikes at a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random station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cs typeface="Times New Roman" panose="02020603050405020304" pitchFamily="18" charset="0"/>
              </a:rPr>
              <a:t>Events </a:t>
            </a:r>
            <a:r>
              <a:rPr lang="en-US" altLang="zh-CN" sz="2000" dirty="0">
                <a:cs typeface="Times New Roman" panose="02020603050405020304" pitchFamily="18" charset="0"/>
              </a:rPr>
              <a:t>affect an area instead of a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station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sp>
        <p:nvSpPr>
          <p:cNvPr id="97" name="Rectangle 2"/>
          <p:cNvSpPr/>
          <p:nvPr/>
        </p:nvSpPr>
        <p:spPr>
          <a:xfrm>
            <a:off x="431907" y="919294"/>
            <a:ext cx="6418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 Our solution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Cluster stations into </a:t>
            </a:r>
            <a:r>
              <a:rPr lang="en-US" sz="2000" dirty="0" smtClean="0"/>
              <a:t>groups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Predict bike usage of each station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cluster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Reallocate bike between station </a:t>
            </a:r>
            <a:r>
              <a:rPr lang="en-US" sz="2000" dirty="0" smtClean="0"/>
              <a:t>clusters</a:t>
            </a:r>
            <a:endParaRPr lang="en-US" sz="2000" dirty="0"/>
          </a:p>
        </p:txBody>
      </p:sp>
      <p:grpSp>
        <p:nvGrpSpPr>
          <p:cNvPr id="677" name="Group 676"/>
          <p:cNvGrpSpPr/>
          <p:nvPr/>
        </p:nvGrpSpPr>
        <p:grpSpPr>
          <a:xfrm>
            <a:off x="7527976" y="941166"/>
            <a:ext cx="3306316" cy="5153636"/>
            <a:chOff x="7931097" y="1060433"/>
            <a:chExt cx="3306316" cy="5153636"/>
          </a:xfrm>
        </p:grpSpPr>
        <p:grpSp>
          <p:nvGrpSpPr>
            <p:cNvPr id="678" name="Group 677"/>
            <p:cNvGrpSpPr/>
            <p:nvPr/>
          </p:nvGrpSpPr>
          <p:grpSpPr>
            <a:xfrm>
              <a:off x="7931097" y="1060433"/>
              <a:ext cx="3306316" cy="5153636"/>
              <a:chOff x="7294894" y="-27275"/>
              <a:chExt cx="4620358" cy="6885277"/>
            </a:xfrm>
          </p:grpSpPr>
          <p:pic>
            <p:nvPicPr>
              <p:cNvPr id="744" name="Picture 743"/>
              <p:cNvPicPr>
                <a:picLocks noChangeAspect="1"/>
              </p:cNvPicPr>
              <p:nvPr/>
            </p:nvPicPr>
            <p:blipFill rotWithShape="1">
              <a:blip r:embed="rId4"/>
              <a:srcRect l="14886" t="-22" r="24636" b="1778"/>
              <a:stretch/>
            </p:blipFill>
            <p:spPr>
              <a:xfrm>
                <a:off x="7294894" y="-27275"/>
                <a:ext cx="4620358" cy="6885277"/>
              </a:xfrm>
              <a:prstGeom prst="rect">
                <a:avLst/>
              </a:prstGeom>
            </p:spPr>
          </p:pic>
          <p:sp>
            <p:nvSpPr>
              <p:cNvPr id="745" name="Oval 744"/>
              <p:cNvSpPr/>
              <p:nvPr/>
            </p:nvSpPr>
            <p:spPr>
              <a:xfrm>
                <a:off x="9377081" y="12536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9650285" y="39456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10124749" y="30477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9878648" y="52501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8823957" y="583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8467038" y="55191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8973666" y="1826668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9135032" y="87560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9404387" y="955630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9341223" y="122936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8733391" y="175936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8575068" y="196127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8823954" y="199528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8779128" y="217486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9135029" y="238799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8494385" y="136396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9757177" y="169205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10411601" y="152347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10348009" y="189397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7724542" y="499596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7415487" y="518194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7805225" y="4619450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7913931" y="391919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7652824" y="413022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7343769" y="391022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8147645" y="314450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8385871" y="3793548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8640462" y="393712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8584033" y="356862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9017543" y="354595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9215712" y="354595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9359148" y="304367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9622706" y="3233598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9646728" y="382170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9918546" y="347864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9784072" y="377495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10190220" y="388004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11218067" y="395631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11044633" y="446878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11381380" y="4456804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9190095" y="506085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8367941" y="594023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9135025" y="561455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9584426" y="589085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10402632" y="560558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10586170" y="562456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10402632" y="5926704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10305615" y="609277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10701565" y="624128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10348009" y="640808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10186643" y="656573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9" name="Group 678"/>
            <p:cNvGrpSpPr/>
            <p:nvPr/>
          </p:nvGrpSpPr>
          <p:grpSpPr>
            <a:xfrm>
              <a:off x="7931097" y="1060433"/>
              <a:ext cx="3306316" cy="5153636"/>
              <a:chOff x="7294894" y="-27275"/>
              <a:chExt cx="4620358" cy="6885277"/>
            </a:xfrm>
          </p:grpSpPr>
          <p:pic>
            <p:nvPicPr>
              <p:cNvPr id="692" name="Picture 691"/>
              <p:cNvPicPr>
                <a:picLocks noChangeAspect="1"/>
              </p:cNvPicPr>
              <p:nvPr/>
            </p:nvPicPr>
            <p:blipFill rotWithShape="1">
              <a:blip r:embed="rId4"/>
              <a:srcRect l="14886" t="-22" r="24636" b="1778"/>
              <a:stretch/>
            </p:blipFill>
            <p:spPr>
              <a:xfrm>
                <a:off x="7294894" y="-27275"/>
                <a:ext cx="4620358" cy="6885277"/>
              </a:xfrm>
              <a:prstGeom prst="rect">
                <a:avLst/>
              </a:prstGeom>
            </p:spPr>
          </p:pic>
          <p:sp>
            <p:nvSpPr>
              <p:cNvPr id="693" name="Oval 692"/>
              <p:cNvSpPr/>
              <p:nvPr/>
            </p:nvSpPr>
            <p:spPr>
              <a:xfrm>
                <a:off x="9377081" y="12536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9650285" y="394563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10124749" y="30477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9878648" y="525019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8823957" y="583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8467038" y="55191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8973666" y="1826668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9135032" y="87560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9404387" y="955630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9341223" y="122936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8733391" y="175936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8575068" y="1961279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8823954" y="199528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8779128" y="2174861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9135029" y="238799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8494385" y="136396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9757177" y="169205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10411601" y="1523479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10348009" y="1893973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7724542" y="499596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7415487" y="518194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7805225" y="4619450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7913931" y="391919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7652824" y="4130229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7343769" y="3910229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8147645" y="3144501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8385871" y="3793548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8640462" y="393712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8584033" y="3568623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9017543" y="3545951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9215712" y="3545951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9359148" y="304367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9622706" y="3233598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9646728" y="382170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9918546" y="347864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9784072" y="377495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10190220" y="388004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11218067" y="395631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11044633" y="446878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1381380" y="4456804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9190095" y="5060851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8367941" y="594023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9135025" y="561455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9584426" y="5890859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10402632" y="560558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10586170" y="5624563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10402632" y="5926704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10305615" y="609277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10701565" y="624128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10348009" y="640808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10186643" y="656573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1" name="Group 860"/>
          <p:cNvGrpSpPr/>
          <p:nvPr/>
        </p:nvGrpSpPr>
        <p:grpSpPr>
          <a:xfrm>
            <a:off x="7527976" y="941166"/>
            <a:ext cx="3306316" cy="5153636"/>
            <a:chOff x="7931097" y="1060433"/>
            <a:chExt cx="3306316" cy="5153636"/>
          </a:xfrm>
        </p:grpSpPr>
        <p:grpSp>
          <p:nvGrpSpPr>
            <p:cNvPr id="862" name="Group 861"/>
            <p:cNvGrpSpPr/>
            <p:nvPr/>
          </p:nvGrpSpPr>
          <p:grpSpPr>
            <a:xfrm>
              <a:off x="7931097" y="1060433"/>
              <a:ext cx="3306316" cy="5153636"/>
              <a:chOff x="7294894" y="-27275"/>
              <a:chExt cx="4620358" cy="6885277"/>
            </a:xfrm>
          </p:grpSpPr>
          <p:pic>
            <p:nvPicPr>
              <p:cNvPr id="916" name="Picture 915"/>
              <p:cNvPicPr>
                <a:picLocks noChangeAspect="1"/>
              </p:cNvPicPr>
              <p:nvPr/>
            </p:nvPicPr>
            <p:blipFill rotWithShape="1">
              <a:blip r:embed="rId4"/>
              <a:srcRect l="14886" t="-22" r="24636" b="1778"/>
              <a:stretch/>
            </p:blipFill>
            <p:spPr>
              <a:xfrm>
                <a:off x="7294894" y="-27275"/>
                <a:ext cx="4620358" cy="6885277"/>
              </a:xfrm>
              <a:prstGeom prst="rect">
                <a:avLst/>
              </a:prstGeom>
            </p:spPr>
          </p:pic>
          <p:sp>
            <p:nvSpPr>
              <p:cNvPr id="917" name="Oval 916"/>
              <p:cNvSpPr/>
              <p:nvPr/>
            </p:nvSpPr>
            <p:spPr>
              <a:xfrm>
                <a:off x="9377081" y="12536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9650285" y="39456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10124749" y="30477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9878648" y="52501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8823957" y="583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8467038" y="55191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8973666" y="1826668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9135032" y="87560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9404387" y="955630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9341223" y="122936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8733391" y="175936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8575068" y="196127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8823954" y="199528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8779128" y="217486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9135029" y="238799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8494385" y="136396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9757177" y="169205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10411601" y="152347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10348009" y="189397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7724542" y="499596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7415487" y="518194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7805225" y="4619450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7913931" y="391919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7652824" y="413022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7343769" y="391022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8147645" y="314450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8385871" y="3793548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8640462" y="393712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8584033" y="356862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9017543" y="354595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9215712" y="354595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9359148" y="304367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9622706" y="3233598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9646728" y="382170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9918546" y="347864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9784072" y="377495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10190220" y="388004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11218067" y="3956317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11044633" y="446878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11381380" y="4456804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9190095" y="5060851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8367941" y="594023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9135025" y="561455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9584426" y="5890859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10402632" y="560558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10586170" y="5624563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10402632" y="5926704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10305615" y="609277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10701565" y="624128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10348009" y="640808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10186643" y="6565735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3" name="Group 862"/>
            <p:cNvGrpSpPr/>
            <p:nvPr/>
          </p:nvGrpSpPr>
          <p:grpSpPr>
            <a:xfrm>
              <a:off x="7931097" y="1060433"/>
              <a:ext cx="3306316" cy="5153636"/>
              <a:chOff x="7294894" y="-27275"/>
              <a:chExt cx="4620358" cy="6885277"/>
            </a:xfrm>
          </p:grpSpPr>
          <p:pic>
            <p:nvPicPr>
              <p:cNvPr id="864" name="Picture 863"/>
              <p:cNvPicPr>
                <a:picLocks noChangeAspect="1"/>
              </p:cNvPicPr>
              <p:nvPr/>
            </p:nvPicPr>
            <p:blipFill rotWithShape="1">
              <a:blip r:embed="rId4"/>
              <a:srcRect l="14886" t="-22" r="24636" b="1778"/>
              <a:stretch/>
            </p:blipFill>
            <p:spPr>
              <a:xfrm>
                <a:off x="7294894" y="-27275"/>
                <a:ext cx="4620358" cy="6885277"/>
              </a:xfrm>
              <a:prstGeom prst="rect">
                <a:avLst/>
              </a:prstGeom>
            </p:spPr>
          </p:pic>
          <p:sp>
            <p:nvSpPr>
              <p:cNvPr id="865" name="Oval 864"/>
              <p:cNvSpPr/>
              <p:nvPr/>
            </p:nvSpPr>
            <p:spPr>
              <a:xfrm>
                <a:off x="9377081" y="125366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9650285" y="394563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10124749" y="304777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9878648" y="525019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8823957" y="5836"/>
                <a:ext cx="161366" cy="13461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8467038" y="551912"/>
                <a:ext cx="161366" cy="13461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8973666" y="1826668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9135032" y="87560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9404387" y="955630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9341223" y="122936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8733391" y="1759362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8575068" y="1961279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8823954" y="1995286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8779128" y="2174861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9135029" y="2387995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8494385" y="1363965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9757177" y="1692056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10411601" y="1523479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10348009" y="1893973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7724542" y="4995967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7415487" y="5181947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7805225" y="4619450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7913931" y="3919195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7652824" y="4130229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7343769" y="3910229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8147645" y="314450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8385871" y="3793548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8640462" y="3937125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8584033" y="3568623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9017543" y="354595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9215712" y="354595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9359148" y="304367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9622706" y="3233598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9646728" y="382170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9918546" y="347864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9784072" y="377495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10190220" y="388004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11218067" y="3956317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11044633" y="4468785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11381380" y="4456804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9190095" y="5060851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8367941" y="5940235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9135025" y="5614552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9584426" y="5890859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10402632" y="5605586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10586170" y="5624563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10402632" y="5926704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10305615" y="6092776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10701565" y="6241282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10348009" y="6408082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10186643" y="6565735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8" name="Group 967"/>
          <p:cNvGrpSpPr/>
          <p:nvPr/>
        </p:nvGrpSpPr>
        <p:grpSpPr>
          <a:xfrm>
            <a:off x="7553540" y="904882"/>
            <a:ext cx="3059164" cy="5169147"/>
            <a:chOff x="3849905" y="897487"/>
            <a:chExt cx="3059164" cy="5169147"/>
          </a:xfrm>
        </p:grpSpPr>
        <p:sp>
          <p:nvSpPr>
            <p:cNvPr id="969" name="Oval 968"/>
            <p:cNvSpPr/>
            <p:nvPr/>
          </p:nvSpPr>
          <p:spPr>
            <a:xfrm rot="2307781">
              <a:off x="4642757" y="897487"/>
              <a:ext cx="412283" cy="742980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 rot="5400000">
              <a:off x="5350862" y="856325"/>
              <a:ext cx="500109" cy="757179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 rot="7860354">
              <a:off x="5103397" y="1527376"/>
              <a:ext cx="412283" cy="584460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 rot="20577362">
              <a:off x="4616834" y="1883985"/>
              <a:ext cx="669885" cy="110894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 rot="5044187">
              <a:off x="5689397" y="1914001"/>
              <a:ext cx="471892" cy="790795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 rot="5044106">
              <a:off x="3926773" y="3647683"/>
              <a:ext cx="457413" cy="611149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 rot="19819214">
              <a:off x="6382971" y="3847336"/>
              <a:ext cx="526098" cy="683888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5744335" y="5094726"/>
              <a:ext cx="685818" cy="971908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 rot="1428969">
              <a:off x="3905673" y="4299751"/>
              <a:ext cx="454090" cy="800404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 rot="2954525">
              <a:off x="4674647" y="4574700"/>
              <a:ext cx="947336" cy="1332389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 rot="7706592">
              <a:off x="4461740" y="3109438"/>
              <a:ext cx="792037" cy="1072788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 rot="9202320">
              <a:off x="5347834" y="3039089"/>
              <a:ext cx="575013" cy="1164581"/>
            </a:xfrm>
            <a:prstGeom prst="ellipse">
              <a:avLst/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7F7F7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981" name="Picture 9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07" y="2220054"/>
            <a:ext cx="140251" cy="90839"/>
          </a:xfrm>
          <a:prstGeom prst="rect">
            <a:avLst/>
          </a:prstGeom>
        </p:spPr>
      </p:pic>
      <p:pic>
        <p:nvPicPr>
          <p:cNvPr id="982" name="Picture 9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25" y="2324126"/>
            <a:ext cx="140251" cy="90839"/>
          </a:xfrm>
          <a:prstGeom prst="rect">
            <a:avLst/>
          </a:prstGeom>
        </p:spPr>
      </p:pic>
      <p:pic>
        <p:nvPicPr>
          <p:cNvPr id="983" name="Picture 9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08" y="2438922"/>
            <a:ext cx="140251" cy="90839"/>
          </a:xfrm>
          <a:prstGeom prst="rect">
            <a:avLst/>
          </a:prstGeom>
        </p:spPr>
      </p:pic>
      <p:pic>
        <p:nvPicPr>
          <p:cNvPr id="985" name="Picture 9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46" y="4007185"/>
            <a:ext cx="140251" cy="90839"/>
          </a:xfrm>
          <a:prstGeom prst="rect">
            <a:avLst/>
          </a:prstGeom>
        </p:spPr>
      </p:pic>
      <p:pic>
        <p:nvPicPr>
          <p:cNvPr id="986" name="Picture 9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01" y="2101907"/>
            <a:ext cx="590318" cy="300562"/>
          </a:xfrm>
          <a:prstGeom prst="rect">
            <a:avLst/>
          </a:prstGeom>
        </p:spPr>
      </p:pic>
      <p:pic>
        <p:nvPicPr>
          <p:cNvPr id="987" name="Picture 9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944" y="2101277"/>
            <a:ext cx="590317" cy="300562"/>
          </a:xfrm>
          <a:prstGeom prst="rect">
            <a:avLst/>
          </a:prstGeom>
        </p:spPr>
      </p:pic>
      <p:pic>
        <p:nvPicPr>
          <p:cNvPr id="988" name="Picture 9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36" y="3580378"/>
            <a:ext cx="590317" cy="300562"/>
          </a:xfrm>
          <a:prstGeom prst="rect">
            <a:avLst/>
          </a:prstGeom>
        </p:spPr>
      </p:pic>
      <p:pic>
        <p:nvPicPr>
          <p:cNvPr id="989" name="Picture 9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86" y="4083385"/>
            <a:ext cx="140251" cy="90839"/>
          </a:xfrm>
          <a:prstGeom prst="rect">
            <a:avLst/>
          </a:prstGeom>
        </p:spPr>
      </p:pic>
      <p:pic>
        <p:nvPicPr>
          <p:cNvPr id="990" name="Picture 9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70" y="3505372"/>
            <a:ext cx="140251" cy="90839"/>
          </a:xfrm>
          <a:prstGeom prst="rect">
            <a:avLst/>
          </a:prstGeom>
        </p:spPr>
      </p:pic>
      <p:pic>
        <p:nvPicPr>
          <p:cNvPr id="991" name="Picture 9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77" y="2910239"/>
            <a:ext cx="590318" cy="300562"/>
          </a:xfrm>
          <a:prstGeom prst="rect">
            <a:avLst/>
          </a:prstGeom>
        </p:spPr>
      </p:pic>
      <p:cxnSp>
        <p:nvCxnSpPr>
          <p:cNvPr id="992" name="Straight Arrow Connector 991"/>
          <p:cNvCxnSpPr/>
          <p:nvPr/>
        </p:nvCxnSpPr>
        <p:spPr>
          <a:xfrm flipV="1">
            <a:off x="7083616" y="6222430"/>
            <a:ext cx="4197656" cy="989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" name="Rectangle 992"/>
          <p:cNvSpPr/>
          <p:nvPr/>
        </p:nvSpPr>
        <p:spPr>
          <a:xfrm>
            <a:off x="7314129" y="6286834"/>
            <a:ext cx="494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8am</a:t>
            </a:r>
            <a:endParaRPr lang="en-US" sz="1400" dirty="0"/>
          </a:p>
        </p:txBody>
      </p:sp>
      <p:cxnSp>
        <p:nvCxnSpPr>
          <p:cNvPr id="995" name="Straight Connector 994"/>
          <p:cNvCxnSpPr/>
          <p:nvPr/>
        </p:nvCxnSpPr>
        <p:spPr>
          <a:xfrm flipV="1">
            <a:off x="7511054" y="6145327"/>
            <a:ext cx="0" cy="723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6" name="Rectangle 995"/>
          <p:cNvSpPr/>
          <p:nvPr/>
        </p:nvSpPr>
        <p:spPr>
          <a:xfrm>
            <a:off x="8905534" y="6308523"/>
            <a:ext cx="494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9am</a:t>
            </a:r>
            <a:endParaRPr lang="en-US" sz="1400" dirty="0"/>
          </a:p>
        </p:txBody>
      </p:sp>
      <p:sp>
        <p:nvSpPr>
          <p:cNvPr id="997" name="Rectangle 996"/>
          <p:cNvSpPr/>
          <p:nvPr/>
        </p:nvSpPr>
        <p:spPr>
          <a:xfrm>
            <a:off x="10507243" y="6308523"/>
            <a:ext cx="652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10am</a:t>
            </a:r>
            <a:endParaRPr lang="en-US" sz="1400" dirty="0"/>
          </a:p>
        </p:txBody>
      </p:sp>
      <p:cxnSp>
        <p:nvCxnSpPr>
          <p:cNvPr id="999" name="Straight Connector 998"/>
          <p:cNvCxnSpPr/>
          <p:nvPr/>
        </p:nvCxnSpPr>
        <p:spPr>
          <a:xfrm flipV="1">
            <a:off x="10831368" y="6156122"/>
            <a:ext cx="0" cy="723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Straight Connector 999"/>
          <p:cNvCxnSpPr/>
          <p:nvPr/>
        </p:nvCxnSpPr>
        <p:spPr>
          <a:xfrm flipV="1">
            <a:off x="9176000" y="6165165"/>
            <a:ext cx="0" cy="723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1" name="Oval 1000"/>
          <p:cNvSpPr/>
          <p:nvPr/>
        </p:nvSpPr>
        <p:spPr>
          <a:xfrm>
            <a:off x="7446284" y="6156122"/>
            <a:ext cx="129540" cy="1447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942827" y="1945933"/>
            <a:ext cx="3093461" cy="2692684"/>
            <a:chOff x="7942827" y="1945933"/>
            <a:chExt cx="3093461" cy="2692684"/>
          </a:xfrm>
        </p:grpSpPr>
        <p:grpSp>
          <p:nvGrpSpPr>
            <p:cNvPr id="1015" name="Group 1014"/>
            <p:cNvGrpSpPr/>
            <p:nvPr/>
          </p:nvGrpSpPr>
          <p:grpSpPr>
            <a:xfrm>
              <a:off x="8986529" y="1945933"/>
              <a:ext cx="1167540" cy="487345"/>
              <a:chOff x="9631179" y="1250337"/>
              <a:chExt cx="1167540" cy="487345"/>
            </a:xfrm>
          </p:grpSpPr>
          <p:sp>
            <p:nvSpPr>
              <p:cNvPr id="1016" name="Arc 1015"/>
              <p:cNvSpPr/>
              <p:nvPr/>
            </p:nvSpPr>
            <p:spPr>
              <a:xfrm>
                <a:off x="9631179" y="1250337"/>
                <a:ext cx="557822" cy="487345"/>
              </a:xfrm>
              <a:prstGeom prst="arc">
                <a:avLst>
                  <a:gd name="adj1" fmla="val 17578747"/>
                  <a:gd name="adj2" fmla="val 0"/>
                </a:avLst>
              </a:prstGeom>
              <a:ln w="127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Arc 1016"/>
              <p:cNvSpPr/>
              <p:nvPr/>
            </p:nvSpPr>
            <p:spPr>
              <a:xfrm>
                <a:off x="10304263" y="1250337"/>
                <a:ext cx="494456" cy="487345"/>
              </a:xfrm>
              <a:prstGeom prst="arc">
                <a:avLst>
                  <a:gd name="adj1" fmla="val 11415184"/>
                  <a:gd name="adj2" fmla="val 16645762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8" name="Group 1017"/>
            <p:cNvGrpSpPr/>
            <p:nvPr/>
          </p:nvGrpSpPr>
          <p:grpSpPr>
            <a:xfrm>
              <a:off x="9868748" y="4151272"/>
              <a:ext cx="1167540" cy="487345"/>
              <a:chOff x="9920970" y="1623478"/>
              <a:chExt cx="1167540" cy="487345"/>
            </a:xfrm>
          </p:grpSpPr>
          <p:sp>
            <p:nvSpPr>
              <p:cNvPr id="1019" name="Arc 1018"/>
              <p:cNvSpPr/>
              <p:nvPr/>
            </p:nvSpPr>
            <p:spPr>
              <a:xfrm>
                <a:off x="9920970" y="1623478"/>
                <a:ext cx="557822" cy="487345"/>
              </a:xfrm>
              <a:prstGeom prst="arc">
                <a:avLst>
                  <a:gd name="adj1" fmla="val 17578747"/>
                  <a:gd name="adj2" fmla="val 0"/>
                </a:avLst>
              </a:prstGeom>
              <a:ln w="127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Arc 1019"/>
              <p:cNvSpPr/>
              <p:nvPr/>
            </p:nvSpPr>
            <p:spPr>
              <a:xfrm>
                <a:off x="10594054" y="1623478"/>
                <a:ext cx="494456" cy="487345"/>
              </a:xfrm>
              <a:prstGeom prst="arc">
                <a:avLst>
                  <a:gd name="adj1" fmla="val 11415184"/>
                  <a:gd name="adj2" fmla="val 16645762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9" name="Group 1038"/>
            <p:cNvGrpSpPr/>
            <p:nvPr/>
          </p:nvGrpSpPr>
          <p:grpSpPr>
            <a:xfrm>
              <a:off x="7942827" y="3256778"/>
              <a:ext cx="1167540" cy="487345"/>
              <a:chOff x="9631179" y="1250337"/>
              <a:chExt cx="1167540" cy="487345"/>
            </a:xfrm>
          </p:grpSpPr>
          <p:sp>
            <p:nvSpPr>
              <p:cNvPr id="1040" name="Arc 1039"/>
              <p:cNvSpPr/>
              <p:nvPr/>
            </p:nvSpPr>
            <p:spPr>
              <a:xfrm>
                <a:off x="9631179" y="1250337"/>
                <a:ext cx="557822" cy="487345"/>
              </a:xfrm>
              <a:prstGeom prst="arc">
                <a:avLst>
                  <a:gd name="adj1" fmla="val 17578747"/>
                  <a:gd name="adj2" fmla="val 0"/>
                </a:avLst>
              </a:prstGeom>
              <a:ln w="127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/>
              <p:cNvSpPr/>
              <p:nvPr/>
            </p:nvSpPr>
            <p:spPr>
              <a:xfrm>
                <a:off x="10304263" y="1250337"/>
                <a:ext cx="494456" cy="487345"/>
              </a:xfrm>
              <a:prstGeom prst="arc">
                <a:avLst>
                  <a:gd name="adj1" fmla="val 11415184"/>
                  <a:gd name="adj2" fmla="val 16645762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0" name="Oval 1049"/>
          <p:cNvSpPr/>
          <p:nvPr/>
        </p:nvSpPr>
        <p:spPr>
          <a:xfrm>
            <a:off x="9088069" y="6152079"/>
            <a:ext cx="129540" cy="1447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007 L 0.13658 -0.0016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0416 0.21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19362 -0.096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01" grpId="0" animBg="1"/>
      <p:bldP spid="1001" grpId="1" animBg="1"/>
      <p:bldP spid="1001" grpId="2" animBg="1"/>
      <p:bldP spid="1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4320" y="2377329"/>
            <a:ext cx="6241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/>
              <a:t>I</a:t>
            </a:r>
            <a:r>
              <a:rPr lang="en-US" sz="2800" b="1" i="1" dirty="0" smtClean="0"/>
              <a:t>mpacted </a:t>
            </a:r>
            <a:r>
              <a:rPr lang="en-US" sz="2800" b="1" i="1" dirty="0"/>
              <a:t>by </a:t>
            </a:r>
            <a:r>
              <a:rPr lang="en-US" sz="2800" b="1" i="1" dirty="0" smtClean="0"/>
              <a:t>multiple factors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Meteorology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8250" y="158377"/>
            <a:ext cx="7459287" cy="813315"/>
          </a:xfrm>
        </p:spPr>
        <p:txBody>
          <a:bodyPr>
            <a:normAutofit/>
          </a:bodyPr>
          <a:lstStyle/>
          <a:p>
            <a:pPr algn="l"/>
            <a:r>
              <a:rPr lang="en-HK" sz="4400" dirty="0" smtClean="0">
                <a:latin typeface="+mn-lt"/>
                <a:cs typeface="Times New Roman" panose="02020603050405020304" pitchFamily="18" charset="0"/>
              </a:rPr>
              <a:t>Challenges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660234" y="1278877"/>
            <a:ext cx="57320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Cluster definition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Features considered when clustering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662378" y="4398705"/>
            <a:ext cx="56237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/>
              <a:t>Data imbalance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# Sunny hours &gt;&gt; # Rainy hours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Times New Roman" panose="02020603050405020304" pitchFamily="18" charset="0"/>
              </a:rPr>
              <a:t>(11.7, 4.6 mph) never happened 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in NYC, during 01/4-31/9, 2014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6853107" y="4587302"/>
            <a:ext cx="4839362" cy="1710856"/>
            <a:chOff x="7061290" y="3812751"/>
            <a:chExt cx="4745626" cy="1718601"/>
          </a:xfrm>
        </p:grpSpPr>
        <p:grpSp>
          <p:nvGrpSpPr>
            <p:cNvPr id="140" name="Group 139"/>
            <p:cNvGrpSpPr/>
            <p:nvPr/>
          </p:nvGrpSpPr>
          <p:grpSpPr>
            <a:xfrm>
              <a:off x="7061290" y="3817042"/>
              <a:ext cx="1961907" cy="1468088"/>
              <a:chOff x="7337515" y="3817042"/>
              <a:chExt cx="1961907" cy="1468088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3389" b="22523"/>
              <a:stretch/>
            </p:blipFill>
            <p:spPr>
              <a:xfrm>
                <a:off x="7346701" y="3817042"/>
                <a:ext cx="1760504" cy="1129534"/>
              </a:xfrm>
              <a:prstGeom prst="rect">
                <a:avLst/>
              </a:prstGeom>
            </p:spPr>
          </p:pic>
          <p:sp>
            <p:nvSpPr>
              <p:cNvPr id="30" name="TextBox 7"/>
              <p:cNvSpPr txBox="1"/>
              <p:nvPr/>
            </p:nvSpPr>
            <p:spPr>
              <a:xfrm>
                <a:off x="7337515" y="4946576"/>
                <a:ext cx="19619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W</a:t>
                </a:r>
                <a:r>
                  <a:rPr lang="en-US" altLang="zh-CN" sz="1600" dirty="0" smtClean="0"/>
                  <a:t>eather distribution</a:t>
                </a:r>
                <a:endParaRPr lang="en-US" sz="1600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9836714" y="3812751"/>
              <a:ext cx="1970202" cy="1718601"/>
              <a:chOff x="10112939" y="3812751"/>
              <a:chExt cx="1970202" cy="1718601"/>
            </a:xfrm>
          </p:grpSpPr>
          <p:pic>
            <p:nvPicPr>
              <p:cNvPr id="32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b="3157"/>
              <a:stretch/>
            </p:blipFill>
            <p:spPr>
              <a:xfrm>
                <a:off x="10112939" y="3812751"/>
                <a:ext cx="1887110" cy="1139764"/>
              </a:xfrm>
              <a:prstGeom prst="rect">
                <a:avLst/>
              </a:prstGeom>
            </p:spPr>
          </p:pic>
          <p:sp>
            <p:nvSpPr>
              <p:cNvPr id="33" name="TextBox 15"/>
              <p:cNvSpPr txBox="1"/>
              <p:nvPr/>
            </p:nvSpPr>
            <p:spPr>
              <a:xfrm>
                <a:off x="10161502" y="4946577"/>
                <a:ext cx="19216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Temperature &amp; Wind </a:t>
                </a:r>
              </a:p>
              <a:p>
                <a:r>
                  <a:rPr lang="en-US" sz="1600" dirty="0" smtClean="0"/>
                  <a:t>Speed sample</a:t>
                </a:r>
                <a:endParaRPr lang="en-US" sz="1600" dirty="0"/>
              </a:p>
            </p:txBody>
          </p:sp>
        </p:grpSp>
      </p:grpSp>
      <p:sp>
        <p:nvSpPr>
          <p:cNvPr id="132" name="Rectangle 131"/>
          <p:cNvSpPr/>
          <p:nvPr/>
        </p:nvSpPr>
        <p:spPr>
          <a:xfrm>
            <a:off x="660445" y="3238946"/>
            <a:ext cx="624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Correlation </a:t>
            </a:r>
            <a:r>
              <a:rPr lang="en-US" sz="2400" dirty="0">
                <a:cs typeface="Times New Roman" panose="02020603050405020304" pitchFamily="18" charset="0"/>
              </a:rPr>
              <a:t>between </a:t>
            </a:r>
            <a:r>
              <a:rPr lang="en-US" sz="2400" dirty="0" smtClean="0">
                <a:cs typeface="Times New Roman" panose="02020603050405020304" pitchFamily="18" charset="0"/>
              </a:rPr>
              <a:t>clusters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60234" y="3673727"/>
            <a:ext cx="6241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Events</a:t>
            </a:r>
            <a:endParaRPr lang="en-US" sz="2400" b="1" i="1" dirty="0" smtClean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67333" y="1276265"/>
            <a:ext cx="5125136" cy="3122440"/>
            <a:chOff x="6670255" y="1158410"/>
            <a:chExt cx="5125136" cy="3122440"/>
          </a:xfrm>
        </p:grpSpPr>
        <p:sp>
          <p:nvSpPr>
            <p:cNvPr id="6" name="TextBox 5"/>
            <p:cNvSpPr txBox="1"/>
            <p:nvPr/>
          </p:nvSpPr>
          <p:spPr>
            <a:xfrm>
              <a:off x="6670255" y="1159266"/>
              <a:ext cx="2414564" cy="456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Larger check-out at A</a:t>
              </a:r>
              <a:endParaRPr lang="en-US" sz="2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512382" y="1158410"/>
              <a:ext cx="2283009" cy="456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Larger check-in at B</a:t>
              </a:r>
              <a:endParaRPr lang="en-US" sz="20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956029" y="1577632"/>
              <a:ext cx="1881453" cy="2294630"/>
              <a:chOff x="7294894" y="-27275"/>
              <a:chExt cx="4619478" cy="688527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14886" t="-22" r="24647" b="1778"/>
              <a:stretch/>
            </p:blipFill>
            <p:spPr>
              <a:xfrm>
                <a:off x="7294894" y="-27275"/>
                <a:ext cx="4619478" cy="6885276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9377081" y="125366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650285" y="394563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124749" y="304777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878648" y="525019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823957" y="5836"/>
                <a:ext cx="161366" cy="13461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467038" y="551912"/>
                <a:ext cx="161366" cy="13461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973666" y="1826668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135032" y="87560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404387" y="955630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341223" y="122936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733391" y="1759362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575068" y="1961279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823954" y="1995286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779128" y="2174861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135029" y="2387995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494385" y="1363965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757177" y="1692056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411601" y="1523479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348009" y="1893973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724542" y="4995967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415487" y="5181947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05225" y="4619450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913931" y="3919195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652824" y="4130229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343769" y="3910229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147645" y="314450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385871" y="3793548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640462" y="3937125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584033" y="3568623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017543" y="354595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215712" y="354595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59148" y="304367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622706" y="3233598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646728" y="382170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918546" y="347864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784072" y="377495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190220" y="388004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1218067" y="3956317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056701" y="4481329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381380" y="4456804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190095" y="5060851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367941" y="5940235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135025" y="5614552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9584426" y="5890859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402632" y="5605586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0586170" y="5624563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402632" y="5926704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305615" y="6092776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701565" y="6241282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348009" y="6408082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186643" y="6565735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rot="1834638">
                <a:off x="7963054" y="3179537"/>
                <a:ext cx="1780354" cy="108368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9722267" y="1577632"/>
              <a:ext cx="1887111" cy="2294630"/>
              <a:chOff x="7294896" y="-27274"/>
              <a:chExt cx="4632557" cy="6885275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4"/>
              <a:srcRect l="14885" t="-22" r="24477" b="1778"/>
              <a:stretch/>
            </p:blipFill>
            <p:spPr>
              <a:xfrm>
                <a:off x="7294896" y="-27274"/>
                <a:ext cx="4632557" cy="6885275"/>
              </a:xfrm>
              <a:prstGeom prst="rect">
                <a:avLst/>
              </a:prstGeom>
            </p:spPr>
          </p:pic>
          <p:sp>
            <p:nvSpPr>
              <p:cNvPr id="81" name="Oval 80"/>
              <p:cNvSpPr/>
              <p:nvPr/>
            </p:nvSpPr>
            <p:spPr>
              <a:xfrm>
                <a:off x="9377081" y="125366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650285" y="394563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124749" y="304777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878648" y="525019"/>
                <a:ext cx="161366" cy="1346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8823957" y="5836"/>
                <a:ext cx="161366" cy="13461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8467038" y="551912"/>
                <a:ext cx="161366" cy="13461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8973666" y="1826668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9135032" y="875602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9404387" y="955630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9341223" y="1229366"/>
                <a:ext cx="161366" cy="13461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733391" y="1759362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575068" y="1961279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823954" y="1995286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779128" y="2174861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9135029" y="2387995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8494385" y="1363965"/>
                <a:ext cx="161366" cy="13461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757177" y="1692056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411601" y="1523479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0348009" y="1893973"/>
                <a:ext cx="161366" cy="13461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724542" y="4995967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415487" y="5181947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05225" y="4619450"/>
                <a:ext cx="161366" cy="13461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913931" y="3919195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652824" y="4130229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343769" y="3910229"/>
                <a:ext cx="161366" cy="13461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8147645" y="314450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385871" y="3793548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640462" y="3937125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584033" y="3568623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9017543" y="354595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215712" y="3545951"/>
                <a:ext cx="161366" cy="13461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359148" y="3043672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622706" y="3233598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646728" y="382170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918546" y="3478645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784072" y="3774957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190220" y="3880046"/>
                <a:ext cx="161366" cy="13461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218067" y="3956317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1056701" y="4481329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381380" y="4456804"/>
                <a:ext cx="161366" cy="13461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190095" y="5060851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8367941" y="5940235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135025" y="5614552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584426" y="5890859"/>
                <a:ext cx="161366" cy="13461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402632" y="5605586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0586170" y="5624563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0402632" y="5926704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305615" y="6092776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0701565" y="6241282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0348009" y="6408082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186643" y="6565735"/>
                <a:ext cx="161366" cy="1346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9692674" y="1381053"/>
                <a:ext cx="1072792" cy="72036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5" name="Curved Connector 134"/>
            <p:cNvCxnSpPr>
              <a:stCxn id="76" idx="7"/>
              <a:endCxn id="133" idx="2"/>
            </p:cNvCxnSpPr>
            <p:nvPr/>
          </p:nvCxnSpPr>
          <p:spPr>
            <a:xfrm rot="5400000" flipH="1" flipV="1">
              <a:off x="8947508" y="1095900"/>
              <a:ext cx="680397" cy="2822631"/>
            </a:xfrm>
            <a:prstGeom prst="curvedConnector2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149249" y="2303364"/>
              <a:ext cx="253015" cy="42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1018758" y="2128946"/>
              <a:ext cx="270883" cy="42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387604" y="3880740"/>
              <a:ext cx="36891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dirty="0" smtClean="0">
                  <a:cs typeface="Times New Roman" panose="02020603050405020304" pitchFamily="18" charset="0"/>
                </a:rPr>
                <a:t>Correlation </a:t>
              </a:r>
              <a:r>
                <a:rPr lang="en-US" sz="2000" dirty="0">
                  <a:cs typeface="Times New Roman" panose="02020603050405020304" pitchFamily="18" charset="0"/>
                </a:rPr>
                <a:t>between </a:t>
              </a:r>
              <a:r>
                <a:rPr lang="en-US" sz="2000" dirty="0" smtClean="0">
                  <a:cs typeface="Times New Roman" panose="02020603050405020304" pitchFamily="18" charset="0"/>
                </a:rPr>
                <a:t>clusters</a:t>
              </a:r>
              <a:endParaRPr lang="en-US" sz="20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5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2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4615" y="2928"/>
            <a:ext cx="7459287" cy="813315"/>
          </a:xfrm>
        </p:spPr>
        <p:txBody>
          <a:bodyPr>
            <a:normAutofit/>
          </a:bodyPr>
          <a:lstStyle/>
          <a:p>
            <a:pPr algn="l"/>
            <a:r>
              <a:rPr lang="en-HK" sz="4400" dirty="0" smtClean="0">
                <a:latin typeface="+mn-lt"/>
                <a:cs typeface="Times New Roman" panose="02020603050405020304" pitchFamily="18" charset="0"/>
              </a:rPr>
              <a:t>Framework of Our Solution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892" name="Group 891"/>
          <p:cNvGrpSpPr/>
          <p:nvPr/>
        </p:nvGrpSpPr>
        <p:grpSpPr>
          <a:xfrm>
            <a:off x="493585" y="913648"/>
            <a:ext cx="7105168" cy="2667989"/>
            <a:chOff x="493585" y="913648"/>
            <a:chExt cx="7105168" cy="2667989"/>
          </a:xfrm>
        </p:grpSpPr>
        <p:grpSp>
          <p:nvGrpSpPr>
            <p:cNvPr id="893" name="Group 892"/>
            <p:cNvGrpSpPr/>
            <p:nvPr/>
          </p:nvGrpSpPr>
          <p:grpSpPr>
            <a:xfrm>
              <a:off x="2029994" y="940264"/>
              <a:ext cx="2134386" cy="2641373"/>
              <a:chOff x="7638944" y="862717"/>
              <a:chExt cx="3724381" cy="5339651"/>
            </a:xfrm>
          </p:grpSpPr>
          <p:pic>
            <p:nvPicPr>
              <p:cNvPr id="963" name="Picture 962"/>
              <p:cNvPicPr>
                <a:picLocks noChangeAspect="1"/>
              </p:cNvPicPr>
              <p:nvPr/>
            </p:nvPicPr>
            <p:blipFill rotWithShape="1">
              <a:blip r:embed="rId3"/>
              <a:srcRect l="14886" t="-22" r="24636" b="1778"/>
              <a:stretch/>
            </p:blipFill>
            <p:spPr>
              <a:xfrm>
                <a:off x="7638944" y="862717"/>
                <a:ext cx="3724381" cy="533965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</p:pic>
          <p:sp>
            <p:nvSpPr>
              <p:cNvPr id="964" name="Oval 963"/>
              <p:cNvSpPr/>
              <p:nvPr/>
            </p:nvSpPr>
            <p:spPr>
              <a:xfrm>
                <a:off x="9317354" y="981093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9537579" y="1189860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9920035" y="1120229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9721658" y="1291031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8871492" y="888395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8583786" y="1311887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8992169" y="2300482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9122243" y="1562914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9339365" y="1624977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9288450" y="1837264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8798488" y="2248285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8670867" y="2404875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8871490" y="243124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8835356" y="2570512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9122241" y="2735801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8605830" y="194164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Oval 979"/>
              <p:cNvSpPr/>
              <p:nvPr/>
            </p:nvSpPr>
            <p:spPr>
              <a:xfrm>
                <a:off x="9623743" y="219608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10151261" y="2065354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10100001" y="235267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7985275" y="475832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7736151" y="4902559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8050312" y="4466333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8137938" y="3923273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7927464" y="4086933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7678341" y="3916320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8326330" y="3322484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8518359" y="3825831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Oval 990"/>
              <p:cNvSpPr/>
              <p:nvPr/>
            </p:nvSpPr>
            <p:spPr>
              <a:xfrm>
                <a:off x="8723580" y="393717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8678094" y="365139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9027538" y="3633816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9187278" y="3633816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Oval 994"/>
              <p:cNvSpPr/>
              <p:nvPr/>
            </p:nvSpPr>
            <p:spPr>
              <a:xfrm>
                <a:off x="9302899" y="3244290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/>
              <p:cNvSpPr/>
              <p:nvPr/>
            </p:nvSpPr>
            <p:spPr>
              <a:xfrm>
                <a:off x="9515348" y="3391581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9534712" y="3847669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Oval 997"/>
              <p:cNvSpPr/>
              <p:nvPr/>
            </p:nvSpPr>
            <p:spPr>
              <a:xfrm>
                <a:off x="9753819" y="3581619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Oval 998"/>
              <p:cNvSpPr/>
              <p:nvPr/>
            </p:nvSpPr>
            <p:spPr>
              <a:xfrm>
                <a:off x="9645422" y="3811414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/>
              <p:cNvSpPr/>
              <p:nvPr/>
            </p:nvSpPr>
            <p:spPr>
              <a:xfrm>
                <a:off x="9972810" y="3892912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10801338" y="3952062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10671264" y="435921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Oval 1002"/>
              <p:cNvSpPr/>
              <p:nvPr/>
            </p:nvSpPr>
            <p:spPr>
              <a:xfrm>
                <a:off x="10932981" y="434019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/>
              <p:cNvSpPr/>
              <p:nvPr/>
            </p:nvSpPr>
            <p:spPr>
              <a:xfrm>
                <a:off x="9166629" y="4808647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Oval 1004"/>
              <p:cNvSpPr/>
              <p:nvPr/>
            </p:nvSpPr>
            <p:spPr>
              <a:xfrm>
                <a:off x="8503906" y="5490624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9122238" y="5238052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/>
              <p:cNvSpPr/>
              <p:nvPr/>
            </p:nvSpPr>
            <p:spPr>
              <a:xfrm>
                <a:off x="9484491" y="5452332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/>
              <p:cNvSpPr/>
              <p:nvPr/>
            </p:nvSpPr>
            <p:spPr>
              <a:xfrm>
                <a:off x="10144031" y="523109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/>
              <p:cNvSpPr/>
              <p:nvPr/>
            </p:nvSpPr>
            <p:spPr>
              <a:xfrm>
                <a:off x="10291978" y="5245815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10144031" y="5480131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10065828" y="5608923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/>
              <p:cNvSpPr/>
              <p:nvPr/>
            </p:nvSpPr>
            <p:spPr>
              <a:xfrm>
                <a:off x="10384995" y="5724092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013" name="Oval 1012"/>
              <p:cNvSpPr/>
              <p:nvPr/>
            </p:nvSpPr>
            <p:spPr>
              <a:xfrm>
                <a:off x="10100001" y="5853448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014" name="Oval 1013"/>
              <p:cNvSpPr/>
              <p:nvPr/>
            </p:nvSpPr>
            <p:spPr>
              <a:xfrm>
                <a:off x="9969927" y="5975710"/>
                <a:ext cx="130074" cy="1043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94" name="TextBox 893"/>
            <p:cNvSpPr txBox="1"/>
            <p:nvPr/>
          </p:nvSpPr>
          <p:spPr>
            <a:xfrm>
              <a:off x="4194008" y="1230985"/>
              <a:ext cx="12658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Bipartite station clustering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895" name="Group 894"/>
            <p:cNvGrpSpPr/>
            <p:nvPr/>
          </p:nvGrpSpPr>
          <p:grpSpPr>
            <a:xfrm>
              <a:off x="5457377" y="913648"/>
              <a:ext cx="2141376" cy="2664826"/>
              <a:chOff x="4330698" y="1051635"/>
              <a:chExt cx="2091880" cy="2981318"/>
            </a:xfrm>
          </p:grpSpPr>
          <p:grpSp>
            <p:nvGrpSpPr>
              <p:cNvPr id="898" name="Group 897"/>
              <p:cNvGrpSpPr/>
              <p:nvPr/>
            </p:nvGrpSpPr>
            <p:grpSpPr>
              <a:xfrm>
                <a:off x="4357882" y="1077874"/>
                <a:ext cx="2064001" cy="2955079"/>
                <a:chOff x="7621233" y="862718"/>
                <a:chExt cx="3724380" cy="5339651"/>
              </a:xfrm>
            </p:grpSpPr>
            <p:pic>
              <p:nvPicPr>
                <p:cNvPr id="911" name="Picture 9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4886" t="-22" r="24636" b="1778"/>
                <a:stretch/>
              </p:blipFill>
              <p:spPr>
                <a:xfrm>
                  <a:off x="7621233" y="862718"/>
                  <a:ext cx="3724380" cy="5339651"/>
                </a:xfrm>
                <a:prstGeom prst="rect">
                  <a:avLst/>
                </a:prstGeom>
              </p:spPr>
            </p:pic>
            <p:sp>
              <p:nvSpPr>
                <p:cNvPr id="912" name="Oval 911"/>
                <p:cNvSpPr/>
                <p:nvPr/>
              </p:nvSpPr>
              <p:spPr>
                <a:xfrm>
                  <a:off x="9317354" y="981093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Oval 912"/>
                <p:cNvSpPr/>
                <p:nvPr/>
              </p:nvSpPr>
              <p:spPr>
                <a:xfrm>
                  <a:off x="9537578" y="1189860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9920034" y="1120229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Oval 914"/>
                <p:cNvSpPr/>
                <p:nvPr/>
              </p:nvSpPr>
              <p:spPr>
                <a:xfrm>
                  <a:off x="9721657" y="1291031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Oval 915"/>
                <p:cNvSpPr/>
                <p:nvPr/>
              </p:nvSpPr>
              <p:spPr>
                <a:xfrm>
                  <a:off x="8871492" y="888395"/>
                  <a:ext cx="130074" cy="1043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Oval 916"/>
                <p:cNvSpPr/>
                <p:nvPr/>
              </p:nvSpPr>
              <p:spPr>
                <a:xfrm>
                  <a:off x="8583785" y="1311888"/>
                  <a:ext cx="130074" cy="1043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Oval 917"/>
                <p:cNvSpPr/>
                <p:nvPr/>
              </p:nvSpPr>
              <p:spPr>
                <a:xfrm>
                  <a:off x="8992168" y="2300483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Oval 918"/>
                <p:cNvSpPr/>
                <p:nvPr/>
              </p:nvSpPr>
              <p:spPr>
                <a:xfrm>
                  <a:off x="9122243" y="1562914"/>
                  <a:ext cx="130074" cy="1043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Oval 919"/>
                <p:cNvSpPr/>
                <p:nvPr/>
              </p:nvSpPr>
              <p:spPr>
                <a:xfrm>
                  <a:off x="9339365" y="1624978"/>
                  <a:ext cx="130074" cy="1043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Oval 920"/>
                <p:cNvSpPr/>
                <p:nvPr/>
              </p:nvSpPr>
              <p:spPr>
                <a:xfrm>
                  <a:off x="9288449" y="1837264"/>
                  <a:ext cx="130074" cy="1043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Oval 921"/>
                <p:cNvSpPr/>
                <p:nvPr/>
              </p:nvSpPr>
              <p:spPr>
                <a:xfrm>
                  <a:off x="8798488" y="2248285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Oval 922"/>
                <p:cNvSpPr/>
                <p:nvPr/>
              </p:nvSpPr>
              <p:spPr>
                <a:xfrm>
                  <a:off x="8670866" y="2404875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Oval 923"/>
                <p:cNvSpPr/>
                <p:nvPr/>
              </p:nvSpPr>
              <p:spPr>
                <a:xfrm>
                  <a:off x="8871490" y="2431248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Oval 924"/>
                <p:cNvSpPr/>
                <p:nvPr/>
              </p:nvSpPr>
              <p:spPr>
                <a:xfrm>
                  <a:off x="8835356" y="2570513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Oval 925"/>
                <p:cNvSpPr/>
                <p:nvPr/>
              </p:nvSpPr>
              <p:spPr>
                <a:xfrm>
                  <a:off x="9122241" y="2735801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Oval 926"/>
                <p:cNvSpPr/>
                <p:nvPr/>
              </p:nvSpPr>
              <p:spPr>
                <a:xfrm>
                  <a:off x="8605830" y="1941649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Oval 927"/>
                <p:cNvSpPr/>
                <p:nvPr/>
              </p:nvSpPr>
              <p:spPr>
                <a:xfrm>
                  <a:off x="9623742" y="2196089"/>
                  <a:ext cx="130074" cy="10439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Oval 928"/>
                <p:cNvSpPr/>
                <p:nvPr/>
              </p:nvSpPr>
              <p:spPr>
                <a:xfrm>
                  <a:off x="10151261" y="2065354"/>
                  <a:ext cx="130074" cy="10439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0" name="Oval 929"/>
                <p:cNvSpPr/>
                <p:nvPr/>
              </p:nvSpPr>
              <p:spPr>
                <a:xfrm>
                  <a:off x="10100001" y="2352677"/>
                  <a:ext cx="130074" cy="10439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Oval 930"/>
                <p:cNvSpPr/>
                <p:nvPr/>
              </p:nvSpPr>
              <p:spPr>
                <a:xfrm>
                  <a:off x="7985274" y="4758328"/>
                  <a:ext cx="130074" cy="10439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Oval 931"/>
                <p:cNvSpPr/>
                <p:nvPr/>
              </p:nvSpPr>
              <p:spPr>
                <a:xfrm>
                  <a:off x="7736150" y="4902559"/>
                  <a:ext cx="130074" cy="10439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Oval 932"/>
                <p:cNvSpPr/>
                <p:nvPr/>
              </p:nvSpPr>
              <p:spPr>
                <a:xfrm>
                  <a:off x="8050312" y="4466333"/>
                  <a:ext cx="130074" cy="10439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Oval 933"/>
                <p:cNvSpPr/>
                <p:nvPr/>
              </p:nvSpPr>
              <p:spPr>
                <a:xfrm>
                  <a:off x="8137937" y="3923273"/>
                  <a:ext cx="130074" cy="10439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Oval 934"/>
                <p:cNvSpPr/>
                <p:nvPr/>
              </p:nvSpPr>
              <p:spPr>
                <a:xfrm>
                  <a:off x="7927463" y="4086933"/>
                  <a:ext cx="130074" cy="10439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Oval 935"/>
                <p:cNvSpPr/>
                <p:nvPr/>
              </p:nvSpPr>
              <p:spPr>
                <a:xfrm>
                  <a:off x="7678341" y="3916320"/>
                  <a:ext cx="130074" cy="10439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Oval 936"/>
                <p:cNvSpPr/>
                <p:nvPr/>
              </p:nvSpPr>
              <p:spPr>
                <a:xfrm>
                  <a:off x="8326331" y="3322484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Oval 937"/>
                <p:cNvSpPr/>
                <p:nvPr/>
              </p:nvSpPr>
              <p:spPr>
                <a:xfrm>
                  <a:off x="8518358" y="3825831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Oval 938"/>
                <p:cNvSpPr/>
                <p:nvPr/>
              </p:nvSpPr>
              <p:spPr>
                <a:xfrm>
                  <a:off x="8723580" y="3937178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Oval 939"/>
                <p:cNvSpPr/>
                <p:nvPr/>
              </p:nvSpPr>
              <p:spPr>
                <a:xfrm>
                  <a:off x="8678093" y="3651397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Oval 940"/>
                <p:cNvSpPr/>
                <p:nvPr/>
              </p:nvSpPr>
              <p:spPr>
                <a:xfrm>
                  <a:off x="9027537" y="3633817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Oval 941"/>
                <p:cNvSpPr/>
                <p:nvPr/>
              </p:nvSpPr>
              <p:spPr>
                <a:xfrm>
                  <a:off x="9187277" y="3633817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Oval 942"/>
                <p:cNvSpPr/>
                <p:nvPr/>
              </p:nvSpPr>
              <p:spPr>
                <a:xfrm>
                  <a:off x="9302899" y="3244290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Oval 943"/>
                <p:cNvSpPr/>
                <p:nvPr/>
              </p:nvSpPr>
              <p:spPr>
                <a:xfrm>
                  <a:off x="9515347" y="3391581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Oval 944"/>
                <p:cNvSpPr/>
                <p:nvPr/>
              </p:nvSpPr>
              <p:spPr>
                <a:xfrm>
                  <a:off x="9534711" y="3847669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Oval 945"/>
                <p:cNvSpPr/>
                <p:nvPr/>
              </p:nvSpPr>
              <p:spPr>
                <a:xfrm>
                  <a:off x="9753819" y="3581619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Oval 946"/>
                <p:cNvSpPr/>
                <p:nvPr/>
              </p:nvSpPr>
              <p:spPr>
                <a:xfrm>
                  <a:off x="9645421" y="3811414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Oval 947"/>
                <p:cNvSpPr/>
                <p:nvPr/>
              </p:nvSpPr>
              <p:spPr>
                <a:xfrm>
                  <a:off x="9972809" y="3892912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Oval 948"/>
                <p:cNvSpPr/>
                <p:nvPr/>
              </p:nvSpPr>
              <p:spPr>
                <a:xfrm>
                  <a:off x="10801337" y="3952061"/>
                  <a:ext cx="130074" cy="10439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Oval 949"/>
                <p:cNvSpPr/>
                <p:nvPr/>
              </p:nvSpPr>
              <p:spPr>
                <a:xfrm>
                  <a:off x="10657514" y="4345470"/>
                  <a:ext cx="130074" cy="10439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Oval 950"/>
                <p:cNvSpPr/>
                <p:nvPr/>
              </p:nvSpPr>
              <p:spPr>
                <a:xfrm>
                  <a:off x="10932978" y="4340199"/>
                  <a:ext cx="130074" cy="10439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>
                  <a:off x="9166627" y="4808646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Oval 952"/>
                <p:cNvSpPr/>
                <p:nvPr/>
              </p:nvSpPr>
              <p:spPr>
                <a:xfrm>
                  <a:off x="8503904" y="5490623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Oval 953"/>
                <p:cNvSpPr/>
                <p:nvPr/>
              </p:nvSpPr>
              <p:spPr>
                <a:xfrm>
                  <a:off x="9122236" y="5238053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Oval 954"/>
                <p:cNvSpPr/>
                <p:nvPr/>
              </p:nvSpPr>
              <p:spPr>
                <a:xfrm>
                  <a:off x="9484489" y="5452331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>
                  <a:off x="10144029" y="5231098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Oval 956"/>
                <p:cNvSpPr/>
                <p:nvPr/>
              </p:nvSpPr>
              <p:spPr>
                <a:xfrm>
                  <a:off x="10291975" y="5245816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Oval 957"/>
                <p:cNvSpPr/>
                <p:nvPr/>
              </p:nvSpPr>
              <p:spPr>
                <a:xfrm>
                  <a:off x="10144029" y="5480131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" name="Oval 958"/>
                <p:cNvSpPr/>
                <p:nvPr/>
              </p:nvSpPr>
              <p:spPr>
                <a:xfrm>
                  <a:off x="10065826" y="5608923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" name="Oval 959"/>
                <p:cNvSpPr/>
                <p:nvPr/>
              </p:nvSpPr>
              <p:spPr>
                <a:xfrm>
                  <a:off x="10384993" y="5724091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Oval 960"/>
                <p:cNvSpPr/>
                <p:nvPr/>
              </p:nvSpPr>
              <p:spPr>
                <a:xfrm>
                  <a:off x="10099998" y="5853447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Oval 961"/>
                <p:cNvSpPr/>
                <p:nvPr/>
              </p:nvSpPr>
              <p:spPr>
                <a:xfrm>
                  <a:off x="9969925" y="5975709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9" name="Oval 898"/>
              <p:cNvSpPr/>
              <p:nvPr/>
            </p:nvSpPr>
            <p:spPr>
              <a:xfrm>
                <a:off x="5189717" y="1089963"/>
                <a:ext cx="636037" cy="31339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5085230" y="1419715"/>
                <a:ext cx="426223" cy="28715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5407575" y="1694707"/>
                <a:ext cx="554032" cy="31069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5836870" y="2761710"/>
                <a:ext cx="585708" cy="33265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Oval 902"/>
              <p:cNvSpPr/>
              <p:nvPr/>
            </p:nvSpPr>
            <p:spPr>
              <a:xfrm rot="17119880">
                <a:off x="5515427" y="3536620"/>
                <a:ext cx="557587" cy="40890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Oval 903"/>
              <p:cNvSpPr/>
              <p:nvPr/>
            </p:nvSpPr>
            <p:spPr>
              <a:xfrm rot="20440068">
                <a:off x="4765071" y="3259072"/>
                <a:ext cx="922854" cy="525332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 rot="19126092">
                <a:off x="4330698" y="3090382"/>
                <a:ext cx="510568" cy="25321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4370889" y="2675524"/>
                <a:ext cx="432997" cy="26538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Oval 906"/>
              <p:cNvSpPr/>
              <p:nvPr/>
            </p:nvSpPr>
            <p:spPr>
              <a:xfrm rot="3087437">
                <a:off x="4614962" y="2394862"/>
                <a:ext cx="846857" cy="47515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Oval 907"/>
              <p:cNvSpPr/>
              <p:nvPr/>
            </p:nvSpPr>
            <p:spPr>
              <a:xfrm rot="3555779">
                <a:off x="5131287" y="2436578"/>
                <a:ext cx="765542" cy="343362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Oval 908"/>
              <p:cNvSpPr/>
              <p:nvPr/>
            </p:nvSpPr>
            <p:spPr>
              <a:xfrm rot="2465965">
                <a:off x="4704701" y="1757419"/>
                <a:ext cx="733059" cy="33265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 rot="18587679">
                <a:off x="4817546" y="1142938"/>
                <a:ext cx="392147" cy="20954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6" name="下箭头 2"/>
            <p:cNvSpPr/>
            <p:nvPr/>
          </p:nvSpPr>
          <p:spPr>
            <a:xfrm rot="16200000">
              <a:off x="4574442" y="2294931"/>
              <a:ext cx="378245" cy="360364"/>
            </a:xfrm>
            <a:prstGeom prst="downArrow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7" name="TextBox 896"/>
            <p:cNvSpPr txBox="1"/>
            <p:nvPr/>
          </p:nvSpPr>
          <p:spPr>
            <a:xfrm>
              <a:off x="493585" y="1148976"/>
              <a:ext cx="1535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000" b="1" dirty="0" smtClean="0"/>
                <a:t>Check-out</a:t>
              </a:r>
              <a:endParaRPr lang="en-US" sz="2000" b="1" dirty="0"/>
            </a:p>
          </p:txBody>
        </p:sp>
      </p:grpSp>
      <p:grpSp>
        <p:nvGrpSpPr>
          <p:cNvPr id="1015" name="Group 1014"/>
          <p:cNvGrpSpPr/>
          <p:nvPr/>
        </p:nvGrpSpPr>
        <p:grpSpPr>
          <a:xfrm>
            <a:off x="5478048" y="930879"/>
            <a:ext cx="6446661" cy="2659894"/>
            <a:chOff x="5478048" y="930879"/>
            <a:chExt cx="6446661" cy="2659894"/>
          </a:xfrm>
        </p:grpSpPr>
        <p:sp>
          <p:nvSpPr>
            <p:cNvPr id="1016" name="TextBox 1015"/>
            <p:cNvSpPr txBox="1"/>
            <p:nvPr/>
          </p:nvSpPr>
          <p:spPr>
            <a:xfrm>
              <a:off x="9922450" y="946029"/>
              <a:ext cx="2002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 bike usage of the </a:t>
              </a:r>
              <a:r>
                <a:rPr lang="en-US" altLang="zh-CN" dirty="0"/>
                <a:t>entire</a:t>
              </a:r>
              <a:r>
                <a:rPr lang="en-US" dirty="0" smtClean="0"/>
                <a:t> city</a:t>
              </a:r>
              <a:endParaRPr lang="en-US" dirty="0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10818982" y="2158114"/>
              <a:ext cx="385085" cy="3543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8" name="Straight Arrow Connector 1017"/>
            <p:cNvCxnSpPr>
              <a:stCxn id="1017" idx="2"/>
            </p:cNvCxnSpPr>
            <p:nvPr/>
          </p:nvCxnSpPr>
          <p:spPr>
            <a:xfrm flipH="1" flipV="1">
              <a:off x="7126875" y="1627308"/>
              <a:ext cx="3692107" cy="70798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9" name="Straight Arrow Connector 1018"/>
            <p:cNvCxnSpPr>
              <a:stCxn id="1017" idx="2"/>
            </p:cNvCxnSpPr>
            <p:nvPr/>
          </p:nvCxnSpPr>
          <p:spPr>
            <a:xfrm flipH="1" flipV="1">
              <a:off x="6819792" y="2215201"/>
              <a:ext cx="3999190" cy="120089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0" name="Straight Arrow Connector 1019"/>
            <p:cNvCxnSpPr>
              <a:stCxn id="1017" idx="2"/>
            </p:cNvCxnSpPr>
            <p:nvPr/>
          </p:nvCxnSpPr>
          <p:spPr>
            <a:xfrm flipH="1">
              <a:off x="7598753" y="2335290"/>
              <a:ext cx="3220229" cy="25556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1" name="Straight Arrow Connector 1020"/>
            <p:cNvCxnSpPr>
              <a:stCxn id="1017" idx="2"/>
            </p:cNvCxnSpPr>
            <p:nvPr/>
          </p:nvCxnSpPr>
          <p:spPr>
            <a:xfrm flipH="1">
              <a:off x="7144843" y="2335290"/>
              <a:ext cx="3674139" cy="85148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2" name="TextBox 1021"/>
            <p:cNvSpPr txBox="1"/>
            <p:nvPr/>
          </p:nvSpPr>
          <p:spPr>
            <a:xfrm rot="5400000">
              <a:off x="8773053" y="2040826"/>
              <a:ext cx="734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 …</a:t>
              </a:r>
              <a:endParaRPr lang="en-US" sz="2400" dirty="0"/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8825054" y="2594747"/>
              <a:ext cx="531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8825055" y="1542460"/>
              <a:ext cx="531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0.1</a:t>
              </a:r>
              <a:endParaRPr lang="en-US" sz="2000" dirty="0"/>
            </a:p>
          </p:txBody>
        </p:sp>
        <p:cxnSp>
          <p:nvCxnSpPr>
            <p:cNvPr id="1025" name="Straight Arrow Connector 1024"/>
            <p:cNvCxnSpPr>
              <a:stCxn id="1017" idx="2"/>
            </p:cNvCxnSpPr>
            <p:nvPr/>
          </p:nvCxnSpPr>
          <p:spPr>
            <a:xfrm flipH="1" flipV="1">
              <a:off x="6964650" y="1127688"/>
              <a:ext cx="3854332" cy="120760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6" name="Rectangle 1025"/>
            <p:cNvSpPr/>
            <p:nvPr/>
          </p:nvSpPr>
          <p:spPr>
            <a:xfrm>
              <a:off x="5478048" y="930879"/>
              <a:ext cx="6258408" cy="264633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8761281" y="3190663"/>
              <a:ext cx="2587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Hierarchical Prediction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8322354" y="945504"/>
              <a:ext cx="1635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altLang="zh-CN" dirty="0" smtClean="0"/>
                <a:t>redict check-out proportion</a:t>
              </a:r>
              <a:endParaRPr lang="en-US" dirty="0"/>
            </a:p>
          </p:txBody>
        </p:sp>
      </p:grpSp>
      <p:sp>
        <p:nvSpPr>
          <p:cNvPr id="1029" name="TextBox 1028"/>
          <p:cNvSpPr txBox="1"/>
          <p:nvPr/>
        </p:nvSpPr>
        <p:spPr>
          <a:xfrm>
            <a:off x="488163" y="4064148"/>
            <a:ext cx="1469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Check-in</a:t>
            </a:r>
            <a:endParaRPr lang="en-US" sz="2000" b="1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352777" y="5074962"/>
            <a:ext cx="108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Learning</a:t>
            </a:r>
            <a:endParaRPr lang="en-US" sz="20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1750583" y="4182328"/>
            <a:ext cx="2575735" cy="2121040"/>
            <a:chOff x="1830704" y="4160988"/>
            <a:chExt cx="2575735" cy="2121040"/>
          </a:xfrm>
        </p:grpSpPr>
        <p:sp>
          <p:nvSpPr>
            <p:cNvPr id="1033" name="Oval 1032"/>
            <p:cNvSpPr/>
            <p:nvPr/>
          </p:nvSpPr>
          <p:spPr>
            <a:xfrm>
              <a:off x="2851935" y="4206651"/>
              <a:ext cx="59583" cy="493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2952812" y="4305403"/>
              <a:ext cx="59583" cy="493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3128002" y="4272467"/>
              <a:ext cx="59583" cy="493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3037133" y="4353260"/>
              <a:ext cx="59583" cy="493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3381022" y="5604411"/>
              <a:ext cx="59583" cy="4938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3622659" y="5542569"/>
              <a:ext cx="59583" cy="4938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3599179" y="5678481"/>
              <a:ext cx="59583" cy="4938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1953130" y="5347086"/>
              <a:ext cx="59583" cy="4938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2041091" y="5585185"/>
              <a:ext cx="59583" cy="4938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2135096" y="5637855"/>
              <a:ext cx="59583" cy="4938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2114260" y="5502673"/>
              <a:ext cx="59583" cy="4938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2274327" y="5494356"/>
              <a:ext cx="59583" cy="4938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2347498" y="5494356"/>
              <a:ext cx="59583" cy="4938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4156552" y="5124652"/>
              <a:ext cx="59583" cy="4938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4090672" y="5310746"/>
              <a:ext cx="59583" cy="4938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4216852" y="5308253"/>
              <a:ext cx="59583" cy="4938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2792696" y="5790283"/>
              <a:ext cx="59583" cy="49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2860465" y="5797244"/>
              <a:ext cx="59583" cy="49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2792696" y="5908083"/>
              <a:ext cx="59583" cy="49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2756874" y="5969006"/>
              <a:ext cx="59583" cy="49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2903073" y="6023484"/>
              <a:ext cx="59583" cy="49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2772527" y="6084674"/>
              <a:ext cx="59583" cy="49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2712945" y="6142507"/>
              <a:ext cx="59583" cy="49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2762558" y="4160988"/>
              <a:ext cx="525718" cy="26786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3331370" y="5500915"/>
              <a:ext cx="457937" cy="26556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3922321" y="5102537"/>
              <a:ext cx="484118" cy="28433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 rot="21303943">
              <a:off x="2391690" y="5746307"/>
              <a:ext cx="834223" cy="53572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 rot="1059148">
              <a:off x="1830704" y="5335374"/>
              <a:ext cx="723842" cy="3927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1" name="Straight Arrow Connector 1060"/>
            <p:cNvCxnSpPr>
              <a:stCxn id="1056" idx="4"/>
              <a:endCxn id="1057" idx="0"/>
            </p:cNvCxnSpPr>
            <p:nvPr/>
          </p:nvCxnSpPr>
          <p:spPr>
            <a:xfrm>
              <a:off x="3025417" y="4428855"/>
              <a:ext cx="534922" cy="1072060"/>
            </a:xfrm>
            <a:prstGeom prst="straightConnector1">
              <a:avLst/>
            </a:prstGeom>
            <a:ln w="3175"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62" name="Picture 10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26" y="4810194"/>
              <a:ext cx="272831" cy="180924"/>
            </a:xfrm>
            <a:prstGeom prst="rect">
              <a:avLst/>
            </a:prstGeom>
          </p:spPr>
        </p:pic>
        <p:pic>
          <p:nvPicPr>
            <p:cNvPr id="1063" name="Picture 10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403" y="4546691"/>
              <a:ext cx="272831" cy="180924"/>
            </a:xfrm>
            <a:prstGeom prst="rect">
              <a:avLst/>
            </a:prstGeom>
          </p:spPr>
        </p:pic>
        <p:pic>
          <p:nvPicPr>
            <p:cNvPr id="1064" name="Picture 10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173" y="5225020"/>
              <a:ext cx="272831" cy="180924"/>
            </a:xfrm>
            <a:prstGeom prst="rect">
              <a:avLst/>
            </a:prstGeom>
          </p:spPr>
        </p:pic>
        <p:pic>
          <p:nvPicPr>
            <p:cNvPr id="1065" name="Picture 10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821" y="4980281"/>
              <a:ext cx="272831" cy="180924"/>
            </a:xfrm>
            <a:prstGeom prst="rect">
              <a:avLst/>
            </a:prstGeom>
          </p:spPr>
        </p:pic>
        <p:pic>
          <p:nvPicPr>
            <p:cNvPr id="1066" name="Picture 10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23" y="4387383"/>
              <a:ext cx="272831" cy="180924"/>
            </a:xfrm>
            <a:prstGeom prst="rect">
              <a:avLst/>
            </a:prstGeom>
          </p:spPr>
        </p:pic>
        <p:pic>
          <p:nvPicPr>
            <p:cNvPr id="1067" name="Picture 10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850" y="4566652"/>
              <a:ext cx="272831" cy="180924"/>
            </a:xfrm>
            <a:prstGeom prst="rect">
              <a:avLst/>
            </a:prstGeom>
          </p:spPr>
        </p:pic>
        <p:pic>
          <p:nvPicPr>
            <p:cNvPr id="1068" name="Picture 10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549" y="4730143"/>
              <a:ext cx="272831" cy="180924"/>
            </a:xfrm>
            <a:prstGeom prst="rect">
              <a:avLst/>
            </a:prstGeom>
          </p:spPr>
        </p:pic>
        <p:cxnSp>
          <p:nvCxnSpPr>
            <p:cNvPr id="1069" name="Straight Arrow Connector 1068"/>
            <p:cNvCxnSpPr>
              <a:stCxn id="1056" idx="4"/>
              <a:endCxn id="1059" idx="0"/>
            </p:cNvCxnSpPr>
            <p:nvPr/>
          </p:nvCxnSpPr>
          <p:spPr>
            <a:xfrm flipH="1">
              <a:off x="2785762" y="4428855"/>
              <a:ext cx="239655" cy="1318445"/>
            </a:xfrm>
            <a:prstGeom prst="straightConnector1">
              <a:avLst/>
            </a:prstGeom>
            <a:ln w="3175"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0" name="Straight Arrow Connector 1069"/>
            <p:cNvCxnSpPr>
              <a:stCxn id="1056" idx="4"/>
              <a:endCxn id="1060" idx="0"/>
            </p:cNvCxnSpPr>
            <p:nvPr/>
          </p:nvCxnSpPr>
          <p:spPr>
            <a:xfrm flipH="1">
              <a:off x="2252173" y="4428855"/>
              <a:ext cx="773244" cy="915765"/>
            </a:xfrm>
            <a:prstGeom prst="straightConnector1">
              <a:avLst/>
            </a:prstGeom>
            <a:ln w="3175"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1" name="Straight Arrow Connector 1070"/>
            <p:cNvCxnSpPr>
              <a:stCxn id="1056" idx="4"/>
              <a:endCxn id="1058" idx="1"/>
            </p:cNvCxnSpPr>
            <p:nvPr/>
          </p:nvCxnSpPr>
          <p:spPr>
            <a:xfrm>
              <a:off x="3025417" y="4428855"/>
              <a:ext cx="967801" cy="715322"/>
            </a:xfrm>
            <a:prstGeom prst="straightConnector1">
              <a:avLst/>
            </a:prstGeom>
            <a:ln w="3175"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2" name="下箭头 2"/>
          <p:cNvSpPr/>
          <p:nvPr/>
        </p:nvSpPr>
        <p:spPr>
          <a:xfrm rot="16200000">
            <a:off x="8951044" y="5017991"/>
            <a:ext cx="378245" cy="360365"/>
          </a:xfrm>
          <a:prstGeom prst="downArrow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Rectangle 1074"/>
          <p:cNvSpPr/>
          <p:nvPr/>
        </p:nvSpPr>
        <p:spPr>
          <a:xfrm>
            <a:off x="5478048" y="4029997"/>
            <a:ext cx="2111549" cy="2461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76" name="TextBox 1075"/>
          <p:cNvSpPr txBox="1"/>
          <p:nvPr/>
        </p:nvSpPr>
        <p:spPr>
          <a:xfrm>
            <a:off x="8772493" y="6095933"/>
            <a:ext cx="216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Check-in Inference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77" name="TextBox 1076"/>
          <p:cNvSpPr txBox="1"/>
          <p:nvPr/>
        </p:nvSpPr>
        <p:spPr>
          <a:xfrm>
            <a:off x="7554726" y="4475401"/>
            <a:ext cx="28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altLang="zh-CN" sz="2000" dirty="0" smtClean="0"/>
              <a:t>robability &amp; Expectation</a:t>
            </a:r>
            <a:endParaRPr lang="en-US" sz="2000" dirty="0"/>
          </a:p>
        </p:txBody>
      </p:sp>
      <p:sp>
        <p:nvSpPr>
          <p:cNvPr id="1078" name="Rectangle 1077"/>
          <p:cNvSpPr/>
          <p:nvPr/>
        </p:nvSpPr>
        <p:spPr>
          <a:xfrm>
            <a:off x="5478048" y="4032391"/>
            <a:ext cx="6241204" cy="245957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0031784" y="4950944"/>
            <a:ext cx="1460003" cy="456336"/>
            <a:chOff x="10060702" y="4871370"/>
            <a:chExt cx="1460003" cy="456336"/>
          </a:xfrm>
        </p:grpSpPr>
        <p:sp>
          <p:nvSpPr>
            <p:cNvPr id="1073" name="Flowchart: Data 1072"/>
            <p:cNvSpPr/>
            <p:nvPr/>
          </p:nvSpPr>
          <p:spPr>
            <a:xfrm>
              <a:off x="10060702" y="4871370"/>
              <a:ext cx="1460003" cy="456336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10212445" y="4917285"/>
              <a:ext cx="115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Check-in</a:t>
              </a:r>
              <a:endParaRPr lang="en-US" dirty="0"/>
            </a:p>
          </p:txBody>
        </p:sp>
      </p:grpSp>
      <p:sp>
        <p:nvSpPr>
          <p:cNvPr id="1081" name="下箭头 2"/>
          <p:cNvSpPr/>
          <p:nvPr/>
        </p:nvSpPr>
        <p:spPr>
          <a:xfrm>
            <a:off x="6411619" y="3723420"/>
            <a:ext cx="378245" cy="360364"/>
          </a:xfrm>
          <a:prstGeom prst="downArrow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2" name="Group 1081"/>
          <p:cNvGrpSpPr/>
          <p:nvPr/>
        </p:nvGrpSpPr>
        <p:grpSpPr>
          <a:xfrm>
            <a:off x="5559603" y="4831585"/>
            <a:ext cx="1891593" cy="1590115"/>
            <a:chOff x="5587407" y="4987664"/>
            <a:chExt cx="1891593" cy="1590115"/>
          </a:xfrm>
        </p:grpSpPr>
        <p:grpSp>
          <p:nvGrpSpPr>
            <p:cNvPr id="1083" name="Group 1082"/>
            <p:cNvGrpSpPr/>
            <p:nvPr/>
          </p:nvGrpSpPr>
          <p:grpSpPr>
            <a:xfrm>
              <a:off x="5587407" y="4987664"/>
              <a:ext cx="1891593" cy="1590115"/>
              <a:chOff x="5187129" y="4987664"/>
              <a:chExt cx="2804681" cy="1590115"/>
            </a:xfrm>
          </p:grpSpPr>
          <p:sp>
            <p:nvSpPr>
              <p:cNvPr id="1086" name="Rectangle 1085"/>
              <p:cNvSpPr/>
              <p:nvPr/>
            </p:nvSpPr>
            <p:spPr>
              <a:xfrm>
                <a:off x="5187129" y="4987664"/>
                <a:ext cx="2804681" cy="15901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Flowchart: Data 1086"/>
              <p:cNvSpPr/>
              <p:nvPr/>
            </p:nvSpPr>
            <p:spPr>
              <a:xfrm>
                <a:off x="5194047" y="5164337"/>
                <a:ext cx="2780399" cy="456336"/>
              </a:xfrm>
              <a:prstGeom prst="flowChartInputOutpu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Flowchart: Data 1087"/>
              <p:cNvSpPr/>
              <p:nvPr/>
            </p:nvSpPr>
            <p:spPr>
              <a:xfrm>
                <a:off x="5194047" y="5932208"/>
                <a:ext cx="2780399" cy="456336"/>
              </a:xfrm>
              <a:prstGeom prst="flowChartInputOutpu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4" name="TextBox 1083"/>
            <p:cNvSpPr txBox="1"/>
            <p:nvPr/>
          </p:nvSpPr>
          <p:spPr>
            <a:xfrm>
              <a:off x="6096693" y="5102537"/>
              <a:ext cx="1245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Transition matrix</a:t>
              </a:r>
              <a:endParaRPr lang="en-US" sz="1600" dirty="0"/>
            </a:p>
          </p:txBody>
        </p:sp>
        <p:sp>
          <p:nvSpPr>
            <p:cNvPr id="1085" name="TextBox 1084"/>
            <p:cNvSpPr txBox="1"/>
            <p:nvPr/>
          </p:nvSpPr>
          <p:spPr>
            <a:xfrm>
              <a:off x="5864641" y="5980468"/>
              <a:ext cx="1382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Trip duration</a:t>
              </a:r>
              <a:endParaRPr lang="en-US" dirty="0"/>
            </a:p>
          </p:txBody>
        </p:sp>
      </p:grpSp>
      <p:grpSp>
        <p:nvGrpSpPr>
          <p:cNvPr id="1090" name="Group 1089"/>
          <p:cNvGrpSpPr/>
          <p:nvPr/>
        </p:nvGrpSpPr>
        <p:grpSpPr>
          <a:xfrm>
            <a:off x="5559008" y="4121188"/>
            <a:ext cx="1891593" cy="456336"/>
            <a:chOff x="9856908" y="4774090"/>
            <a:chExt cx="1891593" cy="456336"/>
          </a:xfrm>
        </p:grpSpPr>
        <p:sp>
          <p:nvSpPr>
            <p:cNvPr id="1091" name="Flowchart: Data 1090"/>
            <p:cNvSpPr/>
            <p:nvPr/>
          </p:nvSpPr>
          <p:spPr>
            <a:xfrm>
              <a:off x="9856908" y="4774090"/>
              <a:ext cx="1891593" cy="456336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TextBox 1091"/>
            <p:cNvSpPr txBox="1"/>
            <p:nvPr/>
          </p:nvSpPr>
          <p:spPr>
            <a:xfrm>
              <a:off x="10220924" y="4830983"/>
              <a:ext cx="115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Check-</a:t>
              </a:r>
              <a:r>
                <a:rPr lang="en-US" altLang="zh-CN" dirty="0" smtClean="0"/>
                <a:t>out</a:t>
              </a:r>
              <a:endParaRPr lang="en-US" dirty="0"/>
            </a:p>
          </p:txBody>
        </p:sp>
      </p:grpSp>
      <p:sp>
        <p:nvSpPr>
          <p:cNvPr id="1110" name="下箭头 2"/>
          <p:cNvSpPr/>
          <p:nvPr/>
        </p:nvSpPr>
        <p:spPr>
          <a:xfrm rot="16200000">
            <a:off x="5158101" y="5483829"/>
            <a:ext cx="378245" cy="360365"/>
          </a:xfrm>
          <a:prstGeom prst="downArrow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3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72" grpId="0" animBg="1"/>
      <p:bldP spid="1075" grpId="0" animBg="1"/>
      <p:bldP spid="1076" grpId="0"/>
      <p:bldP spid="1077" grpId="0"/>
      <p:bldP spid="1078" grpId="0" animBg="1"/>
      <p:bldP spid="1081" grpId="0" animBg="1"/>
      <p:bldP spid="1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64" y="264982"/>
            <a:ext cx="8680436" cy="655058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Motivation of Bipartite Station Clustering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文本框 63"/>
          <p:cNvSpPr txBox="1"/>
          <p:nvPr/>
        </p:nvSpPr>
        <p:spPr>
          <a:xfrm>
            <a:off x="452228" y="1107006"/>
            <a:ext cx="8474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dirty="0" smtClean="0"/>
              <a:t>Stations in one cluster should be closed to each other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800" dirty="0" smtClean="0"/>
              <a:t>Stations in one cluster should perform similarly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Stable inter-cluster transition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Stable check-out proportion</a:t>
            </a:r>
          </a:p>
        </p:txBody>
      </p: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4079858" y="5706992"/>
            <a:ext cx="14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Less stable</a:t>
            </a:r>
            <a:endParaRPr lang="en-US" sz="2000" dirty="0"/>
          </a:p>
        </p:txBody>
      </p:sp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37607"/>
              </p:ext>
            </p:extLst>
          </p:nvPr>
        </p:nvGraphicFramePr>
        <p:xfrm>
          <a:off x="6415156" y="5539206"/>
          <a:ext cx="1662652" cy="99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" name="Equation" r:id="rId3" imgW="1130300" imgH="1143000" progId="Equation.3">
                  <p:embed/>
                </p:oleObj>
              </mc:Choice>
              <mc:Fallback>
                <p:oleObj name="Equation" r:id="rId3" imgW="1130300" imgH="1143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156" y="5539206"/>
                        <a:ext cx="1662652" cy="998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TextBox 141"/>
          <p:cNvSpPr txBox="1"/>
          <p:nvPr/>
        </p:nvSpPr>
        <p:spPr>
          <a:xfrm>
            <a:off x="8180207" y="5706992"/>
            <a:ext cx="151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stable</a:t>
            </a:r>
            <a:endParaRPr lang="en-US" sz="2000" dirty="0"/>
          </a:p>
        </p:txBody>
      </p:sp>
      <p:graphicFrame>
        <p:nvGraphicFramePr>
          <p:cNvPr id="138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52128"/>
              </p:ext>
            </p:extLst>
          </p:nvPr>
        </p:nvGraphicFramePr>
        <p:xfrm>
          <a:off x="2208936" y="5542350"/>
          <a:ext cx="1639377" cy="99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" name="Equation" r:id="rId5" imgW="1879600" imgH="1143000" progId="Equation.3">
                  <p:embed/>
                </p:oleObj>
              </mc:Choice>
              <mc:Fallback>
                <p:oleObj name="Equation" r:id="rId5" imgW="187960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936" y="5542350"/>
                        <a:ext cx="1639377" cy="998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811818" y="2795232"/>
            <a:ext cx="3133637" cy="2454649"/>
            <a:chOff x="1764563" y="2944376"/>
            <a:chExt cx="3133637" cy="2454649"/>
          </a:xfrm>
        </p:grpSpPr>
        <p:sp>
          <p:nvSpPr>
            <p:cNvPr id="3" name="TextBox 2"/>
            <p:cNvSpPr txBox="1"/>
            <p:nvPr/>
          </p:nvSpPr>
          <p:spPr>
            <a:xfrm>
              <a:off x="2948211" y="2944376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64563" y="4700784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36090" y="5090947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820642" y="4676094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4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909001" y="3277985"/>
              <a:ext cx="2575735" cy="2121040"/>
              <a:chOff x="1830704" y="4160988"/>
              <a:chExt cx="2575735" cy="212104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851935" y="4206651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952812" y="4305403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128002" y="4272467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037133" y="4353260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381022" y="5604411"/>
                <a:ext cx="59583" cy="493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22659" y="5542569"/>
                <a:ext cx="59583" cy="493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599179" y="5678481"/>
                <a:ext cx="59583" cy="493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953130" y="5347086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041091" y="5585185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135096" y="5637855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114260" y="5502673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274327" y="5494356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347498" y="5494356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156552" y="5124652"/>
                <a:ext cx="59583" cy="493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4090672" y="5310746"/>
                <a:ext cx="59583" cy="493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16852" y="5308253"/>
                <a:ext cx="59583" cy="493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792696" y="5790283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860465" y="5797244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92696" y="5908083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756874" y="5969006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903073" y="6023484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772527" y="6084674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712945" y="6142507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762558" y="4160988"/>
                <a:ext cx="525718" cy="267867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331370" y="5500915"/>
                <a:ext cx="457937" cy="26556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922321" y="5102537"/>
                <a:ext cx="484118" cy="284337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21303943">
                <a:off x="2391690" y="5746307"/>
                <a:ext cx="834223" cy="53572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1059148">
                <a:off x="1830704" y="5335374"/>
                <a:ext cx="723842" cy="39274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171"/>
              <p:cNvCxnSpPr>
                <a:stCxn id="167" idx="4"/>
                <a:endCxn id="168" idx="0"/>
              </p:cNvCxnSpPr>
              <p:nvPr/>
            </p:nvCxnSpPr>
            <p:spPr>
              <a:xfrm>
                <a:off x="3025417" y="4428855"/>
                <a:ext cx="534922" cy="1072060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726" y="4810194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0403" y="4546691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8966" y="5342736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7821" y="4980281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705" y="5030548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9850" y="4566652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1549" y="4730143"/>
                <a:ext cx="272831" cy="180924"/>
              </a:xfrm>
              <a:prstGeom prst="rect">
                <a:avLst/>
              </a:prstGeom>
            </p:spPr>
          </p:pic>
          <p:cxnSp>
            <p:nvCxnSpPr>
              <p:cNvPr id="180" name="Straight Arrow Connector 179"/>
              <p:cNvCxnSpPr>
                <a:stCxn id="167" idx="4"/>
                <a:endCxn id="170" idx="0"/>
              </p:cNvCxnSpPr>
              <p:nvPr/>
            </p:nvCxnSpPr>
            <p:spPr>
              <a:xfrm flipH="1">
                <a:off x="2785762" y="4428855"/>
                <a:ext cx="239655" cy="1318445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67" idx="4"/>
                <a:endCxn id="171" idx="0"/>
              </p:cNvCxnSpPr>
              <p:nvPr/>
            </p:nvCxnSpPr>
            <p:spPr>
              <a:xfrm flipH="1">
                <a:off x="2252173" y="4428855"/>
                <a:ext cx="773244" cy="915765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67" idx="4"/>
                <a:endCxn id="169" idx="1"/>
              </p:cNvCxnSpPr>
              <p:nvPr/>
            </p:nvCxnSpPr>
            <p:spPr>
              <a:xfrm>
                <a:off x="3025417" y="4428855"/>
                <a:ext cx="967801" cy="715322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4479838" y="4205074"/>
              <a:ext cx="418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5</a:t>
              </a:r>
            </a:p>
          </p:txBody>
        </p:sp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69" y="4336785"/>
              <a:ext cx="272831" cy="180924"/>
            </a:xfrm>
            <a:prstGeom prst="rect">
              <a:avLst/>
            </a:prstGeom>
          </p:spPr>
        </p:pic>
      </p:grpSp>
      <p:grpSp>
        <p:nvGrpSpPr>
          <p:cNvPr id="323" name="Group 322"/>
          <p:cNvGrpSpPr/>
          <p:nvPr/>
        </p:nvGrpSpPr>
        <p:grpSpPr>
          <a:xfrm>
            <a:off x="5551726" y="2804855"/>
            <a:ext cx="3133637" cy="2454649"/>
            <a:chOff x="1764563" y="2944376"/>
            <a:chExt cx="3133637" cy="2454649"/>
          </a:xfrm>
        </p:grpSpPr>
        <p:sp>
          <p:nvSpPr>
            <p:cNvPr id="324" name="TextBox 323"/>
            <p:cNvSpPr txBox="1"/>
            <p:nvPr/>
          </p:nvSpPr>
          <p:spPr>
            <a:xfrm>
              <a:off x="2948211" y="2944376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1764563" y="4700784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3236090" y="5090947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3820642" y="4676094"/>
              <a:ext cx="418362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4</a:t>
              </a:r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1909001" y="3173427"/>
              <a:ext cx="2575735" cy="2225598"/>
              <a:chOff x="1830704" y="4056430"/>
              <a:chExt cx="2575735" cy="2225598"/>
            </a:xfrm>
          </p:grpSpPr>
          <p:sp>
            <p:nvSpPr>
              <p:cNvPr id="331" name="Oval 330"/>
              <p:cNvSpPr/>
              <p:nvPr/>
            </p:nvSpPr>
            <p:spPr>
              <a:xfrm>
                <a:off x="2851935" y="4206651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2952812" y="4305403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3128002" y="4272467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3037133" y="4353260"/>
                <a:ext cx="59583" cy="4938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3381022" y="5604411"/>
                <a:ext cx="59583" cy="493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3622659" y="5542569"/>
                <a:ext cx="59583" cy="493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3599179" y="5678481"/>
                <a:ext cx="59583" cy="4938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1953130" y="5347086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2041091" y="5585185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2135096" y="5637855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2114260" y="5502673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2274327" y="5494356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2347498" y="5494356"/>
                <a:ext cx="59583" cy="4938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4156552" y="5124652"/>
                <a:ext cx="59583" cy="493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4090672" y="5310746"/>
                <a:ext cx="59583" cy="493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4216852" y="5308253"/>
                <a:ext cx="59583" cy="493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2792696" y="5790283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860465" y="5797244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792696" y="5908083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2756874" y="5969006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2903073" y="6023484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2772527" y="6084674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2712945" y="6142507"/>
                <a:ext cx="59583" cy="49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2762558" y="4160988"/>
                <a:ext cx="525718" cy="267867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3331370" y="5500915"/>
                <a:ext cx="457937" cy="26556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3922321" y="5102537"/>
                <a:ext cx="484118" cy="284337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 rot="21303943">
                <a:off x="2391690" y="5746307"/>
                <a:ext cx="834223" cy="53572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/>
              <p:cNvSpPr/>
              <p:nvPr/>
            </p:nvSpPr>
            <p:spPr>
              <a:xfrm rot="1059148">
                <a:off x="1830704" y="5335374"/>
                <a:ext cx="723842" cy="39274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9" name="Straight Arrow Connector 358"/>
              <p:cNvCxnSpPr>
                <a:stCxn id="354" idx="4"/>
                <a:endCxn id="355" idx="0"/>
              </p:cNvCxnSpPr>
              <p:nvPr/>
            </p:nvCxnSpPr>
            <p:spPr>
              <a:xfrm>
                <a:off x="3025417" y="4428855"/>
                <a:ext cx="534922" cy="1072060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0" name="Picture 35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301" y="4207648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361" name="Picture 3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3516" y="4409861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362" name="Picture 3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7914" y="4547014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363" name="Picture 3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594" y="4056430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364" name="Picture 36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1865" y="4369758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365" name="Picture 36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0122" y="4586108"/>
                <a:ext cx="272831" cy="180924"/>
              </a:xfrm>
              <a:prstGeom prst="rect">
                <a:avLst/>
              </a:prstGeom>
            </p:spPr>
          </p:pic>
          <p:pic>
            <p:nvPicPr>
              <p:cNvPr id="366" name="Picture 36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1549" y="4769055"/>
                <a:ext cx="272831" cy="180924"/>
              </a:xfrm>
              <a:prstGeom prst="rect">
                <a:avLst/>
              </a:prstGeom>
            </p:spPr>
          </p:pic>
          <p:cxnSp>
            <p:nvCxnSpPr>
              <p:cNvPr id="367" name="Straight Arrow Connector 366"/>
              <p:cNvCxnSpPr>
                <a:stCxn id="354" idx="4"/>
                <a:endCxn id="357" idx="0"/>
              </p:cNvCxnSpPr>
              <p:nvPr/>
            </p:nvCxnSpPr>
            <p:spPr>
              <a:xfrm flipH="1">
                <a:off x="2785762" y="4428855"/>
                <a:ext cx="239655" cy="1318445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>
                <a:stCxn id="354" idx="4"/>
                <a:endCxn id="358" idx="0"/>
              </p:cNvCxnSpPr>
              <p:nvPr/>
            </p:nvCxnSpPr>
            <p:spPr>
              <a:xfrm flipH="1">
                <a:off x="2252173" y="4428855"/>
                <a:ext cx="773244" cy="915765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354" idx="4"/>
                <a:endCxn id="356" idx="1"/>
              </p:cNvCxnSpPr>
              <p:nvPr/>
            </p:nvCxnSpPr>
            <p:spPr>
              <a:xfrm>
                <a:off x="3025417" y="4428855"/>
                <a:ext cx="967801" cy="715322"/>
              </a:xfrm>
              <a:prstGeom prst="straightConnector1">
                <a:avLst/>
              </a:prstGeom>
              <a:ln w="3175">
                <a:prstDash val="dashDot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9" name="TextBox 328"/>
            <p:cNvSpPr txBox="1"/>
            <p:nvPr/>
          </p:nvSpPr>
          <p:spPr>
            <a:xfrm>
              <a:off x="4479838" y="4205074"/>
              <a:ext cx="418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5</a:t>
              </a:r>
            </a:p>
          </p:txBody>
        </p:sp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371" y="3344101"/>
              <a:ext cx="272831" cy="18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6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64" y="201482"/>
            <a:ext cx="5731805" cy="655058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Bipartite Station Clustering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668" y="1124195"/>
            <a:ext cx="491647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>
                <a:cs typeface="Times New Roman" panose="02020603050405020304" pitchFamily="18" charset="0"/>
              </a:rPr>
              <a:t>Procedure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 smtClean="0">
                <a:cs typeface="Times New Roman" panose="02020603050405020304" pitchFamily="18" charset="0"/>
              </a:rPr>
              <a:t>Geo-clustering: </a:t>
            </a:r>
            <a:r>
              <a:rPr lang="en-US" sz="2300" i="1" dirty="0" smtClean="0">
                <a:cs typeface="Times New Roman" panose="02020603050405020304" pitchFamily="18" charset="0"/>
              </a:rPr>
              <a:t>K</a:t>
            </a:r>
            <a:r>
              <a:rPr lang="en-US" sz="2300" baseline="-25000" dirty="0" smtClean="0">
                <a:cs typeface="Times New Roman" panose="02020603050405020304" pitchFamily="18" charset="0"/>
              </a:rPr>
              <a:t>1  </a:t>
            </a:r>
            <a:r>
              <a:rPr lang="en-US" sz="2300" dirty="0" smtClean="0">
                <a:cs typeface="Times New Roman" panose="02020603050405020304" pitchFamily="18" charset="0"/>
              </a:rPr>
              <a:t>Clusters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 smtClean="0">
                <a:cs typeface="Times New Roman" panose="02020603050405020304" pitchFamily="18" charset="0"/>
              </a:rPr>
              <a:t>T-matrix generation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300" dirty="0" smtClean="0">
                <a:cs typeface="Times New Roman" panose="02020603050405020304" pitchFamily="18" charset="0"/>
              </a:rPr>
              <a:t>T-clusterin</a:t>
            </a:r>
            <a:r>
              <a:rPr lang="en-US" altLang="zh-CN" sz="2300" dirty="0" smtClean="0">
                <a:cs typeface="Times New Roman" panose="02020603050405020304" pitchFamily="18" charset="0"/>
              </a:rPr>
              <a:t>g: </a:t>
            </a:r>
            <a:r>
              <a:rPr lang="en-US" sz="2300" i="1" dirty="0" smtClean="0">
                <a:cs typeface="Times New Roman" panose="02020603050405020304" pitchFamily="18" charset="0"/>
              </a:rPr>
              <a:t>K</a:t>
            </a:r>
            <a:r>
              <a:rPr lang="en-US" sz="23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2300" dirty="0" smtClean="0">
                <a:cs typeface="Times New Roman" panose="02020603050405020304" pitchFamily="18" charset="0"/>
              </a:rPr>
              <a:t> Clusters</a:t>
            </a:r>
            <a:endParaRPr lang="en-US" sz="2300" dirty="0"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1" r="33991" b="11626"/>
          <a:stretch/>
        </p:blipFill>
        <p:spPr>
          <a:xfrm>
            <a:off x="1110738" y="4494085"/>
            <a:ext cx="7003632" cy="1871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3077" y="3772049"/>
            <a:ext cx="38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 smtClean="0"/>
              <a:t>T-matrix Generation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4191" r="8273" b="11626"/>
          <a:stretch/>
        </p:blipFill>
        <p:spPr>
          <a:xfrm>
            <a:off x="8269611" y="4155091"/>
            <a:ext cx="2354165" cy="233367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88919" y="1262743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918509" y="1173843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14348" y="1584489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811166" y="1185045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158907" y="133545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473756" y="1736957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215689" y="1996513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58907" y="1996513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97" idx="0"/>
          </p:cNvCxnSpPr>
          <p:nvPr/>
        </p:nvCxnSpPr>
        <p:spPr>
          <a:xfrm>
            <a:off x="6429375" y="2342232"/>
            <a:ext cx="0" cy="378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97" idx="3"/>
            <a:endCxn id="109" idx="1"/>
          </p:cNvCxnSpPr>
          <p:nvPr/>
        </p:nvCxnSpPr>
        <p:spPr>
          <a:xfrm flipV="1">
            <a:off x="7524750" y="1713071"/>
            <a:ext cx="908276" cy="16358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388919" y="289796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5918509" y="280906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714348" y="3219708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6811166" y="2820264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7158907" y="2970671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473756" y="3372176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215689" y="363173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7158907" y="363173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334000" y="2720322"/>
            <a:ext cx="2190750" cy="1257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8487945" y="1262146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9017535" y="1173246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8813374" y="158389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9910192" y="1184448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10257933" y="1334855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9572782" y="1736360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9314715" y="1995916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10257933" y="1995916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8433026" y="1084506"/>
            <a:ext cx="2190750" cy="1257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Arrow Connector 109"/>
          <p:cNvCxnSpPr>
            <a:stCxn id="109" idx="2"/>
            <a:endCxn id="119" idx="0"/>
          </p:cNvCxnSpPr>
          <p:nvPr/>
        </p:nvCxnSpPr>
        <p:spPr>
          <a:xfrm>
            <a:off x="9528401" y="2341635"/>
            <a:ext cx="0" cy="378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8487945" y="289796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9017535" y="280906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8813374" y="3219708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9910192" y="2820264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10257933" y="2970671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9572782" y="3372176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9314715" y="363173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10257933" y="3631732"/>
            <a:ext cx="297180" cy="266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8433026" y="2720322"/>
            <a:ext cx="2190750" cy="1257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Curved Connector 127"/>
          <p:cNvCxnSpPr/>
          <p:nvPr/>
        </p:nvCxnSpPr>
        <p:spPr>
          <a:xfrm flipV="1">
            <a:off x="10623776" y="1715432"/>
            <a:ext cx="908276" cy="16358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1532052" y="2350990"/>
            <a:ext cx="60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…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1091689" y="4443808"/>
            <a:ext cx="2323842" cy="193367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8815960" y="4581692"/>
            <a:ext cx="1762164" cy="18563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415531" y="4445884"/>
            <a:ext cx="2311118" cy="1926436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818341" y="4820277"/>
            <a:ext cx="1762164" cy="198916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720324" y="4443808"/>
            <a:ext cx="2394046" cy="1926436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823103" y="5779382"/>
            <a:ext cx="1757422" cy="221471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334000" y="1085103"/>
            <a:ext cx="2190750" cy="1257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03297" y="710613"/>
            <a:ext cx="1551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Geo-clustering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29659" y="3993431"/>
            <a:ext cx="128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T-clusterin</a:t>
            </a:r>
            <a:r>
              <a:rPr lang="en-US" altLang="zh-CN" dirty="0">
                <a:cs typeface="Times New Roman" panose="02020603050405020304" pitchFamily="18" charset="0"/>
              </a:rPr>
              <a:t>g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035131" y="3993431"/>
            <a:ext cx="128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T-clusterin</a:t>
            </a:r>
            <a:r>
              <a:rPr lang="en-US" altLang="zh-CN" dirty="0">
                <a:cs typeface="Times New Roman" panose="02020603050405020304" pitchFamily="18" charset="0"/>
              </a:rPr>
              <a:t>g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836009" y="699194"/>
            <a:ext cx="1551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Geo-clustering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09218" y="4489841"/>
            <a:ext cx="9149424" cy="2305170"/>
            <a:chOff x="2109218" y="4489841"/>
            <a:chExt cx="9149424" cy="230517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388919" y="6597994"/>
              <a:ext cx="62260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109218" y="4489841"/>
              <a:ext cx="9149424" cy="2305170"/>
              <a:chOff x="2109218" y="4489841"/>
              <a:chExt cx="9149424" cy="230517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09218" y="6348166"/>
                <a:ext cx="5132163" cy="446845"/>
                <a:chOff x="2109218" y="6348166"/>
                <a:chExt cx="5132163" cy="446845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109218" y="6425679"/>
                  <a:ext cx="5641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i="1" dirty="0" smtClean="0">
                      <a:cs typeface="Times New Roman" panose="02020603050405020304" pitchFamily="18" charset="0"/>
                    </a:rPr>
                    <a:t>t</a:t>
                  </a:r>
                  <a:r>
                    <a:rPr lang="en-US" baseline="-25000" dirty="0" smtClean="0">
                      <a:cs typeface="Times New Roman" panose="02020603050405020304" pitchFamily="18" charset="0"/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289013" y="6413328"/>
                  <a:ext cx="5641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i="1" dirty="0" smtClean="0">
                      <a:cs typeface="Times New Roman" panose="02020603050405020304" pitchFamily="18" charset="0"/>
                    </a:rPr>
                    <a:t>t</a:t>
                  </a:r>
                  <a:r>
                    <a:rPr lang="en-US" baseline="-25000" dirty="0" smtClean="0">
                      <a:cs typeface="Times New Roman" panose="02020603050405020304" pitchFamily="18" charset="0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677228" y="6348166"/>
                  <a:ext cx="5641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i="1" dirty="0" smtClean="0">
                      <a:cs typeface="Times New Roman" panose="02020603050405020304" pitchFamily="18" charset="0"/>
                    </a:rPr>
                    <a:t>t</a:t>
                  </a:r>
                  <a:r>
                    <a:rPr lang="en-US" baseline="-25000" dirty="0" smtClean="0">
                      <a:cs typeface="Times New Roman" panose="02020603050405020304" pitchFamily="18" charset="0"/>
                    </a:rPr>
                    <a:t>7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0675768" y="4489841"/>
                <a:ext cx="582874" cy="1584942"/>
                <a:chOff x="10675768" y="4489841"/>
                <a:chExt cx="582874" cy="158494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0675768" y="4489841"/>
                  <a:ext cx="582874" cy="1584942"/>
                  <a:chOff x="10675768" y="4489841"/>
                  <a:chExt cx="582874" cy="1584942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0694489" y="4489841"/>
                    <a:ext cx="56415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i="1" dirty="0" smtClean="0">
                        <a:cs typeface="Times New Roman" panose="02020603050405020304" pitchFamily="18" charset="0"/>
                      </a:rPr>
                      <a:t>t</a:t>
                    </a:r>
                    <a:r>
                      <a:rPr lang="en-US" baseline="-25000" dirty="0" smtClean="0">
                        <a:cs typeface="Times New Roman" panose="02020603050405020304" pitchFamily="18" charset="0"/>
                      </a:rPr>
                      <a:t>1</a:t>
                    </a:r>
                    <a:endParaRPr lang="en-US" dirty="0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0694488" y="4767322"/>
                    <a:ext cx="56415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i="1" dirty="0" smtClean="0">
                        <a:cs typeface="Times New Roman" panose="02020603050405020304" pitchFamily="18" charset="0"/>
                      </a:rPr>
                      <a:t>t</a:t>
                    </a:r>
                    <a:r>
                      <a:rPr lang="en-US" baseline="-25000" dirty="0" smtClean="0">
                        <a:cs typeface="Times New Roman" panose="02020603050405020304" pitchFamily="18" charset="0"/>
                      </a:rPr>
                      <a:t>2</a:t>
                    </a:r>
                    <a:endParaRPr lang="en-US" dirty="0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0675768" y="5705451"/>
                    <a:ext cx="56415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i="1" dirty="0" smtClean="0">
                        <a:cs typeface="Times New Roman" panose="02020603050405020304" pitchFamily="18" charset="0"/>
                      </a:rPr>
                      <a:t>t</a:t>
                    </a:r>
                    <a:r>
                      <a:rPr lang="en-US" baseline="-25000" dirty="0" smtClean="0">
                        <a:cs typeface="Times New Roman" panose="02020603050405020304" pitchFamily="18" charset="0"/>
                      </a:rPr>
                      <a:t>7</a:t>
                    </a:r>
                    <a:endParaRPr lang="en-US" dirty="0"/>
                  </a:p>
                </p:txBody>
              </p:sp>
            </p:grp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0824361" y="5197794"/>
                  <a:ext cx="5220" cy="3106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993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2" grpId="0" animBg="1"/>
      <p:bldP spid="23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705" y="199253"/>
            <a:ext cx="8012571" cy="662894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  <a:cs typeface="Times New Roman" panose="02020603050405020304" pitchFamily="18" charset="0"/>
              </a:rPr>
              <a:t>Motivation of Hierarchical Prediction</a:t>
            </a: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23323" y="1009269"/>
            <a:ext cx="6834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400" dirty="0" smtClean="0"/>
              <a:t>Bike usage in the entire city is more regular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can be predicted more accurately.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400" dirty="0" smtClean="0"/>
              <a:t>Bound the total prediction error in the lower level</a:t>
            </a:r>
            <a:endParaRPr lang="zh-CN" alt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55374" y="2469404"/>
            <a:ext cx="1837021" cy="1828755"/>
            <a:chOff x="1685798" y="3283810"/>
            <a:chExt cx="2325531" cy="2490382"/>
          </a:xfrm>
        </p:grpSpPr>
        <p:sp>
          <p:nvSpPr>
            <p:cNvPr id="61" name="文本框 60"/>
            <p:cNvSpPr txBox="1"/>
            <p:nvPr/>
          </p:nvSpPr>
          <p:spPr>
            <a:xfrm>
              <a:off x="2262885" y="5271239"/>
              <a:ext cx="1748444" cy="502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Entire 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</a:t>
              </a:r>
              <a:endParaRPr lang="zh-CN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85798" y="3283810"/>
              <a:ext cx="2294127" cy="2197704"/>
              <a:chOff x="1685798" y="3283810"/>
              <a:chExt cx="2294127" cy="2197704"/>
            </a:xfrm>
          </p:grpSpPr>
          <p:pic>
            <p:nvPicPr>
              <p:cNvPr id="57" name="图片 56"/>
              <p:cNvPicPr>
                <a:picLocks noChangeAspect="1"/>
              </p:cNvPicPr>
              <p:nvPr/>
            </p:nvPicPr>
            <p:blipFill rotWithShape="1">
              <a:blip r:embed="rId2"/>
              <a:srcRect l="2947" t="-9" b="24791"/>
              <a:stretch/>
            </p:blipFill>
            <p:spPr>
              <a:xfrm>
                <a:off x="1685798" y="3283810"/>
                <a:ext cx="2294127" cy="183902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785896" y="5020474"/>
                <a:ext cx="667277" cy="461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day</a:t>
                </a:r>
                <a:endParaRPr lang="en-US" sz="1600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7445035" y="4358595"/>
            <a:ext cx="2098725" cy="1668136"/>
            <a:chOff x="6803228" y="4206195"/>
            <a:chExt cx="2098725" cy="1668136"/>
          </a:xfrm>
        </p:grpSpPr>
        <p:sp>
          <p:nvSpPr>
            <p:cNvPr id="59" name="文本框 58"/>
            <p:cNvSpPr txBox="1"/>
            <p:nvPr/>
          </p:nvSpPr>
          <p:spPr>
            <a:xfrm>
              <a:off x="6899870" y="5535777"/>
              <a:ext cx="2002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Check-out of a cluster</a:t>
              </a:r>
              <a:endParaRPr lang="zh-CN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03228" y="4206195"/>
              <a:ext cx="1812214" cy="1474556"/>
              <a:chOff x="2979248" y="5754789"/>
              <a:chExt cx="2234255" cy="2008038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3"/>
              <a:srcRect l="3041" b="16152"/>
              <a:stretch/>
            </p:blipFill>
            <p:spPr>
              <a:xfrm>
                <a:off x="2979248" y="5754789"/>
                <a:ext cx="2234255" cy="1675822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3992278" y="7301787"/>
                <a:ext cx="656387" cy="461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day</a:t>
                </a:r>
                <a:endParaRPr lang="en-US" sz="16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375058" y="2529039"/>
            <a:ext cx="5862579" cy="3444291"/>
            <a:chOff x="963084" y="2529039"/>
            <a:chExt cx="5862579" cy="3444291"/>
          </a:xfrm>
        </p:grpSpPr>
        <p:sp>
          <p:nvSpPr>
            <p:cNvPr id="14" name="TextBox 13"/>
            <p:cNvSpPr txBox="1"/>
            <p:nvPr/>
          </p:nvSpPr>
          <p:spPr>
            <a:xfrm>
              <a:off x="4755687" y="2569065"/>
              <a:ext cx="2069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 bike usage of the </a:t>
              </a:r>
              <a:r>
                <a:rPr lang="en-US" altLang="zh-CN" dirty="0"/>
                <a:t>entire</a:t>
              </a:r>
              <a:r>
                <a:rPr lang="en-US" dirty="0" smtClean="0"/>
                <a:t> city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97954" y="3963102"/>
              <a:ext cx="334820" cy="3261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01209" y="2572486"/>
              <a:ext cx="16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 check-out proportion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63084" y="2529039"/>
              <a:ext cx="1869983" cy="3433283"/>
              <a:chOff x="4330698" y="1051635"/>
              <a:chExt cx="2101001" cy="298131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367698" y="1077874"/>
                <a:ext cx="2064001" cy="2955079"/>
                <a:chOff x="7638945" y="862718"/>
                <a:chExt cx="3724380" cy="5339651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4886" t="-22" r="24636" b="1778"/>
                <a:stretch/>
              </p:blipFill>
              <p:spPr>
                <a:xfrm>
                  <a:off x="7638945" y="862718"/>
                  <a:ext cx="3724380" cy="5339651"/>
                </a:xfrm>
                <a:prstGeom prst="rect">
                  <a:avLst/>
                </a:prstGeom>
              </p:spPr>
            </p:pic>
            <p:sp>
              <p:nvSpPr>
                <p:cNvPr id="32" name="Oval 31"/>
                <p:cNvSpPr/>
                <p:nvPr/>
              </p:nvSpPr>
              <p:spPr>
                <a:xfrm>
                  <a:off x="9317354" y="981093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9537578" y="1189860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9920034" y="1120229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9721657" y="1291031"/>
                  <a:ext cx="130074" cy="1043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871492" y="888395"/>
                  <a:ext cx="130074" cy="1043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8583785" y="1311888"/>
                  <a:ext cx="130074" cy="1043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992168" y="2300483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9122243" y="1562914"/>
                  <a:ext cx="130074" cy="1043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9339365" y="1624978"/>
                  <a:ext cx="130074" cy="1043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9288449" y="1837264"/>
                  <a:ext cx="130074" cy="1043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8798488" y="2248285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8670866" y="2404875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8871490" y="2431248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8835356" y="2570513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9122241" y="2735801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8605830" y="1941649"/>
                  <a:ext cx="130074" cy="10439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9623742" y="2196089"/>
                  <a:ext cx="130074" cy="10439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0151261" y="2065354"/>
                  <a:ext cx="130074" cy="10439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0100001" y="2352677"/>
                  <a:ext cx="130074" cy="10439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985274" y="4758328"/>
                  <a:ext cx="130074" cy="10439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736150" y="4902559"/>
                  <a:ext cx="130074" cy="10439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050312" y="4466333"/>
                  <a:ext cx="130074" cy="10439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137937" y="3923273"/>
                  <a:ext cx="130074" cy="10439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927463" y="4086933"/>
                  <a:ext cx="130074" cy="10439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678341" y="3916320"/>
                  <a:ext cx="130074" cy="10439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8326331" y="3322484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8518358" y="3825831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8723580" y="3937178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8678093" y="3651397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9027537" y="3633817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9187277" y="3633817"/>
                  <a:ext cx="130074" cy="10439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9302899" y="3244290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9515347" y="3391581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9534711" y="3847669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9753819" y="3581619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9645421" y="3811414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9972809" y="3892912"/>
                  <a:ext cx="130074" cy="10439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0801337" y="3952061"/>
                  <a:ext cx="130074" cy="10439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10657514" y="4345470"/>
                  <a:ext cx="130074" cy="10439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0932978" y="4340199"/>
                  <a:ext cx="130074" cy="10439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9166627" y="4808646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8503904" y="5490623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9122236" y="5238053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9484489" y="5452331"/>
                  <a:ext cx="130074" cy="104392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0144029" y="5231098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0291975" y="5245816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0144029" y="5480131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10065826" y="5608923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0384993" y="5724091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10099998" y="5853447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9969925" y="5975709"/>
                  <a:ext cx="130074" cy="10439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5189717" y="1089963"/>
                <a:ext cx="636037" cy="31339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085230" y="1419715"/>
                <a:ext cx="426223" cy="28715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407575" y="1694707"/>
                <a:ext cx="554032" cy="31069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836870" y="2761710"/>
                <a:ext cx="585708" cy="33265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7119880">
                <a:off x="5515427" y="3536620"/>
                <a:ext cx="557587" cy="40890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20440068">
                <a:off x="4765071" y="3259072"/>
                <a:ext cx="922854" cy="525332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9126092">
                <a:off x="4330698" y="3090382"/>
                <a:ext cx="510568" cy="25321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70889" y="2675524"/>
                <a:ext cx="432997" cy="26538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3087437">
                <a:off x="4614962" y="2394862"/>
                <a:ext cx="846857" cy="47515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3555779">
                <a:off x="5131287" y="2436578"/>
                <a:ext cx="765542" cy="343362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2465965">
                <a:off x="4704701" y="1757419"/>
                <a:ext cx="733059" cy="33265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rot="18587679">
                <a:off x="4817546" y="1142938"/>
                <a:ext cx="392147" cy="20954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" name="Straight Arrow Connector 88"/>
            <p:cNvCxnSpPr>
              <a:stCxn id="15" idx="2"/>
              <a:endCxn id="21" idx="6"/>
            </p:cNvCxnSpPr>
            <p:nvPr/>
          </p:nvCxnSpPr>
          <p:spPr>
            <a:xfrm flipH="1" flipV="1">
              <a:off x="2414665" y="3448498"/>
              <a:ext cx="2983289" cy="67770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5" idx="2"/>
              <a:endCxn id="28" idx="0"/>
            </p:cNvCxnSpPr>
            <p:nvPr/>
          </p:nvCxnSpPr>
          <p:spPr>
            <a:xfrm flipH="1">
              <a:off x="2147665" y="4126200"/>
              <a:ext cx="3250289" cy="11734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5" idx="2"/>
              <a:endCxn id="22" idx="6"/>
            </p:cNvCxnSpPr>
            <p:nvPr/>
          </p:nvCxnSpPr>
          <p:spPr>
            <a:xfrm flipH="1">
              <a:off x="2824949" y="4126200"/>
              <a:ext cx="2573005" cy="56370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5" idx="2"/>
              <a:endCxn id="23" idx="5"/>
            </p:cNvCxnSpPr>
            <p:nvPr/>
          </p:nvCxnSpPr>
          <p:spPr>
            <a:xfrm flipH="1">
              <a:off x="2449804" y="4126200"/>
              <a:ext cx="2948150" cy="131507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5400000">
              <a:off x="3628758" y="3990193"/>
              <a:ext cx="555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 …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63789" y="4845415"/>
              <a:ext cx="51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563789" y="3246612"/>
              <a:ext cx="535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cxnSp>
          <p:nvCxnSpPr>
            <p:cNvPr id="96" name="Straight Arrow Connector 95"/>
            <p:cNvCxnSpPr>
              <a:stCxn id="15" idx="2"/>
              <a:endCxn id="19" idx="5"/>
            </p:cNvCxnSpPr>
            <p:nvPr/>
          </p:nvCxnSpPr>
          <p:spPr>
            <a:xfrm flipH="1" flipV="1">
              <a:off x="2210846" y="2881224"/>
              <a:ext cx="3187108" cy="124497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997930" y="2564502"/>
              <a:ext cx="5622235" cy="340882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34869" y="5570272"/>
              <a:ext cx="2585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Hierarchical Prediction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99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814</Words>
  <Application>Microsoft Office PowerPoint</Application>
  <PresentationFormat>Widescreen</PresentationFormat>
  <Paragraphs>322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Traffic Prediction in a Bike-Sharing System</vt:lpstr>
      <vt:lpstr>Bike-sharing systems are widely available</vt:lpstr>
      <vt:lpstr>PowerPoint Presentation</vt:lpstr>
      <vt:lpstr>A Practical Solution</vt:lpstr>
      <vt:lpstr>Challenges</vt:lpstr>
      <vt:lpstr>Framework of Our Solution</vt:lpstr>
      <vt:lpstr>Motivation of Bipartite Station Clustering</vt:lpstr>
      <vt:lpstr>Bipartite Station Clustering</vt:lpstr>
      <vt:lpstr>Motivation of Hierarchical Prediction</vt:lpstr>
      <vt:lpstr>Bike Usage of the Entire City</vt:lpstr>
      <vt:lpstr>Check-out Proportion Prediction</vt:lpstr>
      <vt:lpstr>Transition Matrix &amp; Trip Duration</vt:lpstr>
      <vt:lpstr>Check-in Inference</vt:lpstr>
      <vt:lpstr>Experiments</vt:lpstr>
      <vt:lpstr>Experiments</vt:lpstr>
      <vt:lpstr>Conclusions</vt:lpstr>
      <vt:lpstr>PowerPoint Presentation</vt:lpstr>
    </vt:vector>
  </TitlesOfParts>
  <Company>MSRA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Prediction in a Bike-Sharing System</dc:title>
  <dc:creator>Yexin Li (MSR Student-Person Consulting)</dc:creator>
  <cp:lastModifiedBy>Yu Zheng</cp:lastModifiedBy>
  <cp:revision>303</cp:revision>
  <dcterms:created xsi:type="dcterms:W3CDTF">2015-11-16T14:16:01Z</dcterms:created>
  <dcterms:modified xsi:type="dcterms:W3CDTF">2016-03-21T03:14:19Z</dcterms:modified>
</cp:coreProperties>
</file>