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98" r:id="rId3"/>
    <p:sldId id="299" r:id="rId4"/>
    <p:sldId id="285" r:id="rId5"/>
    <p:sldId id="287" r:id="rId6"/>
    <p:sldId id="297" r:id="rId7"/>
    <p:sldId id="305" r:id="rId8"/>
    <p:sldId id="303" r:id="rId9"/>
    <p:sldId id="288" r:id="rId10"/>
    <p:sldId id="301" r:id="rId11"/>
    <p:sldId id="302" r:id="rId12"/>
    <p:sldId id="306" r:id="rId13"/>
    <p:sldId id="289" r:id="rId14"/>
    <p:sldId id="311" r:id="rId15"/>
    <p:sldId id="309" r:id="rId16"/>
    <p:sldId id="310" r:id="rId17"/>
    <p:sldId id="290" r:id="rId18"/>
    <p:sldId id="312" r:id="rId19"/>
    <p:sldId id="278" r:id="rId20"/>
    <p:sldId id="314" r:id="rId21"/>
    <p:sldId id="291" r:id="rId22"/>
    <p:sldId id="315" r:id="rId23"/>
    <p:sldId id="319" r:id="rId24"/>
    <p:sldId id="317" r:id="rId25"/>
    <p:sldId id="318" r:id="rId26"/>
    <p:sldId id="316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2294" autoAdjust="0"/>
    <p:restoredTop sz="94660"/>
  </p:normalViewPr>
  <p:slideViewPr>
    <p:cSldViewPr>
      <p:cViewPr varScale="1">
        <p:scale>
          <a:sx n="69" d="100"/>
          <a:sy n="69" d="100"/>
        </p:scale>
        <p:origin x="-1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F07AA4-55D0-4DBA-BAB6-C1AC392C6C5F}" type="datetimeFigureOut">
              <a:rPr lang="en-US" smtClean="0"/>
              <a:pPr/>
              <a:t>7/9/2009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E0FD55-AD76-42C9-815E-209CA2A2DED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E0D4E-CE75-45F1-82EE-674F0067C8F0}" type="datetimeFigureOut">
              <a:rPr lang="en-US" smtClean="0"/>
              <a:pPr/>
              <a:t>7/9/2009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DE5BD-FD8D-478D-97EF-59FB219E41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E0D4E-CE75-45F1-82EE-674F0067C8F0}" type="datetimeFigureOut">
              <a:rPr lang="en-US" smtClean="0"/>
              <a:pPr/>
              <a:t>7/9/2009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DE5BD-FD8D-478D-97EF-59FB219E41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E0D4E-CE75-45F1-82EE-674F0067C8F0}" type="datetimeFigureOut">
              <a:rPr lang="en-US" smtClean="0"/>
              <a:pPr/>
              <a:t>7/9/2009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DE5BD-FD8D-478D-97EF-59FB219E41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E0D4E-CE75-45F1-82EE-674F0067C8F0}" type="datetimeFigureOut">
              <a:rPr lang="en-US" smtClean="0"/>
              <a:pPr/>
              <a:t>7/9/2009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DE5BD-FD8D-478D-97EF-59FB219E41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953000"/>
            <a:ext cx="7772400" cy="1500187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E0D4E-CE75-45F1-82EE-674F0067C8F0}" type="datetimeFigureOut">
              <a:rPr lang="en-US" smtClean="0"/>
              <a:pPr/>
              <a:t>7/9/2009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DE5BD-FD8D-478D-97EF-59FB219E41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E0D4E-CE75-45F1-82EE-674F0067C8F0}" type="datetimeFigureOut">
              <a:rPr lang="en-US" smtClean="0"/>
              <a:pPr/>
              <a:t>7/9/2009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DE5BD-FD8D-478D-97EF-59FB219E41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E0D4E-CE75-45F1-82EE-674F0067C8F0}" type="datetimeFigureOut">
              <a:rPr lang="en-US" smtClean="0"/>
              <a:pPr/>
              <a:t>7/9/2009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DE5BD-FD8D-478D-97EF-59FB219E41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E0D4E-CE75-45F1-82EE-674F0067C8F0}" type="datetimeFigureOut">
              <a:rPr lang="en-US" smtClean="0"/>
              <a:pPr/>
              <a:t>7/9/2009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DE5BD-FD8D-478D-97EF-59FB219E41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E0D4E-CE75-45F1-82EE-674F0067C8F0}" type="datetimeFigureOut">
              <a:rPr lang="en-US" smtClean="0"/>
              <a:pPr/>
              <a:t>7/9/2009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DE5BD-FD8D-478D-97EF-59FB219E41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E0D4E-CE75-45F1-82EE-674F0067C8F0}" type="datetimeFigureOut">
              <a:rPr lang="en-US" smtClean="0"/>
              <a:pPr/>
              <a:t>7/9/2009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DE5BD-FD8D-478D-97EF-59FB219E41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E0D4E-CE75-45F1-82EE-674F0067C8F0}" type="datetimeFigureOut">
              <a:rPr lang="en-US" smtClean="0"/>
              <a:pPr/>
              <a:t>7/9/2009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DE5BD-FD8D-478D-97EF-59FB219E41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E0D4E-CE75-45F1-82EE-674F0067C8F0}" type="datetimeFigureOut">
              <a:rPr lang="en-US" smtClean="0"/>
              <a:pPr/>
              <a:t>7/9/2009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5DE5BD-FD8D-478D-97EF-59FB219E41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research.microsoft.com/apps/pubs/default.aspx?id=74242" TargetMode="External"/><Relationship Id="rId2" Type="http://schemas.openxmlformats.org/officeDocument/2006/relationships/hyperlink" Target="http://research.microsoft.com/apps/pubs/default.aspx?id=74414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esearch.microsoft.com/apps/pubs/default.aspx?id=74245" TargetMode="External"/><Relationship Id="rId4" Type="http://schemas.openxmlformats.org/officeDocument/2006/relationships/hyperlink" Target="http://research.microsoft.com/apps/pubs/default.aspx?id=74243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70025"/>
          </a:xfrm>
        </p:spPr>
        <p:txBody>
          <a:bodyPr>
            <a:noAutofit/>
          </a:bodyPr>
          <a:lstStyle/>
          <a:p>
            <a:r>
              <a:rPr lang="en-US" sz="5400" dirty="0" smtClean="0"/>
              <a:t>Five Attempts</a:t>
            </a:r>
            <a:br>
              <a:rPr lang="en-US" sz="5400" dirty="0" smtClean="0"/>
            </a:br>
            <a:r>
              <a:rPr lang="en-US" sz="5400" dirty="0" smtClean="0"/>
              <a:t>at </a:t>
            </a:r>
            <a:r>
              <a:rPr lang="en-US" sz="5400" u="wavy" dirty="0" err="1" smtClean="0">
                <a:uFill>
                  <a:solidFill>
                    <a:srgbClr val="FF0000"/>
                  </a:solidFill>
                </a:uFill>
              </a:rPr>
              <a:t>Spatializing</a:t>
            </a:r>
            <a:r>
              <a:rPr lang="en-US" sz="5400" dirty="0" smtClean="0"/>
              <a:t> Code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908175"/>
            <a:ext cx="8686800" cy="2743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Gina Venolia – Senior Researcher</a:t>
            </a:r>
          </a:p>
          <a:p>
            <a:r>
              <a:rPr lang="en-US" sz="2400" dirty="0" smtClean="0"/>
              <a:t>With Rob DeLine, Mary Czerwinski, Brian Meyers, Steve Drucker, George Robertson, Mauro </a:t>
            </a:r>
            <a:r>
              <a:rPr lang="en-US" sz="2400" dirty="0" smtClean="0"/>
              <a:t>Cherubini*, </a:t>
            </a:r>
            <a:r>
              <a:rPr lang="en-US" sz="2400" dirty="0" smtClean="0"/>
              <a:t>Andy </a:t>
            </a:r>
            <a:r>
              <a:rPr lang="en-US" sz="2400" dirty="0" err="1" smtClean="0"/>
              <a:t>Ko</a:t>
            </a:r>
            <a:r>
              <a:rPr lang="en-US" sz="2400" dirty="0" smtClean="0"/>
              <a:t>* </a:t>
            </a:r>
            <a:r>
              <a:rPr lang="en-US" sz="2400" dirty="0" smtClean="0"/>
              <a:t>and Kael Rowan</a:t>
            </a:r>
          </a:p>
          <a:p>
            <a:r>
              <a:rPr lang="en-US" sz="2400" dirty="0" smtClean="0"/>
              <a:t> Microsoft Research</a:t>
            </a:r>
          </a:p>
          <a:p>
            <a:endParaRPr lang="en-US" sz="2400" dirty="0" smtClean="0"/>
          </a:p>
          <a:p>
            <a:r>
              <a:rPr lang="en-US" sz="2400" dirty="0" smtClean="0"/>
              <a:t>http://research.microsoft.com/projects/spatialcode/</a:t>
            </a:r>
            <a:endParaRPr lang="en-US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53836" y="4648200"/>
            <a:ext cx="1403782" cy="1993629"/>
            <a:chOff x="-9819" y="4876800"/>
            <a:chExt cx="1403782" cy="1993629"/>
          </a:xfrm>
        </p:grpSpPr>
        <p:pic>
          <p:nvPicPr>
            <p:cNvPr id="5" name="Picture 2" descr="http://research.microsoft.com/en-us/groups/hip/terrainmap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5498829"/>
              <a:ext cx="1384145" cy="1371600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-9819" y="4876800"/>
              <a:ext cx="140378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Software</a:t>
              </a:r>
              <a:br>
                <a:rPr lang="en-US" dirty="0" smtClean="0"/>
              </a:br>
              <a:r>
                <a:rPr lang="en-US" dirty="0" smtClean="0"/>
                <a:t>Terrain Maps</a:t>
              </a:r>
              <a:endParaRPr lang="en-US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464522" y="4648200"/>
            <a:ext cx="1740043" cy="1981200"/>
            <a:chOff x="1424694" y="4876800"/>
            <a:chExt cx="1740043" cy="1981200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24694" y="5486400"/>
              <a:ext cx="1740043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1657361" y="4876800"/>
              <a:ext cx="127470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Code</a:t>
              </a:r>
              <a:br>
                <a:rPr lang="en-US" dirty="0" smtClean="0"/>
              </a:br>
              <a:r>
                <a:rPr lang="en-US" dirty="0" smtClean="0"/>
                <a:t>Thumbnails</a:t>
              </a:r>
              <a:endParaRPr lang="en-US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221287" y="4925199"/>
            <a:ext cx="1371600" cy="1704201"/>
            <a:chOff x="3205286" y="5153799"/>
            <a:chExt cx="1371600" cy="1704201"/>
          </a:xfrm>
        </p:grpSpPr>
        <p:pic>
          <p:nvPicPr>
            <p:cNvPr id="11" name="Picture 3" descr="whiteboard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05286" y="5486400"/>
              <a:ext cx="1371600" cy="1371600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3238696" y="5153799"/>
              <a:ext cx="13047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How &amp; Why</a:t>
              </a:r>
              <a:endParaRPr lang="en-US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609609" y="4925199"/>
            <a:ext cx="2460269" cy="1704201"/>
            <a:chOff x="4617435" y="5153799"/>
            <a:chExt cx="2460269" cy="1704201"/>
          </a:xfrm>
        </p:grpSpPr>
        <p:pic>
          <p:nvPicPr>
            <p:cNvPr id="14" name="Picture 13" descr="CodeMap.png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4617435" y="5486400"/>
              <a:ext cx="2460269" cy="137160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5272732" y="5153799"/>
              <a:ext cx="1149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Code Map</a:t>
              </a:r>
              <a:endParaRPr lang="en-US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086600" y="4925199"/>
            <a:ext cx="2025747" cy="1704201"/>
            <a:chOff x="7118253" y="5153799"/>
            <a:chExt cx="2025747" cy="1704201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118253" y="5486400"/>
              <a:ext cx="2025747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Box 17"/>
            <p:cNvSpPr txBox="1"/>
            <p:nvPr/>
          </p:nvSpPr>
          <p:spPr>
            <a:xfrm>
              <a:off x="7444496" y="5153799"/>
              <a:ext cx="13732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Code Canvas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Thumbnails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362200" y="25908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SCREEN SHOT GOES HERE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solidFill>
                <a:schemeClr val="tx1"/>
              </a:solidFill>
              <a:effectLst/>
              <a:latin typeface="Myriad Pro" pitchFamily="34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252" y="1"/>
            <a:ext cx="855949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7749" y="0"/>
            <a:ext cx="230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892" y="0"/>
            <a:ext cx="870021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learned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Microfont</a:t>
            </a:r>
            <a:r>
              <a:rPr lang="en-US" dirty="0" smtClean="0"/>
              <a:t> rendering is somewhat useful</a:t>
            </a:r>
          </a:p>
          <a:p>
            <a:pPr lvl="1"/>
            <a:r>
              <a:rPr lang="en-US" dirty="0" smtClean="0"/>
              <a:t>But only somewhat</a:t>
            </a:r>
          </a:p>
          <a:p>
            <a:pPr lvl="1"/>
            <a:r>
              <a:rPr lang="en-US" dirty="0" smtClean="0"/>
              <a:t>Must be augmented with labels, coloring and structure</a:t>
            </a:r>
          </a:p>
          <a:p>
            <a:r>
              <a:rPr lang="en-US" dirty="0" smtClean="0"/>
              <a:t>Overlays (search results) are still compelling</a:t>
            </a:r>
          </a:p>
          <a:p>
            <a:r>
              <a:rPr lang="en-US" dirty="0" smtClean="0"/>
              <a:t>Labels are good</a:t>
            </a:r>
          </a:p>
          <a:p>
            <a:r>
              <a:rPr lang="en-US" dirty="0" smtClean="0"/>
              <a:t>Manual layout is tedious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and Why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4953000"/>
            <a:ext cx="8421687" cy="1500187"/>
          </a:xfrm>
        </p:spPr>
        <p:txBody>
          <a:bodyPr/>
          <a:lstStyle/>
          <a:p>
            <a:r>
              <a:rPr lang="en-US" dirty="0" smtClean="0"/>
              <a:t>Let’s Go to the Whiteboard: How and Why Software Developers Use Drawings</a:t>
            </a:r>
          </a:p>
          <a:p>
            <a:r>
              <a:rPr lang="en-US" dirty="0" smtClean="0"/>
              <a:t>Mauro Cherubini, Gina Venolia, Rob DeLine, and Andrew J. Ko</a:t>
            </a:r>
          </a:p>
          <a:p>
            <a:r>
              <a:rPr lang="en-US" dirty="0" smtClean="0"/>
              <a:t>CHI 2007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0" y="3344032"/>
          <a:ext cx="6095999" cy="169935"/>
        </p:xfrm>
        <a:graphic>
          <a:graphicData uri="http://schemas.openxmlformats.org/drawingml/2006/table">
            <a:tbl>
              <a:tblPr/>
              <a:tblGrid>
                <a:gridCol w="2035829"/>
                <a:gridCol w="2035829"/>
                <a:gridCol w="2024341"/>
              </a:tblGrid>
              <a:tr h="162649">
                <a:tc>
                  <a:txBody>
                    <a:bodyPr/>
                    <a:lstStyle/>
                    <a:p>
                      <a:pPr marL="0" marR="91440" algn="ctr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063240" algn="l"/>
                        </a:tabLst>
                      </a:pP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1753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91440" algn="ctr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063240" algn="l"/>
                        </a:tabLst>
                      </a:pPr>
                      <a:endParaRPr lang="en-US" sz="1000">
                        <a:solidFill>
                          <a:srgbClr val="000000"/>
                        </a:solidFill>
                        <a:highlight>
                          <a:srgbClr val="C0C0C0"/>
                        </a:highligh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063240" algn="l"/>
                        </a:tabLst>
                      </a:pP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838200" y="1651000"/>
            <a:ext cx="8305800" cy="2768600"/>
            <a:chOff x="914400" y="2667000"/>
            <a:chExt cx="5257800" cy="1752600"/>
          </a:xfrm>
        </p:grpSpPr>
        <p:pic>
          <p:nvPicPr>
            <p:cNvPr id="4099" name="Picture 3" descr="whiteboar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14400" y="2667000"/>
              <a:ext cx="1752600" cy="1752600"/>
            </a:xfrm>
            <a:prstGeom prst="rect">
              <a:avLst/>
            </a:prstGeom>
            <a:noFill/>
          </p:spPr>
        </p:pic>
        <p:pic>
          <p:nvPicPr>
            <p:cNvPr id="4098" name="Picture 2" descr="notebook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67000" y="2667000"/>
              <a:ext cx="1752600" cy="1752600"/>
            </a:xfrm>
            <a:prstGeom prst="rect">
              <a:avLst/>
            </a:prstGeom>
            <a:noFill/>
          </p:spPr>
        </p:pic>
        <p:pic>
          <p:nvPicPr>
            <p:cNvPr id="4097" name="Picture 1" descr="wall-art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19600" y="2667000"/>
              <a:ext cx="1752600" cy="17526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did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Eight semi-structured interviews at MS</a:t>
            </a:r>
          </a:p>
          <a:p>
            <a:r>
              <a:rPr lang="en-US" dirty="0" smtClean="0"/>
              <a:t>Identified nine scenarios where drawings were important</a:t>
            </a:r>
          </a:p>
          <a:p>
            <a:r>
              <a:rPr lang="en-US" dirty="0" smtClean="0"/>
              <a:t>Survey (427 responses) at MS</a:t>
            </a:r>
          </a:p>
          <a:p>
            <a:pPr lvl="1"/>
            <a:r>
              <a:rPr lang="en-US" dirty="0" smtClean="0"/>
              <a:t>24 questions x 9 scenarios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Nine scenarios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974506" y="1371600"/>
          <a:ext cx="7194988" cy="5328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3695"/>
                <a:gridCol w="1261293"/>
                <a:gridCol w="1527366"/>
                <a:gridCol w="151263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Scenario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Investment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Purpose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Media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Understand</a:t>
                      </a:r>
                      <a:r>
                        <a:rPr lang="en-US" baseline="0" dirty="0" smtClean="0"/>
                        <a:t> existing code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Transient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Understand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Sketch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Design and refactor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Transient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Understand</a:t>
                      </a:r>
                    </a:p>
                    <a:p>
                      <a:r>
                        <a:rPr lang="en-US" dirty="0" smtClean="0"/>
                        <a:t>Communicate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Sketch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Drawing tools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Ad-hoc meetings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Reiterated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Understand</a:t>
                      </a:r>
                    </a:p>
                    <a:p>
                      <a:r>
                        <a:rPr lang="en-US" dirty="0" smtClean="0"/>
                        <a:t>Communicate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Sketch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Onboard</a:t>
                      </a:r>
                      <a:r>
                        <a:rPr lang="en-US" baseline="0" dirty="0" smtClean="0"/>
                        <a:t> new teammate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Reiterated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Communicate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Sketch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Explain to 2</a:t>
                      </a:r>
                      <a:r>
                        <a:rPr lang="en-US" baseline="30000" dirty="0" smtClean="0"/>
                        <a:t>ndary</a:t>
                      </a:r>
                      <a:r>
                        <a:rPr lang="en-US" dirty="0" smtClean="0"/>
                        <a:t> stakeholders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Reiterated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Communicate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Sketch</a:t>
                      </a:r>
                    </a:p>
                    <a:p>
                      <a:r>
                        <a:rPr lang="en-US" dirty="0" smtClean="0"/>
                        <a:t>Drawing tools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Design review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Rendered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Communicate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Sketch</a:t>
                      </a:r>
                    </a:p>
                    <a:p>
                      <a:r>
                        <a:rPr lang="en-US" dirty="0" smtClean="0"/>
                        <a:t>Drawing</a:t>
                      </a:r>
                      <a:r>
                        <a:rPr lang="en-US" baseline="0" dirty="0" smtClean="0"/>
                        <a:t> tools</a:t>
                      </a:r>
                    </a:p>
                    <a:p>
                      <a:r>
                        <a:rPr lang="en-US" baseline="0" dirty="0" smtClean="0"/>
                        <a:t>R-E tools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Explain to customers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Rendered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Communicate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Drawing tools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Hallway</a:t>
                      </a:r>
                      <a:r>
                        <a:rPr lang="en-US" baseline="0" dirty="0" smtClean="0"/>
                        <a:t> art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Archival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Communicate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Drawing</a:t>
                      </a:r>
                      <a:r>
                        <a:rPr lang="en-US" baseline="0" dirty="0" smtClean="0"/>
                        <a:t> tools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Documentation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Archival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Communicate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Drawing</a:t>
                      </a:r>
                      <a:r>
                        <a:rPr lang="en-US" baseline="0" dirty="0" smtClean="0"/>
                        <a:t> tools</a:t>
                      </a:r>
                    </a:p>
                    <a:p>
                      <a:r>
                        <a:rPr lang="en-US" baseline="0" dirty="0" smtClean="0"/>
                        <a:t>R-E tools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Drawings are schematic and conceptual</a:t>
            </a:r>
          </a:p>
          <a:p>
            <a:pPr lvl="1"/>
            <a:r>
              <a:rPr lang="en-US" dirty="0" smtClean="0"/>
              <a:t>As opposed to detailed and accurate</a:t>
            </a:r>
          </a:p>
          <a:p>
            <a:pPr lvl="1"/>
            <a:r>
              <a:rPr lang="en-US" dirty="0" smtClean="0"/>
              <a:t>A few boxes, a few arrows</a:t>
            </a:r>
          </a:p>
          <a:p>
            <a:pPr lvl="1"/>
            <a:r>
              <a:rPr lang="en-US" dirty="0" smtClean="0"/>
              <a:t>Consistent use of space; some consistent symbols</a:t>
            </a:r>
          </a:p>
          <a:p>
            <a:r>
              <a:rPr lang="en-US" dirty="0" smtClean="0"/>
              <a:t>Most drawings were used for communication</a:t>
            </a:r>
          </a:p>
          <a:p>
            <a:pPr lvl="1"/>
            <a:r>
              <a:rPr lang="en-US" dirty="0" smtClean="0"/>
              <a:t>Many were created </a:t>
            </a:r>
            <a:r>
              <a:rPr lang="en-US" i="1" dirty="0" smtClean="0"/>
              <a:t>during</a:t>
            </a:r>
            <a:r>
              <a:rPr lang="en-US" dirty="0" smtClean="0"/>
              <a:t> communication</a:t>
            </a:r>
          </a:p>
          <a:p>
            <a:pPr lvl="1"/>
            <a:r>
              <a:rPr lang="en-US" dirty="0" smtClean="0"/>
              <a:t>Drawings were a secondary but important channel</a:t>
            </a:r>
          </a:p>
          <a:p>
            <a:r>
              <a:rPr lang="en-US" dirty="0" smtClean="0"/>
              <a:t>Certain sketches became archetypal through reiteration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Map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/>
            <a:r>
              <a:rPr lang="en-US" dirty="0" smtClean="0"/>
              <a:t>Building an Ecologically-valid, Large-scale Diagram to Help Developers Stay Oriented in Their Code</a:t>
            </a:r>
          </a:p>
          <a:p>
            <a:pPr marL="0" lvl="1"/>
            <a:r>
              <a:rPr lang="en-US" dirty="0" smtClean="0"/>
              <a:t>Mauro Cherubini, Gina Venolia, and Rob DeLine</a:t>
            </a:r>
          </a:p>
          <a:p>
            <a:pPr marL="0" lvl="1"/>
            <a:r>
              <a:rPr lang="en-US" dirty="0" smtClean="0"/>
              <a:t>VL/HCC 2007</a:t>
            </a:r>
          </a:p>
        </p:txBody>
      </p:sp>
      <p:pic>
        <p:nvPicPr>
          <p:cNvPr id="5" name="Picture 4" descr="CodeMap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38200" y="0"/>
            <a:ext cx="8077200" cy="45030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did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Iterative design to develop a paper prototype of a large-scale code map for a particular team</a:t>
            </a:r>
          </a:p>
          <a:p>
            <a:r>
              <a:rPr lang="en-US" dirty="0" smtClean="0"/>
              <a:t>Independent drawings from eight teammates</a:t>
            </a:r>
          </a:p>
          <a:p>
            <a:r>
              <a:rPr lang="en-US" dirty="0" smtClean="0"/>
              <a:t>Merged into master drawing</a:t>
            </a:r>
          </a:p>
          <a:p>
            <a:r>
              <a:rPr lang="en-US" dirty="0" smtClean="0"/>
              <a:t>Every day for three weeks:</a:t>
            </a:r>
          </a:p>
          <a:p>
            <a:pPr lvl="1"/>
            <a:r>
              <a:rPr lang="en-US" dirty="0" smtClean="0">
                <a:latin typeface="+mn-lt"/>
              </a:rPr>
              <a:t>Hang new map in the team’s hallway</a:t>
            </a:r>
          </a:p>
          <a:p>
            <a:pPr lvl="1"/>
            <a:r>
              <a:rPr lang="en-US" dirty="0" smtClean="0"/>
              <a:t>G</a:t>
            </a:r>
            <a:r>
              <a:rPr lang="en-US" dirty="0" smtClean="0">
                <a:latin typeface="+mn-lt"/>
              </a:rPr>
              <a:t>ather verbal feedback</a:t>
            </a:r>
          </a:p>
          <a:p>
            <a:pPr lvl="1"/>
            <a:r>
              <a:rPr lang="en-US" dirty="0" smtClean="0"/>
              <a:t>U</a:t>
            </a:r>
            <a:r>
              <a:rPr lang="en-US" dirty="0" smtClean="0">
                <a:latin typeface="+mn-lt"/>
              </a:rPr>
              <a:t>pdate drawing to integrate verbal feedback and lates</a:t>
            </a:r>
            <a:r>
              <a:rPr lang="en-US" dirty="0" smtClean="0"/>
              <a:t>t source code changes</a:t>
            </a:r>
            <a:endParaRPr lang="en-US" dirty="0" smtClean="0">
              <a:latin typeface="+mn-lt"/>
            </a:endParaRPr>
          </a:p>
          <a:p>
            <a:pPr lvl="1"/>
            <a:r>
              <a:rPr lang="en-US" dirty="0" smtClean="0">
                <a:latin typeface="+mn-lt"/>
              </a:rPr>
              <a:t>Send to printer</a:t>
            </a:r>
          </a:p>
          <a:p>
            <a:endParaRPr lang="en-US" dirty="0"/>
          </a:p>
        </p:txBody>
      </p:sp>
      <p:pic>
        <p:nvPicPr>
          <p:cNvPr id="7" name="Picture 2" descr="C:\depots\devui\UserResearch\2006-06 Code Visualization\OhanaObservationsInterviews\pre-experiment\HPIM025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581368" cy="3429000"/>
          </a:xfrm>
          <a:prstGeom prst="rect">
            <a:avLst/>
          </a:prstGeom>
          <a:noFill/>
          <a:effectLst/>
        </p:spPr>
      </p:pic>
      <p:pic>
        <p:nvPicPr>
          <p:cNvPr id="9" name="Picture 2" descr="C:\depots\devui\UserResearch\2006-06 Code Visualization\OhanaObservationsInterviews\pre-experiment\HPIM026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2" y="3429000"/>
            <a:ext cx="4581368" cy="3429000"/>
          </a:xfrm>
          <a:prstGeom prst="rect">
            <a:avLst/>
          </a:prstGeom>
          <a:noFill/>
        </p:spPr>
      </p:pic>
      <p:pic>
        <p:nvPicPr>
          <p:cNvPr id="8" name="Picture 3" descr="C:\depots\devui\UserResearch\2006-06 Code Visualization\OhanaObservationsInterviews\pre-experiment\HPIM025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81370" y="-1"/>
            <a:ext cx="4581370" cy="3429000"/>
          </a:xfrm>
          <a:prstGeom prst="rect">
            <a:avLst/>
          </a:prstGeom>
          <a:noFill/>
          <a:effectLst/>
        </p:spPr>
      </p:pic>
      <p:pic>
        <p:nvPicPr>
          <p:cNvPr id="6" name="Picture 4" descr="C:\depots\devui\UserResearch\2006-06 Code Visualization\OhanaObservationsInterviews\pre-experiment\HPIM025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3429000"/>
            <a:ext cx="4581368" cy="3429000"/>
          </a:xfrm>
          <a:prstGeom prst="rect">
            <a:avLst/>
          </a:prstGeom>
          <a:noFill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9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3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6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12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deMap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5097780"/>
          </a:xfrm>
          <a:prstGeom prst="rect">
            <a:avLst/>
          </a:prstGeom>
        </p:spPr>
      </p:pic>
      <p:pic>
        <p:nvPicPr>
          <p:cNvPr id="1035" name="Picture 11" descr="C:\depots\devui\UserResearch\2006-06 Code Visualization\OhanaPaper\CalloutMiniMa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552700"/>
            <a:ext cx="4305300" cy="4305300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Oval 14"/>
          <p:cNvSpPr/>
          <p:nvPr/>
        </p:nvSpPr>
        <p:spPr>
          <a:xfrm>
            <a:off x="3276600" y="762000"/>
            <a:ext cx="457200" cy="457200"/>
          </a:xfrm>
          <a:prstGeom prst="ellipse">
            <a:avLst/>
          </a:prstGeom>
          <a:noFill/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31"/>
          <p:cNvGrpSpPr/>
          <p:nvPr/>
        </p:nvGrpSpPr>
        <p:grpSpPr>
          <a:xfrm>
            <a:off x="0" y="-2"/>
            <a:ext cx="9144000" cy="5106196"/>
            <a:chOff x="0" y="-2"/>
            <a:chExt cx="9144000" cy="5106196"/>
          </a:xfrm>
        </p:grpSpPr>
        <p:grpSp>
          <p:nvGrpSpPr>
            <p:cNvPr id="4" name="Group 9"/>
            <p:cNvGrpSpPr/>
            <p:nvPr/>
          </p:nvGrpSpPr>
          <p:grpSpPr>
            <a:xfrm>
              <a:off x="164067" y="-2"/>
              <a:ext cx="369332" cy="5106196"/>
              <a:chOff x="164067" y="-2"/>
              <a:chExt cx="369332" cy="5106196"/>
            </a:xfrm>
          </p:grpSpPr>
          <p:sp>
            <p:nvSpPr>
              <p:cNvPr id="9" name="TextBox 8"/>
              <p:cNvSpPr txBox="1"/>
              <p:nvPr/>
            </p:nvSpPr>
            <p:spPr>
              <a:xfrm rot="16200000">
                <a:off x="-2203968" y="2368033"/>
                <a:ext cx="5105402" cy="369332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pPr algn="ctr"/>
                <a:r>
                  <a:rPr lang="en-US" b="1" dirty="0" smtClean="0">
                    <a:effectLst>
                      <a:glow rad="101600">
                        <a:schemeClr val="bg1">
                          <a:alpha val="60000"/>
                        </a:schemeClr>
                      </a:glow>
                    </a:effectLst>
                    <a:latin typeface="Calibri" pitchFamily="34" charset="0"/>
                  </a:rPr>
                  <a:t>1.5 meters</a:t>
                </a:r>
                <a:endParaRPr lang="en-US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alibri" pitchFamily="34" charset="0"/>
                </a:endParaRPr>
              </a:p>
            </p:txBody>
          </p:sp>
          <p:cxnSp>
            <p:nvCxnSpPr>
              <p:cNvPr id="7" name="Straight Arrow Connector 6"/>
              <p:cNvCxnSpPr/>
              <p:nvPr/>
            </p:nvCxnSpPr>
            <p:spPr>
              <a:xfrm rot="5400000">
                <a:off x="-2096294" y="2552700"/>
                <a:ext cx="5106194" cy="794"/>
              </a:xfrm>
              <a:prstGeom prst="straightConnector1">
                <a:avLst/>
              </a:prstGeom>
              <a:ln w="41275">
                <a:solidFill>
                  <a:schemeClr val="accent2"/>
                </a:solidFill>
                <a:headEnd type="arrow"/>
                <a:tailEnd type="arrow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15"/>
            <p:cNvGrpSpPr/>
            <p:nvPr/>
          </p:nvGrpSpPr>
          <p:grpSpPr>
            <a:xfrm>
              <a:off x="0" y="240268"/>
              <a:ext cx="9144000" cy="369332"/>
              <a:chOff x="0" y="-978931"/>
              <a:chExt cx="9144000" cy="369332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794" y="-978931"/>
                <a:ext cx="9143206" cy="369332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pPr algn="ctr"/>
                <a:r>
                  <a:rPr lang="en-US" b="1" dirty="0" smtClean="0">
                    <a:effectLst>
                      <a:glow rad="101600">
                        <a:schemeClr val="bg1">
                          <a:alpha val="60000"/>
                        </a:schemeClr>
                      </a:glow>
                    </a:effectLst>
                    <a:latin typeface="Calibri" pitchFamily="34" charset="0"/>
                  </a:rPr>
                  <a:t>2 meters</a:t>
                </a:r>
                <a:endParaRPr lang="en-US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alibri" pitchFamily="34" charset="0"/>
                </a:endParaRPr>
              </a:p>
            </p:txBody>
          </p:sp>
          <p:cxnSp>
            <p:nvCxnSpPr>
              <p:cNvPr id="12" name="Straight Arrow Connector 11"/>
              <p:cNvCxnSpPr/>
              <p:nvPr/>
            </p:nvCxnSpPr>
            <p:spPr>
              <a:xfrm rot="10800000">
                <a:off x="0" y="-686595"/>
                <a:ext cx="9144000" cy="795"/>
              </a:xfrm>
              <a:prstGeom prst="straightConnector1">
                <a:avLst/>
              </a:prstGeom>
              <a:ln w="41275">
                <a:solidFill>
                  <a:schemeClr val="accent2"/>
                </a:solidFill>
                <a:headEnd type="arrow"/>
                <a:tailEnd type="arrow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36" name="Picture 12" descr="C:\depots\devui\UserResearch\2006-06 Code Visualization\OhanaPaper\CalloutCodeMap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" y="2552700"/>
            <a:ext cx="4305300" cy="4305300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6" name="Group 32"/>
          <p:cNvGrpSpPr/>
          <p:nvPr/>
        </p:nvGrpSpPr>
        <p:grpSpPr>
          <a:xfrm>
            <a:off x="2362994" y="5943600"/>
            <a:ext cx="1599406" cy="533402"/>
            <a:chOff x="3200400" y="914400"/>
            <a:chExt cx="1599406" cy="533402"/>
          </a:xfrm>
        </p:grpSpPr>
        <p:sp>
          <p:nvSpPr>
            <p:cNvPr id="27" name="TextBox 26"/>
            <p:cNvSpPr txBox="1"/>
            <p:nvPr/>
          </p:nvSpPr>
          <p:spPr>
            <a:xfrm>
              <a:off x="3505200" y="914400"/>
              <a:ext cx="1294606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b="1" dirty="0" smtClean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alibri" pitchFamily="34" charset="0"/>
                </a:rPr>
                <a:t>5 points</a:t>
              </a:r>
              <a:endParaRPr lang="en-US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bri" pitchFamily="34" charset="0"/>
              </a:endParaRP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flipV="1">
              <a:off x="3200400" y="1143000"/>
              <a:ext cx="381000" cy="304802"/>
            </a:xfrm>
            <a:prstGeom prst="straightConnector1">
              <a:avLst/>
            </a:prstGeom>
            <a:ln w="41275">
              <a:solidFill>
                <a:schemeClr val="accent2"/>
              </a:solidFill>
              <a:headEnd type="arrow"/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Intuition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Spatial cognitive resources are underutilized in software development</a:t>
            </a:r>
          </a:p>
          <a:p>
            <a:r>
              <a:rPr lang="en-US" dirty="0" smtClean="0"/>
              <a:t>Tools exploiting these resources might have many benefits:</a:t>
            </a:r>
          </a:p>
          <a:p>
            <a:pPr lvl="1"/>
            <a:r>
              <a:rPr lang="en-US" dirty="0" smtClean="0"/>
              <a:t>Helping developers stay oriented in code</a:t>
            </a:r>
          </a:p>
          <a:p>
            <a:pPr lvl="1"/>
            <a:r>
              <a:rPr lang="en-US" dirty="0" smtClean="0"/>
              <a:t>Providing a substrate for understanding code-related information</a:t>
            </a:r>
          </a:p>
          <a:p>
            <a:pPr lvl="1"/>
            <a:r>
              <a:rPr lang="en-US" dirty="0" smtClean="0"/>
              <a:t>Serving as a boundary object between teammates</a:t>
            </a:r>
          </a:p>
          <a:p>
            <a:pPr lvl="1"/>
            <a:r>
              <a:rPr lang="en-US" dirty="0" smtClean="0"/>
              <a:t>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Team can agree on a spatial layout and names</a:t>
            </a:r>
          </a:p>
          <a:p>
            <a:r>
              <a:rPr lang="en-US" dirty="0" smtClean="0"/>
              <a:t>Current code is only part of the story</a:t>
            </a:r>
          </a:p>
          <a:p>
            <a:pPr lvl="1"/>
            <a:r>
              <a:rPr lang="en-US" dirty="0" smtClean="0"/>
              <a:t>Elision by category, access and black-boxing</a:t>
            </a:r>
          </a:p>
          <a:p>
            <a:pPr lvl="1"/>
            <a:r>
              <a:rPr lang="en-US" dirty="0" smtClean="0"/>
              <a:t>Folder hierarchy has errors</a:t>
            </a:r>
          </a:p>
          <a:p>
            <a:pPr lvl="1"/>
            <a:r>
              <a:rPr lang="en-US" dirty="0" smtClean="0"/>
              <a:t>Placeholders for planned work</a:t>
            </a:r>
          </a:p>
          <a:p>
            <a:r>
              <a:rPr lang="en-US" dirty="0" smtClean="0"/>
              <a:t>Semantic zooming and labels are good</a:t>
            </a:r>
          </a:p>
          <a:p>
            <a:r>
              <a:rPr lang="en-US" dirty="0" smtClean="0"/>
              <a:t>Vertical bands are a cool surprise</a:t>
            </a:r>
          </a:p>
          <a:p>
            <a:r>
              <a:rPr lang="en-US" dirty="0" smtClean="0"/>
              <a:t>Manual layout is tedious</a:t>
            </a:r>
          </a:p>
          <a:p>
            <a:r>
              <a:rPr lang="en-US" dirty="0" smtClean="0"/>
              <a:t>Location matters!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Canvas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Kael Rowan (work-in-progress)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199" y="0"/>
            <a:ext cx="6710289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have learned so far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Performance is good even for large projects</a:t>
            </a:r>
          </a:p>
          <a:p>
            <a:r>
              <a:rPr lang="en-US" dirty="0" smtClean="0"/>
              <a:t>Semantic zooming and labels are good</a:t>
            </a:r>
          </a:p>
          <a:p>
            <a:r>
              <a:rPr lang="en-US" dirty="0" smtClean="0"/>
              <a:t>Overlays are very compelling</a:t>
            </a:r>
          </a:p>
          <a:p>
            <a:r>
              <a:rPr lang="en-US" dirty="0" smtClean="0"/>
              <a:t>Big open questions</a:t>
            </a:r>
          </a:p>
          <a:p>
            <a:pPr lvl="1"/>
            <a:r>
              <a:rPr lang="en-US" dirty="0" smtClean="0"/>
              <a:t>Is zooming to source code is the right thing?</a:t>
            </a:r>
          </a:p>
          <a:p>
            <a:pPr lvl="1"/>
            <a:r>
              <a:rPr lang="en-US" dirty="0" smtClean="0"/>
              <a:t>How to zoom into multiple parts of the map simultaneously?</a:t>
            </a:r>
          </a:p>
          <a:p>
            <a:pPr lvl="1"/>
            <a:r>
              <a:rPr lang="en-US" dirty="0" smtClean="0"/>
              <a:t>Need more better mixed-initiative layout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3962400"/>
            <a:ext cx="7772400" cy="1362075"/>
          </a:xfrm>
        </p:spPr>
        <p:txBody>
          <a:bodyPr/>
          <a:lstStyle/>
          <a:p>
            <a:r>
              <a:rPr lang="en-US" dirty="0" smtClean="0"/>
              <a:t>Wrap-up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3836" y="4648200"/>
            <a:ext cx="1403782" cy="1993629"/>
            <a:chOff x="-9819" y="4876800"/>
            <a:chExt cx="1403782" cy="1993629"/>
          </a:xfrm>
        </p:grpSpPr>
        <p:pic>
          <p:nvPicPr>
            <p:cNvPr id="7" name="Picture 2" descr="http://research.microsoft.com/en-us/groups/hip/terrainmap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5498829"/>
              <a:ext cx="1384145" cy="1371600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-9819" y="4876800"/>
              <a:ext cx="140378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Software</a:t>
              </a:r>
              <a:br>
                <a:rPr lang="en-US" dirty="0" smtClean="0"/>
              </a:br>
              <a:r>
                <a:rPr lang="en-US" dirty="0" smtClean="0"/>
                <a:t>Terrain Maps</a:t>
              </a:r>
              <a:endParaRPr lang="en-US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464522" y="4648200"/>
            <a:ext cx="1740043" cy="1981200"/>
            <a:chOff x="1424694" y="4876800"/>
            <a:chExt cx="1740043" cy="1981200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24694" y="5486400"/>
              <a:ext cx="1740043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1657361" y="4876800"/>
              <a:ext cx="127470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Code</a:t>
              </a:r>
              <a:br>
                <a:rPr lang="en-US" dirty="0" smtClean="0"/>
              </a:br>
              <a:r>
                <a:rPr lang="en-US" dirty="0" smtClean="0"/>
                <a:t>Thumbnails</a:t>
              </a:r>
              <a:endParaRPr lang="en-US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221287" y="4925199"/>
            <a:ext cx="1371600" cy="1704201"/>
            <a:chOff x="3205286" y="5153799"/>
            <a:chExt cx="1371600" cy="1704201"/>
          </a:xfrm>
        </p:grpSpPr>
        <p:pic>
          <p:nvPicPr>
            <p:cNvPr id="13" name="Picture 3" descr="whiteboard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05286" y="5486400"/>
              <a:ext cx="1371600" cy="1371600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3238696" y="5153799"/>
              <a:ext cx="13047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How &amp; Why</a:t>
              </a:r>
              <a:endParaRPr lang="en-US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609609" y="4925199"/>
            <a:ext cx="2460269" cy="1704201"/>
            <a:chOff x="4617435" y="5153799"/>
            <a:chExt cx="2460269" cy="1704201"/>
          </a:xfrm>
        </p:grpSpPr>
        <p:pic>
          <p:nvPicPr>
            <p:cNvPr id="16" name="Picture 15" descr="CodeMap.png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4617435" y="5486400"/>
              <a:ext cx="2460269" cy="137160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5272732" y="5153799"/>
              <a:ext cx="1149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Code Map</a:t>
              </a:r>
              <a:endParaRPr lang="en-US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086600" y="4925199"/>
            <a:ext cx="2025747" cy="1704201"/>
            <a:chOff x="7118253" y="5153799"/>
            <a:chExt cx="2025747" cy="1704201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118253" y="5486400"/>
              <a:ext cx="2025747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TextBox 19"/>
            <p:cNvSpPr txBox="1"/>
            <p:nvPr/>
          </p:nvSpPr>
          <p:spPr>
            <a:xfrm>
              <a:off x="7444496" y="5153799"/>
              <a:ext cx="13732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Code Canvas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working well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Spatial stability</a:t>
            </a:r>
          </a:p>
          <a:p>
            <a:r>
              <a:rPr lang="en-US" dirty="0" smtClean="0"/>
              <a:t>Semantic zooming</a:t>
            </a:r>
          </a:p>
          <a:p>
            <a:r>
              <a:rPr lang="en-US" dirty="0" smtClean="0"/>
              <a:t>Labels</a:t>
            </a:r>
          </a:p>
          <a:p>
            <a:r>
              <a:rPr lang="en-US" dirty="0" smtClean="0"/>
              <a:t>Overlays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open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Low-effort, mixed-initiative layout</a:t>
            </a:r>
          </a:p>
          <a:p>
            <a:r>
              <a:rPr lang="en-US" dirty="0" smtClean="0"/>
              <a:t>Spatial stability as software evolves</a:t>
            </a:r>
          </a:p>
          <a:p>
            <a:r>
              <a:rPr lang="en-US" dirty="0" err="1" smtClean="0"/>
              <a:t>Microfonts</a:t>
            </a:r>
            <a:r>
              <a:rPr lang="en-US" dirty="0" smtClean="0"/>
              <a:t> vs. class diagrams</a:t>
            </a:r>
          </a:p>
          <a:p>
            <a:r>
              <a:rPr lang="en-US" dirty="0" smtClean="0"/>
              <a:t>Transition from overview to text editor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Promising approach</a:t>
            </a:r>
          </a:p>
          <a:p>
            <a:r>
              <a:rPr lang="en-US" dirty="0" smtClean="0"/>
              <a:t>Many hard problems to work out</a:t>
            </a:r>
          </a:p>
          <a:p>
            <a:r>
              <a:rPr lang="en-US" dirty="0" smtClean="0"/>
              <a:t>Need to verify spatial memory and cognition</a:t>
            </a:r>
          </a:p>
          <a:p>
            <a:r>
              <a:rPr lang="en-US" dirty="0" smtClean="0"/>
              <a:t>Need to verify team effects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53836" y="4191000"/>
            <a:ext cx="1403782" cy="1993629"/>
            <a:chOff x="-9819" y="4876800"/>
            <a:chExt cx="1403782" cy="1993629"/>
          </a:xfrm>
        </p:grpSpPr>
        <p:pic>
          <p:nvPicPr>
            <p:cNvPr id="4" name="Picture 2" descr="http://research.microsoft.com/en-us/groups/hip/terrainmap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5498829"/>
              <a:ext cx="1384145" cy="1371600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-9819" y="4876800"/>
              <a:ext cx="140378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Software</a:t>
              </a:r>
              <a:br>
                <a:rPr lang="en-US" dirty="0" smtClean="0"/>
              </a:br>
              <a:r>
                <a:rPr lang="en-US" dirty="0" smtClean="0"/>
                <a:t>Terrain Maps</a:t>
              </a:r>
              <a:endParaRPr lang="en-US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464522" y="4191000"/>
            <a:ext cx="1740043" cy="1981200"/>
            <a:chOff x="1424694" y="4876800"/>
            <a:chExt cx="1740043" cy="198120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24694" y="5486400"/>
              <a:ext cx="1740043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1657361" y="4876800"/>
              <a:ext cx="127470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Code</a:t>
              </a:r>
              <a:br>
                <a:rPr lang="en-US" dirty="0" smtClean="0"/>
              </a:br>
              <a:r>
                <a:rPr lang="en-US" dirty="0" smtClean="0"/>
                <a:t>Thumbnails</a:t>
              </a:r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221287" y="4467999"/>
            <a:ext cx="1371600" cy="1704201"/>
            <a:chOff x="3205286" y="5153799"/>
            <a:chExt cx="1371600" cy="1704201"/>
          </a:xfrm>
        </p:grpSpPr>
        <p:pic>
          <p:nvPicPr>
            <p:cNvPr id="6" name="Picture 3" descr="whiteboard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05286" y="5486400"/>
              <a:ext cx="1371600" cy="1371600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3238696" y="5153799"/>
              <a:ext cx="13047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How &amp; Why</a:t>
              </a:r>
              <a:endParaRPr lang="en-US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609609" y="4467999"/>
            <a:ext cx="2460269" cy="1704201"/>
            <a:chOff x="4617435" y="5153799"/>
            <a:chExt cx="2460269" cy="1704201"/>
          </a:xfrm>
        </p:grpSpPr>
        <p:pic>
          <p:nvPicPr>
            <p:cNvPr id="7" name="Picture 6" descr="CodeMap.png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4617435" y="5486400"/>
              <a:ext cx="2460269" cy="13716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5272732" y="5153799"/>
              <a:ext cx="1149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Code Map</a:t>
              </a:r>
              <a:endParaRPr lang="en-US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086600" y="4467999"/>
            <a:ext cx="2025747" cy="1704201"/>
            <a:chOff x="7118253" y="5153799"/>
            <a:chExt cx="2025747" cy="1704201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118253" y="5486400"/>
              <a:ext cx="2025747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7444496" y="5153799"/>
              <a:ext cx="13732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Code Canvas</a:t>
              </a:r>
              <a:endParaRPr lang="en-US" dirty="0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dirty="0" smtClean="0"/>
              <a:t>http://research.microsoft.com/projects/spatialcode/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Inspiration</a:t>
            </a:r>
            <a:endParaRPr lang="en-US" dirty="0"/>
          </a:p>
        </p:txBody>
      </p:sp>
      <p:pic>
        <p:nvPicPr>
          <p:cNvPr id="8" name="Picture 5" descr="s3-selec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4456" y="1295400"/>
            <a:ext cx="6435088" cy="4882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0" y="627322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/>
              <a:t>George Robertson, Mary Czerwinski, Kevin Larson, Dan Robbins, David </a:t>
            </a:r>
            <a:r>
              <a:rPr lang="en-US" sz="1600" dirty="0" err="1" smtClean="0"/>
              <a:t>Thiel</a:t>
            </a:r>
            <a:r>
              <a:rPr lang="en-US" sz="1600" dirty="0" smtClean="0"/>
              <a:t> and Martin van </a:t>
            </a:r>
            <a:r>
              <a:rPr lang="en-US" sz="1600" dirty="0" err="1" smtClean="0"/>
              <a:t>Dantzich</a:t>
            </a:r>
            <a:r>
              <a:rPr lang="en-US" sz="1600" dirty="0" smtClean="0"/>
              <a:t>.</a:t>
            </a:r>
          </a:p>
          <a:p>
            <a:pPr algn="ctr"/>
            <a:r>
              <a:rPr lang="en-US" sz="1600" dirty="0" smtClean="0"/>
              <a:t>Data Mountain: Using Spatial Memory for Document Management. UIST 1998.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Five Iterations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Staying Oriented with Software Terrain Maps</a:t>
            </a:r>
          </a:p>
          <a:p>
            <a:pPr lvl="1"/>
            <a:r>
              <a:rPr lang="en-US" dirty="0" smtClean="0"/>
              <a:t>Rob DeLine, </a:t>
            </a:r>
            <a:r>
              <a:rPr lang="en-US" dirty="0" smtClean="0">
                <a:hlinkClick r:id="rId2"/>
              </a:rPr>
              <a:t>VLC 2005</a:t>
            </a:r>
            <a:endParaRPr lang="en-US" dirty="0" smtClean="0"/>
          </a:p>
          <a:p>
            <a:r>
              <a:rPr lang="en-US" dirty="0" smtClean="0"/>
              <a:t>Code Thumbnails: Using Spatial Memory to Navigate Source Code</a:t>
            </a:r>
          </a:p>
          <a:p>
            <a:pPr lvl="1"/>
            <a:r>
              <a:rPr lang="en-US" dirty="0" smtClean="0"/>
              <a:t>Rob DeLine, Mary Czerwinski, Brian Meyers, Gina Venolia, Steve Drucker, and George Robertson, </a:t>
            </a:r>
            <a:r>
              <a:rPr lang="en-US" dirty="0" smtClean="0">
                <a:hlinkClick r:id="rId3"/>
              </a:rPr>
              <a:t>VL/HCC 2006</a:t>
            </a:r>
            <a:endParaRPr lang="en-US" dirty="0" smtClean="0"/>
          </a:p>
          <a:p>
            <a:r>
              <a:rPr lang="en-US" dirty="0" smtClean="0"/>
              <a:t>Let’s Go to the Whiteboard: How and Why Software Developers Use Drawings</a:t>
            </a:r>
          </a:p>
          <a:p>
            <a:pPr lvl="1"/>
            <a:r>
              <a:rPr lang="en-US" dirty="0" smtClean="0"/>
              <a:t>Mauro Cherubini, Gina Venolia, Rob DeLine, and Andrew J. Ko, </a:t>
            </a:r>
            <a:r>
              <a:rPr lang="en-US" dirty="0" smtClean="0">
                <a:hlinkClick r:id="rId4"/>
              </a:rPr>
              <a:t>CHI 2007</a:t>
            </a:r>
            <a:endParaRPr lang="en-US" dirty="0" smtClean="0"/>
          </a:p>
          <a:p>
            <a:r>
              <a:rPr lang="en-US" dirty="0" smtClean="0"/>
              <a:t>Building an Ecologically-valid, Large-scale Diagram to Help Developers Stay Oriented in Their Code</a:t>
            </a:r>
          </a:p>
          <a:p>
            <a:pPr lvl="1"/>
            <a:r>
              <a:rPr lang="en-US" dirty="0" smtClean="0"/>
              <a:t>Mauro Cherubini, Gina Venolia, and Rob DeLine, </a:t>
            </a:r>
            <a:r>
              <a:rPr lang="en-US" dirty="0" smtClean="0">
                <a:hlinkClick r:id="rId5"/>
              </a:rPr>
              <a:t>VL/HCC 2007 </a:t>
            </a:r>
            <a:endParaRPr lang="en-US" dirty="0" smtClean="0"/>
          </a:p>
          <a:p>
            <a:r>
              <a:rPr lang="en-US" dirty="0" smtClean="0"/>
              <a:t>Code Canvas</a:t>
            </a:r>
          </a:p>
          <a:p>
            <a:pPr lvl="1"/>
            <a:r>
              <a:rPr lang="en-US" dirty="0" smtClean="0"/>
              <a:t>Kael Rowan (work-in-progress)</a:t>
            </a:r>
          </a:p>
          <a:p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research.microsoft.com/en-us/groups/hip/terrainma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1" y="152400"/>
            <a:ext cx="4306228" cy="426720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Software Terrain Maps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/>
            <a:r>
              <a:rPr lang="en-US" dirty="0" smtClean="0"/>
              <a:t>Staying Oriented with Software Terrain Maps</a:t>
            </a:r>
          </a:p>
          <a:p>
            <a:pPr marL="0" lvl="1"/>
            <a:r>
              <a:rPr lang="en-US" dirty="0" smtClean="0"/>
              <a:t>Rob DeLine</a:t>
            </a:r>
          </a:p>
          <a:p>
            <a:pPr marL="0" lvl="1"/>
            <a:r>
              <a:rPr lang="en-US" dirty="0" smtClean="0"/>
              <a:t>VLC 2005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8" y="28575"/>
            <a:ext cx="9115425" cy="680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1392620"/>
            <a:ext cx="5334000" cy="5465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Overlays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Method in editor</a:t>
            </a:r>
          </a:p>
          <a:p>
            <a:r>
              <a:rPr lang="en-US" dirty="0" smtClean="0"/>
              <a:t>Call stack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Spatial is interesting</a:t>
            </a:r>
          </a:p>
          <a:p>
            <a:r>
              <a:rPr lang="en-US" dirty="0" smtClean="0"/>
              <a:t>Overlays are compelling</a:t>
            </a:r>
          </a:p>
          <a:p>
            <a:r>
              <a:rPr lang="en-US" dirty="0" smtClean="0"/>
              <a:t>Important things we’re missing</a:t>
            </a:r>
          </a:p>
          <a:p>
            <a:pPr lvl="1"/>
            <a:r>
              <a:rPr lang="en-US" dirty="0" smtClean="0"/>
              <a:t>Stability</a:t>
            </a:r>
          </a:p>
          <a:p>
            <a:pPr lvl="1"/>
            <a:r>
              <a:rPr lang="en-US" dirty="0" smtClean="0"/>
              <a:t>Locality</a:t>
            </a:r>
          </a:p>
          <a:p>
            <a:pPr lvl="1"/>
            <a:r>
              <a:rPr lang="en-US" dirty="0" smtClean="0"/>
              <a:t>Labels</a:t>
            </a:r>
          </a:p>
          <a:p>
            <a:r>
              <a:rPr lang="en-US" dirty="0" smtClean="0"/>
              <a:t>Are methods the right level of analysis?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Thumbnails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/>
            <a:r>
              <a:rPr lang="en-US" dirty="0" smtClean="0"/>
              <a:t>Code Thumbnails: Using Spatial Memory to Navigate Source Code</a:t>
            </a:r>
          </a:p>
          <a:p>
            <a:pPr marL="0" lvl="1"/>
            <a:r>
              <a:rPr lang="en-US" dirty="0" smtClean="0"/>
              <a:t>Rob DeLine, Mary Czerwinski, Brian Meyers, Gina Venolia, Steve Drucker, and George Robertson</a:t>
            </a:r>
          </a:p>
          <a:p>
            <a:pPr marL="0" lvl="1"/>
            <a:r>
              <a:rPr lang="en-US" dirty="0" smtClean="0"/>
              <a:t>VL/HCC 2006</a:t>
            </a:r>
          </a:p>
          <a:p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199" y="0"/>
            <a:ext cx="5650153" cy="445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1475</TotalTime>
  <Words>806</Words>
  <Application>Microsoft Office PowerPoint</Application>
  <PresentationFormat>On-screen Show (4:3)</PresentationFormat>
  <Paragraphs>188</Paragraphs>
  <Slides>26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Five Attempts at Spatializing Code</vt:lpstr>
      <vt:lpstr>Intuition</vt:lpstr>
      <vt:lpstr>Inspiration</vt:lpstr>
      <vt:lpstr>Five Iterations</vt:lpstr>
      <vt:lpstr>Software Terrain Maps </vt:lpstr>
      <vt:lpstr>Slide 6</vt:lpstr>
      <vt:lpstr>Overlays</vt:lpstr>
      <vt:lpstr>What we learned</vt:lpstr>
      <vt:lpstr>Code Thumbnails</vt:lpstr>
      <vt:lpstr>Code Thumbnails</vt:lpstr>
      <vt:lpstr>Slide 11</vt:lpstr>
      <vt:lpstr>What we learned</vt:lpstr>
      <vt:lpstr>How and Why</vt:lpstr>
      <vt:lpstr>What we did</vt:lpstr>
      <vt:lpstr>Nine scenarios</vt:lpstr>
      <vt:lpstr>What we learned</vt:lpstr>
      <vt:lpstr>Code Map</vt:lpstr>
      <vt:lpstr>What we did</vt:lpstr>
      <vt:lpstr>Slide 19</vt:lpstr>
      <vt:lpstr>What we learned</vt:lpstr>
      <vt:lpstr>Code Canvas</vt:lpstr>
      <vt:lpstr>What we have learned so far</vt:lpstr>
      <vt:lpstr>Wrap-up</vt:lpstr>
      <vt:lpstr>What is working well</vt:lpstr>
      <vt:lpstr>Big open questions</vt:lpstr>
      <vt:lpstr>Conclusion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Gina Venolia</dc:creator>
  <cp:lastModifiedBy>Gina Venolia</cp:lastModifiedBy>
  <cp:revision>60</cp:revision>
  <dcterms:created xsi:type="dcterms:W3CDTF">2009-07-06T17:55:00Z</dcterms:created>
  <dcterms:modified xsi:type="dcterms:W3CDTF">2009-07-09T19:39:54Z</dcterms:modified>
</cp:coreProperties>
</file>