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8" r:id="rId1"/>
  </p:sldMasterIdLst>
  <p:notesMasterIdLst>
    <p:notesMasterId r:id="rId26"/>
  </p:notesMasterIdLst>
  <p:handoutMasterIdLst>
    <p:handoutMasterId r:id="rId27"/>
  </p:handoutMasterIdLst>
  <p:sldIdLst>
    <p:sldId id="256" r:id="rId2"/>
    <p:sldId id="473" r:id="rId3"/>
    <p:sldId id="409" r:id="rId4"/>
    <p:sldId id="408" r:id="rId5"/>
    <p:sldId id="474" r:id="rId6"/>
    <p:sldId id="475" r:id="rId7"/>
    <p:sldId id="410" r:id="rId8"/>
    <p:sldId id="415" r:id="rId9"/>
    <p:sldId id="476" r:id="rId10"/>
    <p:sldId id="416" r:id="rId11"/>
    <p:sldId id="478" r:id="rId12"/>
    <p:sldId id="417" r:id="rId13"/>
    <p:sldId id="479" r:id="rId14"/>
    <p:sldId id="461" r:id="rId15"/>
    <p:sldId id="480" r:id="rId16"/>
    <p:sldId id="463" r:id="rId17"/>
    <p:sldId id="481" r:id="rId18"/>
    <p:sldId id="486" r:id="rId19"/>
    <p:sldId id="483" r:id="rId20"/>
    <p:sldId id="466" r:id="rId21"/>
    <p:sldId id="487" r:id="rId22"/>
    <p:sldId id="488" r:id="rId23"/>
    <p:sldId id="485" r:id="rId24"/>
    <p:sldId id="470" r:id="rId25"/>
  </p:sldIdLst>
  <p:sldSz cx="9144000" cy="6858000" type="screen4x3"/>
  <p:notesSz cx="6934200" cy="9220200"/>
  <p:embeddedFontLst>
    <p:embeddedFont>
      <p:font typeface="Tahoma" pitchFamily="34" charset="0"/>
      <p:regular r:id="rId28"/>
      <p:bold r:id="rId29"/>
    </p:embeddedFont>
  </p:embeddedFontLst>
  <p:defaultTextStyle>
    <a:defPPr>
      <a:defRPr lang="en-US"/>
    </a:defPPr>
    <a:lvl1pPr algn="ctr" rtl="0" eaLnBrk="0" fontAlgn="base" hangingPunct="0">
      <a:spcBef>
        <a:spcPct val="0"/>
      </a:spcBef>
      <a:spcAft>
        <a:spcPct val="0"/>
      </a:spcAft>
      <a:defRPr kern="1200">
        <a:solidFill>
          <a:schemeClr val="tx1"/>
        </a:solidFill>
        <a:latin typeface="Tahoma" pitchFamily="34" charset="0"/>
        <a:ea typeface="+mn-ea"/>
        <a:cs typeface="+mn-cs"/>
      </a:defRPr>
    </a:lvl1pPr>
    <a:lvl2pPr marL="457200" algn="ctr" rtl="0" eaLnBrk="0" fontAlgn="base" hangingPunct="0">
      <a:spcBef>
        <a:spcPct val="0"/>
      </a:spcBef>
      <a:spcAft>
        <a:spcPct val="0"/>
      </a:spcAft>
      <a:defRPr kern="1200">
        <a:solidFill>
          <a:schemeClr val="tx1"/>
        </a:solidFill>
        <a:latin typeface="Tahoma" pitchFamily="34" charset="0"/>
        <a:ea typeface="+mn-ea"/>
        <a:cs typeface="+mn-cs"/>
      </a:defRPr>
    </a:lvl2pPr>
    <a:lvl3pPr marL="914400" algn="ctr" rtl="0" eaLnBrk="0" fontAlgn="base" hangingPunct="0">
      <a:spcBef>
        <a:spcPct val="0"/>
      </a:spcBef>
      <a:spcAft>
        <a:spcPct val="0"/>
      </a:spcAft>
      <a:defRPr kern="1200">
        <a:solidFill>
          <a:schemeClr val="tx1"/>
        </a:solidFill>
        <a:latin typeface="Tahoma" pitchFamily="34" charset="0"/>
        <a:ea typeface="+mn-ea"/>
        <a:cs typeface="+mn-cs"/>
      </a:defRPr>
    </a:lvl3pPr>
    <a:lvl4pPr marL="1371600" algn="ctr" rtl="0" eaLnBrk="0" fontAlgn="base" hangingPunct="0">
      <a:spcBef>
        <a:spcPct val="0"/>
      </a:spcBef>
      <a:spcAft>
        <a:spcPct val="0"/>
      </a:spcAft>
      <a:defRPr kern="1200">
        <a:solidFill>
          <a:schemeClr val="tx1"/>
        </a:solidFill>
        <a:latin typeface="Tahoma" pitchFamily="34" charset="0"/>
        <a:ea typeface="+mn-ea"/>
        <a:cs typeface="+mn-cs"/>
      </a:defRPr>
    </a:lvl4pPr>
    <a:lvl5pPr marL="1828800" algn="ctr"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6699FF"/>
    <a:srgbClr val="0066FF"/>
    <a:srgbClr val="3366FF"/>
    <a:srgbClr val="9966FF"/>
    <a:srgbClr val="CC00CC"/>
    <a:srgbClr val="CC0099"/>
    <a:srgbClr val="FF7C80"/>
    <a:srgbClr val="FF6600"/>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7653" autoAdjust="0"/>
    <p:restoredTop sz="98699" autoAdjust="0"/>
  </p:normalViewPr>
  <p:slideViewPr>
    <p:cSldViewPr>
      <p:cViewPr varScale="1">
        <p:scale>
          <a:sx n="70" d="100"/>
          <a:sy n="70" d="100"/>
        </p:scale>
        <p:origin x="-44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5" d="100"/>
        <a:sy n="25"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 Id="rId9" Type="http://schemas.openxmlformats.org/officeDocument/2006/relationships/image" Target="../media/image3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3005138" cy="460375"/>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l">
              <a:defRPr sz="1200" smtClean="0">
                <a:latin typeface="Times New Roman" pitchFamily="18" charset="0"/>
              </a:defRPr>
            </a:lvl1pPr>
          </a:lstStyle>
          <a:p>
            <a:pPr>
              <a:defRPr/>
            </a:pPr>
            <a:endParaRPr lang="en-US"/>
          </a:p>
        </p:txBody>
      </p:sp>
      <p:sp>
        <p:nvSpPr>
          <p:cNvPr id="94211" name="Rectangle 3"/>
          <p:cNvSpPr>
            <a:spLocks noGrp="1" noChangeArrowheads="1"/>
          </p:cNvSpPr>
          <p:nvPr>
            <p:ph type="dt" sz="quarter" idx="1"/>
          </p:nvPr>
        </p:nvSpPr>
        <p:spPr bwMode="auto">
          <a:xfrm>
            <a:off x="3927475" y="0"/>
            <a:ext cx="3005138" cy="460375"/>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a:defRPr sz="1200" smtClean="0">
                <a:latin typeface="Times New Roman" pitchFamily="18" charset="0"/>
              </a:defRPr>
            </a:lvl1pPr>
          </a:lstStyle>
          <a:p>
            <a:pPr>
              <a:defRPr/>
            </a:pPr>
            <a:endParaRPr lang="en-US"/>
          </a:p>
        </p:txBody>
      </p:sp>
      <p:sp>
        <p:nvSpPr>
          <p:cNvPr id="94212" name="Rectangle 4"/>
          <p:cNvSpPr>
            <a:spLocks noGrp="1" noChangeArrowheads="1"/>
          </p:cNvSpPr>
          <p:nvPr>
            <p:ph type="ftr" sz="quarter" idx="2"/>
          </p:nvPr>
        </p:nvSpPr>
        <p:spPr bwMode="auto">
          <a:xfrm>
            <a:off x="0" y="8758238"/>
            <a:ext cx="3005138" cy="460375"/>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l">
              <a:defRPr sz="1200" smtClean="0">
                <a:latin typeface="Times New Roman" pitchFamily="18" charset="0"/>
              </a:defRPr>
            </a:lvl1pPr>
          </a:lstStyle>
          <a:p>
            <a:pPr>
              <a:defRPr/>
            </a:pPr>
            <a:endParaRPr lang="en-US"/>
          </a:p>
        </p:txBody>
      </p:sp>
      <p:sp>
        <p:nvSpPr>
          <p:cNvPr id="94213" name="Rectangle 5"/>
          <p:cNvSpPr>
            <a:spLocks noGrp="1" noChangeArrowheads="1"/>
          </p:cNvSpPr>
          <p:nvPr>
            <p:ph type="sldNum" sz="quarter" idx="3"/>
          </p:nvPr>
        </p:nvSpPr>
        <p:spPr bwMode="auto">
          <a:xfrm>
            <a:off x="3927475" y="8758238"/>
            <a:ext cx="3005138" cy="460375"/>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a:defRPr sz="1200" smtClean="0">
                <a:latin typeface="Times New Roman" pitchFamily="18" charset="0"/>
              </a:defRPr>
            </a:lvl1pPr>
          </a:lstStyle>
          <a:p>
            <a:pPr>
              <a:defRPr/>
            </a:pPr>
            <a:fld id="{1EBBFCDC-F4EA-474E-9051-5CE5EB453B77}"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3005138" cy="460375"/>
          </a:xfrm>
          <a:prstGeom prst="rect">
            <a:avLst/>
          </a:prstGeom>
          <a:noFill/>
          <a:ln w="9525">
            <a:noFill/>
            <a:miter lim="800000"/>
            <a:headEnd/>
            <a:tailEnd/>
          </a:ln>
          <a:effectLst/>
        </p:spPr>
        <p:txBody>
          <a:bodyPr vert="horz" wrap="square" lIns="92301" tIns="46150" rIns="92301" bIns="46150" numCol="1" anchor="t" anchorCtr="0" compatLnSpc="1">
            <a:prstTxWarp prst="textNoShape">
              <a:avLst/>
            </a:prstTxWarp>
          </a:bodyPr>
          <a:lstStyle>
            <a:lvl1pPr algn="l" defTabSz="920750">
              <a:defRPr sz="1200" smtClean="0">
                <a:latin typeface="Times New Roman" pitchFamily="18" charset="0"/>
              </a:defRPr>
            </a:lvl1pPr>
          </a:lstStyle>
          <a:p>
            <a:pPr>
              <a:defRPr/>
            </a:pPr>
            <a:endParaRPr lang="en-US"/>
          </a:p>
        </p:txBody>
      </p:sp>
      <p:sp>
        <p:nvSpPr>
          <p:cNvPr id="67587" name="Rectangle 3"/>
          <p:cNvSpPr>
            <a:spLocks noGrp="1" noChangeArrowheads="1"/>
          </p:cNvSpPr>
          <p:nvPr>
            <p:ph type="dt" idx="1"/>
          </p:nvPr>
        </p:nvSpPr>
        <p:spPr bwMode="auto">
          <a:xfrm>
            <a:off x="3927475" y="0"/>
            <a:ext cx="3005138" cy="460375"/>
          </a:xfrm>
          <a:prstGeom prst="rect">
            <a:avLst/>
          </a:prstGeom>
          <a:noFill/>
          <a:ln w="9525">
            <a:noFill/>
            <a:miter lim="800000"/>
            <a:headEnd/>
            <a:tailEnd/>
          </a:ln>
          <a:effectLst/>
        </p:spPr>
        <p:txBody>
          <a:bodyPr vert="horz" wrap="square" lIns="92301" tIns="46150" rIns="92301" bIns="46150" numCol="1" anchor="t" anchorCtr="0" compatLnSpc="1">
            <a:prstTxWarp prst="textNoShape">
              <a:avLst/>
            </a:prstTxWarp>
          </a:bodyPr>
          <a:lstStyle>
            <a:lvl1pPr algn="r" defTabSz="920750">
              <a:defRPr sz="1200" smtClean="0">
                <a:latin typeface="Times New Roman" pitchFamily="18" charset="0"/>
              </a:defRPr>
            </a:lvl1pPr>
          </a:lstStyle>
          <a:p>
            <a:pPr>
              <a:defRPr/>
            </a:pPr>
            <a:endParaRPr lang="en-US"/>
          </a:p>
        </p:txBody>
      </p:sp>
      <p:sp>
        <p:nvSpPr>
          <p:cNvPr id="68612" name="Rectangle 4"/>
          <p:cNvSpPr>
            <a:spLocks noGrp="1" noRot="1" noChangeAspect="1" noChangeArrowheads="1" noTextEdit="1"/>
          </p:cNvSpPr>
          <p:nvPr>
            <p:ph type="sldImg" idx="2"/>
          </p:nvPr>
        </p:nvSpPr>
        <p:spPr bwMode="auto">
          <a:xfrm>
            <a:off x="1162050" y="692150"/>
            <a:ext cx="4610100" cy="3457575"/>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693738" y="4379913"/>
            <a:ext cx="5546725" cy="4148137"/>
          </a:xfrm>
          <a:prstGeom prst="rect">
            <a:avLst/>
          </a:prstGeom>
          <a:noFill/>
          <a:ln w="9525">
            <a:noFill/>
            <a:miter lim="800000"/>
            <a:headEnd/>
            <a:tailEnd/>
          </a:ln>
          <a:effectLst/>
        </p:spPr>
        <p:txBody>
          <a:bodyPr vert="horz" wrap="square" lIns="92301" tIns="46150" rIns="92301" bIns="461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7590" name="Rectangle 6"/>
          <p:cNvSpPr>
            <a:spLocks noGrp="1" noChangeArrowheads="1"/>
          </p:cNvSpPr>
          <p:nvPr>
            <p:ph type="ftr" sz="quarter" idx="4"/>
          </p:nvPr>
        </p:nvSpPr>
        <p:spPr bwMode="auto">
          <a:xfrm>
            <a:off x="0" y="8758238"/>
            <a:ext cx="3005138" cy="460375"/>
          </a:xfrm>
          <a:prstGeom prst="rect">
            <a:avLst/>
          </a:prstGeom>
          <a:noFill/>
          <a:ln w="9525">
            <a:noFill/>
            <a:miter lim="800000"/>
            <a:headEnd/>
            <a:tailEnd/>
          </a:ln>
          <a:effectLst/>
        </p:spPr>
        <p:txBody>
          <a:bodyPr vert="horz" wrap="square" lIns="92301" tIns="46150" rIns="92301" bIns="46150" numCol="1" anchor="b" anchorCtr="0" compatLnSpc="1">
            <a:prstTxWarp prst="textNoShape">
              <a:avLst/>
            </a:prstTxWarp>
          </a:bodyPr>
          <a:lstStyle>
            <a:lvl1pPr algn="l" defTabSz="920750">
              <a:defRPr sz="1200" smtClean="0">
                <a:latin typeface="Times New Roman" pitchFamily="18" charset="0"/>
              </a:defRPr>
            </a:lvl1pPr>
          </a:lstStyle>
          <a:p>
            <a:pPr>
              <a:defRPr/>
            </a:pPr>
            <a:endParaRPr lang="en-US"/>
          </a:p>
        </p:txBody>
      </p:sp>
      <p:sp>
        <p:nvSpPr>
          <p:cNvPr id="67591" name="Rectangle 7"/>
          <p:cNvSpPr>
            <a:spLocks noGrp="1" noChangeArrowheads="1"/>
          </p:cNvSpPr>
          <p:nvPr>
            <p:ph type="sldNum" sz="quarter" idx="5"/>
          </p:nvPr>
        </p:nvSpPr>
        <p:spPr bwMode="auto">
          <a:xfrm>
            <a:off x="3927475" y="8758238"/>
            <a:ext cx="3005138" cy="460375"/>
          </a:xfrm>
          <a:prstGeom prst="rect">
            <a:avLst/>
          </a:prstGeom>
          <a:noFill/>
          <a:ln w="9525">
            <a:noFill/>
            <a:miter lim="800000"/>
            <a:headEnd/>
            <a:tailEnd/>
          </a:ln>
          <a:effectLst/>
        </p:spPr>
        <p:txBody>
          <a:bodyPr vert="horz" wrap="square" lIns="92301" tIns="46150" rIns="92301" bIns="46150" numCol="1" anchor="b" anchorCtr="0" compatLnSpc="1">
            <a:prstTxWarp prst="textNoShape">
              <a:avLst/>
            </a:prstTxWarp>
          </a:bodyPr>
          <a:lstStyle>
            <a:lvl1pPr algn="r" defTabSz="920750">
              <a:defRPr sz="1200" smtClean="0">
                <a:latin typeface="Times New Roman" pitchFamily="18" charset="0"/>
              </a:defRPr>
            </a:lvl1pPr>
          </a:lstStyle>
          <a:p>
            <a:pPr>
              <a:defRPr/>
            </a:pPr>
            <a:fld id="{5F2A906A-9C08-41BE-9C47-AEFCFA9C537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BB7CC482-426C-4C31-B491-95A338C1F5AC}" type="slidenum">
              <a:rPr lang="en-US"/>
              <a:pPr/>
              <a:t>1</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US" smtClean="0"/>
              <a:t>Thank you; it’s an honor to be here, and also a pleasure to be here, giving me a chance to see some old friends and meet some new ones.  It’s also a pleasure to talk about network coding, which is an area that I and my colleagues at Microsoft Research have been involved in for about four years now.  Still, it’s a relatively new area, and although there are some experts here in the audience, I suspect that network coding is still new to many of you, and so it is my hope that as a result of this talk some of you may begin investigating network coding in your own research.  Towards that end, this talk has more of a tutorial flavor than the visionary flavor that Hamid asked about yesterday, but I will get to some visioneering at the end of the talk.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41798FDE-9362-49BE-897A-25E317020E87}" type="slidenum">
              <a:rPr lang="en-US"/>
              <a:pPr/>
              <a:t>3</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r>
              <a:rPr lang="en-US" smtClean="0"/>
              <a:t>Well, it turns out that such processing can increase throughput.  The way I explained it to one of Microsoft’s vice presidents is this:  You have two streams of information, both with bandwidth B, contending for a bottleneck link, also with bandwidth B.  How do you get them both through?  Simple.  You just superimpose them, adding them up, bit by bit, taking their exclusive-OR and sending it into the bottleneck link.  So, XOR is the function computed at the bottleneck link.  The trick is to disambiguate the combined stream at the receivers using side information.</a:t>
            </a:r>
          </a:p>
          <a:p>
            <a:r>
              <a:rPr lang="en-US" smtClean="0"/>
              <a:t>So here’s a picture of sender s1 sending to receiver t1, and sender s2 sending to receiver t2, over a network of directed links all with the same, unit capacity, say 1 Gbps.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2393AB58-7E85-4D75-B703-11B6DCFF0FC8}" type="slidenum">
              <a:rPr lang="en-US"/>
              <a:pPr/>
              <a:t>4</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r>
              <a:rPr lang="en-US" smtClean="0"/>
              <a:t>What is network coding?  Well, think about a router in a computer network.  Today, all it does is route messages.  Each message on an output link is just a copy of a message on an input link.  But in network coding, the node can perform some lightweight computation, so that each message on an output link can be a function of the messages on the input links.  So you can have some processing, or coding, in the network, instead of just at the endpoints.  What would that buy you?</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41798FDE-9362-49BE-897A-25E317020E87}" type="slidenum">
              <a:rPr lang="en-US"/>
              <a:pPr/>
              <a:t>5</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r>
              <a:rPr lang="en-US" smtClean="0"/>
              <a:t>Well, it turns out that such processing can increase throughput.  The way I explained it to one of Microsoft’s vice presidents is this:  You have two streams of information, both with bandwidth B, contending for a bottleneck link, also with bandwidth B.  How do you get them both through?  Simple.  You just superimpose them, adding them up, bit by bit, taking their exclusive-OR and sending it into the bottleneck link.  So, XOR is the function computed at the bottleneck link.  The trick is to disambiguate the combined stream at the receivers using side information.</a:t>
            </a:r>
          </a:p>
          <a:p>
            <a:r>
              <a:rPr lang="en-US" smtClean="0"/>
              <a:t>So here’s a picture of sender s1 sending to receiver t1, and sender s2 sending to receiver t2, over a network of directed links all with the same, unit capacity, say 1 Gbps.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41798FDE-9362-49BE-897A-25E317020E87}" type="slidenum">
              <a:rPr lang="en-US"/>
              <a:pPr/>
              <a:t>15</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r>
              <a:rPr lang="en-US" smtClean="0"/>
              <a:t>Well, it turns out that such processing can increase throughput.  The way I explained it to one of Microsoft’s vice presidents is this:  You have two streams of information, both with bandwidth B, contending for a bottleneck link, also with bandwidth B.  How do you get them both through?  Simple.  You just superimpose them, adding them up, bit by bit, taking their exclusive-OR and sending it into the bottleneck link.  So, XOR is the function computed at the bottleneck link.  The trick is to disambiguate the combined stream at the receivers using side information.</a:t>
            </a:r>
          </a:p>
          <a:p>
            <a:r>
              <a:rPr lang="en-US" smtClean="0"/>
              <a:t>So here’s a picture of sender s1 sending to receiver t1, and sender s2 sending to receiver t2, over a network of directed links all with the same, unit capacity, say 1 Gbps.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670D79-4B8F-49B5-8B9E-F8B8A17C343B}" type="slidenum">
              <a:rPr lang="en-US"/>
              <a:pPr/>
              <a:t>18</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a:xfrm>
            <a:off x="418942" y="3830545"/>
            <a:ext cx="6088291" cy="232756"/>
          </a:xfrm>
        </p:spPr>
        <p:txBody>
          <a:bodyPr/>
          <a:lstStyle/>
          <a:p>
            <a:r>
              <a:rPr lang="en-US"/>
              <a:t>Here’s how it works…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670D79-4B8F-49B5-8B9E-F8B8A17C343B}" type="slidenum">
              <a:rPr lang="en-US"/>
              <a:pPr/>
              <a:t>19</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a:xfrm>
            <a:off x="418942" y="3830545"/>
            <a:ext cx="6088291" cy="232756"/>
          </a:xfrm>
        </p:spPr>
        <p:txBody>
          <a:bodyPr/>
          <a:lstStyle/>
          <a:p>
            <a:r>
              <a:rPr lang="en-US"/>
              <a:t>Here’s how it works…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102412"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0241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EF660CD1-F2F0-4F00-8980-EC3C3961D52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78EA3E4-E98D-4CB2-AC1A-1CF04121322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D544563-AB17-475D-A720-06304383E6C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B72193D-A125-4E51-8E44-4FCD32FE1F6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428290E-1241-482E-AAEB-F5928A3672F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E482C7CD-E10D-4665-BF4A-4789A020D0E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77462A73-E162-49D2-B51A-03B64DFD089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56A49C4F-D9AD-41D3-8002-1890D041C04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1A655758-61B8-418F-AC83-C3D0AE788BC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9305388-5812-4FEB-8578-055BC9A5092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0A4357A2-B526-4007-8E13-126FBBCE1D3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eaLnBrk="1" hangingPunct="1">
              <a:defRPr/>
            </a:pPr>
            <a:endParaRPr kumimoji="1" lang="en-US" sz="2400"/>
          </a:p>
        </p:txBody>
      </p:sp>
      <p:sp>
        <p:nvSpPr>
          <p:cNvPr id="10137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1" hangingPunct="1">
              <a:defRPr/>
            </a:pPr>
            <a:endParaRPr kumimoji="1" lang="en-US" sz="2400"/>
          </a:p>
        </p:txBody>
      </p:sp>
      <p:sp>
        <p:nvSpPr>
          <p:cNvPr id="10138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eaLnBrk="1" hangingPunct="1">
              <a:defRPr/>
            </a:pPr>
            <a:endParaRPr kumimoji="1" lang="en-US" sz="2400"/>
          </a:p>
        </p:txBody>
      </p:sp>
      <p:sp>
        <p:nvSpPr>
          <p:cNvPr id="10138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1" hangingPunct="1">
              <a:defRPr/>
            </a:pPr>
            <a:endParaRPr kumimoji="1" lang="en-US" sz="2400"/>
          </a:p>
        </p:txBody>
      </p:sp>
      <p:sp>
        <p:nvSpPr>
          <p:cNvPr id="10138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1" hangingPunct="1">
              <a:defRPr/>
            </a:pPr>
            <a:endParaRPr kumimoji="1" lang="en-US" sz="2400"/>
          </a:p>
        </p:txBody>
      </p:sp>
      <p:sp>
        <p:nvSpPr>
          <p:cNvPr id="10138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eaLnBrk="1" hangingPunct="1">
              <a:defRPr/>
            </a:pPr>
            <a:endParaRPr kumimoji="1" lang="en-US" sz="2400"/>
          </a:p>
        </p:txBody>
      </p:sp>
      <p:sp>
        <p:nvSpPr>
          <p:cNvPr id="10138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1" hangingPunct="1">
              <a:defRPr/>
            </a:pPr>
            <a:endParaRPr kumimoji="1" lang="en-US" sz="2400"/>
          </a:p>
        </p:txBody>
      </p:sp>
      <p:sp>
        <p:nvSpPr>
          <p:cNvPr id="9225"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9226"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138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400" smtClean="0"/>
            </a:lvl1pPr>
          </a:lstStyle>
          <a:p>
            <a:pPr>
              <a:defRPr/>
            </a:pPr>
            <a:endParaRPr lang="en-US"/>
          </a:p>
        </p:txBody>
      </p:sp>
      <p:sp>
        <p:nvSpPr>
          <p:cNvPr id="10138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lvl1pPr>
          </a:lstStyle>
          <a:p>
            <a:pPr>
              <a:defRPr/>
            </a:pPr>
            <a:endParaRPr lang="en-US"/>
          </a:p>
        </p:txBody>
      </p:sp>
      <p:sp>
        <p:nvSpPr>
          <p:cNvPr id="10138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0D3198A3-BE6B-4EB4-ADEB-56F901316CE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1"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esearch.microsoft.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10.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1.bin"/><Relationship Id="rId5" Type="http://schemas.openxmlformats.org/officeDocument/2006/relationships/image" Target="../media/image5.wmf"/><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13.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notesSlide" Target="../notesSlides/notesSlide6.xml"/><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17.bin"/><Relationship Id="rId5" Type="http://schemas.openxmlformats.org/officeDocument/2006/relationships/oleObject" Target="../embeddings/oleObject16.bin"/><Relationship Id="rId10" Type="http://schemas.openxmlformats.org/officeDocument/2006/relationships/oleObject" Target="../embeddings/oleObject21.bin"/><Relationship Id="rId4" Type="http://schemas.openxmlformats.org/officeDocument/2006/relationships/oleObject" Target="../embeddings/oleObject15.bin"/><Relationship Id="rId9" Type="http://schemas.openxmlformats.org/officeDocument/2006/relationships/oleObject" Target="../embeddings/oleObject2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notesSlide" Target="../notesSlides/notesSlide7.xml"/><Relationship Id="rId7" Type="http://schemas.openxmlformats.org/officeDocument/2006/relationships/oleObject" Target="../embeddings/oleObject25.bin"/><Relationship Id="rId12"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24.bin"/><Relationship Id="rId11" Type="http://schemas.openxmlformats.org/officeDocument/2006/relationships/oleObject" Target="../embeddings/oleObject29.bin"/><Relationship Id="rId5" Type="http://schemas.openxmlformats.org/officeDocument/2006/relationships/oleObject" Target="../embeddings/oleObject23.bin"/><Relationship Id="rId10" Type="http://schemas.openxmlformats.org/officeDocument/2006/relationships/oleObject" Target="../embeddings/oleObject28.bin"/><Relationship Id="rId4" Type="http://schemas.openxmlformats.org/officeDocument/2006/relationships/oleObject" Target="../embeddings/oleObject22.bin"/><Relationship Id="rId9" Type="http://schemas.openxmlformats.org/officeDocument/2006/relationships/oleObject" Target="../embeddings/oleObject27.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3.vml"/></Relationships>
</file>

<file path=ppt/slides/_rels/slide21.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oleObject" Target="../embeddings/oleObject32.bin"/></Relationships>
</file>

<file path=ppt/slides/_rels/slide22.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oleObject" Target="../embeddings/oleObject34.bin"/><Relationship Id="rId4" Type="http://schemas.openxmlformats.org/officeDocument/2006/relationships/oleObject" Target="../embeddings/oleObject33.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image" Target="../media/image41.wmf"/><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oleObject" Target="../embeddings/oleObject36.bin"/><Relationship Id="rId5" Type="http://schemas.openxmlformats.org/officeDocument/2006/relationships/oleObject" Target="../embeddings/oleObject35.bin"/><Relationship Id="rId10" Type="http://schemas.openxmlformats.org/officeDocument/2006/relationships/image" Target="../media/image43.wmf"/><Relationship Id="rId4" Type="http://schemas.openxmlformats.org/officeDocument/2006/relationships/image" Target="../media/image42.wmf"/><Relationship Id="rId9" Type="http://schemas.openxmlformats.org/officeDocument/2006/relationships/oleObject" Target="../embeddings/oleObject39.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6.wmf"/><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7.xml.rels><?xml version="1.0" encoding="UTF-8" standalone="yes"?>
<Relationships xmlns="http://schemas.openxmlformats.org/package/2006/relationships"><Relationship Id="rId3" Type="http://schemas.openxmlformats.org/officeDocument/2006/relationships/tags" Target="../tags/tag2.xml"/><Relationship Id="rId7" Type="http://schemas.openxmlformats.org/officeDocument/2006/relationships/oleObject" Target="../embeddings/oleObject6.bin"/><Relationship Id="rId2" Type="http://schemas.openxmlformats.org/officeDocument/2006/relationships/tags" Target="../tags/tag1.xml"/><Relationship Id="rId1" Type="http://schemas.openxmlformats.org/officeDocument/2006/relationships/vmlDrawing" Target="../drawings/vmlDrawing4.v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ctrTitle"/>
          </p:nvPr>
        </p:nvSpPr>
        <p:spPr/>
        <p:txBody>
          <a:bodyPr/>
          <a:lstStyle/>
          <a:p>
            <a:pPr eaLnBrk="1" hangingPunct="1"/>
            <a:r>
              <a:rPr lang="en-US" sz="5400" dirty="0" smtClean="0"/>
              <a:t>Packing Multicast Trees</a:t>
            </a:r>
          </a:p>
        </p:txBody>
      </p:sp>
      <p:sp>
        <p:nvSpPr>
          <p:cNvPr id="11268" name="Rectangle 3"/>
          <p:cNvSpPr>
            <a:spLocks noGrp="1" noChangeArrowheads="1"/>
          </p:cNvSpPr>
          <p:nvPr>
            <p:ph type="subTitle" idx="1"/>
          </p:nvPr>
        </p:nvSpPr>
        <p:spPr>
          <a:xfrm>
            <a:off x="1143000" y="3581400"/>
            <a:ext cx="7620000" cy="2590800"/>
          </a:xfrm>
        </p:spPr>
        <p:txBody>
          <a:bodyPr/>
          <a:lstStyle/>
          <a:p>
            <a:pPr algn="l"/>
            <a:r>
              <a:rPr lang="en-US" dirty="0" smtClean="0"/>
              <a:t>Philip A. Chou</a:t>
            </a:r>
          </a:p>
          <a:p>
            <a:pPr algn="l"/>
            <a:r>
              <a:rPr lang="en-US" dirty="0" smtClean="0"/>
              <a:t>Sudipta Sengupta</a:t>
            </a:r>
          </a:p>
          <a:p>
            <a:pPr algn="l"/>
            <a:r>
              <a:rPr lang="en-US" dirty="0" smtClean="0"/>
              <a:t>Minghua Chen</a:t>
            </a:r>
          </a:p>
          <a:p>
            <a:pPr algn="l"/>
            <a:r>
              <a:rPr lang="en-US" dirty="0" smtClean="0"/>
              <a:t>Jin Li</a:t>
            </a:r>
          </a:p>
          <a:p>
            <a:pPr algn="l" eaLnBrk="1" hangingPunct="1">
              <a:lnSpc>
                <a:spcPct val="80000"/>
              </a:lnSpc>
            </a:pPr>
            <a:endParaRPr lang="en-US" sz="1800" b="1" i="1" dirty="0" smtClean="0"/>
          </a:p>
          <a:p>
            <a:pPr algn="l" eaLnBrk="1" hangingPunct="1">
              <a:lnSpc>
                <a:spcPct val="80000"/>
              </a:lnSpc>
            </a:pPr>
            <a:r>
              <a:rPr lang="en-US" sz="2000" b="1" dirty="0" smtClean="0"/>
              <a:t>Kobayashi </a:t>
            </a:r>
            <a:r>
              <a:rPr lang="en-US" sz="2000" b="1" dirty="0" smtClean="0"/>
              <a:t>Workshop on Modeling and Analysis of Computer and Communication Systems, </a:t>
            </a:r>
            <a:r>
              <a:rPr lang="en-US" sz="2000" b="1" dirty="0" smtClean="0"/>
              <a:t>Princeton University, May 9, 2008</a:t>
            </a:r>
            <a:endParaRPr lang="en-US" sz="1600" b="1" dirty="0" smtClean="0"/>
          </a:p>
        </p:txBody>
      </p:sp>
      <p:pic>
        <p:nvPicPr>
          <p:cNvPr id="11269" name="Picture 7" descr="Microsoft">
            <a:hlinkClick r:id="rId3"/>
          </p:cNvPr>
          <p:cNvPicPr>
            <a:picLocks noChangeAspect="1" noChangeArrowheads="1"/>
          </p:cNvPicPr>
          <p:nvPr/>
        </p:nvPicPr>
        <p:blipFill>
          <a:blip r:embed="rId4"/>
          <a:srcRect/>
          <a:stretch>
            <a:fillRect/>
          </a:stretch>
        </p:blipFill>
        <p:spPr bwMode="auto">
          <a:xfrm>
            <a:off x="1143000" y="609600"/>
            <a:ext cx="1905000" cy="58896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168"/>
          <p:cNvGrpSpPr>
            <a:grpSpLocks/>
          </p:cNvGrpSpPr>
          <p:nvPr/>
        </p:nvGrpSpPr>
        <p:grpSpPr bwMode="auto">
          <a:xfrm>
            <a:off x="2932113" y="2057400"/>
            <a:ext cx="1714500" cy="2741613"/>
            <a:chOff x="1847" y="1296"/>
            <a:chExt cx="1080" cy="1727"/>
          </a:xfrm>
        </p:grpSpPr>
        <p:sp>
          <p:nvSpPr>
            <p:cNvPr id="19598" name="Oval 164"/>
            <p:cNvSpPr>
              <a:spLocks noChangeAspect="1" noChangeArrowheads="1"/>
            </p:cNvSpPr>
            <p:nvPr/>
          </p:nvSpPr>
          <p:spPr bwMode="auto">
            <a:xfrm>
              <a:off x="2496" y="1296"/>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9599" name="Oval 165"/>
            <p:cNvSpPr>
              <a:spLocks noChangeAspect="1" noChangeArrowheads="1"/>
            </p:cNvSpPr>
            <p:nvPr/>
          </p:nvSpPr>
          <p:spPr bwMode="auto">
            <a:xfrm>
              <a:off x="1847" y="2592"/>
              <a:ext cx="143"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9600" name="Oval 166"/>
            <p:cNvSpPr>
              <a:spLocks noChangeAspect="1" noChangeArrowheads="1"/>
            </p:cNvSpPr>
            <p:nvPr/>
          </p:nvSpPr>
          <p:spPr bwMode="auto">
            <a:xfrm>
              <a:off x="2496" y="2879"/>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9601" name="Oval 167"/>
            <p:cNvSpPr>
              <a:spLocks noChangeAspect="1" noChangeArrowheads="1"/>
            </p:cNvSpPr>
            <p:nvPr/>
          </p:nvSpPr>
          <p:spPr bwMode="auto">
            <a:xfrm>
              <a:off x="2783" y="2592"/>
              <a:ext cx="144" cy="144"/>
            </a:xfrm>
            <a:prstGeom prst="ellipse">
              <a:avLst/>
            </a:prstGeom>
            <a:solidFill>
              <a:schemeClr val="hlink"/>
            </a:solidFill>
            <a:ln w="9525">
              <a:solidFill>
                <a:schemeClr val="tx1"/>
              </a:solidFill>
              <a:round/>
              <a:headEnd/>
              <a:tailEnd/>
            </a:ln>
          </p:spPr>
          <p:txBody>
            <a:bodyPr wrap="none" anchor="ctr"/>
            <a:lstStyle/>
            <a:p>
              <a:endParaRPr lang="en-US"/>
            </a:p>
          </p:txBody>
        </p:sp>
      </p:grpSp>
      <p:sp>
        <p:nvSpPr>
          <p:cNvPr id="19459" name="Rectangle 26"/>
          <p:cNvSpPr>
            <a:spLocks noGrp="1" noChangeArrowheads="1"/>
          </p:cNvSpPr>
          <p:nvPr>
            <p:ph type="title"/>
          </p:nvPr>
        </p:nvSpPr>
        <p:spPr/>
        <p:txBody>
          <a:bodyPr/>
          <a:lstStyle/>
          <a:p>
            <a:pPr eaLnBrk="1" hangingPunct="1"/>
            <a:r>
              <a:rPr lang="en-US" dirty="0" smtClean="0"/>
              <a:t>Single Multicast Session</a:t>
            </a:r>
          </a:p>
        </p:txBody>
      </p:sp>
      <p:sp>
        <p:nvSpPr>
          <p:cNvPr id="19460" name="Rectangle 27"/>
          <p:cNvSpPr>
            <a:spLocks noGrp="1" noChangeArrowheads="1"/>
          </p:cNvSpPr>
          <p:nvPr>
            <p:ph idx="1"/>
          </p:nvPr>
        </p:nvSpPr>
        <p:spPr>
          <a:xfrm>
            <a:off x="1182688" y="4953000"/>
            <a:ext cx="7772400" cy="1600200"/>
          </a:xfrm>
        </p:spPr>
        <p:txBody>
          <a:bodyPr/>
          <a:lstStyle/>
          <a:p>
            <a:pPr eaLnBrk="1" hangingPunct="1"/>
            <a:r>
              <a:rPr lang="en-US" sz="2400" i="1" dirty="0" smtClean="0"/>
              <a:t>r</a:t>
            </a:r>
            <a:r>
              <a:rPr lang="en-US" sz="2400" dirty="0" smtClean="0"/>
              <a:t> </a:t>
            </a:r>
            <a:r>
              <a:rPr lang="en-US" sz="2400" dirty="0" smtClean="0">
                <a:cs typeface="Tahoma" pitchFamily="34" charset="0"/>
              </a:rPr>
              <a:t>≤</a:t>
            </a:r>
            <a:r>
              <a:rPr lang="en-US" sz="2400" dirty="0" smtClean="0"/>
              <a:t> </a:t>
            </a:r>
            <a:r>
              <a:rPr lang="en-US" sz="2400" dirty="0" smtClean="0">
                <a:solidFill>
                  <a:schemeClr val="folHlink"/>
                </a:solidFill>
              </a:rPr>
              <a:t>min</a:t>
            </a:r>
            <a:r>
              <a:rPr lang="en-US" sz="2400" i="1" baseline="-25000" dirty="0" smtClean="0">
                <a:solidFill>
                  <a:schemeClr val="folHlink"/>
                </a:solidFill>
                <a:latin typeface="Times New Roman" pitchFamily="18" charset="0"/>
              </a:rPr>
              <a:t>t</a:t>
            </a:r>
            <a:r>
              <a:rPr lang="ru-RU" sz="1800" baseline="-25000" dirty="0" smtClean="0">
                <a:solidFill>
                  <a:schemeClr val="folHlink"/>
                </a:solidFill>
                <a:latin typeface="Times New Roman" pitchFamily="18" charset="0"/>
                <a:cs typeface="Tahoma" pitchFamily="34" charset="0"/>
              </a:rPr>
              <a:t>Є</a:t>
            </a:r>
            <a:r>
              <a:rPr lang="en-US" sz="2400" i="1" baseline="-25000" dirty="0" smtClean="0">
                <a:solidFill>
                  <a:schemeClr val="folHlink"/>
                </a:solidFill>
                <a:latin typeface="Times New Roman" pitchFamily="18" charset="0"/>
              </a:rPr>
              <a:t>T</a:t>
            </a:r>
            <a:r>
              <a:rPr lang="en-US" sz="2400" dirty="0" smtClean="0">
                <a:solidFill>
                  <a:schemeClr val="folHlink"/>
                </a:solidFill>
              </a:rPr>
              <a:t> </a:t>
            </a:r>
            <a:r>
              <a:rPr lang="en-US" sz="2400" dirty="0" err="1" smtClean="0">
                <a:solidFill>
                  <a:schemeClr val="folHlink"/>
                </a:solidFill>
              </a:rPr>
              <a:t>MinCut</a:t>
            </a:r>
            <a:r>
              <a:rPr lang="en-US" sz="2400" dirty="0" smtClean="0">
                <a:solidFill>
                  <a:schemeClr val="folHlink"/>
                </a:solidFill>
              </a:rPr>
              <a:t>(</a:t>
            </a:r>
            <a:r>
              <a:rPr lang="en-US" sz="2400" i="1" dirty="0" err="1" smtClean="0">
                <a:solidFill>
                  <a:schemeClr val="folHlink"/>
                </a:solidFill>
                <a:latin typeface="Times New Roman" pitchFamily="18" charset="0"/>
              </a:rPr>
              <a:t>s</a:t>
            </a:r>
            <a:r>
              <a:rPr lang="en-US" sz="2400" dirty="0" err="1" smtClean="0">
                <a:solidFill>
                  <a:schemeClr val="folHlink"/>
                </a:solidFill>
              </a:rPr>
              <a:t>,</a:t>
            </a:r>
            <a:r>
              <a:rPr lang="en-US" sz="2400" i="1" dirty="0" err="1" smtClean="0">
                <a:solidFill>
                  <a:schemeClr val="folHlink"/>
                </a:solidFill>
                <a:latin typeface="Times New Roman" pitchFamily="18" charset="0"/>
              </a:rPr>
              <a:t>t</a:t>
            </a:r>
            <a:r>
              <a:rPr lang="en-US" sz="2400" dirty="0" smtClean="0">
                <a:solidFill>
                  <a:schemeClr val="folHlink"/>
                </a:solidFill>
              </a:rPr>
              <a:t>)</a:t>
            </a:r>
          </a:p>
          <a:p>
            <a:pPr eaLnBrk="1" hangingPunct="1"/>
            <a:r>
              <a:rPr lang="en-US" sz="2400" dirty="0" smtClean="0">
                <a:solidFill>
                  <a:schemeClr val="folHlink"/>
                </a:solidFill>
              </a:rPr>
              <a:t>min</a:t>
            </a:r>
            <a:r>
              <a:rPr lang="en-US" sz="2400" i="1" baseline="-25000" dirty="0" smtClean="0">
                <a:solidFill>
                  <a:schemeClr val="folHlink"/>
                </a:solidFill>
                <a:latin typeface="Times New Roman" pitchFamily="18" charset="0"/>
              </a:rPr>
              <a:t>t</a:t>
            </a:r>
            <a:r>
              <a:rPr lang="ru-RU" sz="1800" baseline="-25000" dirty="0" smtClean="0">
                <a:solidFill>
                  <a:schemeClr val="folHlink"/>
                </a:solidFill>
                <a:latin typeface="Times New Roman" pitchFamily="18" charset="0"/>
                <a:cs typeface="Tahoma" pitchFamily="34" charset="0"/>
              </a:rPr>
              <a:t>Є</a:t>
            </a:r>
            <a:r>
              <a:rPr lang="en-US" sz="2400" i="1" baseline="-25000" dirty="0" smtClean="0">
                <a:solidFill>
                  <a:schemeClr val="folHlink"/>
                </a:solidFill>
                <a:latin typeface="Times New Roman" pitchFamily="18" charset="0"/>
              </a:rPr>
              <a:t>T</a:t>
            </a:r>
            <a:r>
              <a:rPr lang="en-US" sz="2400" dirty="0" smtClean="0">
                <a:solidFill>
                  <a:schemeClr val="folHlink"/>
                </a:solidFill>
              </a:rPr>
              <a:t> </a:t>
            </a:r>
            <a:r>
              <a:rPr lang="en-US" sz="2400" dirty="0" err="1" smtClean="0">
                <a:solidFill>
                  <a:schemeClr val="folHlink"/>
                </a:solidFill>
              </a:rPr>
              <a:t>MinCut</a:t>
            </a:r>
            <a:r>
              <a:rPr lang="en-US" sz="2400" dirty="0" smtClean="0">
                <a:solidFill>
                  <a:schemeClr val="folHlink"/>
                </a:solidFill>
              </a:rPr>
              <a:t>(</a:t>
            </a:r>
            <a:r>
              <a:rPr lang="en-US" sz="2400" i="1" dirty="0" err="1" smtClean="0">
                <a:solidFill>
                  <a:schemeClr val="folHlink"/>
                </a:solidFill>
                <a:latin typeface="Times New Roman" pitchFamily="18" charset="0"/>
              </a:rPr>
              <a:t>s</a:t>
            </a:r>
            <a:r>
              <a:rPr lang="en-US" sz="2400" dirty="0" err="1" smtClean="0">
                <a:solidFill>
                  <a:schemeClr val="folHlink"/>
                </a:solidFill>
              </a:rPr>
              <a:t>,</a:t>
            </a:r>
            <a:r>
              <a:rPr lang="en-US" sz="2400" i="1" dirty="0" err="1" smtClean="0">
                <a:solidFill>
                  <a:schemeClr val="folHlink"/>
                </a:solidFill>
                <a:latin typeface="Times New Roman" pitchFamily="18" charset="0"/>
              </a:rPr>
              <a:t>t</a:t>
            </a:r>
            <a:r>
              <a:rPr lang="en-US" sz="2400" dirty="0" smtClean="0">
                <a:solidFill>
                  <a:schemeClr val="folHlink"/>
                </a:solidFill>
              </a:rPr>
              <a:t>)</a:t>
            </a:r>
            <a:r>
              <a:rPr lang="en-US" sz="2400" dirty="0" smtClean="0"/>
              <a:t> is NOT always achievable</a:t>
            </a:r>
            <a:br>
              <a:rPr lang="en-US" sz="2400" dirty="0" smtClean="0"/>
            </a:br>
            <a:r>
              <a:rPr lang="en-US" sz="2400" dirty="0" smtClean="0"/>
              <a:t>by packing edge-disjoint multicast (Steiner) trees</a:t>
            </a:r>
          </a:p>
        </p:txBody>
      </p:sp>
      <p:grpSp>
        <p:nvGrpSpPr>
          <p:cNvPr id="3" name="Group 32"/>
          <p:cNvGrpSpPr>
            <a:grpSpLocks noChangeAspect="1"/>
          </p:cNvGrpSpPr>
          <p:nvPr/>
        </p:nvGrpSpPr>
        <p:grpSpPr bwMode="auto">
          <a:xfrm>
            <a:off x="1790700" y="2057400"/>
            <a:ext cx="2284413" cy="1484313"/>
            <a:chOff x="2880" y="1584"/>
            <a:chExt cx="960" cy="624"/>
          </a:xfrm>
        </p:grpSpPr>
        <p:sp>
          <p:nvSpPr>
            <p:cNvPr id="19592" name="Line 33"/>
            <p:cNvSpPr>
              <a:spLocks noChangeAspect="1" noChangeShapeType="1"/>
            </p:cNvSpPr>
            <p:nvPr/>
          </p:nvSpPr>
          <p:spPr bwMode="auto">
            <a:xfrm flipV="1">
              <a:off x="2880" y="1824"/>
              <a:ext cx="336" cy="336"/>
            </a:xfrm>
            <a:prstGeom prst="line">
              <a:avLst/>
            </a:prstGeom>
            <a:noFill/>
            <a:ln w="76200">
              <a:solidFill>
                <a:schemeClr val="accent2"/>
              </a:solidFill>
              <a:round/>
              <a:headEnd/>
              <a:tailEnd/>
            </a:ln>
          </p:spPr>
          <p:txBody>
            <a:bodyPr/>
            <a:lstStyle/>
            <a:p>
              <a:endParaRPr lang="en-US"/>
            </a:p>
          </p:txBody>
        </p:sp>
        <p:sp>
          <p:nvSpPr>
            <p:cNvPr id="19593" name="Line 34"/>
            <p:cNvSpPr>
              <a:spLocks noChangeAspect="1" noChangeShapeType="1"/>
            </p:cNvSpPr>
            <p:nvPr/>
          </p:nvSpPr>
          <p:spPr bwMode="auto">
            <a:xfrm flipV="1">
              <a:off x="3216" y="1584"/>
              <a:ext cx="240" cy="240"/>
            </a:xfrm>
            <a:prstGeom prst="line">
              <a:avLst/>
            </a:prstGeom>
            <a:noFill/>
            <a:ln w="76200">
              <a:solidFill>
                <a:schemeClr val="accent2"/>
              </a:solidFill>
              <a:round/>
              <a:headEnd/>
              <a:tailEnd/>
            </a:ln>
          </p:spPr>
          <p:txBody>
            <a:bodyPr/>
            <a:lstStyle/>
            <a:p>
              <a:endParaRPr lang="en-US"/>
            </a:p>
          </p:txBody>
        </p:sp>
        <p:sp>
          <p:nvSpPr>
            <p:cNvPr id="19594" name="Line 35"/>
            <p:cNvSpPr>
              <a:spLocks noChangeAspect="1" noChangeShapeType="1"/>
            </p:cNvSpPr>
            <p:nvPr/>
          </p:nvSpPr>
          <p:spPr bwMode="auto">
            <a:xfrm>
              <a:off x="3456" y="1584"/>
              <a:ext cx="384" cy="48"/>
            </a:xfrm>
            <a:prstGeom prst="line">
              <a:avLst/>
            </a:prstGeom>
            <a:noFill/>
            <a:ln w="76200">
              <a:solidFill>
                <a:schemeClr val="accent2"/>
              </a:solidFill>
              <a:round/>
              <a:headEnd/>
              <a:tailEnd/>
            </a:ln>
          </p:spPr>
          <p:txBody>
            <a:bodyPr/>
            <a:lstStyle/>
            <a:p>
              <a:endParaRPr lang="en-US"/>
            </a:p>
          </p:txBody>
        </p:sp>
        <p:sp>
          <p:nvSpPr>
            <p:cNvPr id="19595" name="Line 36"/>
            <p:cNvSpPr>
              <a:spLocks noChangeAspect="1" noChangeShapeType="1"/>
            </p:cNvSpPr>
            <p:nvPr/>
          </p:nvSpPr>
          <p:spPr bwMode="auto">
            <a:xfrm>
              <a:off x="2880" y="2160"/>
              <a:ext cx="336" cy="48"/>
            </a:xfrm>
            <a:prstGeom prst="line">
              <a:avLst/>
            </a:prstGeom>
            <a:noFill/>
            <a:ln w="76200">
              <a:solidFill>
                <a:schemeClr val="accent2"/>
              </a:solidFill>
              <a:round/>
              <a:headEnd/>
              <a:tailEnd/>
            </a:ln>
          </p:spPr>
          <p:txBody>
            <a:bodyPr/>
            <a:lstStyle/>
            <a:p>
              <a:endParaRPr lang="en-US"/>
            </a:p>
          </p:txBody>
        </p:sp>
        <p:sp>
          <p:nvSpPr>
            <p:cNvPr id="19596" name="Line 37"/>
            <p:cNvSpPr>
              <a:spLocks noChangeAspect="1" noChangeShapeType="1"/>
            </p:cNvSpPr>
            <p:nvPr/>
          </p:nvSpPr>
          <p:spPr bwMode="auto">
            <a:xfrm flipV="1">
              <a:off x="3216" y="1968"/>
              <a:ext cx="240" cy="240"/>
            </a:xfrm>
            <a:prstGeom prst="line">
              <a:avLst/>
            </a:prstGeom>
            <a:noFill/>
            <a:ln w="76200">
              <a:solidFill>
                <a:schemeClr val="accent2"/>
              </a:solidFill>
              <a:round/>
              <a:headEnd/>
              <a:tailEnd/>
            </a:ln>
          </p:spPr>
          <p:txBody>
            <a:bodyPr/>
            <a:lstStyle/>
            <a:p>
              <a:endParaRPr lang="en-US"/>
            </a:p>
          </p:txBody>
        </p:sp>
        <p:sp>
          <p:nvSpPr>
            <p:cNvPr id="19597" name="Line 38"/>
            <p:cNvSpPr>
              <a:spLocks noChangeAspect="1" noChangeShapeType="1"/>
            </p:cNvSpPr>
            <p:nvPr/>
          </p:nvSpPr>
          <p:spPr bwMode="auto">
            <a:xfrm flipV="1">
              <a:off x="3456" y="1632"/>
              <a:ext cx="384" cy="336"/>
            </a:xfrm>
            <a:prstGeom prst="line">
              <a:avLst/>
            </a:prstGeom>
            <a:noFill/>
            <a:ln w="76200">
              <a:solidFill>
                <a:schemeClr val="accent2"/>
              </a:solidFill>
              <a:round/>
              <a:headEnd/>
              <a:tailEnd/>
            </a:ln>
          </p:spPr>
          <p:txBody>
            <a:bodyPr/>
            <a:lstStyle/>
            <a:p>
              <a:endParaRPr lang="en-US"/>
            </a:p>
          </p:txBody>
        </p:sp>
      </p:grpSp>
      <p:grpSp>
        <p:nvGrpSpPr>
          <p:cNvPr id="4" name="Group 39"/>
          <p:cNvGrpSpPr>
            <a:grpSpLocks noChangeAspect="1"/>
          </p:cNvGrpSpPr>
          <p:nvPr/>
        </p:nvGrpSpPr>
        <p:grpSpPr bwMode="auto">
          <a:xfrm>
            <a:off x="1790700" y="3429000"/>
            <a:ext cx="1712913" cy="1370013"/>
            <a:chOff x="1152" y="2160"/>
            <a:chExt cx="720" cy="576"/>
          </a:xfrm>
        </p:grpSpPr>
        <p:sp>
          <p:nvSpPr>
            <p:cNvPr id="19585" name="Line 40"/>
            <p:cNvSpPr>
              <a:spLocks noChangeAspect="1" noChangeShapeType="1"/>
            </p:cNvSpPr>
            <p:nvPr/>
          </p:nvSpPr>
          <p:spPr bwMode="auto">
            <a:xfrm>
              <a:off x="1152" y="2160"/>
              <a:ext cx="336" cy="48"/>
            </a:xfrm>
            <a:prstGeom prst="line">
              <a:avLst/>
            </a:prstGeom>
            <a:noFill/>
            <a:ln w="76200">
              <a:solidFill>
                <a:schemeClr val="accent2"/>
              </a:solidFill>
              <a:round/>
              <a:headEnd/>
              <a:tailEnd/>
            </a:ln>
          </p:spPr>
          <p:txBody>
            <a:bodyPr/>
            <a:lstStyle/>
            <a:p>
              <a:endParaRPr lang="en-US"/>
            </a:p>
          </p:txBody>
        </p:sp>
        <p:sp>
          <p:nvSpPr>
            <p:cNvPr id="19586" name="Line 41"/>
            <p:cNvSpPr>
              <a:spLocks noChangeAspect="1" noChangeShapeType="1"/>
            </p:cNvSpPr>
            <p:nvPr/>
          </p:nvSpPr>
          <p:spPr bwMode="auto">
            <a:xfrm>
              <a:off x="1488" y="2208"/>
              <a:ext cx="384" cy="96"/>
            </a:xfrm>
            <a:prstGeom prst="line">
              <a:avLst/>
            </a:prstGeom>
            <a:noFill/>
            <a:ln w="76200">
              <a:solidFill>
                <a:schemeClr val="accent2"/>
              </a:solidFill>
              <a:round/>
              <a:headEnd/>
              <a:tailEnd/>
            </a:ln>
          </p:spPr>
          <p:txBody>
            <a:bodyPr/>
            <a:lstStyle/>
            <a:p>
              <a:endParaRPr lang="en-US"/>
            </a:p>
          </p:txBody>
        </p:sp>
        <p:sp>
          <p:nvSpPr>
            <p:cNvPr id="19587" name="Line 42"/>
            <p:cNvSpPr>
              <a:spLocks noChangeAspect="1" noChangeShapeType="1"/>
            </p:cNvSpPr>
            <p:nvPr/>
          </p:nvSpPr>
          <p:spPr bwMode="auto">
            <a:xfrm flipH="1">
              <a:off x="1680" y="2304"/>
              <a:ext cx="192" cy="192"/>
            </a:xfrm>
            <a:prstGeom prst="line">
              <a:avLst/>
            </a:prstGeom>
            <a:noFill/>
            <a:ln w="76200">
              <a:solidFill>
                <a:schemeClr val="accent2"/>
              </a:solidFill>
              <a:round/>
              <a:headEnd/>
              <a:tailEnd/>
            </a:ln>
          </p:spPr>
          <p:txBody>
            <a:bodyPr/>
            <a:lstStyle/>
            <a:p>
              <a:endParaRPr lang="en-US"/>
            </a:p>
          </p:txBody>
        </p:sp>
        <p:sp>
          <p:nvSpPr>
            <p:cNvPr id="19588" name="Line 43"/>
            <p:cNvSpPr>
              <a:spLocks noChangeAspect="1" noChangeShapeType="1"/>
            </p:cNvSpPr>
            <p:nvPr/>
          </p:nvSpPr>
          <p:spPr bwMode="auto">
            <a:xfrm flipH="1">
              <a:off x="1152" y="2160"/>
              <a:ext cx="0" cy="288"/>
            </a:xfrm>
            <a:prstGeom prst="line">
              <a:avLst/>
            </a:prstGeom>
            <a:noFill/>
            <a:ln w="76200">
              <a:solidFill>
                <a:schemeClr val="accent2"/>
              </a:solidFill>
              <a:round/>
              <a:headEnd/>
              <a:tailEnd/>
            </a:ln>
          </p:spPr>
          <p:txBody>
            <a:bodyPr/>
            <a:lstStyle/>
            <a:p>
              <a:endParaRPr lang="en-US"/>
            </a:p>
          </p:txBody>
        </p:sp>
        <p:sp>
          <p:nvSpPr>
            <p:cNvPr id="19589" name="Line 44"/>
            <p:cNvSpPr>
              <a:spLocks noChangeAspect="1" noChangeShapeType="1"/>
            </p:cNvSpPr>
            <p:nvPr/>
          </p:nvSpPr>
          <p:spPr bwMode="auto">
            <a:xfrm>
              <a:off x="1152" y="2448"/>
              <a:ext cx="240" cy="48"/>
            </a:xfrm>
            <a:prstGeom prst="line">
              <a:avLst/>
            </a:prstGeom>
            <a:noFill/>
            <a:ln w="76200">
              <a:solidFill>
                <a:schemeClr val="accent2"/>
              </a:solidFill>
              <a:round/>
              <a:headEnd/>
              <a:tailEnd/>
            </a:ln>
          </p:spPr>
          <p:txBody>
            <a:bodyPr/>
            <a:lstStyle/>
            <a:p>
              <a:endParaRPr lang="en-US"/>
            </a:p>
          </p:txBody>
        </p:sp>
        <p:sp>
          <p:nvSpPr>
            <p:cNvPr id="19590" name="Line 45"/>
            <p:cNvSpPr>
              <a:spLocks noChangeAspect="1" noChangeShapeType="1"/>
            </p:cNvSpPr>
            <p:nvPr/>
          </p:nvSpPr>
          <p:spPr bwMode="auto">
            <a:xfrm>
              <a:off x="1392" y="2496"/>
              <a:ext cx="144" cy="240"/>
            </a:xfrm>
            <a:prstGeom prst="line">
              <a:avLst/>
            </a:prstGeom>
            <a:noFill/>
            <a:ln w="76200">
              <a:solidFill>
                <a:schemeClr val="accent2"/>
              </a:solidFill>
              <a:round/>
              <a:headEnd/>
              <a:tailEnd/>
            </a:ln>
          </p:spPr>
          <p:txBody>
            <a:bodyPr/>
            <a:lstStyle/>
            <a:p>
              <a:endParaRPr lang="en-US"/>
            </a:p>
          </p:txBody>
        </p:sp>
        <p:sp>
          <p:nvSpPr>
            <p:cNvPr id="19591" name="Line 46"/>
            <p:cNvSpPr>
              <a:spLocks noChangeAspect="1" noChangeShapeType="1"/>
            </p:cNvSpPr>
            <p:nvPr/>
          </p:nvSpPr>
          <p:spPr bwMode="auto">
            <a:xfrm flipV="1">
              <a:off x="1536" y="2496"/>
              <a:ext cx="144" cy="240"/>
            </a:xfrm>
            <a:prstGeom prst="line">
              <a:avLst/>
            </a:prstGeom>
            <a:noFill/>
            <a:ln w="76200">
              <a:solidFill>
                <a:schemeClr val="accent2"/>
              </a:solidFill>
              <a:round/>
              <a:headEnd/>
              <a:tailEnd/>
            </a:ln>
          </p:spPr>
          <p:txBody>
            <a:bodyPr/>
            <a:lstStyle/>
            <a:p>
              <a:endParaRPr lang="en-US"/>
            </a:p>
          </p:txBody>
        </p:sp>
      </p:grpSp>
      <p:grpSp>
        <p:nvGrpSpPr>
          <p:cNvPr id="5" name="Group 47"/>
          <p:cNvGrpSpPr>
            <a:grpSpLocks noChangeAspect="1"/>
          </p:cNvGrpSpPr>
          <p:nvPr/>
        </p:nvGrpSpPr>
        <p:grpSpPr bwMode="auto">
          <a:xfrm>
            <a:off x="1790700" y="3429000"/>
            <a:ext cx="2284413" cy="1370013"/>
            <a:chOff x="1152" y="2160"/>
            <a:chExt cx="960" cy="576"/>
          </a:xfrm>
        </p:grpSpPr>
        <p:sp>
          <p:nvSpPr>
            <p:cNvPr id="19577" name="Line 48"/>
            <p:cNvSpPr>
              <a:spLocks noChangeAspect="1" noChangeShapeType="1"/>
            </p:cNvSpPr>
            <p:nvPr/>
          </p:nvSpPr>
          <p:spPr bwMode="auto">
            <a:xfrm>
              <a:off x="1152" y="2160"/>
              <a:ext cx="336" cy="48"/>
            </a:xfrm>
            <a:prstGeom prst="line">
              <a:avLst/>
            </a:prstGeom>
            <a:noFill/>
            <a:ln w="76200">
              <a:solidFill>
                <a:schemeClr val="accent2"/>
              </a:solidFill>
              <a:round/>
              <a:headEnd/>
              <a:tailEnd/>
            </a:ln>
          </p:spPr>
          <p:txBody>
            <a:bodyPr/>
            <a:lstStyle/>
            <a:p>
              <a:endParaRPr lang="en-US"/>
            </a:p>
          </p:txBody>
        </p:sp>
        <p:sp>
          <p:nvSpPr>
            <p:cNvPr id="19578" name="Line 49"/>
            <p:cNvSpPr>
              <a:spLocks noChangeAspect="1" noChangeShapeType="1"/>
            </p:cNvSpPr>
            <p:nvPr/>
          </p:nvSpPr>
          <p:spPr bwMode="auto">
            <a:xfrm>
              <a:off x="1488" y="2208"/>
              <a:ext cx="384" cy="96"/>
            </a:xfrm>
            <a:prstGeom prst="line">
              <a:avLst/>
            </a:prstGeom>
            <a:noFill/>
            <a:ln w="76200">
              <a:solidFill>
                <a:schemeClr val="accent2"/>
              </a:solidFill>
              <a:round/>
              <a:headEnd/>
              <a:tailEnd/>
            </a:ln>
          </p:spPr>
          <p:txBody>
            <a:bodyPr/>
            <a:lstStyle/>
            <a:p>
              <a:endParaRPr lang="en-US"/>
            </a:p>
          </p:txBody>
        </p:sp>
        <p:sp>
          <p:nvSpPr>
            <p:cNvPr id="19579" name="Line 50"/>
            <p:cNvSpPr>
              <a:spLocks noChangeAspect="1" noChangeShapeType="1"/>
            </p:cNvSpPr>
            <p:nvPr/>
          </p:nvSpPr>
          <p:spPr bwMode="auto">
            <a:xfrm>
              <a:off x="1872" y="2304"/>
              <a:ext cx="48" cy="192"/>
            </a:xfrm>
            <a:prstGeom prst="line">
              <a:avLst/>
            </a:prstGeom>
            <a:noFill/>
            <a:ln w="76200">
              <a:solidFill>
                <a:schemeClr val="accent2"/>
              </a:solidFill>
              <a:round/>
              <a:headEnd/>
              <a:tailEnd/>
            </a:ln>
          </p:spPr>
          <p:txBody>
            <a:bodyPr/>
            <a:lstStyle/>
            <a:p>
              <a:endParaRPr lang="en-US"/>
            </a:p>
          </p:txBody>
        </p:sp>
        <p:sp>
          <p:nvSpPr>
            <p:cNvPr id="19580" name="Line 51"/>
            <p:cNvSpPr>
              <a:spLocks noChangeAspect="1" noChangeShapeType="1"/>
            </p:cNvSpPr>
            <p:nvPr/>
          </p:nvSpPr>
          <p:spPr bwMode="auto">
            <a:xfrm>
              <a:off x="1920" y="2496"/>
              <a:ext cx="192" cy="192"/>
            </a:xfrm>
            <a:prstGeom prst="line">
              <a:avLst/>
            </a:prstGeom>
            <a:noFill/>
            <a:ln w="76200">
              <a:solidFill>
                <a:schemeClr val="accent2"/>
              </a:solidFill>
              <a:round/>
              <a:headEnd/>
              <a:tailEnd/>
            </a:ln>
          </p:spPr>
          <p:txBody>
            <a:bodyPr/>
            <a:lstStyle/>
            <a:p>
              <a:endParaRPr lang="en-US"/>
            </a:p>
          </p:txBody>
        </p:sp>
        <p:sp>
          <p:nvSpPr>
            <p:cNvPr id="19581" name="Line 52"/>
            <p:cNvSpPr>
              <a:spLocks noChangeAspect="1" noChangeShapeType="1"/>
            </p:cNvSpPr>
            <p:nvPr/>
          </p:nvSpPr>
          <p:spPr bwMode="auto">
            <a:xfrm>
              <a:off x="1152" y="2160"/>
              <a:ext cx="0" cy="288"/>
            </a:xfrm>
            <a:prstGeom prst="line">
              <a:avLst/>
            </a:prstGeom>
            <a:noFill/>
            <a:ln w="76200">
              <a:solidFill>
                <a:schemeClr val="accent2"/>
              </a:solidFill>
              <a:round/>
              <a:headEnd/>
              <a:tailEnd/>
            </a:ln>
          </p:spPr>
          <p:txBody>
            <a:bodyPr/>
            <a:lstStyle/>
            <a:p>
              <a:endParaRPr lang="en-US"/>
            </a:p>
          </p:txBody>
        </p:sp>
        <p:sp>
          <p:nvSpPr>
            <p:cNvPr id="19582" name="Line 53"/>
            <p:cNvSpPr>
              <a:spLocks noChangeAspect="1" noChangeShapeType="1"/>
            </p:cNvSpPr>
            <p:nvPr/>
          </p:nvSpPr>
          <p:spPr bwMode="auto">
            <a:xfrm>
              <a:off x="1152" y="2448"/>
              <a:ext cx="240" cy="48"/>
            </a:xfrm>
            <a:prstGeom prst="line">
              <a:avLst/>
            </a:prstGeom>
            <a:noFill/>
            <a:ln w="76200">
              <a:solidFill>
                <a:schemeClr val="accent2"/>
              </a:solidFill>
              <a:round/>
              <a:headEnd/>
              <a:tailEnd/>
            </a:ln>
          </p:spPr>
          <p:txBody>
            <a:bodyPr/>
            <a:lstStyle/>
            <a:p>
              <a:endParaRPr lang="en-US"/>
            </a:p>
          </p:txBody>
        </p:sp>
        <p:sp>
          <p:nvSpPr>
            <p:cNvPr id="19583" name="Line 54"/>
            <p:cNvSpPr>
              <a:spLocks noChangeAspect="1" noChangeShapeType="1"/>
            </p:cNvSpPr>
            <p:nvPr/>
          </p:nvSpPr>
          <p:spPr bwMode="auto">
            <a:xfrm>
              <a:off x="1392" y="2496"/>
              <a:ext cx="144" cy="240"/>
            </a:xfrm>
            <a:prstGeom prst="line">
              <a:avLst/>
            </a:prstGeom>
            <a:noFill/>
            <a:ln w="76200">
              <a:solidFill>
                <a:schemeClr val="accent2"/>
              </a:solidFill>
              <a:round/>
              <a:headEnd/>
              <a:tailEnd/>
            </a:ln>
          </p:spPr>
          <p:txBody>
            <a:bodyPr/>
            <a:lstStyle/>
            <a:p>
              <a:endParaRPr lang="en-US"/>
            </a:p>
          </p:txBody>
        </p:sp>
        <p:sp>
          <p:nvSpPr>
            <p:cNvPr id="19584" name="Line 55"/>
            <p:cNvSpPr>
              <a:spLocks noChangeAspect="1" noChangeShapeType="1"/>
            </p:cNvSpPr>
            <p:nvPr/>
          </p:nvSpPr>
          <p:spPr bwMode="auto">
            <a:xfrm flipV="1">
              <a:off x="1536" y="2688"/>
              <a:ext cx="576" cy="48"/>
            </a:xfrm>
            <a:prstGeom prst="line">
              <a:avLst/>
            </a:prstGeom>
            <a:noFill/>
            <a:ln w="76200">
              <a:solidFill>
                <a:schemeClr val="accent2"/>
              </a:solidFill>
              <a:round/>
              <a:headEnd/>
              <a:tailEnd/>
            </a:ln>
          </p:spPr>
          <p:txBody>
            <a:bodyPr/>
            <a:lstStyle/>
            <a:p>
              <a:endParaRPr lang="en-US"/>
            </a:p>
          </p:txBody>
        </p:sp>
      </p:grpSp>
      <p:grpSp>
        <p:nvGrpSpPr>
          <p:cNvPr id="6" name="Group 56"/>
          <p:cNvGrpSpPr>
            <a:grpSpLocks noChangeAspect="1"/>
          </p:cNvGrpSpPr>
          <p:nvPr/>
        </p:nvGrpSpPr>
        <p:grpSpPr bwMode="auto">
          <a:xfrm>
            <a:off x="1790700" y="2628900"/>
            <a:ext cx="2741613" cy="2170113"/>
            <a:chOff x="1152" y="1824"/>
            <a:chExt cx="1152" cy="912"/>
          </a:xfrm>
        </p:grpSpPr>
        <p:sp>
          <p:nvSpPr>
            <p:cNvPr id="19562" name="Line 57"/>
            <p:cNvSpPr>
              <a:spLocks noChangeAspect="1" noChangeShapeType="1"/>
            </p:cNvSpPr>
            <p:nvPr/>
          </p:nvSpPr>
          <p:spPr bwMode="auto">
            <a:xfrm>
              <a:off x="1152" y="2160"/>
              <a:ext cx="0" cy="288"/>
            </a:xfrm>
            <a:prstGeom prst="line">
              <a:avLst/>
            </a:prstGeom>
            <a:noFill/>
            <a:ln w="76200">
              <a:solidFill>
                <a:schemeClr val="accent2"/>
              </a:solidFill>
              <a:round/>
              <a:headEnd/>
              <a:tailEnd/>
            </a:ln>
          </p:spPr>
          <p:txBody>
            <a:bodyPr/>
            <a:lstStyle/>
            <a:p>
              <a:endParaRPr lang="en-US"/>
            </a:p>
          </p:txBody>
        </p:sp>
        <p:sp>
          <p:nvSpPr>
            <p:cNvPr id="19563" name="Line 58"/>
            <p:cNvSpPr>
              <a:spLocks noChangeAspect="1" noChangeShapeType="1"/>
            </p:cNvSpPr>
            <p:nvPr/>
          </p:nvSpPr>
          <p:spPr bwMode="auto">
            <a:xfrm>
              <a:off x="1152" y="2448"/>
              <a:ext cx="240" cy="48"/>
            </a:xfrm>
            <a:prstGeom prst="line">
              <a:avLst/>
            </a:prstGeom>
            <a:noFill/>
            <a:ln w="76200">
              <a:solidFill>
                <a:schemeClr val="accent2"/>
              </a:solidFill>
              <a:round/>
              <a:headEnd/>
              <a:tailEnd/>
            </a:ln>
          </p:spPr>
          <p:txBody>
            <a:bodyPr/>
            <a:lstStyle/>
            <a:p>
              <a:endParaRPr lang="en-US"/>
            </a:p>
          </p:txBody>
        </p:sp>
        <p:sp>
          <p:nvSpPr>
            <p:cNvPr id="19564" name="Line 59"/>
            <p:cNvSpPr>
              <a:spLocks noChangeAspect="1" noChangeShapeType="1"/>
            </p:cNvSpPr>
            <p:nvPr/>
          </p:nvSpPr>
          <p:spPr bwMode="auto">
            <a:xfrm>
              <a:off x="1392" y="2496"/>
              <a:ext cx="144" cy="240"/>
            </a:xfrm>
            <a:prstGeom prst="line">
              <a:avLst/>
            </a:prstGeom>
            <a:noFill/>
            <a:ln w="76200">
              <a:solidFill>
                <a:schemeClr val="accent2"/>
              </a:solidFill>
              <a:round/>
              <a:headEnd/>
              <a:tailEnd/>
            </a:ln>
          </p:spPr>
          <p:txBody>
            <a:bodyPr/>
            <a:lstStyle/>
            <a:p>
              <a:endParaRPr lang="en-US"/>
            </a:p>
          </p:txBody>
        </p:sp>
        <p:sp>
          <p:nvSpPr>
            <p:cNvPr id="19565" name="Line 60"/>
            <p:cNvSpPr>
              <a:spLocks noChangeAspect="1" noChangeShapeType="1"/>
            </p:cNvSpPr>
            <p:nvPr/>
          </p:nvSpPr>
          <p:spPr bwMode="auto">
            <a:xfrm flipV="1">
              <a:off x="1536" y="2688"/>
              <a:ext cx="576" cy="48"/>
            </a:xfrm>
            <a:prstGeom prst="line">
              <a:avLst/>
            </a:prstGeom>
            <a:noFill/>
            <a:ln w="76200">
              <a:solidFill>
                <a:schemeClr val="accent2"/>
              </a:solidFill>
              <a:round/>
              <a:headEnd/>
              <a:tailEnd/>
            </a:ln>
          </p:spPr>
          <p:txBody>
            <a:bodyPr/>
            <a:lstStyle/>
            <a:p>
              <a:endParaRPr lang="en-US"/>
            </a:p>
          </p:txBody>
        </p:sp>
        <p:sp>
          <p:nvSpPr>
            <p:cNvPr id="19566" name="Line 61"/>
            <p:cNvSpPr>
              <a:spLocks noChangeAspect="1" noChangeShapeType="1"/>
            </p:cNvSpPr>
            <p:nvPr/>
          </p:nvSpPr>
          <p:spPr bwMode="auto">
            <a:xfrm flipV="1">
              <a:off x="2112" y="2496"/>
              <a:ext cx="192" cy="192"/>
            </a:xfrm>
            <a:prstGeom prst="line">
              <a:avLst/>
            </a:prstGeom>
            <a:noFill/>
            <a:ln w="76200">
              <a:solidFill>
                <a:schemeClr val="accent2"/>
              </a:solidFill>
              <a:round/>
              <a:headEnd/>
              <a:tailEnd/>
            </a:ln>
          </p:spPr>
          <p:txBody>
            <a:bodyPr/>
            <a:lstStyle/>
            <a:p>
              <a:endParaRPr lang="en-US"/>
            </a:p>
          </p:txBody>
        </p:sp>
        <p:sp>
          <p:nvSpPr>
            <p:cNvPr id="19567" name="Line 62"/>
            <p:cNvSpPr>
              <a:spLocks noChangeAspect="1" noChangeShapeType="1"/>
            </p:cNvSpPr>
            <p:nvPr/>
          </p:nvSpPr>
          <p:spPr bwMode="auto">
            <a:xfrm>
              <a:off x="1152" y="2160"/>
              <a:ext cx="336" cy="48"/>
            </a:xfrm>
            <a:prstGeom prst="line">
              <a:avLst/>
            </a:prstGeom>
            <a:noFill/>
            <a:ln w="76200">
              <a:solidFill>
                <a:schemeClr val="accent2"/>
              </a:solidFill>
              <a:round/>
              <a:headEnd/>
              <a:tailEnd/>
            </a:ln>
          </p:spPr>
          <p:txBody>
            <a:bodyPr/>
            <a:lstStyle/>
            <a:p>
              <a:endParaRPr lang="en-US"/>
            </a:p>
          </p:txBody>
        </p:sp>
        <p:sp>
          <p:nvSpPr>
            <p:cNvPr id="19568" name="Line 63"/>
            <p:cNvSpPr>
              <a:spLocks noChangeAspect="1" noChangeShapeType="1"/>
            </p:cNvSpPr>
            <p:nvPr/>
          </p:nvSpPr>
          <p:spPr bwMode="auto">
            <a:xfrm>
              <a:off x="1488" y="2208"/>
              <a:ext cx="384" cy="96"/>
            </a:xfrm>
            <a:prstGeom prst="line">
              <a:avLst/>
            </a:prstGeom>
            <a:noFill/>
            <a:ln w="76200">
              <a:solidFill>
                <a:schemeClr val="accent2"/>
              </a:solidFill>
              <a:round/>
              <a:headEnd/>
              <a:tailEnd/>
            </a:ln>
          </p:spPr>
          <p:txBody>
            <a:bodyPr/>
            <a:lstStyle/>
            <a:p>
              <a:endParaRPr lang="en-US"/>
            </a:p>
          </p:txBody>
        </p:sp>
        <p:sp>
          <p:nvSpPr>
            <p:cNvPr id="19569" name="Line 64"/>
            <p:cNvSpPr>
              <a:spLocks noChangeAspect="1" noChangeShapeType="1"/>
            </p:cNvSpPr>
            <p:nvPr/>
          </p:nvSpPr>
          <p:spPr bwMode="auto">
            <a:xfrm>
              <a:off x="1872" y="2304"/>
              <a:ext cx="48" cy="192"/>
            </a:xfrm>
            <a:prstGeom prst="line">
              <a:avLst/>
            </a:prstGeom>
            <a:noFill/>
            <a:ln w="76200">
              <a:solidFill>
                <a:schemeClr val="accent2"/>
              </a:solidFill>
              <a:round/>
              <a:headEnd/>
              <a:tailEnd/>
            </a:ln>
          </p:spPr>
          <p:txBody>
            <a:bodyPr/>
            <a:lstStyle/>
            <a:p>
              <a:endParaRPr lang="en-US"/>
            </a:p>
          </p:txBody>
        </p:sp>
        <p:sp>
          <p:nvSpPr>
            <p:cNvPr id="19570" name="Line 65"/>
            <p:cNvSpPr>
              <a:spLocks noChangeAspect="1" noChangeShapeType="1"/>
            </p:cNvSpPr>
            <p:nvPr/>
          </p:nvSpPr>
          <p:spPr bwMode="auto">
            <a:xfrm>
              <a:off x="1920" y="2496"/>
              <a:ext cx="384" cy="0"/>
            </a:xfrm>
            <a:prstGeom prst="line">
              <a:avLst/>
            </a:prstGeom>
            <a:noFill/>
            <a:ln w="76200">
              <a:solidFill>
                <a:schemeClr val="accent2"/>
              </a:solidFill>
              <a:round/>
              <a:headEnd/>
              <a:tailEnd/>
            </a:ln>
          </p:spPr>
          <p:txBody>
            <a:bodyPr/>
            <a:lstStyle/>
            <a:p>
              <a:endParaRPr lang="en-US"/>
            </a:p>
          </p:txBody>
        </p:sp>
        <p:sp>
          <p:nvSpPr>
            <p:cNvPr id="19571" name="Line 66"/>
            <p:cNvSpPr>
              <a:spLocks noChangeAspect="1" noChangeShapeType="1"/>
            </p:cNvSpPr>
            <p:nvPr/>
          </p:nvSpPr>
          <p:spPr bwMode="auto">
            <a:xfrm flipV="1">
              <a:off x="1152" y="1824"/>
              <a:ext cx="336" cy="336"/>
            </a:xfrm>
            <a:prstGeom prst="line">
              <a:avLst/>
            </a:prstGeom>
            <a:noFill/>
            <a:ln w="76200">
              <a:solidFill>
                <a:schemeClr val="accent2"/>
              </a:solidFill>
              <a:round/>
              <a:headEnd/>
              <a:tailEnd/>
            </a:ln>
          </p:spPr>
          <p:txBody>
            <a:bodyPr/>
            <a:lstStyle/>
            <a:p>
              <a:endParaRPr lang="en-US"/>
            </a:p>
          </p:txBody>
        </p:sp>
        <p:sp>
          <p:nvSpPr>
            <p:cNvPr id="19572" name="Line 67"/>
            <p:cNvSpPr>
              <a:spLocks noChangeAspect="1" noChangeShapeType="1"/>
            </p:cNvSpPr>
            <p:nvPr/>
          </p:nvSpPr>
          <p:spPr bwMode="auto">
            <a:xfrm>
              <a:off x="1488" y="1824"/>
              <a:ext cx="240" cy="144"/>
            </a:xfrm>
            <a:prstGeom prst="line">
              <a:avLst/>
            </a:prstGeom>
            <a:noFill/>
            <a:ln w="76200">
              <a:solidFill>
                <a:schemeClr val="accent2"/>
              </a:solidFill>
              <a:round/>
              <a:headEnd/>
              <a:tailEnd/>
            </a:ln>
          </p:spPr>
          <p:txBody>
            <a:bodyPr/>
            <a:lstStyle/>
            <a:p>
              <a:endParaRPr lang="en-US"/>
            </a:p>
          </p:txBody>
        </p:sp>
        <p:sp>
          <p:nvSpPr>
            <p:cNvPr id="19573" name="Line 68"/>
            <p:cNvSpPr>
              <a:spLocks noChangeAspect="1" noChangeShapeType="1"/>
            </p:cNvSpPr>
            <p:nvPr/>
          </p:nvSpPr>
          <p:spPr bwMode="auto">
            <a:xfrm>
              <a:off x="1728" y="1968"/>
              <a:ext cx="192" cy="48"/>
            </a:xfrm>
            <a:prstGeom prst="line">
              <a:avLst/>
            </a:prstGeom>
            <a:noFill/>
            <a:ln w="76200">
              <a:solidFill>
                <a:schemeClr val="accent2"/>
              </a:solidFill>
              <a:round/>
              <a:headEnd/>
              <a:tailEnd/>
            </a:ln>
          </p:spPr>
          <p:txBody>
            <a:bodyPr/>
            <a:lstStyle/>
            <a:p>
              <a:endParaRPr lang="en-US"/>
            </a:p>
          </p:txBody>
        </p:sp>
        <p:sp>
          <p:nvSpPr>
            <p:cNvPr id="19574" name="Line 69"/>
            <p:cNvSpPr>
              <a:spLocks noChangeAspect="1" noChangeShapeType="1"/>
            </p:cNvSpPr>
            <p:nvPr/>
          </p:nvSpPr>
          <p:spPr bwMode="auto">
            <a:xfrm>
              <a:off x="1920" y="2016"/>
              <a:ext cx="192" cy="0"/>
            </a:xfrm>
            <a:prstGeom prst="line">
              <a:avLst/>
            </a:prstGeom>
            <a:noFill/>
            <a:ln w="76200">
              <a:solidFill>
                <a:schemeClr val="accent2"/>
              </a:solidFill>
              <a:round/>
              <a:headEnd/>
              <a:tailEnd/>
            </a:ln>
          </p:spPr>
          <p:txBody>
            <a:bodyPr/>
            <a:lstStyle/>
            <a:p>
              <a:endParaRPr lang="en-US"/>
            </a:p>
          </p:txBody>
        </p:sp>
        <p:sp>
          <p:nvSpPr>
            <p:cNvPr id="19575" name="Line 70"/>
            <p:cNvSpPr>
              <a:spLocks noChangeAspect="1" noChangeShapeType="1"/>
            </p:cNvSpPr>
            <p:nvPr/>
          </p:nvSpPr>
          <p:spPr bwMode="auto">
            <a:xfrm>
              <a:off x="2112" y="2016"/>
              <a:ext cx="48" cy="240"/>
            </a:xfrm>
            <a:prstGeom prst="line">
              <a:avLst/>
            </a:prstGeom>
            <a:noFill/>
            <a:ln w="76200">
              <a:solidFill>
                <a:schemeClr val="accent2"/>
              </a:solidFill>
              <a:round/>
              <a:headEnd/>
              <a:tailEnd/>
            </a:ln>
          </p:spPr>
          <p:txBody>
            <a:bodyPr/>
            <a:lstStyle/>
            <a:p>
              <a:endParaRPr lang="en-US"/>
            </a:p>
          </p:txBody>
        </p:sp>
        <p:sp>
          <p:nvSpPr>
            <p:cNvPr id="19576" name="Line 71"/>
            <p:cNvSpPr>
              <a:spLocks noChangeAspect="1" noChangeShapeType="1"/>
            </p:cNvSpPr>
            <p:nvPr/>
          </p:nvSpPr>
          <p:spPr bwMode="auto">
            <a:xfrm>
              <a:off x="2160" y="2256"/>
              <a:ext cx="144" cy="240"/>
            </a:xfrm>
            <a:prstGeom prst="line">
              <a:avLst/>
            </a:prstGeom>
            <a:noFill/>
            <a:ln w="76200">
              <a:solidFill>
                <a:schemeClr val="accent2"/>
              </a:solidFill>
              <a:round/>
              <a:headEnd/>
              <a:tailEnd/>
            </a:ln>
          </p:spPr>
          <p:txBody>
            <a:bodyPr/>
            <a:lstStyle/>
            <a:p>
              <a:endParaRPr lang="en-US"/>
            </a:p>
          </p:txBody>
        </p:sp>
      </p:grpSp>
      <p:sp>
        <p:nvSpPr>
          <p:cNvPr id="19469" name="Oval 72"/>
          <p:cNvSpPr>
            <a:spLocks noChangeAspect="1" noChangeArrowheads="1"/>
          </p:cNvSpPr>
          <p:nvPr/>
        </p:nvSpPr>
        <p:spPr bwMode="auto">
          <a:xfrm>
            <a:off x="2933700" y="4113213"/>
            <a:ext cx="227013" cy="2286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9470" name="Oval 73"/>
          <p:cNvSpPr>
            <a:spLocks noChangeAspect="1" noChangeArrowheads="1"/>
          </p:cNvSpPr>
          <p:nvPr/>
        </p:nvSpPr>
        <p:spPr bwMode="auto">
          <a:xfrm>
            <a:off x="3960813" y="4570413"/>
            <a:ext cx="228600" cy="2286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9471" name="Oval 74"/>
          <p:cNvSpPr>
            <a:spLocks noChangeAspect="1" noChangeArrowheads="1"/>
          </p:cNvSpPr>
          <p:nvPr/>
        </p:nvSpPr>
        <p:spPr bwMode="auto">
          <a:xfrm>
            <a:off x="4418013" y="4113213"/>
            <a:ext cx="228600" cy="2286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9472" name="Oval 75"/>
          <p:cNvSpPr>
            <a:spLocks noChangeAspect="1" noChangeArrowheads="1"/>
          </p:cNvSpPr>
          <p:nvPr/>
        </p:nvSpPr>
        <p:spPr bwMode="auto">
          <a:xfrm>
            <a:off x="3960813" y="2057400"/>
            <a:ext cx="228600" cy="228600"/>
          </a:xfrm>
          <a:prstGeom prst="ellipse">
            <a:avLst/>
          </a:prstGeom>
          <a:solidFill>
            <a:schemeClr val="hlink"/>
          </a:solidFill>
          <a:ln w="9525">
            <a:solidFill>
              <a:schemeClr val="tx1"/>
            </a:solidFill>
            <a:round/>
            <a:headEnd/>
            <a:tailEnd/>
          </a:ln>
        </p:spPr>
        <p:txBody>
          <a:bodyPr wrap="none" anchor="ctr"/>
          <a:lstStyle/>
          <a:p>
            <a:endParaRPr lang="en-US"/>
          </a:p>
        </p:txBody>
      </p:sp>
      <p:grpSp>
        <p:nvGrpSpPr>
          <p:cNvPr id="19473" name="Group 76"/>
          <p:cNvGrpSpPr>
            <a:grpSpLocks/>
          </p:cNvGrpSpPr>
          <p:nvPr/>
        </p:nvGrpSpPr>
        <p:grpSpPr bwMode="auto">
          <a:xfrm>
            <a:off x="1219200" y="2057400"/>
            <a:ext cx="3427413" cy="2741613"/>
            <a:chOff x="768" y="1296"/>
            <a:chExt cx="2159" cy="1727"/>
          </a:xfrm>
        </p:grpSpPr>
        <p:sp>
          <p:nvSpPr>
            <p:cNvPr id="19477" name="Oval 77"/>
            <p:cNvSpPr>
              <a:spLocks noChangeAspect="1" noChangeArrowheads="1"/>
            </p:cNvSpPr>
            <p:nvPr/>
          </p:nvSpPr>
          <p:spPr bwMode="auto">
            <a:xfrm>
              <a:off x="1056" y="2088"/>
              <a:ext cx="144" cy="143"/>
            </a:xfrm>
            <a:prstGeom prst="ellipse">
              <a:avLst/>
            </a:prstGeom>
            <a:solidFill>
              <a:schemeClr val="accent1"/>
            </a:solidFill>
            <a:ln w="9525">
              <a:solidFill>
                <a:schemeClr val="tx1"/>
              </a:solidFill>
              <a:round/>
              <a:headEnd/>
              <a:tailEnd/>
            </a:ln>
          </p:spPr>
          <p:txBody>
            <a:bodyPr wrap="none" anchor="ctr"/>
            <a:lstStyle/>
            <a:p>
              <a:endParaRPr lang="en-US"/>
            </a:p>
          </p:txBody>
        </p:sp>
        <p:grpSp>
          <p:nvGrpSpPr>
            <p:cNvPr id="19478" name="Group 78"/>
            <p:cNvGrpSpPr>
              <a:grpSpLocks noChangeAspect="1"/>
            </p:cNvGrpSpPr>
            <p:nvPr/>
          </p:nvGrpSpPr>
          <p:grpSpPr bwMode="auto">
            <a:xfrm>
              <a:off x="768" y="1296"/>
              <a:ext cx="2123" cy="1727"/>
              <a:chOff x="3456" y="1584"/>
              <a:chExt cx="1416" cy="1152"/>
            </a:xfrm>
          </p:grpSpPr>
          <p:sp>
            <p:nvSpPr>
              <p:cNvPr id="19521" name="Line 79"/>
              <p:cNvSpPr>
                <a:spLocks noChangeAspect="1" noChangeShapeType="1"/>
              </p:cNvSpPr>
              <p:nvPr/>
            </p:nvSpPr>
            <p:spPr bwMode="auto">
              <a:xfrm>
                <a:off x="3696" y="2160"/>
                <a:ext cx="0" cy="148"/>
              </a:xfrm>
              <a:prstGeom prst="line">
                <a:avLst/>
              </a:prstGeom>
              <a:noFill/>
              <a:ln w="9525">
                <a:solidFill>
                  <a:schemeClr val="tx1"/>
                </a:solidFill>
                <a:round/>
                <a:headEnd/>
                <a:tailEnd type="triangle" w="med" len="med"/>
              </a:ln>
            </p:spPr>
            <p:txBody>
              <a:bodyPr/>
              <a:lstStyle/>
              <a:p>
                <a:endParaRPr lang="en-US"/>
              </a:p>
            </p:txBody>
          </p:sp>
          <p:sp>
            <p:nvSpPr>
              <p:cNvPr id="19522" name="Line 80"/>
              <p:cNvSpPr>
                <a:spLocks noChangeAspect="1" noChangeShapeType="1"/>
              </p:cNvSpPr>
              <p:nvPr/>
            </p:nvSpPr>
            <p:spPr bwMode="auto">
              <a:xfrm flipH="1">
                <a:off x="3574" y="2160"/>
                <a:ext cx="122" cy="96"/>
              </a:xfrm>
              <a:prstGeom prst="line">
                <a:avLst/>
              </a:prstGeom>
              <a:noFill/>
              <a:ln w="9525">
                <a:solidFill>
                  <a:schemeClr val="tx1"/>
                </a:solidFill>
                <a:round/>
                <a:headEnd/>
                <a:tailEnd type="triangle" w="med" len="med"/>
              </a:ln>
            </p:spPr>
            <p:txBody>
              <a:bodyPr/>
              <a:lstStyle/>
              <a:p>
                <a:endParaRPr lang="en-US"/>
              </a:p>
            </p:txBody>
          </p:sp>
          <p:sp>
            <p:nvSpPr>
              <p:cNvPr id="19523" name="Line 81"/>
              <p:cNvSpPr>
                <a:spLocks noChangeAspect="1" noChangeShapeType="1"/>
              </p:cNvSpPr>
              <p:nvPr/>
            </p:nvSpPr>
            <p:spPr bwMode="auto">
              <a:xfrm flipH="1" flipV="1">
                <a:off x="3578" y="2092"/>
                <a:ext cx="118" cy="68"/>
              </a:xfrm>
              <a:prstGeom prst="line">
                <a:avLst/>
              </a:prstGeom>
              <a:noFill/>
              <a:ln w="9525">
                <a:solidFill>
                  <a:schemeClr val="tx1"/>
                </a:solidFill>
                <a:round/>
                <a:headEnd/>
                <a:tailEnd type="triangle" w="med" len="med"/>
              </a:ln>
            </p:spPr>
            <p:txBody>
              <a:bodyPr/>
              <a:lstStyle/>
              <a:p>
                <a:endParaRPr lang="en-US"/>
              </a:p>
            </p:txBody>
          </p:sp>
          <p:sp>
            <p:nvSpPr>
              <p:cNvPr id="19524" name="Line 82"/>
              <p:cNvSpPr>
                <a:spLocks noChangeAspect="1" noChangeShapeType="1"/>
              </p:cNvSpPr>
              <p:nvPr/>
            </p:nvSpPr>
            <p:spPr bwMode="auto">
              <a:xfrm flipV="1">
                <a:off x="3696" y="2020"/>
                <a:ext cx="0" cy="140"/>
              </a:xfrm>
              <a:prstGeom prst="line">
                <a:avLst/>
              </a:prstGeom>
              <a:noFill/>
              <a:ln w="9525">
                <a:solidFill>
                  <a:schemeClr val="tx1"/>
                </a:solidFill>
                <a:round/>
                <a:headEnd/>
                <a:tailEnd type="triangle" w="med" len="med"/>
              </a:ln>
            </p:spPr>
            <p:txBody>
              <a:bodyPr/>
              <a:lstStyle/>
              <a:p>
                <a:endParaRPr lang="en-US"/>
              </a:p>
            </p:txBody>
          </p:sp>
          <p:sp>
            <p:nvSpPr>
              <p:cNvPr id="19525" name="Line 83"/>
              <p:cNvSpPr>
                <a:spLocks noChangeAspect="1" noChangeShapeType="1"/>
              </p:cNvSpPr>
              <p:nvPr/>
            </p:nvSpPr>
            <p:spPr bwMode="auto">
              <a:xfrm flipV="1">
                <a:off x="3696" y="1980"/>
                <a:ext cx="180" cy="180"/>
              </a:xfrm>
              <a:prstGeom prst="line">
                <a:avLst/>
              </a:prstGeom>
              <a:noFill/>
              <a:ln w="9525">
                <a:solidFill>
                  <a:schemeClr val="tx1"/>
                </a:solidFill>
                <a:round/>
                <a:headEnd/>
                <a:tailEnd type="triangle" w="med" len="med"/>
              </a:ln>
            </p:spPr>
            <p:txBody>
              <a:bodyPr/>
              <a:lstStyle/>
              <a:p>
                <a:endParaRPr lang="en-US"/>
              </a:p>
            </p:txBody>
          </p:sp>
          <p:sp>
            <p:nvSpPr>
              <p:cNvPr id="19526" name="Line 84"/>
              <p:cNvSpPr>
                <a:spLocks noChangeAspect="1" noChangeShapeType="1"/>
              </p:cNvSpPr>
              <p:nvPr/>
            </p:nvSpPr>
            <p:spPr bwMode="auto">
              <a:xfrm>
                <a:off x="3696" y="2160"/>
                <a:ext cx="174" cy="26"/>
              </a:xfrm>
              <a:prstGeom prst="line">
                <a:avLst/>
              </a:prstGeom>
              <a:noFill/>
              <a:ln w="9525">
                <a:solidFill>
                  <a:schemeClr val="tx1"/>
                </a:solidFill>
                <a:round/>
                <a:headEnd/>
                <a:tailEnd type="triangle" w="med" len="med"/>
              </a:ln>
            </p:spPr>
            <p:txBody>
              <a:bodyPr/>
              <a:lstStyle/>
              <a:p>
                <a:endParaRPr lang="en-US"/>
              </a:p>
            </p:txBody>
          </p:sp>
          <p:sp>
            <p:nvSpPr>
              <p:cNvPr id="19527" name="Line 85"/>
              <p:cNvSpPr>
                <a:spLocks noChangeAspect="1" noChangeShapeType="1"/>
              </p:cNvSpPr>
              <p:nvPr/>
            </p:nvSpPr>
            <p:spPr bwMode="auto">
              <a:xfrm flipV="1">
                <a:off x="4032" y="2086"/>
                <a:ext cx="122" cy="122"/>
              </a:xfrm>
              <a:prstGeom prst="line">
                <a:avLst/>
              </a:prstGeom>
              <a:noFill/>
              <a:ln w="9525">
                <a:solidFill>
                  <a:schemeClr val="tx1"/>
                </a:solidFill>
                <a:round/>
                <a:headEnd/>
                <a:tailEnd type="triangle" w="med" len="med"/>
              </a:ln>
            </p:spPr>
            <p:txBody>
              <a:bodyPr/>
              <a:lstStyle/>
              <a:p>
                <a:endParaRPr lang="en-US"/>
              </a:p>
            </p:txBody>
          </p:sp>
          <p:sp>
            <p:nvSpPr>
              <p:cNvPr id="19528" name="Line 86"/>
              <p:cNvSpPr>
                <a:spLocks noChangeAspect="1" noChangeShapeType="1"/>
              </p:cNvSpPr>
              <p:nvPr/>
            </p:nvSpPr>
            <p:spPr bwMode="auto">
              <a:xfrm flipV="1">
                <a:off x="4272" y="1806"/>
                <a:ext cx="186" cy="162"/>
              </a:xfrm>
              <a:prstGeom prst="line">
                <a:avLst/>
              </a:prstGeom>
              <a:noFill/>
              <a:ln w="9525">
                <a:solidFill>
                  <a:schemeClr val="tx1"/>
                </a:solidFill>
                <a:round/>
                <a:headEnd/>
                <a:tailEnd type="triangle" w="med" len="med"/>
              </a:ln>
            </p:spPr>
            <p:txBody>
              <a:bodyPr/>
              <a:lstStyle/>
              <a:p>
                <a:endParaRPr lang="en-US"/>
              </a:p>
            </p:txBody>
          </p:sp>
          <p:sp>
            <p:nvSpPr>
              <p:cNvPr id="19529" name="Line 87"/>
              <p:cNvSpPr>
                <a:spLocks noChangeAspect="1" noChangeShapeType="1"/>
              </p:cNvSpPr>
              <p:nvPr/>
            </p:nvSpPr>
            <p:spPr bwMode="auto">
              <a:xfrm>
                <a:off x="4032" y="2208"/>
                <a:ext cx="200" cy="50"/>
              </a:xfrm>
              <a:prstGeom prst="line">
                <a:avLst/>
              </a:prstGeom>
              <a:noFill/>
              <a:ln w="9525">
                <a:solidFill>
                  <a:schemeClr val="tx1"/>
                </a:solidFill>
                <a:round/>
                <a:headEnd/>
                <a:tailEnd type="triangle" w="med" len="med"/>
              </a:ln>
            </p:spPr>
            <p:txBody>
              <a:bodyPr/>
              <a:lstStyle/>
              <a:p>
                <a:endParaRPr lang="en-US"/>
              </a:p>
            </p:txBody>
          </p:sp>
          <p:sp>
            <p:nvSpPr>
              <p:cNvPr id="19530" name="Line 88"/>
              <p:cNvSpPr>
                <a:spLocks noChangeAspect="1" noChangeShapeType="1"/>
              </p:cNvSpPr>
              <p:nvPr/>
            </p:nvSpPr>
            <p:spPr bwMode="auto">
              <a:xfrm flipH="1">
                <a:off x="3650" y="2448"/>
                <a:ext cx="46" cy="118"/>
              </a:xfrm>
              <a:prstGeom prst="line">
                <a:avLst/>
              </a:prstGeom>
              <a:noFill/>
              <a:ln w="9525">
                <a:solidFill>
                  <a:schemeClr val="tx1"/>
                </a:solidFill>
                <a:round/>
                <a:headEnd/>
                <a:tailEnd type="triangle" w="med" len="med"/>
              </a:ln>
            </p:spPr>
            <p:txBody>
              <a:bodyPr/>
              <a:lstStyle/>
              <a:p>
                <a:endParaRPr lang="en-US"/>
              </a:p>
            </p:txBody>
          </p:sp>
          <p:sp>
            <p:nvSpPr>
              <p:cNvPr id="19531" name="Line 89"/>
              <p:cNvSpPr>
                <a:spLocks noChangeAspect="1" noChangeShapeType="1"/>
              </p:cNvSpPr>
              <p:nvPr/>
            </p:nvSpPr>
            <p:spPr bwMode="auto">
              <a:xfrm>
                <a:off x="3456" y="2352"/>
                <a:ext cx="72" cy="172"/>
              </a:xfrm>
              <a:prstGeom prst="line">
                <a:avLst/>
              </a:prstGeom>
              <a:noFill/>
              <a:ln w="9525">
                <a:solidFill>
                  <a:schemeClr val="tx1"/>
                </a:solidFill>
                <a:round/>
                <a:headEnd/>
                <a:tailEnd type="triangle" w="med" len="med"/>
              </a:ln>
            </p:spPr>
            <p:txBody>
              <a:bodyPr/>
              <a:lstStyle/>
              <a:p>
                <a:endParaRPr lang="en-US"/>
              </a:p>
            </p:txBody>
          </p:sp>
          <p:sp>
            <p:nvSpPr>
              <p:cNvPr id="19532" name="Line 90"/>
              <p:cNvSpPr>
                <a:spLocks noChangeAspect="1" noChangeShapeType="1"/>
              </p:cNvSpPr>
              <p:nvPr/>
            </p:nvSpPr>
            <p:spPr bwMode="auto">
              <a:xfrm>
                <a:off x="3696" y="2448"/>
                <a:ext cx="124" cy="26"/>
              </a:xfrm>
              <a:prstGeom prst="line">
                <a:avLst/>
              </a:prstGeom>
              <a:noFill/>
              <a:ln w="9525">
                <a:solidFill>
                  <a:schemeClr val="tx1"/>
                </a:solidFill>
                <a:round/>
                <a:headEnd/>
                <a:tailEnd type="triangle" w="med" len="med"/>
              </a:ln>
            </p:spPr>
            <p:txBody>
              <a:bodyPr/>
              <a:lstStyle/>
              <a:p>
                <a:endParaRPr lang="en-US"/>
              </a:p>
            </p:txBody>
          </p:sp>
          <p:sp>
            <p:nvSpPr>
              <p:cNvPr id="19533" name="Line 91"/>
              <p:cNvSpPr>
                <a:spLocks noChangeAspect="1" noChangeShapeType="1"/>
              </p:cNvSpPr>
              <p:nvPr/>
            </p:nvSpPr>
            <p:spPr bwMode="auto">
              <a:xfrm flipH="1">
                <a:off x="4316" y="2304"/>
                <a:ext cx="100" cy="100"/>
              </a:xfrm>
              <a:prstGeom prst="line">
                <a:avLst/>
              </a:prstGeom>
              <a:noFill/>
              <a:ln w="9525">
                <a:solidFill>
                  <a:schemeClr val="tx1"/>
                </a:solidFill>
                <a:round/>
                <a:headEnd/>
                <a:tailEnd type="triangle" w="med" len="med"/>
              </a:ln>
            </p:spPr>
            <p:txBody>
              <a:bodyPr/>
              <a:lstStyle/>
              <a:p>
                <a:endParaRPr lang="en-US"/>
              </a:p>
            </p:txBody>
          </p:sp>
          <p:sp>
            <p:nvSpPr>
              <p:cNvPr id="19534" name="Line 92"/>
              <p:cNvSpPr>
                <a:spLocks noChangeAspect="1" noChangeShapeType="1"/>
              </p:cNvSpPr>
              <p:nvPr/>
            </p:nvSpPr>
            <p:spPr bwMode="auto">
              <a:xfrm flipV="1">
                <a:off x="4080" y="2622"/>
                <a:ext cx="70" cy="114"/>
              </a:xfrm>
              <a:prstGeom prst="line">
                <a:avLst/>
              </a:prstGeom>
              <a:noFill/>
              <a:ln w="9525">
                <a:solidFill>
                  <a:schemeClr val="tx1"/>
                </a:solidFill>
                <a:round/>
                <a:headEnd/>
                <a:tailEnd type="triangle" w="med" len="med"/>
              </a:ln>
            </p:spPr>
            <p:txBody>
              <a:bodyPr/>
              <a:lstStyle/>
              <a:p>
                <a:endParaRPr lang="en-US"/>
              </a:p>
            </p:txBody>
          </p:sp>
          <p:sp>
            <p:nvSpPr>
              <p:cNvPr id="19535" name="Line 93"/>
              <p:cNvSpPr>
                <a:spLocks noChangeAspect="1" noChangeShapeType="1"/>
              </p:cNvSpPr>
              <p:nvPr/>
            </p:nvSpPr>
            <p:spPr bwMode="auto">
              <a:xfrm>
                <a:off x="3936" y="2496"/>
                <a:ext cx="66" cy="112"/>
              </a:xfrm>
              <a:prstGeom prst="line">
                <a:avLst/>
              </a:prstGeom>
              <a:noFill/>
              <a:ln w="9525">
                <a:solidFill>
                  <a:schemeClr val="tx1"/>
                </a:solidFill>
                <a:round/>
                <a:headEnd/>
                <a:tailEnd type="triangle" w="med" len="med"/>
              </a:ln>
            </p:spPr>
            <p:txBody>
              <a:bodyPr/>
              <a:lstStyle/>
              <a:p>
                <a:endParaRPr lang="en-US"/>
              </a:p>
            </p:txBody>
          </p:sp>
          <p:sp>
            <p:nvSpPr>
              <p:cNvPr id="19536" name="Line 94"/>
              <p:cNvSpPr>
                <a:spLocks noChangeAspect="1" noChangeShapeType="1"/>
              </p:cNvSpPr>
              <p:nvPr/>
            </p:nvSpPr>
            <p:spPr bwMode="auto">
              <a:xfrm>
                <a:off x="3600" y="2688"/>
                <a:ext cx="232" cy="24"/>
              </a:xfrm>
              <a:prstGeom prst="line">
                <a:avLst/>
              </a:prstGeom>
              <a:noFill/>
              <a:ln w="9525">
                <a:solidFill>
                  <a:schemeClr val="tx1"/>
                </a:solidFill>
                <a:round/>
                <a:headEnd/>
                <a:tailEnd type="triangle" w="med" len="med"/>
              </a:ln>
            </p:spPr>
            <p:txBody>
              <a:bodyPr/>
              <a:lstStyle/>
              <a:p>
                <a:endParaRPr lang="en-US"/>
              </a:p>
            </p:txBody>
          </p:sp>
          <p:sp>
            <p:nvSpPr>
              <p:cNvPr id="19537" name="Line 95"/>
              <p:cNvSpPr>
                <a:spLocks noChangeAspect="1" noChangeShapeType="1"/>
              </p:cNvSpPr>
              <p:nvPr/>
            </p:nvSpPr>
            <p:spPr bwMode="auto">
              <a:xfrm flipV="1">
                <a:off x="4080" y="2712"/>
                <a:ext cx="294" cy="24"/>
              </a:xfrm>
              <a:prstGeom prst="line">
                <a:avLst/>
              </a:prstGeom>
              <a:noFill/>
              <a:ln w="9525">
                <a:solidFill>
                  <a:schemeClr val="tx1"/>
                </a:solidFill>
                <a:round/>
                <a:headEnd/>
                <a:tailEnd type="triangle" w="med" len="med"/>
              </a:ln>
            </p:spPr>
            <p:txBody>
              <a:bodyPr/>
              <a:lstStyle/>
              <a:p>
                <a:endParaRPr lang="en-US"/>
              </a:p>
            </p:txBody>
          </p:sp>
          <p:sp>
            <p:nvSpPr>
              <p:cNvPr id="19538" name="Line 96"/>
              <p:cNvSpPr>
                <a:spLocks noChangeAspect="1" noChangeShapeType="1"/>
              </p:cNvSpPr>
              <p:nvPr/>
            </p:nvSpPr>
            <p:spPr bwMode="auto">
              <a:xfrm>
                <a:off x="4416" y="2304"/>
                <a:ext cx="26" cy="100"/>
              </a:xfrm>
              <a:prstGeom prst="line">
                <a:avLst/>
              </a:prstGeom>
              <a:noFill/>
              <a:ln w="9525">
                <a:solidFill>
                  <a:schemeClr val="tx1"/>
                </a:solidFill>
                <a:round/>
                <a:headEnd/>
                <a:tailEnd type="triangle" w="med" len="med"/>
              </a:ln>
            </p:spPr>
            <p:txBody>
              <a:bodyPr/>
              <a:lstStyle/>
              <a:p>
                <a:endParaRPr lang="en-US"/>
              </a:p>
            </p:txBody>
          </p:sp>
          <p:sp>
            <p:nvSpPr>
              <p:cNvPr id="19539" name="Line 97"/>
              <p:cNvSpPr>
                <a:spLocks noChangeAspect="1" noChangeShapeType="1"/>
              </p:cNvSpPr>
              <p:nvPr/>
            </p:nvSpPr>
            <p:spPr bwMode="auto">
              <a:xfrm flipV="1">
                <a:off x="4656" y="2606"/>
                <a:ext cx="82" cy="82"/>
              </a:xfrm>
              <a:prstGeom prst="line">
                <a:avLst/>
              </a:prstGeom>
              <a:noFill/>
              <a:ln w="9525">
                <a:solidFill>
                  <a:schemeClr val="tx1"/>
                </a:solidFill>
                <a:round/>
                <a:headEnd/>
                <a:tailEnd type="triangle" w="med" len="med"/>
              </a:ln>
            </p:spPr>
            <p:txBody>
              <a:bodyPr/>
              <a:lstStyle/>
              <a:p>
                <a:endParaRPr lang="en-US"/>
              </a:p>
            </p:txBody>
          </p:sp>
          <p:sp>
            <p:nvSpPr>
              <p:cNvPr id="19540" name="Line 98"/>
              <p:cNvSpPr>
                <a:spLocks noChangeAspect="1" noChangeShapeType="1"/>
              </p:cNvSpPr>
              <p:nvPr/>
            </p:nvSpPr>
            <p:spPr bwMode="auto">
              <a:xfrm>
                <a:off x="3456" y="2016"/>
                <a:ext cx="0" cy="172"/>
              </a:xfrm>
              <a:prstGeom prst="line">
                <a:avLst/>
              </a:prstGeom>
              <a:noFill/>
              <a:ln w="9525">
                <a:solidFill>
                  <a:schemeClr val="tx1"/>
                </a:solidFill>
                <a:round/>
                <a:headEnd/>
                <a:tailEnd type="triangle" w="med" len="med"/>
              </a:ln>
            </p:spPr>
            <p:txBody>
              <a:bodyPr/>
              <a:lstStyle/>
              <a:p>
                <a:endParaRPr lang="en-US"/>
              </a:p>
            </p:txBody>
          </p:sp>
          <p:sp>
            <p:nvSpPr>
              <p:cNvPr id="19541" name="Line 99"/>
              <p:cNvSpPr>
                <a:spLocks noChangeAspect="1" noChangeShapeType="1"/>
              </p:cNvSpPr>
              <p:nvPr/>
            </p:nvSpPr>
            <p:spPr bwMode="auto">
              <a:xfrm flipH="1">
                <a:off x="3516" y="1728"/>
                <a:ext cx="84" cy="162"/>
              </a:xfrm>
              <a:prstGeom prst="line">
                <a:avLst/>
              </a:prstGeom>
              <a:noFill/>
              <a:ln w="9525">
                <a:solidFill>
                  <a:schemeClr val="tx1"/>
                </a:solidFill>
                <a:round/>
                <a:headEnd/>
                <a:tailEnd type="triangle" w="med" len="med"/>
              </a:ln>
            </p:spPr>
            <p:txBody>
              <a:bodyPr/>
              <a:lstStyle/>
              <a:p>
                <a:endParaRPr lang="en-US"/>
              </a:p>
            </p:txBody>
          </p:sp>
          <p:sp>
            <p:nvSpPr>
              <p:cNvPr id="19542" name="Line 100"/>
              <p:cNvSpPr>
                <a:spLocks noChangeAspect="1" noChangeShapeType="1"/>
              </p:cNvSpPr>
              <p:nvPr/>
            </p:nvSpPr>
            <p:spPr bwMode="auto">
              <a:xfrm flipH="1" flipV="1">
                <a:off x="3643" y="1792"/>
                <a:ext cx="53" cy="80"/>
              </a:xfrm>
              <a:prstGeom prst="line">
                <a:avLst/>
              </a:prstGeom>
              <a:noFill/>
              <a:ln w="9525">
                <a:solidFill>
                  <a:schemeClr val="tx1"/>
                </a:solidFill>
                <a:round/>
                <a:headEnd/>
                <a:tailEnd type="triangle" w="med" len="med"/>
              </a:ln>
            </p:spPr>
            <p:txBody>
              <a:bodyPr/>
              <a:lstStyle/>
              <a:p>
                <a:endParaRPr lang="en-US"/>
              </a:p>
            </p:txBody>
          </p:sp>
          <p:sp>
            <p:nvSpPr>
              <p:cNvPr id="19543" name="Line 101"/>
              <p:cNvSpPr>
                <a:spLocks noChangeAspect="1" noChangeShapeType="1"/>
              </p:cNvSpPr>
              <p:nvPr/>
            </p:nvSpPr>
            <p:spPr bwMode="auto">
              <a:xfrm flipV="1">
                <a:off x="3600" y="1680"/>
                <a:ext cx="144" cy="48"/>
              </a:xfrm>
              <a:prstGeom prst="line">
                <a:avLst/>
              </a:prstGeom>
              <a:noFill/>
              <a:ln w="9525">
                <a:solidFill>
                  <a:schemeClr val="tx1"/>
                </a:solidFill>
                <a:round/>
                <a:headEnd/>
                <a:tailEnd type="triangle" w="med" len="med"/>
              </a:ln>
            </p:spPr>
            <p:txBody>
              <a:bodyPr/>
              <a:lstStyle/>
              <a:p>
                <a:endParaRPr lang="en-US"/>
              </a:p>
            </p:txBody>
          </p:sp>
          <p:sp>
            <p:nvSpPr>
              <p:cNvPr id="19544" name="Line 102"/>
              <p:cNvSpPr>
                <a:spLocks noChangeAspect="1" noChangeShapeType="1"/>
              </p:cNvSpPr>
              <p:nvPr/>
            </p:nvSpPr>
            <p:spPr bwMode="auto">
              <a:xfrm>
                <a:off x="4032" y="1824"/>
                <a:ext cx="124" cy="74"/>
              </a:xfrm>
              <a:prstGeom prst="line">
                <a:avLst/>
              </a:prstGeom>
              <a:noFill/>
              <a:ln w="9525">
                <a:solidFill>
                  <a:schemeClr val="tx1"/>
                </a:solidFill>
                <a:round/>
                <a:headEnd/>
                <a:tailEnd type="triangle" w="med" len="med"/>
              </a:ln>
            </p:spPr>
            <p:txBody>
              <a:bodyPr/>
              <a:lstStyle/>
              <a:p>
                <a:endParaRPr lang="en-US"/>
              </a:p>
            </p:txBody>
          </p:sp>
          <p:sp>
            <p:nvSpPr>
              <p:cNvPr id="19545" name="Line 103"/>
              <p:cNvSpPr>
                <a:spLocks noChangeAspect="1" noChangeShapeType="1"/>
              </p:cNvSpPr>
              <p:nvPr/>
            </p:nvSpPr>
            <p:spPr bwMode="auto">
              <a:xfrm>
                <a:off x="4272" y="1584"/>
                <a:ext cx="0" cy="184"/>
              </a:xfrm>
              <a:prstGeom prst="line">
                <a:avLst/>
              </a:prstGeom>
              <a:noFill/>
              <a:ln w="9525">
                <a:solidFill>
                  <a:schemeClr val="tx1"/>
                </a:solidFill>
                <a:round/>
                <a:headEnd/>
                <a:tailEnd type="triangle" w="med" len="med"/>
              </a:ln>
            </p:spPr>
            <p:txBody>
              <a:bodyPr/>
              <a:lstStyle/>
              <a:p>
                <a:endParaRPr lang="en-US"/>
              </a:p>
            </p:txBody>
          </p:sp>
          <p:sp>
            <p:nvSpPr>
              <p:cNvPr id="19546" name="Line 104"/>
              <p:cNvSpPr>
                <a:spLocks noChangeAspect="1" noChangeShapeType="1"/>
              </p:cNvSpPr>
              <p:nvPr/>
            </p:nvSpPr>
            <p:spPr bwMode="auto">
              <a:xfrm flipV="1">
                <a:off x="4032" y="1710"/>
                <a:ext cx="114" cy="114"/>
              </a:xfrm>
              <a:prstGeom prst="line">
                <a:avLst/>
              </a:prstGeom>
              <a:noFill/>
              <a:ln w="9525">
                <a:solidFill>
                  <a:schemeClr val="tx1"/>
                </a:solidFill>
                <a:round/>
                <a:headEnd/>
                <a:tailEnd type="triangle" w="med" len="med"/>
              </a:ln>
            </p:spPr>
            <p:txBody>
              <a:bodyPr/>
              <a:lstStyle/>
              <a:p>
                <a:endParaRPr lang="en-US"/>
              </a:p>
            </p:txBody>
          </p:sp>
          <p:sp>
            <p:nvSpPr>
              <p:cNvPr id="19547" name="Line 105"/>
              <p:cNvSpPr>
                <a:spLocks noChangeAspect="1" noChangeShapeType="1"/>
              </p:cNvSpPr>
              <p:nvPr/>
            </p:nvSpPr>
            <p:spPr bwMode="auto">
              <a:xfrm flipV="1">
                <a:off x="3888" y="1610"/>
                <a:ext cx="192" cy="22"/>
              </a:xfrm>
              <a:prstGeom prst="line">
                <a:avLst/>
              </a:prstGeom>
              <a:noFill/>
              <a:ln w="9525">
                <a:solidFill>
                  <a:schemeClr val="tx1"/>
                </a:solidFill>
                <a:round/>
                <a:headEnd/>
                <a:tailEnd type="triangle" w="med" len="med"/>
              </a:ln>
            </p:spPr>
            <p:txBody>
              <a:bodyPr/>
              <a:lstStyle/>
              <a:p>
                <a:endParaRPr lang="en-US"/>
              </a:p>
            </p:txBody>
          </p:sp>
          <p:sp>
            <p:nvSpPr>
              <p:cNvPr id="19548" name="Line 106"/>
              <p:cNvSpPr>
                <a:spLocks noChangeAspect="1" noChangeShapeType="1"/>
              </p:cNvSpPr>
              <p:nvPr/>
            </p:nvSpPr>
            <p:spPr bwMode="auto">
              <a:xfrm>
                <a:off x="4272" y="1584"/>
                <a:ext cx="192" cy="26"/>
              </a:xfrm>
              <a:prstGeom prst="line">
                <a:avLst/>
              </a:prstGeom>
              <a:noFill/>
              <a:ln w="9525">
                <a:solidFill>
                  <a:schemeClr val="tx1"/>
                </a:solidFill>
                <a:round/>
                <a:headEnd/>
                <a:tailEnd type="triangle" w="med" len="med"/>
              </a:ln>
            </p:spPr>
            <p:txBody>
              <a:bodyPr/>
              <a:lstStyle/>
              <a:p>
                <a:endParaRPr lang="en-US"/>
              </a:p>
            </p:txBody>
          </p:sp>
          <p:sp>
            <p:nvSpPr>
              <p:cNvPr id="19549" name="Line 107"/>
              <p:cNvSpPr>
                <a:spLocks noChangeAspect="1" noChangeShapeType="1"/>
              </p:cNvSpPr>
              <p:nvPr/>
            </p:nvSpPr>
            <p:spPr bwMode="auto">
              <a:xfrm>
                <a:off x="4272" y="1968"/>
                <a:ext cx="113" cy="28"/>
              </a:xfrm>
              <a:prstGeom prst="line">
                <a:avLst/>
              </a:prstGeom>
              <a:noFill/>
              <a:ln w="9525">
                <a:solidFill>
                  <a:schemeClr val="tx1"/>
                </a:solidFill>
                <a:round/>
                <a:headEnd/>
                <a:tailEnd type="triangle" w="med" len="med"/>
              </a:ln>
            </p:spPr>
            <p:txBody>
              <a:bodyPr/>
              <a:lstStyle/>
              <a:p>
                <a:endParaRPr lang="en-US"/>
              </a:p>
            </p:txBody>
          </p:sp>
          <p:sp>
            <p:nvSpPr>
              <p:cNvPr id="19550" name="Line 108"/>
              <p:cNvSpPr>
                <a:spLocks noChangeAspect="1" noChangeShapeType="1"/>
              </p:cNvSpPr>
              <p:nvPr/>
            </p:nvSpPr>
            <p:spPr bwMode="auto">
              <a:xfrm flipH="1">
                <a:off x="4442" y="2016"/>
                <a:ext cx="22" cy="138"/>
              </a:xfrm>
              <a:prstGeom prst="line">
                <a:avLst/>
              </a:prstGeom>
              <a:noFill/>
              <a:ln w="9525">
                <a:solidFill>
                  <a:schemeClr val="tx1"/>
                </a:solidFill>
                <a:round/>
                <a:headEnd/>
                <a:tailEnd type="triangle" w="med" len="med"/>
              </a:ln>
            </p:spPr>
            <p:txBody>
              <a:bodyPr/>
              <a:lstStyle/>
              <a:p>
                <a:endParaRPr lang="en-US"/>
              </a:p>
            </p:txBody>
          </p:sp>
          <p:sp>
            <p:nvSpPr>
              <p:cNvPr id="19551" name="Line 109"/>
              <p:cNvSpPr>
                <a:spLocks noChangeAspect="1" noChangeShapeType="1"/>
              </p:cNvSpPr>
              <p:nvPr/>
            </p:nvSpPr>
            <p:spPr bwMode="auto">
              <a:xfrm>
                <a:off x="4464" y="2016"/>
                <a:ext cx="98" cy="0"/>
              </a:xfrm>
              <a:prstGeom prst="line">
                <a:avLst/>
              </a:prstGeom>
              <a:noFill/>
              <a:ln w="9525">
                <a:solidFill>
                  <a:schemeClr val="tx1"/>
                </a:solidFill>
                <a:round/>
                <a:headEnd/>
                <a:tailEnd type="triangle" w="med" len="med"/>
              </a:ln>
            </p:spPr>
            <p:txBody>
              <a:bodyPr/>
              <a:lstStyle/>
              <a:p>
                <a:endParaRPr lang="en-US"/>
              </a:p>
            </p:txBody>
          </p:sp>
          <p:sp>
            <p:nvSpPr>
              <p:cNvPr id="19552" name="Line 110"/>
              <p:cNvSpPr>
                <a:spLocks noChangeAspect="1" noChangeShapeType="1"/>
              </p:cNvSpPr>
              <p:nvPr/>
            </p:nvSpPr>
            <p:spPr bwMode="auto">
              <a:xfrm flipH="1">
                <a:off x="4656" y="1632"/>
                <a:ext cx="0" cy="202"/>
              </a:xfrm>
              <a:prstGeom prst="line">
                <a:avLst/>
              </a:prstGeom>
              <a:noFill/>
              <a:ln w="9525">
                <a:solidFill>
                  <a:schemeClr val="tx1"/>
                </a:solidFill>
                <a:round/>
                <a:headEnd/>
                <a:tailEnd type="triangle" w="med" len="med"/>
              </a:ln>
            </p:spPr>
            <p:txBody>
              <a:bodyPr/>
              <a:lstStyle/>
              <a:p>
                <a:endParaRPr lang="en-US"/>
              </a:p>
            </p:txBody>
          </p:sp>
          <p:sp>
            <p:nvSpPr>
              <p:cNvPr id="19553" name="Line 111"/>
              <p:cNvSpPr>
                <a:spLocks noChangeAspect="1" noChangeShapeType="1"/>
              </p:cNvSpPr>
              <p:nvPr/>
            </p:nvSpPr>
            <p:spPr bwMode="auto">
              <a:xfrm>
                <a:off x="4656" y="1632"/>
                <a:ext cx="132" cy="236"/>
              </a:xfrm>
              <a:prstGeom prst="line">
                <a:avLst/>
              </a:prstGeom>
              <a:noFill/>
              <a:ln w="9525">
                <a:solidFill>
                  <a:schemeClr val="tx1"/>
                </a:solidFill>
                <a:round/>
                <a:headEnd/>
                <a:tailEnd type="triangle" w="med" len="med"/>
              </a:ln>
            </p:spPr>
            <p:txBody>
              <a:bodyPr/>
              <a:lstStyle/>
              <a:p>
                <a:endParaRPr lang="en-US"/>
              </a:p>
            </p:txBody>
          </p:sp>
          <p:sp>
            <p:nvSpPr>
              <p:cNvPr id="19554" name="Line 112"/>
              <p:cNvSpPr>
                <a:spLocks noChangeAspect="1" noChangeShapeType="1"/>
              </p:cNvSpPr>
              <p:nvPr/>
            </p:nvSpPr>
            <p:spPr bwMode="auto">
              <a:xfrm flipV="1">
                <a:off x="4848" y="2292"/>
                <a:ext cx="24" cy="204"/>
              </a:xfrm>
              <a:prstGeom prst="line">
                <a:avLst/>
              </a:prstGeom>
              <a:noFill/>
              <a:ln w="9525">
                <a:solidFill>
                  <a:schemeClr val="tx1"/>
                </a:solidFill>
                <a:round/>
                <a:headEnd/>
                <a:tailEnd type="triangle" w="med" len="med"/>
              </a:ln>
            </p:spPr>
            <p:txBody>
              <a:bodyPr/>
              <a:lstStyle/>
              <a:p>
                <a:endParaRPr lang="en-US"/>
              </a:p>
            </p:txBody>
          </p:sp>
          <p:sp>
            <p:nvSpPr>
              <p:cNvPr id="19555" name="Line 113"/>
              <p:cNvSpPr>
                <a:spLocks noChangeAspect="1" noChangeShapeType="1"/>
              </p:cNvSpPr>
              <p:nvPr/>
            </p:nvSpPr>
            <p:spPr bwMode="auto">
              <a:xfrm>
                <a:off x="4656" y="2016"/>
                <a:ext cx="24" cy="116"/>
              </a:xfrm>
              <a:prstGeom prst="line">
                <a:avLst/>
              </a:prstGeom>
              <a:noFill/>
              <a:ln w="9525">
                <a:solidFill>
                  <a:schemeClr val="tx1"/>
                </a:solidFill>
                <a:round/>
                <a:headEnd/>
                <a:tailEnd type="triangle" w="med" len="med"/>
              </a:ln>
            </p:spPr>
            <p:txBody>
              <a:bodyPr/>
              <a:lstStyle/>
              <a:p>
                <a:endParaRPr lang="en-US"/>
              </a:p>
            </p:txBody>
          </p:sp>
          <p:sp>
            <p:nvSpPr>
              <p:cNvPr id="19556" name="Line 114"/>
              <p:cNvSpPr>
                <a:spLocks noChangeAspect="1" noChangeShapeType="1"/>
              </p:cNvSpPr>
              <p:nvPr/>
            </p:nvSpPr>
            <p:spPr bwMode="auto">
              <a:xfrm>
                <a:off x="4704" y="2256"/>
                <a:ext cx="68" cy="112"/>
              </a:xfrm>
              <a:prstGeom prst="line">
                <a:avLst/>
              </a:prstGeom>
              <a:noFill/>
              <a:ln w="9525">
                <a:solidFill>
                  <a:schemeClr val="tx1"/>
                </a:solidFill>
                <a:round/>
                <a:headEnd/>
                <a:tailEnd type="triangle" w="med" len="med"/>
              </a:ln>
            </p:spPr>
            <p:txBody>
              <a:bodyPr/>
              <a:lstStyle/>
              <a:p>
                <a:endParaRPr lang="en-US"/>
              </a:p>
            </p:txBody>
          </p:sp>
          <p:sp>
            <p:nvSpPr>
              <p:cNvPr id="19557" name="Line 115"/>
              <p:cNvSpPr>
                <a:spLocks noChangeAspect="1" noChangeShapeType="1"/>
              </p:cNvSpPr>
              <p:nvPr/>
            </p:nvSpPr>
            <p:spPr bwMode="auto">
              <a:xfrm flipV="1">
                <a:off x="4416" y="2280"/>
                <a:ext cx="144" cy="24"/>
              </a:xfrm>
              <a:prstGeom prst="line">
                <a:avLst/>
              </a:prstGeom>
              <a:noFill/>
              <a:ln w="9525">
                <a:solidFill>
                  <a:schemeClr val="tx1"/>
                </a:solidFill>
                <a:round/>
                <a:headEnd/>
                <a:tailEnd type="triangle" w="med" len="med"/>
              </a:ln>
            </p:spPr>
            <p:txBody>
              <a:bodyPr/>
              <a:lstStyle/>
              <a:p>
                <a:endParaRPr lang="en-US"/>
              </a:p>
            </p:txBody>
          </p:sp>
          <p:sp>
            <p:nvSpPr>
              <p:cNvPr id="19558" name="Line 116"/>
              <p:cNvSpPr>
                <a:spLocks noChangeAspect="1" noChangeShapeType="1"/>
              </p:cNvSpPr>
              <p:nvPr/>
            </p:nvSpPr>
            <p:spPr bwMode="auto">
              <a:xfrm flipV="1">
                <a:off x="3696" y="1850"/>
                <a:ext cx="164" cy="22"/>
              </a:xfrm>
              <a:prstGeom prst="line">
                <a:avLst/>
              </a:prstGeom>
              <a:noFill/>
              <a:ln w="9525">
                <a:solidFill>
                  <a:schemeClr val="tx1"/>
                </a:solidFill>
                <a:round/>
                <a:headEnd/>
                <a:tailEnd type="triangle" w="med" len="med"/>
              </a:ln>
            </p:spPr>
            <p:txBody>
              <a:bodyPr/>
              <a:lstStyle/>
              <a:p>
                <a:endParaRPr lang="en-US"/>
              </a:p>
            </p:txBody>
          </p:sp>
          <p:sp>
            <p:nvSpPr>
              <p:cNvPr id="19559" name="Line 117"/>
              <p:cNvSpPr>
                <a:spLocks noChangeAspect="1" noChangeShapeType="1"/>
              </p:cNvSpPr>
              <p:nvPr/>
            </p:nvSpPr>
            <p:spPr bwMode="auto">
              <a:xfrm flipH="1">
                <a:off x="3986" y="2208"/>
                <a:ext cx="46" cy="140"/>
              </a:xfrm>
              <a:prstGeom prst="line">
                <a:avLst/>
              </a:prstGeom>
              <a:noFill/>
              <a:ln w="9525">
                <a:solidFill>
                  <a:schemeClr val="tx1"/>
                </a:solidFill>
                <a:round/>
                <a:headEnd/>
                <a:tailEnd type="triangle" w="med" len="med"/>
              </a:ln>
            </p:spPr>
            <p:txBody>
              <a:bodyPr/>
              <a:lstStyle/>
              <a:p>
                <a:endParaRPr lang="en-US"/>
              </a:p>
            </p:txBody>
          </p:sp>
          <p:sp>
            <p:nvSpPr>
              <p:cNvPr id="19560" name="Line 118"/>
              <p:cNvSpPr>
                <a:spLocks noChangeAspect="1" noChangeShapeType="1"/>
              </p:cNvSpPr>
              <p:nvPr/>
            </p:nvSpPr>
            <p:spPr bwMode="auto">
              <a:xfrm>
                <a:off x="4464" y="2496"/>
                <a:ext cx="92" cy="94"/>
              </a:xfrm>
              <a:prstGeom prst="line">
                <a:avLst/>
              </a:prstGeom>
              <a:noFill/>
              <a:ln w="9525">
                <a:solidFill>
                  <a:schemeClr val="tx1"/>
                </a:solidFill>
                <a:round/>
                <a:headEnd/>
                <a:tailEnd type="triangle" w="med" len="med"/>
              </a:ln>
            </p:spPr>
            <p:txBody>
              <a:bodyPr/>
              <a:lstStyle/>
              <a:p>
                <a:endParaRPr lang="en-US"/>
              </a:p>
            </p:txBody>
          </p:sp>
          <p:sp>
            <p:nvSpPr>
              <p:cNvPr id="19561" name="Line 119"/>
              <p:cNvSpPr>
                <a:spLocks noChangeAspect="1" noChangeShapeType="1"/>
              </p:cNvSpPr>
              <p:nvPr/>
            </p:nvSpPr>
            <p:spPr bwMode="auto">
              <a:xfrm flipV="1">
                <a:off x="4464" y="2496"/>
                <a:ext cx="188" cy="0"/>
              </a:xfrm>
              <a:prstGeom prst="line">
                <a:avLst/>
              </a:prstGeom>
              <a:noFill/>
              <a:ln w="9525">
                <a:solidFill>
                  <a:schemeClr val="tx1"/>
                </a:solidFill>
                <a:round/>
                <a:headEnd/>
                <a:tailEnd type="triangle" w="med" len="med"/>
              </a:ln>
            </p:spPr>
            <p:txBody>
              <a:bodyPr/>
              <a:lstStyle/>
              <a:p>
                <a:endParaRPr lang="en-US"/>
              </a:p>
            </p:txBody>
          </p:sp>
        </p:grpSp>
        <p:grpSp>
          <p:nvGrpSpPr>
            <p:cNvPr id="19479" name="Group 120"/>
            <p:cNvGrpSpPr>
              <a:grpSpLocks noChangeAspect="1"/>
            </p:cNvGrpSpPr>
            <p:nvPr/>
          </p:nvGrpSpPr>
          <p:grpSpPr bwMode="auto">
            <a:xfrm>
              <a:off x="768" y="1296"/>
              <a:ext cx="2159" cy="1727"/>
              <a:chOff x="864" y="1584"/>
              <a:chExt cx="1440" cy="1152"/>
            </a:xfrm>
          </p:grpSpPr>
          <p:sp>
            <p:nvSpPr>
              <p:cNvPr id="19480" name="Line 121"/>
              <p:cNvSpPr>
                <a:spLocks noChangeAspect="1" noChangeShapeType="1"/>
              </p:cNvSpPr>
              <p:nvPr/>
            </p:nvSpPr>
            <p:spPr bwMode="auto">
              <a:xfrm>
                <a:off x="1104" y="2160"/>
                <a:ext cx="0" cy="288"/>
              </a:xfrm>
              <a:prstGeom prst="line">
                <a:avLst/>
              </a:prstGeom>
              <a:noFill/>
              <a:ln w="9525">
                <a:solidFill>
                  <a:schemeClr val="tx1"/>
                </a:solidFill>
                <a:round/>
                <a:headEnd type="oval" w="med" len="med"/>
                <a:tailEnd type="oval" w="med" len="med"/>
              </a:ln>
            </p:spPr>
            <p:txBody>
              <a:bodyPr/>
              <a:lstStyle/>
              <a:p>
                <a:endParaRPr lang="en-US"/>
              </a:p>
            </p:txBody>
          </p:sp>
          <p:sp>
            <p:nvSpPr>
              <p:cNvPr id="19481" name="Line 122"/>
              <p:cNvSpPr>
                <a:spLocks noChangeAspect="1" noChangeShapeType="1"/>
              </p:cNvSpPr>
              <p:nvPr/>
            </p:nvSpPr>
            <p:spPr bwMode="auto">
              <a:xfrm flipH="1">
                <a:off x="864" y="2160"/>
                <a:ext cx="240" cy="192"/>
              </a:xfrm>
              <a:prstGeom prst="line">
                <a:avLst/>
              </a:prstGeom>
              <a:noFill/>
              <a:ln w="9525">
                <a:solidFill>
                  <a:schemeClr val="tx1"/>
                </a:solidFill>
                <a:round/>
                <a:headEnd type="oval" w="med" len="med"/>
                <a:tailEnd type="oval" w="med" len="med"/>
              </a:ln>
            </p:spPr>
            <p:txBody>
              <a:bodyPr/>
              <a:lstStyle/>
              <a:p>
                <a:endParaRPr lang="en-US"/>
              </a:p>
            </p:txBody>
          </p:sp>
          <p:sp>
            <p:nvSpPr>
              <p:cNvPr id="19482" name="Line 123"/>
              <p:cNvSpPr>
                <a:spLocks noChangeAspect="1" noChangeShapeType="1"/>
              </p:cNvSpPr>
              <p:nvPr/>
            </p:nvSpPr>
            <p:spPr bwMode="auto">
              <a:xfrm flipH="1" flipV="1">
                <a:off x="864" y="2016"/>
                <a:ext cx="240" cy="144"/>
              </a:xfrm>
              <a:prstGeom prst="line">
                <a:avLst/>
              </a:prstGeom>
              <a:noFill/>
              <a:ln w="9525">
                <a:solidFill>
                  <a:schemeClr val="tx1"/>
                </a:solidFill>
                <a:round/>
                <a:headEnd type="oval" w="med" len="med"/>
                <a:tailEnd type="oval" w="med" len="med"/>
              </a:ln>
            </p:spPr>
            <p:txBody>
              <a:bodyPr/>
              <a:lstStyle/>
              <a:p>
                <a:endParaRPr lang="en-US"/>
              </a:p>
            </p:txBody>
          </p:sp>
          <p:sp>
            <p:nvSpPr>
              <p:cNvPr id="19483" name="Line 124"/>
              <p:cNvSpPr>
                <a:spLocks noChangeAspect="1" noChangeShapeType="1"/>
              </p:cNvSpPr>
              <p:nvPr/>
            </p:nvSpPr>
            <p:spPr bwMode="auto">
              <a:xfrm flipV="1">
                <a:off x="1104" y="1872"/>
                <a:ext cx="0" cy="288"/>
              </a:xfrm>
              <a:prstGeom prst="line">
                <a:avLst/>
              </a:prstGeom>
              <a:noFill/>
              <a:ln w="9525">
                <a:solidFill>
                  <a:schemeClr val="tx1"/>
                </a:solidFill>
                <a:round/>
                <a:headEnd type="oval" w="med" len="med"/>
                <a:tailEnd type="oval" w="med" len="med"/>
              </a:ln>
            </p:spPr>
            <p:txBody>
              <a:bodyPr/>
              <a:lstStyle/>
              <a:p>
                <a:endParaRPr lang="en-US"/>
              </a:p>
            </p:txBody>
          </p:sp>
          <p:sp>
            <p:nvSpPr>
              <p:cNvPr id="19484" name="Line 125"/>
              <p:cNvSpPr>
                <a:spLocks noChangeAspect="1" noChangeShapeType="1"/>
              </p:cNvSpPr>
              <p:nvPr/>
            </p:nvSpPr>
            <p:spPr bwMode="auto">
              <a:xfrm flipV="1">
                <a:off x="1104" y="1824"/>
                <a:ext cx="336" cy="336"/>
              </a:xfrm>
              <a:prstGeom prst="line">
                <a:avLst/>
              </a:prstGeom>
              <a:noFill/>
              <a:ln w="9525">
                <a:solidFill>
                  <a:schemeClr val="tx1"/>
                </a:solidFill>
                <a:round/>
                <a:headEnd type="oval" w="med" len="med"/>
                <a:tailEnd type="oval" w="med" len="med"/>
              </a:ln>
            </p:spPr>
            <p:txBody>
              <a:bodyPr/>
              <a:lstStyle/>
              <a:p>
                <a:endParaRPr lang="en-US"/>
              </a:p>
            </p:txBody>
          </p:sp>
          <p:sp>
            <p:nvSpPr>
              <p:cNvPr id="19485" name="Line 126"/>
              <p:cNvSpPr>
                <a:spLocks noChangeAspect="1" noChangeShapeType="1"/>
              </p:cNvSpPr>
              <p:nvPr/>
            </p:nvSpPr>
            <p:spPr bwMode="auto">
              <a:xfrm>
                <a:off x="1104" y="2160"/>
                <a:ext cx="336" cy="48"/>
              </a:xfrm>
              <a:prstGeom prst="line">
                <a:avLst/>
              </a:prstGeom>
              <a:noFill/>
              <a:ln w="9525">
                <a:solidFill>
                  <a:schemeClr val="tx1"/>
                </a:solidFill>
                <a:round/>
                <a:headEnd type="oval" w="med" len="med"/>
                <a:tailEnd type="oval" w="med" len="med"/>
              </a:ln>
            </p:spPr>
            <p:txBody>
              <a:bodyPr/>
              <a:lstStyle/>
              <a:p>
                <a:endParaRPr lang="en-US"/>
              </a:p>
            </p:txBody>
          </p:sp>
          <p:sp>
            <p:nvSpPr>
              <p:cNvPr id="19486" name="Line 127"/>
              <p:cNvSpPr>
                <a:spLocks noChangeAspect="1" noChangeShapeType="1"/>
              </p:cNvSpPr>
              <p:nvPr/>
            </p:nvSpPr>
            <p:spPr bwMode="auto">
              <a:xfrm flipV="1">
                <a:off x="1440" y="1968"/>
                <a:ext cx="240" cy="240"/>
              </a:xfrm>
              <a:prstGeom prst="line">
                <a:avLst/>
              </a:prstGeom>
              <a:noFill/>
              <a:ln w="9525">
                <a:solidFill>
                  <a:schemeClr val="tx1"/>
                </a:solidFill>
                <a:round/>
                <a:headEnd type="oval" w="med" len="med"/>
                <a:tailEnd type="oval" w="med" len="med"/>
              </a:ln>
            </p:spPr>
            <p:txBody>
              <a:bodyPr/>
              <a:lstStyle/>
              <a:p>
                <a:endParaRPr lang="en-US"/>
              </a:p>
            </p:txBody>
          </p:sp>
          <p:sp>
            <p:nvSpPr>
              <p:cNvPr id="19487" name="Line 128"/>
              <p:cNvSpPr>
                <a:spLocks noChangeAspect="1" noChangeShapeType="1"/>
              </p:cNvSpPr>
              <p:nvPr/>
            </p:nvSpPr>
            <p:spPr bwMode="auto">
              <a:xfrm flipV="1">
                <a:off x="1680" y="1632"/>
                <a:ext cx="384" cy="336"/>
              </a:xfrm>
              <a:prstGeom prst="line">
                <a:avLst/>
              </a:prstGeom>
              <a:noFill/>
              <a:ln w="9525">
                <a:solidFill>
                  <a:schemeClr val="tx1"/>
                </a:solidFill>
                <a:round/>
                <a:headEnd type="oval" w="med" len="med"/>
                <a:tailEnd type="oval" w="med" len="med"/>
              </a:ln>
            </p:spPr>
            <p:txBody>
              <a:bodyPr/>
              <a:lstStyle/>
              <a:p>
                <a:endParaRPr lang="en-US"/>
              </a:p>
            </p:txBody>
          </p:sp>
          <p:sp>
            <p:nvSpPr>
              <p:cNvPr id="19488" name="Line 129"/>
              <p:cNvSpPr>
                <a:spLocks noChangeAspect="1" noChangeShapeType="1"/>
              </p:cNvSpPr>
              <p:nvPr/>
            </p:nvSpPr>
            <p:spPr bwMode="auto">
              <a:xfrm>
                <a:off x="1440" y="2208"/>
                <a:ext cx="384" cy="96"/>
              </a:xfrm>
              <a:prstGeom prst="line">
                <a:avLst/>
              </a:prstGeom>
              <a:noFill/>
              <a:ln w="9525">
                <a:solidFill>
                  <a:schemeClr val="tx1"/>
                </a:solidFill>
                <a:round/>
                <a:headEnd type="oval" w="med" len="med"/>
                <a:tailEnd type="oval" w="med" len="med"/>
              </a:ln>
            </p:spPr>
            <p:txBody>
              <a:bodyPr/>
              <a:lstStyle/>
              <a:p>
                <a:endParaRPr lang="en-US"/>
              </a:p>
            </p:txBody>
          </p:sp>
          <p:sp>
            <p:nvSpPr>
              <p:cNvPr id="19489" name="Line 130"/>
              <p:cNvSpPr>
                <a:spLocks noChangeAspect="1" noChangeShapeType="1"/>
              </p:cNvSpPr>
              <p:nvPr/>
            </p:nvSpPr>
            <p:spPr bwMode="auto">
              <a:xfrm flipH="1">
                <a:off x="1008" y="2448"/>
                <a:ext cx="96" cy="240"/>
              </a:xfrm>
              <a:prstGeom prst="line">
                <a:avLst/>
              </a:prstGeom>
              <a:noFill/>
              <a:ln w="9525">
                <a:solidFill>
                  <a:schemeClr val="tx1"/>
                </a:solidFill>
                <a:round/>
                <a:headEnd type="oval" w="med" len="med"/>
                <a:tailEnd type="oval" w="med" len="med"/>
              </a:ln>
            </p:spPr>
            <p:txBody>
              <a:bodyPr/>
              <a:lstStyle/>
              <a:p>
                <a:endParaRPr lang="en-US"/>
              </a:p>
            </p:txBody>
          </p:sp>
          <p:sp>
            <p:nvSpPr>
              <p:cNvPr id="19490" name="Line 131"/>
              <p:cNvSpPr>
                <a:spLocks noChangeAspect="1" noChangeShapeType="1"/>
              </p:cNvSpPr>
              <p:nvPr/>
            </p:nvSpPr>
            <p:spPr bwMode="auto">
              <a:xfrm>
                <a:off x="864" y="2352"/>
                <a:ext cx="144" cy="336"/>
              </a:xfrm>
              <a:prstGeom prst="line">
                <a:avLst/>
              </a:prstGeom>
              <a:noFill/>
              <a:ln w="9525">
                <a:solidFill>
                  <a:schemeClr val="tx1"/>
                </a:solidFill>
                <a:round/>
                <a:headEnd type="oval" w="med" len="med"/>
                <a:tailEnd type="oval" w="med" len="med"/>
              </a:ln>
            </p:spPr>
            <p:txBody>
              <a:bodyPr/>
              <a:lstStyle/>
              <a:p>
                <a:endParaRPr lang="en-US"/>
              </a:p>
            </p:txBody>
          </p:sp>
          <p:sp>
            <p:nvSpPr>
              <p:cNvPr id="19491" name="Line 132"/>
              <p:cNvSpPr>
                <a:spLocks noChangeAspect="1" noChangeShapeType="1"/>
              </p:cNvSpPr>
              <p:nvPr/>
            </p:nvSpPr>
            <p:spPr bwMode="auto">
              <a:xfrm>
                <a:off x="1104" y="2448"/>
                <a:ext cx="240" cy="48"/>
              </a:xfrm>
              <a:prstGeom prst="line">
                <a:avLst/>
              </a:prstGeom>
              <a:noFill/>
              <a:ln w="9525">
                <a:solidFill>
                  <a:schemeClr val="tx1"/>
                </a:solidFill>
                <a:round/>
                <a:headEnd type="oval" w="med" len="med"/>
                <a:tailEnd type="oval" w="med" len="med"/>
              </a:ln>
            </p:spPr>
            <p:txBody>
              <a:bodyPr/>
              <a:lstStyle/>
              <a:p>
                <a:endParaRPr lang="en-US"/>
              </a:p>
            </p:txBody>
          </p:sp>
          <p:sp>
            <p:nvSpPr>
              <p:cNvPr id="19492" name="Line 133"/>
              <p:cNvSpPr>
                <a:spLocks noChangeAspect="1" noChangeShapeType="1"/>
              </p:cNvSpPr>
              <p:nvPr/>
            </p:nvSpPr>
            <p:spPr bwMode="auto">
              <a:xfrm flipH="1">
                <a:off x="1632" y="2304"/>
                <a:ext cx="192" cy="192"/>
              </a:xfrm>
              <a:prstGeom prst="line">
                <a:avLst/>
              </a:prstGeom>
              <a:noFill/>
              <a:ln w="9525">
                <a:solidFill>
                  <a:schemeClr val="tx1"/>
                </a:solidFill>
                <a:round/>
                <a:headEnd type="oval" w="med" len="med"/>
                <a:tailEnd type="oval" w="med" len="med"/>
              </a:ln>
            </p:spPr>
            <p:txBody>
              <a:bodyPr/>
              <a:lstStyle/>
              <a:p>
                <a:endParaRPr lang="en-US"/>
              </a:p>
            </p:txBody>
          </p:sp>
          <p:sp>
            <p:nvSpPr>
              <p:cNvPr id="19493" name="Line 134"/>
              <p:cNvSpPr>
                <a:spLocks noChangeAspect="1" noChangeShapeType="1"/>
              </p:cNvSpPr>
              <p:nvPr/>
            </p:nvSpPr>
            <p:spPr bwMode="auto">
              <a:xfrm flipV="1">
                <a:off x="1488" y="2496"/>
                <a:ext cx="144" cy="240"/>
              </a:xfrm>
              <a:prstGeom prst="line">
                <a:avLst/>
              </a:prstGeom>
              <a:noFill/>
              <a:ln w="9525">
                <a:solidFill>
                  <a:schemeClr val="tx1"/>
                </a:solidFill>
                <a:round/>
                <a:headEnd type="oval" w="med" len="med"/>
                <a:tailEnd type="oval" w="med" len="med"/>
              </a:ln>
            </p:spPr>
            <p:txBody>
              <a:bodyPr/>
              <a:lstStyle/>
              <a:p>
                <a:endParaRPr lang="en-US"/>
              </a:p>
            </p:txBody>
          </p:sp>
          <p:sp>
            <p:nvSpPr>
              <p:cNvPr id="19494" name="Line 135"/>
              <p:cNvSpPr>
                <a:spLocks noChangeAspect="1" noChangeShapeType="1"/>
              </p:cNvSpPr>
              <p:nvPr/>
            </p:nvSpPr>
            <p:spPr bwMode="auto">
              <a:xfrm>
                <a:off x="1344" y="2496"/>
                <a:ext cx="144" cy="240"/>
              </a:xfrm>
              <a:prstGeom prst="line">
                <a:avLst/>
              </a:prstGeom>
              <a:noFill/>
              <a:ln w="9525">
                <a:solidFill>
                  <a:schemeClr val="tx1"/>
                </a:solidFill>
                <a:round/>
                <a:headEnd type="oval" w="med" len="med"/>
                <a:tailEnd type="oval" w="med" len="med"/>
              </a:ln>
            </p:spPr>
            <p:txBody>
              <a:bodyPr/>
              <a:lstStyle/>
              <a:p>
                <a:endParaRPr lang="en-US"/>
              </a:p>
            </p:txBody>
          </p:sp>
          <p:sp>
            <p:nvSpPr>
              <p:cNvPr id="19495" name="Line 136"/>
              <p:cNvSpPr>
                <a:spLocks noChangeAspect="1" noChangeShapeType="1"/>
              </p:cNvSpPr>
              <p:nvPr/>
            </p:nvSpPr>
            <p:spPr bwMode="auto">
              <a:xfrm>
                <a:off x="1008" y="2688"/>
                <a:ext cx="480" cy="48"/>
              </a:xfrm>
              <a:prstGeom prst="line">
                <a:avLst/>
              </a:prstGeom>
              <a:noFill/>
              <a:ln w="9525">
                <a:solidFill>
                  <a:schemeClr val="tx1"/>
                </a:solidFill>
                <a:round/>
                <a:headEnd type="oval" w="med" len="med"/>
                <a:tailEnd type="oval" w="med" len="med"/>
              </a:ln>
            </p:spPr>
            <p:txBody>
              <a:bodyPr/>
              <a:lstStyle/>
              <a:p>
                <a:endParaRPr lang="en-US"/>
              </a:p>
            </p:txBody>
          </p:sp>
          <p:sp>
            <p:nvSpPr>
              <p:cNvPr id="19496" name="Line 137"/>
              <p:cNvSpPr>
                <a:spLocks noChangeAspect="1" noChangeShapeType="1"/>
              </p:cNvSpPr>
              <p:nvPr/>
            </p:nvSpPr>
            <p:spPr bwMode="auto">
              <a:xfrm flipV="1">
                <a:off x="1488" y="2688"/>
                <a:ext cx="576" cy="48"/>
              </a:xfrm>
              <a:prstGeom prst="line">
                <a:avLst/>
              </a:prstGeom>
              <a:noFill/>
              <a:ln w="9525">
                <a:solidFill>
                  <a:schemeClr val="tx1"/>
                </a:solidFill>
                <a:round/>
                <a:headEnd type="oval" w="med" len="med"/>
                <a:tailEnd type="oval" w="med" len="med"/>
              </a:ln>
            </p:spPr>
            <p:txBody>
              <a:bodyPr/>
              <a:lstStyle/>
              <a:p>
                <a:endParaRPr lang="en-US"/>
              </a:p>
            </p:txBody>
          </p:sp>
          <p:sp>
            <p:nvSpPr>
              <p:cNvPr id="19497" name="Line 138"/>
              <p:cNvSpPr>
                <a:spLocks noChangeAspect="1" noChangeShapeType="1"/>
              </p:cNvSpPr>
              <p:nvPr/>
            </p:nvSpPr>
            <p:spPr bwMode="auto">
              <a:xfrm>
                <a:off x="1824" y="2304"/>
                <a:ext cx="48" cy="192"/>
              </a:xfrm>
              <a:prstGeom prst="line">
                <a:avLst/>
              </a:prstGeom>
              <a:noFill/>
              <a:ln w="9525">
                <a:solidFill>
                  <a:schemeClr val="tx1"/>
                </a:solidFill>
                <a:round/>
                <a:headEnd type="oval" w="med" len="med"/>
                <a:tailEnd type="oval" w="med" len="med"/>
              </a:ln>
            </p:spPr>
            <p:txBody>
              <a:bodyPr/>
              <a:lstStyle/>
              <a:p>
                <a:endParaRPr lang="en-US"/>
              </a:p>
            </p:txBody>
          </p:sp>
          <p:sp>
            <p:nvSpPr>
              <p:cNvPr id="19498" name="Line 139"/>
              <p:cNvSpPr>
                <a:spLocks noChangeAspect="1" noChangeShapeType="1"/>
              </p:cNvSpPr>
              <p:nvPr/>
            </p:nvSpPr>
            <p:spPr bwMode="auto">
              <a:xfrm flipV="1">
                <a:off x="2064" y="2496"/>
                <a:ext cx="192" cy="192"/>
              </a:xfrm>
              <a:prstGeom prst="line">
                <a:avLst/>
              </a:prstGeom>
              <a:noFill/>
              <a:ln w="9525">
                <a:solidFill>
                  <a:schemeClr val="tx1"/>
                </a:solidFill>
                <a:round/>
                <a:headEnd type="oval" w="med" len="med"/>
                <a:tailEnd type="oval" w="med" len="med"/>
              </a:ln>
            </p:spPr>
            <p:txBody>
              <a:bodyPr/>
              <a:lstStyle/>
              <a:p>
                <a:endParaRPr lang="en-US"/>
              </a:p>
            </p:txBody>
          </p:sp>
          <p:sp>
            <p:nvSpPr>
              <p:cNvPr id="19499" name="Line 140"/>
              <p:cNvSpPr>
                <a:spLocks noChangeAspect="1" noChangeShapeType="1"/>
              </p:cNvSpPr>
              <p:nvPr/>
            </p:nvSpPr>
            <p:spPr bwMode="auto">
              <a:xfrm>
                <a:off x="864" y="2016"/>
                <a:ext cx="0" cy="336"/>
              </a:xfrm>
              <a:prstGeom prst="line">
                <a:avLst/>
              </a:prstGeom>
              <a:noFill/>
              <a:ln w="9525">
                <a:solidFill>
                  <a:schemeClr val="tx1"/>
                </a:solidFill>
                <a:round/>
                <a:headEnd type="oval" w="med" len="med"/>
                <a:tailEnd type="oval" w="med" len="med"/>
              </a:ln>
            </p:spPr>
            <p:txBody>
              <a:bodyPr/>
              <a:lstStyle/>
              <a:p>
                <a:endParaRPr lang="en-US"/>
              </a:p>
            </p:txBody>
          </p:sp>
          <p:sp>
            <p:nvSpPr>
              <p:cNvPr id="19500" name="Line 141"/>
              <p:cNvSpPr>
                <a:spLocks noChangeAspect="1" noChangeShapeType="1"/>
              </p:cNvSpPr>
              <p:nvPr/>
            </p:nvSpPr>
            <p:spPr bwMode="auto">
              <a:xfrm flipH="1">
                <a:off x="864" y="1728"/>
                <a:ext cx="144" cy="288"/>
              </a:xfrm>
              <a:prstGeom prst="line">
                <a:avLst/>
              </a:prstGeom>
              <a:noFill/>
              <a:ln w="9525">
                <a:solidFill>
                  <a:schemeClr val="tx1"/>
                </a:solidFill>
                <a:round/>
                <a:headEnd type="oval" w="med" len="med"/>
                <a:tailEnd type="oval" w="med" len="med"/>
              </a:ln>
            </p:spPr>
            <p:txBody>
              <a:bodyPr/>
              <a:lstStyle/>
              <a:p>
                <a:endParaRPr lang="en-US"/>
              </a:p>
            </p:txBody>
          </p:sp>
          <p:sp>
            <p:nvSpPr>
              <p:cNvPr id="19501" name="Line 142"/>
              <p:cNvSpPr>
                <a:spLocks noChangeAspect="1" noChangeShapeType="1"/>
              </p:cNvSpPr>
              <p:nvPr/>
            </p:nvSpPr>
            <p:spPr bwMode="auto">
              <a:xfrm flipH="1" flipV="1">
                <a:off x="1008" y="1728"/>
                <a:ext cx="96" cy="144"/>
              </a:xfrm>
              <a:prstGeom prst="line">
                <a:avLst/>
              </a:prstGeom>
              <a:noFill/>
              <a:ln w="9525">
                <a:solidFill>
                  <a:schemeClr val="tx1"/>
                </a:solidFill>
                <a:round/>
                <a:headEnd type="oval" w="med" len="med"/>
                <a:tailEnd type="oval" w="med" len="med"/>
              </a:ln>
            </p:spPr>
            <p:txBody>
              <a:bodyPr/>
              <a:lstStyle/>
              <a:p>
                <a:endParaRPr lang="en-US"/>
              </a:p>
            </p:txBody>
          </p:sp>
          <p:sp>
            <p:nvSpPr>
              <p:cNvPr id="19502" name="Line 143"/>
              <p:cNvSpPr>
                <a:spLocks noChangeAspect="1" noChangeShapeType="1"/>
              </p:cNvSpPr>
              <p:nvPr/>
            </p:nvSpPr>
            <p:spPr bwMode="auto">
              <a:xfrm flipV="1">
                <a:off x="1008" y="1632"/>
                <a:ext cx="288" cy="96"/>
              </a:xfrm>
              <a:prstGeom prst="line">
                <a:avLst/>
              </a:prstGeom>
              <a:noFill/>
              <a:ln w="9525">
                <a:solidFill>
                  <a:schemeClr val="tx1"/>
                </a:solidFill>
                <a:round/>
                <a:headEnd type="oval" w="med" len="med"/>
                <a:tailEnd type="oval" w="med" len="med"/>
              </a:ln>
            </p:spPr>
            <p:txBody>
              <a:bodyPr/>
              <a:lstStyle/>
              <a:p>
                <a:endParaRPr lang="en-US"/>
              </a:p>
            </p:txBody>
          </p:sp>
          <p:sp>
            <p:nvSpPr>
              <p:cNvPr id="19503" name="Line 144"/>
              <p:cNvSpPr>
                <a:spLocks noChangeAspect="1" noChangeShapeType="1"/>
              </p:cNvSpPr>
              <p:nvPr/>
            </p:nvSpPr>
            <p:spPr bwMode="auto">
              <a:xfrm>
                <a:off x="1440" y="1824"/>
                <a:ext cx="240" cy="144"/>
              </a:xfrm>
              <a:prstGeom prst="line">
                <a:avLst/>
              </a:prstGeom>
              <a:noFill/>
              <a:ln w="9525">
                <a:solidFill>
                  <a:schemeClr val="tx1"/>
                </a:solidFill>
                <a:round/>
                <a:headEnd type="oval" w="med" len="med"/>
                <a:tailEnd type="oval" w="med" len="med"/>
              </a:ln>
            </p:spPr>
            <p:txBody>
              <a:bodyPr/>
              <a:lstStyle/>
              <a:p>
                <a:endParaRPr lang="en-US"/>
              </a:p>
            </p:txBody>
          </p:sp>
          <p:sp>
            <p:nvSpPr>
              <p:cNvPr id="19504" name="Line 145"/>
              <p:cNvSpPr>
                <a:spLocks noChangeAspect="1" noChangeShapeType="1"/>
              </p:cNvSpPr>
              <p:nvPr/>
            </p:nvSpPr>
            <p:spPr bwMode="auto">
              <a:xfrm>
                <a:off x="1680" y="1584"/>
                <a:ext cx="0" cy="384"/>
              </a:xfrm>
              <a:prstGeom prst="line">
                <a:avLst/>
              </a:prstGeom>
              <a:noFill/>
              <a:ln w="9525">
                <a:solidFill>
                  <a:schemeClr val="tx1"/>
                </a:solidFill>
                <a:round/>
                <a:headEnd type="oval" w="med" len="med"/>
                <a:tailEnd type="oval" w="med" len="med"/>
              </a:ln>
            </p:spPr>
            <p:txBody>
              <a:bodyPr/>
              <a:lstStyle/>
              <a:p>
                <a:endParaRPr lang="en-US"/>
              </a:p>
            </p:txBody>
          </p:sp>
          <p:sp>
            <p:nvSpPr>
              <p:cNvPr id="19505" name="Line 146"/>
              <p:cNvSpPr>
                <a:spLocks noChangeAspect="1" noChangeShapeType="1"/>
              </p:cNvSpPr>
              <p:nvPr/>
            </p:nvSpPr>
            <p:spPr bwMode="auto">
              <a:xfrm flipV="1">
                <a:off x="1440" y="1584"/>
                <a:ext cx="240" cy="240"/>
              </a:xfrm>
              <a:prstGeom prst="line">
                <a:avLst/>
              </a:prstGeom>
              <a:noFill/>
              <a:ln w="9525">
                <a:solidFill>
                  <a:schemeClr val="tx1"/>
                </a:solidFill>
                <a:round/>
                <a:headEnd type="oval" w="med" len="med"/>
                <a:tailEnd type="oval" w="med" len="med"/>
              </a:ln>
            </p:spPr>
            <p:txBody>
              <a:bodyPr/>
              <a:lstStyle/>
              <a:p>
                <a:endParaRPr lang="en-US"/>
              </a:p>
            </p:txBody>
          </p:sp>
          <p:sp>
            <p:nvSpPr>
              <p:cNvPr id="19506" name="Line 147"/>
              <p:cNvSpPr>
                <a:spLocks noChangeAspect="1" noChangeShapeType="1"/>
              </p:cNvSpPr>
              <p:nvPr/>
            </p:nvSpPr>
            <p:spPr bwMode="auto">
              <a:xfrm flipV="1">
                <a:off x="1296" y="1584"/>
                <a:ext cx="384" cy="48"/>
              </a:xfrm>
              <a:prstGeom prst="line">
                <a:avLst/>
              </a:prstGeom>
              <a:noFill/>
              <a:ln w="9525">
                <a:solidFill>
                  <a:schemeClr val="tx1"/>
                </a:solidFill>
                <a:round/>
                <a:headEnd type="oval" w="med" len="med"/>
                <a:tailEnd type="oval" w="med" len="med"/>
              </a:ln>
            </p:spPr>
            <p:txBody>
              <a:bodyPr/>
              <a:lstStyle/>
              <a:p>
                <a:endParaRPr lang="en-US"/>
              </a:p>
            </p:txBody>
          </p:sp>
          <p:sp>
            <p:nvSpPr>
              <p:cNvPr id="19507" name="Line 148"/>
              <p:cNvSpPr>
                <a:spLocks noChangeAspect="1" noChangeShapeType="1"/>
              </p:cNvSpPr>
              <p:nvPr/>
            </p:nvSpPr>
            <p:spPr bwMode="auto">
              <a:xfrm>
                <a:off x="1680" y="1584"/>
                <a:ext cx="384" cy="48"/>
              </a:xfrm>
              <a:prstGeom prst="line">
                <a:avLst/>
              </a:prstGeom>
              <a:noFill/>
              <a:ln w="9525">
                <a:solidFill>
                  <a:schemeClr val="tx1"/>
                </a:solidFill>
                <a:round/>
                <a:headEnd type="oval" w="med" len="med"/>
                <a:tailEnd type="oval" w="med" len="med"/>
              </a:ln>
            </p:spPr>
            <p:txBody>
              <a:bodyPr/>
              <a:lstStyle/>
              <a:p>
                <a:endParaRPr lang="en-US"/>
              </a:p>
            </p:txBody>
          </p:sp>
          <p:sp>
            <p:nvSpPr>
              <p:cNvPr id="19508" name="Line 149"/>
              <p:cNvSpPr>
                <a:spLocks noChangeAspect="1" noChangeShapeType="1"/>
              </p:cNvSpPr>
              <p:nvPr/>
            </p:nvSpPr>
            <p:spPr bwMode="auto">
              <a:xfrm>
                <a:off x="1680" y="1968"/>
                <a:ext cx="192" cy="48"/>
              </a:xfrm>
              <a:prstGeom prst="line">
                <a:avLst/>
              </a:prstGeom>
              <a:noFill/>
              <a:ln w="9525">
                <a:solidFill>
                  <a:schemeClr val="tx1"/>
                </a:solidFill>
                <a:round/>
                <a:headEnd type="oval" w="med" len="med"/>
                <a:tailEnd type="oval" w="med" len="med"/>
              </a:ln>
            </p:spPr>
            <p:txBody>
              <a:bodyPr/>
              <a:lstStyle/>
              <a:p>
                <a:endParaRPr lang="en-US"/>
              </a:p>
            </p:txBody>
          </p:sp>
          <p:sp>
            <p:nvSpPr>
              <p:cNvPr id="19509" name="Line 150"/>
              <p:cNvSpPr>
                <a:spLocks noChangeAspect="1" noChangeShapeType="1"/>
              </p:cNvSpPr>
              <p:nvPr/>
            </p:nvSpPr>
            <p:spPr bwMode="auto">
              <a:xfrm flipH="1">
                <a:off x="1824" y="2016"/>
                <a:ext cx="48" cy="288"/>
              </a:xfrm>
              <a:prstGeom prst="line">
                <a:avLst/>
              </a:prstGeom>
              <a:noFill/>
              <a:ln w="9525">
                <a:solidFill>
                  <a:schemeClr val="tx1"/>
                </a:solidFill>
                <a:round/>
                <a:headEnd type="oval" w="med" len="med"/>
                <a:tailEnd type="oval" w="med" len="med"/>
              </a:ln>
            </p:spPr>
            <p:txBody>
              <a:bodyPr/>
              <a:lstStyle/>
              <a:p>
                <a:endParaRPr lang="en-US"/>
              </a:p>
            </p:txBody>
          </p:sp>
          <p:sp>
            <p:nvSpPr>
              <p:cNvPr id="19510" name="Line 151"/>
              <p:cNvSpPr>
                <a:spLocks noChangeAspect="1" noChangeShapeType="1"/>
              </p:cNvSpPr>
              <p:nvPr/>
            </p:nvSpPr>
            <p:spPr bwMode="auto">
              <a:xfrm>
                <a:off x="1872" y="2016"/>
                <a:ext cx="192" cy="0"/>
              </a:xfrm>
              <a:prstGeom prst="line">
                <a:avLst/>
              </a:prstGeom>
              <a:noFill/>
              <a:ln w="9525">
                <a:solidFill>
                  <a:schemeClr val="tx1"/>
                </a:solidFill>
                <a:round/>
                <a:headEnd type="oval" w="med" len="med"/>
                <a:tailEnd type="oval" w="med" len="med"/>
              </a:ln>
            </p:spPr>
            <p:txBody>
              <a:bodyPr/>
              <a:lstStyle/>
              <a:p>
                <a:endParaRPr lang="en-US"/>
              </a:p>
            </p:txBody>
          </p:sp>
          <p:sp>
            <p:nvSpPr>
              <p:cNvPr id="19511" name="Line 152"/>
              <p:cNvSpPr>
                <a:spLocks noChangeAspect="1" noChangeShapeType="1"/>
              </p:cNvSpPr>
              <p:nvPr/>
            </p:nvSpPr>
            <p:spPr bwMode="auto">
              <a:xfrm flipH="1">
                <a:off x="2064" y="1632"/>
                <a:ext cx="0" cy="384"/>
              </a:xfrm>
              <a:prstGeom prst="line">
                <a:avLst/>
              </a:prstGeom>
              <a:noFill/>
              <a:ln w="9525">
                <a:solidFill>
                  <a:schemeClr val="tx1"/>
                </a:solidFill>
                <a:round/>
                <a:headEnd type="oval" w="med" len="med"/>
                <a:tailEnd type="oval" w="med" len="med"/>
              </a:ln>
            </p:spPr>
            <p:txBody>
              <a:bodyPr/>
              <a:lstStyle/>
              <a:p>
                <a:endParaRPr lang="en-US"/>
              </a:p>
            </p:txBody>
          </p:sp>
          <p:sp>
            <p:nvSpPr>
              <p:cNvPr id="19512" name="Line 153"/>
              <p:cNvSpPr>
                <a:spLocks noChangeAspect="1" noChangeShapeType="1"/>
              </p:cNvSpPr>
              <p:nvPr/>
            </p:nvSpPr>
            <p:spPr bwMode="auto">
              <a:xfrm>
                <a:off x="2064" y="1632"/>
                <a:ext cx="240" cy="432"/>
              </a:xfrm>
              <a:prstGeom prst="line">
                <a:avLst/>
              </a:prstGeom>
              <a:noFill/>
              <a:ln w="9525">
                <a:solidFill>
                  <a:schemeClr val="tx1"/>
                </a:solidFill>
                <a:round/>
                <a:headEnd type="oval" w="med" len="med"/>
                <a:tailEnd type="oval" w="med" len="med"/>
              </a:ln>
            </p:spPr>
            <p:txBody>
              <a:bodyPr/>
              <a:lstStyle/>
              <a:p>
                <a:endParaRPr lang="en-US"/>
              </a:p>
            </p:txBody>
          </p:sp>
          <p:sp>
            <p:nvSpPr>
              <p:cNvPr id="19513" name="Line 154"/>
              <p:cNvSpPr>
                <a:spLocks noChangeAspect="1" noChangeShapeType="1"/>
              </p:cNvSpPr>
              <p:nvPr/>
            </p:nvSpPr>
            <p:spPr bwMode="auto">
              <a:xfrm flipV="1">
                <a:off x="2256" y="2064"/>
                <a:ext cx="48" cy="432"/>
              </a:xfrm>
              <a:prstGeom prst="line">
                <a:avLst/>
              </a:prstGeom>
              <a:noFill/>
              <a:ln w="9525">
                <a:solidFill>
                  <a:schemeClr val="tx1"/>
                </a:solidFill>
                <a:round/>
                <a:headEnd type="oval" w="med" len="med"/>
                <a:tailEnd type="oval" w="med" len="med"/>
              </a:ln>
            </p:spPr>
            <p:txBody>
              <a:bodyPr/>
              <a:lstStyle/>
              <a:p>
                <a:endParaRPr lang="en-US"/>
              </a:p>
            </p:txBody>
          </p:sp>
          <p:sp>
            <p:nvSpPr>
              <p:cNvPr id="19514" name="Line 155"/>
              <p:cNvSpPr>
                <a:spLocks noChangeAspect="1" noChangeShapeType="1"/>
              </p:cNvSpPr>
              <p:nvPr/>
            </p:nvSpPr>
            <p:spPr bwMode="auto">
              <a:xfrm>
                <a:off x="2064" y="2016"/>
                <a:ext cx="48" cy="240"/>
              </a:xfrm>
              <a:prstGeom prst="line">
                <a:avLst/>
              </a:prstGeom>
              <a:noFill/>
              <a:ln w="9525">
                <a:solidFill>
                  <a:schemeClr val="tx1"/>
                </a:solidFill>
                <a:round/>
                <a:headEnd type="oval" w="med" len="med"/>
                <a:tailEnd type="oval" w="med" len="med"/>
              </a:ln>
            </p:spPr>
            <p:txBody>
              <a:bodyPr/>
              <a:lstStyle/>
              <a:p>
                <a:endParaRPr lang="en-US"/>
              </a:p>
            </p:txBody>
          </p:sp>
          <p:sp>
            <p:nvSpPr>
              <p:cNvPr id="19515" name="Line 156"/>
              <p:cNvSpPr>
                <a:spLocks noChangeAspect="1" noChangeShapeType="1"/>
              </p:cNvSpPr>
              <p:nvPr/>
            </p:nvSpPr>
            <p:spPr bwMode="auto">
              <a:xfrm>
                <a:off x="2112" y="2256"/>
                <a:ext cx="144" cy="240"/>
              </a:xfrm>
              <a:prstGeom prst="line">
                <a:avLst/>
              </a:prstGeom>
              <a:noFill/>
              <a:ln w="9525">
                <a:solidFill>
                  <a:schemeClr val="tx1"/>
                </a:solidFill>
                <a:round/>
                <a:headEnd type="oval" w="med" len="med"/>
                <a:tailEnd type="oval" w="med" len="med"/>
              </a:ln>
            </p:spPr>
            <p:txBody>
              <a:bodyPr/>
              <a:lstStyle/>
              <a:p>
                <a:endParaRPr lang="en-US"/>
              </a:p>
            </p:txBody>
          </p:sp>
          <p:sp>
            <p:nvSpPr>
              <p:cNvPr id="19516" name="Line 157"/>
              <p:cNvSpPr>
                <a:spLocks noChangeAspect="1" noChangeShapeType="1"/>
              </p:cNvSpPr>
              <p:nvPr/>
            </p:nvSpPr>
            <p:spPr bwMode="auto">
              <a:xfrm flipV="1">
                <a:off x="1824" y="2256"/>
                <a:ext cx="288" cy="48"/>
              </a:xfrm>
              <a:prstGeom prst="line">
                <a:avLst/>
              </a:prstGeom>
              <a:noFill/>
              <a:ln w="9525">
                <a:solidFill>
                  <a:schemeClr val="tx1"/>
                </a:solidFill>
                <a:round/>
                <a:headEnd type="oval" w="med" len="med"/>
                <a:tailEnd type="oval" w="med" len="med"/>
              </a:ln>
            </p:spPr>
            <p:txBody>
              <a:bodyPr/>
              <a:lstStyle/>
              <a:p>
                <a:endParaRPr lang="en-US"/>
              </a:p>
            </p:txBody>
          </p:sp>
          <p:sp>
            <p:nvSpPr>
              <p:cNvPr id="19517" name="Line 158"/>
              <p:cNvSpPr>
                <a:spLocks noChangeAspect="1" noChangeShapeType="1"/>
              </p:cNvSpPr>
              <p:nvPr/>
            </p:nvSpPr>
            <p:spPr bwMode="auto">
              <a:xfrm flipV="1">
                <a:off x="1104" y="1824"/>
                <a:ext cx="336" cy="48"/>
              </a:xfrm>
              <a:prstGeom prst="line">
                <a:avLst/>
              </a:prstGeom>
              <a:noFill/>
              <a:ln w="9525">
                <a:solidFill>
                  <a:schemeClr val="tx1"/>
                </a:solidFill>
                <a:round/>
                <a:headEnd type="oval" w="med" len="med"/>
                <a:tailEnd type="oval" w="med" len="med"/>
              </a:ln>
            </p:spPr>
            <p:txBody>
              <a:bodyPr/>
              <a:lstStyle/>
              <a:p>
                <a:endParaRPr lang="en-US"/>
              </a:p>
            </p:txBody>
          </p:sp>
          <p:sp>
            <p:nvSpPr>
              <p:cNvPr id="19518" name="Line 159"/>
              <p:cNvSpPr>
                <a:spLocks noChangeAspect="1" noChangeShapeType="1"/>
              </p:cNvSpPr>
              <p:nvPr/>
            </p:nvSpPr>
            <p:spPr bwMode="auto">
              <a:xfrm flipH="1">
                <a:off x="1344" y="2208"/>
                <a:ext cx="96" cy="288"/>
              </a:xfrm>
              <a:prstGeom prst="line">
                <a:avLst/>
              </a:prstGeom>
              <a:noFill/>
              <a:ln w="9525">
                <a:solidFill>
                  <a:schemeClr val="tx1"/>
                </a:solidFill>
                <a:round/>
                <a:headEnd type="oval" w="med" len="med"/>
                <a:tailEnd type="oval" w="med" len="med"/>
              </a:ln>
            </p:spPr>
            <p:txBody>
              <a:bodyPr/>
              <a:lstStyle/>
              <a:p>
                <a:endParaRPr lang="en-US"/>
              </a:p>
            </p:txBody>
          </p:sp>
          <p:sp>
            <p:nvSpPr>
              <p:cNvPr id="19519" name="Line 160"/>
              <p:cNvSpPr>
                <a:spLocks noChangeAspect="1" noChangeShapeType="1"/>
              </p:cNvSpPr>
              <p:nvPr/>
            </p:nvSpPr>
            <p:spPr bwMode="auto">
              <a:xfrm>
                <a:off x="1872" y="2496"/>
                <a:ext cx="192" cy="192"/>
              </a:xfrm>
              <a:prstGeom prst="line">
                <a:avLst/>
              </a:prstGeom>
              <a:noFill/>
              <a:ln w="9525">
                <a:solidFill>
                  <a:schemeClr val="tx1"/>
                </a:solidFill>
                <a:round/>
                <a:headEnd type="oval" w="med" len="med"/>
                <a:tailEnd type="oval" w="med" len="med"/>
              </a:ln>
            </p:spPr>
            <p:txBody>
              <a:bodyPr/>
              <a:lstStyle/>
              <a:p>
                <a:endParaRPr lang="en-US"/>
              </a:p>
            </p:txBody>
          </p:sp>
          <p:sp>
            <p:nvSpPr>
              <p:cNvPr id="19520" name="Line 161"/>
              <p:cNvSpPr>
                <a:spLocks noChangeAspect="1" noChangeShapeType="1"/>
              </p:cNvSpPr>
              <p:nvPr/>
            </p:nvSpPr>
            <p:spPr bwMode="auto">
              <a:xfrm flipV="1">
                <a:off x="1872" y="2496"/>
                <a:ext cx="384" cy="0"/>
              </a:xfrm>
              <a:prstGeom prst="line">
                <a:avLst/>
              </a:prstGeom>
              <a:noFill/>
              <a:ln w="9525">
                <a:solidFill>
                  <a:schemeClr val="tx1"/>
                </a:solidFill>
                <a:round/>
                <a:headEnd type="oval" w="med" len="med"/>
                <a:tailEnd type="oval" w="med" len="med"/>
              </a:ln>
            </p:spPr>
            <p:txBody>
              <a:bodyPr/>
              <a:lstStyle/>
              <a:p>
                <a:endParaRPr lang="en-US"/>
              </a:p>
            </p:txBody>
          </p:sp>
        </p:grpSp>
      </p:grpSp>
      <p:sp>
        <p:nvSpPr>
          <p:cNvPr id="146" name="Content Placeholder 3"/>
          <p:cNvSpPr txBox="1">
            <a:spLocks/>
          </p:cNvSpPr>
          <p:nvPr/>
        </p:nvSpPr>
        <p:spPr>
          <a:xfrm>
            <a:off x="4800600" y="1981200"/>
            <a:ext cx="4038600" cy="29718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Given</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Directed graph (</a:t>
            </a:r>
            <a:r>
              <a:rPr kumimoji="0" lang="en-US" sz="2000" b="0" i="1" u="none" strike="noStrike" kern="0" cap="none" spc="0" normalizeH="0" baseline="0" noProof="0" dirty="0" smtClean="0">
                <a:ln>
                  <a:noFill/>
                </a:ln>
                <a:solidFill>
                  <a:schemeClr val="tx1"/>
                </a:solidFill>
                <a:effectLst/>
                <a:uLnTx/>
                <a:uFillTx/>
                <a:latin typeface="+mn-lt"/>
              </a:rPr>
              <a:t>V,E</a:t>
            </a:r>
            <a:r>
              <a:rPr kumimoji="0" lang="en-US" sz="2000" b="0" i="0" u="none" strike="noStrike" kern="0" cap="none" spc="0" normalizeH="0" baseline="0" noProof="0" dirty="0" smtClean="0">
                <a:ln>
                  <a:noFill/>
                </a:ln>
                <a:solidFill>
                  <a:schemeClr val="tx1"/>
                </a:solidFill>
                <a:effectLst/>
                <a:uLnTx/>
                <a:uFillTx/>
                <a:latin typeface="+mn-lt"/>
              </a:rPr>
              <a:t>) with</a:t>
            </a:r>
            <a:br>
              <a:rPr kumimoji="0" lang="en-US" sz="2000" b="0" i="0" u="none" strike="noStrike" kern="0" cap="none" spc="0" normalizeH="0" baseline="0" noProof="0" dirty="0" smtClean="0">
                <a:ln>
                  <a:noFill/>
                </a:ln>
                <a:solidFill>
                  <a:schemeClr val="tx1"/>
                </a:solidFill>
                <a:effectLst/>
                <a:uLnTx/>
                <a:uFillTx/>
                <a:latin typeface="+mn-lt"/>
              </a:rPr>
            </a:br>
            <a:r>
              <a:rPr kumimoji="0" lang="en-US" sz="2000" b="0" i="0" u="none" strike="noStrike" kern="0" cap="none" spc="0" normalizeH="0" baseline="0" noProof="0" dirty="0" smtClean="0">
                <a:ln>
                  <a:noFill/>
                </a:ln>
                <a:solidFill>
                  <a:schemeClr val="tx1"/>
                </a:solidFill>
                <a:effectLst/>
                <a:uLnTx/>
                <a:uFillTx/>
                <a:latin typeface="+mn-lt"/>
              </a:rPr>
              <a:t>edge capacities</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Single</a:t>
            </a:r>
            <a:r>
              <a:rPr kumimoji="0" lang="en-US" sz="2000" b="0" i="0" u="none" strike="noStrike" kern="0" cap="none" spc="0" normalizeH="0" noProof="0" dirty="0" smtClean="0">
                <a:ln>
                  <a:noFill/>
                </a:ln>
                <a:solidFill>
                  <a:schemeClr val="tx1"/>
                </a:solidFill>
                <a:effectLst/>
                <a:uLnTx/>
                <a:uFillTx/>
                <a:latin typeface="+mn-lt"/>
              </a:rPr>
              <a:t> multicast session with</a:t>
            </a:r>
          </a:p>
          <a:p>
            <a:pPr marL="1200150" lvl="2" indent="-285750" algn="l">
              <a:spcBef>
                <a:spcPct val="20000"/>
              </a:spcBef>
              <a:buClr>
                <a:schemeClr val="hlink"/>
              </a:buClr>
              <a:buSzPct val="55000"/>
              <a:buFont typeface="Wingdings" pitchFamily="2" charset="2"/>
              <a:buChar char="n"/>
            </a:pPr>
            <a:r>
              <a:rPr lang="en-US" sz="2000" kern="0" baseline="0" dirty="0" smtClean="0">
                <a:latin typeface="+mn-lt"/>
              </a:rPr>
              <a:t>Sender</a:t>
            </a:r>
            <a:r>
              <a:rPr lang="en-US" sz="2000" i="1" kern="0" dirty="0" smtClean="0">
                <a:latin typeface="Times New Roman" pitchFamily="18" charset="0"/>
                <a:cs typeface="Times New Roman" pitchFamily="18" charset="0"/>
              </a:rPr>
              <a:t> s</a:t>
            </a:r>
          </a:p>
          <a:p>
            <a:pPr marL="1200150" lvl="2" indent="-285750" algn="l">
              <a:spcBef>
                <a:spcPct val="20000"/>
              </a:spcBef>
              <a:buClr>
                <a:schemeClr val="hlink"/>
              </a:buClr>
              <a:buSzPct val="55000"/>
              <a:buFont typeface="Wingdings" pitchFamily="2" charset="2"/>
              <a:buChar char="n"/>
            </a:pPr>
            <a:r>
              <a:rPr kumimoji="0" lang="en-US" sz="2000" b="0" i="0" u="none" strike="noStrike" kern="0" cap="none" spc="0" normalizeH="0" baseline="0" noProof="0" dirty="0" smtClean="0">
                <a:ln>
                  <a:noFill/>
                </a:ln>
                <a:solidFill>
                  <a:schemeClr val="tx1"/>
                </a:solidFill>
                <a:effectLst/>
                <a:uLnTx/>
                <a:uFillTx/>
                <a:latin typeface="+mn-lt"/>
              </a:rPr>
              <a:t>Receiver set</a:t>
            </a:r>
            <a:endParaRPr kumimoji="0" lang="en-US" sz="2000" b="0" i="1" u="none" strike="noStrike" kern="0" cap="none" spc="0" normalizeH="0" baseline="0" noProof="0" dirty="0" smtClean="0">
              <a:ln>
                <a:noFill/>
              </a:ln>
              <a:solidFill>
                <a:schemeClr val="tx1"/>
              </a:solidFill>
              <a:effectLst/>
              <a:uLnTx/>
              <a:uFillTx/>
              <a:latin typeface="+mn-lt"/>
            </a:endParaRPr>
          </a:p>
          <a:p>
            <a:pPr marL="1200150" lvl="2" indent="-285750" algn="l">
              <a:spcBef>
                <a:spcPct val="20000"/>
              </a:spcBef>
              <a:buClr>
                <a:schemeClr val="hlink"/>
              </a:buClr>
              <a:buSzPct val="55000"/>
              <a:buFont typeface="Wingdings" pitchFamily="2" charset="2"/>
              <a:buChar char="n"/>
            </a:pPr>
            <a:r>
              <a:rPr kumimoji="0" lang="en-US" sz="2000" b="0" u="none" strike="noStrike" kern="0" cap="none" spc="0" normalizeH="0" baseline="0" noProof="0" dirty="0" smtClean="0">
                <a:ln>
                  <a:noFill/>
                </a:ln>
                <a:solidFill>
                  <a:schemeClr val="tx1"/>
                </a:solidFill>
                <a:effectLst/>
                <a:uLnTx/>
                <a:uFillTx/>
                <a:latin typeface="+mn-lt"/>
              </a:rPr>
              <a:t>Transmission</a:t>
            </a:r>
            <a:r>
              <a:rPr kumimoji="0" lang="en-US" sz="2000" b="0" u="none" strike="noStrike" kern="0" cap="none" spc="0" normalizeH="0" noProof="0" dirty="0" smtClean="0">
                <a:ln>
                  <a:noFill/>
                </a:ln>
                <a:solidFill>
                  <a:schemeClr val="tx1"/>
                </a:solidFill>
                <a:effectLst/>
                <a:uLnTx/>
                <a:uFillTx/>
                <a:latin typeface="+mn-lt"/>
              </a:rPr>
              <a:t> rate</a:t>
            </a:r>
            <a:r>
              <a:rPr lang="en-US" sz="2000" kern="0" dirty="0">
                <a:latin typeface="+mn-lt"/>
              </a:rPr>
              <a:t> </a:t>
            </a:r>
            <a:r>
              <a:rPr kumimoji="0" lang="en-US" sz="2000" b="0" i="1" u="none" strike="noStrike" kern="0" cap="none" spc="0" normalizeH="0" noProof="0" dirty="0" smtClean="0">
                <a:ln>
                  <a:noFill/>
                </a:ln>
                <a:solidFill>
                  <a:schemeClr val="tx1"/>
                </a:solidFill>
                <a:effectLst/>
                <a:uLnTx/>
                <a:uFillTx/>
                <a:latin typeface="+mn-lt"/>
              </a:rPr>
              <a:t>r</a:t>
            </a:r>
            <a:endParaRPr kumimoji="0" lang="en-US" sz="2000" b="0" u="none" strike="noStrike" kern="0" cap="none" spc="0" normalizeH="0" baseline="0" noProof="0" dirty="0" smtClean="0">
              <a:ln>
                <a:noFill/>
              </a:ln>
              <a:solidFill>
                <a:schemeClr val="tx1"/>
              </a:solidFill>
              <a:effectLst/>
              <a:uLnTx/>
              <a:uFillTx/>
              <a:latin typeface="+mn-lt"/>
            </a:endParaRPr>
          </a:p>
        </p:txBody>
      </p:sp>
      <p:sp>
        <p:nvSpPr>
          <p:cNvPr id="148" name="Oval 89"/>
          <p:cNvSpPr>
            <a:spLocks noChangeArrowheads="1"/>
          </p:cNvSpPr>
          <p:nvPr/>
        </p:nvSpPr>
        <p:spPr bwMode="auto">
          <a:xfrm>
            <a:off x="7053263" y="3543300"/>
            <a:ext cx="228600" cy="228600"/>
          </a:xfrm>
          <a:prstGeom prst="ellipse">
            <a:avLst/>
          </a:prstGeom>
          <a:solidFill>
            <a:schemeClr val="accent1"/>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49" name="Oval 223"/>
          <p:cNvSpPr>
            <a:spLocks noChangeArrowheads="1"/>
          </p:cNvSpPr>
          <p:nvPr/>
        </p:nvSpPr>
        <p:spPr bwMode="auto">
          <a:xfrm>
            <a:off x="8131222" y="3924300"/>
            <a:ext cx="228600" cy="228600"/>
          </a:xfrm>
          <a:prstGeom prst="ellipse">
            <a:avLst/>
          </a:prstGeom>
          <a:solidFill>
            <a:schemeClr val="hlink"/>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graphicFrame>
        <p:nvGraphicFramePr>
          <p:cNvPr id="150" name="Object 27"/>
          <p:cNvGraphicFramePr>
            <a:graphicFrameLocks noChangeAspect="1"/>
          </p:cNvGraphicFramePr>
          <p:nvPr/>
        </p:nvGraphicFramePr>
        <p:xfrm>
          <a:off x="7353064" y="3843670"/>
          <a:ext cx="717550" cy="304800"/>
        </p:xfrm>
        <a:graphic>
          <a:graphicData uri="http://schemas.openxmlformats.org/presentationml/2006/ole">
            <p:oleObj spid="_x0000_s19603" name="Equation" r:id="rId3" imgW="419040" imgH="177480" progId="Equation.DSMT4">
              <p:embed/>
            </p:oleObj>
          </a:graphicData>
        </a:graphic>
      </p:graphicFrame>
      <p:graphicFrame>
        <p:nvGraphicFramePr>
          <p:cNvPr id="19605" name="Object 149"/>
          <p:cNvGraphicFramePr>
            <a:graphicFrameLocks noChangeAspect="1"/>
          </p:cNvGraphicFramePr>
          <p:nvPr/>
        </p:nvGraphicFramePr>
        <p:xfrm>
          <a:off x="7181850" y="2755900"/>
          <a:ext cx="1217613" cy="347663"/>
        </p:xfrm>
        <a:graphic>
          <a:graphicData uri="http://schemas.openxmlformats.org/presentationml/2006/ole">
            <p:oleObj spid="_x0000_s19605" name="Equation" r:id="rId4" imgW="711000" imgH="20304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3"/>
                                        </p:tgtEl>
                                        <p:attrNameLst>
                                          <p:attrName>style.visibility</p:attrName>
                                        </p:attrNameLst>
                                      </p:cBhvr>
                                      <p:to>
                                        <p:strVal val="hidden"/>
                                      </p:to>
                                    </p:set>
                                  </p:childTnLst>
                                </p:cTn>
                              </p:par>
                              <p:par>
                                <p:cTn id="12" presetID="22" presetClass="entr" presetSubtype="8" fill="hold"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4"/>
                                        </p:tgtEl>
                                        <p:attrNameLst>
                                          <p:attrName>style.visibility</p:attrName>
                                        </p:attrNameLst>
                                      </p:cBhvr>
                                      <p:to>
                                        <p:strVal val="hidden"/>
                                      </p:to>
                                    </p:set>
                                  </p:childTnLst>
                                </p:cTn>
                              </p:par>
                              <p:par>
                                <p:cTn id="19" presetID="22" presetClass="entr" presetSubtype="8"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left)">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nodeType="clickEffect">
                                  <p:stCondLst>
                                    <p:cond delay="0"/>
                                  </p:stCondLst>
                                  <p:childTnLst>
                                    <p:set>
                                      <p:cBhvr>
                                        <p:cTn id="25" dur="1" fill="hold">
                                          <p:stCondLst>
                                            <p:cond delay="0"/>
                                          </p:stCondLst>
                                        </p:cTn>
                                        <p:tgtEl>
                                          <p:spTgt spid="5"/>
                                        </p:tgtEl>
                                        <p:attrNameLst>
                                          <p:attrName>style.visibility</p:attrName>
                                        </p:attrNameLst>
                                      </p:cBhvr>
                                      <p:to>
                                        <p:strVal val="hidden"/>
                                      </p:to>
                                    </p:set>
                                  </p:childTnLst>
                                </p:cTn>
                              </p:par>
                              <p:par>
                                <p:cTn id="26" presetID="22" presetClass="entr" presetSubtype="8" fill="hold"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ipe(left)">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8"/>
          <p:cNvGrpSpPr>
            <a:grpSpLocks/>
          </p:cNvGrpSpPr>
          <p:nvPr/>
        </p:nvGrpSpPr>
        <p:grpSpPr bwMode="auto">
          <a:xfrm>
            <a:off x="1066800" y="2209800"/>
            <a:ext cx="2746375" cy="1373188"/>
            <a:chOff x="-688181" y="5484812"/>
            <a:chExt cx="2746375" cy="1373188"/>
          </a:xfrm>
        </p:grpSpPr>
        <p:sp>
          <p:nvSpPr>
            <p:cNvPr id="24707" name="Line 113"/>
            <p:cNvSpPr>
              <a:spLocks noChangeAspect="1" noChangeShapeType="1"/>
            </p:cNvSpPr>
            <p:nvPr/>
          </p:nvSpPr>
          <p:spPr bwMode="auto">
            <a:xfrm>
              <a:off x="-688181" y="6171406"/>
              <a:ext cx="686594" cy="686594"/>
            </a:xfrm>
            <a:prstGeom prst="line">
              <a:avLst/>
            </a:prstGeom>
            <a:noFill/>
            <a:ln w="76200">
              <a:solidFill>
                <a:schemeClr val="accent2"/>
              </a:solidFill>
              <a:round/>
              <a:headEnd/>
              <a:tailEnd/>
            </a:ln>
          </p:spPr>
          <p:txBody>
            <a:bodyPr/>
            <a:lstStyle/>
            <a:p>
              <a:endParaRPr lang="en-US"/>
            </a:p>
          </p:txBody>
        </p:sp>
        <p:sp>
          <p:nvSpPr>
            <p:cNvPr id="24708" name="Line 114"/>
            <p:cNvSpPr>
              <a:spLocks noChangeAspect="1" noChangeShapeType="1"/>
            </p:cNvSpPr>
            <p:nvPr/>
          </p:nvSpPr>
          <p:spPr bwMode="auto">
            <a:xfrm flipV="1">
              <a:off x="-686594" y="5486400"/>
              <a:ext cx="686594" cy="686594"/>
            </a:xfrm>
            <a:prstGeom prst="line">
              <a:avLst/>
            </a:prstGeom>
            <a:noFill/>
            <a:ln w="76200">
              <a:solidFill>
                <a:schemeClr val="accent2"/>
              </a:solidFill>
              <a:round/>
              <a:headEnd/>
              <a:tailEnd/>
            </a:ln>
          </p:spPr>
          <p:txBody>
            <a:bodyPr/>
            <a:lstStyle/>
            <a:p>
              <a:endParaRPr lang="en-US"/>
            </a:p>
          </p:txBody>
        </p:sp>
        <p:sp>
          <p:nvSpPr>
            <p:cNvPr id="24709" name="Line 115"/>
            <p:cNvSpPr>
              <a:spLocks noChangeAspect="1" noChangeShapeType="1"/>
            </p:cNvSpPr>
            <p:nvPr/>
          </p:nvSpPr>
          <p:spPr bwMode="auto">
            <a:xfrm>
              <a:off x="685006" y="6171406"/>
              <a:ext cx="686594" cy="0"/>
            </a:xfrm>
            <a:prstGeom prst="line">
              <a:avLst/>
            </a:prstGeom>
            <a:noFill/>
            <a:ln w="76200">
              <a:solidFill>
                <a:schemeClr val="accent2"/>
              </a:solidFill>
              <a:round/>
              <a:headEnd/>
              <a:tailEnd/>
            </a:ln>
          </p:spPr>
          <p:txBody>
            <a:bodyPr/>
            <a:lstStyle/>
            <a:p>
              <a:endParaRPr lang="en-US"/>
            </a:p>
          </p:txBody>
        </p:sp>
        <p:sp>
          <p:nvSpPr>
            <p:cNvPr id="24710" name="Line 116"/>
            <p:cNvSpPr>
              <a:spLocks noChangeAspect="1" noChangeShapeType="1"/>
            </p:cNvSpPr>
            <p:nvPr/>
          </p:nvSpPr>
          <p:spPr bwMode="auto">
            <a:xfrm>
              <a:off x="-1587" y="6858000"/>
              <a:ext cx="2059781" cy="0"/>
            </a:xfrm>
            <a:prstGeom prst="line">
              <a:avLst/>
            </a:prstGeom>
            <a:noFill/>
            <a:ln w="76200">
              <a:solidFill>
                <a:schemeClr val="accent2"/>
              </a:solidFill>
              <a:round/>
              <a:headEnd/>
              <a:tailEnd/>
            </a:ln>
          </p:spPr>
          <p:txBody>
            <a:bodyPr/>
            <a:lstStyle/>
            <a:p>
              <a:endParaRPr lang="en-US"/>
            </a:p>
          </p:txBody>
        </p:sp>
        <p:sp>
          <p:nvSpPr>
            <p:cNvPr id="24711" name="Line 117"/>
            <p:cNvSpPr>
              <a:spLocks noChangeAspect="1" noChangeShapeType="1"/>
            </p:cNvSpPr>
            <p:nvPr/>
          </p:nvSpPr>
          <p:spPr bwMode="auto">
            <a:xfrm flipV="1">
              <a:off x="1371600" y="5484812"/>
              <a:ext cx="686594" cy="686594"/>
            </a:xfrm>
            <a:prstGeom prst="line">
              <a:avLst/>
            </a:prstGeom>
            <a:noFill/>
            <a:ln w="76200">
              <a:solidFill>
                <a:schemeClr val="accent2"/>
              </a:solidFill>
              <a:round/>
              <a:headEnd/>
              <a:tailEnd/>
            </a:ln>
          </p:spPr>
          <p:txBody>
            <a:bodyPr/>
            <a:lstStyle/>
            <a:p>
              <a:endParaRPr lang="en-US"/>
            </a:p>
          </p:txBody>
        </p:sp>
        <p:sp>
          <p:nvSpPr>
            <p:cNvPr id="24712" name="Line 113"/>
            <p:cNvSpPr>
              <a:spLocks noChangeAspect="1" noChangeShapeType="1"/>
            </p:cNvSpPr>
            <p:nvPr/>
          </p:nvSpPr>
          <p:spPr bwMode="auto">
            <a:xfrm>
              <a:off x="0" y="5486400"/>
              <a:ext cx="686594" cy="686594"/>
            </a:xfrm>
            <a:prstGeom prst="line">
              <a:avLst/>
            </a:prstGeom>
            <a:noFill/>
            <a:ln w="76200">
              <a:solidFill>
                <a:schemeClr val="accent2"/>
              </a:solidFill>
              <a:round/>
              <a:headEnd/>
              <a:tailEnd/>
            </a:ln>
          </p:spPr>
          <p:txBody>
            <a:bodyPr/>
            <a:lstStyle/>
            <a:p>
              <a:endParaRPr lang="en-US"/>
            </a:p>
          </p:txBody>
        </p:sp>
      </p:grpSp>
      <p:grpSp>
        <p:nvGrpSpPr>
          <p:cNvPr id="3" name="Group 139"/>
          <p:cNvGrpSpPr>
            <a:grpSpLocks/>
          </p:cNvGrpSpPr>
          <p:nvPr/>
        </p:nvGrpSpPr>
        <p:grpSpPr bwMode="auto">
          <a:xfrm>
            <a:off x="1066800" y="2209800"/>
            <a:ext cx="2746375" cy="1373188"/>
            <a:chOff x="0" y="0"/>
            <a:chExt cx="2746375" cy="1373188"/>
          </a:xfrm>
        </p:grpSpPr>
        <p:sp>
          <p:nvSpPr>
            <p:cNvPr id="24701" name="Line 5"/>
            <p:cNvSpPr>
              <a:spLocks noChangeAspect="1" noChangeShapeType="1"/>
            </p:cNvSpPr>
            <p:nvPr/>
          </p:nvSpPr>
          <p:spPr bwMode="auto">
            <a:xfrm flipV="1">
              <a:off x="0" y="0"/>
              <a:ext cx="686594" cy="686594"/>
            </a:xfrm>
            <a:prstGeom prst="line">
              <a:avLst/>
            </a:prstGeom>
            <a:noFill/>
            <a:ln w="76200">
              <a:solidFill>
                <a:schemeClr val="accent2"/>
              </a:solidFill>
              <a:round/>
              <a:headEnd/>
              <a:tailEnd/>
            </a:ln>
          </p:spPr>
          <p:txBody>
            <a:bodyPr/>
            <a:lstStyle/>
            <a:p>
              <a:endParaRPr lang="en-US"/>
            </a:p>
          </p:txBody>
        </p:sp>
        <p:sp>
          <p:nvSpPr>
            <p:cNvPr id="24702" name="Line 7"/>
            <p:cNvSpPr>
              <a:spLocks noChangeAspect="1" noChangeShapeType="1"/>
            </p:cNvSpPr>
            <p:nvPr/>
          </p:nvSpPr>
          <p:spPr bwMode="auto">
            <a:xfrm flipV="1">
              <a:off x="1373187" y="686594"/>
              <a:ext cx="686594" cy="0"/>
            </a:xfrm>
            <a:prstGeom prst="line">
              <a:avLst/>
            </a:prstGeom>
            <a:noFill/>
            <a:ln w="76200">
              <a:solidFill>
                <a:schemeClr val="accent2"/>
              </a:solidFill>
              <a:round/>
              <a:headEnd/>
              <a:tailEnd/>
            </a:ln>
          </p:spPr>
          <p:txBody>
            <a:bodyPr/>
            <a:lstStyle/>
            <a:p>
              <a:endParaRPr lang="en-US"/>
            </a:p>
          </p:txBody>
        </p:sp>
        <p:sp>
          <p:nvSpPr>
            <p:cNvPr id="24703" name="Line 8"/>
            <p:cNvSpPr>
              <a:spLocks noChangeAspect="1" noChangeShapeType="1"/>
            </p:cNvSpPr>
            <p:nvPr/>
          </p:nvSpPr>
          <p:spPr bwMode="auto">
            <a:xfrm flipV="1">
              <a:off x="686594" y="0"/>
              <a:ext cx="2059781" cy="0"/>
            </a:xfrm>
            <a:prstGeom prst="line">
              <a:avLst/>
            </a:prstGeom>
            <a:noFill/>
            <a:ln w="76200">
              <a:solidFill>
                <a:schemeClr val="accent2"/>
              </a:solidFill>
              <a:round/>
              <a:headEnd/>
              <a:tailEnd/>
            </a:ln>
          </p:spPr>
          <p:txBody>
            <a:bodyPr/>
            <a:lstStyle/>
            <a:p>
              <a:endParaRPr lang="en-US"/>
            </a:p>
          </p:txBody>
        </p:sp>
        <p:sp>
          <p:nvSpPr>
            <p:cNvPr id="24704" name="Line 9"/>
            <p:cNvSpPr>
              <a:spLocks noChangeAspect="1" noChangeShapeType="1"/>
            </p:cNvSpPr>
            <p:nvPr/>
          </p:nvSpPr>
          <p:spPr bwMode="auto">
            <a:xfrm>
              <a:off x="2059781" y="686594"/>
              <a:ext cx="686594" cy="686594"/>
            </a:xfrm>
            <a:prstGeom prst="line">
              <a:avLst/>
            </a:prstGeom>
            <a:noFill/>
            <a:ln w="76200">
              <a:solidFill>
                <a:schemeClr val="accent2"/>
              </a:solidFill>
              <a:round/>
              <a:headEnd/>
              <a:tailEnd/>
            </a:ln>
          </p:spPr>
          <p:txBody>
            <a:bodyPr/>
            <a:lstStyle/>
            <a:p>
              <a:endParaRPr lang="en-US"/>
            </a:p>
          </p:txBody>
        </p:sp>
        <p:sp>
          <p:nvSpPr>
            <p:cNvPr id="24705" name="Line 6"/>
            <p:cNvSpPr>
              <a:spLocks noChangeAspect="1" noChangeShapeType="1"/>
            </p:cNvSpPr>
            <p:nvPr/>
          </p:nvSpPr>
          <p:spPr bwMode="auto">
            <a:xfrm>
              <a:off x="0" y="685800"/>
              <a:ext cx="686594" cy="686594"/>
            </a:xfrm>
            <a:prstGeom prst="line">
              <a:avLst/>
            </a:prstGeom>
            <a:noFill/>
            <a:ln w="76200">
              <a:solidFill>
                <a:schemeClr val="accent2"/>
              </a:solidFill>
              <a:round/>
              <a:headEnd/>
              <a:tailEnd/>
            </a:ln>
          </p:spPr>
          <p:txBody>
            <a:bodyPr/>
            <a:lstStyle/>
            <a:p>
              <a:endParaRPr lang="en-US"/>
            </a:p>
          </p:txBody>
        </p:sp>
        <p:sp>
          <p:nvSpPr>
            <p:cNvPr id="24706" name="Line 5"/>
            <p:cNvSpPr>
              <a:spLocks noChangeAspect="1" noChangeShapeType="1"/>
            </p:cNvSpPr>
            <p:nvPr/>
          </p:nvSpPr>
          <p:spPr bwMode="auto">
            <a:xfrm flipV="1">
              <a:off x="685800" y="685800"/>
              <a:ext cx="686594" cy="686594"/>
            </a:xfrm>
            <a:prstGeom prst="line">
              <a:avLst/>
            </a:prstGeom>
            <a:noFill/>
            <a:ln w="76200">
              <a:solidFill>
                <a:schemeClr val="accent2"/>
              </a:solidFill>
              <a:round/>
              <a:headEnd/>
              <a:tailEnd/>
            </a:ln>
          </p:spPr>
          <p:txBody>
            <a:bodyPr/>
            <a:lstStyle/>
            <a:p>
              <a:endParaRPr lang="en-US"/>
            </a:p>
          </p:txBody>
        </p:sp>
      </p:grpSp>
      <p:grpSp>
        <p:nvGrpSpPr>
          <p:cNvPr id="4" name="Group 112"/>
          <p:cNvGrpSpPr>
            <a:grpSpLocks noChangeAspect="1"/>
          </p:cNvGrpSpPr>
          <p:nvPr/>
        </p:nvGrpSpPr>
        <p:grpSpPr bwMode="auto">
          <a:xfrm flipV="1">
            <a:off x="1066800" y="2209800"/>
            <a:ext cx="2746375" cy="1373188"/>
            <a:chOff x="4320" y="1584"/>
            <a:chExt cx="1152" cy="576"/>
          </a:xfrm>
        </p:grpSpPr>
        <p:sp>
          <p:nvSpPr>
            <p:cNvPr id="24696" name="Line 113"/>
            <p:cNvSpPr>
              <a:spLocks noChangeAspect="1" noChangeShapeType="1"/>
            </p:cNvSpPr>
            <p:nvPr/>
          </p:nvSpPr>
          <p:spPr bwMode="auto">
            <a:xfrm flipV="1">
              <a:off x="4320" y="1584"/>
              <a:ext cx="288" cy="288"/>
            </a:xfrm>
            <a:prstGeom prst="line">
              <a:avLst/>
            </a:prstGeom>
            <a:noFill/>
            <a:ln w="76200">
              <a:solidFill>
                <a:schemeClr val="accent2"/>
              </a:solidFill>
              <a:round/>
              <a:headEnd/>
              <a:tailEnd/>
            </a:ln>
          </p:spPr>
          <p:txBody>
            <a:bodyPr/>
            <a:lstStyle/>
            <a:p>
              <a:endParaRPr lang="en-US"/>
            </a:p>
          </p:txBody>
        </p:sp>
        <p:sp>
          <p:nvSpPr>
            <p:cNvPr id="24697" name="Line 114"/>
            <p:cNvSpPr>
              <a:spLocks noChangeAspect="1" noChangeShapeType="1"/>
            </p:cNvSpPr>
            <p:nvPr/>
          </p:nvSpPr>
          <p:spPr bwMode="auto">
            <a:xfrm>
              <a:off x="4608" y="1584"/>
              <a:ext cx="288" cy="288"/>
            </a:xfrm>
            <a:prstGeom prst="line">
              <a:avLst/>
            </a:prstGeom>
            <a:noFill/>
            <a:ln w="76200">
              <a:solidFill>
                <a:schemeClr val="accent2"/>
              </a:solidFill>
              <a:round/>
              <a:headEnd/>
              <a:tailEnd/>
            </a:ln>
          </p:spPr>
          <p:txBody>
            <a:bodyPr/>
            <a:lstStyle/>
            <a:p>
              <a:endParaRPr lang="en-US"/>
            </a:p>
          </p:txBody>
        </p:sp>
        <p:sp>
          <p:nvSpPr>
            <p:cNvPr id="24698" name="Line 115"/>
            <p:cNvSpPr>
              <a:spLocks noChangeAspect="1" noChangeShapeType="1"/>
            </p:cNvSpPr>
            <p:nvPr/>
          </p:nvSpPr>
          <p:spPr bwMode="auto">
            <a:xfrm flipV="1">
              <a:off x="4896" y="1872"/>
              <a:ext cx="288" cy="0"/>
            </a:xfrm>
            <a:prstGeom prst="line">
              <a:avLst/>
            </a:prstGeom>
            <a:noFill/>
            <a:ln w="76200">
              <a:solidFill>
                <a:schemeClr val="accent2"/>
              </a:solidFill>
              <a:round/>
              <a:headEnd/>
              <a:tailEnd/>
            </a:ln>
          </p:spPr>
          <p:txBody>
            <a:bodyPr/>
            <a:lstStyle/>
            <a:p>
              <a:endParaRPr lang="en-US"/>
            </a:p>
          </p:txBody>
        </p:sp>
        <p:sp>
          <p:nvSpPr>
            <p:cNvPr id="24699" name="Line 116"/>
            <p:cNvSpPr>
              <a:spLocks noChangeAspect="1" noChangeShapeType="1"/>
            </p:cNvSpPr>
            <p:nvPr/>
          </p:nvSpPr>
          <p:spPr bwMode="auto">
            <a:xfrm flipV="1">
              <a:off x="4608" y="1584"/>
              <a:ext cx="864" cy="0"/>
            </a:xfrm>
            <a:prstGeom prst="line">
              <a:avLst/>
            </a:prstGeom>
            <a:noFill/>
            <a:ln w="76200">
              <a:solidFill>
                <a:schemeClr val="accent2"/>
              </a:solidFill>
              <a:round/>
              <a:headEnd/>
              <a:tailEnd/>
            </a:ln>
          </p:spPr>
          <p:txBody>
            <a:bodyPr/>
            <a:lstStyle/>
            <a:p>
              <a:endParaRPr lang="en-US"/>
            </a:p>
          </p:txBody>
        </p:sp>
        <p:sp>
          <p:nvSpPr>
            <p:cNvPr id="24700" name="Line 117"/>
            <p:cNvSpPr>
              <a:spLocks noChangeAspect="1" noChangeShapeType="1"/>
            </p:cNvSpPr>
            <p:nvPr/>
          </p:nvSpPr>
          <p:spPr bwMode="auto">
            <a:xfrm>
              <a:off x="5184" y="1872"/>
              <a:ext cx="288" cy="288"/>
            </a:xfrm>
            <a:prstGeom prst="line">
              <a:avLst/>
            </a:prstGeom>
            <a:noFill/>
            <a:ln w="76200">
              <a:solidFill>
                <a:schemeClr val="accent2"/>
              </a:solidFill>
              <a:round/>
              <a:headEnd/>
              <a:tailEnd/>
            </a:ln>
          </p:spPr>
          <p:txBody>
            <a:bodyPr/>
            <a:lstStyle/>
            <a:p>
              <a:endParaRPr lang="en-US"/>
            </a:p>
          </p:txBody>
        </p:sp>
      </p:grpSp>
      <p:grpSp>
        <p:nvGrpSpPr>
          <p:cNvPr id="5" name="Group 118"/>
          <p:cNvGrpSpPr>
            <a:grpSpLocks/>
          </p:cNvGrpSpPr>
          <p:nvPr/>
        </p:nvGrpSpPr>
        <p:grpSpPr bwMode="auto">
          <a:xfrm>
            <a:off x="1066800" y="2209800"/>
            <a:ext cx="2744788" cy="1373188"/>
            <a:chOff x="672" y="1392"/>
            <a:chExt cx="1729" cy="865"/>
          </a:xfrm>
        </p:grpSpPr>
        <p:sp>
          <p:nvSpPr>
            <p:cNvPr id="24692" name="Line 119"/>
            <p:cNvSpPr>
              <a:spLocks noChangeAspect="1" noChangeShapeType="1"/>
            </p:cNvSpPr>
            <p:nvPr/>
          </p:nvSpPr>
          <p:spPr bwMode="auto">
            <a:xfrm flipV="1">
              <a:off x="672" y="1392"/>
              <a:ext cx="433" cy="433"/>
            </a:xfrm>
            <a:prstGeom prst="line">
              <a:avLst/>
            </a:prstGeom>
            <a:noFill/>
            <a:ln w="76200">
              <a:solidFill>
                <a:schemeClr val="accent2"/>
              </a:solidFill>
              <a:round/>
              <a:headEnd/>
              <a:tailEnd/>
            </a:ln>
          </p:spPr>
          <p:txBody>
            <a:bodyPr/>
            <a:lstStyle/>
            <a:p>
              <a:endParaRPr lang="en-US"/>
            </a:p>
          </p:txBody>
        </p:sp>
        <p:sp>
          <p:nvSpPr>
            <p:cNvPr id="24693" name="Line 120"/>
            <p:cNvSpPr>
              <a:spLocks noChangeAspect="1" noChangeShapeType="1"/>
            </p:cNvSpPr>
            <p:nvPr/>
          </p:nvSpPr>
          <p:spPr bwMode="auto">
            <a:xfrm>
              <a:off x="672" y="1824"/>
              <a:ext cx="432" cy="433"/>
            </a:xfrm>
            <a:prstGeom prst="line">
              <a:avLst/>
            </a:prstGeom>
            <a:noFill/>
            <a:ln w="76200">
              <a:solidFill>
                <a:schemeClr val="accent2"/>
              </a:solidFill>
              <a:round/>
              <a:headEnd/>
              <a:tailEnd/>
            </a:ln>
          </p:spPr>
          <p:txBody>
            <a:bodyPr/>
            <a:lstStyle/>
            <a:p>
              <a:endParaRPr lang="en-US"/>
            </a:p>
          </p:txBody>
        </p:sp>
        <p:sp>
          <p:nvSpPr>
            <p:cNvPr id="24694" name="Line 121"/>
            <p:cNvSpPr>
              <a:spLocks noChangeAspect="1" noChangeShapeType="1"/>
            </p:cNvSpPr>
            <p:nvPr/>
          </p:nvSpPr>
          <p:spPr bwMode="auto">
            <a:xfrm flipV="1">
              <a:off x="1104" y="2256"/>
              <a:ext cx="1297" cy="0"/>
            </a:xfrm>
            <a:prstGeom prst="line">
              <a:avLst/>
            </a:prstGeom>
            <a:noFill/>
            <a:ln w="76200">
              <a:solidFill>
                <a:schemeClr val="accent2"/>
              </a:solidFill>
              <a:round/>
              <a:headEnd/>
              <a:tailEnd/>
            </a:ln>
          </p:spPr>
          <p:txBody>
            <a:bodyPr/>
            <a:lstStyle/>
            <a:p>
              <a:endParaRPr lang="en-US"/>
            </a:p>
          </p:txBody>
        </p:sp>
        <p:sp>
          <p:nvSpPr>
            <p:cNvPr id="24695" name="Line 122"/>
            <p:cNvSpPr>
              <a:spLocks noChangeAspect="1" noChangeShapeType="1"/>
            </p:cNvSpPr>
            <p:nvPr/>
          </p:nvSpPr>
          <p:spPr bwMode="auto">
            <a:xfrm flipV="1">
              <a:off x="1104" y="1392"/>
              <a:ext cx="1297" cy="0"/>
            </a:xfrm>
            <a:prstGeom prst="line">
              <a:avLst/>
            </a:prstGeom>
            <a:noFill/>
            <a:ln w="76200">
              <a:solidFill>
                <a:schemeClr val="accent2"/>
              </a:solidFill>
              <a:round/>
              <a:headEnd/>
              <a:tailEnd/>
            </a:ln>
          </p:spPr>
          <p:txBody>
            <a:bodyPr/>
            <a:lstStyle/>
            <a:p>
              <a:endParaRPr lang="en-US"/>
            </a:p>
          </p:txBody>
        </p:sp>
      </p:grpSp>
      <p:sp>
        <p:nvSpPr>
          <p:cNvPr id="24582" name="Rectangle 2"/>
          <p:cNvSpPr>
            <a:spLocks noGrp="1" noChangeArrowheads="1"/>
          </p:cNvSpPr>
          <p:nvPr>
            <p:ph type="title"/>
          </p:nvPr>
        </p:nvSpPr>
        <p:spPr/>
        <p:txBody>
          <a:bodyPr/>
          <a:lstStyle/>
          <a:p>
            <a:pPr defTabSz="912813" eaLnBrk="1" hangingPunct="1"/>
            <a:r>
              <a:rPr lang="en-US" dirty="0" smtClean="0"/>
              <a:t>Packing Multicast Trees Insufficient to achieve </a:t>
            </a:r>
            <a:r>
              <a:rPr lang="en-US" dirty="0" err="1" smtClean="0"/>
              <a:t>MinCut</a:t>
            </a:r>
            <a:endParaRPr lang="en-US" dirty="0" smtClean="0"/>
          </a:p>
        </p:txBody>
      </p:sp>
      <p:grpSp>
        <p:nvGrpSpPr>
          <p:cNvPr id="6" name="Group 4"/>
          <p:cNvGrpSpPr>
            <a:grpSpLocks noChangeAspect="1"/>
          </p:cNvGrpSpPr>
          <p:nvPr/>
        </p:nvGrpSpPr>
        <p:grpSpPr bwMode="auto">
          <a:xfrm>
            <a:off x="1066800" y="2209800"/>
            <a:ext cx="2746375" cy="1373188"/>
            <a:chOff x="4320" y="1584"/>
            <a:chExt cx="1152" cy="576"/>
          </a:xfrm>
        </p:grpSpPr>
        <p:sp>
          <p:nvSpPr>
            <p:cNvPr id="24687" name="Line 5"/>
            <p:cNvSpPr>
              <a:spLocks noChangeAspect="1" noChangeShapeType="1"/>
            </p:cNvSpPr>
            <p:nvPr/>
          </p:nvSpPr>
          <p:spPr bwMode="auto">
            <a:xfrm flipV="1">
              <a:off x="4320" y="1584"/>
              <a:ext cx="288" cy="288"/>
            </a:xfrm>
            <a:prstGeom prst="line">
              <a:avLst/>
            </a:prstGeom>
            <a:noFill/>
            <a:ln w="76200">
              <a:solidFill>
                <a:schemeClr val="accent2"/>
              </a:solidFill>
              <a:round/>
              <a:headEnd/>
              <a:tailEnd/>
            </a:ln>
          </p:spPr>
          <p:txBody>
            <a:bodyPr/>
            <a:lstStyle/>
            <a:p>
              <a:endParaRPr lang="en-US"/>
            </a:p>
          </p:txBody>
        </p:sp>
        <p:sp>
          <p:nvSpPr>
            <p:cNvPr id="24688" name="Line 6"/>
            <p:cNvSpPr>
              <a:spLocks noChangeAspect="1" noChangeShapeType="1"/>
            </p:cNvSpPr>
            <p:nvPr/>
          </p:nvSpPr>
          <p:spPr bwMode="auto">
            <a:xfrm>
              <a:off x="4608" y="1584"/>
              <a:ext cx="288" cy="288"/>
            </a:xfrm>
            <a:prstGeom prst="line">
              <a:avLst/>
            </a:prstGeom>
            <a:noFill/>
            <a:ln w="76200">
              <a:solidFill>
                <a:schemeClr val="accent2"/>
              </a:solidFill>
              <a:round/>
              <a:headEnd/>
              <a:tailEnd/>
            </a:ln>
          </p:spPr>
          <p:txBody>
            <a:bodyPr/>
            <a:lstStyle/>
            <a:p>
              <a:endParaRPr lang="en-US"/>
            </a:p>
          </p:txBody>
        </p:sp>
        <p:sp>
          <p:nvSpPr>
            <p:cNvPr id="24689" name="Line 7"/>
            <p:cNvSpPr>
              <a:spLocks noChangeAspect="1" noChangeShapeType="1"/>
            </p:cNvSpPr>
            <p:nvPr/>
          </p:nvSpPr>
          <p:spPr bwMode="auto">
            <a:xfrm flipV="1">
              <a:off x="4896" y="1872"/>
              <a:ext cx="288" cy="0"/>
            </a:xfrm>
            <a:prstGeom prst="line">
              <a:avLst/>
            </a:prstGeom>
            <a:noFill/>
            <a:ln w="76200">
              <a:solidFill>
                <a:schemeClr val="accent2"/>
              </a:solidFill>
              <a:round/>
              <a:headEnd/>
              <a:tailEnd/>
            </a:ln>
          </p:spPr>
          <p:txBody>
            <a:bodyPr/>
            <a:lstStyle/>
            <a:p>
              <a:endParaRPr lang="en-US"/>
            </a:p>
          </p:txBody>
        </p:sp>
        <p:sp>
          <p:nvSpPr>
            <p:cNvPr id="24690" name="Line 8"/>
            <p:cNvSpPr>
              <a:spLocks noChangeAspect="1" noChangeShapeType="1"/>
            </p:cNvSpPr>
            <p:nvPr/>
          </p:nvSpPr>
          <p:spPr bwMode="auto">
            <a:xfrm flipV="1">
              <a:off x="4608" y="1584"/>
              <a:ext cx="864" cy="0"/>
            </a:xfrm>
            <a:prstGeom prst="line">
              <a:avLst/>
            </a:prstGeom>
            <a:noFill/>
            <a:ln w="76200">
              <a:solidFill>
                <a:schemeClr val="accent2"/>
              </a:solidFill>
              <a:round/>
              <a:headEnd/>
              <a:tailEnd/>
            </a:ln>
          </p:spPr>
          <p:txBody>
            <a:bodyPr/>
            <a:lstStyle/>
            <a:p>
              <a:endParaRPr lang="en-US"/>
            </a:p>
          </p:txBody>
        </p:sp>
        <p:sp>
          <p:nvSpPr>
            <p:cNvPr id="24691" name="Line 9"/>
            <p:cNvSpPr>
              <a:spLocks noChangeAspect="1" noChangeShapeType="1"/>
            </p:cNvSpPr>
            <p:nvPr/>
          </p:nvSpPr>
          <p:spPr bwMode="auto">
            <a:xfrm>
              <a:off x="5184" y="1872"/>
              <a:ext cx="288" cy="288"/>
            </a:xfrm>
            <a:prstGeom prst="line">
              <a:avLst/>
            </a:prstGeom>
            <a:noFill/>
            <a:ln w="76200">
              <a:solidFill>
                <a:schemeClr val="accent2"/>
              </a:solidFill>
              <a:round/>
              <a:headEnd/>
              <a:tailEnd/>
            </a:ln>
          </p:spPr>
          <p:txBody>
            <a:bodyPr/>
            <a:lstStyle/>
            <a:p>
              <a:endParaRPr lang="en-US"/>
            </a:p>
          </p:txBody>
        </p:sp>
      </p:grpSp>
      <p:sp>
        <p:nvSpPr>
          <p:cNvPr id="24589" name="Text Box 14"/>
          <p:cNvSpPr txBox="1">
            <a:spLocks noChangeArrowheads="1"/>
          </p:cNvSpPr>
          <p:nvPr/>
        </p:nvSpPr>
        <p:spPr bwMode="auto">
          <a:xfrm>
            <a:off x="1066800" y="3962400"/>
            <a:ext cx="3352800" cy="830997"/>
          </a:xfrm>
          <a:prstGeom prst="rect">
            <a:avLst/>
          </a:prstGeom>
          <a:noFill/>
          <a:ln w="9525">
            <a:noFill/>
            <a:miter lim="800000"/>
            <a:headEnd/>
            <a:tailEnd/>
          </a:ln>
        </p:spPr>
        <p:txBody>
          <a:bodyPr>
            <a:spAutoFit/>
          </a:bodyPr>
          <a:lstStyle/>
          <a:p>
            <a:pPr defTabSz="912813">
              <a:spcBef>
                <a:spcPct val="50000"/>
              </a:spcBef>
            </a:pPr>
            <a:r>
              <a:rPr lang="en-US" sz="2400" dirty="0">
                <a:latin typeface="Times New Roman" pitchFamily="18" charset="0"/>
                <a:cs typeface="Times New Roman" pitchFamily="18" charset="0"/>
              </a:rPr>
              <a:t>optimal routing</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throughput = 1</a:t>
            </a:r>
          </a:p>
        </p:txBody>
      </p:sp>
      <p:sp>
        <p:nvSpPr>
          <p:cNvPr id="24590" name="Text Box 15"/>
          <p:cNvSpPr txBox="1">
            <a:spLocks noChangeArrowheads="1"/>
          </p:cNvSpPr>
          <p:nvPr/>
        </p:nvSpPr>
        <p:spPr bwMode="auto">
          <a:xfrm>
            <a:off x="6096000" y="3962400"/>
            <a:ext cx="2133600" cy="830997"/>
          </a:xfrm>
          <a:prstGeom prst="rect">
            <a:avLst/>
          </a:prstGeom>
          <a:noFill/>
          <a:ln w="9525">
            <a:noFill/>
            <a:miter lim="800000"/>
            <a:headEnd/>
            <a:tailEnd/>
          </a:ln>
        </p:spPr>
        <p:txBody>
          <a:bodyPr>
            <a:spAutoFit/>
          </a:bodyPr>
          <a:lstStyle/>
          <a:p>
            <a:pPr defTabSz="912813">
              <a:spcBef>
                <a:spcPct val="50000"/>
              </a:spcBef>
            </a:pPr>
            <a:r>
              <a:rPr lang="en-US" sz="2400" dirty="0">
                <a:latin typeface="Times New Roman" pitchFamily="18" charset="0"/>
                <a:cs typeface="Times New Roman" pitchFamily="18" charset="0"/>
              </a:rPr>
              <a:t>network coding</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throughput = 2</a:t>
            </a:r>
          </a:p>
        </p:txBody>
      </p:sp>
      <p:grpSp>
        <p:nvGrpSpPr>
          <p:cNvPr id="7" name="Group 18"/>
          <p:cNvGrpSpPr>
            <a:grpSpLocks/>
          </p:cNvGrpSpPr>
          <p:nvPr/>
        </p:nvGrpSpPr>
        <p:grpSpPr bwMode="auto">
          <a:xfrm>
            <a:off x="1066800" y="2209800"/>
            <a:ext cx="2746375" cy="1373188"/>
            <a:chOff x="-1872" y="1152"/>
            <a:chExt cx="1730" cy="865"/>
          </a:xfrm>
        </p:grpSpPr>
        <p:sp>
          <p:nvSpPr>
            <p:cNvPr id="24681" name="Line 19"/>
            <p:cNvSpPr>
              <a:spLocks noChangeAspect="1" noChangeShapeType="1"/>
            </p:cNvSpPr>
            <p:nvPr/>
          </p:nvSpPr>
          <p:spPr bwMode="auto">
            <a:xfrm flipV="1">
              <a:off x="-1872" y="1152"/>
              <a:ext cx="433" cy="433"/>
            </a:xfrm>
            <a:prstGeom prst="line">
              <a:avLst/>
            </a:prstGeom>
            <a:noFill/>
            <a:ln w="76200">
              <a:solidFill>
                <a:schemeClr val="accent2"/>
              </a:solidFill>
              <a:round/>
              <a:headEnd/>
              <a:tailEnd/>
            </a:ln>
          </p:spPr>
          <p:txBody>
            <a:bodyPr/>
            <a:lstStyle/>
            <a:p>
              <a:endParaRPr lang="en-US"/>
            </a:p>
          </p:txBody>
        </p:sp>
        <p:sp>
          <p:nvSpPr>
            <p:cNvPr id="24682" name="Line 20"/>
            <p:cNvSpPr>
              <a:spLocks noChangeAspect="1" noChangeShapeType="1"/>
            </p:cNvSpPr>
            <p:nvPr/>
          </p:nvSpPr>
          <p:spPr bwMode="auto">
            <a:xfrm>
              <a:off x="-1872" y="1584"/>
              <a:ext cx="432" cy="433"/>
            </a:xfrm>
            <a:prstGeom prst="line">
              <a:avLst/>
            </a:prstGeom>
            <a:noFill/>
            <a:ln w="76200">
              <a:solidFill>
                <a:schemeClr val="accent2"/>
              </a:solidFill>
              <a:round/>
              <a:headEnd/>
              <a:tailEnd/>
            </a:ln>
          </p:spPr>
          <p:txBody>
            <a:bodyPr/>
            <a:lstStyle/>
            <a:p>
              <a:endParaRPr lang="en-US"/>
            </a:p>
          </p:txBody>
        </p:sp>
        <p:sp>
          <p:nvSpPr>
            <p:cNvPr id="24683" name="Line 21"/>
            <p:cNvSpPr>
              <a:spLocks noChangeAspect="1" noChangeShapeType="1"/>
            </p:cNvSpPr>
            <p:nvPr/>
          </p:nvSpPr>
          <p:spPr bwMode="auto">
            <a:xfrm flipV="1">
              <a:off x="-1007" y="1585"/>
              <a:ext cx="433" cy="0"/>
            </a:xfrm>
            <a:prstGeom prst="line">
              <a:avLst/>
            </a:prstGeom>
            <a:noFill/>
            <a:ln w="76200">
              <a:solidFill>
                <a:schemeClr val="accent2"/>
              </a:solidFill>
              <a:round/>
              <a:headEnd/>
              <a:tailEnd/>
            </a:ln>
          </p:spPr>
          <p:txBody>
            <a:bodyPr/>
            <a:lstStyle/>
            <a:p>
              <a:endParaRPr lang="en-US"/>
            </a:p>
          </p:txBody>
        </p:sp>
        <p:sp>
          <p:nvSpPr>
            <p:cNvPr id="24684" name="Line 22"/>
            <p:cNvSpPr>
              <a:spLocks noChangeAspect="1" noChangeShapeType="1"/>
            </p:cNvSpPr>
            <p:nvPr/>
          </p:nvSpPr>
          <p:spPr bwMode="auto">
            <a:xfrm flipV="1">
              <a:off x="-1439" y="1152"/>
              <a:ext cx="1297" cy="0"/>
            </a:xfrm>
            <a:prstGeom prst="line">
              <a:avLst/>
            </a:prstGeom>
            <a:noFill/>
            <a:ln w="76200">
              <a:solidFill>
                <a:schemeClr val="accent2"/>
              </a:solidFill>
              <a:round/>
              <a:headEnd/>
              <a:tailEnd/>
            </a:ln>
          </p:spPr>
          <p:txBody>
            <a:bodyPr/>
            <a:lstStyle/>
            <a:p>
              <a:endParaRPr lang="en-US"/>
            </a:p>
          </p:txBody>
        </p:sp>
        <p:sp>
          <p:nvSpPr>
            <p:cNvPr id="24685" name="Line 23"/>
            <p:cNvSpPr>
              <a:spLocks noChangeAspect="1" noChangeShapeType="1"/>
            </p:cNvSpPr>
            <p:nvPr/>
          </p:nvSpPr>
          <p:spPr bwMode="auto">
            <a:xfrm flipV="1">
              <a:off x="-1440" y="1584"/>
              <a:ext cx="433" cy="433"/>
            </a:xfrm>
            <a:prstGeom prst="line">
              <a:avLst/>
            </a:prstGeom>
            <a:noFill/>
            <a:ln w="76200">
              <a:solidFill>
                <a:schemeClr val="accent2"/>
              </a:solidFill>
              <a:round/>
              <a:headEnd/>
              <a:tailEnd/>
            </a:ln>
          </p:spPr>
          <p:txBody>
            <a:bodyPr/>
            <a:lstStyle/>
            <a:p>
              <a:endParaRPr lang="en-US"/>
            </a:p>
          </p:txBody>
        </p:sp>
        <p:sp>
          <p:nvSpPr>
            <p:cNvPr id="24686" name="Line 24"/>
            <p:cNvSpPr>
              <a:spLocks noChangeAspect="1" noChangeShapeType="1"/>
            </p:cNvSpPr>
            <p:nvPr/>
          </p:nvSpPr>
          <p:spPr bwMode="auto">
            <a:xfrm flipV="1">
              <a:off x="-576" y="1152"/>
              <a:ext cx="433" cy="433"/>
            </a:xfrm>
            <a:prstGeom prst="line">
              <a:avLst/>
            </a:prstGeom>
            <a:noFill/>
            <a:ln w="76200">
              <a:solidFill>
                <a:schemeClr val="accent2"/>
              </a:solidFill>
              <a:round/>
              <a:headEnd/>
              <a:tailEnd/>
            </a:ln>
          </p:spPr>
          <p:txBody>
            <a:bodyPr/>
            <a:lstStyle/>
            <a:p>
              <a:endParaRPr lang="en-US"/>
            </a:p>
          </p:txBody>
        </p:sp>
      </p:grpSp>
      <p:grpSp>
        <p:nvGrpSpPr>
          <p:cNvPr id="8" name="Group 25"/>
          <p:cNvGrpSpPr>
            <a:grpSpLocks/>
          </p:cNvGrpSpPr>
          <p:nvPr/>
        </p:nvGrpSpPr>
        <p:grpSpPr bwMode="auto">
          <a:xfrm>
            <a:off x="1066800" y="2209800"/>
            <a:ext cx="2746375" cy="1373188"/>
            <a:chOff x="-2064" y="864"/>
            <a:chExt cx="1730" cy="865"/>
          </a:xfrm>
        </p:grpSpPr>
        <p:sp>
          <p:nvSpPr>
            <p:cNvPr id="24675" name="Line 26"/>
            <p:cNvSpPr>
              <a:spLocks noChangeAspect="1" noChangeShapeType="1"/>
            </p:cNvSpPr>
            <p:nvPr/>
          </p:nvSpPr>
          <p:spPr bwMode="auto">
            <a:xfrm flipV="1">
              <a:off x="-2064" y="864"/>
              <a:ext cx="433" cy="433"/>
            </a:xfrm>
            <a:prstGeom prst="line">
              <a:avLst/>
            </a:prstGeom>
            <a:noFill/>
            <a:ln w="76200">
              <a:solidFill>
                <a:schemeClr val="accent2"/>
              </a:solidFill>
              <a:round/>
              <a:headEnd/>
              <a:tailEnd/>
            </a:ln>
          </p:spPr>
          <p:txBody>
            <a:bodyPr/>
            <a:lstStyle/>
            <a:p>
              <a:endParaRPr lang="en-US"/>
            </a:p>
          </p:txBody>
        </p:sp>
        <p:sp>
          <p:nvSpPr>
            <p:cNvPr id="24676" name="Line 27"/>
            <p:cNvSpPr>
              <a:spLocks noChangeAspect="1" noChangeShapeType="1"/>
            </p:cNvSpPr>
            <p:nvPr/>
          </p:nvSpPr>
          <p:spPr bwMode="auto">
            <a:xfrm>
              <a:off x="-2064" y="1296"/>
              <a:ext cx="432" cy="433"/>
            </a:xfrm>
            <a:prstGeom prst="line">
              <a:avLst/>
            </a:prstGeom>
            <a:noFill/>
            <a:ln w="76200">
              <a:solidFill>
                <a:schemeClr val="accent2"/>
              </a:solidFill>
              <a:round/>
              <a:headEnd/>
              <a:tailEnd/>
            </a:ln>
          </p:spPr>
          <p:txBody>
            <a:bodyPr/>
            <a:lstStyle/>
            <a:p>
              <a:endParaRPr lang="en-US"/>
            </a:p>
          </p:txBody>
        </p:sp>
        <p:sp>
          <p:nvSpPr>
            <p:cNvPr id="24677" name="Line 28"/>
            <p:cNvSpPr>
              <a:spLocks noChangeAspect="1" noChangeShapeType="1"/>
            </p:cNvSpPr>
            <p:nvPr/>
          </p:nvSpPr>
          <p:spPr bwMode="auto">
            <a:xfrm flipV="1">
              <a:off x="-1199" y="1297"/>
              <a:ext cx="433" cy="0"/>
            </a:xfrm>
            <a:prstGeom prst="line">
              <a:avLst/>
            </a:prstGeom>
            <a:noFill/>
            <a:ln w="76200">
              <a:solidFill>
                <a:schemeClr val="accent2"/>
              </a:solidFill>
              <a:round/>
              <a:headEnd/>
              <a:tailEnd/>
            </a:ln>
          </p:spPr>
          <p:txBody>
            <a:bodyPr/>
            <a:lstStyle/>
            <a:p>
              <a:endParaRPr lang="en-US"/>
            </a:p>
          </p:txBody>
        </p:sp>
        <p:sp>
          <p:nvSpPr>
            <p:cNvPr id="24678" name="Line 29"/>
            <p:cNvSpPr>
              <a:spLocks noChangeAspect="1" noChangeShapeType="1"/>
            </p:cNvSpPr>
            <p:nvPr/>
          </p:nvSpPr>
          <p:spPr bwMode="auto">
            <a:xfrm flipV="1">
              <a:off x="-1632" y="1728"/>
              <a:ext cx="1297" cy="0"/>
            </a:xfrm>
            <a:prstGeom prst="line">
              <a:avLst/>
            </a:prstGeom>
            <a:noFill/>
            <a:ln w="76200">
              <a:solidFill>
                <a:schemeClr val="accent2"/>
              </a:solidFill>
              <a:round/>
              <a:headEnd/>
              <a:tailEnd/>
            </a:ln>
          </p:spPr>
          <p:txBody>
            <a:bodyPr/>
            <a:lstStyle/>
            <a:p>
              <a:endParaRPr lang="en-US"/>
            </a:p>
          </p:txBody>
        </p:sp>
        <p:sp>
          <p:nvSpPr>
            <p:cNvPr id="24679" name="Line 30"/>
            <p:cNvSpPr>
              <a:spLocks noChangeAspect="1" noChangeShapeType="1"/>
            </p:cNvSpPr>
            <p:nvPr/>
          </p:nvSpPr>
          <p:spPr bwMode="auto">
            <a:xfrm>
              <a:off x="-766" y="1297"/>
              <a:ext cx="432" cy="432"/>
            </a:xfrm>
            <a:prstGeom prst="line">
              <a:avLst/>
            </a:prstGeom>
            <a:noFill/>
            <a:ln w="76200">
              <a:solidFill>
                <a:schemeClr val="accent2"/>
              </a:solidFill>
              <a:round/>
              <a:headEnd/>
              <a:tailEnd/>
            </a:ln>
          </p:spPr>
          <p:txBody>
            <a:bodyPr/>
            <a:lstStyle/>
            <a:p>
              <a:endParaRPr lang="en-US"/>
            </a:p>
          </p:txBody>
        </p:sp>
        <p:sp>
          <p:nvSpPr>
            <p:cNvPr id="24680" name="Line 31"/>
            <p:cNvSpPr>
              <a:spLocks noChangeAspect="1" noChangeShapeType="1"/>
            </p:cNvSpPr>
            <p:nvPr/>
          </p:nvSpPr>
          <p:spPr bwMode="auto">
            <a:xfrm>
              <a:off x="-1632" y="864"/>
              <a:ext cx="432" cy="433"/>
            </a:xfrm>
            <a:prstGeom prst="line">
              <a:avLst/>
            </a:prstGeom>
            <a:noFill/>
            <a:ln w="76200">
              <a:solidFill>
                <a:schemeClr val="accent2"/>
              </a:solidFill>
              <a:round/>
              <a:headEnd/>
              <a:tailEnd/>
            </a:ln>
          </p:spPr>
          <p:txBody>
            <a:bodyPr/>
            <a:lstStyle/>
            <a:p>
              <a:endParaRPr lang="en-US"/>
            </a:p>
          </p:txBody>
        </p:sp>
      </p:grpSp>
      <p:grpSp>
        <p:nvGrpSpPr>
          <p:cNvPr id="9" name="Group 32"/>
          <p:cNvGrpSpPr>
            <a:grpSpLocks/>
          </p:cNvGrpSpPr>
          <p:nvPr/>
        </p:nvGrpSpPr>
        <p:grpSpPr bwMode="auto">
          <a:xfrm>
            <a:off x="957263" y="2100263"/>
            <a:ext cx="2974975" cy="1601787"/>
            <a:chOff x="576" y="1344"/>
            <a:chExt cx="1874" cy="1009"/>
          </a:xfrm>
        </p:grpSpPr>
        <p:sp>
          <p:nvSpPr>
            <p:cNvPr id="24652" name="Oval 33"/>
            <p:cNvSpPr>
              <a:spLocks noChangeAspect="1" noChangeArrowheads="1"/>
            </p:cNvSpPr>
            <p:nvPr/>
          </p:nvSpPr>
          <p:spPr bwMode="auto">
            <a:xfrm>
              <a:off x="2306" y="1344"/>
              <a:ext cx="144" cy="144"/>
            </a:xfrm>
            <a:prstGeom prst="ellipse">
              <a:avLst/>
            </a:prstGeom>
            <a:solidFill>
              <a:schemeClr val="hlink"/>
            </a:solidFill>
            <a:ln w="9525">
              <a:solidFill>
                <a:schemeClr val="tx1"/>
              </a:solidFill>
              <a:round/>
              <a:headEnd/>
              <a:tailEnd/>
            </a:ln>
          </p:spPr>
          <p:txBody>
            <a:bodyPr wrap="none" anchor="ctr"/>
            <a:lstStyle/>
            <a:p>
              <a:pPr defTabSz="912813"/>
              <a:endParaRPr lang="en-US"/>
            </a:p>
          </p:txBody>
        </p:sp>
        <p:sp>
          <p:nvSpPr>
            <p:cNvPr id="24653" name="Oval 34"/>
            <p:cNvSpPr>
              <a:spLocks noChangeAspect="1" noChangeArrowheads="1"/>
            </p:cNvSpPr>
            <p:nvPr/>
          </p:nvSpPr>
          <p:spPr bwMode="auto">
            <a:xfrm>
              <a:off x="2306" y="2209"/>
              <a:ext cx="144" cy="144"/>
            </a:xfrm>
            <a:prstGeom prst="ellipse">
              <a:avLst/>
            </a:prstGeom>
            <a:solidFill>
              <a:schemeClr val="hlink"/>
            </a:solidFill>
            <a:ln w="9525">
              <a:solidFill>
                <a:schemeClr val="tx1"/>
              </a:solidFill>
              <a:round/>
              <a:headEnd/>
              <a:tailEnd/>
            </a:ln>
          </p:spPr>
          <p:txBody>
            <a:bodyPr wrap="none" anchor="ctr"/>
            <a:lstStyle/>
            <a:p>
              <a:pPr defTabSz="912813"/>
              <a:endParaRPr lang="en-US"/>
            </a:p>
          </p:txBody>
        </p:sp>
        <p:sp>
          <p:nvSpPr>
            <p:cNvPr id="24654" name="Oval 35"/>
            <p:cNvSpPr>
              <a:spLocks noChangeAspect="1" noChangeArrowheads="1"/>
            </p:cNvSpPr>
            <p:nvPr/>
          </p:nvSpPr>
          <p:spPr bwMode="auto">
            <a:xfrm>
              <a:off x="576" y="1776"/>
              <a:ext cx="144" cy="145"/>
            </a:xfrm>
            <a:prstGeom prst="ellipse">
              <a:avLst/>
            </a:prstGeom>
            <a:solidFill>
              <a:schemeClr val="accent1"/>
            </a:solidFill>
            <a:ln w="9525">
              <a:solidFill>
                <a:schemeClr val="tx1"/>
              </a:solidFill>
              <a:round/>
              <a:headEnd/>
              <a:tailEnd/>
            </a:ln>
          </p:spPr>
          <p:txBody>
            <a:bodyPr wrap="none" anchor="ctr"/>
            <a:lstStyle/>
            <a:p>
              <a:pPr defTabSz="912813"/>
              <a:endParaRPr lang="en-US"/>
            </a:p>
          </p:txBody>
        </p:sp>
        <p:grpSp>
          <p:nvGrpSpPr>
            <p:cNvPr id="10" name="Group 36"/>
            <p:cNvGrpSpPr>
              <a:grpSpLocks noChangeAspect="1"/>
            </p:cNvGrpSpPr>
            <p:nvPr/>
          </p:nvGrpSpPr>
          <p:grpSpPr bwMode="auto">
            <a:xfrm>
              <a:off x="648" y="1416"/>
              <a:ext cx="1730" cy="865"/>
              <a:chOff x="1152" y="1584"/>
              <a:chExt cx="1152" cy="576"/>
            </a:xfrm>
          </p:grpSpPr>
          <p:sp>
            <p:nvSpPr>
              <p:cNvPr id="24666" name="Line 37"/>
              <p:cNvSpPr>
                <a:spLocks noChangeAspect="1" noChangeShapeType="1"/>
              </p:cNvSpPr>
              <p:nvPr/>
            </p:nvSpPr>
            <p:spPr bwMode="auto">
              <a:xfrm>
                <a:off x="1152" y="1872"/>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67" name="Line 38"/>
              <p:cNvSpPr>
                <a:spLocks noChangeAspect="1" noChangeShapeType="1"/>
              </p:cNvSpPr>
              <p:nvPr/>
            </p:nvSpPr>
            <p:spPr bwMode="auto">
              <a:xfrm flipV="1">
                <a:off x="1440" y="1872"/>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68" name="Line 39"/>
              <p:cNvSpPr>
                <a:spLocks noChangeAspect="1" noChangeShapeType="1"/>
              </p:cNvSpPr>
              <p:nvPr/>
            </p:nvSpPr>
            <p:spPr bwMode="auto">
              <a:xfrm>
                <a:off x="2016" y="1872"/>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69" name="Line 40"/>
              <p:cNvSpPr>
                <a:spLocks noChangeAspect="1" noChangeShapeType="1"/>
              </p:cNvSpPr>
              <p:nvPr/>
            </p:nvSpPr>
            <p:spPr bwMode="auto">
              <a:xfrm flipV="1">
                <a:off x="1152" y="1584"/>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70" name="Line 41"/>
              <p:cNvSpPr>
                <a:spLocks noChangeAspect="1" noChangeShapeType="1"/>
              </p:cNvSpPr>
              <p:nvPr/>
            </p:nvSpPr>
            <p:spPr bwMode="auto">
              <a:xfrm>
                <a:off x="1440" y="1584"/>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71" name="Line 42"/>
              <p:cNvSpPr>
                <a:spLocks noChangeAspect="1" noChangeShapeType="1"/>
              </p:cNvSpPr>
              <p:nvPr/>
            </p:nvSpPr>
            <p:spPr bwMode="auto">
              <a:xfrm flipV="1">
                <a:off x="1728" y="1872"/>
                <a:ext cx="288" cy="0"/>
              </a:xfrm>
              <a:prstGeom prst="line">
                <a:avLst/>
              </a:prstGeom>
              <a:noFill/>
              <a:ln w="9525">
                <a:solidFill>
                  <a:schemeClr val="tx1"/>
                </a:solidFill>
                <a:round/>
                <a:headEnd type="oval" w="med" len="med"/>
                <a:tailEnd type="oval" w="med" len="med"/>
              </a:ln>
            </p:spPr>
            <p:txBody>
              <a:bodyPr/>
              <a:lstStyle/>
              <a:p>
                <a:endParaRPr lang="en-US"/>
              </a:p>
            </p:txBody>
          </p:sp>
          <p:sp>
            <p:nvSpPr>
              <p:cNvPr id="24672" name="Line 43"/>
              <p:cNvSpPr>
                <a:spLocks noChangeAspect="1" noChangeShapeType="1"/>
              </p:cNvSpPr>
              <p:nvPr/>
            </p:nvSpPr>
            <p:spPr bwMode="auto">
              <a:xfrm flipV="1">
                <a:off x="1440" y="1584"/>
                <a:ext cx="864" cy="0"/>
              </a:xfrm>
              <a:prstGeom prst="line">
                <a:avLst/>
              </a:prstGeom>
              <a:noFill/>
              <a:ln w="9525">
                <a:solidFill>
                  <a:schemeClr val="tx1"/>
                </a:solidFill>
                <a:round/>
                <a:headEnd type="oval" w="med" len="med"/>
                <a:tailEnd type="oval" w="med" len="med"/>
              </a:ln>
            </p:spPr>
            <p:txBody>
              <a:bodyPr/>
              <a:lstStyle/>
              <a:p>
                <a:endParaRPr lang="en-US"/>
              </a:p>
            </p:txBody>
          </p:sp>
          <p:sp>
            <p:nvSpPr>
              <p:cNvPr id="24673" name="Line 44"/>
              <p:cNvSpPr>
                <a:spLocks noChangeAspect="1" noChangeShapeType="1"/>
              </p:cNvSpPr>
              <p:nvPr/>
            </p:nvSpPr>
            <p:spPr bwMode="auto">
              <a:xfrm flipV="1">
                <a:off x="2016" y="1584"/>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74" name="Line 45"/>
              <p:cNvSpPr>
                <a:spLocks noChangeAspect="1" noChangeShapeType="1"/>
              </p:cNvSpPr>
              <p:nvPr/>
            </p:nvSpPr>
            <p:spPr bwMode="auto">
              <a:xfrm flipV="1">
                <a:off x="1440" y="2160"/>
                <a:ext cx="864" cy="0"/>
              </a:xfrm>
              <a:prstGeom prst="line">
                <a:avLst/>
              </a:prstGeom>
              <a:noFill/>
              <a:ln w="9525">
                <a:solidFill>
                  <a:schemeClr val="tx1"/>
                </a:solidFill>
                <a:round/>
                <a:headEnd type="oval" w="med" len="med"/>
                <a:tailEnd type="oval" w="med" len="med"/>
              </a:ln>
            </p:spPr>
            <p:txBody>
              <a:bodyPr/>
              <a:lstStyle/>
              <a:p>
                <a:endParaRPr lang="en-US"/>
              </a:p>
            </p:txBody>
          </p:sp>
        </p:grpSp>
        <p:grpSp>
          <p:nvGrpSpPr>
            <p:cNvPr id="11" name="Group 46"/>
            <p:cNvGrpSpPr>
              <a:grpSpLocks noChangeAspect="1"/>
            </p:cNvGrpSpPr>
            <p:nvPr/>
          </p:nvGrpSpPr>
          <p:grpSpPr bwMode="auto">
            <a:xfrm>
              <a:off x="648" y="1416"/>
              <a:ext cx="1514" cy="865"/>
              <a:chOff x="2880" y="1584"/>
              <a:chExt cx="1008" cy="576"/>
            </a:xfrm>
          </p:grpSpPr>
          <p:sp>
            <p:nvSpPr>
              <p:cNvPr id="24657" name="Line 47"/>
              <p:cNvSpPr>
                <a:spLocks noChangeAspect="1" noChangeShapeType="1"/>
              </p:cNvSpPr>
              <p:nvPr/>
            </p:nvSpPr>
            <p:spPr bwMode="auto">
              <a:xfrm flipV="1">
                <a:off x="2880" y="1728"/>
                <a:ext cx="144" cy="144"/>
              </a:xfrm>
              <a:prstGeom prst="line">
                <a:avLst/>
              </a:prstGeom>
              <a:noFill/>
              <a:ln w="9525">
                <a:solidFill>
                  <a:schemeClr val="tx1"/>
                </a:solidFill>
                <a:round/>
                <a:headEnd/>
                <a:tailEnd type="triangle" w="med" len="med"/>
              </a:ln>
            </p:spPr>
            <p:txBody>
              <a:bodyPr/>
              <a:lstStyle/>
              <a:p>
                <a:endParaRPr lang="en-US"/>
              </a:p>
            </p:txBody>
          </p:sp>
          <p:sp>
            <p:nvSpPr>
              <p:cNvPr id="24658" name="Line 48"/>
              <p:cNvSpPr>
                <a:spLocks noChangeAspect="1" noChangeShapeType="1"/>
              </p:cNvSpPr>
              <p:nvPr/>
            </p:nvSpPr>
            <p:spPr bwMode="auto">
              <a:xfrm>
                <a:off x="2880" y="1872"/>
                <a:ext cx="144" cy="144"/>
              </a:xfrm>
              <a:prstGeom prst="line">
                <a:avLst/>
              </a:prstGeom>
              <a:noFill/>
              <a:ln w="9525">
                <a:solidFill>
                  <a:schemeClr val="tx1"/>
                </a:solidFill>
                <a:round/>
                <a:headEnd/>
                <a:tailEnd type="triangle" w="med" len="med"/>
              </a:ln>
            </p:spPr>
            <p:txBody>
              <a:bodyPr/>
              <a:lstStyle/>
              <a:p>
                <a:endParaRPr lang="en-US"/>
              </a:p>
            </p:txBody>
          </p:sp>
          <p:sp>
            <p:nvSpPr>
              <p:cNvPr id="24659" name="Line 49"/>
              <p:cNvSpPr>
                <a:spLocks noChangeAspect="1" noChangeShapeType="1"/>
              </p:cNvSpPr>
              <p:nvPr/>
            </p:nvSpPr>
            <p:spPr bwMode="auto">
              <a:xfrm flipV="1">
                <a:off x="3168" y="2016"/>
                <a:ext cx="144" cy="144"/>
              </a:xfrm>
              <a:prstGeom prst="line">
                <a:avLst/>
              </a:prstGeom>
              <a:noFill/>
              <a:ln w="9525">
                <a:solidFill>
                  <a:schemeClr val="tx1"/>
                </a:solidFill>
                <a:round/>
                <a:headEnd/>
                <a:tailEnd type="triangle" w="med" len="med"/>
              </a:ln>
            </p:spPr>
            <p:txBody>
              <a:bodyPr/>
              <a:lstStyle/>
              <a:p>
                <a:endParaRPr lang="en-US"/>
              </a:p>
            </p:txBody>
          </p:sp>
          <p:sp>
            <p:nvSpPr>
              <p:cNvPr id="24660" name="Line 50"/>
              <p:cNvSpPr>
                <a:spLocks noChangeAspect="1" noChangeShapeType="1"/>
              </p:cNvSpPr>
              <p:nvPr/>
            </p:nvSpPr>
            <p:spPr bwMode="auto">
              <a:xfrm>
                <a:off x="3168" y="1584"/>
                <a:ext cx="144" cy="144"/>
              </a:xfrm>
              <a:prstGeom prst="line">
                <a:avLst/>
              </a:prstGeom>
              <a:noFill/>
              <a:ln w="9525">
                <a:solidFill>
                  <a:schemeClr val="tx1"/>
                </a:solidFill>
                <a:round/>
                <a:headEnd/>
                <a:tailEnd type="triangle" w="med" len="med"/>
              </a:ln>
            </p:spPr>
            <p:txBody>
              <a:bodyPr/>
              <a:lstStyle/>
              <a:p>
                <a:endParaRPr lang="en-US"/>
              </a:p>
            </p:txBody>
          </p:sp>
          <p:sp>
            <p:nvSpPr>
              <p:cNvPr id="24661" name="Line 51"/>
              <p:cNvSpPr>
                <a:spLocks noChangeAspect="1" noChangeShapeType="1"/>
              </p:cNvSpPr>
              <p:nvPr/>
            </p:nvSpPr>
            <p:spPr bwMode="auto">
              <a:xfrm flipV="1">
                <a:off x="3456" y="1872"/>
                <a:ext cx="144" cy="0"/>
              </a:xfrm>
              <a:prstGeom prst="line">
                <a:avLst/>
              </a:prstGeom>
              <a:noFill/>
              <a:ln w="9525">
                <a:solidFill>
                  <a:schemeClr val="tx1"/>
                </a:solidFill>
                <a:round/>
                <a:headEnd/>
                <a:tailEnd type="triangle" w="med" len="med"/>
              </a:ln>
            </p:spPr>
            <p:txBody>
              <a:bodyPr/>
              <a:lstStyle/>
              <a:p>
                <a:endParaRPr lang="en-US"/>
              </a:p>
            </p:txBody>
          </p:sp>
          <p:sp>
            <p:nvSpPr>
              <p:cNvPr id="24662" name="Line 52"/>
              <p:cNvSpPr>
                <a:spLocks noChangeAspect="1" noChangeShapeType="1"/>
              </p:cNvSpPr>
              <p:nvPr/>
            </p:nvSpPr>
            <p:spPr bwMode="auto">
              <a:xfrm flipV="1">
                <a:off x="3168" y="1584"/>
                <a:ext cx="480" cy="0"/>
              </a:xfrm>
              <a:prstGeom prst="line">
                <a:avLst/>
              </a:prstGeom>
              <a:noFill/>
              <a:ln w="9525">
                <a:solidFill>
                  <a:schemeClr val="tx1"/>
                </a:solidFill>
                <a:round/>
                <a:headEnd/>
                <a:tailEnd type="triangle" w="med" len="med"/>
              </a:ln>
            </p:spPr>
            <p:txBody>
              <a:bodyPr/>
              <a:lstStyle/>
              <a:p>
                <a:endParaRPr lang="en-US"/>
              </a:p>
            </p:txBody>
          </p:sp>
          <p:sp>
            <p:nvSpPr>
              <p:cNvPr id="24663" name="Line 53"/>
              <p:cNvSpPr>
                <a:spLocks noChangeAspect="1" noChangeShapeType="1"/>
              </p:cNvSpPr>
              <p:nvPr/>
            </p:nvSpPr>
            <p:spPr bwMode="auto">
              <a:xfrm flipV="1">
                <a:off x="3744" y="1728"/>
                <a:ext cx="144" cy="144"/>
              </a:xfrm>
              <a:prstGeom prst="line">
                <a:avLst/>
              </a:prstGeom>
              <a:noFill/>
              <a:ln w="9525">
                <a:solidFill>
                  <a:schemeClr val="tx1"/>
                </a:solidFill>
                <a:round/>
                <a:headEnd/>
                <a:tailEnd type="triangle" w="med" len="med"/>
              </a:ln>
            </p:spPr>
            <p:txBody>
              <a:bodyPr/>
              <a:lstStyle/>
              <a:p>
                <a:endParaRPr lang="en-US"/>
              </a:p>
            </p:txBody>
          </p:sp>
          <p:sp>
            <p:nvSpPr>
              <p:cNvPr id="24664" name="Line 54"/>
              <p:cNvSpPr>
                <a:spLocks noChangeAspect="1" noChangeShapeType="1"/>
              </p:cNvSpPr>
              <p:nvPr/>
            </p:nvSpPr>
            <p:spPr bwMode="auto">
              <a:xfrm>
                <a:off x="3744" y="1872"/>
                <a:ext cx="144" cy="144"/>
              </a:xfrm>
              <a:prstGeom prst="line">
                <a:avLst/>
              </a:prstGeom>
              <a:noFill/>
              <a:ln w="9525">
                <a:solidFill>
                  <a:schemeClr val="tx1"/>
                </a:solidFill>
                <a:round/>
                <a:headEnd/>
                <a:tailEnd type="triangle" w="med" len="med"/>
              </a:ln>
            </p:spPr>
            <p:txBody>
              <a:bodyPr/>
              <a:lstStyle/>
              <a:p>
                <a:endParaRPr lang="en-US"/>
              </a:p>
            </p:txBody>
          </p:sp>
          <p:sp>
            <p:nvSpPr>
              <p:cNvPr id="24665" name="Line 55"/>
              <p:cNvSpPr>
                <a:spLocks noChangeAspect="1" noChangeShapeType="1"/>
              </p:cNvSpPr>
              <p:nvPr/>
            </p:nvSpPr>
            <p:spPr bwMode="auto">
              <a:xfrm flipV="1">
                <a:off x="3168" y="2160"/>
                <a:ext cx="480" cy="0"/>
              </a:xfrm>
              <a:prstGeom prst="line">
                <a:avLst/>
              </a:prstGeom>
              <a:noFill/>
              <a:ln w="9525">
                <a:solidFill>
                  <a:schemeClr val="tx1"/>
                </a:solidFill>
                <a:round/>
                <a:headEnd/>
                <a:tailEnd type="triangle" w="med" len="med"/>
              </a:ln>
            </p:spPr>
            <p:txBody>
              <a:bodyPr/>
              <a:lstStyle/>
              <a:p>
                <a:endParaRPr lang="en-US"/>
              </a:p>
            </p:txBody>
          </p:sp>
        </p:grpSp>
      </p:grpSp>
      <p:sp>
        <p:nvSpPr>
          <p:cNvPr id="24596" name="Text Box 56"/>
          <p:cNvSpPr txBox="1">
            <a:spLocks noChangeAspect="1" noChangeArrowheads="1"/>
          </p:cNvSpPr>
          <p:nvPr/>
        </p:nvSpPr>
        <p:spPr bwMode="auto">
          <a:xfrm>
            <a:off x="4495800" y="2606675"/>
            <a:ext cx="914400" cy="368300"/>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a,b</a:t>
            </a:r>
          </a:p>
        </p:txBody>
      </p:sp>
      <p:grpSp>
        <p:nvGrpSpPr>
          <p:cNvPr id="12" name="Group 57"/>
          <p:cNvGrpSpPr>
            <a:grpSpLocks/>
          </p:cNvGrpSpPr>
          <p:nvPr/>
        </p:nvGrpSpPr>
        <p:grpSpPr bwMode="auto">
          <a:xfrm>
            <a:off x="5295900" y="1844675"/>
            <a:ext cx="3505200" cy="1068388"/>
            <a:chOff x="3336" y="1200"/>
            <a:chExt cx="2208" cy="673"/>
          </a:xfrm>
        </p:grpSpPr>
        <p:sp>
          <p:nvSpPr>
            <p:cNvPr id="24644" name="Text Box 58"/>
            <p:cNvSpPr txBox="1">
              <a:spLocks noChangeAspect="1" noChangeArrowheads="1"/>
            </p:cNvSpPr>
            <p:nvPr/>
          </p:nvSpPr>
          <p:spPr bwMode="auto">
            <a:xfrm>
              <a:off x="3336" y="1464"/>
              <a:ext cx="361"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a</a:t>
              </a:r>
            </a:p>
          </p:txBody>
        </p:sp>
        <p:sp>
          <p:nvSpPr>
            <p:cNvPr id="24645" name="Text Box 59"/>
            <p:cNvSpPr txBox="1">
              <a:spLocks noChangeAspect="1" noChangeArrowheads="1"/>
            </p:cNvSpPr>
            <p:nvPr/>
          </p:nvSpPr>
          <p:spPr bwMode="auto">
            <a:xfrm>
              <a:off x="3936" y="1200"/>
              <a:ext cx="360"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a</a:t>
              </a:r>
            </a:p>
          </p:txBody>
        </p:sp>
        <p:sp>
          <p:nvSpPr>
            <p:cNvPr id="24646" name="Text Box 60"/>
            <p:cNvSpPr txBox="1">
              <a:spLocks noChangeAspect="1" noChangeArrowheads="1"/>
            </p:cNvSpPr>
            <p:nvPr/>
          </p:nvSpPr>
          <p:spPr bwMode="auto">
            <a:xfrm>
              <a:off x="3744" y="1584"/>
              <a:ext cx="360"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a</a:t>
              </a:r>
            </a:p>
          </p:txBody>
        </p:sp>
        <p:sp>
          <p:nvSpPr>
            <p:cNvPr id="24647" name="Text Box 61"/>
            <p:cNvSpPr txBox="1">
              <a:spLocks noChangeAspect="1" noChangeArrowheads="1"/>
            </p:cNvSpPr>
            <p:nvPr/>
          </p:nvSpPr>
          <p:spPr bwMode="auto">
            <a:xfrm>
              <a:off x="5088" y="1296"/>
              <a:ext cx="456"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a</a:t>
              </a:r>
            </a:p>
          </p:txBody>
        </p:sp>
        <p:grpSp>
          <p:nvGrpSpPr>
            <p:cNvPr id="13" name="Group 62"/>
            <p:cNvGrpSpPr>
              <a:grpSpLocks/>
            </p:cNvGrpSpPr>
            <p:nvPr/>
          </p:nvGrpSpPr>
          <p:grpSpPr bwMode="auto">
            <a:xfrm>
              <a:off x="3408" y="1440"/>
              <a:ext cx="1730" cy="433"/>
              <a:chOff x="3408" y="1440"/>
              <a:chExt cx="1730" cy="433"/>
            </a:xfrm>
          </p:grpSpPr>
          <p:sp>
            <p:nvSpPr>
              <p:cNvPr id="24649" name="Line 63"/>
              <p:cNvSpPr>
                <a:spLocks noChangeAspect="1" noChangeShapeType="1"/>
              </p:cNvSpPr>
              <p:nvPr/>
            </p:nvSpPr>
            <p:spPr bwMode="auto">
              <a:xfrm flipV="1">
                <a:off x="3408" y="1440"/>
                <a:ext cx="433" cy="433"/>
              </a:xfrm>
              <a:prstGeom prst="line">
                <a:avLst/>
              </a:prstGeom>
              <a:noFill/>
              <a:ln w="76200">
                <a:solidFill>
                  <a:schemeClr val="accent2"/>
                </a:solidFill>
                <a:round/>
                <a:headEnd/>
                <a:tailEnd/>
              </a:ln>
            </p:spPr>
            <p:txBody>
              <a:bodyPr/>
              <a:lstStyle/>
              <a:p>
                <a:endParaRPr lang="en-US"/>
              </a:p>
            </p:txBody>
          </p:sp>
          <p:sp>
            <p:nvSpPr>
              <p:cNvPr id="24650" name="Line 64"/>
              <p:cNvSpPr>
                <a:spLocks noChangeAspect="1" noChangeShapeType="1"/>
              </p:cNvSpPr>
              <p:nvPr/>
            </p:nvSpPr>
            <p:spPr bwMode="auto">
              <a:xfrm>
                <a:off x="3841" y="1440"/>
                <a:ext cx="432" cy="433"/>
              </a:xfrm>
              <a:prstGeom prst="line">
                <a:avLst/>
              </a:prstGeom>
              <a:noFill/>
              <a:ln w="76200">
                <a:solidFill>
                  <a:schemeClr val="accent2"/>
                </a:solidFill>
                <a:round/>
                <a:headEnd/>
                <a:tailEnd/>
              </a:ln>
            </p:spPr>
            <p:txBody>
              <a:bodyPr/>
              <a:lstStyle/>
              <a:p>
                <a:endParaRPr lang="en-US"/>
              </a:p>
            </p:txBody>
          </p:sp>
          <p:sp>
            <p:nvSpPr>
              <p:cNvPr id="24651" name="Line 65"/>
              <p:cNvSpPr>
                <a:spLocks noChangeAspect="1" noChangeShapeType="1"/>
              </p:cNvSpPr>
              <p:nvPr/>
            </p:nvSpPr>
            <p:spPr bwMode="auto">
              <a:xfrm flipV="1">
                <a:off x="3841" y="1440"/>
                <a:ext cx="1297" cy="0"/>
              </a:xfrm>
              <a:prstGeom prst="line">
                <a:avLst/>
              </a:prstGeom>
              <a:noFill/>
              <a:ln w="76200">
                <a:solidFill>
                  <a:schemeClr val="accent2"/>
                </a:solidFill>
                <a:round/>
                <a:headEnd/>
                <a:tailEnd/>
              </a:ln>
            </p:spPr>
            <p:txBody>
              <a:bodyPr/>
              <a:lstStyle/>
              <a:p>
                <a:endParaRPr lang="en-US"/>
              </a:p>
            </p:txBody>
          </p:sp>
        </p:grpSp>
      </p:grpSp>
      <p:grpSp>
        <p:nvGrpSpPr>
          <p:cNvPr id="14" name="Group 66"/>
          <p:cNvGrpSpPr>
            <a:grpSpLocks/>
          </p:cNvGrpSpPr>
          <p:nvPr/>
        </p:nvGrpSpPr>
        <p:grpSpPr bwMode="auto">
          <a:xfrm>
            <a:off x="5295900" y="2911475"/>
            <a:ext cx="3505200" cy="823913"/>
            <a:chOff x="3336" y="1872"/>
            <a:chExt cx="2208" cy="519"/>
          </a:xfrm>
        </p:grpSpPr>
        <p:sp>
          <p:nvSpPr>
            <p:cNvPr id="24636" name="Text Box 67"/>
            <p:cNvSpPr txBox="1">
              <a:spLocks noChangeAspect="1" noChangeArrowheads="1"/>
            </p:cNvSpPr>
            <p:nvPr/>
          </p:nvSpPr>
          <p:spPr bwMode="auto">
            <a:xfrm>
              <a:off x="3336" y="1992"/>
              <a:ext cx="361"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b</a:t>
              </a:r>
            </a:p>
          </p:txBody>
        </p:sp>
        <p:sp>
          <p:nvSpPr>
            <p:cNvPr id="24637" name="Text Box 68"/>
            <p:cNvSpPr txBox="1">
              <a:spLocks noChangeAspect="1" noChangeArrowheads="1"/>
            </p:cNvSpPr>
            <p:nvPr/>
          </p:nvSpPr>
          <p:spPr bwMode="auto">
            <a:xfrm>
              <a:off x="3960" y="2088"/>
              <a:ext cx="360"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b</a:t>
              </a:r>
            </a:p>
          </p:txBody>
        </p:sp>
        <p:sp>
          <p:nvSpPr>
            <p:cNvPr id="24638" name="Text Box 69"/>
            <p:cNvSpPr txBox="1">
              <a:spLocks noChangeAspect="1" noChangeArrowheads="1"/>
            </p:cNvSpPr>
            <p:nvPr/>
          </p:nvSpPr>
          <p:spPr bwMode="auto">
            <a:xfrm>
              <a:off x="3744" y="1872"/>
              <a:ext cx="360"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b</a:t>
              </a:r>
            </a:p>
          </p:txBody>
        </p:sp>
        <p:sp>
          <p:nvSpPr>
            <p:cNvPr id="24639" name="Text Box 70"/>
            <p:cNvSpPr txBox="1">
              <a:spLocks noChangeAspect="1" noChangeArrowheads="1"/>
            </p:cNvSpPr>
            <p:nvPr/>
          </p:nvSpPr>
          <p:spPr bwMode="auto">
            <a:xfrm>
              <a:off x="5088" y="2160"/>
              <a:ext cx="456"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b</a:t>
              </a:r>
            </a:p>
          </p:txBody>
        </p:sp>
        <p:grpSp>
          <p:nvGrpSpPr>
            <p:cNvPr id="15" name="Group 71"/>
            <p:cNvGrpSpPr>
              <a:grpSpLocks/>
            </p:cNvGrpSpPr>
            <p:nvPr/>
          </p:nvGrpSpPr>
          <p:grpSpPr bwMode="auto">
            <a:xfrm>
              <a:off x="3408" y="1872"/>
              <a:ext cx="1730" cy="432"/>
              <a:chOff x="3456" y="865"/>
              <a:chExt cx="1730" cy="432"/>
            </a:xfrm>
          </p:grpSpPr>
          <p:sp>
            <p:nvSpPr>
              <p:cNvPr id="24641" name="Line 72"/>
              <p:cNvSpPr>
                <a:spLocks noChangeAspect="1" noChangeShapeType="1"/>
              </p:cNvSpPr>
              <p:nvPr/>
            </p:nvSpPr>
            <p:spPr bwMode="auto">
              <a:xfrm>
                <a:off x="3456" y="865"/>
                <a:ext cx="433" cy="432"/>
              </a:xfrm>
              <a:prstGeom prst="line">
                <a:avLst/>
              </a:prstGeom>
              <a:noFill/>
              <a:ln w="76200">
                <a:solidFill>
                  <a:schemeClr val="accent2"/>
                </a:solidFill>
                <a:round/>
                <a:headEnd/>
                <a:tailEnd/>
              </a:ln>
            </p:spPr>
            <p:txBody>
              <a:bodyPr/>
              <a:lstStyle/>
              <a:p>
                <a:endParaRPr lang="en-US"/>
              </a:p>
            </p:txBody>
          </p:sp>
          <p:sp>
            <p:nvSpPr>
              <p:cNvPr id="24642" name="Line 73"/>
              <p:cNvSpPr>
                <a:spLocks noChangeAspect="1" noChangeShapeType="1"/>
              </p:cNvSpPr>
              <p:nvPr/>
            </p:nvSpPr>
            <p:spPr bwMode="auto">
              <a:xfrm flipV="1">
                <a:off x="3889" y="865"/>
                <a:ext cx="432" cy="432"/>
              </a:xfrm>
              <a:prstGeom prst="line">
                <a:avLst/>
              </a:prstGeom>
              <a:noFill/>
              <a:ln w="76200">
                <a:solidFill>
                  <a:schemeClr val="accent2"/>
                </a:solidFill>
                <a:round/>
                <a:headEnd/>
                <a:tailEnd/>
              </a:ln>
            </p:spPr>
            <p:txBody>
              <a:bodyPr/>
              <a:lstStyle/>
              <a:p>
                <a:endParaRPr lang="en-US"/>
              </a:p>
            </p:txBody>
          </p:sp>
          <p:sp>
            <p:nvSpPr>
              <p:cNvPr id="24643" name="Line 74"/>
              <p:cNvSpPr>
                <a:spLocks noChangeAspect="1" noChangeShapeType="1"/>
              </p:cNvSpPr>
              <p:nvPr/>
            </p:nvSpPr>
            <p:spPr bwMode="auto">
              <a:xfrm>
                <a:off x="3889" y="1297"/>
                <a:ext cx="1297" cy="0"/>
              </a:xfrm>
              <a:prstGeom prst="line">
                <a:avLst/>
              </a:prstGeom>
              <a:noFill/>
              <a:ln w="76200">
                <a:solidFill>
                  <a:schemeClr val="accent2"/>
                </a:solidFill>
                <a:round/>
                <a:headEnd/>
                <a:tailEnd/>
              </a:ln>
            </p:spPr>
            <p:txBody>
              <a:bodyPr/>
              <a:lstStyle/>
              <a:p>
                <a:endParaRPr lang="en-US"/>
              </a:p>
            </p:txBody>
          </p:sp>
        </p:grpSp>
      </p:grpSp>
      <p:grpSp>
        <p:nvGrpSpPr>
          <p:cNvPr id="16" name="Group 75"/>
          <p:cNvGrpSpPr>
            <a:grpSpLocks/>
          </p:cNvGrpSpPr>
          <p:nvPr/>
        </p:nvGrpSpPr>
        <p:grpSpPr bwMode="auto">
          <a:xfrm>
            <a:off x="6553200" y="1997075"/>
            <a:ext cx="2400300" cy="1738313"/>
            <a:chOff x="4128" y="1296"/>
            <a:chExt cx="1512" cy="1095"/>
          </a:xfrm>
        </p:grpSpPr>
        <p:grpSp>
          <p:nvGrpSpPr>
            <p:cNvPr id="17" name="Group 76"/>
            <p:cNvGrpSpPr>
              <a:grpSpLocks/>
            </p:cNvGrpSpPr>
            <p:nvPr/>
          </p:nvGrpSpPr>
          <p:grpSpPr bwMode="auto">
            <a:xfrm>
              <a:off x="4128" y="1296"/>
              <a:ext cx="1512" cy="1095"/>
              <a:chOff x="4128" y="1296"/>
              <a:chExt cx="1512" cy="1095"/>
            </a:xfrm>
          </p:grpSpPr>
          <p:sp>
            <p:nvSpPr>
              <p:cNvPr id="24627" name="Text Box 77"/>
              <p:cNvSpPr txBox="1">
                <a:spLocks noChangeAspect="1" noChangeArrowheads="1"/>
              </p:cNvSpPr>
              <p:nvPr/>
            </p:nvSpPr>
            <p:spPr bwMode="auto">
              <a:xfrm>
                <a:off x="4128" y="1632"/>
                <a:ext cx="721" cy="232"/>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a+b</a:t>
                </a:r>
              </a:p>
            </p:txBody>
          </p:sp>
          <p:sp>
            <p:nvSpPr>
              <p:cNvPr id="24628" name="Text Box 78"/>
              <p:cNvSpPr txBox="1">
                <a:spLocks noChangeAspect="1" noChangeArrowheads="1"/>
              </p:cNvSpPr>
              <p:nvPr/>
            </p:nvSpPr>
            <p:spPr bwMode="auto">
              <a:xfrm>
                <a:off x="4704" y="1584"/>
                <a:ext cx="720"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a+b</a:t>
                </a:r>
              </a:p>
            </p:txBody>
          </p:sp>
          <p:sp>
            <p:nvSpPr>
              <p:cNvPr id="24629" name="Text Box 79"/>
              <p:cNvSpPr txBox="1">
                <a:spLocks noChangeAspect="1" noChangeArrowheads="1"/>
              </p:cNvSpPr>
              <p:nvPr/>
            </p:nvSpPr>
            <p:spPr bwMode="auto">
              <a:xfrm>
                <a:off x="4704" y="1872"/>
                <a:ext cx="720" cy="232"/>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a+b</a:t>
                </a:r>
              </a:p>
            </p:txBody>
          </p:sp>
          <p:grpSp>
            <p:nvGrpSpPr>
              <p:cNvPr id="18" name="Group 80"/>
              <p:cNvGrpSpPr>
                <a:grpSpLocks/>
              </p:cNvGrpSpPr>
              <p:nvPr/>
            </p:nvGrpSpPr>
            <p:grpSpPr bwMode="auto">
              <a:xfrm>
                <a:off x="4272" y="1440"/>
                <a:ext cx="865" cy="865"/>
                <a:chOff x="4273" y="1440"/>
                <a:chExt cx="865" cy="865"/>
              </a:xfrm>
            </p:grpSpPr>
            <p:sp>
              <p:nvSpPr>
                <p:cNvPr id="24633" name="Line 81"/>
                <p:cNvSpPr>
                  <a:spLocks noChangeAspect="1" noChangeShapeType="1"/>
                </p:cNvSpPr>
                <p:nvPr/>
              </p:nvSpPr>
              <p:spPr bwMode="auto">
                <a:xfrm flipV="1">
                  <a:off x="4273" y="1873"/>
                  <a:ext cx="433" cy="0"/>
                </a:xfrm>
                <a:prstGeom prst="line">
                  <a:avLst/>
                </a:prstGeom>
                <a:noFill/>
                <a:ln w="76200">
                  <a:solidFill>
                    <a:schemeClr val="accent2"/>
                  </a:solidFill>
                  <a:round/>
                  <a:headEnd/>
                  <a:tailEnd/>
                </a:ln>
              </p:spPr>
              <p:txBody>
                <a:bodyPr/>
                <a:lstStyle/>
                <a:p>
                  <a:endParaRPr lang="en-US"/>
                </a:p>
              </p:txBody>
            </p:sp>
            <p:sp>
              <p:nvSpPr>
                <p:cNvPr id="24634" name="Line 82"/>
                <p:cNvSpPr>
                  <a:spLocks noChangeAspect="1" noChangeShapeType="1"/>
                </p:cNvSpPr>
                <p:nvPr/>
              </p:nvSpPr>
              <p:spPr bwMode="auto">
                <a:xfrm>
                  <a:off x="4706" y="1873"/>
                  <a:ext cx="432" cy="432"/>
                </a:xfrm>
                <a:prstGeom prst="line">
                  <a:avLst/>
                </a:prstGeom>
                <a:noFill/>
                <a:ln w="76200">
                  <a:solidFill>
                    <a:schemeClr val="accent2"/>
                  </a:solidFill>
                  <a:round/>
                  <a:headEnd/>
                  <a:tailEnd/>
                </a:ln>
              </p:spPr>
              <p:txBody>
                <a:bodyPr/>
                <a:lstStyle/>
                <a:p>
                  <a:endParaRPr lang="en-US"/>
                </a:p>
              </p:txBody>
            </p:sp>
            <p:sp>
              <p:nvSpPr>
                <p:cNvPr id="24635" name="Line 83"/>
                <p:cNvSpPr>
                  <a:spLocks noChangeAspect="1" noChangeShapeType="1"/>
                </p:cNvSpPr>
                <p:nvPr/>
              </p:nvSpPr>
              <p:spPr bwMode="auto">
                <a:xfrm flipH="1">
                  <a:off x="4704" y="1440"/>
                  <a:ext cx="432" cy="432"/>
                </a:xfrm>
                <a:prstGeom prst="line">
                  <a:avLst/>
                </a:prstGeom>
                <a:noFill/>
                <a:ln w="76200">
                  <a:solidFill>
                    <a:schemeClr val="accent2"/>
                  </a:solidFill>
                  <a:round/>
                  <a:headEnd/>
                  <a:tailEnd/>
                </a:ln>
              </p:spPr>
              <p:txBody>
                <a:bodyPr/>
                <a:lstStyle/>
                <a:p>
                  <a:endParaRPr lang="en-US"/>
                </a:p>
              </p:txBody>
            </p:sp>
          </p:grpSp>
          <p:sp>
            <p:nvSpPr>
              <p:cNvPr id="24631" name="Text Box 84"/>
              <p:cNvSpPr txBox="1">
                <a:spLocks noChangeAspect="1" noChangeArrowheads="1"/>
              </p:cNvSpPr>
              <p:nvPr/>
            </p:nvSpPr>
            <p:spPr bwMode="auto">
              <a:xfrm>
                <a:off x="5184" y="2160"/>
                <a:ext cx="456"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,a</a:t>
                </a:r>
              </a:p>
            </p:txBody>
          </p:sp>
          <p:sp>
            <p:nvSpPr>
              <p:cNvPr id="24632" name="Text Box 85"/>
              <p:cNvSpPr txBox="1">
                <a:spLocks noChangeAspect="1" noChangeArrowheads="1"/>
              </p:cNvSpPr>
              <p:nvPr/>
            </p:nvSpPr>
            <p:spPr bwMode="auto">
              <a:xfrm>
                <a:off x="5184" y="1296"/>
                <a:ext cx="456" cy="231"/>
              </a:xfrm>
              <a:prstGeom prst="rect">
                <a:avLst/>
              </a:prstGeom>
              <a:noFill/>
              <a:ln w="9525">
                <a:noFill/>
                <a:miter lim="800000"/>
                <a:headEnd/>
                <a:tailEnd/>
              </a:ln>
            </p:spPr>
            <p:txBody>
              <a:bodyPr>
                <a:spAutoFit/>
              </a:bodyPr>
              <a:lstStyle/>
              <a:p>
                <a:pPr defTabSz="912813">
                  <a:spcBef>
                    <a:spcPct val="50000"/>
                  </a:spcBef>
                </a:pPr>
                <a:r>
                  <a:rPr lang="en-US" i="1">
                    <a:latin typeface="Times New Roman" pitchFamily="18" charset="0"/>
                  </a:rPr>
                  <a:t>,b</a:t>
                </a:r>
              </a:p>
            </p:txBody>
          </p:sp>
        </p:grpSp>
        <p:sp>
          <p:nvSpPr>
            <p:cNvPr id="24626" name="Oval 86"/>
            <p:cNvSpPr>
              <a:spLocks noChangeArrowheads="1"/>
            </p:cNvSpPr>
            <p:nvPr/>
          </p:nvSpPr>
          <p:spPr bwMode="auto">
            <a:xfrm>
              <a:off x="4199" y="1799"/>
              <a:ext cx="144" cy="144"/>
            </a:xfrm>
            <a:prstGeom prst="ellipse">
              <a:avLst/>
            </a:prstGeom>
            <a:solidFill>
              <a:srgbClr val="FFFF00"/>
            </a:solidFill>
            <a:ln w="9525">
              <a:solidFill>
                <a:schemeClr val="tx1"/>
              </a:solidFill>
              <a:round/>
              <a:headEnd/>
              <a:tailEnd/>
            </a:ln>
          </p:spPr>
          <p:txBody>
            <a:bodyPr wrap="none" anchor="ctr"/>
            <a:lstStyle/>
            <a:p>
              <a:pPr defTabSz="912813"/>
              <a:endParaRPr lang="en-US"/>
            </a:p>
          </p:txBody>
        </p:sp>
      </p:grpSp>
      <p:grpSp>
        <p:nvGrpSpPr>
          <p:cNvPr id="19" name="Group 87"/>
          <p:cNvGrpSpPr>
            <a:grpSpLocks/>
          </p:cNvGrpSpPr>
          <p:nvPr/>
        </p:nvGrpSpPr>
        <p:grpSpPr bwMode="auto">
          <a:xfrm>
            <a:off x="5299075" y="2111375"/>
            <a:ext cx="2974975" cy="1601788"/>
            <a:chOff x="768" y="2832"/>
            <a:chExt cx="1874" cy="1009"/>
          </a:xfrm>
        </p:grpSpPr>
        <p:sp>
          <p:nvSpPr>
            <p:cNvPr id="24622" name="Oval 88"/>
            <p:cNvSpPr>
              <a:spLocks noChangeAspect="1" noChangeArrowheads="1"/>
            </p:cNvSpPr>
            <p:nvPr/>
          </p:nvSpPr>
          <p:spPr bwMode="auto">
            <a:xfrm>
              <a:off x="2498" y="2832"/>
              <a:ext cx="144" cy="144"/>
            </a:xfrm>
            <a:prstGeom prst="ellipse">
              <a:avLst/>
            </a:prstGeom>
            <a:solidFill>
              <a:srgbClr val="FF0000"/>
            </a:solidFill>
            <a:ln w="9525">
              <a:solidFill>
                <a:schemeClr val="tx1"/>
              </a:solidFill>
              <a:round/>
              <a:headEnd/>
              <a:tailEnd/>
            </a:ln>
          </p:spPr>
          <p:txBody>
            <a:bodyPr wrap="none" anchor="ctr"/>
            <a:lstStyle/>
            <a:p>
              <a:pPr defTabSz="912813"/>
              <a:endParaRPr lang="en-US"/>
            </a:p>
          </p:txBody>
        </p:sp>
        <p:sp>
          <p:nvSpPr>
            <p:cNvPr id="24623" name="Oval 89"/>
            <p:cNvSpPr>
              <a:spLocks noChangeAspect="1" noChangeArrowheads="1"/>
            </p:cNvSpPr>
            <p:nvPr/>
          </p:nvSpPr>
          <p:spPr bwMode="auto">
            <a:xfrm>
              <a:off x="2498" y="3697"/>
              <a:ext cx="144" cy="144"/>
            </a:xfrm>
            <a:prstGeom prst="ellipse">
              <a:avLst/>
            </a:prstGeom>
            <a:solidFill>
              <a:srgbClr val="FF0000"/>
            </a:solidFill>
            <a:ln w="9525">
              <a:solidFill>
                <a:schemeClr val="tx1"/>
              </a:solidFill>
              <a:round/>
              <a:headEnd/>
              <a:tailEnd/>
            </a:ln>
          </p:spPr>
          <p:txBody>
            <a:bodyPr wrap="none" anchor="ctr"/>
            <a:lstStyle/>
            <a:p>
              <a:pPr defTabSz="912813"/>
              <a:endParaRPr lang="en-US"/>
            </a:p>
          </p:txBody>
        </p:sp>
        <p:sp>
          <p:nvSpPr>
            <p:cNvPr id="24624" name="Oval 90"/>
            <p:cNvSpPr>
              <a:spLocks noChangeAspect="1" noChangeArrowheads="1"/>
            </p:cNvSpPr>
            <p:nvPr/>
          </p:nvSpPr>
          <p:spPr bwMode="auto">
            <a:xfrm>
              <a:off x="768" y="3264"/>
              <a:ext cx="144" cy="145"/>
            </a:xfrm>
            <a:prstGeom prst="ellipse">
              <a:avLst/>
            </a:prstGeom>
            <a:solidFill>
              <a:schemeClr val="accent1"/>
            </a:solidFill>
            <a:ln w="9525">
              <a:solidFill>
                <a:schemeClr val="tx1"/>
              </a:solidFill>
              <a:round/>
              <a:headEnd/>
              <a:tailEnd/>
            </a:ln>
          </p:spPr>
          <p:txBody>
            <a:bodyPr wrap="none" anchor="ctr"/>
            <a:lstStyle/>
            <a:p>
              <a:pPr defTabSz="912813"/>
              <a:endParaRPr lang="en-US"/>
            </a:p>
          </p:txBody>
        </p:sp>
      </p:grpSp>
      <p:grpSp>
        <p:nvGrpSpPr>
          <p:cNvPr id="20" name="Group 91"/>
          <p:cNvGrpSpPr>
            <a:grpSpLocks/>
          </p:cNvGrpSpPr>
          <p:nvPr/>
        </p:nvGrpSpPr>
        <p:grpSpPr bwMode="auto">
          <a:xfrm>
            <a:off x="5410200" y="2225675"/>
            <a:ext cx="2746375" cy="1373188"/>
            <a:chOff x="3384" y="3000"/>
            <a:chExt cx="1730" cy="865"/>
          </a:xfrm>
        </p:grpSpPr>
        <p:grpSp>
          <p:nvGrpSpPr>
            <p:cNvPr id="21" name="Group 92"/>
            <p:cNvGrpSpPr>
              <a:grpSpLocks noChangeAspect="1"/>
            </p:cNvGrpSpPr>
            <p:nvPr/>
          </p:nvGrpSpPr>
          <p:grpSpPr bwMode="auto">
            <a:xfrm>
              <a:off x="3384" y="3000"/>
              <a:ext cx="1730" cy="865"/>
              <a:chOff x="1152" y="1584"/>
              <a:chExt cx="1152" cy="576"/>
            </a:xfrm>
          </p:grpSpPr>
          <p:sp>
            <p:nvSpPr>
              <p:cNvPr id="24613" name="Line 93"/>
              <p:cNvSpPr>
                <a:spLocks noChangeAspect="1" noChangeShapeType="1"/>
              </p:cNvSpPr>
              <p:nvPr/>
            </p:nvSpPr>
            <p:spPr bwMode="auto">
              <a:xfrm>
                <a:off x="1152" y="1872"/>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14" name="Line 94"/>
              <p:cNvSpPr>
                <a:spLocks noChangeAspect="1" noChangeShapeType="1"/>
              </p:cNvSpPr>
              <p:nvPr/>
            </p:nvSpPr>
            <p:spPr bwMode="auto">
              <a:xfrm flipV="1">
                <a:off x="1440" y="1872"/>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15" name="Line 95"/>
              <p:cNvSpPr>
                <a:spLocks noChangeAspect="1" noChangeShapeType="1"/>
              </p:cNvSpPr>
              <p:nvPr/>
            </p:nvSpPr>
            <p:spPr bwMode="auto">
              <a:xfrm>
                <a:off x="2016" y="1872"/>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16" name="Line 96"/>
              <p:cNvSpPr>
                <a:spLocks noChangeAspect="1" noChangeShapeType="1"/>
              </p:cNvSpPr>
              <p:nvPr/>
            </p:nvSpPr>
            <p:spPr bwMode="auto">
              <a:xfrm flipV="1">
                <a:off x="1152" y="1584"/>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17" name="Line 97"/>
              <p:cNvSpPr>
                <a:spLocks noChangeAspect="1" noChangeShapeType="1"/>
              </p:cNvSpPr>
              <p:nvPr/>
            </p:nvSpPr>
            <p:spPr bwMode="auto">
              <a:xfrm>
                <a:off x="1440" y="1584"/>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18" name="Line 98"/>
              <p:cNvSpPr>
                <a:spLocks noChangeAspect="1" noChangeShapeType="1"/>
              </p:cNvSpPr>
              <p:nvPr/>
            </p:nvSpPr>
            <p:spPr bwMode="auto">
              <a:xfrm flipV="1">
                <a:off x="1728" y="1872"/>
                <a:ext cx="288" cy="0"/>
              </a:xfrm>
              <a:prstGeom prst="line">
                <a:avLst/>
              </a:prstGeom>
              <a:noFill/>
              <a:ln w="9525">
                <a:solidFill>
                  <a:schemeClr val="tx1"/>
                </a:solidFill>
                <a:round/>
                <a:headEnd type="oval" w="med" len="med"/>
                <a:tailEnd type="oval" w="med" len="med"/>
              </a:ln>
            </p:spPr>
            <p:txBody>
              <a:bodyPr/>
              <a:lstStyle/>
              <a:p>
                <a:endParaRPr lang="en-US"/>
              </a:p>
            </p:txBody>
          </p:sp>
          <p:sp>
            <p:nvSpPr>
              <p:cNvPr id="24619" name="Line 99"/>
              <p:cNvSpPr>
                <a:spLocks noChangeAspect="1" noChangeShapeType="1"/>
              </p:cNvSpPr>
              <p:nvPr/>
            </p:nvSpPr>
            <p:spPr bwMode="auto">
              <a:xfrm flipV="1">
                <a:off x="1440" y="1584"/>
                <a:ext cx="864" cy="0"/>
              </a:xfrm>
              <a:prstGeom prst="line">
                <a:avLst/>
              </a:prstGeom>
              <a:noFill/>
              <a:ln w="9525">
                <a:solidFill>
                  <a:schemeClr val="tx1"/>
                </a:solidFill>
                <a:round/>
                <a:headEnd type="oval" w="med" len="med"/>
                <a:tailEnd type="oval" w="med" len="med"/>
              </a:ln>
            </p:spPr>
            <p:txBody>
              <a:bodyPr/>
              <a:lstStyle/>
              <a:p>
                <a:endParaRPr lang="en-US"/>
              </a:p>
            </p:txBody>
          </p:sp>
          <p:sp>
            <p:nvSpPr>
              <p:cNvPr id="24620" name="Line 100"/>
              <p:cNvSpPr>
                <a:spLocks noChangeAspect="1" noChangeShapeType="1"/>
              </p:cNvSpPr>
              <p:nvPr/>
            </p:nvSpPr>
            <p:spPr bwMode="auto">
              <a:xfrm flipV="1">
                <a:off x="2016" y="1584"/>
                <a:ext cx="288" cy="288"/>
              </a:xfrm>
              <a:prstGeom prst="line">
                <a:avLst/>
              </a:prstGeom>
              <a:noFill/>
              <a:ln w="9525">
                <a:solidFill>
                  <a:schemeClr val="tx1"/>
                </a:solidFill>
                <a:round/>
                <a:headEnd type="oval" w="med" len="med"/>
                <a:tailEnd type="oval" w="med" len="med"/>
              </a:ln>
            </p:spPr>
            <p:txBody>
              <a:bodyPr/>
              <a:lstStyle/>
              <a:p>
                <a:endParaRPr lang="en-US"/>
              </a:p>
            </p:txBody>
          </p:sp>
          <p:sp>
            <p:nvSpPr>
              <p:cNvPr id="24621" name="Line 101"/>
              <p:cNvSpPr>
                <a:spLocks noChangeAspect="1" noChangeShapeType="1"/>
              </p:cNvSpPr>
              <p:nvPr/>
            </p:nvSpPr>
            <p:spPr bwMode="auto">
              <a:xfrm flipV="1">
                <a:off x="1440" y="2160"/>
                <a:ext cx="864" cy="0"/>
              </a:xfrm>
              <a:prstGeom prst="line">
                <a:avLst/>
              </a:prstGeom>
              <a:noFill/>
              <a:ln w="9525">
                <a:solidFill>
                  <a:schemeClr val="tx1"/>
                </a:solidFill>
                <a:round/>
                <a:headEnd type="oval" w="med" len="med"/>
                <a:tailEnd type="oval" w="med" len="med"/>
              </a:ln>
            </p:spPr>
            <p:txBody>
              <a:bodyPr/>
              <a:lstStyle/>
              <a:p>
                <a:endParaRPr lang="en-US"/>
              </a:p>
            </p:txBody>
          </p:sp>
        </p:grpSp>
        <p:grpSp>
          <p:nvGrpSpPr>
            <p:cNvPr id="22" name="Group 102"/>
            <p:cNvGrpSpPr>
              <a:grpSpLocks noChangeAspect="1"/>
            </p:cNvGrpSpPr>
            <p:nvPr/>
          </p:nvGrpSpPr>
          <p:grpSpPr bwMode="auto">
            <a:xfrm>
              <a:off x="3384" y="3000"/>
              <a:ext cx="1514" cy="865"/>
              <a:chOff x="2880" y="1584"/>
              <a:chExt cx="1008" cy="576"/>
            </a:xfrm>
          </p:grpSpPr>
          <p:sp>
            <p:nvSpPr>
              <p:cNvPr id="24604" name="Line 103"/>
              <p:cNvSpPr>
                <a:spLocks noChangeAspect="1" noChangeShapeType="1"/>
              </p:cNvSpPr>
              <p:nvPr/>
            </p:nvSpPr>
            <p:spPr bwMode="auto">
              <a:xfrm flipV="1">
                <a:off x="2880" y="1728"/>
                <a:ext cx="144" cy="144"/>
              </a:xfrm>
              <a:prstGeom prst="line">
                <a:avLst/>
              </a:prstGeom>
              <a:noFill/>
              <a:ln w="9525">
                <a:solidFill>
                  <a:schemeClr val="tx1"/>
                </a:solidFill>
                <a:round/>
                <a:headEnd/>
                <a:tailEnd type="triangle" w="med" len="med"/>
              </a:ln>
            </p:spPr>
            <p:txBody>
              <a:bodyPr/>
              <a:lstStyle/>
              <a:p>
                <a:endParaRPr lang="en-US"/>
              </a:p>
            </p:txBody>
          </p:sp>
          <p:sp>
            <p:nvSpPr>
              <p:cNvPr id="24605" name="Line 104"/>
              <p:cNvSpPr>
                <a:spLocks noChangeAspect="1" noChangeShapeType="1"/>
              </p:cNvSpPr>
              <p:nvPr/>
            </p:nvSpPr>
            <p:spPr bwMode="auto">
              <a:xfrm>
                <a:off x="2880" y="1872"/>
                <a:ext cx="144" cy="144"/>
              </a:xfrm>
              <a:prstGeom prst="line">
                <a:avLst/>
              </a:prstGeom>
              <a:noFill/>
              <a:ln w="9525">
                <a:solidFill>
                  <a:schemeClr val="tx1"/>
                </a:solidFill>
                <a:round/>
                <a:headEnd/>
                <a:tailEnd type="triangle" w="med" len="med"/>
              </a:ln>
            </p:spPr>
            <p:txBody>
              <a:bodyPr/>
              <a:lstStyle/>
              <a:p>
                <a:endParaRPr lang="en-US"/>
              </a:p>
            </p:txBody>
          </p:sp>
          <p:sp>
            <p:nvSpPr>
              <p:cNvPr id="24606" name="Line 105"/>
              <p:cNvSpPr>
                <a:spLocks noChangeAspect="1" noChangeShapeType="1"/>
              </p:cNvSpPr>
              <p:nvPr/>
            </p:nvSpPr>
            <p:spPr bwMode="auto">
              <a:xfrm flipV="1">
                <a:off x="3168" y="2016"/>
                <a:ext cx="144" cy="144"/>
              </a:xfrm>
              <a:prstGeom prst="line">
                <a:avLst/>
              </a:prstGeom>
              <a:noFill/>
              <a:ln w="9525">
                <a:solidFill>
                  <a:schemeClr val="tx1"/>
                </a:solidFill>
                <a:round/>
                <a:headEnd/>
                <a:tailEnd type="triangle" w="med" len="med"/>
              </a:ln>
            </p:spPr>
            <p:txBody>
              <a:bodyPr/>
              <a:lstStyle/>
              <a:p>
                <a:endParaRPr lang="en-US"/>
              </a:p>
            </p:txBody>
          </p:sp>
          <p:sp>
            <p:nvSpPr>
              <p:cNvPr id="24607" name="Line 106"/>
              <p:cNvSpPr>
                <a:spLocks noChangeAspect="1" noChangeShapeType="1"/>
              </p:cNvSpPr>
              <p:nvPr/>
            </p:nvSpPr>
            <p:spPr bwMode="auto">
              <a:xfrm>
                <a:off x="3168" y="1584"/>
                <a:ext cx="144" cy="144"/>
              </a:xfrm>
              <a:prstGeom prst="line">
                <a:avLst/>
              </a:prstGeom>
              <a:noFill/>
              <a:ln w="9525">
                <a:solidFill>
                  <a:schemeClr val="tx1"/>
                </a:solidFill>
                <a:round/>
                <a:headEnd/>
                <a:tailEnd type="triangle" w="med" len="med"/>
              </a:ln>
            </p:spPr>
            <p:txBody>
              <a:bodyPr/>
              <a:lstStyle/>
              <a:p>
                <a:endParaRPr lang="en-US"/>
              </a:p>
            </p:txBody>
          </p:sp>
          <p:sp>
            <p:nvSpPr>
              <p:cNvPr id="24608" name="Line 107"/>
              <p:cNvSpPr>
                <a:spLocks noChangeAspect="1" noChangeShapeType="1"/>
              </p:cNvSpPr>
              <p:nvPr/>
            </p:nvSpPr>
            <p:spPr bwMode="auto">
              <a:xfrm flipV="1">
                <a:off x="3456" y="1872"/>
                <a:ext cx="144" cy="0"/>
              </a:xfrm>
              <a:prstGeom prst="line">
                <a:avLst/>
              </a:prstGeom>
              <a:noFill/>
              <a:ln w="9525">
                <a:solidFill>
                  <a:schemeClr val="tx1"/>
                </a:solidFill>
                <a:round/>
                <a:headEnd/>
                <a:tailEnd type="triangle" w="med" len="med"/>
              </a:ln>
            </p:spPr>
            <p:txBody>
              <a:bodyPr/>
              <a:lstStyle/>
              <a:p>
                <a:endParaRPr lang="en-US"/>
              </a:p>
            </p:txBody>
          </p:sp>
          <p:sp>
            <p:nvSpPr>
              <p:cNvPr id="24609" name="Line 108"/>
              <p:cNvSpPr>
                <a:spLocks noChangeAspect="1" noChangeShapeType="1"/>
              </p:cNvSpPr>
              <p:nvPr/>
            </p:nvSpPr>
            <p:spPr bwMode="auto">
              <a:xfrm flipV="1">
                <a:off x="3168" y="1584"/>
                <a:ext cx="480" cy="0"/>
              </a:xfrm>
              <a:prstGeom prst="line">
                <a:avLst/>
              </a:prstGeom>
              <a:noFill/>
              <a:ln w="9525">
                <a:solidFill>
                  <a:schemeClr val="tx1"/>
                </a:solidFill>
                <a:round/>
                <a:headEnd/>
                <a:tailEnd type="triangle" w="med" len="med"/>
              </a:ln>
            </p:spPr>
            <p:txBody>
              <a:bodyPr/>
              <a:lstStyle/>
              <a:p>
                <a:endParaRPr lang="en-US"/>
              </a:p>
            </p:txBody>
          </p:sp>
          <p:sp>
            <p:nvSpPr>
              <p:cNvPr id="24610" name="Line 109"/>
              <p:cNvSpPr>
                <a:spLocks noChangeAspect="1" noChangeShapeType="1"/>
              </p:cNvSpPr>
              <p:nvPr/>
            </p:nvSpPr>
            <p:spPr bwMode="auto">
              <a:xfrm flipV="1">
                <a:off x="3744" y="1728"/>
                <a:ext cx="144" cy="144"/>
              </a:xfrm>
              <a:prstGeom prst="line">
                <a:avLst/>
              </a:prstGeom>
              <a:noFill/>
              <a:ln w="9525">
                <a:solidFill>
                  <a:schemeClr val="tx1"/>
                </a:solidFill>
                <a:round/>
                <a:headEnd/>
                <a:tailEnd type="triangle" w="med" len="med"/>
              </a:ln>
            </p:spPr>
            <p:txBody>
              <a:bodyPr/>
              <a:lstStyle/>
              <a:p>
                <a:endParaRPr lang="en-US"/>
              </a:p>
            </p:txBody>
          </p:sp>
          <p:sp>
            <p:nvSpPr>
              <p:cNvPr id="24611" name="Line 110"/>
              <p:cNvSpPr>
                <a:spLocks noChangeAspect="1" noChangeShapeType="1"/>
              </p:cNvSpPr>
              <p:nvPr/>
            </p:nvSpPr>
            <p:spPr bwMode="auto">
              <a:xfrm>
                <a:off x="3744" y="1872"/>
                <a:ext cx="144" cy="144"/>
              </a:xfrm>
              <a:prstGeom prst="line">
                <a:avLst/>
              </a:prstGeom>
              <a:noFill/>
              <a:ln w="9525">
                <a:solidFill>
                  <a:schemeClr val="tx1"/>
                </a:solidFill>
                <a:round/>
                <a:headEnd/>
                <a:tailEnd type="triangle" w="med" len="med"/>
              </a:ln>
            </p:spPr>
            <p:txBody>
              <a:bodyPr/>
              <a:lstStyle/>
              <a:p>
                <a:endParaRPr lang="en-US"/>
              </a:p>
            </p:txBody>
          </p:sp>
          <p:sp>
            <p:nvSpPr>
              <p:cNvPr id="24612" name="Line 111"/>
              <p:cNvSpPr>
                <a:spLocks noChangeAspect="1" noChangeShapeType="1"/>
              </p:cNvSpPr>
              <p:nvPr/>
            </p:nvSpPr>
            <p:spPr bwMode="auto">
              <a:xfrm flipV="1">
                <a:off x="3168" y="2160"/>
                <a:ext cx="480" cy="0"/>
              </a:xfrm>
              <a:prstGeom prst="line">
                <a:avLst/>
              </a:prstGeom>
              <a:noFill/>
              <a:ln w="9525">
                <a:solidFill>
                  <a:schemeClr val="tx1"/>
                </a:solidFill>
                <a:round/>
                <a:headEnd/>
                <a:tailEnd type="triangle" w="med" len="med"/>
              </a:ln>
            </p:spPr>
            <p:txBody>
              <a:bodyPr/>
              <a:lstStyle/>
              <a:p>
                <a:endParaRPr lang="en-US"/>
              </a:p>
            </p:txBody>
          </p:sp>
        </p:grpSp>
      </p:grpSp>
      <p:sp>
        <p:nvSpPr>
          <p:cNvPr id="137" name="Text Box 63"/>
          <p:cNvSpPr txBox="1">
            <a:spLocks noChangeArrowheads="1"/>
          </p:cNvSpPr>
          <p:nvPr/>
        </p:nvSpPr>
        <p:spPr bwMode="auto">
          <a:xfrm>
            <a:off x="533400" y="6265863"/>
            <a:ext cx="8077200" cy="341632"/>
          </a:xfrm>
          <a:prstGeom prst="rect">
            <a:avLst/>
          </a:prstGeom>
          <a:noFill/>
          <a:ln w="9525" algn="ctr">
            <a:noFill/>
            <a:miter lim="800000"/>
            <a:headEnd/>
            <a:tailEnd/>
          </a:ln>
        </p:spPr>
        <p:txBody>
          <a:bodyPr>
            <a:spAutoFit/>
          </a:bodyPr>
          <a:lstStyle/>
          <a:p>
            <a:pPr lvl="1" eaLnBrk="1" hangingPunct="1">
              <a:lnSpc>
                <a:spcPct val="90000"/>
              </a:lnSpc>
              <a:spcBef>
                <a:spcPct val="20000"/>
              </a:spcBef>
              <a:buClr>
                <a:schemeClr val="hlink"/>
              </a:buClr>
              <a:buSzPct val="55000"/>
            </a:pPr>
            <a:r>
              <a:rPr lang="en-US" i="1" dirty="0" smtClean="0">
                <a:solidFill>
                  <a:schemeClr val="tx2"/>
                </a:solidFill>
              </a:rPr>
              <a:t>[</a:t>
            </a:r>
            <a:r>
              <a:rPr lang="en-US" i="1" dirty="0" err="1" smtClean="0">
                <a:solidFill>
                  <a:schemeClr val="tx2"/>
                </a:solidFill>
              </a:rPr>
              <a:t>Alswede</a:t>
            </a:r>
            <a:r>
              <a:rPr lang="en-US" i="1" dirty="0" smtClean="0">
                <a:solidFill>
                  <a:schemeClr val="tx2"/>
                </a:solidFill>
              </a:rPr>
              <a:t>, Cai, Li, Yeung ; 2000]</a:t>
            </a:r>
            <a:endParaRPr lang="en-US" i="1" dirty="0">
              <a:solidFill>
                <a:schemeClr val="tx2"/>
              </a:solidFill>
            </a:endParaRPr>
          </a:p>
        </p:txBody>
      </p:sp>
      <p:sp>
        <p:nvSpPr>
          <p:cNvPr id="139" name="Rectangle 27"/>
          <p:cNvSpPr txBox="1">
            <a:spLocks noChangeArrowheads="1"/>
          </p:cNvSpPr>
          <p:nvPr/>
        </p:nvSpPr>
        <p:spPr bwMode="auto">
          <a:xfrm>
            <a:off x="1182688" y="4953000"/>
            <a:ext cx="77724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r>
              <a:rPr kumimoji="0" lang="en-US" sz="2400" b="0" i="0" u="none" strike="noStrike" kern="0" cap="none" spc="0" normalizeH="0" baseline="0" noProof="0" dirty="0" smtClean="0">
                <a:ln>
                  <a:noFill/>
                </a:ln>
                <a:solidFill>
                  <a:schemeClr val="folHlink"/>
                </a:solidFill>
                <a:effectLst/>
                <a:uLnTx/>
                <a:uFillTx/>
                <a:latin typeface="+mn-lt"/>
                <a:ea typeface="+mn-ea"/>
                <a:cs typeface="+mn-cs"/>
              </a:rPr>
              <a:t>min</a:t>
            </a:r>
            <a:r>
              <a:rPr kumimoji="0" lang="en-US" sz="2400" b="0" i="1" u="none" strike="noStrike" kern="0" cap="none" spc="0" normalizeH="0" baseline="-25000" noProof="0" dirty="0" smtClean="0">
                <a:ln>
                  <a:noFill/>
                </a:ln>
                <a:solidFill>
                  <a:schemeClr val="folHlink"/>
                </a:solidFill>
                <a:effectLst/>
                <a:uLnTx/>
                <a:uFillTx/>
                <a:latin typeface="Times New Roman" pitchFamily="18" charset="0"/>
                <a:ea typeface="+mn-ea"/>
                <a:cs typeface="+mn-cs"/>
              </a:rPr>
              <a:t>t</a:t>
            </a:r>
            <a:r>
              <a:rPr kumimoji="0" lang="ru-RU" sz="1800" b="0" i="0" u="none" strike="noStrike" kern="0" cap="none" spc="0" normalizeH="0" baseline="-25000" noProof="0" dirty="0" smtClean="0">
                <a:ln>
                  <a:noFill/>
                </a:ln>
                <a:solidFill>
                  <a:schemeClr val="folHlink"/>
                </a:solidFill>
                <a:effectLst/>
                <a:uLnTx/>
                <a:uFillTx/>
                <a:latin typeface="Times New Roman" pitchFamily="18" charset="0"/>
                <a:ea typeface="+mn-ea"/>
                <a:cs typeface="Tahoma" pitchFamily="34" charset="0"/>
              </a:rPr>
              <a:t>Є</a:t>
            </a:r>
            <a:r>
              <a:rPr kumimoji="0" lang="en-US" sz="2400" b="0" i="1" u="none" strike="noStrike" kern="0" cap="none" spc="0" normalizeH="0" baseline="-25000" noProof="0" dirty="0" smtClean="0">
                <a:ln>
                  <a:noFill/>
                </a:ln>
                <a:solidFill>
                  <a:schemeClr val="folHlink"/>
                </a:solidFill>
                <a:effectLst/>
                <a:uLnTx/>
                <a:uFillTx/>
                <a:latin typeface="Times New Roman" pitchFamily="18" charset="0"/>
                <a:ea typeface="+mn-ea"/>
                <a:cs typeface="+mn-cs"/>
              </a:rPr>
              <a:t>T</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 </a:t>
            </a:r>
            <a:r>
              <a:rPr kumimoji="0" lang="en-US" sz="2400" b="0" i="0" u="none" strike="noStrike" kern="0" cap="none" spc="0" normalizeH="0" baseline="0" noProof="0" dirty="0" err="1" smtClean="0">
                <a:ln>
                  <a:noFill/>
                </a:ln>
                <a:solidFill>
                  <a:schemeClr val="folHlink"/>
                </a:solidFill>
                <a:effectLst/>
                <a:uLnTx/>
                <a:uFillTx/>
                <a:latin typeface="+mn-lt"/>
                <a:ea typeface="+mn-ea"/>
                <a:cs typeface="+mn-cs"/>
              </a:rPr>
              <a:t>MinCut</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a:t>
            </a:r>
            <a:r>
              <a:rPr kumimoji="0" lang="en-US" sz="2400" b="0" i="1" u="none" strike="noStrike" kern="0" cap="none" spc="0" normalizeH="0" baseline="0" noProof="0" dirty="0" err="1" smtClean="0">
                <a:ln>
                  <a:noFill/>
                </a:ln>
                <a:solidFill>
                  <a:schemeClr val="folHlink"/>
                </a:solidFill>
                <a:effectLst/>
                <a:uLnTx/>
                <a:uFillTx/>
                <a:latin typeface="Times New Roman" pitchFamily="18" charset="0"/>
                <a:ea typeface="+mn-ea"/>
                <a:cs typeface="+mn-cs"/>
              </a:rPr>
              <a:t>s</a:t>
            </a:r>
            <a:r>
              <a:rPr kumimoji="0" lang="en-US" sz="2400" b="0" i="0" u="none" strike="noStrike" kern="0" cap="none" spc="0" normalizeH="0" baseline="0" noProof="0" dirty="0" err="1" smtClean="0">
                <a:ln>
                  <a:noFill/>
                </a:ln>
                <a:solidFill>
                  <a:schemeClr val="folHlink"/>
                </a:solidFill>
                <a:effectLst/>
                <a:uLnTx/>
                <a:uFillTx/>
                <a:latin typeface="+mn-lt"/>
                <a:ea typeface="+mn-ea"/>
                <a:cs typeface="+mn-cs"/>
              </a:rPr>
              <a:t>,</a:t>
            </a:r>
            <a:r>
              <a:rPr kumimoji="0" lang="en-US" sz="2400" b="0" i="1" u="none" strike="noStrike" kern="0" cap="none" spc="0" normalizeH="0" baseline="0" noProof="0" dirty="0" err="1" smtClean="0">
                <a:ln>
                  <a:noFill/>
                </a:ln>
                <a:solidFill>
                  <a:schemeClr val="folHlink"/>
                </a:solidFill>
                <a:effectLst/>
                <a:uLnTx/>
                <a:uFillTx/>
                <a:latin typeface="Times New Roman" pitchFamily="18" charset="0"/>
                <a:ea typeface="+mn-ea"/>
                <a:cs typeface="+mn-cs"/>
              </a:rPr>
              <a:t>t</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a:t>
            </a:r>
            <a:r>
              <a:rPr kumimoji="0" lang="en-US" sz="2400" b="0" i="0" u="none" strike="noStrike" kern="0" cap="none" spc="0" normalizeH="0" baseline="0" noProof="0" dirty="0" smtClean="0">
                <a:ln>
                  <a:noFill/>
                </a:ln>
                <a:solidFill>
                  <a:schemeClr val="tx1"/>
                </a:solidFill>
                <a:effectLst/>
                <a:uLnTx/>
                <a:uFillTx/>
                <a:latin typeface="+mn-lt"/>
                <a:ea typeface="+mn-ea"/>
                <a:cs typeface="+mn-cs"/>
              </a:rPr>
              <a:t> is always achievable</a:t>
            </a:r>
            <a:br>
              <a:rPr kumimoji="0" lang="en-US" sz="2400" b="0" i="0" u="none" strike="noStrike" kern="0" cap="none" spc="0" normalizeH="0" baseline="0" noProof="0" dirty="0" smtClean="0">
                <a:ln>
                  <a:noFill/>
                </a:ln>
                <a:solidFill>
                  <a:schemeClr val="tx1"/>
                </a:solidFill>
                <a:effectLst/>
                <a:uLnTx/>
                <a:uFillTx/>
                <a:latin typeface="+mn-lt"/>
                <a:ea typeface="+mn-ea"/>
                <a:cs typeface="+mn-cs"/>
              </a:rPr>
            </a:br>
            <a:r>
              <a:rPr kumimoji="0" lang="en-US" sz="2400" b="0" i="0" u="none" strike="noStrike" kern="0" cap="none" spc="0" normalizeH="0" baseline="0" noProof="0" dirty="0" smtClean="0">
                <a:ln>
                  <a:noFill/>
                </a:ln>
                <a:solidFill>
                  <a:schemeClr val="tx1"/>
                </a:solidFill>
                <a:effectLst/>
                <a:uLnTx/>
                <a:uFillTx/>
                <a:latin typeface="+mn-lt"/>
                <a:ea typeface="+mn-ea"/>
                <a:cs typeface="+mn-cs"/>
              </a:rPr>
              <a:t>by network coding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7"/>
                                        </p:tgtEl>
                                        <p:attrNameLst>
                                          <p:attrName>style.visibility</p:attrName>
                                        </p:attrNameLst>
                                      </p:cBhvr>
                                      <p:to>
                                        <p:strVal val="hidden"/>
                                      </p:to>
                                    </p:set>
                                  </p:childTnLst>
                                </p:cTn>
                              </p:par>
                              <p:par>
                                <p:cTn id="12" presetID="22" presetClass="entr" presetSubtype="8" fill="hold"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left)">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8"/>
                                        </p:tgtEl>
                                        <p:attrNameLst>
                                          <p:attrName>style.visibility</p:attrName>
                                        </p:attrNameLst>
                                      </p:cBhvr>
                                      <p:to>
                                        <p:strVal val="hidden"/>
                                      </p:to>
                                    </p:set>
                                  </p:childTnLst>
                                </p:cTn>
                              </p:par>
                              <p:par>
                                <p:cTn id="19" presetID="22" presetClass="entr" presetSubtype="8"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left)">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nodeType="clickEffect">
                                  <p:stCondLst>
                                    <p:cond delay="0"/>
                                  </p:stCondLst>
                                  <p:childTnLst>
                                    <p:set>
                                      <p:cBhvr>
                                        <p:cTn id="25" dur="1" fill="hold">
                                          <p:stCondLst>
                                            <p:cond delay="0"/>
                                          </p:stCondLst>
                                        </p:cTn>
                                        <p:tgtEl>
                                          <p:spTgt spid="6"/>
                                        </p:tgtEl>
                                        <p:attrNameLst>
                                          <p:attrName>style.visibility</p:attrName>
                                        </p:attrNameLst>
                                      </p:cBhvr>
                                      <p:to>
                                        <p:strVal val="hidden"/>
                                      </p:to>
                                    </p:set>
                                  </p:childTnLst>
                                </p:cTn>
                              </p:par>
                              <p:par>
                                <p:cTn id="26" presetID="22" presetClass="entr" presetSubtype="8" fill="hold" nodeType="with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ipe(left)">
                                      <p:cBhvr>
                                        <p:cTn id="28" dur="5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4"/>
                                        </p:tgtEl>
                                        <p:attrNameLst>
                                          <p:attrName>style.visibility</p:attrName>
                                        </p:attrNameLst>
                                      </p:cBhvr>
                                      <p:to>
                                        <p:strVal val="hidden"/>
                                      </p:to>
                                    </p:set>
                                  </p:childTnLst>
                                </p:cTn>
                              </p:par>
                              <p:par>
                                <p:cTn id="33" presetID="22" presetClass="entr" presetSubtype="8" fill="hold" nodeType="with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wipe(left)">
                                      <p:cBhvr>
                                        <p:cTn id="35" dur="500"/>
                                        <p:tgtEl>
                                          <p:spTgt spid="3"/>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xit" presetSubtype="0" fill="hold" nodeType="clickEffect">
                                  <p:stCondLst>
                                    <p:cond delay="0"/>
                                  </p:stCondLst>
                                  <p:childTnLst>
                                    <p:set>
                                      <p:cBhvr>
                                        <p:cTn id="39" dur="1" fill="hold">
                                          <p:stCondLst>
                                            <p:cond delay="0"/>
                                          </p:stCondLst>
                                        </p:cTn>
                                        <p:tgtEl>
                                          <p:spTgt spid="3"/>
                                        </p:tgtEl>
                                        <p:attrNameLst>
                                          <p:attrName>style.visibility</p:attrName>
                                        </p:attrNameLst>
                                      </p:cBhvr>
                                      <p:to>
                                        <p:strVal val="hidden"/>
                                      </p:to>
                                    </p:set>
                                  </p:childTnLst>
                                </p:cTn>
                              </p:par>
                              <p:par>
                                <p:cTn id="40" presetID="22" presetClass="entr" presetSubtype="8" fill="hold" nodeType="with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wipe(left)">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nodeType="clickEffect">
                                  <p:stCondLst>
                                    <p:cond delay="0"/>
                                  </p:stCondLst>
                                  <p:childTnLst>
                                    <p:set>
                                      <p:cBhvr>
                                        <p:cTn id="46" dur="1" fill="hold">
                                          <p:stCondLst>
                                            <p:cond delay="0"/>
                                          </p:stCondLst>
                                        </p:cTn>
                                        <p:tgtEl>
                                          <p:spTgt spid="2"/>
                                        </p:tgtEl>
                                        <p:attrNameLst>
                                          <p:attrName>style.visibility</p:attrName>
                                        </p:attrNameLst>
                                      </p:cBhvr>
                                      <p:to>
                                        <p:strVal val="hidden"/>
                                      </p:to>
                                    </p:set>
                                  </p:childTnLst>
                                </p:cTn>
                              </p:par>
                              <p:par>
                                <p:cTn id="47" presetID="22" presetClass="entr" presetSubtype="8" fill="hold" nodeType="with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wipe(left)">
                                      <p:cBhvr>
                                        <p:cTn id="49" dur="500"/>
                                        <p:tgtEl>
                                          <p:spTgt spid="5"/>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nodeType="clickEffect">
                                  <p:stCondLst>
                                    <p:cond delay="0"/>
                                  </p:stCondLst>
                                  <p:childTnLst>
                                    <p:set>
                                      <p:cBhvr>
                                        <p:cTn id="53" dur="1" fill="hold">
                                          <p:stCondLst>
                                            <p:cond delay="0"/>
                                          </p:stCondLst>
                                        </p:cTn>
                                        <p:tgtEl>
                                          <p:spTgt spid="5"/>
                                        </p:tgtEl>
                                        <p:attrNameLst>
                                          <p:attrName>style.visibility</p:attrName>
                                        </p:attrNameLst>
                                      </p:cBhvr>
                                      <p:to>
                                        <p:strVal val="hidden"/>
                                      </p:to>
                                    </p:set>
                                  </p:childTnLst>
                                </p:cTn>
                              </p:par>
                              <p:par>
                                <p:cTn id="54" presetID="22" presetClass="entr" presetSubtype="8" fill="hold" nodeType="with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wipe(left)">
                                      <p:cBhvr>
                                        <p:cTn id="56" dur="500"/>
                                        <p:tgtEl>
                                          <p:spTgt spid="12"/>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wipe(left)">
                                      <p:cBhvr>
                                        <p:cTn id="61" dur="500"/>
                                        <p:tgtEl>
                                          <p:spTgt spid="14"/>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wipe(left)">
                                      <p:cBhvr>
                                        <p:cTn id="6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dirty="0" smtClean="0"/>
              <a:t>Linear Network Coding</a:t>
            </a:r>
            <a:br>
              <a:rPr lang="en-US" dirty="0" smtClean="0"/>
            </a:br>
            <a:r>
              <a:rPr lang="en-US" dirty="0" smtClean="0"/>
              <a:t>Sufficient to achieve </a:t>
            </a:r>
            <a:r>
              <a:rPr lang="en-US" dirty="0" err="1" smtClean="0"/>
              <a:t>MinCut</a:t>
            </a:r>
            <a:endParaRPr lang="en-US" dirty="0" smtClean="0"/>
          </a:p>
        </p:txBody>
      </p:sp>
      <p:sp>
        <p:nvSpPr>
          <p:cNvPr id="22531" name="Rectangle 3"/>
          <p:cNvSpPr>
            <a:spLocks noGrp="1" noChangeArrowheads="1"/>
          </p:cNvSpPr>
          <p:nvPr>
            <p:ph idx="1"/>
          </p:nvPr>
        </p:nvSpPr>
        <p:spPr>
          <a:xfrm>
            <a:off x="1182688" y="2017713"/>
            <a:ext cx="7772400" cy="4535487"/>
          </a:xfrm>
        </p:spPr>
        <p:txBody>
          <a:bodyPr/>
          <a:lstStyle/>
          <a:p>
            <a:pPr eaLnBrk="1" hangingPunct="1">
              <a:lnSpc>
                <a:spcPct val="90000"/>
              </a:lnSpc>
            </a:pPr>
            <a:r>
              <a:rPr lang="en-US" sz="2400" dirty="0" smtClean="0"/>
              <a:t>Linear network coding is sufficient to achieve</a:t>
            </a:r>
            <a:br>
              <a:rPr lang="en-US" sz="2400" dirty="0" smtClean="0"/>
            </a:br>
            <a:r>
              <a:rPr kumimoji="0" lang="en-US" sz="2400" b="0" i="0" u="none" strike="noStrike" kern="0" cap="none" spc="0" normalizeH="0" baseline="0" noProof="0" dirty="0" smtClean="0">
                <a:ln>
                  <a:noFill/>
                </a:ln>
                <a:solidFill>
                  <a:schemeClr val="folHlink"/>
                </a:solidFill>
                <a:effectLst/>
                <a:uLnTx/>
                <a:uFillTx/>
                <a:latin typeface="+mn-lt"/>
                <a:ea typeface="+mn-ea"/>
                <a:cs typeface="+mn-cs"/>
              </a:rPr>
              <a:t>min</a:t>
            </a:r>
            <a:r>
              <a:rPr kumimoji="0" lang="en-US" sz="2400" b="0" i="1" u="none" strike="noStrike" kern="0" cap="none" spc="0" normalizeH="0" baseline="-25000" noProof="0" dirty="0" smtClean="0">
                <a:ln>
                  <a:noFill/>
                </a:ln>
                <a:solidFill>
                  <a:schemeClr val="folHlink"/>
                </a:solidFill>
                <a:effectLst/>
                <a:uLnTx/>
                <a:uFillTx/>
                <a:latin typeface="Times New Roman" pitchFamily="18" charset="0"/>
                <a:ea typeface="+mn-ea"/>
                <a:cs typeface="+mn-cs"/>
              </a:rPr>
              <a:t>t</a:t>
            </a:r>
            <a:r>
              <a:rPr kumimoji="0" lang="ru-RU" sz="1800" b="0" i="0" u="none" strike="noStrike" kern="0" cap="none" spc="0" normalizeH="0" baseline="-25000" noProof="0" dirty="0" smtClean="0">
                <a:ln>
                  <a:noFill/>
                </a:ln>
                <a:solidFill>
                  <a:schemeClr val="folHlink"/>
                </a:solidFill>
                <a:effectLst/>
                <a:uLnTx/>
                <a:uFillTx/>
                <a:latin typeface="Times New Roman" pitchFamily="18" charset="0"/>
                <a:ea typeface="+mn-ea"/>
                <a:cs typeface="Tahoma" pitchFamily="34" charset="0"/>
              </a:rPr>
              <a:t>Є</a:t>
            </a:r>
            <a:r>
              <a:rPr kumimoji="0" lang="en-US" sz="2400" b="0" i="1" u="none" strike="noStrike" kern="0" cap="none" spc="0" normalizeH="0" baseline="-25000" noProof="0" dirty="0" smtClean="0">
                <a:ln>
                  <a:noFill/>
                </a:ln>
                <a:solidFill>
                  <a:schemeClr val="folHlink"/>
                </a:solidFill>
                <a:effectLst/>
                <a:uLnTx/>
                <a:uFillTx/>
                <a:latin typeface="Times New Roman" pitchFamily="18" charset="0"/>
                <a:ea typeface="+mn-ea"/>
                <a:cs typeface="+mn-cs"/>
              </a:rPr>
              <a:t>T</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 </a:t>
            </a:r>
            <a:r>
              <a:rPr kumimoji="0" lang="en-US" sz="2400" b="0" i="0" u="none" strike="noStrike" kern="0" cap="none" spc="0" normalizeH="0" baseline="0" noProof="0" dirty="0" err="1" smtClean="0">
                <a:ln>
                  <a:noFill/>
                </a:ln>
                <a:solidFill>
                  <a:schemeClr val="folHlink"/>
                </a:solidFill>
                <a:effectLst/>
                <a:uLnTx/>
                <a:uFillTx/>
                <a:latin typeface="+mn-lt"/>
                <a:ea typeface="+mn-ea"/>
                <a:cs typeface="+mn-cs"/>
              </a:rPr>
              <a:t>MinCut</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a:t>
            </a:r>
            <a:r>
              <a:rPr kumimoji="0" lang="en-US" sz="2400" b="0" i="1" u="none" strike="noStrike" kern="0" cap="none" spc="0" normalizeH="0" baseline="0" noProof="0" dirty="0" err="1" smtClean="0">
                <a:ln>
                  <a:noFill/>
                </a:ln>
                <a:solidFill>
                  <a:schemeClr val="folHlink"/>
                </a:solidFill>
                <a:effectLst/>
                <a:uLnTx/>
                <a:uFillTx/>
                <a:latin typeface="Times New Roman" pitchFamily="18" charset="0"/>
                <a:ea typeface="+mn-ea"/>
                <a:cs typeface="+mn-cs"/>
              </a:rPr>
              <a:t>s</a:t>
            </a:r>
            <a:r>
              <a:rPr kumimoji="0" lang="en-US" sz="2400" b="0" i="0" u="none" strike="noStrike" kern="0" cap="none" spc="0" normalizeH="0" baseline="0" noProof="0" dirty="0" err="1" smtClean="0">
                <a:ln>
                  <a:noFill/>
                </a:ln>
                <a:solidFill>
                  <a:schemeClr val="folHlink"/>
                </a:solidFill>
                <a:effectLst/>
                <a:uLnTx/>
                <a:uFillTx/>
                <a:latin typeface="+mn-lt"/>
                <a:ea typeface="+mn-ea"/>
                <a:cs typeface="+mn-cs"/>
              </a:rPr>
              <a:t>,</a:t>
            </a:r>
            <a:r>
              <a:rPr kumimoji="0" lang="en-US" sz="2400" b="0" i="1" u="none" strike="noStrike" kern="0" cap="none" spc="0" normalizeH="0" baseline="0" noProof="0" dirty="0" err="1" smtClean="0">
                <a:ln>
                  <a:noFill/>
                </a:ln>
                <a:solidFill>
                  <a:schemeClr val="folHlink"/>
                </a:solidFill>
                <a:effectLst/>
                <a:uLnTx/>
                <a:uFillTx/>
                <a:latin typeface="Times New Roman" pitchFamily="18" charset="0"/>
                <a:ea typeface="+mn-ea"/>
                <a:cs typeface="+mn-cs"/>
              </a:rPr>
              <a:t>t</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a:t>
            </a:r>
          </a:p>
          <a:p>
            <a:pPr eaLnBrk="1" hangingPunct="1">
              <a:lnSpc>
                <a:spcPct val="90000"/>
              </a:lnSpc>
            </a:pPr>
            <a:endParaRPr lang="en-US" sz="2400" dirty="0" smtClean="0">
              <a:solidFill>
                <a:schemeClr val="folHlink"/>
              </a:solidFill>
            </a:endParaRPr>
          </a:p>
          <a:p>
            <a:pPr eaLnBrk="1" hangingPunct="1">
              <a:lnSpc>
                <a:spcPct val="90000"/>
              </a:lnSpc>
            </a:pPr>
            <a:endParaRPr lang="en-US" sz="2400" dirty="0" smtClean="0">
              <a:solidFill>
                <a:schemeClr val="folHlink"/>
              </a:solidFill>
            </a:endParaRPr>
          </a:p>
          <a:p>
            <a:pPr eaLnBrk="1" hangingPunct="1">
              <a:lnSpc>
                <a:spcPct val="90000"/>
              </a:lnSpc>
            </a:pPr>
            <a:endParaRPr lang="en-US" sz="2400" dirty="0" smtClean="0">
              <a:solidFill>
                <a:schemeClr val="folHlink"/>
              </a:solidFill>
            </a:endParaRPr>
          </a:p>
          <a:p>
            <a:pPr eaLnBrk="1" hangingPunct="1">
              <a:lnSpc>
                <a:spcPct val="90000"/>
              </a:lnSpc>
            </a:pPr>
            <a:endParaRPr lang="en-US" sz="2400" dirty="0" smtClean="0">
              <a:solidFill>
                <a:schemeClr val="folHlink"/>
              </a:solidFill>
            </a:endParaRPr>
          </a:p>
          <a:p>
            <a:pPr eaLnBrk="1" hangingPunct="1">
              <a:lnSpc>
                <a:spcPct val="90000"/>
              </a:lnSpc>
            </a:pPr>
            <a:endParaRPr lang="en-US" sz="2400" dirty="0" smtClean="0">
              <a:solidFill>
                <a:schemeClr val="folHlink"/>
              </a:solidFill>
            </a:endParaRPr>
          </a:p>
          <a:p>
            <a:pPr eaLnBrk="1" hangingPunct="1">
              <a:lnSpc>
                <a:spcPct val="90000"/>
              </a:lnSpc>
            </a:pPr>
            <a:endParaRPr lang="en-US" sz="2400" dirty="0" smtClean="0">
              <a:solidFill>
                <a:schemeClr val="folHlink"/>
              </a:solidFill>
            </a:endParaRPr>
          </a:p>
          <a:p>
            <a:pPr eaLnBrk="1" hangingPunct="1">
              <a:lnSpc>
                <a:spcPct val="90000"/>
              </a:lnSpc>
            </a:pPr>
            <a:endParaRPr lang="en-US" sz="2000" dirty="0" smtClean="0"/>
          </a:p>
          <a:p>
            <a:pPr eaLnBrk="1" hangingPunct="1">
              <a:lnSpc>
                <a:spcPct val="90000"/>
              </a:lnSpc>
            </a:pPr>
            <a:r>
              <a:rPr lang="en-US" sz="2400" dirty="0" smtClean="0"/>
              <a:t>Polynomial time algorithm for finding coefficients</a:t>
            </a:r>
          </a:p>
        </p:txBody>
      </p:sp>
      <p:grpSp>
        <p:nvGrpSpPr>
          <p:cNvPr id="17" name="Group 16"/>
          <p:cNvGrpSpPr/>
          <p:nvPr/>
        </p:nvGrpSpPr>
        <p:grpSpPr>
          <a:xfrm>
            <a:off x="2209800" y="2895600"/>
            <a:ext cx="4411662" cy="1606550"/>
            <a:chOff x="1836738" y="3255963"/>
            <a:chExt cx="4411662" cy="1606550"/>
          </a:xfrm>
        </p:grpSpPr>
        <p:pic>
          <p:nvPicPr>
            <p:cNvPr id="22532" name="Picture 4" descr="j0398447[1]"/>
            <p:cNvPicPr>
              <a:picLocks noChangeAspect="1" noChangeArrowheads="1"/>
            </p:cNvPicPr>
            <p:nvPr/>
          </p:nvPicPr>
          <p:blipFill>
            <a:blip r:embed="rId2"/>
            <a:srcRect/>
            <a:stretch>
              <a:fillRect/>
            </a:stretch>
          </p:blipFill>
          <p:spPr bwMode="auto">
            <a:xfrm>
              <a:off x="3048000" y="3962400"/>
              <a:ext cx="446088" cy="265113"/>
            </a:xfrm>
            <a:prstGeom prst="rect">
              <a:avLst/>
            </a:prstGeom>
            <a:noFill/>
            <a:ln w="9525">
              <a:noFill/>
              <a:miter lim="800000"/>
              <a:headEnd/>
              <a:tailEnd/>
            </a:ln>
          </p:spPr>
        </p:pic>
        <p:sp>
          <p:nvSpPr>
            <p:cNvPr id="22533" name="Line 5"/>
            <p:cNvSpPr>
              <a:spLocks noChangeAspect="1" noChangeShapeType="1"/>
            </p:cNvSpPr>
            <p:nvPr/>
          </p:nvSpPr>
          <p:spPr bwMode="auto">
            <a:xfrm>
              <a:off x="2189163" y="4113213"/>
              <a:ext cx="808037" cy="0"/>
            </a:xfrm>
            <a:prstGeom prst="line">
              <a:avLst/>
            </a:prstGeom>
            <a:noFill/>
            <a:ln w="57150">
              <a:solidFill>
                <a:schemeClr val="tx1"/>
              </a:solidFill>
              <a:round/>
              <a:headEnd/>
              <a:tailEnd type="triangle" w="med" len="med"/>
            </a:ln>
          </p:spPr>
          <p:txBody>
            <a:bodyPr/>
            <a:lstStyle/>
            <a:p>
              <a:endParaRPr lang="en-US"/>
            </a:p>
          </p:txBody>
        </p:sp>
        <p:sp>
          <p:nvSpPr>
            <p:cNvPr id="22534" name="Line 6"/>
            <p:cNvSpPr>
              <a:spLocks noChangeAspect="1" noChangeShapeType="1"/>
            </p:cNvSpPr>
            <p:nvPr/>
          </p:nvSpPr>
          <p:spPr bwMode="auto">
            <a:xfrm flipV="1">
              <a:off x="2341563" y="4264025"/>
              <a:ext cx="655637" cy="404813"/>
            </a:xfrm>
            <a:prstGeom prst="line">
              <a:avLst/>
            </a:prstGeom>
            <a:noFill/>
            <a:ln w="57150">
              <a:solidFill>
                <a:schemeClr val="tx1"/>
              </a:solidFill>
              <a:round/>
              <a:headEnd/>
              <a:tailEnd type="triangle" w="med" len="med"/>
            </a:ln>
          </p:spPr>
          <p:txBody>
            <a:bodyPr/>
            <a:lstStyle/>
            <a:p>
              <a:endParaRPr lang="en-US"/>
            </a:p>
          </p:txBody>
        </p:sp>
        <p:sp>
          <p:nvSpPr>
            <p:cNvPr id="22535" name="Line 7"/>
            <p:cNvSpPr>
              <a:spLocks noChangeAspect="1" noChangeShapeType="1"/>
            </p:cNvSpPr>
            <p:nvPr/>
          </p:nvSpPr>
          <p:spPr bwMode="auto">
            <a:xfrm>
              <a:off x="2341563" y="3559175"/>
              <a:ext cx="655637" cy="403225"/>
            </a:xfrm>
            <a:prstGeom prst="line">
              <a:avLst/>
            </a:prstGeom>
            <a:noFill/>
            <a:ln w="57150">
              <a:solidFill>
                <a:schemeClr val="tx1"/>
              </a:solidFill>
              <a:round/>
              <a:headEnd/>
              <a:tailEnd type="triangle" w="med" len="med"/>
            </a:ln>
          </p:spPr>
          <p:txBody>
            <a:bodyPr/>
            <a:lstStyle/>
            <a:p>
              <a:endParaRPr lang="en-US"/>
            </a:p>
          </p:txBody>
        </p:sp>
        <p:sp>
          <p:nvSpPr>
            <p:cNvPr id="22536" name="Line 8"/>
            <p:cNvSpPr>
              <a:spLocks noChangeAspect="1" noChangeShapeType="1"/>
            </p:cNvSpPr>
            <p:nvPr/>
          </p:nvSpPr>
          <p:spPr bwMode="auto">
            <a:xfrm flipV="1">
              <a:off x="3551238" y="3760788"/>
              <a:ext cx="655637" cy="252412"/>
            </a:xfrm>
            <a:prstGeom prst="line">
              <a:avLst/>
            </a:prstGeom>
            <a:noFill/>
            <a:ln w="57150">
              <a:solidFill>
                <a:schemeClr val="tx1"/>
              </a:solidFill>
              <a:round/>
              <a:headEnd/>
              <a:tailEnd type="triangle" w="med" len="med"/>
            </a:ln>
          </p:spPr>
          <p:txBody>
            <a:bodyPr/>
            <a:lstStyle/>
            <a:p>
              <a:endParaRPr lang="en-US"/>
            </a:p>
          </p:txBody>
        </p:sp>
        <p:sp>
          <p:nvSpPr>
            <p:cNvPr id="22537" name="Line 9"/>
            <p:cNvSpPr>
              <a:spLocks noChangeAspect="1" noChangeShapeType="1"/>
            </p:cNvSpPr>
            <p:nvPr/>
          </p:nvSpPr>
          <p:spPr bwMode="auto">
            <a:xfrm>
              <a:off x="3551238" y="4214813"/>
              <a:ext cx="655637" cy="252412"/>
            </a:xfrm>
            <a:prstGeom prst="line">
              <a:avLst/>
            </a:prstGeom>
            <a:noFill/>
            <a:ln w="57150">
              <a:solidFill>
                <a:schemeClr val="tx1"/>
              </a:solidFill>
              <a:round/>
              <a:headEnd/>
              <a:tailEnd type="triangle" w="med" len="med"/>
            </a:ln>
          </p:spPr>
          <p:txBody>
            <a:bodyPr/>
            <a:lstStyle/>
            <a:p>
              <a:endParaRPr lang="en-US"/>
            </a:p>
          </p:txBody>
        </p:sp>
        <p:sp>
          <p:nvSpPr>
            <p:cNvPr id="22538" name="Text Box 10"/>
            <p:cNvSpPr txBox="1">
              <a:spLocks noChangeAspect="1" noChangeArrowheads="1"/>
            </p:cNvSpPr>
            <p:nvPr/>
          </p:nvSpPr>
          <p:spPr bwMode="auto">
            <a:xfrm>
              <a:off x="1987550" y="3255963"/>
              <a:ext cx="404813" cy="396875"/>
            </a:xfrm>
            <a:prstGeom prst="rect">
              <a:avLst/>
            </a:prstGeom>
            <a:noFill/>
            <a:ln w="9525" algn="ctr">
              <a:noFill/>
              <a:miter lim="800000"/>
              <a:headEnd/>
              <a:tailEnd/>
            </a:ln>
          </p:spPr>
          <p:txBody>
            <a:bodyPr>
              <a:spAutoFit/>
            </a:bodyPr>
            <a:lstStyle/>
            <a:p>
              <a:pPr>
                <a:spcBef>
                  <a:spcPct val="50000"/>
                </a:spcBef>
              </a:pPr>
              <a:r>
                <a:rPr lang="en-US" sz="2000" i="1">
                  <a:latin typeface="Times New Roman" pitchFamily="18" charset="0"/>
                </a:rPr>
                <a:t>y</a:t>
              </a:r>
              <a:r>
                <a:rPr lang="en-US" sz="2000" baseline="-25000">
                  <a:latin typeface="Times New Roman" pitchFamily="18" charset="0"/>
                </a:rPr>
                <a:t>1</a:t>
              </a:r>
            </a:p>
          </p:txBody>
        </p:sp>
        <p:sp>
          <p:nvSpPr>
            <p:cNvPr id="22539" name="Text Box 11"/>
            <p:cNvSpPr txBox="1">
              <a:spLocks noChangeAspect="1" noChangeArrowheads="1"/>
            </p:cNvSpPr>
            <p:nvPr/>
          </p:nvSpPr>
          <p:spPr bwMode="auto">
            <a:xfrm>
              <a:off x="1836738" y="3860800"/>
              <a:ext cx="403225" cy="396875"/>
            </a:xfrm>
            <a:prstGeom prst="rect">
              <a:avLst/>
            </a:prstGeom>
            <a:noFill/>
            <a:ln w="9525" algn="ctr">
              <a:noFill/>
              <a:miter lim="800000"/>
              <a:headEnd/>
              <a:tailEnd/>
            </a:ln>
          </p:spPr>
          <p:txBody>
            <a:bodyPr>
              <a:spAutoFit/>
            </a:bodyPr>
            <a:lstStyle/>
            <a:p>
              <a:pPr>
                <a:spcBef>
                  <a:spcPct val="50000"/>
                </a:spcBef>
              </a:pPr>
              <a:r>
                <a:rPr lang="en-US" sz="2000" i="1">
                  <a:latin typeface="Times New Roman" pitchFamily="18" charset="0"/>
                </a:rPr>
                <a:t>y</a:t>
              </a:r>
              <a:r>
                <a:rPr lang="en-US" sz="2000" baseline="-25000">
                  <a:latin typeface="Times New Roman" pitchFamily="18" charset="0"/>
                </a:rPr>
                <a:t>2</a:t>
              </a:r>
            </a:p>
          </p:txBody>
        </p:sp>
        <p:sp>
          <p:nvSpPr>
            <p:cNvPr id="22540" name="Text Box 12"/>
            <p:cNvSpPr txBox="1">
              <a:spLocks noChangeAspect="1" noChangeArrowheads="1"/>
            </p:cNvSpPr>
            <p:nvPr/>
          </p:nvSpPr>
          <p:spPr bwMode="auto">
            <a:xfrm>
              <a:off x="1987550" y="4465638"/>
              <a:ext cx="404813" cy="396875"/>
            </a:xfrm>
            <a:prstGeom prst="rect">
              <a:avLst/>
            </a:prstGeom>
            <a:noFill/>
            <a:ln w="9525" algn="ctr">
              <a:noFill/>
              <a:miter lim="800000"/>
              <a:headEnd/>
              <a:tailEnd/>
            </a:ln>
          </p:spPr>
          <p:txBody>
            <a:bodyPr>
              <a:spAutoFit/>
            </a:bodyPr>
            <a:lstStyle/>
            <a:p>
              <a:pPr>
                <a:spcBef>
                  <a:spcPct val="50000"/>
                </a:spcBef>
              </a:pPr>
              <a:r>
                <a:rPr lang="en-US" sz="2000" i="1">
                  <a:latin typeface="Times New Roman" pitchFamily="18" charset="0"/>
                </a:rPr>
                <a:t>y</a:t>
              </a:r>
              <a:r>
                <a:rPr lang="en-US" sz="2000" baseline="-25000">
                  <a:latin typeface="Times New Roman" pitchFamily="18" charset="0"/>
                </a:rPr>
                <a:t>3</a:t>
              </a:r>
            </a:p>
          </p:txBody>
        </p:sp>
        <p:sp>
          <p:nvSpPr>
            <p:cNvPr id="22541" name="Text Box 13"/>
            <p:cNvSpPr txBox="1">
              <a:spLocks noChangeAspect="1" noChangeArrowheads="1"/>
            </p:cNvSpPr>
            <p:nvPr/>
          </p:nvSpPr>
          <p:spPr bwMode="auto">
            <a:xfrm>
              <a:off x="4206875" y="3559175"/>
              <a:ext cx="2041525" cy="400110"/>
            </a:xfrm>
            <a:prstGeom prst="rect">
              <a:avLst/>
            </a:prstGeom>
            <a:noFill/>
            <a:ln w="9525" algn="ctr">
              <a:noFill/>
              <a:miter lim="800000"/>
              <a:headEnd/>
              <a:tailEnd/>
            </a:ln>
          </p:spPr>
          <p:txBody>
            <a:bodyPr wrap="square">
              <a:spAutoFit/>
            </a:bodyPr>
            <a:lstStyle/>
            <a:p>
              <a:pPr algn="l">
                <a:spcBef>
                  <a:spcPct val="50000"/>
                </a:spcBef>
              </a:pPr>
              <a:r>
                <a:rPr lang="el-GR" sz="2000" dirty="0">
                  <a:latin typeface="Times New Roman" pitchFamily="18" charset="0"/>
                  <a:cs typeface="Times New Roman" pitchFamily="18" charset="0"/>
                </a:rPr>
                <a:t>α</a:t>
              </a:r>
              <a:r>
                <a:rPr lang="en-US" sz="2000" baseline="-25000" dirty="0">
                  <a:latin typeface="Times New Roman" pitchFamily="18" charset="0"/>
                </a:rPr>
                <a:t>1</a:t>
              </a:r>
              <a:r>
                <a:rPr lang="en-US" sz="2000" i="1" dirty="0">
                  <a:latin typeface="Times New Roman" pitchFamily="18" charset="0"/>
                </a:rPr>
                <a:t>y</a:t>
              </a:r>
              <a:r>
                <a:rPr lang="en-US" sz="2000" baseline="-25000" dirty="0">
                  <a:latin typeface="Times New Roman" pitchFamily="18" charset="0"/>
                </a:rPr>
                <a:t>1</a:t>
              </a:r>
              <a:r>
                <a:rPr lang="en-US" sz="2000" i="1" dirty="0">
                  <a:latin typeface="Times New Roman" pitchFamily="18" charset="0"/>
                </a:rPr>
                <a:t>+ </a:t>
              </a:r>
              <a:r>
                <a:rPr lang="el-GR" sz="2000" dirty="0">
                  <a:latin typeface="Times New Roman" pitchFamily="18" charset="0"/>
                  <a:cs typeface="Times New Roman" pitchFamily="18" charset="0"/>
                </a:rPr>
                <a:t>α</a:t>
              </a:r>
              <a:r>
                <a:rPr lang="en-US" sz="2000" baseline="-25000" dirty="0">
                  <a:latin typeface="Times New Roman" pitchFamily="18" charset="0"/>
                </a:rPr>
                <a:t>2</a:t>
              </a:r>
              <a:r>
                <a:rPr lang="en-US" sz="2000" i="1" dirty="0">
                  <a:latin typeface="Times New Roman" pitchFamily="18" charset="0"/>
                </a:rPr>
                <a:t>y</a:t>
              </a:r>
              <a:r>
                <a:rPr lang="en-US" sz="2000" baseline="-25000" dirty="0">
                  <a:latin typeface="Times New Roman" pitchFamily="18" charset="0"/>
                </a:rPr>
                <a:t>2</a:t>
              </a:r>
              <a:r>
                <a:rPr lang="en-US" sz="2000" i="1" dirty="0">
                  <a:latin typeface="Times New Roman" pitchFamily="18" charset="0"/>
                </a:rPr>
                <a:t>+ </a:t>
              </a:r>
              <a:r>
                <a:rPr lang="el-GR" sz="2000" dirty="0">
                  <a:latin typeface="Times New Roman" pitchFamily="18" charset="0"/>
                  <a:cs typeface="Times New Roman" pitchFamily="18" charset="0"/>
                </a:rPr>
                <a:t>α</a:t>
              </a:r>
              <a:r>
                <a:rPr lang="en-US" sz="2000" baseline="-25000" dirty="0">
                  <a:latin typeface="Times New Roman" pitchFamily="18" charset="0"/>
                </a:rPr>
                <a:t>3</a:t>
              </a:r>
              <a:r>
                <a:rPr lang="en-US" sz="2000" i="1" dirty="0">
                  <a:latin typeface="Times New Roman" pitchFamily="18" charset="0"/>
                </a:rPr>
                <a:t>y</a:t>
              </a:r>
              <a:r>
                <a:rPr lang="en-US" sz="2000" baseline="-25000" dirty="0">
                  <a:latin typeface="Times New Roman" pitchFamily="18" charset="0"/>
                </a:rPr>
                <a:t>3</a:t>
              </a:r>
            </a:p>
          </p:txBody>
        </p:sp>
        <p:sp>
          <p:nvSpPr>
            <p:cNvPr id="22542" name="Text Box 14"/>
            <p:cNvSpPr txBox="1">
              <a:spLocks noChangeAspect="1" noChangeArrowheads="1"/>
            </p:cNvSpPr>
            <p:nvPr/>
          </p:nvSpPr>
          <p:spPr bwMode="auto">
            <a:xfrm>
              <a:off x="4206875" y="4264025"/>
              <a:ext cx="2041525" cy="396875"/>
            </a:xfrm>
            <a:prstGeom prst="rect">
              <a:avLst/>
            </a:prstGeom>
            <a:noFill/>
            <a:ln w="9525" algn="ctr">
              <a:noFill/>
              <a:miter lim="800000"/>
              <a:headEnd/>
              <a:tailEnd/>
            </a:ln>
          </p:spPr>
          <p:txBody>
            <a:bodyPr wrap="square">
              <a:spAutoFit/>
            </a:bodyPr>
            <a:lstStyle/>
            <a:p>
              <a:pPr algn="l">
                <a:spcBef>
                  <a:spcPct val="50000"/>
                </a:spcBef>
              </a:pPr>
              <a:r>
                <a:rPr lang="el-GR" sz="2000" dirty="0">
                  <a:latin typeface="Times New Roman" pitchFamily="18" charset="0"/>
                  <a:cs typeface="Times New Roman" pitchFamily="18" charset="0"/>
                </a:rPr>
                <a:t>β</a:t>
              </a:r>
              <a:r>
                <a:rPr lang="en-US" sz="2000" baseline="-25000" dirty="0">
                  <a:latin typeface="Times New Roman" pitchFamily="18" charset="0"/>
                </a:rPr>
                <a:t>1</a:t>
              </a:r>
              <a:r>
                <a:rPr lang="en-US" sz="2000" i="1" dirty="0">
                  <a:latin typeface="Times New Roman" pitchFamily="18" charset="0"/>
                </a:rPr>
                <a:t>y</a:t>
              </a:r>
              <a:r>
                <a:rPr lang="en-US" sz="2000" baseline="-25000" dirty="0">
                  <a:latin typeface="Times New Roman" pitchFamily="18" charset="0"/>
                </a:rPr>
                <a:t>1</a:t>
              </a:r>
              <a:r>
                <a:rPr lang="en-US" sz="2000" i="1" dirty="0">
                  <a:latin typeface="Times New Roman" pitchFamily="18" charset="0"/>
                </a:rPr>
                <a:t>+ </a:t>
              </a:r>
              <a:r>
                <a:rPr lang="el-GR" dirty="0"/>
                <a:t>β</a:t>
              </a:r>
              <a:r>
                <a:rPr lang="en-US" sz="2000" baseline="-25000" dirty="0">
                  <a:latin typeface="Times New Roman" pitchFamily="18" charset="0"/>
                </a:rPr>
                <a:t>2</a:t>
              </a:r>
              <a:r>
                <a:rPr lang="en-US" sz="2000" i="1" dirty="0">
                  <a:latin typeface="Times New Roman" pitchFamily="18" charset="0"/>
                </a:rPr>
                <a:t>y</a:t>
              </a:r>
              <a:r>
                <a:rPr lang="en-US" sz="2000" baseline="-25000" dirty="0">
                  <a:latin typeface="Times New Roman" pitchFamily="18" charset="0"/>
                </a:rPr>
                <a:t>2</a:t>
              </a:r>
              <a:r>
                <a:rPr lang="en-US" sz="2000" i="1" dirty="0">
                  <a:latin typeface="Times New Roman" pitchFamily="18" charset="0"/>
                </a:rPr>
                <a:t>+ </a:t>
              </a:r>
              <a:r>
                <a:rPr lang="el-GR" dirty="0"/>
                <a:t>β</a:t>
              </a:r>
              <a:r>
                <a:rPr lang="en-US" sz="2000" baseline="-25000" dirty="0">
                  <a:latin typeface="Times New Roman" pitchFamily="18" charset="0"/>
                </a:rPr>
                <a:t>3</a:t>
              </a:r>
              <a:r>
                <a:rPr lang="en-US" sz="2000" i="1" dirty="0">
                  <a:latin typeface="Times New Roman" pitchFamily="18" charset="0"/>
                </a:rPr>
                <a:t>y</a:t>
              </a:r>
              <a:r>
                <a:rPr lang="en-US" sz="2000" baseline="-25000" dirty="0">
                  <a:latin typeface="Times New Roman" pitchFamily="18" charset="0"/>
                </a:rPr>
                <a:t>3</a:t>
              </a:r>
            </a:p>
          </p:txBody>
        </p:sp>
      </p:grpSp>
      <p:sp>
        <p:nvSpPr>
          <p:cNvPr id="15" name="Text Box 63"/>
          <p:cNvSpPr txBox="1">
            <a:spLocks noChangeArrowheads="1"/>
          </p:cNvSpPr>
          <p:nvPr/>
        </p:nvSpPr>
        <p:spPr bwMode="auto">
          <a:xfrm>
            <a:off x="533400" y="5943600"/>
            <a:ext cx="8077200" cy="646331"/>
          </a:xfrm>
          <a:prstGeom prst="rect">
            <a:avLst/>
          </a:prstGeom>
          <a:noFill/>
          <a:ln w="9525" algn="ctr">
            <a:noFill/>
            <a:miter lim="800000"/>
            <a:headEnd/>
            <a:tailEnd/>
          </a:ln>
        </p:spPr>
        <p:txBody>
          <a:bodyPr wrap="square">
            <a:spAutoFit/>
          </a:bodyPr>
          <a:lstStyle/>
          <a:p>
            <a:pPr lvl="1" eaLnBrk="1" hangingPunct="1">
              <a:lnSpc>
                <a:spcPct val="90000"/>
              </a:lnSpc>
              <a:spcBef>
                <a:spcPct val="20000"/>
              </a:spcBef>
              <a:buClr>
                <a:schemeClr val="hlink"/>
              </a:buClr>
              <a:buSzPct val="55000"/>
            </a:pPr>
            <a:r>
              <a:rPr lang="en-US" i="1" dirty="0" smtClean="0">
                <a:solidFill>
                  <a:schemeClr val="tx2"/>
                </a:solidFill>
              </a:rPr>
              <a:t>[</a:t>
            </a:r>
            <a:r>
              <a:rPr lang="en-US" i="1" dirty="0" err="1" smtClean="0">
                <a:solidFill>
                  <a:schemeClr val="tx2"/>
                </a:solidFill>
              </a:rPr>
              <a:t>Jaggi</a:t>
            </a:r>
            <a:r>
              <a:rPr lang="en-US" i="1" dirty="0" smtClean="0">
                <a:solidFill>
                  <a:schemeClr val="tx2"/>
                </a:solidFill>
              </a:rPr>
              <a:t>, Chou, Jain, Effros; Sanders, et al.; 2003]</a:t>
            </a:r>
          </a:p>
          <a:p>
            <a:pPr lvl="1" eaLnBrk="1" hangingPunct="1">
              <a:lnSpc>
                <a:spcPct val="90000"/>
              </a:lnSpc>
              <a:spcBef>
                <a:spcPct val="20000"/>
              </a:spcBef>
              <a:buClr>
                <a:schemeClr val="hlink"/>
              </a:buClr>
              <a:buSzPct val="55000"/>
            </a:pPr>
            <a:r>
              <a:rPr lang="en-US" i="1" dirty="0" smtClean="0">
                <a:solidFill>
                  <a:schemeClr val="tx2"/>
                </a:solidFill>
              </a:rPr>
              <a:t>[</a:t>
            </a:r>
            <a:r>
              <a:rPr lang="en-US" i="1" dirty="0" err="1" smtClean="0">
                <a:solidFill>
                  <a:schemeClr val="tx2"/>
                </a:solidFill>
              </a:rPr>
              <a:t>Erez</a:t>
            </a:r>
            <a:r>
              <a:rPr lang="en-US" i="1" dirty="0" smtClean="0">
                <a:solidFill>
                  <a:schemeClr val="tx2"/>
                </a:solidFill>
              </a:rPr>
              <a:t>, </a:t>
            </a:r>
            <a:r>
              <a:rPr lang="en-US" i="1" dirty="0" err="1" smtClean="0">
                <a:solidFill>
                  <a:schemeClr val="tx2"/>
                </a:solidFill>
              </a:rPr>
              <a:t>Feder</a:t>
            </a:r>
            <a:r>
              <a:rPr lang="en-US" i="1" dirty="0" smtClean="0">
                <a:solidFill>
                  <a:schemeClr val="tx2"/>
                </a:solidFill>
              </a:rPr>
              <a:t>; 2005]</a:t>
            </a:r>
          </a:p>
        </p:txBody>
      </p:sp>
      <p:sp>
        <p:nvSpPr>
          <p:cNvPr id="18" name="Text Box 63"/>
          <p:cNvSpPr txBox="1">
            <a:spLocks noChangeArrowheads="1"/>
          </p:cNvSpPr>
          <p:nvPr/>
        </p:nvSpPr>
        <p:spPr bwMode="auto">
          <a:xfrm>
            <a:off x="533400" y="4724400"/>
            <a:ext cx="8077200" cy="646331"/>
          </a:xfrm>
          <a:prstGeom prst="rect">
            <a:avLst/>
          </a:prstGeom>
          <a:noFill/>
          <a:ln w="9525" algn="ctr">
            <a:noFill/>
            <a:miter lim="800000"/>
            <a:headEnd/>
            <a:tailEnd/>
          </a:ln>
        </p:spPr>
        <p:txBody>
          <a:bodyPr wrap="square">
            <a:spAutoFit/>
          </a:bodyPr>
          <a:lstStyle/>
          <a:p>
            <a:pPr lvl="1" eaLnBrk="1" hangingPunct="1">
              <a:lnSpc>
                <a:spcPct val="90000"/>
              </a:lnSpc>
              <a:spcBef>
                <a:spcPct val="20000"/>
              </a:spcBef>
              <a:buClr>
                <a:schemeClr val="hlink"/>
              </a:buClr>
              <a:buSzPct val="55000"/>
            </a:pPr>
            <a:r>
              <a:rPr lang="en-US" i="1" dirty="0" smtClean="0">
                <a:solidFill>
                  <a:schemeClr val="tx2"/>
                </a:solidFill>
              </a:rPr>
              <a:t>[Cai, Li, Yeung; 2003] </a:t>
            </a:r>
          </a:p>
          <a:p>
            <a:pPr lvl="1" eaLnBrk="1" hangingPunct="1">
              <a:lnSpc>
                <a:spcPct val="90000"/>
              </a:lnSpc>
              <a:spcBef>
                <a:spcPct val="20000"/>
              </a:spcBef>
              <a:buClr>
                <a:schemeClr val="hlink"/>
              </a:buClr>
              <a:buSzPct val="55000"/>
            </a:pPr>
            <a:r>
              <a:rPr lang="en-US" i="1" dirty="0" smtClean="0">
                <a:solidFill>
                  <a:schemeClr val="tx2"/>
                </a:solidFill>
              </a:rPr>
              <a:t>[Koetter and </a:t>
            </a:r>
            <a:r>
              <a:rPr lang="en-US" i="1" dirty="0" err="1" smtClean="0">
                <a:solidFill>
                  <a:schemeClr val="tx2"/>
                </a:solidFill>
              </a:rPr>
              <a:t>Médard</a:t>
            </a:r>
            <a:r>
              <a:rPr lang="en-US" i="1" dirty="0" smtClean="0">
                <a:solidFill>
                  <a:schemeClr val="tx2"/>
                </a:solidFill>
              </a:rPr>
              <a:t>; 2003]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dirty="0" smtClean="0"/>
              <a:t>Linear Network Coding</a:t>
            </a:r>
            <a:br>
              <a:rPr lang="en-US" dirty="0" smtClean="0"/>
            </a:br>
            <a:r>
              <a:rPr lang="en-US" dirty="0" smtClean="0"/>
              <a:t>Sufficient to achieve </a:t>
            </a:r>
            <a:r>
              <a:rPr lang="en-US" dirty="0" err="1" smtClean="0"/>
              <a:t>MinCut</a:t>
            </a:r>
            <a:endParaRPr lang="en-US" dirty="0" smtClean="0"/>
          </a:p>
        </p:txBody>
      </p:sp>
      <p:sp>
        <p:nvSpPr>
          <p:cNvPr id="22531" name="Rectangle 3"/>
          <p:cNvSpPr>
            <a:spLocks noGrp="1" noChangeArrowheads="1"/>
          </p:cNvSpPr>
          <p:nvPr>
            <p:ph idx="1"/>
          </p:nvPr>
        </p:nvSpPr>
        <p:spPr>
          <a:xfrm>
            <a:off x="1182688" y="2017713"/>
            <a:ext cx="7772400" cy="4535487"/>
          </a:xfrm>
        </p:spPr>
        <p:txBody>
          <a:bodyPr/>
          <a:lstStyle/>
          <a:p>
            <a:pPr eaLnBrk="1" hangingPunct="1">
              <a:lnSpc>
                <a:spcPct val="90000"/>
              </a:lnSpc>
            </a:pPr>
            <a:r>
              <a:rPr lang="en-US" sz="2400" dirty="0" smtClean="0"/>
              <a:t>Packing a maximum-rate set of multicast trees is NP hard</a:t>
            </a:r>
          </a:p>
          <a:p>
            <a:pPr eaLnBrk="1" hangingPunct="1">
              <a:lnSpc>
                <a:spcPct val="90000"/>
              </a:lnSpc>
            </a:pPr>
            <a:endParaRPr kumimoji="0" lang="en-US" sz="2400" b="0" i="0" u="none" strike="noStrike" kern="0" cap="none" spc="0" normalizeH="0" baseline="0" noProof="0" dirty="0" smtClean="0">
              <a:ln>
                <a:noFill/>
              </a:ln>
              <a:solidFill>
                <a:schemeClr val="folHlink"/>
              </a:solidFill>
              <a:effectLst/>
              <a:uLnTx/>
              <a:uFillTx/>
              <a:latin typeface="+mn-lt"/>
              <a:ea typeface="+mn-ea"/>
              <a:cs typeface="+mn-cs"/>
            </a:endParaRPr>
          </a:p>
          <a:p>
            <a:pPr eaLnBrk="1" hangingPunct="1">
              <a:lnSpc>
                <a:spcPct val="90000"/>
              </a:lnSpc>
            </a:pPr>
            <a:endParaRPr lang="en-US" sz="2400" dirty="0" smtClean="0">
              <a:solidFill>
                <a:schemeClr val="folHlink"/>
              </a:solidFill>
            </a:endParaRPr>
          </a:p>
          <a:p>
            <a:pPr eaLnBrk="1" hangingPunct="1">
              <a:lnSpc>
                <a:spcPct val="90000"/>
              </a:lnSpc>
            </a:pPr>
            <a:r>
              <a:rPr lang="en-US" sz="2400" dirty="0" smtClean="0"/>
              <a:t>Rate gap to </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min</a:t>
            </a:r>
            <a:r>
              <a:rPr kumimoji="0" lang="en-US" sz="2400" b="0" i="1" u="none" strike="noStrike" kern="0" cap="none" spc="0" normalizeH="0" baseline="-25000" noProof="0" dirty="0" smtClean="0">
                <a:ln>
                  <a:noFill/>
                </a:ln>
                <a:solidFill>
                  <a:schemeClr val="folHlink"/>
                </a:solidFill>
                <a:effectLst/>
                <a:uLnTx/>
                <a:uFillTx/>
                <a:latin typeface="Times New Roman" pitchFamily="18" charset="0"/>
                <a:ea typeface="+mn-ea"/>
                <a:cs typeface="+mn-cs"/>
              </a:rPr>
              <a:t>t</a:t>
            </a:r>
            <a:r>
              <a:rPr kumimoji="0" lang="ru-RU" sz="1800" b="0" i="0" u="none" strike="noStrike" kern="0" cap="none" spc="0" normalizeH="0" baseline="-25000" noProof="0" dirty="0" smtClean="0">
                <a:ln>
                  <a:noFill/>
                </a:ln>
                <a:solidFill>
                  <a:schemeClr val="folHlink"/>
                </a:solidFill>
                <a:effectLst/>
                <a:uLnTx/>
                <a:uFillTx/>
                <a:latin typeface="Times New Roman" pitchFamily="18" charset="0"/>
                <a:ea typeface="+mn-ea"/>
                <a:cs typeface="Tahoma" pitchFamily="34" charset="0"/>
              </a:rPr>
              <a:t>Є</a:t>
            </a:r>
            <a:r>
              <a:rPr kumimoji="0" lang="en-US" sz="2400" b="0" i="1" u="none" strike="noStrike" kern="0" cap="none" spc="0" normalizeH="0" baseline="-25000" noProof="0" dirty="0" smtClean="0">
                <a:ln>
                  <a:noFill/>
                </a:ln>
                <a:solidFill>
                  <a:schemeClr val="folHlink"/>
                </a:solidFill>
                <a:effectLst/>
                <a:uLnTx/>
                <a:uFillTx/>
                <a:latin typeface="Times New Roman" pitchFamily="18" charset="0"/>
                <a:ea typeface="+mn-ea"/>
                <a:cs typeface="+mn-cs"/>
              </a:rPr>
              <a:t>T</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 </a:t>
            </a:r>
            <a:r>
              <a:rPr kumimoji="0" lang="en-US" sz="2400" b="0" i="0" u="none" strike="noStrike" kern="0" cap="none" spc="0" normalizeH="0" baseline="0" noProof="0" dirty="0" err="1" smtClean="0">
                <a:ln>
                  <a:noFill/>
                </a:ln>
                <a:solidFill>
                  <a:schemeClr val="folHlink"/>
                </a:solidFill>
                <a:effectLst/>
                <a:uLnTx/>
                <a:uFillTx/>
                <a:latin typeface="+mn-lt"/>
                <a:ea typeface="+mn-ea"/>
                <a:cs typeface="+mn-cs"/>
              </a:rPr>
              <a:t>MinCut</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a:t>
            </a:r>
            <a:r>
              <a:rPr kumimoji="0" lang="en-US" sz="2400" b="0" i="1" u="none" strike="noStrike" kern="0" cap="none" spc="0" normalizeH="0" baseline="0" noProof="0" dirty="0" err="1" smtClean="0">
                <a:ln>
                  <a:noFill/>
                </a:ln>
                <a:solidFill>
                  <a:schemeClr val="folHlink"/>
                </a:solidFill>
                <a:effectLst/>
                <a:uLnTx/>
                <a:uFillTx/>
                <a:latin typeface="Times New Roman" pitchFamily="18" charset="0"/>
                <a:ea typeface="+mn-ea"/>
                <a:cs typeface="+mn-cs"/>
              </a:rPr>
              <a:t>s</a:t>
            </a:r>
            <a:r>
              <a:rPr kumimoji="0" lang="en-US" sz="2400" b="0" i="0" u="none" strike="noStrike" kern="0" cap="none" spc="0" normalizeH="0" baseline="0" noProof="0" dirty="0" err="1" smtClean="0">
                <a:ln>
                  <a:noFill/>
                </a:ln>
                <a:solidFill>
                  <a:schemeClr val="folHlink"/>
                </a:solidFill>
                <a:effectLst/>
                <a:uLnTx/>
                <a:uFillTx/>
                <a:latin typeface="+mn-lt"/>
                <a:ea typeface="+mn-ea"/>
                <a:cs typeface="+mn-cs"/>
              </a:rPr>
              <a:t>,</a:t>
            </a:r>
            <a:r>
              <a:rPr kumimoji="0" lang="en-US" sz="2400" b="0" i="1" u="none" strike="noStrike" kern="0" cap="none" spc="0" normalizeH="0" baseline="0" noProof="0" dirty="0" err="1" smtClean="0">
                <a:ln>
                  <a:noFill/>
                </a:ln>
                <a:solidFill>
                  <a:schemeClr val="folHlink"/>
                </a:solidFill>
                <a:effectLst/>
                <a:uLnTx/>
                <a:uFillTx/>
                <a:latin typeface="Times New Roman" pitchFamily="18" charset="0"/>
                <a:ea typeface="+mn-ea"/>
                <a:cs typeface="+mn-cs"/>
              </a:rPr>
              <a:t>t</a:t>
            </a:r>
            <a:r>
              <a:rPr kumimoji="0" lang="en-US" sz="2400" b="0" i="0" u="none" strike="noStrike" kern="0" cap="none" spc="0" normalizeH="0" baseline="0" noProof="0" dirty="0" smtClean="0">
                <a:ln>
                  <a:noFill/>
                </a:ln>
                <a:solidFill>
                  <a:schemeClr val="folHlink"/>
                </a:solidFill>
                <a:effectLst/>
                <a:uLnTx/>
                <a:uFillTx/>
                <a:latin typeface="+mn-lt"/>
                <a:ea typeface="+mn-ea"/>
                <a:cs typeface="+mn-cs"/>
              </a:rPr>
              <a:t>) </a:t>
            </a:r>
            <a:r>
              <a:rPr lang="en-US" sz="2400" dirty="0" smtClean="0"/>
              <a:t>can be a factor of </a:t>
            </a:r>
            <a:r>
              <a:rPr lang="en-US" sz="2400" dirty="0" smtClean="0">
                <a:solidFill>
                  <a:schemeClr val="tx2"/>
                </a:solidFill>
              </a:rPr>
              <a:t>log </a:t>
            </a:r>
            <a:r>
              <a:rPr lang="en-US" sz="2400" i="1" dirty="0" smtClean="0">
                <a:solidFill>
                  <a:schemeClr val="tx2"/>
                </a:solidFill>
              </a:rPr>
              <a:t>n</a:t>
            </a:r>
          </a:p>
        </p:txBody>
      </p:sp>
      <p:sp>
        <p:nvSpPr>
          <p:cNvPr id="15" name="Text Box 63"/>
          <p:cNvSpPr txBox="1">
            <a:spLocks noChangeArrowheads="1"/>
          </p:cNvSpPr>
          <p:nvPr/>
        </p:nvSpPr>
        <p:spPr bwMode="auto">
          <a:xfrm>
            <a:off x="457200" y="3733800"/>
            <a:ext cx="8077200" cy="341632"/>
          </a:xfrm>
          <a:prstGeom prst="rect">
            <a:avLst/>
          </a:prstGeom>
          <a:noFill/>
          <a:ln w="9525" algn="ctr">
            <a:noFill/>
            <a:miter lim="800000"/>
            <a:headEnd/>
            <a:tailEnd/>
          </a:ln>
        </p:spPr>
        <p:txBody>
          <a:bodyPr wrap="square">
            <a:spAutoFit/>
          </a:bodyPr>
          <a:lstStyle/>
          <a:p>
            <a:pPr lvl="1" eaLnBrk="1" hangingPunct="1">
              <a:lnSpc>
                <a:spcPct val="90000"/>
              </a:lnSpc>
              <a:spcBef>
                <a:spcPct val="20000"/>
              </a:spcBef>
              <a:buClr>
                <a:schemeClr val="hlink"/>
              </a:buClr>
              <a:buSzPct val="55000"/>
            </a:pPr>
            <a:r>
              <a:rPr lang="en-US" i="1" dirty="0" smtClean="0">
                <a:solidFill>
                  <a:schemeClr val="tx2"/>
                </a:solidFill>
              </a:rPr>
              <a:t>[</a:t>
            </a:r>
            <a:r>
              <a:rPr lang="en-US" i="1" dirty="0" err="1" smtClean="0">
                <a:solidFill>
                  <a:schemeClr val="tx2"/>
                </a:solidFill>
              </a:rPr>
              <a:t>Jaggi</a:t>
            </a:r>
            <a:r>
              <a:rPr lang="en-US" i="1" dirty="0" smtClean="0">
                <a:solidFill>
                  <a:schemeClr val="tx2"/>
                </a:solidFill>
              </a:rPr>
              <a:t>, Chou, Jain, Effros; Sanders, et al.; 2003]</a:t>
            </a:r>
          </a:p>
        </p:txBody>
      </p:sp>
      <p:sp>
        <p:nvSpPr>
          <p:cNvPr id="18" name="Text Box 63"/>
          <p:cNvSpPr txBox="1">
            <a:spLocks noChangeArrowheads="1"/>
          </p:cNvSpPr>
          <p:nvPr/>
        </p:nvSpPr>
        <p:spPr bwMode="auto">
          <a:xfrm>
            <a:off x="533400" y="2514600"/>
            <a:ext cx="8077200" cy="341632"/>
          </a:xfrm>
          <a:prstGeom prst="rect">
            <a:avLst/>
          </a:prstGeom>
          <a:noFill/>
          <a:ln w="9525" algn="ctr">
            <a:noFill/>
            <a:miter lim="800000"/>
            <a:headEnd/>
            <a:tailEnd/>
          </a:ln>
        </p:spPr>
        <p:txBody>
          <a:bodyPr wrap="square">
            <a:spAutoFit/>
          </a:bodyPr>
          <a:lstStyle/>
          <a:p>
            <a:pPr lvl="1" eaLnBrk="1" hangingPunct="1">
              <a:lnSpc>
                <a:spcPct val="90000"/>
              </a:lnSpc>
              <a:spcBef>
                <a:spcPct val="20000"/>
              </a:spcBef>
              <a:buClr>
                <a:schemeClr val="hlink"/>
              </a:buClr>
              <a:buSzPct val="55000"/>
            </a:pPr>
            <a:r>
              <a:rPr lang="en-US" i="1" dirty="0" smtClean="0">
                <a:solidFill>
                  <a:schemeClr val="tx2"/>
                </a:solidFill>
              </a:rPr>
              <a:t>[</a:t>
            </a:r>
            <a:r>
              <a:rPr lang="fi-FI" i="1" dirty="0" smtClean="0">
                <a:solidFill>
                  <a:schemeClr val="tx2"/>
                </a:solidFill>
              </a:rPr>
              <a:t>Jain, Mahdian, Salavatipour</a:t>
            </a:r>
            <a:r>
              <a:rPr lang="en-US" i="1" dirty="0" smtClean="0">
                <a:solidFill>
                  <a:schemeClr val="tx2"/>
                </a:solidFill>
              </a:rPr>
              <a:t>; 2003]</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993062" cy="1462087"/>
          </a:xfrm>
        </p:spPr>
        <p:txBody>
          <a:bodyPr/>
          <a:lstStyle/>
          <a:p>
            <a:r>
              <a:rPr lang="en-US" dirty="0" smtClean="0"/>
              <a:t>Linear Network Coding NOT</a:t>
            </a:r>
            <a:br>
              <a:rPr lang="en-US" dirty="0" smtClean="0"/>
            </a:br>
            <a:r>
              <a:rPr lang="en-US" dirty="0" smtClean="0"/>
              <a:t>Sufficient for Multiple Sessions</a:t>
            </a:r>
            <a:endParaRPr lang="en-US" dirty="0"/>
          </a:p>
        </p:txBody>
      </p:sp>
      <p:sp>
        <p:nvSpPr>
          <p:cNvPr id="4" name="Content Placeholder 3"/>
          <p:cNvSpPr>
            <a:spLocks noGrp="1"/>
          </p:cNvSpPr>
          <p:nvPr>
            <p:ph idx="1"/>
          </p:nvPr>
        </p:nvSpPr>
        <p:spPr>
          <a:xfrm>
            <a:off x="1182688" y="2017713"/>
            <a:ext cx="7772400" cy="954087"/>
          </a:xfrm>
        </p:spPr>
        <p:txBody>
          <a:bodyPr/>
          <a:lstStyle/>
          <a:p>
            <a:r>
              <a:rPr lang="en-US" sz="2400" dirty="0" smtClean="0"/>
              <a:t>Linear network coding is NOT generally sufficient to achieve capacity for multiple sessions</a:t>
            </a:r>
            <a:endParaRPr lang="en-US" sz="2400" dirty="0"/>
          </a:p>
        </p:txBody>
      </p:sp>
      <p:sp>
        <p:nvSpPr>
          <p:cNvPr id="5" name="Text Box 63"/>
          <p:cNvSpPr txBox="1">
            <a:spLocks noChangeArrowheads="1"/>
          </p:cNvSpPr>
          <p:nvPr/>
        </p:nvSpPr>
        <p:spPr bwMode="auto">
          <a:xfrm>
            <a:off x="533400" y="6248400"/>
            <a:ext cx="8077200" cy="341632"/>
          </a:xfrm>
          <a:prstGeom prst="rect">
            <a:avLst/>
          </a:prstGeom>
          <a:noFill/>
          <a:ln w="9525" algn="ctr">
            <a:noFill/>
            <a:miter lim="800000"/>
            <a:headEnd/>
            <a:tailEnd/>
          </a:ln>
        </p:spPr>
        <p:txBody>
          <a:bodyPr wrap="square">
            <a:spAutoFit/>
          </a:bodyPr>
          <a:lstStyle/>
          <a:p>
            <a:pPr lvl="1" eaLnBrk="1" hangingPunct="1">
              <a:lnSpc>
                <a:spcPct val="90000"/>
              </a:lnSpc>
              <a:spcBef>
                <a:spcPct val="20000"/>
              </a:spcBef>
              <a:buClr>
                <a:schemeClr val="hlink"/>
              </a:buClr>
              <a:buSzPct val="55000"/>
            </a:pPr>
            <a:r>
              <a:rPr lang="en-US" i="1" dirty="0" smtClean="0">
                <a:solidFill>
                  <a:schemeClr val="tx2"/>
                </a:solidFill>
              </a:rPr>
              <a:t>[Dougherty, </a:t>
            </a:r>
            <a:r>
              <a:rPr lang="en-US" i="1" dirty="0" err="1" smtClean="0">
                <a:solidFill>
                  <a:schemeClr val="tx2"/>
                </a:solidFill>
              </a:rPr>
              <a:t>Freiling</a:t>
            </a:r>
            <a:r>
              <a:rPr lang="en-US" i="1" dirty="0" smtClean="0">
                <a:solidFill>
                  <a:schemeClr val="tx2"/>
                </a:solidFill>
              </a:rPr>
              <a:t>, Zeger; 2005]</a:t>
            </a:r>
          </a:p>
        </p:txBody>
      </p:sp>
      <p:pic>
        <p:nvPicPr>
          <p:cNvPr id="116738" name="Picture 2"/>
          <p:cNvPicPr>
            <a:picLocks noChangeAspect="1" noChangeArrowheads="1"/>
          </p:cNvPicPr>
          <p:nvPr/>
        </p:nvPicPr>
        <p:blipFill>
          <a:blip r:embed="rId2"/>
          <a:srcRect/>
          <a:stretch>
            <a:fillRect/>
          </a:stretch>
        </p:blipFill>
        <p:spPr bwMode="auto">
          <a:xfrm>
            <a:off x="2333270" y="2819400"/>
            <a:ext cx="4625728" cy="3352800"/>
          </a:xfrm>
          <a:prstGeom prst="rect">
            <a:avLst/>
          </a:prstGeom>
          <a:noFill/>
          <a:ln w="9525" cap="flat" cmpd="sng" algn="ctr">
            <a:noFill/>
            <a:prstDash val="solid"/>
            <a:miter lim="800000"/>
            <a:headEnd/>
            <a:tailEnd/>
          </a:ln>
          <a:effec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smtClean="0"/>
              <a:t>P2P Networks</a:t>
            </a:r>
          </a:p>
        </p:txBody>
      </p:sp>
      <p:grpSp>
        <p:nvGrpSpPr>
          <p:cNvPr id="3" name="Group 42"/>
          <p:cNvGrpSpPr>
            <a:grpSpLocks/>
          </p:cNvGrpSpPr>
          <p:nvPr/>
        </p:nvGrpSpPr>
        <p:grpSpPr bwMode="auto">
          <a:xfrm rot="481191">
            <a:off x="2252980" y="2894456"/>
            <a:ext cx="4572000" cy="3124200"/>
            <a:chOff x="1968" y="2217"/>
            <a:chExt cx="3139" cy="2103"/>
          </a:xfrm>
          <a:solidFill>
            <a:schemeClr val="accent2"/>
          </a:solidFill>
        </p:grpSpPr>
        <p:sp>
          <p:nvSpPr>
            <p:cNvPr id="15438" name="Freeform 26"/>
            <p:cNvSpPr>
              <a:spLocks/>
            </p:cNvSpPr>
            <p:nvPr/>
          </p:nvSpPr>
          <p:spPr bwMode="auto">
            <a:xfrm>
              <a:off x="1968" y="2217"/>
              <a:ext cx="3139" cy="2103"/>
            </a:xfrm>
            <a:custGeom>
              <a:avLst/>
              <a:gdLst>
                <a:gd name="T0" fmla="*/ 174 w 3139"/>
                <a:gd name="T1" fmla="*/ 730 h 2103"/>
                <a:gd name="T2" fmla="*/ 21 w 3139"/>
                <a:gd name="T3" fmla="*/ 883 h 2103"/>
                <a:gd name="T4" fmla="*/ 0 w 3139"/>
                <a:gd name="T5" fmla="*/ 992 h 2103"/>
                <a:gd name="T6" fmla="*/ 43 w 3139"/>
                <a:gd name="T7" fmla="*/ 1133 h 2103"/>
                <a:gd name="T8" fmla="*/ 152 w 3139"/>
                <a:gd name="T9" fmla="*/ 1231 h 2103"/>
                <a:gd name="T10" fmla="*/ 87 w 3139"/>
                <a:gd name="T11" fmla="*/ 1329 h 2103"/>
                <a:gd name="T12" fmla="*/ 65 w 3139"/>
                <a:gd name="T13" fmla="*/ 1428 h 2103"/>
                <a:gd name="T14" fmla="*/ 87 w 3139"/>
                <a:gd name="T15" fmla="*/ 1548 h 2103"/>
                <a:gd name="T16" fmla="*/ 261 w 3139"/>
                <a:gd name="T17" fmla="*/ 1700 h 2103"/>
                <a:gd name="T18" fmla="*/ 381 w 3139"/>
                <a:gd name="T19" fmla="*/ 1722 h 2103"/>
                <a:gd name="T20" fmla="*/ 425 w 3139"/>
                <a:gd name="T21" fmla="*/ 1722 h 2103"/>
                <a:gd name="T22" fmla="*/ 512 w 3139"/>
                <a:gd name="T23" fmla="*/ 1831 h 2103"/>
                <a:gd name="T24" fmla="*/ 763 w 3139"/>
                <a:gd name="T25" fmla="*/ 1951 h 2103"/>
                <a:gd name="T26" fmla="*/ 1057 w 3139"/>
                <a:gd name="T27" fmla="*/ 1962 h 2103"/>
                <a:gd name="T28" fmla="*/ 1199 w 3139"/>
                <a:gd name="T29" fmla="*/ 1907 h 2103"/>
                <a:gd name="T30" fmla="*/ 1373 w 3139"/>
                <a:gd name="T31" fmla="*/ 2049 h 2103"/>
                <a:gd name="T32" fmla="*/ 1602 w 3139"/>
                <a:gd name="T33" fmla="*/ 2103 h 2103"/>
                <a:gd name="T34" fmla="*/ 1755 w 3139"/>
                <a:gd name="T35" fmla="*/ 2082 h 2103"/>
                <a:gd name="T36" fmla="*/ 2006 w 3139"/>
                <a:gd name="T37" fmla="*/ 1918 h 2103"/>
                <a:gd name="T38" fmla="*/ 2071 w 3139"/>
                <a:gd name="T39" fmla="*/ 1787 h 2103"/>
                <a:gd name="T40" fmla="*/ 2180 w 3139"/>
                <a:gd name="T41" fmla="*/ 1831 h 2103"/>
                <a:gd name="T42" fmla="*/ 2387 w 3139"/>
                <a:gd name="T43" fmla="*/ 1831 h 2103"/>
                <a:gd name="T44" fmla="*/ 2529 w 3139"/>
                <a:gd name="T45" fmla="*/ 1776 h 2103"/>
                <a:gd name="T46" fmla="*/ 2649 w 3139"/>
                <a:gd name="T47" fmla="*/ 1678 h 2103"/>
                <a:gd name="T48" fmla="*/ 2703 w 3139"/>
                <a:gd name="T49" fmla="*/ 1537 h 2103"/>
                <a:gd name="T50" fmla="*/ 2714 w 3139"/>
                <a:gd name="T51" fmla="*/ 1460 h 2103"/>
                <a:gd name="T52" fmla="*/ 2878 w 3139"/>
                <a:gd name="T53" fmla="*/ 1406 h 2103"/>
                <a:gd name="T54" fmla="*/ 3020 w 3139"/>
                <a:gd name="T55" fmla="*/ 1308 h 2103"/>
                <a:gd name="T56" fmla="*/ 3107 w 3139"/>
                <a:gd name="T57" fmla="*/ 1177 h 2103"/>
                <a:gd name="T58" fmla="*/ 3139 w 3139"/>
                <a:gd name="T59" fmla="*/ 1024 h 2103"/>
                <a:gd name="T60" fmla="*/ 3118 w 3139"/>
                <a:gd name="T61" fmla="*/ 872 h 2103"/>
                <a:gd name="T62" fmla="*/ 3041 w 3139"/>
                <a:gd name="T63" fmla="*/ 741 h 2103"/>
                <a:gd name="T64" fmla="*/ 3052 w 3139"/>
                <a:gd name="T65" fmla="*/ 675 h 2103"/>
                <a:gd name="T66" fmla="*/ 3041 w 3139"/>
                <a:gd name="T67" fmla="*/ 490 h 2103"/>
                <a:gd name="T68" fmla="*/ 2900 w 3139"/>
                <a:gd name="T69" fmla="*/ 316 h 2103"/>
                <a:gd name="T70" fmla="*/ 2780 w 3139"/>
                <a:gd name="T71" fmla="*/ 261 h 2103"/>
                <a:gd name="T72" fmla="*/ 2736 w 3139"/>
                <a:gd name="T73" fmla="*/ 152 h 2103"/>
                <a:gd name="T74" fmla="*/ 2562 w 3139"/>
                <a:gd name="T75" fmla="*/ 21 h 2103"/>
                <a:gd name="T76" fmla="*/ 2354 w 3139"/>
                <a:gd name="T77" fmla="*/ 10 h 2103"/>
                <a:gd name="T78" fmla="*/ 2224 w 3139"/>
                <a:gd name="T79" fmla="*/ 65 h 2103"/>
                <a:gd name="T80" fmla="*/ 2169 w 3139"/>
                <a:gd name="T81" fmla="*/ 109 h 2103"/>
                <a:gd name="T82" fmla="*/ 2060 w 3139"/>
                <a:gd name="T83" fmla="*/ 32 h 2103"/>
                <a:gd name="T84" fmla="*/ 1918 w 3139"/>
                <a:gd name="T85" fmla="*/ 0 h 2103"/>
                <a:gd name="T86" fmla="*/ 1755 w 3139"/>
                <a:gd name="T87" fmla="*/ 43 h 2103"/>
                <a:gd name="T88" fmla="*/ 1635 w 3139"/>
                <a:gd name="T89" fmla="*/ 163 h 2103"/>
                <a:gd name="T90" fmla="*/ 1569 w 3139"/>
                <a:gd name="T91" fmla="*/ 119 h 2103"/>
                <a:gd name="T92" fmla="*/ 1439 w 3139"/>
                <a:gd name="T93" fmla="*/ 76 h 2103"/>
                <a:gd name="T94" fmla="*/ 1264 w 3139"/>
                <a:gd name="T95" fmla="*/ 76 h 2103"/>
                <a:gd name="T96" fmla="*/ 1079 w 3139"/>
                <a:gd name="T97" fmla="*/ 174 h 2103"/>
                <a:gd name="T98" fmla="*/ 1013 w 3139"/>
                <a:gd name="T99" fmla="*/ 250 h 2103"/>
                <a:gd name="T100" fmla="*/ 774 w 3139"/>
                <a:gd name="T101" fmla="*/ 196 h 2103"/>
                <a:gd name="T102" fmla="*/ 577 w 3139"/>
                <a:gd name="T103" fmla="*/ 228 h 2103"/>
                <a:gd name="T104" fmla="*/ 425 w 3139"/>
                <a:gd name="T105" fmla="*/ 327 h 2103"/>
                <a:gd name="T106" fmla="*/ 316 w 3139"/>
                <a:gd name="T107" fmla="*/ 468 h 2103"/>
                <a:gd name="T108" fmla="*/ 272 w 3139"/>
                <a:gd name="T109" fmla="*/ 643 h 2103"/>
                <a:gd name="T110" fmla="*/ 283 w 3139"/>
                <a:gd name="T111" fmla="*/ 697 h 210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139"/>
                <a:gd name="T169" fmla="*/ 0 h 2103"/>
                <a:gd name="T170" fmla="*/ 3139 w 3139"/>
                <a:gd name="T171" fmla="*/ 2103 h 210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139" h="2103">
                  <a:moveTo>
                    <a:pt x="283" y="697"/>
                  </a:moveTo>
                  <a:lnTo>
                    <a:pt x="174" y="730"/>
                  </a:lnTo>
                  <a:lnTo>
                    <a:pt x="76" y="795"/>
                  </a:lnTo>
                  <a:lnTo>
                    <a:pt x="21" y="883"/>
                  </a:lnTo>
                  <a:lnTo>
                    <a:pt x="10" y="937"/>
                  </a:lnTo>
                  <a:lnTo>
                    <a:pt x="0" y="992"/>
                  </a:lnTo>
                  <a:lnTo>
                    <a:pt x="10" y="1068"/>
                  </a:lnTo>
                  <a:lnTo>
                    <a:pt x="43" y="1133"/>
                  </a:lnTo>
                  <a:lnTo>
                    <a:pt x="87" y="1188"/>
                  </a:lnTo>
                  <a:lnTo>
                    <a:pt x="152" y="1231"/>
                  </a:lnTo>
                  <a:lnTo>
                    <a:pt x="87" y="1329"/>
                  </a:lnTo>
                  <a:lnTo>
                    <a:pt x="76" y="1373"/>
                  </a:lnTo>
                  <a:lnTo>
                    <a:pt x="65" y="1428"/>
                  </a:lnTo>
                  <a:lnTo>
                    <a:pt x="76" y="1482"/>
                  </a:lnTo>
                  <a:lnTo>
                    <a:pt x="87" y="1548"/>
                  </a:lnTo>
                  <a:lnTo>
                    <a:pt x="163" y="1635"/>
                  </a:lnTo>
                  <a:lnTo>
                    <a:pt x="261" y="1700"/>
                  </a:lnTo>
                  <a:lnTo>
                    <a:pt x="316" y="1711"/>
                  </a:lnTo>
                  <a:lnTo>
                    <a:pt x="381" y="1722"/>
                  </a:lnTo>
                  <a:lnTo>
                    <a:pt x="403" y="1722"/>
                  </a:lnTo>
                  <a:lnTo>
                    <a:pt x="425" y="1722"/>
                  </a:lnTo>
                  <a:lnTo>
                    <a:pt x="512" y="1831"/>
                  </a:lnTo>
                  <a:lnTo>
                    <a:pt x="632" y="1907"/>
                  </a:lnTo>
                  <a:lnTo>
                    <a:pt x="763" y="1951"/>
                  </a:lnTo>
                  <a:lnTo>
                    <a:pt x="904" y="1973"/>
                  </a:lnTo>
                  <a:lnTo>
                    <a:pt x="1057" y="1962"/>
                  </a:lnTo>
                  <a:lnTo>
                    <a:pt x="1199" y="1907"/>
                  </a:lnTo>
                  <a:lnTo>
                    <a:pt x="1275" y="1984"/>
                  </a:lnTo>
                  <a:lnTo>
                    <a:pt x="1373" y="2049"/>
                  </a:lnTo>
                  <a:lnTo>
                    <a:pt x="1482" y="2093"/>
                  </a:lnTo>
                  <a:lnTo>
                    <a:pt x="1602" y="2103"/>
                  </a:lnTo>
                  <a:lnTo>
                    <a:pt x="1679" y="2093"/>
                  </a:lnTo>
                  <a:lnTo>
                    <a:pt x="1755" y="2082"/>
                  </a:lnTo>
                  <a:lnTo>
                    <a:pt x="1897" y="2016"/>
                  </a:lnTo>
                  <a:lnTo>
                    <a:pt x="2006" y="1918"/>
                  </a:lnTo>
                  <a:lnTo>
                    <a:pt x="2038" y="1853"/>
                  </a:lnTo>
                  <a:lnTo>
                    <a:pt x="2071" y="1787"/>
                  </a:lnTo>
                  <a:lnTo>
                    <a:pt x="2180" y="1831"/>
                  </a:lnTo>
                  <a:lnTo>
                    <a:pt x="2300" y="1842"/>
                  </a:lnTo>
                  <a:lnTo>
                    <a:pt x="2387" y="1831"/>
                  </a:lnTo>
                  <a:lnTo>
                    <a:pt x="2464" y="1809"/>
                  </a:lnTo>
                  <a:lnTo>
                    <a:pt x="2529" y="1776"/>
                  </a:lnTo>
                  <a:lnTo>
                    <a:pt x="2594" y="1733"/>
                  </a:lnTo>
                  <a:lnTo>
                    <a:pt x="2649" y="1678"/>
                  </a:lnTo>
                  <a:lnTo>
                    <a:pt x="2682" y="1613"/>
                  </a:lnTo>
                  <a:lnTo>
                    <a:pt x="2703" y="1537"/>
                  </a:lnTo>
                  <a:lnTo>
                    <a:pt x="2714" y="1460"/>
                  </a:lnTo>
                  <a:lnTo>
                    <a:pt x="2801" y="1438"/>
                  </a:lnTo>
                  <a:lnTo>
                    <a:pt x="2878" y="1406"/>
                  </a:lnTo>
                  <a:lnTo>
                    <a:pt x="2954" y="1362"/>
                  </a:lnTo>
                  <a:lnTo>
                    <a:pt x="3020" y="1308"/>
                  </a:lnTo>
                  <a:lnTo>
                    <a:pt x="3063" y="1253"/>
                  </a:lnTo>
                  <a:lnTo>
                    <a:pt x="3107" y="1177"/>
                  </a:lnTo>
                  <a:lnTo>
                    <a:pt x="3129" y="1101"/>
                  </a:lnTo>
                  <a:lnTo>
                    <a:pt x="3139" y="1024"/>
                  </a:lnTo>
                  <a:lnTo>
                    <a:pt x="3129" y="948"/>
                  </a:lnTo>
                  <a:lnTo>
                    <a:pt x="3118" y="872"/>
                  </a:lnTo>
                  <a:lnTo>
                    <a:pt x="3085" y="806"/>
                  </a:lnTo>
                  <a:lnTo>
                    <a:pt x="3041" y="741"/>
                  </a:lnTo>
                  <a:lnTo>
                    <a:pt x="3052" y="675"/>
                  </a:lnTo>
                  <a:lnTo>
                    <a:pt x="3063" y="610"/>
                  </a:lnTo>
                  <a:lnTo>
                    <a:pt x="3041" y="490"/>
                  </a:lnTo>
                  <a:lnTo>
                    <a:pt x="2987" y="392"/>
                  </a:lnTo>
                  <a:lnTo>
                    <a:pt x="2900" y="316"/>
                  </a:lnTo>
                  <a:lnTo>
                    <a:pt x="2780" y="261"/>
                  </a:lnTo>
                  <a:lnTo>
                    <a:pt x="2769" y="207"/>
                  </a:lnTo>
                  <a:lnTo>
                    <a:pt x="2736" y="152"/>
                  </a:lnTo>
                  <a:lnTo>
                    <a:pt x="2660" y="76"/>
                  </a:lnTo>
                  <a:lnTo>
                    <a:pt x="2562" y="21"/>
                  </a:lnTo>
                  <a:lnTo>
                    <a:pt x="2431" y="0"/>
                  </a:lnTo>
                  <a:lnTo>
                    <a:pt x="2354" y="10"/>
                  </a:lnTo>
                  <a:lnTo>
                    <a:pt x="2289" y="32"/>
                  </a:lnTo>
                  <a:lnTo>
                    <a:pt x="2224" y="65"/>
                  </a:lnTo>
                  <a:lnTo>
                    <a:pt x="2169" y="109"/>
                  </a:lnTo>
                  <a:lnTo>
                    <a:pt x="2115" y="65"/>
                  </a:lnTo>
                  <a:lnTo>
                    <a:pt x="2060" y="32"/>
                  </a:lnTo>
                  <a:lnTo>
                    <a:pt x="1995" y="10"/>
                  </a:lnTo>
                  <a:lnTo>
                    <a:pt x="1918" y="0"/>
                  </a:lnTo>
                  <a:lnTo>
                    <a:pt x="1831" y="10"/>
                  </a:lnTo>
                  <a:lnTo>
                    <a:pt x="1755" y="43"/>
                  </a:lnTo>
                  <a:lnTo>
                    <a:pt x="1689" y="98"/>
                  </a:lnTo>
                  <a:lnTo>
                    <a:pt x="1635" y="163"/>
                  </a:lnTo>
                  <a:lnTo>
                    <a:pt x="1569" y="119"/>
                  </a:lnTo>
                  <a:lnTo>
                    <a:pt x="1504" y="87"/>
                  </a:lnTo>
                  <a:lnTo>
                    <a:pt x="1439" y="76"/>
                  </a:lnTo>
                  <a:lnTo>
                    <a:pt x="1362" y="65"/>
                  </a:lnTo>
                  <a:lnTo>
                    <a:pt x="1264" y="76"/>
                  </a:lnTo>
                  <a:lnTo>
                    <a:pt x="1166" y="109"/>
                  </a:lnTo>
                  <a:lnTo>
                    <a:pt x="1079" y="174"/>
                  </a:lnTo>
                  <a:lnTo>
                    <a:pt x="1013" y="250"/>
                  </a:lnTo>
                  <a:lnTo>
                    <a:pt x="894" y="207"/>
                  </a:lnTo>
                  <a:lnTo>
                    <a:pt x="774" y="196"/>
                  </a:lnTo>
                  <a:lnTo>
                    <a:pt x="675" y="207"/>
                  </a:lnTo>
                  <a:lnTo>
                    <a:pt x="577" y="228"/>
                  </a:lnTo>
                  <a:lnTo>
                    <a:pt x="490" y="272"/>
                  </a:lnTo>
                  <a:lnTo>
                    <a:pt x="425" y="327"/>
                  </a:lnTo>
                  <a:lnTo>
                    <a:pt x="359" y="392"/>
                  </a:lnTo>
                  <a:lnTo>
                    <a:pt x="316" y="468"/>
                  </a:lnTo>
                  <a:lnTo>
                    <a:pt x="283" y="555"/>
                  </a:lnTo>
                  <a:lnTo>
                    <a:pt x="272" y="643"/>
                  </a:lnTo>
                  <a:lnTo>
                    <a:pt x="283" y="675"/>
                  </a:lnTo>
                  <a:lnTo>
                    <a:pt x="283" y="697"/>
                  </a:lnTo>
                  <a:close/>
                </a:path>
              </a:pathLst>
            </a:custGeom>
            <a:grpFill/>
            <a:ln w="9525">
              <a:noFill/>
              <a:round/>
              <a:headEnd/>
              <a:tailEnd/>
            </a:ln>
          </p:spPr>
          <p:txBody>
            <a:bodyPr/>
            <a:lstStyle/>
            <a:p>
              <a:endParaRPr lang="en-US"/>
            </a:p>
          </p:txBody>
        </p:sp>
        <p:grpSp>
          <p:nvGrpSpPr>
            <p:cNvPr id="4" name="Group 41"/>
            <p:cNvGrpSpPr>
              <a:grpSpLocks/>
            </p:cNvGrpSpPr>
            <p:nvPr/>
          </p:nvGrpSpPr>
          <p:grpSpPr bwMode="auto">
            <a:xfrm>
              <a:off x="1968" y="2217"/>
              <a:ext cx="3139" cy="2103"/>
              <a:chOff x="1687" y="1417"/>
              <a:chExt cx="3139" cy="2103"/>
            </a:xfrm>
            <a:grpFill/>
          </p:grpSpPr>
          <p:sp>
            <p:nvSpPr>
              <p:cNvPr id="15440" name="Freeform 27"/>
              <p:cNvSpPr>
                <a:spLocks/>
              </p:cNvSpPr>
              <p:nvPr/>
            </p:nvSpPr>
            <p:spPr bwMode="auto">
              <a:xfrm>
                <a:off x="1687" y="1417"/>
                <a:ext cx="3139" cy="2103"/>
              </a:xfrm>
              <a:custGeom>
                <a:avLst/>
                <a:gdLst>
                  <a:gd name="T0" fmla="*/ 174 w 3139"/>
                  <a:gd name="T1" fmla="*/ 730 h 2103"/>
                  <a:gd name="T2" fmla="*/ 21 w 3139"/>
                  <a:gd name="T3" fmla="*/ 883 h 2103"/>
                  <a:gd name="T4" fmla="*/ 0 w 3139"/>
                  <a:gd name="T5" fmla="*/ 992 h 2103"/>
                  <a:gd name="T6" fmla="*/ 43 w 3139"/>
                  <a:gd name="T7" fmla="*/ 1133 h 2103"/>
                  <a:gd name="T8" fmla="*/ 152 w 3139"/>
                  <a:gd name="T9" fmla="*/ 1231 h 2103"/>
                  <a:gd name="T10" fmla="*/ 87 w 3139"/>
                  <a:gd name="T11" fmla="*/ 1329 h 2103"/>
                  <a:gd name="T12" fmla="*/ 65 w 3139"/>
                  <a:gd name="T13" fmla="*/ 1428 h 2103"/>
                  <a:gd name="T14" fmla="*/ 87 w 3139"/>
                  <a:gd name="T15" fmla="*/ 1548 h 2103"/>
                  <a:gd name="T16" fmla="*/ 261 w 3139"/>
                  <a:gd name="T17" fmla="*/ 1700 h 2103"/>
                  <a:gd name="T18" fmla="*/ 381 w 3139"/>
                  <a:gd name="T19" fmla="*/ 1722 h 2103"/>
                  <a:gd name="T20" fmla="*/ 425 w 3139"/>
                  <a:gd name="T21" fmla="*/ 1722 h 2103"/>
                  <a:gd name="T22" fmla="*/ 512 w 3139"/>
                  <a:gd name="T23" fmla="*/ 1831 h 2103"/>
                  <a:gd name="T24" fmla="*/ 763 w 3139"/>
                  <a:gd name="T25" fmla="*/ 1951 h 2103"/>
                  <a:gd name="T26" fmla="*/ 1057 w 3139"/>
                  <a:gd name="T27" fmla="*/ 1962 h 2103"/>
                  <a:gd name="T28" fmla="*/ 1199 w 3139"/>
                  <a:gd name="T29" fmla="*/ 1907 h 2103"/>
                  <a:gd name="T30" fmla="*/ 1373 w 3139"/>
                  <a:gd name="T31" fmla="*/ 2049 h 2103"/>
                  <a:gd name="T32" fmla="*/ 1602 w 3139"/>
                  <a:gd name="T33" fmla="*/ 2103 h 2103"/>
                  <a:gd name="T34" fmla="*/ 1755 w 3139"/>
                  <a:gd name="T35" fmla="*/ 2082 h 2103"/>
                  <a:gd name="T36" fmla="*/ 2006 w 3139"/>
                  <a:gd name="T37" fmla="*/ 1918 h 2103"/>
                  <a:gd name="T38" fmla="*/ 2071 w 3139"/>
                  <a:gd name="T39" fmla="*/ 1787 h 2103"/>
                  <a:gd name="T40" fmla="*/ 2180 w 3139"/>
                  <a:gd name="T41" fmla="*/ 1831 h 2103"/>
                  <a:gd name="T42" fmla="*/ 2387 w 3139"/>
                  <a:gd name="T43" fmla="*/ 1831 h 2103"/>
                  <a:gd name="T44" fmla="*/ 2529 w 3139"/>
                  <a:gd name="T45" fmla="*/ 1776 h 2103"/>
                  <a:gd name="T46" fmla="*/ 2649 w 3139"/>
                  <a:gd name="T47" fmla="*/ 1678 h 2103"/>
                  <a:gd name="T48" fmla="*/ 2703 w 3139"/>
                  <a:gd name="T49" fmla="*/ 1537 h 2103"/>
                  <a:gd name="T50" fmla="*/ 2714 w 3139"/>
                  <a:gd name="T51" fmla="*/ 1460 h 2103"/>
                  <a:gd name="T52" fmla="*/ 2878 w 3139"/>
                  <a:gd name="T53" fmla="*/ 1406 h 2103"/>
                  <a:gd name="T54" fmla="*/ 3020 w 3139"/>
                  <a:gd name="T55" fmla="*/ 1308 h 2103"/>
                  <a:gd name="T56" fmla="*/ 3107 w 3139"/>
                  <a:gd name="T57" fmla="*/ 1177 h 2103"/>
                  <a:gd name="T58" fmla="*/ 3139 w 3139"/>
                  <a:gd name="T59" fmla="*/ 1024 h 2103"/>
                  <a:gd name="T60" fmla="*/ 3118 w 3139"/>
                  <a:gd name="T61" fmla="*/ 872 h 2103"/>
                  <a:gd name="T62" fmla="*/ 3041 w 3139"/>
                  <a:gd name="T63" fmla="*/ 741 h 2103"/>
                  <a:gd name="T64" fmla="*/ 3052 w 3139"/>
                  <a:gd name="T65" fmla="*/ 675 h 2103"/>
                  <a:gd name="T66" fmla="*/ 3041 w 3139"/>
                  <a:gd name="T67" fmla="*/ 490 h 2103"/>
                  <a:gd name="T68" fmla="*/ 2900 w 3139"/>
                  <a:gd name="T69" fmla="*/ 316 h 2103"/>
                  <a:gd name="T70" fmla="*/ 2780 w 3139"/>
                  <a:gd name="T71" fmla="*/ 261 h 2103"/>
                  <a:gd name="T72" fmla="*/ 2736 w 3139"/>
                  <a:gd name="T73" fmla="*/ 152 h 2103"/>
                  <a:gd name="T74" fmla="*/ 2562 w 3139"/>
                  <a:gd name="T75" fmla="*/ 21 h 2103"/>
                  <a:gd name="T76" fmla="*/ 2354 w 3139"/>
                  <a:gd name="T77" fmla="*/ 10 h 2103"/>
                  <a:gd name="T78" fmla="*/ 2224 w 3139"/>
                  <a:gd name="T79" fmla="*/ 65 h 2103"/>
                  <a:gd name="T80" fmla="*/ 2169 w 3139"/>
                  <a:gd name="T81" fmla="*/ 109 h 2103"/>
                  <a:gd name="T82" fmla="*/ 2060 w 3139"/>
                  <a:gd name="T83" fmla="*/ 32 h 2103"/>
                  <a:gd name="T84" fmla="*/ 1918 w 3139"/>
                  <a:gd name="T85" fmla="*/ 0 h 2103"/>
                  <a:gd name="T86" fmla="*/ 1755 w 3139"/>
                  <a:gd name="T87" fmla="*/ 43 h 2103"/>
                  <a:gd name="T88" fmla="*/ 1635 w 3139"/>
                  <a:gd name="T89" fmla="*/ 163 h 2103"/>
                  <a:gd name="T90" fmla="*/ 1569 w 3139"/>
                  <a:gd name="T91" fmla="*/ 119 h 2103"/>
                  <a:gd name="T92" fmla="*/ 1439 w 3139"/>
                  <a:gd name="T93" fmla="*/ 76 h 2103"/>
                  <a:gd name="T94" fmla="*/ 1264 w 3139"/>
                  <a:gd name="T95" fmla="*/ 76 h 2103"/>
                  <a:gd name="T96" fmla="*/ 1079 w 3139"/>
                  <a:gd name="T97" fmla="*/ 174 h 2103"/>
                  <a:gd name="T98" fmla="*/ 1013 w 3139"/>
                  <a:gd name="T99" fmla="*/ 250 h 2103"/>
                  <a:gd name="T100" fmla="*/ 774 w 3139"/>
                  <a:gd name="T101" fmla="*/ 196 h 2103"/>
                  <a:gd name="T102" fmla="*/ 577 w 3139"/>
                  <a:gd name="T103" fmla="*/ 228 h 2103"/>
                  <a:gd name="T104" fmla="*/ 425 w 3139"/>
                  <a:gd name="T105" fmla="*/ 327 h 2103"/>
                  <a:gd name="T106" fmla="*/ 316 w 3139"/>
                  <a:gd name="T107" fmla="*/ 468 h 2103"/>
                  <a:gd name="T108" fmla="*/ 272 w 3139"/>
                  <a:gd name="T109" fmla="*/ 643 h 2103"/>
                  <a:gd name="T110" fmla="*/ 283 w 3139"/>
                  <a:gd name="T111" fmla="*/ 697 h 210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139"/>
                  <a:gd name="T169" fmla="*/ 0 h 2103"/>
                  <a:gd name="T170" fmla="*/ 3139 w 3139"/>
                  <a:gd name="T171" fmla="*/ 2103 h 210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139" h="2103">
                    <a:moveTo>
                      <a:pt x="283" y="697"/>
                    </a:moveTo>
                    <a:lnTo>
                      <a:pt x="174" y="730"/>
                    </a:lnTo>
                    <a:lnTo>
                      <a:pt x="76" y="795"/>
                    </a:lnTo>
                    <a:lnTo>
                      <a:pt x="21" y="883"/>
                    </a:lnTo>
                    <a:lnTo>
                      <a:pt x="10" y="937"/>
                    </a:lnTo>
                    <a:lnTo>
                      <a:pt x="0" y="992"/>
                    </a:lnTo>
                    <a:lnTo>
                      <a:pt x="10" y="1068"/>
                    </a:lnTo>
                    <a:lnTo>
                      <a:pt x="43" y="1133"/>
                    </a:lnTo>
                    <a:lnTo>
                      <a:pt x="87" y="1188"/>
                    </a:lnTo>
                    <a:lnTo>
                      <a:pt x="152" y="1231"/>
                    </a:lnTo>
                    <a:lnTo>
                      <a:pt x="87" y="1329"/>
                    </a:lnTo>
                    <a:lnTo>
                      <a:pt x="76" y="1373"/>
                    </a:lnTo>
                    <a:lnTo>
                      <a:pt x="65" y="1428"/>
                    </a:lnTo>
                    <a:lnTo>
                      <a:pt x="76" y="1482"/>
                    </a:lnTo>
                    <a:lnTo>
                      <a:pt x="87" y="1548"/>
                    </a:lnTo>
                    <a:lnTo>
                      <a:pt x="163" y="1635"/>
                    </a:lnTo>
                    <a:lnTo>
                      <a:pt x="261" y="1700"/>
                    </a:lnTo>
                    <a:lnTo>
                      <a:pt x="316" y="1711"/>
                    </a:lnTo>
                    <a:lnTo>
                      <a:pt x="381" y="1722"/>
                    </a:lnTo>
                    <a:lnTo>
                      <a:pt x="403" y="1722"/>
                    </a:lnTo>
                    <a:lnTo>
                      <a:pt x="425" y="1722"/>
                    </a:lnTo>
                    <a:lnTo>
                      <a:pt x="512" y="1831"/>
                    </a:lnTo>
                    <a:lnTo>
                      <a:pt x="632" y="1907"/>
                    </a:lnTo>
                    <a:lnTo>
                      <a:pt x="763" y="1951"/>
                    </a:lnTo>
                    <a:lnTo>
                      <a:pt x="904" y="1973"/>
                    </a:lnTo>
                    <a:lnTo>
                      <a:pt x="1057" y="1962"/>
                    </a:lnTo>
                    <a:lnTo>
                      <a:pt x="1199" y="1907"/>
                    </a:lnTo>
                    <a:lnTo>
                      <a:pt x="1275" y="1984"/>
                    </a:lnTo>
                    <a:lnTo>
                      <a:pt x="1373" y="2049"/>
                    </a:lnTo>
                    <a:lnTo>
                      <a:pt x="1482" y="2093"/>
                    </a:lnTo>
                    <a:lnTo>
                      <a:pt x="1602" y="2103"/>
                    </a:lnTo>
                    <a:lnTo>
                      <a:pt x="1679" y="2093"/>
                    </a:lnTo>
                    <a:lnTo>
                      <a:pt x="1755" y="2082"/>
                    </a:lnTo>
                    <a:lnTo>
                      <a:pt x="1897" y="2016"/>
                    </a:lnTo>
                    <a:lnTo>
                      <a:pt x="2006" y="1918"/>
                    </a:lnTo>
                    <a:lnTo>
                      <a:pt x="2038" y="1853"/>
                    </a:lnTo>
                    <a:lnTo>
                      <a:pt x="2071" y="1787"/>
                    </a:lnTo>
                    <a:lnTo>
                      <a:pt x="2180" y="1831"/>
                    </a:lnTo>
                    <a:lnTo>
                      <a:pt x="2300" y="1842"/>
                    </a:lnTo>
                    <a:lnTo>
                      <a:pt x="2387" y="1831"/>
                    </a:lnTo>
                    <a:lnTo>
                      <a:pt x="2464" y="1809"/>
                    </a:lnTo>
                    <a:lnTo>
                      <a:pt x="2529" y="1776"/>
                    </a:lnTo>
                    <a:lnTo>
                      <a:pt x="2594" y="1733"/>
                    </a:lnTo>
                    <a:lnTo>
                      <a:pt x="2649" y="1678"/>
                    </a:lnTo>
                    <a:lnTo>
                      <a:pt x="2682" y="1613"/>
                    </a:lnTo>
                    <a:lnTo>
                      <a:pt x="2703" y="1537"/>
                    </a:lnTo>
                    <a:lnTo>
                      <a:pt x="2714" y="1460"/>
                    </a:lnTo>
                    <a:lnTo>
                      <a:pt x="2801" y="1438"/>
                    </a:lnTo>
                    <a:lnTo>
                      <a:pt x="2878" y="1406"/>
                    </a:lnTo>
                    <a:lnTo>
                      <a:pt x="2954" y="1362"/>
                    </a:lnTo>
                    <a:lnTo>
                      <a:pt x="3020" y="1308"/>
                    </a:lnTo>
                    <a:lnTo>
                      <a:pt x="3063" y="1253"/>
                    </a:lnTo>
                    <a:lnTo>
                      <a:pt x="3107" y="1177"/>
                    </a:lnTo>
                    <a:lnTo>
                      <a:pt x="3129" y="1101"/>
                    </a:lnTo>
                    <a:lnTo>
                      <a:pt x="3139" y="1024"/>
                    </a:lnTo>
                    <a:lnTo>
                      <a:pt x="3129" y="948"/>
                    </a:lnTo>
                    <a:lnTo>
                      <a:pt x="3118" y="872"/>
                    </a:lnTo>
                    <a:lnTo>
                      <a:pt x="3085" y="806"/>
                    </a:lnTo>
                    <a:lnTo>
                      <a:pt x="3041" y="741"/>
                    </a:lnTo>
                    <a:lnTo>
                      <a:pt x="3052" y="675"/>
                    </a:lnTo>
                    <a:lnTo>
                      <a:pt x="3063" y="610"/>
                    </a:lnTo>
                    <a:lnTo>
                      <a:pt x="3041" y="490"/>
                    </a:lnTo>
                    <a:lnTo>
                      <a:pt x="2987" y="392"/>
                    </a:lnTo>
                    <a:lnTo>
                      <a:pt x="2900" y="316"/>
                    </a:lnTo>
                    <a:lnTo>
                      <a:pt x="2780" y="261"/>
                    </a:lnTo>
                    <a:lnTo>
                      <a:pt x="2769" y="207"/>
                    </a:lnTo>
                    <a:lnTo>
                      <a:pt x="2736" y="152"/>
                    </a:lnTo>
                    <a:lnTo>
                      <a:pt x="2660" y="76"/>
                    </a:lnTo>
                    <a:lnTo>
                      <a:pt x="2562" y="21"/>
                    </a:lnTo>
                    <a:lnTo>
                      <a:pt x="2431" y="0"/>
                    </a:lnTo>
                    <a:lnTo>
                      <a:pt x="2354" y="10"/>
                    </a:lnTo>
                    <a:lnTo>
                      <a:pt x="2289" y="32"/>
                    </a:lnTo>
                    <a:lnTo>
                      <a:pt x="2224" y="65"/>
                    </a:lnTo>
                    <a:lnTo>
                      <a:pt x="2169" y="109"/>
                    </a:lnTo>
                    <a:lnTo>
                      <a:pt x="2115" y="65"/>
                    </a:lnTo>
                    <a:lnTo>
                      <a:pt x="2060" y="32"/>
                    </a:lnTo>
                    <a:lnTo>
                      <a:pt x="1995" y="10"/>
                    </a:lnTo>
                    <a:lnTo>
                      <a:pt x="1918" y="0"/>
                    </a:lnTo>
                    <a:lnTo>
                      <a:pt x="1831" y="10"/>
                    </a:lnTo>
                    <a:lnTo>
                      <a:pt x="1755" y="43"/>
                    </a:lnTo>
                    <a:lnTo>
                      <a:pt x="1689" y="98"/>
                    </a:lnTo>
                    <a:lnTo>
                      <a:pt x="1635" y="163"/>
                    </a:lnTo>
                    <a:lnTo>
                      <a:pt x="1569" y="119"/>
                    </a:lnTo>
                    <a:lnTo>
                      <a:pt x="1504" y="87"/>
                    </a:lnTo>
                    <a:lnTo>
                      <a:pt x="1439" y="76"/>
                    </a:lnTo>
                    <a:lnTo>
                      <a:pt x="1362" y="65"/>
                    </a:lnTo>
                    <a:lnTo>
                      <a:pt x="1264" y="76"/>
                    </a:lnTo>
                    <a:lnTo>
                      <a:pt x="1166" y="109"/>
                    </a:lnTo>
                    <a:lnTo>
                      <a:pt x="1079" y="174"/>
                    </a:lnTo>
                    <a:lnTo>
                      <a:pt x="1013" y="250"/>
                    </a:lnTo>
                    <a:lnTo>
                      <a:pt x="894" y="207"/>
                    </a:lnTo>
                    <a:lnTo>
                      <a:pt x="774" y="196"/>
                    </a:lnTo>
                    <a:lnTo>
                      <a:pt x="675" y="207"/>
                    </a:lnTo>
                    <a:lnTo>
                      <a:pt x="577" y="228"/>
                    </a:lnTo>
                    <a:lnTo>
                      <a:pt x="490" y="272"/>
                    </a:lnTo>
                    <a:lnTo>
                      <a:pt x="425" y="327"/>
                    </a:lnTo>
                    <a:lnTo>
                      <a:pt x="359" y="392"/>
                    </a:lnTo>
                    <a:lnTo>
                      <a:pt x="316" y="468"/>
                    </a:lnTo>
                    <a:lnTo>
                      <a:pt x="283" y="555"/>
                    </a:lnTo>
                    <a:lnTo>
                      <a:pt x="272" y="643"/>
                    </a:lnTo>
                    <a:lnTo>
                      <a:pt x="283" y="675"/>
                    </a:lnTo>
                    <a:lnTo>
                      <a:pt x="283" y="697"/>
                    </a:lnTo>
                    <a:close/>
                  </a:path>
                </a:pathLst>
              </a:custGeom>
              <a:grpFill/>
              <a:ln w="17463">
                <a:solidFill>
                  <a:srgbClr val="000000"/>
                </a:solidFill>
                <a:round/>
                <a:headEnd/>
                <a:tailEnd/>
              </a:ln>
            </p:spPr>
            <p:txBody>
              <a:bodyPr/>
              <a:lstStyle/>
              <a:p>
                <a:endParaRPr lang="en-US"/>
              </a:p>
            </p:txBody>
          </p:sp>
          <p:grpSp>
            <p:nvGrpSpPr>
              <p:cNvPr id="5" name="Group 40"/>
              <p:cNvGrpSpPr>
                <a:grpSpLocks/>
              </p:cNvGrpSpPr>
              <p:nvPr/>
            </p:nvGrpSpPr>
            <p:grpSpPr bwMode="auto">
              <a:xfrm>
                <a:off x="1839" y="1526"/>
                <a:ext cx="2889" cy="1798"/>
                <a:chOff x="1839" y="1526"/>
                <a:chExt cx="2889" cy="1798"/>
              </a:xfrm>
              <a:grpFill/>
            </p:grpSpPr>
            <p:sp>
              <p:nvSpPr>
                <p:cNvPr id="15442" name="Freeform 28"/>
                <p:cNvSpPr>
                  <a:spLocks/>
                </p:cNvSpPr>
                <p:nvPr/>
              </p:nvSpPr>
              <p:spPr bwMode="auto">
                <a:xfrm>
                  <a:off x="1839" y="2648"/>
                  <a:ext cx="185" cy="44"/>
                </a:xfrm>
                <a:custGeom>
                  <a:avLst/>
                  <a:gdLst>
                    <a:gd name="T0" fmla="*/ 0 w 185"/>
                    <a:gd name="T1" fmla="*/ 0 h 44"/>
                    <a:gd name="T2" fmla="*/ 87 w 185"/>
                    <a:gd name="T3" fmla="*/ 33 h 44"/>
                    <a:gd name="T4" fmla="*/ 164 w 185"/>
                    <a:gd name="T5" fmla="*/ 44 h 44"/>
                    <a:gd name="T6" fmla="*/ 175 w 185"/>
                    <a:gd name="T7" fmla="*/ 44 h 44"/>
                    <a:gd name="T8" fmla="*/ 185 w 185"/>
                    <a:gd name="T9" fmla="*/ 44 h 44"/>
                    <a:gd name="T10" fmla="*/ 0 60000 65536"/>
                    <a:gd name="T11" fmla="*/ 0 60000 65536"/>
                    <a:gd name="T12" fmla="*/ 0 60000 65536"/>
                    <a:gd name="T13" fmla="*/ 0 60000 65536"/>
                    <a:gd name="T14" fmla="*/ 0 60000 65536"/>
                    <a:gd name="T15" fmla="*/ 0 w 185"/>
                    <a:gd name="T16" fmla="*/ 0 h 44"/>
                    <a:gd name="T17" fmla="*/ 185 w 185"/>
                    <a:gd name="T18" fmla="*/ 44 h 44"/>
                  </a:gdLst>
                  <a:ahLst/>
                  <a:cxnLst>
                    <a:cxn ang="T10">
                      <a:pos x="T0" y="T1"/>
                    </a:cxn>
                    <a:cxn ang="T11">
                      <a:pos x="T2" y="T3"/>
                    </a:cxn>
                    <a:cxn ang="T12">
                      <a:pos x="T4" y="T5"/>
                    </a:cxn>
                    <a:cxn ang="T13">
                      <a:pos x="T6" y="T7"/>
                    </a:cxn>
                    <a:cxn ang="T14">
                      <a:pos x="T8" y="T9"/>
                    </a:cxn>
                  </a:cxnLst>
                  <a:rect l="T15" t="T16" r="T17" b="T18"/>
                  <a:pathLst>
                    <a:path w="185" h="44">
                      <a:moveTo>
                        <a:pt x="0" y="0"/>
                      </a:moveTo>
                      <a:lnTo>
                        <a:pt x="87" y="33"/>
                      </a:lnTo>
                      <a:lnTo>
                        <a:pt x="164" y="44"/>
                      </a:lnTo>
                      <a:lnTo>
                        <a:pt x="175" y="44"/>
                      </a:lnTo>
                      <a:lnTo>
                        <a:pt x="185" y="44"/>
                      </a:lnTo>
                    </a:path>
                  </a:pathLst>
                </a:custGeom>
                <a:grpFill/>
                <a:ln w="17463">
                  <a:solidFill>
                    <a:srgbClr val="000000"/>
                  </a:solidFill>
                  <a:round/>
                  <a:headEnd/>
                  <a:tailEnd/>
                </a:ln>
              </p:spPr>
              <p:txBody>
                <a:bodyPr/>
                <a:lstStyle/>
                <a:p>
                  <a:endParaRPr lang="en-US"/>
                </a:p>
              </p:txBody>
            </p:sp>
            <p:sp>
              <p:nvSpPr>
                <p:cNvPr id="15443" name="Freeform 29"/>
                <p:cNvSpPr>
                  <a:spLocks/>
                </p:cNvSpPr>
                <p:nvPr/>
              </p:nvSpPr>
              <p:spPr bwMode="auto">
                <a:xfrm>
                  <a:off x="2112" y="3117"/>
                  <a:ext cx="76" cy="22"/>
                </a:xfrm>
                <a:custGeom>
                  <a:avLst/>
                  <a:gdLst>
                    <a:gd name="T0" fmla="*/ 0 w 76"/>
                    <a:gd name="T1" fmla="*/ 22 h 22"/>
                    <a:gd name="T2" fmla="*/ 43 w 76"/>
                    <a:gd name="T3" fmla="*/ 11 h 22"/>
                    <a:gd name="T4" fmla="*/ 76 w 76"/>
                    <a:gd name="T5" fmla="*/ 0 h 22"/>
                    <a:gd name="T6" fmla="*/ 0 60000 65536"/>
                    <a:gd name="T7" fmla="*/ 0 60000 65536"/>
                    <a:gd name="T8" fmla="*/ 0 60000 65536"/>
                    <a:gd name="T9" fmla="*/ 0 w 76"/>
                    <a:gd name="T10" fmla="*/ 0 h 22"/>
                    <a:gd name="T11" fmla="*/ 76 w 76"/>
                    <a:gd name="T12" fmla="*/ 22 h 22"/>
                  </a:gdLst>
                  <a:ahLst/>
                  <a:cxnLst>
                    <a:cxn ang="T6">
                      <a:pos x="T0" y="T1"/>
                    </a:cxn>
                    <a:cxn ang="T7">
                      <a:pos x="T2" y="T3"/>
                    </a:cxn>
                    <a:cxn ang="T8">
                      <a:pos x="T4" y="T5"/>
                    </a:cxn>
                  </a:cxnLst>
                  <a:rect l="T9" t="T10" r="T11" b="T12"/>
                  <a:pathLst>
                    <a:path w="76" h="22">
                      <a:moveTo>
                        <a:pt x="0" y="22"/>
                      </a:moveTo>
                      <a:lnTo>
                        <a:pt x="43" y="11"/>
                      </a:lnTo>
                      <a:lnTo>
                        <a:pt x="76" y="0"/>
                      </a:lnTo>
                    </a:path>
                  </a:pathLst>
                </a:custGeom>
                <a:grpFill/>
                <a:ln w="17463">
                  <a:solidFill>
                    <a:srgbClr val="000000"/>
                  </a:solidFill>
                  <a:round/>
                  <a:headEnd/>
                  <a:tailEnd/>
                </a:ln>
              </p:spPr>
              <p:txBody>
                <a:bodyPr/>
                <a:lstStyle/>
                <a:p>
                  <a:endParaRPr lang="en-US"/>
                </a:p>
              </p:txBody>
            </p:sp>
            <p:sp>
              <p:nvSpPr>
                <p:cNvPr id="15444" name="Freeform 30"/>
                <p:cNvSpPr>
                  <a:spLocks/>
                </p:cNvSpPr>
                <p:nvPr/>
              </p:nvSpPr>
              <p:spPr bwMode="auto">
                <a:xfrm>
                  <a:off x="2831" y="3237"/>
                  <a:ext cx="55" cy="87"/>
                </a:xfrm>
                <a:custGeom>
                  <a:avLst/>
                  <a:gdLst>
                    <a:gd name="T0" fmla="*/ 0 w 55"/>
                    <a:gd name="T1" fmla="*/ 0 h 87"/>
                    <a:gd name="T2" fmla="*/ 22 w 55"/>
                    <a:gd name="T3" fmla="*/ 44 h 87"/>
                    <a:gd name="T4" fmla="*/ 55 w 55"/>
                    <a:gd name="T5" fmla="*/ 87 h 87"/>
                    <a:gd name="T6" fmla="*/ 0 60000 65536"/>
                    <a:gd name="T7" fmla="*/ 0 60000 65536"/>
                    <a:gd name="T8" fmla="*/ 0 60000 65536"/>
                    <a:gd name="T9" fmla="*/ 0 w 55"/>
                    <a:gd name="T10" fmla="*/ 0 h 87"/>
                    <a:gd name="T11" fmla="*/ 55 w 55"/>
                    <a:gd name="T12" fmla="*/ 87 h 87"/>
                  </a:gdLst>
                  <a:ahLst/>
                  <a:cxnLst>
                    <a:cxn ang="T6">
                      <a:pos x="T0" y="T1"/>
                    </a:cxn>
                    <a:cxn ang="T7">
                      <a:pos x="T2" y="T3"/>
                    </a:cxn>
                    <a:cxn ang="T8">
                      <a:pos x="T4" y="T5"/>
                    </a:cxn>
                  </a:cxnLst>
                  <a:rect l="T9" t="T10" r="T11" b="T12"/>
                  <a:pathLst>
                    <a:path w="55" h="87">
                      <a:moveTo>
                        <a:pt x="0" y="0"/>
                      </a:moveTo>
                      <a:lnTo>
                        <a:pt x="22" y="44"/>
                      </a:lnTo>
                      <a:lnTo>
                        <a:pt x="55" y="87"/>
                      </a:lnTo>
                    </a:path>
                  </a:pathLst>
                </a:custGeom>
                <a:grpFill/>
                <a:ln w="17463">
                  <a:solidFill>
                    <a:srgbClr val="000000"/>
                  </a:solidFill>
                  <a:round/>
                  <a:headEnd/>
                  <a:tailEnd/>
                </a:ln>
              </p:spPr>
              <p:txBody>
                <a:bodyPr/>
                <a:lstStyle/>
                <a:p>
                  <a:endParaRPr lang="en-US"/>
                </a:p>
              </p:txBody>
            </p:sp>
            <p:sp>
              <p:nvSpPr>
                <p:cNvPr id="15445" name="Freeform 31"/>
                <p:cNvSpPr>
                  <a:spLocks/>
                </p:cNvSpPr>
                <p:nvPr/>
              </p:nvSpPr>
              <p:spPr bwMode="auto">
                <a:xfrm>
                  <a:off x="3758" y="3106"/>
                  <a:ext cx="22" cy="98"/>
                </a:xfrm>
                <a:custGeom>
                  <a:avLst/>
                  <a:gdLst>
                    <a:gd name="T0" fmla="*/ 0 w 22"/>
                    <a:gd name="T1" fmla="*/ 98 h 98"/>
                    <a:gd name="T2" fmla="*/ 11 w 22"/>
                    <a:gd name="T3" fmla="*/ 55 h 98"/>
                    <a:gd name="T4" fmla="*/ 22 w 22"/>
                    <a:gd name="T5" fmla="*/ 0 h 98"/>
                    <a:gd name="T6" fmla="*/ 0 60000 65536"/>
                    <a:gd name="T7" fmla="*/ 0 60000 65536"/>
                    <a:gd name="T8" fmla="*/ 0 60000 65536"/>
                    <a:gd name="T9" fmla="*/ 0 w 22"/>
                    <a:gd name="T10" fmla="*/ 0 h 98"/>
                    <a:gd name="T11" fmla="*/ 22 w 22"/>
                    <a:gd name="T12" fmla="*/ 98 h 98"/>
                  </a:gdLst>
                  <a:ahLst/>
                  <a:cxnLst>
                    <a:cxn ang="T6">
                      <a:pos x="T0" y="T1"/>
                    </a:cxn>
                    <a:cxn ang="T7">
                      <a:pos x="T2" y="T3"/>
                    </a:cxn>
                    <a:cxn ang="T8">
                      <a:pos x="T4" y="T5"/>
                    </a:cxn>
                  </a:cxnLst>
                  <a:rect l="T9" t="T10" r="T11" b="T12"/>
                  <a:pathLst>
                    <a:path w="22" h="98">
                      <a:moveTo>
                        <a:pt x="0" y="98"/>
                      </a:moveTo>
                      <a:lnTo>
                        <a:pt x="11" y="55"/>
                      </a:lnTo>
                      <a:lnTo>
                        <a:pt x="22" y="0"/>
                      </a:lnTo>
                    </a:path>
                  </a:pathLst>
                </a:custGeom>
                <a:grpFill/>
                <a:ln w="17463">
                  <a:solidFill>
                    <a:srgbClr val="000000"/>
                  </a:solidFill>
                  <a:round/>
                  <a:headEnd/>
                  <a:tailEnd/>
                </a:ln>
              </p:spPr>
              <p:txBody>
                <a:bodyPr/>
                <a:lstStyle/>
                <a:p>
                  <a:endParaRPr lang="en-US"/>
                </a:p>
              </p:txBody>
            </p:sp>
            <p:sp>
              <p:nvSpPr>
                <p:cNvPr id="15446" name="Freeform 32"/>
                <p:cNvSpPr>
                  <a:spLocks/>
                </p:cNvSpPr>
                <p:nvPr/>
              </p:nvSpPr>
              <p:spPr bwMode="auto">
                <a:xfrm>
                  <a:off x="4172" y="2539"/>
                  <a:ext cx="229" cy="338"/>
                </a:xfrm>
                <a:custGeom>
                  <a:avLst/>
                  <a:gdLst>
                    <a:gd name="T0" fmla="*/ 229 w 229"/>
                    <a:gd name="T1" fmla="*/ 338 h 338"/>
                    <a:gd name="T2" fmla="*/ 229 w 229"/>
                    <a:gd name="T3" fmla="*/ 338 h 338"/>
                    <a:gd name="T4" fmla="*/ 218 w 229"/>
                    <a:gd name="T5" fmla="*/ 229 h 338"/>
                    <a:gd name="T6" fmla="*/ 164 w 229"/>
                    <a:gd name="T7" fmla="*/ 142 h 338"/>
                    <a:gd name="T8" fmla="*/ 98 w 229"/>
                    <a:gd name="T9" fmla="*/ 55 h 338"/>
                    <a:gd name="T10" fmla="*/ 0 w 229"/>
                    <a:gd name="T11" fmla="*/ 0 h 338"/>
                    <a:gd name="T12" fmla="*/ 0 60000 65536"/>
                    <a:gd name="T13" fmla="*/ 0 60000 65536"/>
                    <a:gd name="T14" fmla="*/ 0 60000 65536"/>
                    <a:gd name="T15" fmla="*/ 0 60000 65536"/>
                    <a:gd name="T16" fmla="*/ 0 60000 65536"/>
                    <a:gd name="T17" fmla="*/ 0 60000 65536"/>
                    <a:gd name="T18" fmla="*/ 0 w 229"/>
                    <a:gd name="T19" fmla="*/ 0 h 338"/>
                    <a:gd name="T20" fmla="*/ 229 w 229"/>
                    <a:gd name="T21" fmla="*/ 338 h 338"/>
                  </a:gdLst>
                  <a:ahLst/>
                  <a:cxnLst>
                    <a:cxn ang="T12">
                      <a:pos x="T0" y="T1"/>
                    </a:cxn>
                    <a:cxn ang="T13">
                      <a:pos x="T2" y="T3"/>
                    </a:cxn>
                    <a:cxn ang="T14">
                      <a:pos x="T4" y="T5"/>
                    </a:cxn>
                    <a:cxn ang="T15">
                      <a:pos x="T6" y="T7"/>
                    </a:cxn>
                    <a:cxn ang="T16">
                      <a:pos x="T8" y="T9"/>
                    </a:cxn>
                    <a:cxn ang="T17">
                      <a:pos x="T10" y="T11"/>
                    </a:cxn>
                  </a:cxnLst>
                  <a:rect l="T18" t="T19" r="T20" b="T21"/>
                  <a:pathLst>
                    <a:path w="229" h="338">
                      <a:moveTo>
                        <a:pt x="229" y="338"/>
                      </a:moveTo>
                      <a:lnTo>
                        <a:pt x="229" y="338"/>
                      </a:lnTo>
                      <a:lnTo>
                        <a:pt x="218" y="229"/>
                      </a:lnTo>
                      <a:lnTo>
                        <a:pt x="164" y="142"/>
                      </a:lnTo>
                      <a:lnTo>
                        <a:pt x="98" y="55"/>
                      </a:lnTo>
                      <a:lnTo>
                        <a:pt x="0" y="0"/>
                      </a:lnTo>
                    </a:path>
                  </a:pathLst>
                </a:custGeom>
                <a:grpFill/>
                <a:ln w="17463">
                  <a:solidFill>
                    <a:srgbClr val="000000"/>
                  </a:solidFill>
                  <a:round/>
                  <a:headEnd/>
                  <a:tailEnd/>
                </a:ln>
              </p:spPr>
              <p:txBody>
                <a:bodyPr/>
                <a:lstStyle/>
                <a:p>
                  <a:endParaRPr lang="en-US"/>
                </a:p>
              </p:txBody>
            </p:sp>
            <p:sp>
              <p:nvSpPr>
                <p:cNvPr id="15447" name="Freeform 33"/>
                <p:cNvSpPr>
                  <a:spLocks/>
                </p:cNvSpPr>
                <p:nvPr/>
              </p:nvSpPr>
              <p:spPr bwMode="auto">
                <a:xfrm>
                  <a:off x="4619" y="2158"/>
                  <a:ext cx="109" cy="131"/>
                </a:xfrm>
                <a:custGeom>
                  <a:avLst/>
                  <a:gdLst>
                    <a:gd name="T0" fmla="*/ 0 w 109"/>
                    <a:gd name="T1" fmla="*/ 131 h 131"/>
                    <a:gd name="T2" fmla="*/ 55 w 109"/>
                    <a:gd name="T3" fmla="*/ 76 h 131"/>
                    <a:gd name="T4" fmla="*/ 109 w 109"/>
                    <a:gd name="T5" fmla="*/ 0 h 131"/>
                    <a:gd name="T6" fmla="*/ 0 60000 65536"/>
                    <a:gd name="T7" fmla="*/ 0 60000 65536"/>
                    <a:gd name="T8" fmla="*/ 0 60000 65536"/>
                    <a:gd name="T9" fmla="*/ 0 w 109"/>
                    <a:gd name="T10" fmla="*/ 0 h 131"/>
                    <a:gd name="T11" fmla="*/ 109 w 109"/>
                    <a:gd name="T12" fmla="*/ 131 h 131"/>
                  </a:gdLst>
                  <a:ahLst/>
                  <a:cxnLst>
                    <a:cxn ang="T6">
                      <a:pos x="T0" y="T1"/>
                    </a:cxn>
                    <a:cxn ang="T7">
                      <a:pos x="T2" y="T3"/>
                    </a:cxn>
                    <a:cxn ang="T8">
                      <a:pos x="T4" y="T5"/>
                    </a:cxn>
                  </a:cxnLst>
                  <a:rect l="T9" t="T10" r="T11" b="T12"/>
                  <a:pathLst>
                    <a:path w="109" h="131">
                      <a:moveTo>
                        <a:pt x="0" y="131"/>
                      </a:moveTo>
                      <a:lnTo>
                        <a:pt x="55" y="76"/>
                      </a:lnTo>
                      <a:lnTo>
                        <a:pt x="109" y="0"/>
                      </a:lnTo>
                    </a:path>
                  </a:pathLst>
                </a:custGeom>
                <a:grpFill/>
                <a:ln w="17463">
                  <a:solidFill>
                    <a:srgbClr val="000000"/>
                  </a:solidFill>
                  <a:round/>
                  <a:headEnd/>
                  <a:tailEnd/>
                </a:ln>
              </p:spPr>
              <p:txBody>
                <a:bodyPr/>
                <a:lstStyle/>
                <a:p>
                  <a:endParaRPr lang="en-US"/>
                </a:p>
              </p:txBody>
            </p:sp>
            <p:sp>
              <p:nvSpPr>
                <p:cNvPr id="15448" name="Freeform 34"/>
                <p:cNvSpPr>
                  <a:spLocks/>
                </p:cNvSpPr>
                <p:nvPr/>
              </p:nvSpPr>
              <p:spPr bwMode="auto">
                <a:xfrm>
                  <a:off x="4467" y="1678"/>
                  <a:ext cx="11" cy="66"/>
                </a:xfrm>
                <a:custGeom>
                  <a:avLst/>
                  <a:gdLst>
                    <a:gd name="T0" fmla="*/ 11 w 11"/>
                    <a:gd name="T1" fmla="*/ 66 h 66"/>
                    <a:gd name="T2" fmla="*/ 11 w 11"/>
                    <a:gd name="T3" fmla="*/ 66 h 66"/>
                    <a:gd name="T4" fmla="*/ 11 w 11"/>
                    <a:gd name="T5" fmla="*/ 55 h 66"/>
                    <a:gd name="T6" fmla="*/ 11 w 11"/>
                    <a:gd name="T7" fmla="*/ 33 h 66"/>
                    <a:gd name="T8" fmla="*/ 0 w 11"/>
                    <a:gd name="T9" fmla="*/ 0 h 66"/>
                    <a:gd name="T10" fmla="*/ 0 60000 65536"/>
                    <a:gd name="T11" fmla="*/ 0 60000 65536"/>
                    <a:gd name="T12" fmla="*/ 0 60000 65536"/>
                    <a:gd name="T13" fmla="*/ 0 60000 65536"/>
                    <a:gd name="T14" fmla="*/ 0 60000 65536"/>
                    <a:gd name="T15" fmla="*/ 0 w 11"/>
                    <a:gd name="T16" fmla="*/ 0 h 66"/>
                    <a:gd name="T17" fmla="*/ 11 w 11"/>
                    <a:gd name="T18" fmla="*/ 66 h 66"/>
                  </a:gdLst>
                  <a:ahLst/>
                  <a:cxnLst>
                    <a:cxn ang="T10">
                      <a:pos x="T0" y="T1"/>
                    </a:cxn>
                    <a:cxn ang="T11">
                      <a:pos x="T2" y="T3"/>
                    </a:cxn>
                    <a:cxn ang="T12">
                      <a:pos x="T4" y="T5"/>
                    </a:cxn>
                    <a:cxn ang="T13">
                      <a:pos x="T6" y="T7"/>
                    </a:cxn>
                    <a:cxn ang="T14">
                      <a:pos x="T8" y="T9"/>
                    </a:cxn>
                  </a:cxnLst>
                  <a:rect l="T15" t="T16" r="T17" b="T18"/>
                  <a:pathLst>
                    <a:path w="11" h="66">
                      <a:moveTo>
                        <a:pt x="11" y="66"/>
                      </a:moveTo>
                      <a:lnTo>
                        <a:pt x="11" y="66"/>
                      </a:lnTo>
                      <a:lnTo>
                        <a:pt x="11" y="55"/>
                      </a:lnTo>
                      <a:lnTo>
                        <a:pt x="11" y="33"/>
                      </a:lnTo>
                      <a:lnTo>
                        <a:pt x="0" y="0"/>
                      </a:lnTo>
                    </a:path>
                  </a:pathLst>
                </a:custGeom>
                <a:grpFill/>
                <a:ln w="17463">
                  <a:solidFill>
                    <a:srgbClr val="000000"/>
                  </a:solidFill>
                  <a:round/>
                  <a:headEnd/>
                  <a:tailEnd/>
                </a:ln>
              </p:spPr>
              <p:txBody>
                <a:bodyPr/>
                <a:lstStyle/>
                <a:p>
                  <a:endParaRPr lang="en-US"/>
                </a:p>
              </p:txBody>
            </p:sp>
            <p:sp>
              <p:nvSpPr>
                <p:cNvPr id="15449" name="Freeform 35"/>
                <p:cNvSpPr>
                  <a:spLocks/>
                </p:cNvSpPr>
                <p:nvPr/>
              </p:nvSpPr>
              <p:spPr bwMode="auto">
                <a:xfrm>
                  <a:off x="3802" y="1526"/>
                  <a:ext cx="54" cy="87"/>
                </a:xfrm>
                <a:custGeom>
                  <a:avLst/>
                  <a:gdLst>
                    <a:gd name="T0" fmla="*/ 54 w 54"/>
                    <a:gd name="T1" fmla="*/ 0 h 87"/>
                    <a:gd name="T2" fmla="*/ 21 w 54"/>
                    <a:gd name="T3" fmla="*/ 43 h 87"/>
                    <a:gd name="T4" fmla="*/ 0 w 54"/>
                    <a:gd name="T5" fmla="*/ 87 h 87"/>
                    <a:gd name="T6" fmla="*/ 0 60000 65536"/>
                    <a:gd name="T7" fmla="*/ 0 60000 65536"/>
                    <a:gd name="T8" fmla="*/ 0 60000 65536"/>
                    <a:gd name="T9" fmla="*/ 0 w 54"/>
                    <a:gd name="T10" fmla="*/ 0 h 87"/>
                    <a:gd name="T11" fmla="*/ 54 w 54"/>
                    <a:gd name="T12" fmla="*/ 87 h 87"/>
                  </a:gdLst>
                  <a:ahLst/>
                  <a:cxnLst>
                    <a:cxn ang="T6">
                      <a:pos x="T0" y="T1"/>
                    </a:cxn>
                    <a:cxn ang="T7">
                      <a:pos x="T2" y="T3"/>
                    </a:cxn>
                    <a:cxn ang="T8">
                      <a:pos x="T4" y="T5"/>
                    </a:cxn>
                  </a:cxnLst>
                  <a:rect l="T9" t="T10" r="T11" b="T12"/>
                  <a:pathLst>
                    <a:path w="54" h="87">
                      <a:moveTo>
                        <a:pt x="54" y="0"/>
                      </a:moveTo>
                      <a:lnTo>
                        <a:pt x="21" y="43"/>
                      </a:lnTo>
                      <a:lnTo>
                        <a:pt x="0" y="87"/>
                      </a:lnTo>
                    </a:path>
                  </a:pathLst>
                </a:custGeom>
                <a:grpFill/>
                <a:ln w="17463">
                  <a:solidFill>
                    <a:srgbClr val="000000"/>
                  </a:solidFill>
                  <a:round/>
                  <a:headEnd/>
                  <a:tailEnd/>
                </a:ln>
              </p:spPr>
              <p:txBody>
                <a:bodyPr/>
                <a:lstStyle/>
                <a:p>
                  <a:endParaRPr lang="en-US"/>
                </a:p>
              </p:txBody>
            </p:sp>
            <p:sp>
              <p:nvSpPr>
                <p:cNvPr id="15450" name="Line 36"/>
                <p:cNvSpPr>
                  <a:spLocks noChangeShapeType="1"/>
                </p:cNvSpPr>
                <p:nvPr/>
              </p:nvSpPr>
              <p:spPr bwMode="auto">
                <a:xfrm flipH="1">
                  <a:off x="3289" y="1580"/>
                  <a:ext cx="33" cy="65"/>
                </a:xfrm>
                <a:prstGeom prst="line">
                  <a:avLst/>
                </a:prstGeom>
                <a:grpFill/>
                <a:ln w="17463">
                  <a:solidFill>
                    <a:srgbClr val="000000"/>
                  </a:solidFill>
                  <a:round/>
                  <a:headEnd/>
                  <a:tailEnd/>
                </a:ln>
              </p:spPr>
              <p:txBody>
                <a:bodyPr/>
                <a:lstStyle/>
                <a:p>
                  <a:endParaRPr lang="en-US"/>
                </a:p>
              </p:txBody>
            </p:sp>
            <p:sp>
              <p:nvSpPr>
                <p:cNvPr id="15451" name="Line 37"/>
                <p:cNvSpPr>
                  <a:spLocks noChangeShapeType="1"/>
                </p:cNvSpPr>
                <p:nvPr/>
              </p:nvSpPr>
              <p:spPr bwMode="auto">
                <a:xfrm flipH="1" flipV="1">
                  <a:off x="2700" y="1667"/>
                  <a:ext cx="99" cy="66"/>
                </a:xfrm>
                <a:prstGeom prst="line">
                  <a:avLst/>
                </a:prstGeom>
                <a:grpFill/>
                <a:ln w="17463">
                  <a:solidFill>
                    <a:srgbClr val="000000"/>
                  </a:solidFill>
                  <a:round/>
                  <a:headEnd/>
                  <a:tailEnd/>
                </a:ln>
              </p:spPr>
              <p:txBody>
                <a:bodyPr/>
                <a:lstStyle/>
                <a:p>
                  <a:endParaRPr lang="en-US"/>
                </a:p>
              </p:txBody>
            </p:sp>
            <p:sp>
              <p:nvSpPr>
                <p:cNvPr id="15452" name="Freeform 38"/>
                <p:cNvSpPr>
                  <a:spLocks/>
                </p:cNvSpPr>
                <p:nvPr/>
              </p:nvSpPr>
              <p:spPr bwMode="auto">
                <a:xfrm>
                  <a:off x="1970" y="2114"/>
                  <a:ext cx="11" cy="77"/>
                </a:xfrm>
                <a:custGeom>
                  <a:avLst/>
                  <a:gdLst>
                    <a:gd name="T0" fmla="*/ 0 w 11"/>
                    <a:gd name="T1" fmla="*/ 0 h 77"/>
                    <a:gd name="T2" fmla="*/ 11 w 11"/>
                    <a:gd name="T3" fmla="*/ 33 h 77"/>
                    <a:gd name="T4" fmla="*/ 11 w 11"/>
                    <a:gd name="T5" fmla="*/ 77 h 77"/>
                    <a:gd name="T6" fmla="*/ 0 60000 65536"/>
                    <a:gd name="T7" fmla="*/ 0 60000 65536"/>
                    <a:gd name="T8" fmla="*/ 0 60000 65536"/>
                    <a:gd name="T9" fmla="*/ 0 w 11"/>
                    <a:gd name="T10" fmla="*/ 0 h 77"/>
                    <a:gd name="T11" fmla="*/ 11 w 11"/>
                    <a:gd name="T12" fmla="*/ 77 h 77"/>
                  </a:gdLst>
                  <a:ahLst/>
                  <a:cxnLst>
                    <a:cxn ang="T6">
                      <a:pos x="T0" y="T1"/>
                    </a:cxn>
                    <a:cxn ang="T7">
                      <a:pos x="T2" y="T3"/>
                    </a:cxn>
                    <a:cxn ang="T8">
                      <a:pos x="T4" y="T5"/>
                    </a:cxn>
                  </a:cxnLst>
                  <a:rect l="T9" t="T10" r="T11" b="T12"/>
                  <a:pathLst>
                    <a:path w="11" h="77">
                      <a:moveTo>
                        <a:pt x="0" y="0"/>
                      </a:moveTo>
                      <a:lnTo>
                        <a:pt x="11" y="33"/>
                      </a:lnTo>
                      <a:lnTo>
                        <a:pt x="11" y="77"/>
                      </a:lnTo>
                    </a:path>
                  </a:pathLst>
                </a:custGeom>
                <a:grpFill/>
                <a:ln w="17463">
                  <a:solidFill>
                    <a:srgbClr val="000000"/>
                  </a:solidFill>
                  <a:round/>
                  <a:headEnd/>
                  <a:tailEnd/>
                </a:ln>
              </p:spPr>
              <p:txBody>
                <a:bodyPr/>
                <a:lstStyle/>
                <a:p>
                  <a:endParaRPr lang="en-US"/>
                </a:p>
              </p:txBody>
            </p:sp>
          </p:grpSp>
        </p:grpSp>
      </p:grpSp>
      <p:sp>
        <p:nvSpPr>
          <p:cNvPr id="15376" name="Line 56"/>
          <p:cNvSpPr>
            <a:spLocks noChangeShapeType="1"/>
          </p:cNvSpPr>
          <p:nvPr/>
        </p:nvSpPr>
        <p:spPr bwMode="auto">
          <a:xfrm flipV="1">
            <a:off x="6400800" y="3538538"/>
            <a:ext cx="457200" cy="304800"/>
          </a:xfrm>
          <a:prstGeom prst="line">
            <a:avLst/>
          </a:prstGeom>
          <a:noFill/>
          <a:ln w="76200">
            <a:solidFill>
              <a:schemeClr val="tx1"/>
            </a:solidFill>
            <a:round/>
            <a:headEnd/>
            <a:tailEnd type="triangle" w="med" len="med"/>
          </a:ln>
        </p:spPr>
        <p:txBody>
          <a:bodyPr/>
          <a:lstStyle/>
          <a:p>
            <a:endParaRPr lang="en-US"/>
          </a:p>
        </p:txBody>
      </p:sp>
      <p:sp>
        <p:nvSpPr>
          <p:cNvPr id="76" name="Line 56"/>
          <p:cNvSpPr>
            <a:spLocks noChangeShapeType="1"/>
          </p:cNvSpPr>
          <p:nvPr/>
        </p:nvSpPr>
        <p:spPr bwMode="auto">
          <a:xfrm rot="10800000" flipV="1">
            <a:off x="6443663" y="3676650"/>
            <a:ext cx="457200" cy="304800"/>
          </a:xfrm>
          <a:prstGeom prst="line">
            <a:avLst/>
          </a:prstGeom>
          <a:noFill/>
          <a:ln w="38100">
            <a:solidFill>
              <a:schemeClr val="tx1"/>
            </a:solidFill>
            <a:round/>
            <a:headEnd/>
            <a:tailEnd type="triangle" w="med" len="med"/>
          </a:ln>
        </p:spPr>
        <p:txBody>
          <a:bodyPr/>
          <a:lstStyle/>
          <a:p>
            <a:endParaRPr lang="en-US"/>
          </a:p>
        </p:txBody>
      </p:sp>
      <p:sp>
        <p:nvSpPr>
          <p:cNvPr id="77" name="Line 56"/>
          <p:cNvSpPr>
            <a:spLocks noChangeShapeType="1"/>
          </p:cNvSpPr>
          <p:nvPr/>
        </p:nvSpPr>
        <p:spPr bwMode="auto">
          <a:xfrm rot="10800000" flipV="1">
            <a:off x="3905251" y="3600449"/>
            <a:ext cx="609600" cy="1371600"/>
          </a:xfrm>
          <a:prstGeom prst="line">
            <a:avLst/>
          </a:prstGeom>
          <a:noFill/>
          <a:ln w="76200">
            <a:solidFill>
              <a:schemeClr val="tx1"/>
            </a:solidFill>
            <a:round/>
            <a:headEnd/>
            <a:tailEnd type="triangle" w="med" len="med"/>
          </a:ln>
        </p:spPr>
        <p:txBody>
          <a:bodyPr/>
          <a:lstStyle/>
          <a:p>
            <a:endParaRPr lang="en-US"/>
          </a:p>
        </p:txBody>
      </p:sp>
      <p:sp>
        <p:nvSpPr>
          <p:cNvPr id="78" name="Line 56"/>
          <p:cNvSpPr>
            <a:spLocks noChangeShapeType="1"/>
          </p:cNvSpPr>
          <p:nvPr/>
        </p:nvSpPr>
        <p:spPr bwMode="auto">
          <a:xfrm flipV="1">
            <a:off x="3419475" y="3409950"/>
            <a:ext cx="838200" cy="381000"/>
          </a:xfrm>
          <a:prstGeom prst="line">
            <a:avLst/>
          </a:prstGeom>
          <a:noFill/>
          <a:ln w="76200">
            <a:solidFill>
              <a:schemeClr val="tx1"/>
            </a:solidFill>
            <a:round/>
            <a:headEnd/>
            <a:tailEnd type="triangle" w="med" len="med"/>
          </a:ln>
        </p:spPr>
        <p:txBody>
          <a:bodyPr/>
          <a:lstStyle/>
          <a:p>
            <a:endParaRPr lang="en-US"/>
          </a:p>
        </p:txBody>
      </p:sp>
      <p:sp>
        <p:nvSpPr>
          <p:cNvPr id="79" name="Line 56"/>
          <p:cNvSpPr>
            <a:spLocks noChangeShapeType="1"/>
          </p:cNvSpPr>
          <p:nvPr/>
        </p:nvSpPr>
        <p:spPr bwMode="auto">
          <a:xfrm>
            <a:off x="4991100" y="3338512"/>
            <a:ext cx="914400" cy="457200"/>
          </a:xfrm>
          <a:prstGeom prst="line">
            <a:avLst/>
          </a:prstGeom>
          <a:noFill/>
          <a:ln w="76200">
            <a:solidFill>
              <a:schemeClr val="tx1"/>
            </a:solidFill>
            <a:round/>
            <a:headEnd/>
            <a:tailEnd type="triangle" w="med" len="med"/>
          </a:ln>
        </p:spPr>
        <p:txBody>
          <a:bodyPr/>
          <a:lstStyle/>
          <a:p>
            <a:endParaRPr lang="en-US"/>
          </a:p>
        </p:txBody>
      </p:sp>
      <p:sp>
        <p:nvSpPr>
          <p:cNvPr id="80" name="Line 56"/>
          <p:cNvSpPr>
            <a:spLocks noChangeShapeType="1"/>
          </p:cNvSpPr>
          <p:nvPr/>
        </p:nvSpPr>
        <p:spPr bwMode="auto">
          <a:xfrm rot="10800000">
            <a:off x="4876800" y="3429000"/>
            <a:ext cx="914400" cy="457200"/>
          </a:xfrm>
          <a:prstGeom prst="line">
            <a:avLst/>
          </a:prstGeom>
          <a:noFill/>
          <a:ln w="76200">
            <a:solidFill>
              <a:schemeClr val="tx1"/>
            </a:solidFill>
            <a:round/>
            <a:headEnd/>
            <a:tailEnd type="triangle" w="med" len="med"/>
          </a:ln>
        </p:spPr>
        <p:txBody>
          <a:bodyPr/>
          <a:lstStyle/>
          <a:p>
            <a:endParaRPr lang="en-US"/>
          </a:p>
        </p:txBody>
      </p:sp>
      <p:sp>
        <p:nvSpPr>
          <p:cNvPr id="81" name="Line 56"/>
          <p:cNvSpPr>
            <a:spLocks noChangeShapeType="1"/>
          </p:cNvSpPr>
          <p:nvPr/>
        </p:nvSpPr>
        <p:spPr bwMode="auto">
          <a:xfrm rot="10800000" flipH="1">
            <a:off x="5638800" y="4191000"/>
            <a:ext cx="381000" cy="762000"/>
          </a:xfrm>
          <a:prstGeom prst="line">
            <a:avLst/>
          </a:prstGeom>
          <a:noFill/>
          <a:ln w="76200">
            <a:solidFill>
              <a:schemeClr val="tx1"/>
            </a:solidFill>
            <a:round/>
            <a:headEnd/>
            <a:tailEnd type="triangle" w="med" len="med"/>
          </a:ln>
        </p:spPr>
        <p:txBody>
          <a:bodyPr/>
          <a:lstStyle/>
          <a:p>
            <a:endParaRPr lang="en-US"/>
          </a:p>
        </p:txBody>
      </p:sp>
      <p:sp>
        <p:nvSpPr>
          <p:cNvPr id="82" name="Line 56"/>
          <p:cNvSpPr>
            <a:spLocks noChangeShapeType="1"/>
          </p:cNvSpPr>
          <p:nvPr/>
        </p:nvSpPr>
        <p:spPr bwMode="auto">
          <a:xfrm flipH="1">
            <a:off x="5753100" y="4252913"/>
            <a:ext cx="381000" cy="762000"/>
          </a:xfrm>
          <a:prstGeom prst="line">
            <a:avLst/>
          </a:prstGeom>
          <a:noFill/>
          <a:ln w="76200">
            <a:solidFill>
              <a:schemeClr val="tx1"/>
            </a:solidFill>
            <a:round/>
            <a:headEnd/>
            <a:tailEnd type="triangle" w="med" len="med"/>
          </a:ln>
        </p:spPr>
        <p:txBody>
          <a:bodyPr/>
          <a:lstStyle/>
          <a:p>
            <a:endParaRPr lang="en-US"/>
          </a:p>
        </p:txBody>
      </p:sp>
      <p:sp>
        <p:nvSpPr>
          <p:cNvPr id="83" name="Line 56"/>
          <p:cNvSpPr>
            <a:spLocks noChangeShapeType="1"/>
          </p:cNvSpPr>
          <p:nvPr/>
        </p:nvSpPr>
        <p:spPr bwMode="auto">
          <a:xfrm rot="10800000" flipH="1" flipV="1">
            <a:off x="4133850" y="5133975"/>
            <a:ext cx="1066800" cy="0"/>
          </a:xfrm>
          <a:prstGeom prst="line">
            <a:avLst/>
          </a:prstGeom>
          <a:noFill/>
          <a:ln w="76200">
            <a:solidFill>
              <a:schemeClr val="tx1"/>
            </a:solidFill>
            <a:round/>
            <a:headEnd/>
            <a:tailEnd type="triangle" w="med" len="med"/>
          </a:ln>
        </p:spPr>
        <p:txBody>
          <a:bodyPr/>
          <a:lstStyle/>
          <a:p>
            <a:endParaRPr lang="en-US"/>
          </a:p>
        </p:txBody>
      </p:sp>
      <p:sp>
        <p:nvSpPr>
          <p:cNvPr id="84" name="Line 59"/>
          <p:cNvSpPr>
            <a:spLocks noChangeShapeType="1"/>
          </p:cNvSpPr>
          <p:nvPr/>
        </p:nvSpPr>
        <p:spPr bwMode="auto">
          <a:xfrm flipV="1">
            <a:off x="3581400" y="3962400"/>
            <a:ext cx="2194560" cy="0"/>
          </a:xfrm>
          <a:prstGeom prst="line">
            <a:avLst/>
          </a:prstGeom>
          <a:noFill/>
          <a:ln w="76200">
            <a:solidFill>
              <a:schemeClr val="tx1"/>
            </a:solidFill>
            <a:round/>
            <a:headEnd/>
            <a:tailEnd type="triangle" w="med" len="med"/>
          </a:ln>
        </p:spPr>
        <p:txBody>
          <a:bodyPr/>
          <a:lstStyle/>
          <a:p>
            <a:endParaRPr lang="en-US"/>
          </a:p>
        </p:txBody>
      </p:sp>
      <p:sp>
        <p:nvSpPr>
          <p:cNvPr id="85" name="Line 56"/>
          <p:cNvSpPr>
            <a:spLocks noChangeShapeType="1"/>
          </p:cNvSpPr>
          <p:nvPr/>
        </p:nvSpPr>
        <p:spPr bwMode="auto">
          <a:xfrm rot="10800000" flipV="1">
            <a:off x="4114800" y="5257800"/>
            <a:ext cx="1066800" cy="0"/>
          </a:xfrm>
          <a:prstGeom prst="line">
            <a:avLst/>
          </a:prstGeom>
          <a:noFill/>
          <a:ln w="76200">
            <a:solidFill>
              <a:schemeClr val="tx1"/>
            </a:solidFill>
            <a:round/>
            <a:headEnd/>
            <a:tailEnd type="triangle" w="med" len="med"/>
          </a:ln>
        </p:spPr>
        <p:txBody>
          <a:bodyPr/>
          <a:lstStyle/>
          <a:p>
            <a:endParaRPr lang="en-US"/>
          </a:p>
        </p:txBody>
      </p:sp>
      <p:sp>
        <p:nvSpPr>
          <p:cNvPr id="86" name="Line 56"/>
          <p:cNvSpPr>
            <a:spLocks noChangeShapeType="1"/>
          </p:cNvSpPr>
          <p:nvPr/>
        </p:nvSpPr>
        <p:spPr bwMode="auto">
          <a:xfrm rot="10800000">
            <a:off x="3124200" y="4191000"/>
            <a:ext cx="381000" cy="762000"/>
          </a:xfrm>
          <a:prstGeom prst="line">
            <a:avLst/>
          </a:prstGeom>
          <a:noFill/>
          <a:ln w="76200">
            <a:solidFill>
              <a:schemeClr val="tx1"/>
            </a:solidFill>
            <a:round/>
            <a:headEnd/>
            <a:tailEnd type="triangle" w="med" len="med"/>
          </a:ln>
        </p:spPr>
        <p:txBody>
          <a:bodyPr/>
          <a:lstStyle/>
          <a:p>
            <a:endParaRPr lang="en-US"/>
          </a:p>
        </p:txBody>
      </p:sp>
      <p:sp>
        <p:nvSpPr>
          <p:cNvPr id="87" name="Line 56"/>
          <p:cNvSpPr>
            <a:spLocks noChangeShapeType="1"/>
          </p:cNvSpPr>
          <p:nvPr/>
        </p:nvSpPr>
        <p:spPr bwMode="auto">
          <a:xfrm>
            <a:off x="3276600" y="4191000"/>
            <a:ext cx="381000" cy="762000"/>
          </a:xfrm>
          <a:prstGeom prst="line">
            <a:avLst/>
          </a:prstGeom>
          <a:noFill/>
          <a:ln w="76200">
            <a:solidFill>
              <a:schemeClr val="tx1"/>
            </a:solidFill>
            <a:round/>
            <a:headEnd/>
            <a:tailEnd type="triangle" w="med" len="med"/>
          </a:ln>
        </p:spPr>
        <p:txBody>
          <a:bodyPr/>
          <a:lstStyle/>
          <a:p>
            <a:endParaRPr lang="en-US"/>
          </a:p>
        </p:txBody>
      </p:sp>
      <p:sp>
        <p:nvSpPr>
          <p:cNvPr id="88" name="Line 56"/>
          <p:cNvSpPr>
            <a:spLocks noChangeShapeType="1"/>
          </p:cNvSpPr>
          <p:nvPr/>
        </p:nvSpPr>
        <p:spPr bwMode="auto">
          <a:xfrm rot="10800000" flipV="1">
            <a:off x="3024188" y="5376863"/>
            <a:ext cx="533400" cy="381000"/>
          </a:xfrm>
          <a:prstGeom prst="line">
            <a:avLst/>
          </a:prstGeom>
          <a:noFill/>
          <a:ln w="76200">
            <a:solidFill>
              <a:schemeClr val="tx1"/>
            </a:solidFill>
            <a:round/>
            <a:headEnd/>
            <a:tailEnd type="triangle" w="med" len="med"/>
          </a:ln>
        </p:spPr>
        <p:txBody>
          <a:bodyPr/>
          <a:lstStyle/>
          <a:p>
            <a:endParaRPr lang="en-US"/>
          </a:p>
        </p:txBody>
      </p:sp>
      <p:sp>
        <p:nvSpPr>
          <p:cNvPr id="89" name="Line 56"/>
          <p:cNvSpPr>
            <a:spLocks noChangeShapeType="1"/>
          </p:cNvSpPr>
          <p:nvPr/>
        </p:nvSpPr>
        <p:spPr bwMode="auto">
          <a:xfrm flipV="1">
            <a:off x="2971800" y="5257800"/>
            <a:ext cx="533400" cy="381000"/>
          </a:xfrm>
          <a:prstGeom prst="line">
            <a:avLst/>
          </a:prstGeom>
          <a:noFill/>
          <a:ln w="38100">
            <a:solidFill>
              <a:schemeClr val="tx1"/>
            </a:solidFill>
            <a:round/>
            <a:headEnd/>
            <a:tailEnd type="triangle" w="med" len="med"/>
          </a:ln>
        </p:spPr>
        <p:txBody>
          <a:bodyPr/>
          <a:lstStyle/>
          <a:p>
            <a:endParaRPr lang="en-US"/>
          </a:p>
        </p:txBody>
      </p:sp>
      <p:sp>
        <p:nvSpPr>
          <p:cNvPr id="90" name="Line 56"/>
          <p:cNvSpPr>
            <a:spLocks noChangeShapeType="1"/>
          </p:cNvSpPr>
          <p:nvPr/>
        </p:nvSpPr>
        <p:spPr bwMode="auto">
          <a:xfrm>
            <a:off x="5834062" y="5300663"/>
            <a:ext cx="381000" cy="381000"/>
          </a:xfrm>
          <a:prstGeom prst="line">
            <a:avLst/>
          </a:prstGeom>
          <a:noFill/>
          <a:ln w="76200">
            <a:solidFill>
              <a:schemeClr val="tx1"/>
            </a:solidFill>
            <a:round/>
            <a:headEnd/>
            <a:tailEnd type="triangle" w="med" len="med"/>
          </a:ln>
        </p:spPr>
        <p:txBody>
          <a:bodyPr/>
          <a:lstStyle/>
          <a:p>
            <a:endParaRPr lang="en-US"/>
          </a:p>
        </p:txBody>
      </p:sp>
      <p:sp>
        <p:nvSpPr>
          <p:cNvPr id="91" name="Line 56"/>
          <p:cNvSpPr>
            <a:spLocks noChangeShapeType="1"/>
          </p:cNvSpPr>
          <p:nvPr/>
        </p:nvSpPr>
        <p:spPr bwMode="auto">
          <a:xfrm flipH="1" flipV="1">
            <a:off x="5705475" y="5319713"/>
            <a:ext cx="381000" cy="457200"/>
          </a:xfrm>
          <a:prstGeom prst="line">
            <a:avLst/>
          </a:prstGeom>
          <a:noFill/>
          <a:ln w="38100">
            <a:solidFill>
              <a:schemeClr val="tx1"/>
            </a:solidFill>
            <a:round/>
            <a:headEnd/>
            <a:tailEnd type="triangle" w="med" len="med"/>
          </a:ln>
        </p:spPr>
        <p:txBody>
          <a:bodyPr/>
          <a:lstStyle/>
          <a:p>
            <a:endParaRPr lang="en-US"/>
          </a:p>
        </p:txBody>
      </p:sp>
      <p:sp>
        <p:nvSpPr>
          <p:cNvPr id="92" name="Line 56"/>
          <p:cNvSpPr>
            <a:spLocks noChangeShapeType="1"/>
          </p:cNvSpPr>
          <p:nvPr/>
        </p:nvSpPr>
        <p:spPr bwMode="auto">
          <a:xfrm flipH="1" flipV="1">
            <a:off x="2481262" y="3348038"/>
            <a:ext cx="457200" cy="533400"/>
          </a:xfrm>
          <a:prstGeom prst="line">
            <a:avLst/>
          </a:prstGeom>
          <a:noFill/>
          <a:ln w="76200">
            <a:solidFill>
              <a:schemeClr val="tx1"/>
            </a:solidFill>
            <a:round/>
            <a:headEnd/>
            <a:tailEnd type="triangle" w="med" len="med"/>
          </a:ln>
        </p:spPr>
        <p:txBody>
          <a:bodyPr/>
          <a:lstStyle/>
          <a:p>
            <a:endParaRPr lang="en-US"/>
          </a:p>
        </p:txBody>
      </p:sp>
      <p:sp>
        <p:nvSpPr>
          <p:cNvPr id="94" name="Line 56"/>
          <p:cNvSpPr>
            <a:spLocks noChangeShapeType="1"/>
          </p:cNvSpPr>
          <p:nvPr/>
        </p:nvSpPr>
        <p:spPr bwMode="auto">
          <a:xfrm>
            <a:off x="2590800" y="3276600"/>
            <a:ext cx="457200" cy="533400"/>
          </a:xfrm>
          <a:prstGeom prst="line">
            <a:avLst/>
          </a:prstGeom>
          <a:noFill/>
          <a:ln w="38100">
            <a:solidFill>
              <a:schemeClr val="tx1"/>
            </a:solidFill>
            <a:round/>
            <a:headEnd/>
            <a:tailEnd type="triangle" w="med" len="med"/>
          </a:ln>
        </p:spPr>
        <p:txBody>
          <a:bodyPr/>
          <a:lstStyle/>
          <a:p>
            <a:endParaRPr lang="en-US"/>
          </a:p>
        </p:txBody>
      </p:sp>
      <p:sp>
        <p:nvSpPr>
          <p:cNvPr id="98" name="Line 56"/>
          <p:cNvSpPr>
            <a:spLocks noChangeShapeType="1"/>
          </p:cNvSpPr>
          <p:nvPr/>
        </p:nvSpPr>
        <p:spPr bwMode="auto">
          <a:xfrm flipH="1" flipV="1">
            <a:off x="4505325" y="2628901"/>
            <a:ext cx="0" cy="548640"/>
          </a:xfrm>
          <a:prstGeom prst="line">
            <a:avLst/>
          </a:prstGeom>
          <a:noFill/>
          <a:ln w="76200">
            <a:solidFill>
              <a:schemeClr val="tx1"/>
            </a:solidFill>
            <a:round/>
            <a:headEnd/>
            <a:tailEnd type="triangle" w="med" len="med"/>
          </a:ln>
        </p:spPr>
        <p:txBody>
          <a:bodyPr/>
          <a:lstStyle/>
          <a:p>
            <a:endParaRPr lang="en-US"/>
          </a:p>
        </p:txBody>
      </p:sp>
      <p:sp>
        <p:nvSpPr>
          <p:cNvPr id="99" name="Line 56"/>
          <p:cNvSpPr>
            <a:spLocks noChangeShapeType="1"/>
          </p:cNvSpPr>
          <p:nvPr/>
        </p:nvSpPr>
        <p:spPr bwMode="auto">
          <a:xfrm flipH="1">
            <a:off x="4648199" y="2681287"/>
            <a:ext cx="0" cy="548640"/>
          </a:xfrm>
          <a:prstGeom prst="line">
            <a:avLst/>
          </a:prstGeom>
          <a:noFill/>
          <a:ln w="38100">
            <a:solidFill>
              <a:schemeClr val="tx1"/>
            </a:solidFill>
            <a:round/>
            <a:headEnd/>
            <a:tailEnd type="triangle" w="med" len="med"/>
          </a:ln>
        </p:spPr>
        <p:txBody>
          <a:bodyPr/>
          <a:lstStyle/>
          <a:p>
            <a:endParaRPr lang="en-US"/>
          </a:p>
        </p:txBody>
      </p:sp>
      <p:sp>
        <p:nvSpPr>
          <p:cNvPr id="100" name="Line 56"/>
          <p:cNvSpPr>
            <a:spLocks noChangeShapeType="1"/>
          </p:cNvSpPr>
          <p:nvPr/>
        </p:nvSpPr>
        <p:spPr bwMode="auto">
          <a:xfrm rot="10800000" flipH="1" flipV="1">
            <a:off x="4838700" y="3605213"/>
            <a:ext cx="685800" cy="1371600"/>
          </a:xfrm>
          <a:prstGeom prst="line">
            <a:avLst/>
          </a:prstGeom>
          <a:noFill/>
          <a:ln w="76200">
            <a:solidFill>
              <a:schemeClr val="tx1"/>
            </a:solidFill>
            <a:round/>
            <a:headEnd/>
            <a:tailEnd type="triangle" w="med" len="med"/>
          </a:ln>
        </p:spPr>
        <p:txBody>
          <a:bodyPr/>
          <a:lstStyle/>
          <a:p>
            <a:endParaRPr lang="en-US"/>
          </a:p>
        </p:txBody>
      </p:sp>
      <p:sp>
        <p:nvSpPr>
          <p:cNvPr id="101" name="Line 56"/>
          <p:cNvSpPr>
            <a:spLocks noChangeShapeType="1"/>
          </p:cNvSpPr>
          <p:nvPr/>
        </p:nvSpPr>
        <p:spPr bwMode="auto">
          <a:xfrm rot="10800000" flipH="1" flipV="1">
            <a:off x="4686300" y="3581400"/>
            <a:ext cx="685800" cy="1371600"/>
          </a:xfrm>
          <a:prstGeom prst="line">
            <a:avLst/>
          </a:prstGeom>
          <a:noFill/>
          <a:ln w="76200">
            <a:solidFill>
              <a:schemeClr val="tx1"/>
            </a:solidFill>
            <a:round/>
            <a:headEnd type="triangle"/>
            <a:tailEnd type="none" w="med" len="med"/>
          </a:ln>
        </p:spPr>
        <p:txBody>
          <a:bodyPr/>
          <a:lstStyle/>
          <a:p>
            <a:endParaRPr lang="en-US"/>
          </a:p>
        </p:txBody>
      </p:sp>
      <p:sp>
        <p:nvSpPr>
          <p:cNvPr id="104" name="Line 56"/>
          <p:cNvSpPr>
            <a:spLocks noChangeShapeType="1"/>
          </p:cNvSpPr>
          <p:nvPr/>
        </p:nvSpPr>
        <p:spPr bwMode="auto">
          <a:xfrm rot="10800000" flipV="1">
            <a:off x="3781424" y="3567112"/>
            <a:ext cx="609600" cy="1371600"/>
          </a:xfrm>
          <a:prstGeom prst="line">
            <a:avLst/>
          </a:prstGeom>
          <a:noFill/>
          <a:ln w="76200">
            <a:solidFill>
              <a:schemeClr val="tx1"/>
            </a:solidFill>
            <a:round/>
            <a:headEnd type="triangle"/>
            <a:tailEnd type="none" w="med" len="med"/>
          </a:ln>
        </p:spPr>
        <p:txBody>
          <a:bodyPr/>
          <a:lstStyle/>
          <a:p>
            <a:endParaRPr lang="en-US"/>
          </a:p>
        </p:txBody>
      </p:sp>
      <p:sp>
        <p:nvSpPr>
          <p:cNvPr id="105" name="Line 56"/>
          <p:cNvSpPr>
            <a:spLocks noChangeShapeType="1"/>
          </p:cNvSpPr>
          <p:nvPr/>
        </p:nvSpPr>
        <p:spPr bwMode="auto">
          <a:xfrm rot="10800000" flipV="1">
            <a:off x="3524250" y="3529012"/>
            <a:ext cx="776288" cy="357187"/>
          </a:xfrm>
          <a:prstGeom prst="line">
            <a:avLst/>
          </a:prstGeom>
          <a:noFill/>
          <a:ln w="76200">
            <a:solidFill>
              <a:schemeClr val="tx1"/>
            </a:solidFill>
            <a:round/>
            <a:headEnd/>
            <a:tailEnd type="triangle" w="med" len="med"/>
          </a:ln>
        </p:spPr>
        <p:txBody>
          <a:bodyPr/>
          <a:lstStyle/>
          <a:p>
            <a:endParaRPr lang="en-US"/>
          </a:p>
        </p:txBody>
      </p:sp>
      <p:sp>
        <p:nvSpPr>
          <p:cNvPr id="106" name="Line 59"/>
          <p:cNvSpPr>
            <a:spLocks noChangeShapeType="1"/>
          </p:cNvSpPr>
          <p:nvPr/>
        </p:nvSpPr>
        <p:spPr bwMode="auto">
          <a:xfrm flipV="1">
            <a:off x="3581400" y="4086225"/>
            <a:ext cx="2194560" cy="0"/>
          </a:xfrm>
          <a:prstGeom prst="line">
            <a:avLst/>
          </a:prstGeom>
          <a:noFill/>
          <a:ln w="76200">
            <a:solidFill>
              <a:schemeClr val="tx1"/>
            </a:solidFill>
            <a:round/>
            <a:headEnd type="triangle"/>
            <a:tailEnd type="none" w="med" len="med"/>
          </a:ln>
        </p:spPr>
        <p:txBody>
          <a:bodyPr/>
          <a:lstStyle/>
          <a:p>
            <a:endParaRPr lang="en-US"/>
          </a:p>
        </p:txBody>
      </p:sp>
      <p:sp>
        <p:nvSpPr>
          <p:cNvPr id="107" name="Line 59"/>
          <p:cNvSpPr>
            <a:spLocks noChangeShapeType="1"/>
          </p:cNvSpPr>
          <p:nvPr/>
        </p:nvSpPr>
        <p:spPr bwMode="auto">
          <a:xfrm>
            <a:off x="3428999" y="4267199"/>
            <a:ext cx="1738314" cy="790576"/>
          </a:xfrm>
          <a:prstGeom prst="line">
            <a:avLst/>
          </a:prstGeom>
          <a:noFill/>
          <a:ln w="76200">
            <a:solidFill>
              <a:schemeClr val="tx1"/>
            </a:solidFill>
            <a:round/>
            <a:headEnd type="triangle"/>
            <a:tailEnd type="none" w="med" len="med"/>
          </a:ln>
        </p:spPr>
        <p:txBody>
          <a:bodyPr/>
          <a:lstStyle/>
          <a:p>
            <a:endParaRPr lang="en-US"/>
          </a:p>
        </p:txBody>
      </p:sp>
      <p:sp>
        <p:nvSpPr>
          <p:cNvPr id="108" name="Line 59"/>
          <p:cNvSpPr>
            <a:spLocks noChangeShapeType="1"/>
          </p:cNvSpPr>
          <p:nvPr/>
        </p:nvSpPr>
        <p:spPr bwMode="auto">
          <a:xfrm>
            <a:off x="3552825" y="4191000"/>
            <a:ext cx="1676400" cy="762000"/>
          </a:xfrm>
          <a:prstGeom prst="line">
            <a:avLst/>
          </a:prstGeom>
          <a:noFill/>
          <a:ln w="76200">
            <a:solidFill>
              <a:schemeClr val="tx1"/>
            </a:solidFill>
            <a:round/>
            <a:headEnd/>
            <a:tailEnd type="triangle" w="med" len="med"/>
          </a:ln>
        </p:spPr>
        <p:txBody>
          <a:bodyPr/>
          <a:lstStyle/>
          <a:p>
            <a:endParaRPr lang="en-US"/>
          </a:p>
        </p:txBody>
      </p:sp>
      <p:sp>
        <p:nvSpPr>
          <p:cNvPr id="109" name="Line 59"/>
          <p:cNvSpPr>
            <a:spLocks noChangeShapeType="1"/>
          </p:cNvSpPr>
          <p:nvPr/>
        </p:nvSpPr>
        <p:spPr bwMode="auto">
          <a:xfrm flipV="1">
            <a:off x="4038600" y="4191000"/>
            <a:ext cx="1676400" cy="762000"/>
          </a:xfrm>
          <a:prstGeom prst="line">
            <a:avLst/>
          </a:prstGeom>
          <a:noFill/>
          <a:ln w="76200">
            <a:solidFill>
              <a:schemeClr val="tx1"/>
            </a:solidFill>
            <a:round/>
            <a:headEnd/>
            <a:tailEnd type="triangle" w="med" len="med"/>
          </a:ln>
        </p:spPr>
        <p:txBody>
          <a:bodyPr/>
          <a:lstStyle/>
          <a:p>
            <a:endParaRPr lang="en-US"/>
          </a:p>
        </p:txBody>
      </p:sp>
      <p:sp>
        <p:nvSpPr>
          <p:cNvPr id="110" name="Line 59"/>
          <p:cNvSpPr>
            <a:spLocks noChangeShapeType="1"/>
          </p:cNvSpPr>
          <p:nvPr/>
        </p:nvSpPr>
        <p:spPr bwMode="auto">
          <a:xfrm flipV="1">
            <a:off x="4114800" y="4291012"/>
            <a:ext cx="1676400" cy="762000"/>
          </a:xfrm>
          <a:prstGeom prst="line">
            <a:avLst/>
          </a:prstGeom>
          <a:noFill/>
          <a:ln w="76200">
            <a:solidFill>
              <a:schemeClr val="tx1"/>
            </a:solidFill>
            <a:round/>
            <a:headEnd type="triangle"/>
            <a:tailEnd type="none" w="med" len="med"/>
          </a:ln>
        </p:spPr>
        <p:txBody>
          <a:bodyPr/>
          <a:lstStyle/>
          <a:p>
            <a:endParaRPr lang="en-US"/>
          </a:p>
        </p:txBody>
      </p:sp>
      <p:pic>
        <p:nvPicPr>
          <p:cNvPr id="15365" name="Picture 6" descr="j0398447[1]"/>
          <p:cNvPicPr>
            <a:picLocks noChangeAspect="1" noChangeArrowheads="1"/>
          </p:cNvPicPr>
          <p:nvPr/>
        </p:nvPicPr>
        <p:blipFill>
          <a:blip r:embed="rId4"/>
          <a:srcRect/>
          <a:stretch>
            <a:fillRect/>
          </a:stretch>
        </p:blipFill>
        <p:spPr bwMode="auto">
          <a:xfrm>
            <a:off x="2895600" y="3810000"/>
            <a:ext cx="674688" cy="400050"/>
          </a:xfrm>
          <a:prstGeom prst="rect">
            <a:avLst/>
          </a:prstGeom>
          <a:noFill/>
          <a:ln w="9525">
            <a:noFill/>
            <a:miter lim="800000"/>
            <a:headEnd/>
            <a:tailEnd/>
          </a:ln>
        </p:spPr>
      </p:pic>
      <p:pic>
        <p:nvPicPr>
          <p:cNvPr id="73" name="Picture 6" descr="j0398447[1]"/>
          <p:cNvPicPr>
            <a:picLocks noChangeAspect="1" noChangeArrowheads="1"/>
          </p:cNvPicPr>
          <p:nvPr/>
        </p:nvPicPr>
        <p:blipFill>
          <a:blip r:embed="rId4"/>
          <a:srcRect/>
          <a:stretch>
            <a:fillRect/>
          </a:stretch>
        </p:blipFill>
        <p:spPr bwMode="auto">
          <a:xfrm>
            <a:off x="3429000" y="4953000"/>
            <a:ext cx="674688" cy="400050"/>
          </a:xfrm>
          <a:prstGeom prst="rect">
            <a:avLst/>
          </a:prstGeom>
          <a:noFill/>
          <a:ln w="9525">
            <a:noFill/>
            <a:miter lim="800000"/>
            <a:headEnd/>
            <a:tailEnd/>
          </a:ln>
        </p:spPr>
      </p:pic>
      <p:pic>
        <p:nvPicPr>
          <p:cNvPr id="75" name="Picture 6" descr="j0398447[1]"/>
          <p:cNvPicPr>
            <a:picLocks noChangeAspect="1" noChangeArrowheads="1"/>
          </p:cNvPicPr>
          <p:nvPr/>
        </p:nvPicPr>
        <p:blipFill>
          <a:blip r:embed="rId4"/>
          <a:srcRect/>
          <a:stretch>
            <a:fillRect/>
          </a:stretch>
        </p:blipFill>
        <p:spPr bwMode="auto">
          <a:xfrm>
            <a:off x="5791200" y="3810000"/>
            <a:ext cx="674688" cy="400050"/>
          </a:xfrm>
          <a:prstGeom prst="rect">
            <a:avLst/>
          </a:prstGeom>
          <a:noFill/>
          <a:ln w="9525">
            <a:noFill/>
            <a:miter lim="800000"/>
            <a:headEnd/>
            <a:tailEnd/>
          </a:ln>
        </p:spPr>
      </p:pic>
      <p:pic>
        <p:nvPicPr>
          <p:cNvPr id="72" name="Picture 6" descr="j0398447[1]"/>
          <p:cNvPicPr>
            <a:picLocks noChangeAspect="1" noChangeArrowheads="1"/>
          </p:cNvPicPr>
          <p:nvPr/>
        </p:nvPicPr>
        <p:blipFill>
          <a:blip r:embed="rId4"/>
          <a:srcRect/>
          <a:stretch>
            <a:fillRect/>
          </a:stretch>
        </p:blipFill>
        <p:spPr bwMode="auto">
          <a:xfrm>
            <a:off x="4267200" y="3200400"/>
            <a:ext cx="674688" cy="400050"/>
          </a:xfrm>
          <a:prstGeom prst="rect">
            <a:avLst/>
          </a:prstGeom>
          <a:noFill/>
          <a:ln w="9525">
            <a:noFill/>
            <a:miter lim="800000"/>
            <a:headEnd/>
            <a:tailEnd/>
          </a:ln>
        </p:spPr>
      </p:pic>
      <p:pic>
        <p:nvPicPr>
          <p:cNvPr id="74" name="Picture 6" descr="j0398447[1]"/>
          <p:cNvPicPr>
            <a:picLocks noChangeAspect="1" noChangeArrowheads="1"/>
          </p:cNvPicPr>
          <p:nvPr/>
        </p:nvPicPr>
        <p:blipFill>
          <a:blip r:embed="rId4"/>
          <a:srcRect/>
          <a:stretch>
            <a:fillRect/>
          </a:stretch>
        </p:blipFill>
        <p:spPr bwMode="auto">
          <a:xfrm>
            <a:off x="5181600" y="4953000"/>
            <a:ext cx="674688" cy="400050"/>
          </a:xfrm>
          <a:prstGeom prst="rect">
            <a:avLst/>
          </a:prstGeom>
          <a:noFill/>
          <a:ln w="9525">
            <a:noFill/>
            <a:miter lim="800000"/>
            <a:headEnd/>
            <a:tailEnd/>
          </a:ln>
        </p:spPr>
      </p:pic>
      <p:pic>
        <p:nvPicPr>
          <p:cNvPr id="15363" name="Picture 5" descr="MCj03077350000[1]"/>
          <p:cNvPicPr>
            <a:picLocks noChangeAspect="1" noChangeArrowheads="1"/>
          </p:cNvPicPr>
          <p:nvPr/>
        </p:nvPicPr>
        <p:blipFill>
          <a:blip r:embed="rId5"/>
          <a:srcRect/>
          <a:stretch>
            <a:fillRect/>
          </a:stretch>
        </p:blipFill>
        <p:spPr bwMode="auto">
          <a:xfrm flipH="1">
            <a:off x="1807191" y="2792104"/>
            <a:ext cx="814388" cy="838200"/>
          </a:xfrm>
          <a:prstGeom prst="rect">
            <a:avLst/>
          </a:prstGeom>
          <a:noFill/>
          <a:ln w="9525">
            <a:noFill/>
            <a:miter lim="800000"/>
            <a:headEnd/>
            <a:tailEnd/>
          </a:ln>
        </p:spPr>
      </p:pic>
      <p:pic>
        <p:nvPicPr>
          <p:cNvPr id="15371" name="Picture 50" descr="MCj03077350000[1]"/>
          <p:cNvPicPr>
            <a:picLocks noChangeAspect="1" noChangeArrowheads="1"/>
          </p:cNvPicPr>
          <p:nvPr/>
        </p:nvPicPr>
        <p:blipFill>
          <a:blip r:embed="rId5"/>
          <a:srcRect/>
          <a:stretch>
            <a:fillRect/>
          </a:stretch>
        </p:blipFill>
        <p:spPr bwMode="auto">
          <a:xfrm flipH="1">
            <a:off x="2209800" y="5562600"/>
            <a:ext cx="814388" cy="838200"/>
          </a:xfrm>
          <a:prstGeom prst="rect">
            <a:avLst/>
          </a:prstGeom>
          <a:noFill/>
          <a:ln w="9525">
            <a:noFill/>
            <a:miter lim="800000"/>
            <a:headEnd/>
            <a:tailEnd/>
          </a:ln>
        </p:spPr>
      </p:pic>
      <p:pic>
        <p:nvPicPr>
          <p:cNvPr id="15372" name="Picture 51" descr="MCj03077350000[1]"/>
          <p:cNvPicPr>
            <a:picLocks noChangeAspect="1" noChangeArrowheads="1"/>
          </p:cNvPicPr>
          <p:nvPr/>
        </p:nvPicPr>
        <p:blipFill>
          <a:blip r:embed="rId5"/>
          <a:srcRect/>
          <a:stretch>
            <a:fillRect/>
          </a:stretch>
        </p:blipFill>
        <p:spPr bwMode="auto">
          <a:xfrm>
            <a:off x="6781800" y="3048000"/>
            <a:ext cx="814388" cy="838200"/>
          </a:xfrm>
          <a:prstGeom prst="rect">
            <a:avLst/>
          </a:prstGeom>
          <a:noFill/>
          <a:ln w="9525">
            <a:noFill/>
            <a:miter lim="800000"/>
            <a:headEnd/>
            <a:tailEnd/>
          </a:ln>
        </p:spPr>
      </p:pic>
      <p:pic>
        <p:nvPicPr>
          <p:cNvPr id="15373" name="Picture 52" descr="MCj03077350000[1]"/>
          <p:cNvPicPr>
            <a:picLocks noChangeAspect="1" noChangeArrowheads="1"/>
          </p:cNvPicPr>
          <p:nvPr/>
        </p:nvPicPr>
        <p:blipFill>
          <a:blip r:embed="rId5"/>
          <a:srcRect/>
          <a:stretch>
            <a:fillRect/>
          </a:stretch>
        </p:blipFill>
        <p:spPr bwMode="auto">
          <a:xfrm>
            <a:off x="6082352" y="5603543"/>
            <a:ext cx="814388" cy="838200"/>
          </a:xfrm>
          <a:prstGeom prst="rect">
            <a:avLst/>
          </a:prstGeom>
          <a:noFill/>
          <a:ln w="9525">
            <a:noFill/>
            <a:miter lim="800000"/>
            <a:headEnd/>
            <a:tailEnd/>
          </a:ln>
        </p:spPr>
      </p:pic>
      <p:pic>
        <p:nvPicPr>
          <p:cNvPr id="70" name="Picture 5" descr="MCj03077350000[1]"/>
          <p:cNvPicPr>
            <a:picLocks noChangeAspect="1" noChangeArrowheads="1"/>
          </p:cNvPicPr>
          <p:nvPr/>
        </p:nvPicPr>
        <p:blipFill>
          <a:blip r:embed="rId5"/>
          <a:srcRect/>
          <a:stretch>
            <a:fillRect/>
          </a:stretch>
        </p:blipFill>
        <p:spPr bwMode="auto">
          <a:xfrm flipH="1">
            <a:off x="4267200" y="1940256"/>
            <a:ext cx="814388" cy="838200"/>
          </a:xfrm>
          <a:prstGeom prst="rect">
            <a:avLst/>
          </a:prstGeom>
          <a:noFill/>
          <a:ln w="9525">
            <a:noFill/>
            <a:miter lim="800000"/>
            <a:headEnd/>
            <a:tailEnd/>
          </a:ln>
        </p:spPr>
      </p:pic>
      <p:sp>
        <p:nvSpPr>
          <p:cNvPr id="111" name="TextBox 110"/>
          <p:cNvSpPr txBox="1"/>
          <p:nvPr/>
        </p:nvSpPr>
        <p:spPr>
          <a:xfrm>
            <a:off x="7010400" y="4267200"/>
            <a:ext cx="1759423" cy="1200329"/>
          </a:xfrm>
          <a:prstGeom prst="rect">
            <a:avLst/>
          </a:prstGeom>
          <a:noFill/>
        </p:spPr>
        <p:txBody>
          <a:bodyPr wrap="square" rtlCol="0">
            <a:spAutoFit/>
          </a:bodyPr>
          <a:lstStyle/>
          <a:p>
            <a:r>
              <a:rPr lang="en-US" sz="2400" dirty="0" smtClean="0">
                <a:latin typeface="Times New Roman" pitchFamily="18" charset="0"/>
                <a:cs typeface="Times New Roman" pitchFamily="18" charset="0"/>
              </a:rPr>
              <a:t>Upload bandwidth is bottleneck</a:t>
            </a:r>
            <a:endParaRPr lang="en-US" sz="2400" dirty="0">
              <a:latin typeface="Times New Roman" pitchFamily="18" charset="0"/>
              <a:cs typeface="Times New Roman" pitchFamily="18" charset="0"/>
            </a:endParaRPr>
          </a:p>
        </p:txBody>
      </p:sp>
      <p:sp>
        <p:nvSpPr>
          <p:cNvPr id="112" name="TextBox 111"/>
          <p:cNvSpPr txBox="1"/>
          <p:nvPr/>
        </p:nvSpPr>
        <p:spPr>
          <a:xfrm>
            <a:off x="304800" y="4267200"/>
            <a:ext cx="1676400" cy="1200329"/>
          </a:xfrm>
          <a:prstGeom prst="rect">
            <a:avLst/>
          </a:prstGeom>
          <a:noFill/>
        </p:spPr>
        <p:txBody>
          <a:bodyPr wrap="square" rtlCol="0">
            <a:spAutoFit/>
          </a:bodyPr>
          <a:lstStyle/>
          <a:p>
            <a:r>
              <a:rPr lang="en-US" sz="2400" dirty="0" smtClean="0">
                <a:latin typeface="Times New Roman" pitchFamily="18" charset="0"/>
                <a:cs typeface="Times New Roman" pitchFamily="18" charset="0"/>
              </a:rPr>
              <a:t>Completely connected overlay</a:t>
            </a:r>
            <a:endParaRPr lang="en-US" sz="2400" dirty="0">
              <a:latin typeface="Times New Roman" pitchFamily="18" charset="0"/>
              <a:cs typeface="Times New Roman" pitchFamily="18" charset="0"/>
            </a:endParaRPr>
          </a:p>
        </p:txBody>
      </p:sp>
      <p:graphicFrame>
        <p:nvGraphicFramePr>
          <p:cNvPr id="117762" name="Object 2"/>
          <p:cNvGraphicFramePr>
            <a:graphicFrameLocks noChangeAspect="1"/>
          </p:cNvGraphicFramePr>
          <p:nvPr/>
        </p:nvGraphicFramePr>
        <p:xfrm>
          <a:off x="3424238" y="6032500"/>
          <a:ext cx="2198687" cy="484188"/>
        </p:xfrm>
        <a:graphic>
          <a:graphicData uri="http://schemas.openxmlformats.org/presentationml/2006/ole">
            <p:oleObj spid="_x0000_s117762" name="Equation" r:id="rId6" imgW="1041120" imgH="228600" progId="Equation.DSMT4">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64462" cy="1462087"/>
          </a:xfrm>
        </p:spPr>
        <p:txBody>
          <a:bodyPr/>
          <a:lstStyle/>
          <a:p>
            <a:r>
              <a:rPr lang="en-US" dirty="0" smtClean="0"/>
              <a:t>P2P Network as Special Case</a:t>
            </a:r>
            <a:endParaRPr lang="en-US" dirty="0"/>
          </a:p>
        </p:txBody>
      </p:sp>
      <p:sp>
        <p:nvSpPr>
          <p:cNvPr id="5" name="Oval 4"/>
          <p:cNvSpPr/>
          <p:nvPr/>
        </p:nvSpPr>
        <p:spPr bwMode="auto">
          <a:xfrm>
            <a:off x="457200" y="2209800"/>
            <a:ext cx="2743200" cy="4267200"/>
          </a:xfrm>
          <a:prstGeom prst="ellipse">
            <a:avLst/>
          </a:prstGeom>
          <a:solidFill>
            <a:schemeClr val="accent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6" name="Oval 5"/>
          <p:cNvSpPr/>
          <p:nvPr/>
        </p:nvSpPr>
        <p:spPr bwMode="auto">
          <a:xfrm>
            <a:off x="1295400" y="3505200"/>
            <a:ext cx="1828800" cy="1752600"/>
          </a:xfrm>
          <a:prstGeom prst="ellipse">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7" name="TextBox 6"/>
          <p:cNvSpPr txBox="1"/>
          <p:nvPr/>
        </p:nvSpPr>
        <p:spPr>
          <a:xfrm>
            <a:off x="457200" y="2514600"/>
            <a:ext cx="2743200" cy="830997"/>
          </a:xfrm>
          <a:prstGeom prst="rect">
            <a:avLst/>
          </a:prstGeom>
          <a:noFill/>
        </p:spPr>
        <p:txBody>
          <a:bodyPr wrap="square" rtlCol="0">
            <a:spAutoFit/>
          </a:bodyPr>
          <a:lstStyle/>
          <a:p>
            <a:r>
              <a:rPr lang="en-US" sz="2400" dirty="0" smtClean="0">
                <a:latin typeface="Times New Roman" pitchFamily="18" charset="0"/>
                <a:cs typeface="Times New Roman" pitchFamily="18" charset="0"/>
              </a:rPr>
              <a:t>Networks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w/edge capacities</a:t>
            </a:r>
            <a:endParaRPr lang="en-US" sz="2400" dirty="0">
              <a:latin typeface="Times New Roman" pitchFamily="18" charset="0"/>
              <a:cs typeface="Times New Roman" pitchFamily="18" charset="0"/>
            </a:endParaRPr>
          </a:p>
        </p:txBody>
      </p:sp>
      <p:sp>
        <p:nvSpPr>
          <p:cNvPr id="8" name="TextBox 7"/>
          <p:cNvSpPr txBox="1"/>
          <p:nvPr/>
        </p:nvSpPr>
        <p:spPr>
          <a:xfrm>
            <a:off x="1295400" y="3581400"/>
            <a:ext cx="1676400" cy="830997"/>
          </a:xfrm>
          <a:prstGeom prst="rect">
            <a:avLst/>
          </a:prstGeom>
          <a:noFill/>
        </p:spPr>
        <p:txBody>
          <a:bodyPr wrap="square" rtlCol="0">
            <a:spAutoFit/>
          </a:bodyPr>
          <a:lstStyle/>
          <a:p>
            <a:r>
              <a:rPr lang="en-US" sz="2400" dirty="0" smtClean="0">
                <a:latin typeface="Times New Roman" pitchFamily="18" charset="0"/>
                <a:cs typeface="Times New Roman" pitchFamily="18" charset="0"/>
              </a:rPr>
              <a:t>P2P Networks</a:t>
            </a:r>
            <a:endParaRPr lang="en-US" sz="2400" dirty="0">
              <a:latin typeface="Times New Roman" pitchFamily="18" charset="0"/>
              <a:cs typeface="Times New Roman" pitchFamily="18" charset="0"/>
            </a:endParaRPr>
          </a:p>
        </p:txBody>
      </p:sp>
      <p:grpSp>
        <p:nvGrpSpPr>
          <p:cNvPr id="297" name="Group 296"/>
          <p:cNvGrpSpPr/>
          <p:nvPr/>
        </p:nvGrpSpPr>
        <p:grpSpPr>
          <a:xfrm>
            <a:off x="5638800" y="2743200"/>
            <a:ext cx="2667000" cy="2454022"/>
            <a:chOff x="5486400" y="2667000"/>
            <a:chExt cx="2667000" cy="2454022"/>
          </a:xfrm>
        </p:grpSpPr>
        <p:grpSp>
          <p:nvGrpSpPr>
            <p:cNvPr id="213" name="Group 212"/>
            <p:cNvGrpSpPr/>
            <p:nvPr/>
          </p:nvGrpSpPr>
          <p:grpSpPr>
            <a:xfrm>
              <a:off x="6253163" y="3429000"/>
              <a:ext cx="1143000" cy="1068388"/>
              <a:chOff x="3581400" y="3276600"/>
              <a:chExt cx="1143000" cy="1068388"/>
            </a:xfrm>
          </p:grpSpPr>
          <p:grpSp>
            <p:nvGrpSpPr>
              <p:cNvPr id="191" name="Group 190"/>
              <p:cNvGrpSpPr/>
              <p:nvPr/>
            </p:nvGrpSpPr>
            <p:grpSpPr>
              <a:xfrm>
                <a:off x="3581400" y="3276600"/>
                <a:ext cx="1143000" cy="1068388"/>
                <a:chOff x="3581400" y="3352800"/>
                <a:chExt cx="1066800" cy="992188"/>
              </a:xfrm>
            </p:grpSpPr>
            <p:cxnSp>
              <p:nvCxnSpPr>
                <p:cNvPr id="192" name="Straight Arrow Connector 191"/>
                <p:cNvCxnSpPr/>
                <p:nvPr/>
              </p:nvCxnSpPr>
              <p:spPr bwMode="auto">
                <a:xfrm rot="10800000">
                  <a:off x="4114807" y="3352804"/>
                  <a:ext cx="397663" cy="285746"/>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193" name="Straight Arrow Connector 192"/>
                <p:cNvCxnSpPr/>
                <p:nvPr/>
              </p:nvCxnSpPr>
              <p:spPr bwMode="auto">
                <a:xfrm rot="5400000" flipH="1" flipV="1">
                  <a:off x="4370784" y="3899298"/>
                  <a:ext cx="442913" cy="111919"/>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194" name="Straight Arrow Connector 193"/>
                <p:cNvCxnSpPr/>
                <p:nvPr/>
              </p:nvCxnSpPr>
              <p:spPr bwMode="auto">
                <a:xfrm>
                  <a:off x="3962400" y="4343400"/>
                  <a:ext cx="533400" cy="1588"/>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195" name="Straight Arrow Connector 194"/>
                <p:cNvCxnSpPr/>
                <p:nvPr/>
              </p:nvCxnSpPr>
              <p:spPr bwMode="auto">
                <a:xfrm rot="16200000" flipH="1">
                  <a:off x="3459957" y="4069555"/>
                  <a:ext cx="438148" cy="109537"/>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196" name="Straight Connector 195"/>
                <p:cNvCxnSpPr/>
                <p:nvPr/>
              </p:nvCxnSpPr>
              <p:spPr bwMode="auto">
                <a:xfrm flipV="1">
                  <a:off x="3581400" y="33528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Arrow Connector 196"/>
                <p:cNvCxnSpPr/>
                <p:nvPr/>
              </p:nvCxnSpPr>
              <p:spPr bwMode="auto">
                <a:xfrm rot="10800000" flipV="1">
                  <a:off x="3581405" y="3457575"/>
                  <a:ext cx="383377" cy="276222"/>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198" name="Straight Connector 197"/>
                <p:cNvCxnSpPr/>
                <p:nvPr/>
              </p:nvCxnSpPr>
              <p:spPr bwMode="auto">
                <a:xfrm rot="16200000" flipV="1">
                  <a:off x="3352800" y="39624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rot="10800000">
                  <a:off x="4114800" y="33528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rot="5400000" flipH="1" flipV="1">
                  <a:off x="4267200" y="39624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a:off x="37338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02" name="Group 201"/>
              <p:cNvGrpSpPr/>
              <p:nvPr/>
            </p:nvGrpSpPr>
            <p:grpSpPr>
              <a:xfrm flipH="1">
                <a:off x="3657600" y="3367088"/>
                <a:ext cx="990600" cy="915988"/>
                <a:chOff x="3581400" y="3352800"/>
                <a:chExt cx="1066800" cy="992188"/>
              </a:xfrm>
            </p:grpSpPr>
            <p:cxnSp>
              <p:nvCxnSpPr>
                <p:cNvPr id="203" name="Straight Arrow Connector 202"/>
                <p:cNvCxnSpPr/>
                <p:nvPr/>
              </p:nvCxnSpPr>
              <p:spPr bwMode="auto">
                <a:xfrm rot="10800000">
                  <a:off x="4114807" y="3352804"/>
                  <a:ext cx="397663" cy="285746"/>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04" name="Straight Arrow Connector 203"/>
                <p:cNvCxnSpPr/>
                <p:nvPr/>
              </p:nvCxnSpPr>
              <p:spPr bwMode="auto">
                <a:xfrm rot="5400000" flipH="1" flipV="1">
                  <a:off x="4370784" y="3899298"/>
                  <a:ext cx="442913" cy="111919"/>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05" name="Straight Arrow Connector 204"/>
                <p:cNvCxnSpPr/>
                <p:nvPr/>
              </p:nvCxnSpPr>
              <p:spPr bwMode="auto">
                <a:xfrm>
                  <a:off x="3962400" y="4343400"/>
                  <a:ext cx="533400" cy="1588"/>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06" name="Straight Arrow Connector 205"/>
                <p:cNvCxnSpPr/>
                <p:nvPr/>
              </p:nvCxnSpPr>
              <p:spPr bwMode="auto">
                <a:xfrm rot="16200000" flipH="1">
                  <a:off x="3459957" y="4069555"/>
                  <a:ext cx="438148" cy="109537"/>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07" name="Straight Connector 206"/>
                <p:cNvCxnSpPr/>
                <p:nvPr/>
              </p:nvCxnSpPr>
              <p:spPr bwMode="auto">
                <a:xfrm flipV="1">
                  <a:off x="3581400" y="33528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Arrow Connector 207"/>
                <p:cNvCxnSpPr/>
                <p:nvPr/>
              </p:nvCxnSpPr>
              <p:spPr bwMode="auto">
                <a:xfrm rot="10800000" flipV="1">
                  <a:off x="3581405" y="3457575"/>
                  <a:ext cx="383377" cy="276222"/>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09" name="Straight Connector 208"/>
                <p:cNvCxnSpPr/>
                <p:nvPr/>
              </p:nvCxnSpPr>
              <p:spPr bwMode="auto">
                <a:xfrm rot="16200000" flipV="1">
                  <a:off x="3352800" y="39624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rot="10800000">
                  <a:off x="4114800" y="33528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rot="5400000" flipH="1" flipV="1">
                  <a:off x="4267200" y="39624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a:off x="37338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22" name="Group 221"/>
            <p:cNvGrpSpPr/>
            <p:nvPr/>
          </p:nvGrpSpPr>
          <p:grpSpPr>
            <a:xfrm>
              <a:off x="5537164" y="3693859"/>
              <a:ext cx="790575" cy="77786"/>
              <a:chOff x="5537164" y="3693859"/>
              <a:chExt cx="790575" cy="77786"/>
            </a:xfrm>
          </p:grpSpPr>
          <p:grpSp>
            <p:nvGrpSpPr>
              <p:cNvPr id="218" name="Group 217"/>
              <p:cNvGrpSpPr/>
              <p:nvPr/>
            </p:nvGrpSpPr>
            <p:grpSpPr>
              <a:xfrm rot="1135685">
                <a:off x="5537164" y="3770057"/>
                <a:ext cx="762000" cy="1588"/>
                <a:chOff x="4648200" y="4343400"/>
                <a:chExt cx="762000" cy="1588"/>
              </a:xfrm>
            </p:grpSpPr>
            <p:cxnSp>
              <p:nvCxnSpPr>
                <p:cNvPr id="53" name="Straight Arrow Connector 52"/>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17" name="Straight Connector 216"/>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19" name="Group 218"/>
              <p:cNvGrpSpPr/>
              <p:nvPr/>
            </p:nvGrpSpPr>
            <p:grpSpPr>
              <a:xfrm rot="11935685">
                <a:off x="5565739" y="3693859"/>
                <a:ext cx="762000" cy="1588"/>
                <a:chOff x="4648200" y="4343400"/>
                <a:chExt cx="762000" cy="1588"/>
              </a:xfrm>
            </p:grpSpPr>
            <p:cxnSp>
              <p:nvCxnSpPr>
                <p:cNvPr id="220" name="Straight Arrow Connector 219"/>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21" name="Straight Connector 220"/>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30" name="Group 229"/>
            <p:cNvGrpSpPr/>
            <p:nvPr/>
          </p:nvGrpSpPr>
          <p:grpSpPr>
            <a:xfrm rot="19358747">
              <a:off x="7299290" y="3696313"/>
              <a:ext cx="790575" cy="77786"/>
              <a:chOff x="5537164" y="3693859"/>
              <a:chExt cx="790575" cy="77786"/>
            </a:xfrm>
          </p:grpSpPr>
          <p:grpSp>
            <p:nvGrpSpPr>
              <p:cNvPr id="231" name="Group 230"/>
              <p:cNvGrpSpPr/>
              <p:nvPr/>
            </p:nvGrpSpPr>
            <p:grpSpPr>
              <a:xfrm rot="1135685">
                <a:off x="5537164" y="3770057"/>
                <a:ext cx="762000" cy="1588"/>
                <a:chOff x="4648200" y="4343400"/>
                <a:chExt cx="762000" cy="1588"/>
              </a:xfrm>
            </p:grpSpPr>
            <p:cxnSp>
              <p:nvCxnSpPr>
                <p:cNvPr id="235" name="Straight Arrow Connector 234"/>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36" name="Straight Connector 235"/>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32" name="Group 231"/>
              <p:cNvGrpSpPr/>
              <p:nvPr/>
            </p:nvGrpSpPr>
            <p:grpSpPr>
              <a:xfrm rot="11935685">
                <a:off x="5565739" y="3693859"/>
                <a:ext cx="762000" cy="1588"/>
                <a:chOff x="4648200" y="4343400"/>
                <a:chExt cx="762000" cy="1588"/>
              </a:xfrm>
            </p:grpSpPr>
            <p:cxnSp>
              <p:nvCxnSpPr>
                <p:cNvPr id="233" name="Straight Arrow Connector 232"/>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34" name="Straight Connector 233"/>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37" name="Group 236"/>
            <p:cNvGrpSpPr/>
            <p:nvPr/>
          </p:nvGrpSpPr>
          <p:grpSpPr>
            <a:xfrm rot="15069189">
              <a:off x="6427753" y="3081254"/>
              <a:ext cx="790575" cy="77786"/>
              <a:chOff x="5537164" y="3693859"/>
              <a:chExt cx="790575" cy="77786"/>
            </a:xfrm>
          </p:grpSpPr>
          <p:grpSp>
            <p:nvGrpSpPr>
              <p:cNvPr id="238" name="Group 237"/>
              <p:cNvGrpSpPr/>
              <p:nvPr/>
            </p:nvGrpSpPr>
            <p:grpSpPr>
              <a:xfrm rot="1135685">
                <a:off x="5537164" y="3770057"/>
                <a:ext cx="762000" cy="1588"/>
                <a:chOff x="4648200" y="4343400"/>
                <a:chExt cx="762000" cy="1588"/>
              </a:xfrm>
            </p:grpSpPr>
            <p:cxnSp>
              <p:nvCxnSpPr>
                <p:cNvPr id="242" name="Straight Arrow Connector 241"/>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43" name="Straight Connector 242"/>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39" name="Group 238"/>
              <p:cNvGrpSpPr/>
              <p:nvPr/>
            </p:nvGrpSpPr>
            <p:grpSpPr>
              <a:xfrm rot="11935685">
                <a:off x="5565739" y="3693859"/>
                <a:ext cx="762000" cy="1588"/>
                <a:chOff x="4648200" y="4343400"/>
                <a:chExt cx="762000" cy="1588"/>
              </a:xfrm>
            </p:grpSpPr>
            <p:cxnSp>
              <p:nvCxnSpPr>
                <p:cNvPr id="240" name="Straight Arrow Connector 239"/>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41" name="Straight Connector 240"/>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44" name="Group 243"/>
            <p:cNvGrpSpPr/>
            <p:nvPr/>
          </p:nvGrpSpPr>
          <p:grpSpPr>
            <a:xfrm rot="2135633">
              <a:off x="6999255" y="4684534"/>
              <a:ext cx="790575" cy="77786"/>
              <a:chOff x="5537164" y="3693859"/>
              <a:chExt cx="790575" cy="77786"/>
            </a:xfrm>
          </p:grpSpPr>
          <p:grpSp>
            <p:nvGrpSpPr>
              <p:cNvPr id="245" name="Group 244"/>
              <p:cNvGrpSpPr/>
              <p:nvPr/>
            </p:nvGrpSpPr>
            <p:grpSpPr>
              <a:xfrm rot="1135685">
                <a:off x="5537164" y="3770057"/>
                <a:ext cx="762000" cy="1588"/>
                <a:chOff x="4648200" y="4343400"/>
                <a:chExt cx="762000" cy="1588"/>
              </a:xfrm>
            </p:grpSpPr>
            <p:cxnSp>
              <p:nvCxnSpPr>
                <p:cNvPr id="249" name="Straight Arrow Connector 248"/>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50" name="Straight Connector 249"/>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46" name="Group 245"/>
              <p:cNvGrpSpPr/>
              <p:nvPr/>
            </p:nvGrpSpPr>
            <p:grpSpPr>
              <a:xfrm rot="11935685">
                <a:off x="5565739" y="3693859"/>
                <a:ext cx="762000" cy="1588"/>
                <a:chOff x="4648200" y="4343400"/>
                <a:chExt cx="762000" cy="1588"/>
              </a:xfrm>
            </p:grpSpPr>
            <p:cxnSp>
              <p:nvCxnSpPr>
                <p:cNvPr id="247" name="Straight Arrow Connector 246"/>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48" name="Straight Connector 247"/>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53" name="Group 252"/>
            <p:cNvGrpSpPr/>
            <p:nvPr/>
          </p:nvGrpSpPr>
          <p:grpSpPr>
            <a:xfrm rot="17196850">
              <a:off x="5851490" y="4686842"/>
              <a:ext cx="790575" cy="77786"/>
              <a:chOff x="5537164" y="3693859"/>
              <a:chExt cx="790575" cy="77786"/>
            </a:xfrm>
          </p:grpSpPr>
          <p:grpSp>
            <p:nvGrpSpPr>
              <p:cNvPr id="254" name="Group 253"/>
              <p:cNvGrpSpPr/>
              <p:nvPr/>
            </p:nvGrpSpPr>
            <p:grpSpPr>
              <a:xfrm rot="1135685">
                <a:off x="5537164" y="3770057"/>
                <a:ext cx="762000" cy="1588"/>
                <a:chOff x="4648200" y="4343400"/>
                <a:chExt cx="762000" cy="1588"/>
              </a:xfrm>
            </p:grpSpPr>
            <p:cxnSp>
              <p:nvCxnSpPr>
                <p:cNvPr id="258" name="Straight Arrow Connector 257"/>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59" name="Straight Connector 258"/>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55" name="Group 254"/>
              <p:cNvGrpSpPr/>
              <p:nvPr/>
            </p:nvGrpSpPr>
            <p:grpSpPr>
              <a:xfrm rot="11935685">
                <a:off x="5565739" y="3693859"/>
                <a:ext cx="762000" cy="1588"/>
                <a:chOff x="4648200" y="4343400"/>
                <a:chExt cx="762000" cy="1588"/>
              </a:xfrm>
            </p:grpSpPr>
            <p:cxnSp>
              <p:nvCxnSpPr>
                <p:cNvPr id="256" name="Straight Arrow Connector 255"/>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57" name="Straight Connector 256"/>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60" name="Group 259"/>
            <p:cNvGrpSpPr/>
            <p:nvPr/>
          </p:nvGrpSpPr>
          <p:grpSpPr>
            <a:xfrm rot="18421893">
              <a:off x="6291423" y="4136030"/>
              <a:ext cx="1139944" cy="77786"/>
              <a:chOff x="5537164" y="3693859"/>
              <a:chExt cx="790575" cy="77786"/>
            </a:xfrm>
          </p:grpSpPr>
          <p:grpSp>
            <p:nvGrpSpPr>
              <p:cNvPr id="261" name="Group 260"/>
              <p:cNvGrpSpPr/>
              <p:nvPr/>
            </p:nvGrpSpPr>
            <p:grpSpPr>
              <a:xfrm rot="1135685">
                <a:off x="5537164" y="3770057"/>
                <a:ext cx="762000" cy="1588"/>
                <a:chOff x="4648200" y="4343400"/>
                <a:chExt cx="762000" cy="1588"/>
              </a:xfrm>
            </p:grpSpPr>
            <p:cxnSp>
              <p:nvCxnSpPr>
                <p:cNvPr id="265" name="Straight Arrow Connector 264"/>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66" name="Straight Connector 265"/>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62" name="Group 261"/>
              <p:cNvGrpSpPr/>
              <p:nvPr/>
            </p:nvGrpSpPr>
            <p:grpSpPr>
              <a:xfrm rot="11935685">
                <a:off x="5565739" y="3693859"/>
                <a:ext cx="762000" cy="1588"/>
                <a:chOff x="4648200" y="4343400"/>
                <a:chExt cx="762000" cy="1588"/>
              </a:xfrm>
            </p:grpSpPr>
            <p:cxnSp>
              <p:nvCxnSpPr>
                <p:cNvPr id="263" name="Straight Arrow Connector 262"/>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64" name="Straight Connector 263"/>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67" name="Group 266"/>
            <p:cNvGrpSpPr/>
            <p:nvPr/>
          </p:nvGrpSpPr>
          <p:grpSpPr>
            <a:xfrm rot="891093">
              <a:off x="6229509" y="4147149"/>
              <a:ext cx="1139944" cy="77786"/>
              <a:chOff x="5537164" y="3693859"/>
              <a:chExt cx="790575" cy="77786"/>
            </a:xfrm>
          </p:grpSpPr>
          <p:grpSp>
            <p:nvGrpSpPr>
              <p:cNvPr id="268" name="Group 267"/>
              <p:cNvGrpSpPr/>
              <p:nvPr/>
            </p:nvGrpSpPr>
            <p:grpSpPr>
              <a:xfrm rot="1135685">
                <a:off x="5537164" y="3770057"/>
                <a:ext cx="762000" cy="1588"/>
                <a:chOff x="4648200" y="4343400"/>
                <a:chExt cx="762000" cy="1588"/>
              </a:xfrm>
            </p:grpSpPr>
            <p:cxnSp>
              <p:nvCxnSpPr>
                <p:cNvPr id="272" name="Straight Arrow Connector 271"/>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73" name="Straight Connector 272"/>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69" name="Group 268"/>
              <p:cNvGrpSpPr/>
              <p:nvPr/>
            </p:nvGrpSpPr>
            <p:grpSpPr>
              <a:xfrm rot="11935685">
                <a:off x="5565739" y="3693859"/>
                <a:ext cx="762000" cy="1588"/>
                <a:chOff x="4648200" y="4343400"/>
                <a:chExt cx="762000" cy="1588"/>
              </a:xfrm>
            </p:grpSpPr>
            <p:cxnSp>
              <p:nvCxnSpPr>
                <p:cNvPr id="270" name="Straight Arrow Connector 269"/>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71" name="Straight Connector 270"/>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74" name="Group 273"/>
            <p:cNvGrpSpPr/>
            <p:nvPr/>
          </p:nvGrpSpPr>
          <p:grpSpPr>
            <a:xfrm rot="5562131">
              <a:off x="6041391" y="3994617"/>
              <a:ext cx="1139944" cy="77786"/>
              <a:chOff x="5537164" y="3693859"/>
              <a:chExt cx="790575" cy="77786"/>
            </a:xfrm>
          </p:grpSpPr>
          <p:grpSp>
            <p:nvGrpSpPr>
              <p:cNvPr id="275" name="Group 274"/>
              <p:cNvGrpSpPr/>
              <p:nvPr/>
            </p:nvGrpSpPr>
            <p:grpSpPr>
              <a:xfrm rot="1135685">
                <a:off x="5537164" y="3770057"/>
                <a:ext cx="762000" cy="1588"/>
                <a:chOff x="4648200" y="4343400"/>
                <a:chExt cx="762000" cy="1588"/>
              </a:xfrm>
            </p:grpSpPr>
            <p:cxnSp>
              <p:nvCxnSpPr>
                <p:cNvPr id="279" name="Straight Arrow Connector 278"/>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80" name="Straight Connector 279"/>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76" name="Group 275"/>
              <p:cNvGrpSpPr/>
              <p:nvPr/>
            </p:nvGrpSpPr>
            <p:grpSpPr>
              <a:xfrm rot="11935685">
                <a:off x="5565739" y="3693859"/>
                <a:ext cx="762000" cy="1588"/>
                <a:chOff x="4648200" y="4343400"/>
                <a:chExt cx="762000" cy="1588"/>
              </a:xfrm>
            </p:grpSpPr>
            <p:cxnSp>
              <p:nvCxnSpPr>
                <p:cNvPr id="277" name="Straight Arrow Connector 276"/>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78" name="Straight Connector 277"/>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81" name="Group 280"/>
            <p:cNvGrpSpPr/>
            <p:nvPr/>
          </p:nvGrpSpPr>
          <p:grpSpPr>
            <a:xfrm rot="2977253">
              <a:off x="6441442" y="3956517"/>
              <a:ext cx="1139944" cy="77786"/>
              <a:chOff x="5537164" y="3693859"/>
              <a:chExt cx="790575" cy="77786"/>
            </a:xfrm>
          </p:grpSpPr>
          <p:grpSp>
            <p:nvGrpSpPr>
              <p:cNvPr id="282" name="Group 281"/>
              <p:cNvGrpSpPr/>
              <p:nvPr/>
            </p:nvGrpSpPr>
            <p:grpSpPr>
              <a:xfrm rot="1135685">
                <a:off x="5537164" y="3770057"/>
                <a:ext cx="762000" cy="1588"/>
                <a:chOff x="4648200" y="4343400"/>
                <a:chExt cx="762000" cy="1588"/>
              </a:xfrm>
            </p:grpSpPr>
            <p:cxnSp>
              <p:nvCxnSpPr>
                <p:cNvPr id="286" name="Straight Arrow Connector 285"/>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87" name="Straight Connector 286"/>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3" name="Group 282"/>
              <p:cNvGrpSpPr/>
              <p:nvPr/>
            </p:nvGrpSpPr>
            <p:grpSpPr>
              <a:xfrm rot="11935685">
                <a:off x="5565739" y="3693859"/>
                <a:ext cx="762000" cy="1588"/>
                <a:chOff x="4648200" y="4343400"/>
                <a:chExt cx="762000" cy="1588"/>
              </a:xfrm>
            </p:grpSpPr>
            <p:cxnSp>
              <p:nvCxnSpPr>
                <p:cNvPr id="284" name="Straight Arrow Connector 283"/>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85" name="Straight Connector 284"/>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88" name="Group 287"/>
            <p:cNvGrpSpPr/>
            <p:nvPr/>
          </p:nvGrpSpPr>
          <p:grpSpPr>
            <a:xfrm rot="9645242">
              <a:off x="6239035" y="3806498"/>
              <a:ext cx="1139944" cy="77786"/>
              <a:chOff x="5537164" y="3693859"/>
              <a:chExt cx="790575" cy="77786"/>
            </a:xfrm>
          </p:grpSpPr>
          <p:grpSp>
            <p:nvGrpSpPr>
              <p:cNvPr id="289" name="Group 288"/>
              <p:cNvGrpSpPr/>
              <p:nvPr/>
            </p:nvGrpSpPr>
            <p:grpSpPr>
              <a:xfrm rot="1135685">
                <a:off x="5537164" y="3770057"/>
                <a:ext cx="762000" cy="1588"/>
                <a:chOff x="4648200" y="4343400"/>
                <a:chExt cx="762000" cy="1588"/>
              </a:xfrm>
            </p:grpSpPr>
            <p:cxnSp>
              <p:nvCxnSpPr>
                <p:cNvPr id="293" name="Straight Arrow Connector 292"/>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94" name="Straight Connector 293"/>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90" name="Group 289"/>
              <p:cNvGrpSpPr/>
              <p:nvPr/>
            </p:nvGrpSpPr>
            <p:grpSpPr>
              <a:xfrm rot="11935685">
                <a:off x="5565739" y="3693859"/>
                <a:ext cx="762000" cy="1588"/>
                <a:chOff x="4648200" y="4343400"/>
                <a:chExt cx="762000" cy="1588"/>
              </a:xfrm>
            </p:grpSpPr>
            <p:cxnSp>
              <p:nvCxnSpPr>
                <p:cNvPr id="291" name="Straight Arrow Connector 290"/>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92" name="Straight Connector 291"/>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295" name="Group 294"/>
            <p:cNvGrpSpPr/>
            <p:nvPr/>
          </p:nvGrpSpPr>
          <p:grpSpPr>
            <a:xfrm>
              <a:off x="6172200" y="3352800"/>
              <a:ext cx="1295400" cy="1219200"/>
              <a:chOff x="6172200" y="3352800"/>
              <a:chExt cx="1295400" cy="1219200"/>
            </a:xfrm>
          </p:grpSpPr>
          <p:sp>
            <p:nvSpPr>
              <p:cNvPr id="12" name="Oval 89"/>
              <p:cNvSpPr>
                <a:spLocks noChangeArrowheads="1"/>
              </p:cNvSpPr>
              <p:nvPr/>
            </p:nvSpPr>
            <p:spPr bwMode="auto">
              <a:xfrm>
                <a:off x="6705600" y="33528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3" name="Oval 89"/>
              <p:cNvSpPr>
                <a:spLocks noChangeArrowheads="1"/>
              </p:cNvSpPr>
              <p:nvPr/>
            </p:nvSpPr>
            <p:spPr bwMode="auto">
              <a:xfrm>
                <a:off x="6172200" y="37338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4" name="Oval 89"/>
              <p:cNvSpPr>
                <a:spLocks noChangeArrowheads="1"/>
              </p:cNvSpPr>
              <p:nvPr/>
            </p:nvSpPr>
            <p:spPr bwMode="auto">
              <a:xfrm>
                <a:off x="7239000" y="37338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5" name="Oval 89"/>
              <p:cNvSpPr>
                <a:spLocks noChangeArrowheads="1"/>
              </p:cNvSpPr>
              <p:nvPr/>
            </p:nvSpPr>
            <p:spPr bwMode="auto">
              <a:xfrm>
                <a:off x="6324600" y="43434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6" name="Oval 89"/>
              <p:cNvSpPr>
                <a:spLocks noChangeArrowheads="1"/>
              </p:cNvSpPr>
              <p:nvPr/>
            </p:nvSpPr>
            <p:spPr bwMode="auto">
              <a:xfrm>
                <a:off x="7086600" y="43434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grpSp>
        <p:grpSp>
          <p:nvGrpSpPr>
            <p:cNvPr id="296" name="Group 295"/>
            <p:cNvGrpSpPr/>
            <p:nvPr/>
          </p:nvGrpSpPr>
          <p:grpSpPr>
            <a:xfrm>
              <a:off x="5486400" y="2667000"/>
              <a:ext cx="2667000" cy="2438400"/>
              <a:chOff x="5486400" y="2667000"/>
              <a:chExt cx="2667000" cy="2438400"/>
            </a:xfrm>
          </p:grpSpPr>
          <p:sp>
            <p:nvSpPr>
              <p:cNvPr id="17" name="Oval 89"/>
              <p:cNvSpPr>
                <a:spLocks noChangeArrowheads="1"/>
              </p:cNvSpPr>
              <p:nvPr/>
            </p:nvSpPr>
            <p:spPr bwMode="auto">
              <a:xfrm>
                <a:off x="6705600" y="26670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20" name="Oval 89"/>
              <p:cNvSpPr>
                <a:spLocks noChangeArrowheads="1"/>
              </p:cNvSpPr>
              <p:nvPr/>
            </p:nvSpPr>
            <p:spPr bwMode="auto">
              <a:xfrm>
                <a:off x="5486400" y="35052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21" name="Oval 89"/>
              <p:cNvSpPr>
                <a:spLocks noChangeArrowheads="1"/>
              </p:cNvSpPr>
              <p:nvPr/>
            </p:nvSpPr>
            <p:spPr bwMode="auto">
              <a:xfrm>
                <a:off x="7924800" y="35052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22" name="Oval 89"/>
              <p:cNvSpPr>
                <a:spLocks noChangeArrowheads="1"/>
              </p:cNvSpPr>
              <p:nvPr/>
            </p:nvSpPr>
            <p:spPr bwMode="auto">
              <a:xfrm>
                <a:off x="7467600" y="48768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23" name="Oval 89"/>
              <p:cNvSpPr>
                <a:spLocks noChangeArrowheads="1"/>
              </p:cNvSpPr>
              <p:nvPr/>
            </p:nvSpPr>
            <p:spPr bwMode="auto">
              <a:xfrm>
                <a:off x="5943600" y="48768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grpSp>
      </p:grpSp>
      <p:sp>
        <p:nvSpPr>
          <p:cNvPr id="301" name="TextBox 300"/>
          <p:cNvSpPr txBox="1"/>
          <p:nvPr/>
        </p:nvSpPr>
        <p:spPr>
          <a:xfrm>
            <a:off x="5715000" y="4953000"/>
            <a:ext cx="533400" cy="461665"/>
          </a:xfrm>
          <a:prstGeom prst="rect">
            <a:avLst/>
          </a:prstGeom>
          <a:noFill/>
        </p:spPr>
        <p:txBody>
          <a:bodyPr wrap="square" rtlCol="0">
            <a:spAutoFit/>
          </a:bodyPr>
          <a:lstStyle/>
          <a:p>
            <a:r>
              <a:rPr lang="en-US" sz="2400" i="1" dirty="0" smtClean="0">
                <a:latin typeface="Times New Roman" pitchFamily="18" charset="0"/>
                <a:cs typeface="Times New Roman" pitchFamily="18" charset="0"/>
              </a:rPr>
              <a:t>v</a:t>
            </a:r>
            <a:endParaRPr lang="en-US" sz="2400" i="1" baseline="-25000" dirty="0">
              <a:latin typeface="Times New Roman" pitchFamily="18" charset="0"/>
              <a:cs typeface="Times New Roman" pitchFamily="18" charset="0"/>
            </a:endParaRPr>
          </a:p>
        </p:txBody>
      </p:sp>
      <p:sp>
        <p:nvSpPr>
          <p:cNvPr id="307" name="TextBox 306"/>
          <p:cNvSpPr txBox="1"/>
          <p:nvPr/>
        </p:nvSpPr>
        <p:spPr>
          <a:xfrm>
            <a:off x="5498483" y="4443412"/>
            <a:ext cx="968991" cy="461665"/>
          </a:xfrm>
          <a:prstGeom prst="rect">
            <a:avLst/>
          </a:prstGeom>
          <a:noFill/>
        </p:spPr>
        <p:txBody>
          <a:bodyPr wrap="square" rtlCol="0">
            <a:spAutoFit/>
          </a:bodyPr>
          <a:lstStyle/>
          <a:p>
            <a:pPr algn="l"/>
            <a:r>
              <a:rPr lang="en-US" sz="2400" i="1" dirty="0" err="1" smtClean="0">
                <a:solidFill>
                  <a:srgbClr val="3333FF"/>
                </a:solidFill>
                <a:latin typeface="Times New Roman" pitchFamily="18" charset="0"/>
                <a:cs typeface="Times New Roman" pitchFamily="18" charset="0"/>
              </a:rPr>
              <a:t>c</a:t>
            </a:r>
            <a:r>
              <a:rPr lang="en-US" sz="2400" i="1" baseline="-25000" dirty="0" err="1" smtClean="0">
                <a:solidFill>
                  <a:srgbClr val="3333FF"/>
                </a:solidFill>
                <a:latin typeface="Times New Roman" pitchFamily="18" charset="0"/>
                <a:cs typeface="Times New Roman" pitchFamily="18" charset="0"/>
              </a:rPr>
              <a:t>out</a:t>
            </a:r>
            <a:r>
              <a:rPr lang="en-US" sz="2400" dirty="0" smtClean="0">
                <a:solidFill>
                  <a:srgbClr val="3333FF"/>
                </a:solidFill>
                <a:latin typeface="Times New Roman" pitchFamily="18" charset="0"/>
                <a:cs typeface="Times New Roman" pitchFamily="18" charset="0"/>
              </a:rPr>
              <a:t>(</a:t>
            </a:r>
            <a:r>
              <a:rPr lang="en-US" sz="2400" i="1" dirty="0" smtClean="0">
                <a:solidFill>
                  <a:srgbClr val="3333FF"/>
                </a:solidFill>
                <a:latin typeface="Times New Roman" pitchFamily="18" charset="0"/>
                <a:cs typeface="Times New Roman" pitchFamily="18" charset="0"/>
              </a:rPr>
              <a:t>v</a:t>
            </a:r>
            <a:r>
              <a:rPr lang="en-US" sz="2400" dirty="0" smtClean="0">
                <a:solidFill>
                  <a:srgbClr val="3333FF"/>
                </a:solidFill>
                <a:latin typeface="Times New Roman" pitchFamily="18" charset="0"/>
                <a:cs typeface="Times New Roman" pitchFamily="18" charset="0"/>
              </a:rPr>
              <a:t>)</a:t>
            </a:r>
            <a:endParaRPr lang="en-US" sz="2400" i="1" baseline="-25000" dirty="0">
              <a:solidFill>
                <a:srgbClr val="3333FF"/>
              </a:solidFill>
              <a:latin typeface="Times New Roman" pitchFamily="18" charset="0"/>
              <a:cs typeface="Times New Roman" pitchFamily="18" charset="0"/>
            </a:endParaRPr>
          </a:p>
        </p:txBody>
      </p:sp>
      <p:graphicFrame>
        <p:nvGraphicFramePr>
          <p:cNvPr id="313" name="Object 2"/>
          <p:cNvGraphicFramePr>
            <a:graphicFrameLocks noChangeAspect="1"/>
          </p:cNvGraphicFramePr>
          <p:nvPr/>
        </p:nvGraphicFramePr>
        <p:xfrm>
          <a:off x="6805612" y="3948112"/>
          <a:ext cx="304800" cy="269875"/>
        </p:xfrm>
        <a:graphic>
          <a:graphicData uri="http://schemas.openxmlformats.org/presentationml/2006/ole">
            <p:oleObj spid="_x0000_s118791" name="Equation" r:id="rId3" imgW="152280" imgH="126720" progId="Equation.DSMT4">
              <p:embed/>
            </p:oleObj>
          </a:graphicData>
        </a:graphic>
      </p:graphicFrame>
      <p:sp>
        <p:nvSpPr>
          <p:cNvPr id="317" name="Freeform 316"/>
          <p:cNvSpPr/>
          <p:nvPr/>
        </p:nvSpPr>
        <p:spPr bwMode="auto">
          <a:xfrm rot="21272868">
            <a:off x="2618603" y="4320351"/>
            <a:ext cx="2756848" cy="716508"/>
          </a:xfrm>
          <a:custGeom>
            <a:avLst/>
            <a:gdLst>
              <a:gd name="connsiteX0" fmla="*/ 0 w 2756848"/>
              <a:gd name="connsiteY0" fmla="*/ 341194 h 716508"/>
              <a:gd name="connsiteX1" fmla="*/ 928048 w 2756848"/>
              <a:gd name="connsiteY1" fmla="*/ 54591 h 716508"/>
              <a:gd name="connsiteX2" fmla="*/ 1856096 w 2756848"/>
              <a:gd name="connsiteY2" fmla="*/ 668741 h 716508"/>
              <a:gd name="connsiteX3" fmla="*/ 2756848 w 2756848"/>
              <a:gd name="connsiteY3" fmla="*/ 341194 h 716508"/>
              <a:gd name="connsiteX0" fmla="*/ 0 w 2756848"/>
              <a:gd name="connsiteY0" fmla="*/ 341194 h 716508"/>
              <a:gd name="connsiteX1" fmla="*/ 928048 w 2756848"/>
              <a:gd name="connsiteY1" fmla="*/ 54591 h 716508"/>
              <a:gd name="connsiteX2" fmla="*/ 1405720 w 2756848"/>
              <a:gd name="connsiteY2" fmla="*/ 668741 h 716508"/>
              <a:gd name="connsiteX3" fmla="*/ 2756848 w 2756848"/>
              <a:gd name="connsiteY3" fmla="*/ 341194 h 716508"/>
              <a:gd name="connsiteX0" fmla="*/ 0 w 2756848"/>
              <a:gd name="connsiteY0" fmla="*/ 341194 h 716508"/>
              <a:gd name="connsiteX1" fmla="*/ 1433016 w 2756848"/>
              <a:gd name="connsiteY1" fmla="*/ 54591 h 716508"/>
              <a:gd name="connsiteX2" fmla="*/ 1405720 w 2756848"/>
              <a:gd name="connsiteY2" fmla="*/ 668741 h 716508"/>
              <a:gd name="connsiteX3" fmla="*/ 2756848 w 2756848"/>
              <a:gd name="connsiteY3" fmla="*/ 341194 h 716508"/>
            </a:gdLst>
            <a:ahLst/>
            <a:cxnLst>
              <a:cxn ang="0">
                <a:pos x="connsiteX0" y="connsiteY0"/>
              </a:cxn>
              <a:cxn ang="0">
                <a:pos x="connsiteX1" y="connsiteY1"/>
              </a:cxn>
              <a:cxn ang="0">
                <a:pos x="connsiteX2" y="connsiteY2"/>
              </a:cxn>
              <a:cxn ang="0">
                <a:pos x="connsiteX3" y="connsiteY3"/>
              </a:cxn>
            </a:cxnLst>
            <a:rect l="l" t="t" r="r" b="b"/>
            <a:pathLst>
              <a:path w="2756848" h="716508">
                <a:moveTo>
                  <a:pt x="0" y="341194"/>
                </a:moveTo>
                <a:cubicBezTo>
                  <a:pt x="309349" y="170597"/>
                  <a:pt x="1198729" y="0"/>
                  <a:pt x="1433016" y="54591"/>
                </a:cubicBezTo>
                <a:cubicBezTo>
                  <a:pt x="1667303" y="109182"/>
                  <a:pt x="1185081" y="620974"/>
                  <a:pt x="1405720" y="668741"/>
                </a:cubicBezTo>
                <a:cubicBezTo>
                  <a:pt x="1626359" y="716508"/>
                  <a:pt x="2458872" y="528851"/>
                  <a:pt x="2756848" y="341194"/>
                </a:cubicBezTo>
              </a:path>
            </a:pathLst>
          </a:custGeom>
          <a:noFill/>
          <a:ln w="25400" cap="flat" cmpd="sng" algn="ctr">
            <a:solidFill>
              <a:schemeClr val="tx1"/>
            </a:solidFill>
            <a:prstDash val="solid"/>
            <a:round/>
            <a:headEnd type="arrow" w="med" len="med"/>
            <a:tailEnd type="arrow"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grpSp>
        <p:nvGrpSpPr>
          <p:cNvPr id="461" name="Group 460"/>
          <p:cNvGrpSpPr>
            <a:grpSpLocks noChangeAspect="1"/>
          </p:cNvGrpSpPr>
          <p:nvPr/>
        </p:nvGrpSpPr>
        <p:grpSpPr>
          <a:xfrm>
            <a:off x="2286000" y="4800600"/>
            <a:ext cx="274320" cy="258921"/>
            <a:chOff x="3429000" y="5029994"/>
            <a:chExt cx="1371600" cy="1294606"/>
          </a:xfrm>
        </p:grpSpPr>
        <p:grpSp>
          <p:nvGrpSpPr>
            <p:cNvPr id="450" name="Group 449"/>
            <p:cNvGrpSpPr>
              <a:grpSpLocks noChangeAspect="1"/>
            </p:cNvGrpSpPr>
            <p:nvPr/>
          </p:nvGrpSpPr>
          <p:grpSpPr>
            <a:xfrm>
              <a:off x="3581400" y="5181600"/>
              <a:ext cx="1066800" cy="992188"/>
              <a:chOff x="3581400" y="5181600"/>
              <a:chExt cx="1066800" cy="992188"/>
            </a:xfrm>
          </p:grpSpPr>
          <p:cxnSp>
            <p:nvCxnSpPr>
              <p:cNvPr id="427" name="Straight Connector 426"/>
              <p:cNvCxnSpPr/>
              <p:nvPr/>
            </p:nvCxnSpPr>
            <p:spPr bwMode="auto">
              <a:xfrm rot="16200000" flipV="1">
                <a:off x="3352800" y="57912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rot="5400000" flipH="1" flipV="1">
                <a:off x="4267200" y="57912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3733800" y="61722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581400" y="51816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a:off x="4114800" y="51816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a:off x="3581400" y="5562600"/>
                <a:ext cx="1066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a:off x="3581400" y="5562600"/>
                <a:ext cx="914400" cy="6111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4" name="Straight Connector 443"/>
              <p:cNvCxnSpPr/>
              <p:nvPr/>
            </p:nvCxnSpPr>
            <p:spPr bwMode="auto">
              <a:xfrm rot="10800000" flipV="1">
                <a:off x="3733800" y="5562600"/>
                <a:ext cx="914400" cy="6096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6" name="Straight Connector 445"/>
              <p:cNvCxnSpPr/>
              <p:nvPr/>
            </p:nvCxnSpPr>
            <p:spPr bwMode="auto">
              <a:xfrm rot="5400000">
                <a:off x="3429000" y="5486400"/>
                <a:ext cx="9906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rot="16200000" flipH="1">
                <a:off x="3810000" y="5486400"/>
                <a:ext cx="9906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52" name="Straight Connector 451"/>
            <p:cNvCxnSpPr/>
            <p:nvPr/>
          </p:nvCxnSpPr>
          <p:spPr bwMode="auto">
            <a:xfrm rot="10800000">
              <a:off x="3429000" y="5486400"/>
              <a:ext cx="1524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rot="10800000" flipV="1">
              <a:off x="4648200" y="5486400"/>
              <a:ext cx="1524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rot="5400000">
              <a:off x="3619500" y="6210300"/>
              <a:ext cx="1524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rot="16200000" flipH="1">
              <a:off x="4457700" y="6210300"/>
              <a:ext cx="1524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rot="5400000">
              <a:off x="4038600" y="5105400"/>
              <a:ext cx="1524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aphicFrame>
        <p:nvGraphicFramePr>
          <p:cNvPr id="462" name="Object 2"/>
          <p:cNvGraphicFramePr>
            <a:graphicFrameLocks noChangeAspect="1"/>
          </p:cNvGraphicFramePr>
          <p:nvPr/>
        </p:nvGraphicFramePr>
        <p:xfrm>
          <a:off x="6429375" y="4724400"/>
          <a:ext cx="304800" cy="269875"/>
        </p:xfrm>
        <a:graphic>
          <a:graphicData uri="http://schemas.openxmlformats.org/presentationml/2006/ole">
            <p:oleObj spid="_x0000_s118792" name="Equation" r:id="rId4" imgW="152280" imgH="126720" progId="Equation.DSMT4">
              <p:embed/>
            </p:oleObj>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44"/>
          <p:cNvSpPr>
            <a:spLocks noGrp="1" noChangeArrowheads="1"/>
          </p:cNvSpPr>
          <p:nvPr>
            <p:ph type="title"/>
          </p:nvPr>
        </p:nvSpPr>
        <p:spPr>
          <a:xfrm>
            <a:off x="838200" y="214313"/>
            <a:ext cx="8305800" cy="1462087"/>
          </a:xfrm>
        </p:spPr>
        <p:txBody>
          <a:bodyPr/>
          <a:lstStyle/>
          <a:p>
            <a:pPr eaLnBrk="1" hangingPunct="1"/>
            <a:r>
              <a:rPr lang="en-US" dirty="0" smtClean="0"/>
              <a:t>P2P Network as Set of Networks</a:t>
            </a:r>
          </a:p>
        </p:txBody>
      </p:sp>
      <p:sp>
        <p:nvSpPr>
          <p:cNvPr id="17412" name="Rectangle 45"/>
          <p:cNvSpPr>
            <a:spLocks noGrp="1" noChangeArrowheads="1"/>
          </p:cNvSpPr>
          <p:nvPr>
            <p:ph idx="1"/>
          </p:nvPr>
        </p:nvSpPr>
        <p:spPr>
          <a:xfrm>
            <a:off x="1182688" y="5257800"/>
            <a:ext cx="7772400" cy="1295400"/>
          </a:xfrm>
        </p:spPr>
        <p:txBody>
          <a:bodyPr/>
          <a:lstStyle/>
          <a:p>
            <a:pPr eaLnBrk="1" hangingPunct="1"/>
            <a:r>
              <a:rPr lang="en-US" sz="2400" dirty="0" smtClean="0"/>
              <a:t>Corollary to Edmonds’ Theorem:</a:t>
            </a:r>
          </a:p>
          <a:p>
            <a:pPr lvl="1" eaLnBrk="1" hangingPunct="1"/>
            <a:r>
              <a:rPr lang="en-US" sz="2000" dirty="0" smtClean="0"/>
              <a:t>Given a P2P network with a single broadcast session (i.e., a single sender and all other nodes as receivers), the maximum throughput is achievable by routing over a set of directed spanning trees</a:t>
            </a:r>
          </a:p>
        </p:txBody>
      </p:sp>
      <p:graphicFrame>
        <p:nvGraphicFramePr>
          <p:cNvPr id="119811" name="Object 3"/>
          <p:cNvGraphicFramePr>
            <a:graphicFrameLocks noChangeAspect="1"/>
          </p:cNvGraphicFramePr>
          <p:nvPr/>
        </p:nvGraphicFramePr>
        <p:xfrm>
          <a:off x="107950" y="1983474"/>
          <a:ext cx="9036050" cy="1346200"/>
        </p:xfrm>
        <a:graphic>
          <a:graphicData uri="http://schemas.openxmlformats.org/presentationml/2006/ole">
            <p:oleObj spid="_x0000_s119811" name="Equation" r:id="rId3" imgW="4279680" imgH="634680" progId="Equation.DSMT4">
              <p:embed/>
            </p:oleObj>
          </a:graphicData>
        </a:graphic>
      </p:graphicFrame>
      <p:grpSp>
        <p:nvGrpSpPr>
          <p:cNvPr id="297" name="Group 296"/>
          <p:cNvGrpSpPr>
            <a:grpSpLocks noChangeAspect="1"/>
          </p:cNvGrpSpPr>
          <p:nvPr/>
        </p:nvGrpSpPr>
        <p:grpSpPr>
          <a:xfrm>
            <a:off x="6400800" y="3200400"/>
            <a:ext cx="1943100" cy="2088143"/>
            <a:chOff x="5247721" y="4152111"/>
            <a:chExt cx="1295400" cy="1392095"/>
          </a:xfrm>
        </p:grpSpPr>
        <p:grpSp>
          <p:nvGrpSpPr>
            <p:cNvPr id="97" name="Group 212"/>
            <p:cNvGrpSpPr/>
            <p:nvPr/>
          </p:nvGrpSpPr>
          <p:grpSpPr>
            <a:xfrm>
              <a:off x="5328690" y="4228304"/>
              <a:ext cx="1143001" cy="1068386"/>
              <a:chOff x="3581406" y="3276593"/>
              <a:chExt cx="1143001" cy="1068386"/>
            </a:xfrm>
          </p:grpSpPr>
          <p:grpSp>
            <p:nvGrpSpPr>
              <p:cNvPr id="268" name="Group 190"/>
              <p:cNvGrpSpPr/>
              <p:nvPr/>
            </p:nvGrpSpPr>
            <p:grpSpPr>
              <a:xfrm>
                <a:off x="3581406" y="3276593"/>
                <a:ext cx="1143001" cy="1068386"/>
                <a:chOff x="3581400" y="3352800"/>
                <a:chExt cx="1066800" cy="992188"/>
              </a:xfrm>
            </p:grpSpPr>
            <p:cxnSp>
              <p:nvCxnSpPr>
                <p:cNvPr id="280" name="Straight Arrow Connector 279"/>
                <p:cNvCxnSpPr/>
                <p:nvPr/>
              </p:nvCxnSpPr>
              <p:spPr bwMode="auto">
                <a:xfrm rot="10800000">
                  <a:off x="4114807" y="3352804"/>
                  <a:ext cx="397663" cy="285746"/>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81" name="Straight Arrow Connector 280"/>
                <p:cNvCxnSpPr/>
                <p:nvPr/>
              </p:nvCxnSpPr>
              <p:spPr bwMode="auto">
                <a:xfrm rot="5400000" flipH="1" flipV="1">
                  <a:off x="4370784" y="3899298"/>
                  <a:ext cx="442913" cy="111919"/>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82" name="Straight Arrow Connector 281"/>
                <p:cNvCxnSpPr/>
                <p:nvPr/>
              </p:nvCxnSpPr>
              <p:spPr bwMode="auto">
                <a:xfrm>
                  <a:off x="3962400" y="4343400"/>
                  <a:ext cx="533400" cy="1588"/>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83" name="Straight Arrow Connector 282"/>
                <p:cNvCxnSpPr/>
                <p:nvPr/>
              </p:nvCxnSpPr>
              <p:spPr bwMode="auto">
                <a:xfrm rot="16200000" flipH="1">
                  <a:off x="3459957" y="4069555"/>
                  <a:ext cx="438148" cy="109537"/>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84" name="Straight Connector 283"/>
                <p:cNvCxnSpPr/>
                <p:nvPr/>
              </p:nvCxnSpPr>
              <p:spPr bwMode="auto">
                <a:xfrm flipV="1">
                  <a:off x="3581400" y="33528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5" name="Straight Arrow Connector 284"/>
                <p:cNvCxnSpPr/>
                <p:nvPr/>
              </p:nvCxnSpPr>
              <p:spPr bwMode="auto">
                <a:xfrm rot="10800000" flipV="1">
                  <a:off x="3581405" y="3457575"/>
                  <a:ext cx="383377" cy="276222"/>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86" name="Straight Connector 285"/>
                <p:cNvCxnSpPr/>
                <p:nvPr/>
              </p:nvCxnSpPr>
              <p:spPr bwMode="auto">
                <a:xfrm rot="16200000" flipV="1">
                  <a:off x="3352800" y="39624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a:off x="4114800" y="33528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5400000" flipH="1" flipV="1">
                  <a:off x="4267200" y="39624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p:nvPr/>
              </p:nvCxnSpPr>
              <p:spPr bwMode="auto">
                <a:xfrm>
                  <a:off x="37338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69" name="Group 201"/>
              <p:cNvGrpSpPr/>
              <p:nvPr/>
            </p:nvGrpSpPr>
            <p:grpSpPr>
              <a:xfrm flipH="1">
                <a:off x="3657595" y="3367095"/>
                <a:ext cx="990601" cy="915990"/>
                <a:chOff x="3581400" y="3352800"/>
                <a:chExt cx="1066800" cy="992188"/>
              </a:xfrm>
            </p:grpSpPr>
            <p:cxnSp>
              <p:nvCxnSpPr>
                <p:cNvPr id="270" name="Straight Arrow Connector 269"/>
                <p:cNvCxnSpPr/>
                <p:nvPr/>
              </p:nvCxnSpPr>
              <p:spPr bwMode="auto">
                <a:xfrm rot="10800000">
                  <a:off x="4114807" y="3352804"/>
                  <a:ext cx="397663" cy="285746"/>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71" name="Straight Arrow Connector 270"/>
                <p:cNvCxnSpPr/>
                <p:nvPr/>
              </p:nvCxnSpPr>
              <p:spPr bwMode="auto">
                <a:xfrm rot="5400000" flipH="1" flipV="1">
                  <a:off x="4370784" y="3899298"/>
                  <a:ext cx="442913" cy="111919"/>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72" name="Straight Arrow Connector 271"/>
                <p:cNvCxnSpPr/>
                <p:nvPr/>
              </p:nvCxnSpPr>
              <p:spPr bwMode="auto">
                <a:xfrm>
                  <a:off x="3962400" y="4343400"/>
                  <a:ext cx="533400" cy="1588"/>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73" name="Straight Arrow Connector 272"/>
                <p:cNvCxnSpPr/>
                <p:nvPr/>
              </p:nvCxnSpPr>
              <p:spPr bwMode="auto">
                <a:xfrm rot="16200000" flipH="1">
                  <a:off x="3459957" y="4069555"/>
                  <a:ext cx="438148" cy="109537"/>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74" name="Straight Connector 273"/>
                <p:cNvCxnSpPr/>
                <p:nvPr/>
              </p:nvCxnSpPr>
              <p:spPr bwMode="auto">
                <a:xfrm flipV="1">
                  <a:off x="3581400" y="33528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5" name="Straight Arrow Connector 274"/>
                <p:cNvCxnSpPr/>
                <p:nvPr/>
              </p:nvCxnSpPr>
              <p:spPr bwMode="auto">
                <a:xfrm rot="10800000" flipV="1">
                  <a:off x="3581405" y="3457575"/>
                  <a:ext cx="383377" cy="276222"/>
                </a:xfrm>
                <a:prstGeom prst="straightConnector1">
                  <a:avLst/>
                </a:prstGeom>
                <a:solidFill>
                  <a:schemeClr val="accent1"/>
                </a:solidFill>
                <a:ln w="9525" cap="flat" cmpd="sng" algn="ctr">
                  <a:solidFill>
                    <a:schemeClr val="tx1"/>
                  </a:solidFill>
                  <a:prstDash val="solid"/>
                  <a:round/>
                  <a:headEnd type="arrow" w="med" len="med"/>
                  <a:tailEnd type="none"/>
                </a:ln>
                <a:effectLst/>
              </p:spPr>
            </p:cxnSp>
            <p:cxnSp>
              <p:nvCxnSpPr>
                <p:cNvPr id="276" name="Straight Connector 275"/>
                <p:cNvCxnSpPr/>
                <p:nvPr/>
              </p:nvCxnSpPr>
              <p:spPr bwMode="auto">
                <a:xfrm rot="16200000" flipV="1">
                  <a:off x="3352800" y="39624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7" name="Straight Connector 276"/>
                <p:cNvCxnSpPr/>
                <p:nvPr/>
              </p:nvCxnSpPr>
              <p:spPr bwMode="auto">
                <a:xfrm rot="10800000">
                  <a:off x="4114800" y="3352800"/>
                  <a:ext cx="533400" cy="3810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8" name="Straight Connector 277"/>
                <p:cNvCxnSpPr/>
                <p:nvPr/>
              </p:nvCxnSpPr>
              <p:spPr bwMode="auto">
                <a:xfrm rot="5400000" flipH="1" flipV="1">
                  <a:off x="4267200" y="3962400"/>
                  <a:ext cx="609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9" name="Straight Connector 278"/>
                <p:cNvCxnSpPr/>
                <p:nvPr/>
              </p:nvCxnSpPr>
              <p:spPr bwMode="auto">
                <a:xfrm>
                  <a:off x="37338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103" name="Group 259"/>
            <p:cNvGrpSpPr/>
            <p:nvPr/>
          </p:nvGrpSpPr>
          <p:grpSpPr>
            <a:xfrm rot="18421893">
              <a:off x="5366944" y="4935341"/>
              <a:ext cx="1139944" cy="77786"/>
              <a:chOff x="5537164" y="3693859"/>
              <a:chExt cx="790575" cy="77786"/>
            </a:xfrm>
          </p:grpSpPr>
          <p:grpSp>
            <p:nvGrpSpPr>
              <p:cNvPr id="144" name="Group 260"/>
              <p:cNvGrpSpPr/>
              <p:nvPr/>
            </p:nvGrpSpPr>
            <p:grpSpPr>
              <a:xfrm rot="1135685">
                <a:off x="5537164" y="3770057"/>
                <a:ext cx="762000" cy="1588"/>
                <a:chOff x="4648200" y="4343400"/>
                <a:chExt cx="762000" cy="1588"/>
              </a:xfrm>
            </p:grpSpPr>
            <p:cxnSp>
              <p:nvCxnSpPr>
                <p:cNvPr id="148" name="Straight Arrow Connector 147"/>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49" name="Straight Connector 148"/>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45" name="Group 261"/>
              <p:cNvGrpSpPr/>
              <p:nvPr/>
            </p:nvGrpSpPr>
            <p:grpSpPr>
              <a:xfrm rot="11935685">
                <a:off x="5565739" y="3693859"/>
                <a:ext cx="762000" cy="1588"/>
                <a:chOff x="4648200" y="4343400"/>
                <a:chExt cx="762000" cy="1588"/>
              </a:xfrm>
            </p:grpSpPr>
            <p:cxnSp>
              <p:nvCxnSpPr>
                <p:cNvPr id="146" name="Straight Arrow Connector 145"/>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47" name="Straight Connector 146"/>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104" name="Group 266"/>
            <p:cNvGrpSpPr/>
            <p:nvPr/>
          </p:nvGrpSpPr>
          <p:grpSpPr>
            <a:xfrm rot="891093">
              <a:off x="5305030" y="4946460"/>
              <a:ext cx="1139944" cy="77786"/>
              <a:chOff x="5537164" y="3693859"/>
              <a:chExt cx="790575" cy="77786"/>
            </a:xfrm>
          </p:grpSpPr>
          <p:grpSp>
            <p:nvGrpSpPr>
              <p:cNvPr id="138" name="Group 267"/>
              <p:cNvGrpSpPr/>
              <p:nvPr/>
            </p:nvGrpSpPr>
            <p:grpSpPr>
              <a:xfrm rot="1135685">
                <a:off x="5537164" y="3770057"/>
                <a:ext cx="762000" cy="1588"/>
                <a:chOff x="4648200" y="4343400"/>
                <a:chExt cx="762000" cy="1588"/>
              </a:xfrm>
            </p:grpSpPr>
            <p:cxnSp>
              <p:nvCxnSpPr>
                <p:cNvPr id="142" name="Straight Arrow Connector 141"/>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43" name="Straight Connector 142"/>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9" name="Group 268"/>
              <p:cNvGrpSpPr/>
              <p:nvPr/>
            </p:nvGrpSpPr>
            <p:grpSpPr>
              <a:xfrm rot="11935685">
                <a:off x="5565739" y="3693859"/>
                <a:ext cx="762000" cy="1588"/>
                <a:chOff x="4648200" y="4343400"/>
                <a:chExt cx="762000" cy="1588"/>
              </a:xfrm>
            </p:grpSpPr>
            <p:cxnSp>
              <p:nvCxnSpPr>
                <p:cNvPr id="140" name="Straight Arrow Connector 139"/>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41" name="Straight Connector 140"/>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105" name="Group 273"/>
            <p:cNvGrpSpPr/>
            <p:nvPr/>
          </p:nvGrpSpPr>
          <p:grpSpPr>
            <a:xfrm rot="5562131">
              <a:off x="5116912" y="4793928"/>
              <a:ext cx="1139944" cy="77786"/>
              <a:chOff x="5537164" y="3693859"/>
              <a:chExt cx="790575" cy="77786"/>
            </a:xfrm>
          </p:grpSpPr>
          <p:grpSp>
            <p:nvGrpSpPr>
              <p:cNvPr id="132" name="Group 274"/>
              <p:cNvGrpSpPr/>
              <p:nvPr/>
            </p:nvGrpSpPr>
            <p:grpSpPr>
              <a:xfrm rot="1135685">
                <a:off x="5537164" y="3770057"/>
                <a:ext cx="762000" cy="1588"/>
                <a:chOff x="4648200" y="4343400"/>
                <a:chExt cx="762000" cy="1588"/>
              </a:xfrm>
            </p:grpSpPr>
            <p:cxnSp>
              <p:nvCxnSpPr>
                <p:cNvPr id="136" name="Straight Arrow Connector 135"/>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37" name="Straight Connector 136"/>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3" name="Group 275"/>
              <p:cNvGrpSpPr/>
              <p:nvPr/>
            </p:nvGrpSpPr>
            <p:grpSpPr>
              <a:xfrm rot="11935685">
                <a:off x="5565739" y="3693859"/>
                <a:ext cx="762000" cy="1588"/>
                <a:chOff x="4648200" y="4343400"/>
                <a:chExt cx="762000" cy="1588"/>
              </a:xfrm>
            </p:grpSpPr>
            <p:cxnSp>
              <p:nvCxnSpPr>
                <p:cNvPr id="134" name="Straight Arrow Connector 133"/>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35" name="Straight Connector 134"/>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106" name="Group 280"/>
            <p:cNvGrpSpPr/>
            <p:nvPr/>
          </p:nvGrpSpPr>
          <p:grpSpPr>
            <a:xfrm rot="2977253">
              <a:off x="5516963" y="4755828"/>
              <a:ext cx="1139944" cy="77786"/>
              <a:chOff x="5537164" y="3693859"/>
              <a:chExt cx="790575" cy="77786"/>
            </a:xfrm>
          </p:grpSpPr>
          <p:grpSp>
            <p:nvGrpSpPr>
              <p:cNvPr id="126" name="Group 281"/>
              <p:cNvGrpSpPr/>
              <p:nvPr/>
            </p:nvGrpSpPr>
            <p:grpSpPr>
              <a:xfrm rot="1135685">
                <a:off x="5537164" y="3770057"/>
                <a:ext cx="762000" cy="1588"/>
                <a:chOff x="4648200" y="4343400"/>
                <a:chExt cx="762000" cy="1588"/>
              </a:xfrm>
            </p:grpSpPr>
            <p:cxnSp>
              <p:nvCxnSpPr>
                <p:cNvPr id="130" name="Straight Arrow Connector 129"/>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31" name="Straight Connector 130"/>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27" name="Group 282"/>
              <p:cNvGrpSpPr/>
              <p:nvPr/>
            </p:nvGrpSpPr>
            <p:grpSpPr>
              <a:xfrm rot="11935685">
                <a:off x="5565739" y="3693859"/>
                <a:ext cx="762000" cy="1588"/>
                <a:chOff x="4648200" y="4343400"/>
                <a:chExt cx="762000" cy="1588"/>
              </a:xfrm>
            </p:grpSpPr>
            <p:cxnSp>
              <p:nvCxnSpPr>
                <p:cNvPr id="128" name="Straight Arrow Connector 127"/>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29" name="Straight Connector 128"/>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107" name="Group 287"/>
            <p:cNvGrpSpPr/>
            <p:nvPr/>
          </p:nvGrpSpPr>
          <p:grpSpPr>
            <a:xfrm rot="9645242">
              <a:off x="5314556" y="4605809"/>
              <a:ext cx="1139944" cy="77786"/>
              <a:chOff x="5537164" y="3693859"/>
              <a:chExt cx="790575" cy="77786"/>
            </a:xfrm>
          </p:grpSpPr>
          <p:grpSp>
            <p:nvGrpSpPr>
              <p:cNvPr id="120" name="Group 288"/>
              <p:cNvGrpSpPr/>
              <p:nvPr/>
            </p:nvGrpSpPr>
            <p:grpSpPr>
              <a:xfrm rot="1135685">
                <a:off x="5537164" y="3770057"/>
                <a:ext cx="762000" cy="1588"/>
                <a:chOff x="4648200" y="4343400"/>
                <a:chExt cx="762000" cy="1588"/>
              </a:xfrm>
            </p:grpSpPr>
            <p:cxnSp>
              <p:nvCxnSpPr>
                <p:cNvPr id="124" name="Straight Arrow Connector 123"/>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25" name="Straight Connector 124"/>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21" name="Group 289"/>
              <p:cNvGrpSpPr/>
              <p:nvPr/>
            </p:nvGrpSpPr>
            <p:grpSpPr>
              <a:xfrm rot="11935685">
                <a:off x="5565739" y="3693859"/>
                <a:ext cx="762000" cy="1588"/>
                <a:chOff x="4648200" y="4343400"/>
                <a:chExt cx="762000" cy="1588"/>
              </a:xfrm>
            </p:grpSpPr>
            <p:cxnSp>
              <p:nvCxnSpPr>
                <p:cNvPr id="122" name="Straight Arrow Connector 121"/>
                <p:cNvCxnSpPr/>
                <p:nvPr/>
              </p:nvCxnSpPr>
              <p:spPr bwMode="auto">
                <a:xfrm rot="10800000">
                  <a:off x="4876800" y="4343400"/>
                  <a:ext cx="5334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23" name="Straight Connector 122"/>
                <p:cNvCxnSpPr/>
                <p:nvPr/>
              </p:nvCxnSpPr>
              <p:spPr bwMode="auto">
                <a:xfrm rot="10800000">
                  <a:off x="4648200" y="4343400"/>
                  <a:ext cx="7620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grpSp>
          <p:nvGrpSpPr>
            <p:cNvPr id="108" name="Group 294"/>
            <p:cNvGrpSpPr/>
            <p:nvPr/>
          </p:nvGrpSpPr>
          <p:grpSpPr>
            <a:xfrm>
              <a:off x="5247721" y="4152111"/>
              <a:ext cx="1295400" cy="1219200"/>
              <a:chOff x="6172200" y="3352800"/>
              <a:chExt cx="1295400" cy="1219200"/>
            </a:xfrm>
          </p:grpSpPr>
          <p:sp>
            <p:nvSpPr>
              <p:cNvPr id="115" name="Oval 89"/>
              <p:cNvSpPr>
                <a:spLocks noChangeArrowheads="1"/>
              </p:cNvSpPr>
              <p:nvPr/>
            </p:nvSpPr>
            <p:spPr bwMode="auto">
              <a:xfrm>
                <a:off x="6705600" y="33528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16" name="Oval 89"/>
              <p:cNvSpPr>
                <a:spLocks noChangeArrowheads="1"/>
              </p:cNvSpPr>
              <p:nvPr/>
            </p:nvSpPr>
            <p:spPr bwMode="auto">
              <a:xfrm>
                <a:off x="6172200" y="37338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17" name="Oval 89"/>
              <p:cNvSpPr>
                <a:spLocks noChangeArrowheads="1"/>
              </p:cNvSpPr>
              <p:nvPr/>
            </p:nvSpPr>
            <p:spPr bwMode="auto">
              <a:xfrm>
                <a:off x="7239000" y="37338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18" name="Oval 89"/>
              <p:cNvSpPr>
                <a:spLocks noChangeArrowheads="1"/>
              </p:cNvSpPr>
              <p:nvPr/>
            </p:nvSpPr>
            <p:spPr bwMode="auto">
              <a:xfrm>
                <a:off x="6324600" y="43434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19" name="Oval 89"/>
              <p:cNvSpPr>
                <a:spLocks noChangeArrowheads="1"/>
              </p:cNvSpPr>
              <p:nvPr/>
            </p:nvSpPr>
            <p:spPr bwMode="auto">
              <a:xfrm>
                <a:off x="7086600" y="4343400"/>
                <a:ext cx="228600" cy="228600"/>
              </a:xfrm>
              <a:prstGeom prst="ellipse">
                <a:avLst/>
              </a:prstGeom>
              <a:solidFill>
                <a:schemeClr val="accent2"/>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grpSp>
      </p:grpSp>
      <p:sp>
        <p:nvSpPr>
          <p:cNvPr id="298" name="Arc 297"/>
          <p:cNvSpPr>
            <a:spLocks noChangeAspect="1"/>
          </p:cNvSpPr>
          <p:nvPr/>
        </p:nvSpPr>
        <p:spPr bwMode="auto">
          <a:xfrm>
            <a:off x="6515099" y="4572000"/>
            <a:ext cx="571500" cy="571500"/>
          </a:xfrm>
          <a:prstGeom prst="arc">
            <a:avLst>
              <a:gd name="adj1" fmla="val 13081108"/>
              <a:gd name="adj2" fmla="val 3005822"/>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301" name="TextBox 300"/>
          <p:cNvSpPr txBox="1"/>
          <p:nvPr/>
        </p:nvSpPr>
        <p:spPr>
          <a:xfrm>
            <a:off x="5723600" y="4554301"/>
            <a:ext cx="941695" cy="461665"/>
          </a:xfrm>
          <a:prstGeom prst="rect">
            <a:avLst/>
          </a:prstGeom>
          <a:noFill/>
        </p:spPr>
        <p:txBody>
          <a:bodyPr wrap="square" rtlCol="0">
            <a:spAutoFit/>
          </a:bodyPr>
          <a:lstStyle/>
          <a:p>
            <a:pPr algn="r"/>
            <a:r>
              <a:rPr lang="en-US" sz="2400" i="1" dirty="0" err="1" smtClean="0">
                <a:solidFill>
                  <a:srgbClr val="FF0000"/>
                </a:solidFill>
                <a:latin typeface="Times New Roman" pitchFamily="18" charset="0"/>
                <a:cs typeface="Times New Roman" pitchFamily="18" charset="0"/>
              </a:rPr>
              <a:t>c</a:t>
            </a:r>
            <a:r>
              <a:rPr lang="en-US" sz="2400" i="1" baseline="-25000" dirty="0" err="1" smtClean="0">
                <a:solidFill>
                  <a:srgbClr val="FF0000"/>
                </a:solidFill>
                <a:latin typeface="Times New Roman" pitchFamily="18" charset="0"/>
                <a:cs typeface="Times New Roman" pitchFamily="18" charset="0"/>
              </a:rPr>
              <a:t>out</a:t>
            </a:r>
            <a:r>
              <a:rPr lang="en-US" sz="2400" dirty="0" smtClean="0">
                <a:solidFill>
                  <a:srgbClr val="FF0000"/>
                </a:solidFill>
                <a:latin typeface="Times New Roman" pitchFamily="18" charset="0"/>
                <a:cs typeface="Times New Roman" pitchFamily="18" charset="0"/>
              </a:rPr>
              <a:t>(</a:t>
            </a:r>
            <a:r>
              <a:rPr lang="en-US" sz="2400" i="1" dirty="0" smtClean="0">
                <a:solidFill>
                  <a:srgbClr val="FF0000"/>
                </a:solidFill>
                <a:latin typeface="Times New Roman" pitchFamily="18" charset="0"/>
                <a:cs typeface="Times New Roman" pitchFamily="18" charset="0"/>
              </a:rPr>
              <a:t>v</a:t>
            </a:r>
            <a:r>
              <a:rPr lang="en-US" sz="2400" dirty="0" smtClean="0">
                <a:solidFill>
                  <a:srgbClr val="FF0000"/>
                </a:solidFill>
                <a:latin typeface="Times New Roman" pitchFamily="18" charset="0"/>
                <a:cs typeface="Times New Roman" pitchFamily="18" charset="0"/>
              </a:rPr>
              <a:t>)</a:t>
            </a:r>
            <a:endParaRPr lang="en-US" sz="2400" i="1" baseline="-25000" dirty="0">
              <a:solidFill>
                <a:srgbClr val="FF0000"/>
              </a:solidFill>
              <a:latin typeface="Times New Roman" pitchFamily="18" charset="0"/>
              <a:cs typeface="Times New Roman" pitchFamily="18" charset="0"/>
            </a:endParaRPr>
          </a:p>
        </p:txBody>
      </p:sp>
      <p:sp>
        <p:nvSpPr>
          <p:cNvPr id="302" name="TextBox 301"/>
          <p:cNvSpPr txBox="1"/>
          <p:nvPr/>
        </p:nvSpPr>
        <p:spPr>
          <a:xfrm>
            <a:off x="6644397" y="4600149"/>
            <a:ext cx="464023" cy="461665"/>
          </a:xfrm>
          <a:prstGeom prst="rect">
            <a:avLst/>
          </a:prstGeom>
          <a:noFill/>
        </p:spPr>
        <p:txBody>
          <a:bodyPr wrap="square" rtlCol="0">
            <a:spAutoFit/>
          </a:bodyPr>
          <a:lstStyle/>
          <a:p>
            <a:pPr algn="l"/>
            <a:r>
              <a:rPr lang="en-US" sz="2400" i="1" dirty="0" smtClean="0">
                <a:latin typeface="Times New Roman" pitchFamily="18" charset="0"/>
                <a:cs typeface="Times New Roman" pitchFamily="18" charset="0"/>
              </a:rPr>
              <a:t>v</a:t>
            </a:r>
            <a:endParaRPr lang="en-US" sz="2400" i="1" baseline="-25000" dirty="0">
              <a:latin typeface="Times New Roman" pitchFamily="18" charset="0"/>
              <a:cs typeface="Times New Roman" pitchFamily="18" charset="0"/>
            </a:endParaRPr>
          </a:p>
        </p:txBody>
      </p:sp>
      <p:sp>
        <p:nvSpPr>
          <p:cNvPr id="303" name="TextBox 302"/>
          <p:cNvSpPr txBox="1"/>
          <p:nvPr/>
        </p:nvSpPr>
        <p:spPr>
          <a:xfrm>
            <a:off x="6007788" y="4137404"/>
            <a:ext cx="736977" cy="461665"/>
          </a:xfrm>
          <a:prstGeom prst="rect">
            <a:avLst/>
          </a:prstGeom>
          <a:noFill/>
        </p:spPr>
        <p:txBody>
          <a:bodyPr wrap="square" rtlCol="0">
            <a:spAutoFit/>
          </a:bodyPr>
          <a:lstStyle/>
          <a:p>
            <a:pPr algn="l"/>
            <a:r>
              <a:rPr lang="en-US" sz="2400" i="1" dirty="0" smtClean="0">
                <a:solidFill>
                  <a:schemeClr val="tx2"/>
                </a:solidFill>
                <a:latin typeface="Times New Roman" pitchFamily="18" charset="0"/>
                <a:cs typeface="Times New Roman" pitchFamily="18" charset="0"/>
              </a:rPr>
              <a:t>c</a:t>
            </a:r>
            <a:r>
              <a:rPr lang="en-US" sz="2400" dirty="0" smtClean="0">
                <a:solidFill>
                  <a:schemeClr val="tx2"/>
                </a:solidFill>
                <a:latin typeface="Times New Roman" pitchFamily="18" charset="0"/>
                <a:cs typeface="Times New Roman" pitchFamily="18" charset="0"/>
              </a:rPr>
              <a:t>(</a:t>
            </a:r>
            <a:r>
              <a:rPr lang="en-US" sz="2400" i="1" dirty="0">
                <a:solidFill>
                  <a:schemeClr val="tx2"/>
                </a:solidFill>
                <a:latin typeface="Times New Roman" pitchFamily="18" charset="0"/>
                <a:cs typeface="Times New Roman" pitchFamily="18" charset="0"/>
              </a:rPr>
              <a:t>e</a:t>
            </a:r>
            <a:r>
              <a:rPr lang="en-US" sz="2400" dirty="0" smtClean="0">
                <a:solidFill>
                  <a:schemeClr val="tx2"/>
                </a:solidFill>
                <a:latin typeface="Times New Roman" pitchFamily="18" charset="0"/>
                <a:cs typeface="Times New Roman" pitchFamily="18" charset="0"/>
              </a:rPr>
              <a:t>)</a:t>
            </a:r>
            <a:endParaRPr lang="en-US" sz="2400" i="1" baseline="-25000"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19"/>
          <p:cNvGrpSpPr/>
          <p:nvPr/>
        </p:nvGrpSpPr>
        <p:grpSpPr>
          <a:xfrm>
            <a:off x="1143000" y="2133600"/>
            <a:ext cx="3048000" cy="2895600"/>
            <a:chOff x="0" y="2362200"/>
            <a:chExt cx="3048000" cy="2895600"/>
          </a:xfrm>
        </p:grpSpPr>
        <p:sp>
          <p:nvSpPr>
            <p:cNvPr id="108555" name="Line 11"/>
            <p:cNvSpPr>
              <a:spLocks noChangeShapeType="1"/>
            </p:cNvSpPr>
            <p:nvPr/>
          </p:nvSpPr>
          <p:spPr bwMode="auto">
            <a:xfrm flipH="1">
              <a:off x="0" y="2362200"/>
              <a:ext cx="1524000" cy="1066800"/>
            </a:xfrm>
            <a:prstGeom prst="line">
              <a:avLst/>
            </a:prstGeom>
            <a:noFill/>
            <a:ln w="38100">
              <a:solidFill>
                <a:schemeClr val="folHlink"/>
              </a:solidFill>
              <a:round/>
              <a:headEnd/>
              <a:tailEnd/>
            </a:ln>
            <a:effectLst/>
          </p:spPr>
          <p:txBody>
            <a:bodyPr/>
            <a:lstStyle/>
            <a:p>
              <a:endParaRPr lang="en-US"/>
            </a:p>
          </p:txBody>
        </p:sp>
        <p:sp>
          <p:nvSpPr>
            <p:cNvPr id="108556" name="Line 12"/>
            <p:cNvSpPr>
              <a:spLocks noChangeShapeType="1"/>
            </p:cNvSpPr>
            <p:nvPr/>
          </p:nvSpPr>
          <p:spPr bwMode="auto">
            <a:xfrm>
              <a:off x="0" y="3429000"/>
              <a:ext cx="609600" cy="1828800"/>
            </a:xfrm>
            <a:prstGeom prst="line">
              <a:avLst/>
            </a:prstGeom>
            <a:noFill/>
            <a:ln w="38100">
              <a:solidFill>
                <a:schemeClr val="folHlink"/>
              </a:solidFill>
              <a:round/>
              <a:headEnd/>
              <a:tailEnd/>
            </a:ln>
            <a:effectLst/>
          </p:spPr>
          <p:txBody>
            <a:bodyPr/>
            <a:lstStyle/>
            <a:p>
              <a:endParaRPr lang="en-US"/>
            </a:p>
          </p:txBody>
        </p:sp>
        <p:sp>
          <p:nvSpPr>
            <p:cNvPr id="108557" name="Line 13"/>
            <p:cNvSpPr>
              <a:spLocks noChangeShapeType="1"/>
            </p:cNvSpPr>
            <p:nvPr/>
          </p:nvSpPr>
          <p:spPr bwMode="auto">
            <a:xfrm>
              <a:off x="0" y="3429000"/>
              <a:ext cx="2438400" cy="1828800"/>
            </a:xfrm>
            <a:prstGeom prst="line">
              <a:avLst/>
            </a:prstGeom>
            <a:noFill/>
            <a:ln w="38100">
              <a:solidFill>
                <a:schemeClr val="folHlink"/>
              </a:solidFill>
              <a:round/>
              <a:headEnd/>
              <a:tailEnd/>
            </a:ln>
            <a:effectLst/>
          </p:spPr>
          <p:txBody>
            <a:bodyPr/>
            <a:lstStyle/>
            <a:p>
              <a:endParaRPr lang="en-US"/>
            </a:p>
          </p:txBody>
        </p:sp>
        <p:sp>
          <p:nvSpPr>
            <p:cNvPr id="108558" name="Line 14"/>
            <p:cNvSpPr>
              <a:spLocks noChangeShapeType="1"/>
            </p:cNvSpPr>
            <p:nvPr/>
          </p:nvSpPr>
          <p:spPr bwMode="auto">
            <a:xfrm>
              <a:off x="0" y="3429000"/>
              <a:ext cx="3048000" cy="0"/>
            </a:xfrm>
            <a:prstGeom prst="line">
              <a:avLst/>
            </a:prstGeom>
            <a:noFill/>
            <a:ln w="38100">
              <a:solidFill>
                <a:schemeClr val="folHlink"/>
              </a:solidFill>
              <a:round/>
              <a:headEnd/>
              <a:tailEnd/>
            </a:ln>
            <a:effectLst/>
          </p:spPr>
          <p:txBody>
            <a:bodyPr/>
            <a:lstStyle/>
            <a:p>
              <a:endParaRPr lang="en-US"/>
            </a:p>
          </p:txBody>
        </p:sp>
        <p:sp>
          <p:nvSpPr>
            <p:cNvPr id="98" name="Line 11"/>
            <p:cNvSpPr>
              <a:spLocks noChangeShapeType="1"/>
            </p:cNvSpPr>
            <p:nvPr/>
          </p:nvSpPr>
          <p:spPr bwMode="auto">
            <a:xfrm flipH="1">
              <a:off x="581024" y="2362200"/>
              <a:ext cx="942975" cy="657225"/>
            </a:xfrm>
            <a:prstGeom prst="line">
              <a:avLst/>
            </a:prstGeom>
            <a:noFill/>
            <a:ln w="38100">
              <a:solidFill>
                <a:schemeClr val="folHlink"/>
              </a:solidFill>
              <a:round/>
              <a:headEnd/>
              <a:tailEnd type="triangle"/>
            </a:ln>
            <a:effectLst/>
          </p:spPr>
          <p:txBody>
            <a:bodyPr/>
            <a:lstStyle/>
            <a:p>
              <a:endParaRPr lang="en-US"/>
            </a:p>
          </p:txBody>
        </p:sp>
        <p:sp>
          <p:nvSpPr>
            <p:cNvPr id="99" name="Line 11"/>
            <p:cNvSpPr>
              <a:spLocks noChangeShapeType="1"/>
            </p:cNvSpPr>
            <p:nvPr/>
          </p:nvSpPr>
          <p:spPr bwMode="auto">
            <a:xfrm>
              <a:off x="0" y="3429000"/>
              <a:ext cx="2286000" cy="0"/>
            </a:xfrm>
            <a:prstGeom prst="line">
              <a:avLst/>
            </a:prstGeom>
            <a:noFill/>
            <a:ln w="38100">
              <a:solidFill>
                <a:schemeClr val="folHlink"/>
              </a:solidFill>
              <a:round/>
              <a:headEnd/>
              <a:tailEnd type="triangle"/>
            </a:ln>
            <a:effectLst/>
          </p:spPr>
          <p:txBody>
            <a:bodyPr/>
            <a:lstStyle/>
            <a:p>
              <a:endParaRPr lang="en-US"/>
            </a:p>
          </p:txBody>
        </p:sp>
        <p:sp>
          <p:nvSpPr>
            <p:cNvPr id="100" name="Line 11"/>
            <p:cNvSpPr>
              <a:spLocks noChangeShapeType="1"/>
            </p:cNvSpPr>
            <p:nvPr/>
          </p:nvSpPr>
          <p:spPr bwMode="auto">
            <a:xfrm>
              <a:off x="0" y="3429000"/>
              <a:ext cx="1914525" cy="1433513"/>
            </a:xfrm>
            <a:prstGeom prst="line">
              <a:avLst/>
            </a:prstGeom>
            <a:noFill/>
            <a:ln w="38100">
              <a:solidFill>
                <a:schemeClr val="folHlink"/>
              </a:solidFill>
              <a:round/>
              <a:headEnd/>
              <a:tailEnd type="triangle"/>
            </a:ln>
            <a:effectLst/>
          </p:spPr>
          <p:txBody>
            <a:bodyPr/>
            <a:lstStyle/>
            <a:p>
              <a:endParaRPr lang="en-US"/>
            </a:p>
          </p:txBody>
        </p:sp>
        <p:sp>
          <p:nvSpPr>
            <p:cNvPr id="101" name="Line 11"/>
            <p:cNvSpPr>
              <a:spLocks noChangeShapeType="1"/>
            </p:cNvSpPr>
            <p:nvPr/>
          </p:nvSpPr>
          <p:spPr bwMode="auto">
            <a:xfrm>
              <a:off x="0" y="3429000"/>
              <a:ext cx="452438" cy="1357313"/>
            </a:xfrm>
            <a:prstGeom prst="line">
              <a:avLst/>
            </a:prstGeom>
            <a:noFill/>
            <a:ln w="38100">
              <a:solidFill>
                <a:schemeClr val="folHlink"/>
              </a:solidFill>
              <a:round/>
              <a:headEnd/>
              <a:tailEnd type="triangle"/>
            </a:ln>
            <a:effectLst/>
          </p:spPr>
          <p:txBody>
            <a:bodyPr/>
            <a:lstStyle/>
            <a:p>
              <a:endParaRPr lang="en-US"/>
            </a:p>
          </p:txBody>
        </p:sp>
      </p:grpSp>
      <p:grpSp>
        <p:nvGrpSpPr>
          <p:cNvPr id="3" name="Group 121"/>
          <p:cNvGrpSpPr/>
          <p:nvPr/>
        </p:nvGrpSpPr>
        <p:grpSpPr>
          <a:xfrm>
            <a:off x="1143000" y="2133600"/>
            <a:ext cx="3048000" cy="2895600"/>
            <a:chOff x="304800" y="3962400"/>
            <a:chExt cx="3048000" cy="2895600"/>
          </a:xfrm>
        </p:grpSpPr>
        <p:sp>
          <p:nvSpPr>
            <p:cNvPr id="108572" name="Line 28"/>
            <p:cNvSpPr>
              <a:spLocks noChangeShapeType="1"/>
            </p:cNvSpPr>
            <p:nvPr/>
          </p:nvSpPr>
          <p:spPr bwMode="auto">
            <a:xfrm flipH="1">
              <a:off x="914400" y="3962400"/>
              <a:ext cx="914400" cy="2895600"/>
            </a:xfrm>
            <a:prstGeom prst="line">
              <a:avLst/>
            </a:prstGeom>
            <a:noFill/>
            <a:ln w="76200">
              <a:solidFill>
                <a:schemeClr val="folHlink"/>
              </a:solidFill>
              <a:round/>
              <a:headEnd/>
              <a:tailEnd/>
            </a:ln>
            <a:effectLst/>
          </p:spPr>
          <p:txBody>
            <a:bodyPr/>
            <a:lstStyle/>
            <a:p>
              <a:endParaRPr lang="en-US"/>
            </a:p>
          </p:txBody>
        </p:sp>
        <p:sp>
          <p:nvSpPr>
            <p:cNvPr id="108573" name="Line 29"/>
            <p:cNvSpPr>
              <a:spLocks noChangeShapeType="1"/>
            </p:cNvSpPr>
            <p:nvPr/>
          </p:nvSpPr>
          <p:spPr bwMode="auto">
            <a:xfrm flipH="1" flipV="1">
              <a:off x="304800" y="5029200"/>
              <a:ext cx="609600" cy="1828800"/>
            </a:xfrm>
            <a:prstGeom prst="line">
              <a:avLst/>
            </a:prstGeom>
            <a:noFill/>
            <a:ln w="76200">
              <a:solidFill>
                <a:schemeClr val="folHlink"/>
              </a:solidFill>
              <a:round/>
              <a:headEnd/>
              <a:tailEnd/>
            </a:ln>
            <a:effectLst/>
          </p:spPr>
          <p:txBody>
            <a:bodyPr/>
            <a:lstStyle/>
            <a:p>
              <a:endParaRPr lang="en-US"/>
            </a:p>
          </p:txBody>
        </p:sp>
        <p:sp>
          <p:nvSpPr>
            <p:cNvPr id="108574" name="Line 30"/>
            <p:cNvSpPr>
              <a:spLocks noChangeShapeType="1"/>
            </p:cNvSpPr>
            <p:nvPr/>
          </p:nvSpPr>
          <p:spPr bwMode="auto">
            <a:xfrm>
              <a:off x="914400" y="6858000"/>
              <a:ext cx="1828800" cy="0"/>
            </a:xfrm>
            <a:prstGeom prst="line">
              <a:avLst/>
            </a:prstGeom>
            <a:noFill/>
            <a:ln w="76200">
              <a:solidFill>
                <a:schemeClr val="folHlink"/>
              </a:solidFill>
              <a:round/>
              <a:headEnd/>
              <a:tailEnd/>
            </a:ln>
            <a:effectLst/>
          </p:spPr>
          <p:txBody>
            <a:bodyPr/>
            <a:lstStyle/>
            <a:p>
              <a:endParaRPr lang="en-US"/>
            </a:p>
          </p:txBody>
        </p:sp>
        <p:sp>
          <p:nvSpPr>
            <p:cNvPr id="108575" name="Line 31"/>
            <p:cNvSpPr>
              <a:spLocks noChangeShapeType="1"/>
            </p:cNvSpPr>
            <p:nvPr/>
          </p:nvSpPr>
          <p:spPr bwMode="auto">
            <a:xfrm flipV="1">
              <a:off x="914400" y="5029200"/>
              <a:ext cx="2438400" cy="1828800"/>
            </a:xfrm>
            <a:prstGeom prst="line">
              <a:avLst/>
            </a:prstGeom>
            <a:noFill/>
            <a:ln w="76200">
              <a:solidFill>
                <a:schemeClr val="folHlink"/>
              </a:solidFill>
              <a:round/>
              <a:headEnd/>
              <a:tailEnd/>
            </a:ln>
            <a:effectLst/>
          </p:spPr>
          <p:txBody>
            <a:bodyPr/>
            <a:lstStyle/>
            <a:p>
              <a:endParaRPr lang="en-US"/>
            </a:p>
          </p:txBody>
        </p:sp>
        <p:sp>
          <p:nvSpPr>
            <p:cNvPr id="102" name="Line 28"/>
            <p:cNvSpPr>
              <a:spLocks noChangeShapeType="1"/>
            </p:cNvSpPr>
            <p:nvPr/>
          </p:nvSpPr>
          <p:spPr bwMode="auto">
            <a:xfrm flipH="1">
              <a:off x="1128713" y="3962400"/>
              <a:ext cx="700087" cy="2209800"/>
            </a:xfrm>
            <a:prstGeom prst="line">
              <a:avLst/>
            </a:prstGeom>
            <a:noFill/>
            <a:ln w="76200">
              <a:solidFill>
                <a:schemeClr val="folHlink"/>
              </a:solidFill>
              <a:round/>
              <a:headEnd/>
              <a:tailEnd type="triangle"/>
            </a:ln>
            <a:effectLst/>
          </p:spPr>
          <p:txBody>
            <a:bodyPr/>
            <a:lstStyle/>
            <a:p>
              <a:endParaRPr lang="en-US"/>
            </a:p>
          </p:txBody>
        </p:sp>
        <p:sp>
          <p:nvSpPr>
            <p:cNvPr id="103" name="Line 28"/>
            <p:cNvSpPr>
              <a:spLocks noChangeShapeType="1"/>
            </p:cNvSpPr>
            <p:nvPr/>
          </p:nvSpPr>
          <p:spPr bwMode="auto">
            <a:xfrm flipH="1" flipV="1">
              <a:off x="509588" y="5648324"/>
              <a:ext cx="404812" cy="1209675"/>
            </a:xfrm>
            <a:prstGeom prst="line">
              <a:avLst/>
            </a:prstGeom>
            <a:noFill/>
            <a:ln w="76200">
              <a:solidFill>
                <a:schemeClr val="folHlink"/>
              </a:solidFill>
              <a:round/>
              <a:headEnd/>
              <a:tailEnd type="triangle"/>
            </a:ln>
            <a:effectLst/>
          </p:spPr>
          <p:txBody>
            <a:bodyPr/>
            <a:lstStyle/>
            <a:p>
              <a:endParaRPr lang="en-US"/>
            </a:p>
          </p:txBody>
        </p:sp>
        <p:sp>
          <p:nvSpPr>
            <p:cNvPr id="104" name="Line 28"/>
            <p:cNvSpPr>
              <a:spLocks noChangeShapeType="1"/>
            </p:cNvSpPr>
            <p:nvPr/>
          </p:nvSpPr>
          <p:spPr bwMode="auto">
            <a:xfrm flipV="1">
              <a:off x="914400" y="5467350"/>
              <a:ext cx="1847850" cy="1390650"/>
            </a:xfrm>
            <a:prstGeom prst="line">
              <a:avLst/>
            </a:prstGeom>
            <a:noFill/>
            <a:ln w="76200">
              <a:solidFill>
                <a:schemeClr val="folHlink"/>
              </a:solidFill>
              <a:round/>
              <a:headEnd/>
              <a:tailEnd type="triangle"/>
            </a:ln>
            <a:effectLst/>
          </p:spPr>
          <p:txBody>
            <a:bodyPr/>
            <a:lstStyle/>
            <a:p>
              <a:endParaRPr lang="en-US"/>
            </a:p>
          </p:txBody>
        </p:sp>
        <p:sp>
          <p:nvSpPr>
            <p:cNvPr id="105" name="Line 28"/>
            <p:cNvSpPr>
              <a:spLocks noChangeShapeType="1"/>
            </p:cNvSpPr>
            <p:nvPr/>
          </p:nvSpPr>
          <p:spPr bwMode="auto">
            <a:xfrm>
              <a:off x="914400" y="6858000"/>
              <a:ext cx="1290638" cy="0"/>
            </a:xfrm>
            <a:prstGeom prst="line">
              <a:avLst/>
            </a:prstGeom>
            <a:noFill/>
            <a:ln w="76200">
              <a:solidFill>
                <a:schemeClr val="folHlink"/>
              </a:solidFill>
              <a:round/>
              <a:headEnd/>
              <a:tailEnd type="triangle"/>
            </a:ln>
            <a:effectLst/>
          </p:spPr>
          <p:txBody>
            <a:bodyPr/>
            <a:lstStyle/>
            <a:p>
              <a:endParaRPr lang="en-US"/>
            </a:p>
          </p:txBody>
        </p:sp>
      </p:grpSp>
      <p:grpSp>
        <p:nvGrpSpPr>
          <p:cNvPr id="4" name="Group 123"/>
          <p:cNvGrpSpPr/>
          <p:nvPr/>
        </p:nvGrpSpPr>
        <p:grpSpPr>
          <a:xfrm>
            <a:off x="1143000" y="2133600"/>
            <a:ext cx="3048000" cy="2895600"/>
            <a:chOff x="2133600" y="3962400"/>
            <a:chExt cx="3048000" cy="2895600"/>
          </a:xfrm>
        </p:grpSpPr>
        <p:sp>
          <p:nvSpPr>
            <p:cNvPr id="108565" name="Line 21"/>
            <p:cNvSpPr>
              <a:spLocks noChangeShapeType="1"/>
            </p:cNvSpPr>
            <p:nvPr/>
          </p:nvSpPr>
          <p:spPr bwMode="auto">
            <a:xfrm>
              <a:off x="3657600" y="3962400"/>
              <a:ext cx="914400" cy="2895600"/>
            </a:xfrm>
            <a:prstGeom prst="line">
              <a:avLst/>
            </a:prstGeom>
            <a:noFill/>
            <a:ln w="9525">
              <a:solidFill>
                <a:schemeClr val="folHlink"/>
              </a:solidFill>
              <a:round/>
              <a:headEnd/>
              <a:tailEnd/>
            </a:ln>
            <a:effectLst/>
          </p:spPr>
          <p:txBody>
            <a:bodyPr/>
            <a:lstStyle/>
            <a:p>
              <a:endParaRPr lang="en-US"/>
            </a:p>
          </p:txBody>
        </p:sp>
        <p:sp>
          <p:nvSpPr>
            <p:cNvPr id="108566" name="Line 22"/>
            <p:cNvSpPr>
              <a:spLocks noChangeShapeType="1"/>
            </p:cNvSpPr>
            <p:nvPr/>
          </p:nvSpPr>
          <p:spPr bwMode="auto">
            <a:xfrm flipV="1">
              <a:off x="4572000" y="5029200"/>
              <a:ext cx="609600" cy="1828800"/>
            </a:xfrm>
            <a:prstGeom prst="line">
              <a:avLst/>
            </a:prstGeom>
            <a:noFill/>
            <a:ln w="9525">
              <a:solidFill>
                <a:schemeClr val="folHlink"/>
              </a:solidFill>
              <a:round/>
              <a:headEnd/>
              <a:tailEnd/>
            </a:ln>
            <a:effectLst/>
          </p:spPr>
          <p:txBody>
            <a:bodyPr/>
            <a:lstStyle/>
            <a:p>
              <a:endParaRPr lang="en-US"/>
            </a:p>
          </p:txBody>
        </p:sp>
        <p:sp>
          <p:nvSpPr>
            <p:cNvPr id="108567" name="Line 23"/>
            <p:cNvSpPr>
              <a:spLocks noChangeShapeType="1"/>
            </p:cNvSpPr>
            <p:nvPr/>
          </p:nvSpPr>
          <p:spPr bwMode="auto">
            <a:xfrm flipH="1" flipV="1">
              <a:off x="2743200" y="6858000"/>
              <a:ext cx="1828798" cy="0"/>
            </a:xfrm>
            <a:prstGeom prst="line">
              <a:avLst/>
            </a:prstGeom>
            <a:noFill/>
            <a:ln w="9525">
              <a:solidFill>
                <a:schemeClr val="folHlink"/>
              </a:solidFill>
              <a:round/>
              <a:headEnd/>
              <a:tailEnd/>
            </a:ln>
            <a:effectLst/>
          </p:spPr>
          <p:txBody>
            <a:bodyPr/>
            <a:lstStyle/>
            <a:p>
              <a:endParaRPr lang="en-US"/>
            </a:p>
          </p:txBody>
        </p:sp>
        <p:sp>
          <p:nvSpPr>
            <p:cNvPr id="108569" name="Line 25"/>
            <p:cNvSpPr>
              <a:spLocks noChangeShapeType="1"/>
            </p:cNvSpPr>
            <p:nvPr/>
          </p:nvSpPr>
          <p:spPr bwMode="auto">
            <a:xfrm flipH="1" flipV="1">
              <a:off x="2133600" y="5029200"/>
              <a:ext cx="2438400" cy="1828800"/>
            </a:xfrm>
            <a:prstGeom prst="line">
              <a:avLst/>
            </a:prstGeom>
            <a:noFill/>
            <a:ln w="9525">
              <a:solidFill>
                <a:schemeClr val="folHlink"/>
              </a:solidFill>
              <a:round/>
              <a:headEnd/>
              <a:tailEnd/>
            </a:ln>
            <a:effectLst/>
          </p:spPr>
          <p:txBody>
            <a:bodyPr/>
            <a:lstStyle/>
            <a:p>
              <a:endParaRPr lang="en-US"/>
            </a:p>
          </p:txBody>
        </p:sp>
        <p:sp>
          <p:nvSpPr>
            <p:cNvPr id="106" name="Line 21"/>
            <p:cNvSpPr>
              <a:spLocks noChangeShapeType="1"/>
            </p:cNvSpPr>
            <p:nvPr/>
          </p:nvSpPr>
          <p:spPr bwMode="auto">
            <a:xfrm>
              <a:off x="3657600" y="3962400"/>
              <a:ext cx="700088" cy="2209800"/>
            </a:xfrm>
            <a:prstGeom prst="line">
              <a:avLst/>
            </a:prstGeom>
            <a:noFill/>
            <a:ln w="9525">
              <a:solidFill>
                <a:schemeClr val="folHlink"/>
              </a:solidFill>
              <a:round/>
              <a:headEnd/>
              <a:tailEnd type="triangle"/>
            </a:ln>
            <a:effectLst/>
          </p:spPr>
          <p:txBody>
            <a:bodyPr/>
            <a:lstStyle/>
            <a:p>
              <a:endParaRPr lang="en-US"/>
            </a:p>
          </p:txBody>
        </p:sp>
        <p:sp>
          <p:nvSpPr>
            <p:cNvPr id="108" name="Line 21"/>
            <p:cNvSpPr>
              <a:spLocks noChangeShapeType="1"/>
            </p:cNvSpPr>
            <p:nvPr/>
          </p:nvSpPr>
          <p:spPr bwMode="auto">
            <a:xfrm flipH="1" flipV="1">
              <a:off x="2609850" y="5391150"/>
              <a:ext cx="1962150" cy="1466850"/>
            </a:xfrm>
            <a:prstGeom prst="line">
              <a:avLst/>
            </a:prstGeom>
            <a:noFill/>
            <a:ln w="9525">
              <a:solidFill>
                <a:schemeClr val="folHlink"/>
              </a:solidFill>
              <a:round/>
              <a:headEnd/>
              <a:tailEnd type="triangle"/>
            </a:ln>
            <a:effectLst/>
          </p:spPr>
          <p:txBody>
            <a:bodyPr/>
            <a:lstStyle/>
            <a:p>
              <a:endParaRPr lang="en-US"/>
            </a:p>
          </p:txBody>
        </p:sp>
        <p:sp>
          <p:nvSpPr>
            <p:cNvPr id="109" name="Line 21"/>
            <p:cNvSpPr>
              <a:spLocks noChangeShapeType="1"/>
            </p:cNvSpPr>
            <p:nvPr/>
          </p:nvSpPr>
          <p:spPr bwMode="auto">
            <a:xfrm flipH="1" flipV="1">
              <a:off x="3428999" y="6858000"/>
              <a:ext cx="1138237" cy="0"/>
            </a:xfrm>
            <a:prstGeom prst="line">
              <a:avLst/>
            </a:prstGeom>
            <a:noFill/>
            <a:ln w="9525">
              <a:solidFill>
                <a:schemeClr val="folHlink"/>
              </a:solidFill>
              <a:round/>
              <a:headEnd/>
              <a:tailEnd type="triangle"/>
            </a:ln>
            <a:effectLst/>
          </p:spPr>
          <p:txBody>
            <a:bodyPr/>
            <a:lstStyle/>
            <a:p>
              <a:endParaRPr lang="en-US"/>
            </a:p>
          </p:txBody>
        </p:sp>
        <p:sp>
          <p:nvSpPr>
            <p:cNvPr id="110" name="Line 21"/>
            <p:cNvSpPr>
              <a:spLocks noChangeShapeType="1"/>
            </p:cNvSpPr>
            <p:nvPr/>
          </p:nvSpPr>
          <p:spPr bwMode="auto">
            <a:xfrm flipV="1">
              <a:off x="4571999" y="5472112"/>
              <a:ext cx="461963" cy="1385887"/>
            </a:xfrm>
            <a:prstGeom prst="line">
              <a:avLst/>
            </a:prstGeom>
            <a:noFill/>
            <a:ln w="9525">
              <a:solidFill>
                <a:schemeClr val="folHlink"/>
              </a:solidFill>
              <a:round/>
              <a:headEnd/>
              <a:tailEnd type="triangle"/>
            </a:ln>
            <a:effectLst/>
          </p:spPr>
          <p:txBody>
            <a:bodyPr/>
            <a:lstStyle/>
            <a:p>
              <a:endParaRPr lang="en-US"/>
            </a:p>
          </p:txBody>
        </p:sp>
      </p:grpSp>
      <p:grpSp>
        <p:nvGrpSpPr>
          <p:cNvPr id="5" name="Group 120"/>
          <p:cNvGrpSpPr/>
          <p:nvPr/>
        </p:nvGrpSpPr>
        <p:grpSpPr>
          <a:xfrm>
            <a:off x="1143000" y="2133600"/>
            <a:ext cx="3048000" cy="2895600"/>
            <a:chOff x="3276600" y="2133600"/>
            <a:chExt cx="3048000" cy="2895600"/>
          </a:xfrm>
        </p:grpSpPr>
        <p:sp>
          <p:nvSpPr>
            <p:cNvPr id="108561" name="Line 17"/>
            <p:cNvSpPr>
              <a:spLocks noChangeShapeType="1"/>
            </p:cNvSpPr>
            <p:nvPr/>
          </p:nvSpPr>
          <p:spPr bwMode="auto">
            <a:xfrm>
              <a:off x="4800600" y="2133600"/>
              <a:ext cx="1524000" cy="1066800"/>
            </a:xfrm>
            <a:prstGeom prst="line">
              <a:avLst/>
            </a:prstGeom>
            <a:noFill/>
            <a:ln w="38100">
              <a:solidFill>
                <a:schemeClr val="folHlink"/>
              </a:solidFill>
              <a:round/>
              <a:headEnd/>
              <a:tailEnd/>
            </a:ln>
            <a:effectLst/>
          </p:spPr>
          <p:txBody>
            <a:bodyPr/>
            <a:lstStyle/>
            <a:p>
              <a:endParaRPr lang="en-US"/>
            </a:p>
          </p:txBody>
        </p:sp>
        <p:sp>
          <p:nvSpPr>
            <p:cNvPr id="108562" name="Line 18"/>
            <p:cNvSpPr>
              <a:spLocks noChangeShapeType="1"/>
            </p:cNvSpPr>
            <p:nvPr/>
          </p:nvSpPr>
          <p:spPr bwMode="auto">
            <a:xfrm flipH="1">
              <a:off x="5715000" y="3200400"/>
              <a:ext cx="609600" cy="1828800"/>
            </a:xfrm>
            <a:prstGeom prst="line">
              <a:avLst/>
            </a:prstGeom>
            <a:noFill/>
            <a:ln w="38100">
              <a:solidFill>
                <a:schemeClr val="folHlink"/>
              </a:solidFill>
              <a:round/>
              <a:headEnd/>
              <a:tailEnd/>
            </a:ln>
            <a:effectLst/>
          </p:spPr>
          <p:txBody>
            <a:bodyPr/>
            <a:lstStyle/>
            <a:p>
              <a:endParaRPr lang="en-US"/>
            </a:p>
          </p:txBody>
        </p:sp>
        <p:sp>
          <p:nvSpPr>
            <p:cNvPr id="108563" name="Line 19"/>
            <p:cNvSpPr>
              <a:spLocks noChangeShapeType="1"/>
            </p:cNvSpPr>
            <p:nvPr/>
          </p:nvSpPr>
          <p:spPr bwMode="auto">
            <a:xfrm flipH="1">
              <a:off x="3886200" y="3200400"/>
              <a:ext cx="2438400" cy="1828800"/>
            </a:xfrm>
            <a:prstGeom prst="line">
              <a:avLst/>
            </a:prstGeom>
            <a:noFill/>
            <a:ln w="38100">
              <a:solidFill>
                <a:schemeClr val="folHlink"/>
              </a:solidFill>
              <a:round/>
              <a:headEnd/>
              <a:tailEnd/>
            </a:ln>
            <a:effectLst/>
          </p:spPr>
          <p:txBody>
            <a:bodyPr/>
            <a:lstStyle/>
            <a:p>
              <a:endParaRPr lang="en-US"/>
            </a:p>
          </p:txBody>
        </p:sp>
        <p:sp>
          <p:nvSpPr>
            <p:cNvPr id="108564" name="Line 20"/>
            <p:cNvSpPr>
              <a:spLocks noChangeShapeType="1"/>
            </p:cNvSpPr>
            <p:nvPr/>
          </p:nvSpPr>
          <p:spPr bwMode="auto">
            <a:xfrm flipH="1">
              <a:off x="3276600" y="3200400"/>
              <a:ext cx="3048000" cy="0"/>
            </a:xfrm>
            <a:prstGeom prst="line">
              <a:avLst/>
            </a:prstGeom>
            <a:noFill/>
            <a:ln w="38100">
              <a:solidFill>
                <a:schemeClr val="folHlink"/>
              </a:solidFill>
              <a:round/>
              <a:headEnd/>
              <a:tailEnd/>
            </a:ln>
            <a:effectLst/>
          </p:spPr>
          <p:txBody>
            <a:bodyPr/>
            <a:lstStyle/>
            <a:p>
              <a:endParaRPr lang="en-US"/>
            </a:p>
          </p:txBody>
        </p:sp>
        <p:sp>
          <p:nvSpPr>
            <p:cNvPr id="107" name="Line 17"/>
            <p:cNvSpPr>
              <a:spLocks noChangeShapeType="1"/>
            </p:cNvSpPr>
            <p:nvPr/>
          </p:nvSpPr>
          <p:spPr bwMode="auto">
            <a:xfrm>
              <a:off x="4800600" y="2133600"/>
              <a:ext cx="1081088" cy="757238"/>
            </a:xfrm>
            <a:prstGeom prst="line">
              <a:avLst/>
            </a:prstGeom>
            <a:noFill/>
            <a:ln w="38100">
              <a:solidFill>
                <a:schemeClr val="folHlink"/>
              </a:solidFill>
              <a:round/>
              <a:headEnd/>
              <a:tailEnd type="triangle"/>
            </a:ln>
            <a:effectLst/>
          </p:spPr>
          <p:txBody>
            <a:bodyPr/>
            <a:lstStyle/>
            <a:p>
              <a:endParaRPr lang="en-US"/>
            </a:p>
          </p:txBody>
        </p:sp>
        <p:sp>
          <p:nvSpPr>
            <p:cNvPr id="111" name="Line 17"/>
            <p:cNvSpPr>
              <a:spLocks noChangeShapeType="1"/>
            </p:cNvSpPr>
            <p:nvPr/>
          </p:nvSpPr>
          <p:spPr bwMode="auto">
            <a:xfrm flipH="1">
              <a:off x="3924299" y="3200399"/>
              <a:ext cx="2400300" cy="0"/>
            </a:xfrm>
            <a:prstGeom prst="line">
              <a:avLst/>
            </a:prstGeom>
            <a:noFill/>
            <a:ln w="38100">
              <a:solidFill>
                <a:schemeClr val="folHlink"/>
              </a:solidFill>
              <a:round/>
              <a:headEnd/>
              <a:tailEnd type="triangle"/>
            </a:ln>
            <a:effectLst/>
          </p:spPr>
          <p:txBody>
            <a:bodyPr/>
            <a:lstStyle/>
            <a:p>
              <a:endParaRPr lang="en-US"/>
            </a:p>
          </p:txBody>
        </p:sp>
        <p:sp>
          <p:nvSpPr>
            <p:cNvPr id="112" name="Line 17"/>
            <p:cNvSpPr>
              <a:spLocks noChangeShapeType="1"/>
            </p:cNvSpPr>
            <p:nvPr/>
          </p:nvSpPr>
          <p:spPr bwMode="auto">
            <a:xfrm flipH="1">
              <a:off x="4433888" y="3200400"/>
              <a:ext cx="1890712" cy="1419225"/>
            </a:xfrm>
            <a:prstGeom prst="line">
              <a:avLst/>
            </a:prstGeom>
            <a:noFill/>
            <a:ln w="38100">
              <a:solidFill>
                <a:schemeClr val="folHlink"/>
              </a:solidFill>
              <a:round/>
              <a:headEnd/>
              <a:tailEnd type="triangle"/>
            </a:ln>
            <a:effectLst/>
          </p:spPr>
          <p:txBody>
            <a:bodyPr/>
            <a:lstStyle/>
            <a:p>
              <a:endParaRPr lang="en-US"/>
            </a:p>
          </p:txBody>
        </p:sp>
        <p:sp>
          <p:nvSpPr>
            <p:cNvPr id="113" name="Line 17"/>
            <p:cNvSpPr>
              <a:spLocks noChangeShapeType="1"/>
            </p:cNvSpPr>
            <p:nvPr/>
          </p:nvSpPr>
          <p:spPr bwMode="auto">
            <a:xfrm flipH="1">
              <a:off x="5876924" y="3200400"/>
              <a:ext cx="447675" cy="1347787"/>
            </a:xfrm>
            <a:prstGeom prst="line">
              <a:avLst/>
            </a:prstGeom>
            <a:noFill/>
            <a:ln w="38100">
              <a:solidFill>
                <a:schemeClr val="folHlink"/>
              </a:solidFill>
              <a:round/>
              <a:headEnd/>
              <a:tailEnd type="triangle"/>
            </a:ln>
            <a:effectLst/>
          </p:spPr>
          <p:txBody>
            <a:bodyPr/>
            <a:lstStyle/>
            <a:p>
              <a:endParaRPr lang="en-US"/>
            </a:p>
          </p:txBody>
        </p:sp>
      </p:grpSp>
      <p:grpSp>
        <p:nvGrpSpPr>
          <p:cNvPr id="6" name="Group 160"/>
          <p:cNvGrpSpPr/>
          <p:nvPr/>
        </p:nvGrpSpPr>
        <p:grpSpPr>
          <a:xfrm>
            <a:off x="1143000" y="2133600"/>
            <a:ext cx="3048000" cy="2895600"/>
            <a:chOff x="4495800" y="0"/>
            <a:chExt cx="3048000" cy="2895600"/>
          </a:xfrm>
        </p:grpSpPr>
        <p:grpSp>
          <p:nvGrpSpPr>
            <p:cNvPr id="7" name="Group 124"/>
            <p:cNvGrpSpPr/>
            <p:nvPr/>
          </p:nvGrpSpPr>
          <p:grpSpPr>
            <a:xfrm>
              <a:off x="4495800" y="0"/>
              <a:ext cx="3048000" cy="2895600"/>
              <a:chOff x="0" y="2362200"/>
              <a:chExt cx="3048000" cy="2895600"/>
            </a:xfrm>
          </p:grpSpPr>
          <p:sp>
            <p:nvSpPr>
              <p:cNvPr id="126" name="Line 11"/>
              <p:cNvSpPr>
                <a:spLocks noChangeShapeType="1"/>
              </p:cNvSpPr>
              <p:nvPr/>
            </p:nvSpPr>
            <p:spPr bwMode="auto">
              <a:xfrm flipH="1">
                <a:off x="0" y="2362200"/>
                <a:ext cx="1524000" cy="1066800"/>
              </a:xfrm>
              <a:prstGeom prst="line">
                <a:avLst/>
              </a:prstGeom>
              <a:noFill/>
              <a:ln w="38100">
                <a:solidFill>
                  <a:schemeClr val="folHlink"/>
                </a:solidFill>
                <a:round/>
                <a:headEnd/>
                <a:tailEnd/>
              </a:ln>
              <a:effectLst/>
            </p:spPr>
            <p:txBody>
              <a:bodyPr/>
              <a:lstStyle/>
              <a:p>
                <a:endParaRPr lang="en-US"/>
              </a:p>
            </p:txBody>
          </p:sp>
          <p:sp>
            <p:nvSpPr>
              <p:cNvPr id="127" name="Line 12"/>
              <p:cNvSpPr>
                <a:spLocks noChangeShapeType="1"/>
              </p:cNvSpPr>
              <p:nvPr/>
            </p:nvSpPr>
            <p:spPr bwMode="auto">
              <a:xfrm>
                <a:off x="0" y="3429000"/>
                <a:ext cx="609600" cy="1828800"/>
              </a:xfrm>
              <a:prstGeom prst="line">
                <a:avLst/>
              </a:prstGeom>
              <a:noFill/>
              <a:ln w="38100">
                <a:solidFill>
                  <a:schemeClr val="folHlink"/>
                </a:solidFill>
                <a:round/>
                <a:headEnd/>
                <a:tailEnd/>
              </a:ln>
              <a:effectLst/>
            </p:spPr>
            <p:txBody>
              <a:bodyPr/>
              <a:lstStyle/>
              <a:p>
                <a:endParaRPr lang="en-US"/>
              </a:p>
            </p:txBody>
          </p:sp>
          <p:sp>
            <p:nvSpPr>
              <p:cNvPr id="128" name="Line 13"/>
              <p:cNvSpPr>
                <a:spLocks noChangeShapeType="1"/>
              </p:cNvSpPr>
              <p:nvPr/>
            </p:nvSpPr>
            <p:spPr bwMode="auto">
              <a:xfrm>
                <a:off x="0" y="3429000"/>
                <a:ext cx="2438400" cy="1828800"/>
              </a:xfrm>
              <a:prstGeom prst="line">
                <a:avLst/>
              </a:prstGeom>
              <a:noFill/>
              <a:ln w="38100">
                <a:solidFill>
                  <a:schemeClr val="folHlink"/>
                </a:solidFill>
                <a:round/>
                <a:headEnd/>
                <a:tailEnd/>
              </a:ln>
              <a:effectLst/>
            </p:spPr>
            <p:txBody>
              <a:bodyPr/>
              <a:lstStyle/>
              <a:p>
                <a:endParaRPr lang="en-US"/>
              </a:p>
            </p:txBody>
          </p:sp>
          <p:sp>
            <p:nvSpPr>
              <p:cNvPr id="129" name="Line 14"/>
              <p:cNvSpPr>
                <a:spLocks noChangeShapeType="1"/>
              </p:cNvSpPr>
              <p:nvPr/>
            </p:nvSpPr>
            <p:spPr bwMode="auto">
              <a:xfrm>
                <a:off x="0" y="3429000"/>
                <a:ext cx="3048000" cy="0"/>
              </a:xfrm>
              <a:prstGeom prst="line">
                <a:avLst/>
              </a:prstGeom>
              <a:noFill/>
              <a:ln w="38100">
                <a:solidFill>
                  <a:schemeClr val="folHlink"/>
                </a:solidFill>
                <a:round/>
                <a:headEnd/>
                <a:tailEnd/>
              </a:ln>
              <a:effectLst/>
            </p:spPr>
            <p:txBody>
              <a:bodyPr/>
              <a:lstStyle/>
              <a:p>
                <a:endParaRPr lang="en-US"/>
              </a:p>
            </p:txBody>
          </p:sp>
          <p:sp>
            <p:nvSpPr>
              <p:cNvPr id="130" name="Line 11"/>
              <p:cNvSpPr>
                <a:spLocks noChangeShapeType="1"/>
              </p:cNvSpPr>
              <p:nvPr/>
            </p:nvSpPr>
            <p:spPr bwMode="auto">
              <a:xfrm flipH="1">
                <a:off x="581024" y="2362200"/>
                <a:ext cx="942975" cy="657225"/>
              </a:xfrm>
              <a:prstGeom prst="line">
                <a:avLst/>
              </a:prstGeom>
              <a:noFill/>
              <a:ln w="38100">
                <a:solidFill>
                  <a:schemeClr val="folHlink"/>
                </a:solidFill>
                <a:round/>
                <a:headEnd/>
                <a:tailEnd type="triangle"/>
              </a:ln>
              <a:effectLst/>
            </p:spPr>
            <p:txBody>
              <a:bodyPr/>
              <a:lstStyle/>
              <a:p>
                <a:endParaRPr lang="en-US"/>
              </a:p>
            </p:txBody>
          </p:sp>
          <p:sp>
            <p:nvSpPr>
              <p:cNvPr id="131" name="Line 11"/>
              <p:cNvSpPr>
                <a:spLocks noChangeShapeType="1"/>
              </p:cNvSpPr>
              <p:nvPr/>
            </p:nvSpPr>
            <p:spPr bwMode="auto">
              <a:xfrm>
                <a:off x="0" y="3429000"/>
                <a:ext cx="2286000" cy="0"/>
              </a:xfrm>
              <a:prstGeom prst="line">
                <a:avLst/>
              </a:prstGeom>
              <a:noFill/>
              <a:ln w="38100">
                <a:solidFill>
                  <a:schemeClr val="folHlink"/>
                </a:solidFill>
                <a:round/>
                <a:headEnd/>
                <a:tailEnd type="triangle"/>
              </a:ln>
              <a:effectLst/>
            </p:spPr>
            <p:txBody>
              <a:bodyPr/>
              <a:lstStyle/>
              <a:p>
                <a:endParaRPr lang="en-US"/>
              </a:p>
            </p:txBody>
          </p:sp>
          <p:sp>
            <p:nvSpPr>
              <p:cNvPr id="132" name="Line 11"/>
              <p:cNvSpPr>
                <a:spLocks noChangeShapeType="1"/>
              </p:cNvSpPr>
              <p:nvPr/>
            </p:nvSpPr>
            <p:spPr bwMode="auto">
              <a:xfrm>
                <a:off x="0" y="3429000"/>
                <a:ext cx="1914525" cy="1433513"/>
              </a:xfrm>
              <a:prstGeom prst="line">
                <a:avLst/>
              </a:prstGeom>
              <a:noFill/>
              <a:ln w="38100">
                <a:solidFill>
                  <a:schemeClr val="folHlink"/>
                </a:solidFill>
                <a:round/>
                <a:headEnd/>
                <a:tailEnd type="triangle"/>
              </a:ln>
              <a:effectLst/>
            </p:spPr>
            <p:txBody>
              <a:bodyPr/>
              <a:lstStyle/>
              <a:p>
                <a:endParaRPr lang="en-US"/>
              </a:p>
            </p:txBody>
          </p:sp>
          <p:sp>
            <p:nvSpPr>
              <p:cNvPr id="133" name="Line 11"/>
              <p:cNvSpPr>
                <a:spLocks noChangeShapeType="1"/>
              </p:cNvSpPr>
              <p:nvPr/>
            </p:nvSpPr>
            <p:spPr bwMode="auto">
              <a:xfrm>
                <a:off x="0" y="3429000"/>
                <a:ext cx="452438" cy="1357313"/>
              </a:xfrm>
              <a:prstGeom prst="line">
                <a:avLst/>
              </a:prstGeom>
              <a:noFill/>
              <a:ln w="38100">
                <a:solidFill>
                  <a:schemeClr val="folHlink"/>
                </a:solidFill>
                <a:round/>
                <a:headEnd/>
                <a:tailEnd type="triangle"/>
              </a:ln>
              <a:effectLst/>
            </p:spPr>
            <p:txBody>
              <a:bodyPr/>
              <a:lstStyle/>
              <a:p>
                <a:endParaRPr lang="en-US"/>
              </a:p>
            </p:txBody>
          </p:sp>
        </p:grpSp>
        <p:grpSp>
          <p:nvGrpSpPr>
            <p:cNvPr id="8" name="Group 133"/>
            <p:cNvGrpSpPr/>
            <p:nvPr/>
          </p:nvGrpSpPr>
          <p:grpSpPr>
            <a:xfrm>
              <a:off x="4495800" y="0"/>
              <a:ext cx="3048000" cy="2895600"/>
              <a:chOff x="304800" y="3962400"/>
              <a:chExt cx="3048000" cy="2895600"/>
            </a:xfrm>
          </p:grpSpPr>
          <p:sp>
            <p:nvSpPr>
              <p:cNvPr id="135" name="Line 28"/>
              <p:cNvSpPr>
                <a:spLocks noChangeShapeType="1"/>
              </p:cNvSpPr>
              <p:nvPr/>
            </p:nvSpPr>
            <p:spPr bwMode="auto">
              <a:xfrm flipH="1">
                <a:off x="914400" y="3962400"/>
                <a:ext cx="914400" cy="2895600"/>
              </a:xfrm>
              <a:prstGeom prst="line">
                <a:avLst/>
              </a:prstGeom>
              <a:noFill/>
              <a:ln w="76200">
                <a:solidFill>
                  <a:schemeClr val="folHlink"/>
                </a:solidFill>
                <a:round/>
                <a:headEnd/>
                <a:tailEnd/>
              </a:ln>
              <a:effectLst/>
            </p:spPr>
            <p:txBody>
              <a:bodyPr/>
              <a:lstStyle/>
              <a:p>
                <a:endParaRPr lang="en-US"/>
              </a:p>
            </p:txBody>
          </p:sp>
          <p:sp>
            <p:nvSpPr>
              <p:cNvPr id="136" name="Line 29"/>
              <p:cNvSpPr>
                <a:spLocks noChangeShapeType="1"/>
              </p:cNvSpPr>
              <p:nvPr/>
            </p:nvSpPr>
            <p:spPr bwMode="auto">
              <a:xfrm flipH="1" flipV="1">
                <a:off x="304800" y="5029200"/>
                <a:ext cx="609600" cy="1828800"/>
              </a:xfrm>
              <a:prstGeom prst="line">
                <a:avLst/>
              </a:prstGeom>
              <a:noFill/>
              <a:ln w="76200">
                <a:solidFill>
                  <a:schemeClr val="folHlink"/>
                </a:solidFill>
                <a:round/>
                <a:headEnd/>
                <a:tailEnd/>
              </a:ln>
              <a:effectLst/>
            </p:spPr>
            <p:txBody>
              <a:bodyPr/>
              <a:lstStyle/>
              <a:p>
                <a:endParaRPr lang="en-US"/>
              </a:p>
            </p:txBody>
          </p:sp>
          <p:sp>
            <p:nvSpPr>
              <p:cNvPr id="137" name="Line 30"/>
              <p:cNvSpPr>
                <a:spLocks noChangeShapeType="1"/>
              </p:cNvSpPr>
              <p:nvPr/>
            </p:nvSpPr>
            <p:spPr bwMode="auto">
              <a:xfrm>
                <a:off x="914400" y="6858000"/>
                <a:ext cx="1828800" cy="0"/>
              </a:xfrm>
              <a:prstGeom prst="line">
                <a:avLst/>
              </a:prstGeom>
              <a:noFill/>
              <a:ln w="76200">
                <a:solidFill>
                  <a:schemeClr val="folHlink"/>
                </a:solidFill>
                <a:round/>
                <a:headEnd/>
                <a:tailEnd/>
              </a:ln>
              <a:effectLst/>
            </p:spPr>
            <p:txBody>
              <a:bodyPr/>
              <a:lstStyle/>
              <a:p>
                <a:endParaRPr lang="en-US"/>
              </a:p>
            </p:txBody>
          </p:sp>
          <p:sp>
            <p:nvSpPr>
              <p:cNvPr id="138" name="Line 31"/>
              <p:cNvSpPr>
                <a:spLocks noChangeShapeType="1"/>
              </p:cNvSpPr>
              <p:nvPr/>
            </p:nvSpPr>
            <p:spPr bwMode="auto">
              <a:xfrm flipV="1">
                <a:off x="914400" y="5029200"/>
                <a:ext cx="2438400" cy="1828800"/>
              </a:xfrm>
              <a:prstGeom prst="line">
                <a:avLst/>
              </a:prstGeom>
              <a:noFill/>
              <a:ln w="76200">
                <a:solidFill>
                  <a:schemeClr val="folHlink"/>
                </a:solidFill>
                <a:round/>
                <a:headEnd/>
                <a:tailEnd/>
              </a:ln>
              <a:effectLst/>
            </p:spPr>
            <p:txBody>
              <a:bodyPr/>
              <a:lstStyle/>
              <a:p>
                <a:endParaRPr lang="en-US"/>
              </a:p>
            </p:txBody>
          </p:sp>
          <p:sp>
            <p:nvSpPr>
              <p:cNvPr id="139" name="Line 28"/>
              <p:cNvSpPr>
                <a:spLocks noChangeShapeType="1"/>
              </p:cNvSpPr>
              <p:nvPr/>
            </p:nvSpPr>
            <p:spPr bwMode="auto">
              <a:xfrm flipH="1">
                <a:off x="1128713" y="3962400"/>
                <a:ext cx="700087" cy="2209800"/>
              </a:xfrm>
              <a:prstGeom prst="line">
                <a:avLst/>
              </a:prstGeom>
              <a:noFill/>
              <a:ln w="76200">
                <a:solidFill>
                  <a:schemeClr val="folHlink"/>
                </a:solidFill>
                <a:round/>
                <a:headEnd/>
                <a:tailEnd type="triangle"/>
              </a:ln>
              <a:effectLst/>
            </p:spPr>
            <p:txBody>
              <a:bodyPr/>
              <a:lstStyle/>
              <a:p>
                <a:endParaRPr lang="en-US"/>
              </a:p>
            </p:txBody>
          </p:sp>
          <p:sp>
            <p:nvSpPr>
              <p:cNvPr id="140" name="Line 28"/>
              <p:cNvSpPr>
                <a:spLocks noChangeShapeType="1"/>
              </p:cNvSpPr>
              <p:nvPr/>
            </p:nvSpPr>
            <p:spPr bwMode="auto">
              <a:xfrm flipH="1" flipV="1">
                <a:off x="509588" y="5648324"/>
                <a:ext cx="404812" cy="1209675"/>
              </a:xfrm>
              <a:prstGeom prst="line">
                <a:avLst/>
              </a:prstGeom>
              <a:noFill/>
              <a:ln w="76200">
                <a:solidFill>
                  <a:schemeClr val="folHlink"/>
                </a:solidFill>
                <a:round/>
                <a:headEnd/>
                <a:tailEnd type="triangle"/>
              </a:ln>
              <a:effectLst/>
            </p:spPr>
            <p:txBody>
              <a:bodyPr/>
              <a:lstStyle/>
              <a:p>
                <a:endParaRPr lang="en-US"/>
              </a:p>
            </p:txBody>
          </p:sp>
          <p:sp>
            <p:nvSpPr>
              <p:cNvPr id="141" name="Line 28"/>
              <p:cNvSpPr>
                <a:spLocks noChangeShapeType="1"/>
              </p:cNvSpPr>
              <p:nvPr/>
            </p:nvSpPr>
            <p:spPr bwMode="auto">
              <a:xfrm flipV="1">
                <a:off x="914400" y="5467350"/>
                <a:ext cx="1847850" cy="1390650"/>
              </a:xfrm>
              <a:prstGeom prst="line">
                <a:avLst/>
              </a:prstGeom>
              <a:noFill/>
              <a:ln w="76200">
                <a:solidFill>
                  <a:schemeClr val="folHlink"/>
                </a:solidFill>
                <a:round/>
                <a:headEnd/>
                <a:tailEnd type="triangle"/>
              </a:ln>
              <a:effectLst/>
            </p:spPr>
            <p:txBody>
              <a:bodyPr/>
              <a:lstStyle/>
              <a:p>
                <a:endParaRPr lang="en-US"/>
              </a:p>
            </p:txBody>
          </p:sp>
          <p:sp>
            <p:nvSpPr>
              <p:cNvPr id="142" name="Line 28"/>
              <p:cNvSpPr>
                <a:spLocks noChangeShapeType="1"/>
              </p:cNvSpPr>
              <p:nvPr/>
            </p:nvSpPr>
            <p:spPr bwMode="auto">
              <a:xfrm>
                <a:off x="914400" y="6858000"/>
                <a:ext cx="1290638" cy="0"/>
              </a:xfrm>
              <a:prstGeom prst="line">
                <a:avLst/>
              </a:prstGeom>
              <a:noFill/>
              <a:ln w="76200">
                <a:solidFill>
                  <a:schemeClr val="folHlink"/>
                </a:solidFill>
                <a:round/>
                <a:headEnd/>
                <a:tailEnd type="triangle"/>
              </a:ln>
              <a:effectLst/>
            </p:spPr>
            <p:txBody>
              <a:bodyPr/>
              <a:lstStyle/>
              <a:p>
                <a:endParaRPr lang="en-US"/>
              </a:p>
            </p:txBody>
          </p:sp>
        </p:grpSp>
        <p:grpSp>
          <p:nvGrpSpPr>
            <p:cNvPr id="9" name="Group 142"/>
            <p:cNvGrpSpPr/>
            <p:nvPr/>
          </p:nvGrpSpPr>
          <p:grpSpPr>
            <a:xfrm>
              <a:off x="4495800" y="0"/>
              <a:ext cx="3048000" cy="2895600"/>
              <a:chOff x="2133600" y="3962400"/>
              <a:chExt cx="3048000" cy="2895600"/>
            </a:xfrm>
          </p:grpSpPr>
          <p:sp>
            <p:nvSpPr>
              <p:cNvPr id="144" name="Line 21"/>
              <p:cNvSpPr>
                <a:spLocks noChangeShapeType="1"/>
              </p:cNvSpPr>
              <p:nvPr/>
            </p:nvSpPr>
            <p:spPr bwMode="auto">
              <a:xfrm>
                <a:off x="3657600" y="3962400"/>
                <a:ext cx="914400" cy="2895600"/>
              </a:xfrm>
              <a:prstGeom prst="line">
                <a:avLst/>
              </a:prstGeom>
              <a:noFill/>
              <a:ln w="9525">
                <a:solidFill>
                  <a:schemeClr val="folHlink"/>
                </a:solidFill>
                <a:round/>
                <a:headEnd/>
                <a:tailEnd/>
              </a:ln>
              <a:effectLst/>
            </p:spPr>
            <p:txBody>
              <a:bodyPr/>
              <a:lstStyle/>
              <a:p>
                <a:endParaRPr lang="en-US"/>
              </a:p>
            </p:txBody>
          </p:sp>
          <p:sp>
            <p:nvSpPr>
              <p:cNvPr id="145" name="Line 22"/>
              <p:cNvSpPr>
                <a:spLocks noChangeShapeType="1"/>
              </p:cNvSpPr>
              <p:nvPr/>
            </p:nvSpPr>
            <p:spPr bwMode="auto">
              <a:xfrm flipV="1">
                <a:off x="4572000" y="5029200"/>
                <a:ext cx="609600" cy="1828800"/>
              </a:xfrm>
              <a:prstGeom prst="line">
                <a:avLst/>
              </a:prstGeom>
              <a:noFill/>
              <a:ln w="9525">
                <a:solidFill>
                  <a:schemeClr val="folHlink"/>
                </a:solidFill>
                <a:round/>
                <a:headEnd/>
                <a:tailEnd/>
              </a:ln>
              <a:effectLst/>
            </p:spPr>
            <p:txBody>
              <a:bodyPr/>
              <a:lstStyle/>
              <a:p>
                <a:endParaRPr lang="en-US"/>
              </a:p>
            </p:txBody>
          </p:sp>
          <p:sp>
            <p:nvSpPr>
              <p:cNvPr id="146" name="Line 23"/>
              <p:cNvSpPr>
                <a:spLocks noChangeShapeType="1"/>
              </p:cNvSpPr>
              <p:nvPr/>
            </p:nvSpPr>
            <p:spPr bwMode="auto">
              <a:xfrm flipH="1">
                <a:off x="3220872" y="6857999"/>
                <a:ext cx="1351126" cy="0"/>
              </a:xfrm>
              <a:prstGeom prst="line">
                <a:avLst/>
              </a:prstGeom>
              <a:noFill/>
              <a:ln w="9525">
                <a:solidFill>
                  <a:schemeClr val="folHlink"/>
                </a:solidFill>
                <a:round/>
                <a:headEnd/>
                <a:tailEnd/>
              </a:ln>
              <a:effectLst/>
            </p:spPr>
            <p:txBody>
              <a:bodyPr/>
              <a:lstStyle/>
              <a:p>
                <a:endParaRPr lang="en-US"/>
              </a:p>
            </p:txBody>
          </p:sp>
          <p:sp>
            <p:nvSpPr>
              <p:cNvPr id="147" name="Line 25"/>
              <p:cNvSpPr>
                <a:spLocks noChangeShapeType="1"/>
              </p:cNvSpPr>
              <p:nvPr/>
            </p:nvSpPr>
            <p:spPr bwMode="auto">
              <a:xfrm flipH="1" flipV="1">
                <a:off x="2133600" y="5029200"/>
                <a:ext cx="2438400" cy="1828800"/>
              </a:xfrm>
              <a:prstGeom prst="line">
                <a:avLst/>
              </a:prstGeom>
              <a:noFill/>
              <a:ln w="9525">
                <a:solidFill>
                  <a:schemeClr val="folHlink"/>
                </a:solidFill>
                <a:round/>
                <a:headEnd/>
                <a:tailEnd/>
              </a:ln>
              <a:effectLst/>
            </p:spPr>
            <p:txBody>
              <a:bodyPr/>
              <a:lstStyle/>
              <a:p>
                <a:endParaRPr lang="en-US"/>
              </a:p>
            </p:txBody>
          </p:sp>
          <p:sp>
            <p:nvSpPr>
              <p:cNvPr id="148" name="Line 21"/>
              <p:cNvSpPr>
                <a:spLocks noChangeShapeType="1"/>
              </p:cNvSpPr>
              <p:nvPr/>
            </p:nvSpPr>
            <p:spPr bwMode="auto">
              <a:xfrm>
                <a:off x="3657600" y="3962400"/>
                <a:ext cx="700088" cy="2209800"/>
              </a:xfrm>
              <a:prstGeom prst="line">
                <a:avLst/>
              </a:prstGeom>
              <a:noFill/>
              <a:ln w="9525">
                <a:solidFill>
                  <a:schemeClr val="folHlink"/>
                </a:solidFill>
                <a:round/>
                <a:headEnd/>
                <a:tailEnd type="triangle"/>
              </a:ln>
              <a:effectLst/>
            </p:spPr>
            <p:txBody>
              <a:bodyPr/>
              <a:lstStyle/>
              <a:p>
                <a:endParaRPr lang="en-US"/>
              </a:p>
            </p:txBody>
          </p:sp>
          <p:sp>
            <p:nvSpPr>
              <p:cNvPr id="149" name="Line 21"/>
              <p:cNvSpPr>
                <a:spLocks noChangeShapeType="1"/>
              </p:cNvSpPr>
              <p:nvPr/>
            </p:nvSpPr>
            <p:spPr bwMode="auto">
              <a:xfrm flipH="1" flipV="1">
                <a:off x="2609850" y="5391150"/>
                <a:ext cx="1962150" cy="1466850"/>
              </a:xfrm>
              <a:prstGeom prst="line">
                <a:avLst/>
              </a:prstGeom>
              <a:noFill/>
              <a:ln w="9525">
                <a:solidFill>
                  <a:schemeClr val="folHlink"/>
                </a:solidFill>
                <a:round/>
                <a:headEnd/>
                <a:tailEnd type="triangle"/>
              </a:ln>
              <a:effectLst/>
            </p:spPr>
            <p:txBody>
              <a:bodyPr/>
              <a:lstStyle/>
              <a:p>
                <a:endParaRPr lang="en-US"/>
              </a:p>
            </p:txBody>
          </p:sp>
          <p:sp>
            <p:nvSpPr>
              <p:cNvPr id="150" name="Line 21"/>
              <p:cNvSpPr>
                <a:spLocks noChangeShapeType="1"/>
              </p:cNvSpPr>
              <p:nvPr/>
            </p:nvSpPr>
            <p:spPr bwMode="auto">
              <a:xfrm flipH="1" flipV="1">
                <a:off x="2528887" y="6858000"/>
                <a:ext cx="2038350" cy="0"/>
              </a:xfrm>
              <a:prstGeom prst="line">
                <a:avLst/>
              </a:prstGeom>
              <a:noFill/>
              <a:ln w="9525">
                <a:solidFill>
                  <a:schemeClr val="folHlink"/>
                </a:solidFill>
                <a:round/>
                <a:headEnd/>
                <a:tailEnd type="triangle"/>
              </a:ln>
              <a:effectLst/>
            </p:spPr>
            <p:txBody>
              <a:bodyPr/>
              <a:lstStyle/>
              <a:p>
                <a:endParaRPr lang="en-US"/>
              </a:p>
            </p:txBody>
          </p:sp>
          <p:sp>
            <p:nvSpPr>
              <p:cNvPr id="151" name="Line 21"/>
              <p:cNvSpPr>
                <a:spLocks noChangeShapeType="1"/>
              </p:cNvSpPr>
              <p:nvPr/>
            </p:nvSpPr>
            <p:spPr bwMode="auto">
              <a:xfrm flipV="1">
                <a:off x="4571999" y="5472112"/>
                <a:ext cx="461963" cy="1385887"/>
              </a:xfrm>
              <a:prstGeom prst="line">
                <a:avLst/>
              </a:prstGeom>
              <a:noFill/>
              <a:ln w="9525">
                <a:solidFill>
                  <a:schemeClr val="folHlink"/>
                </a:solidFill>
                <a:round/>
                <a:headEnd/>
                <a:tailEnd type="triangle"/>
              </a:ln>
              <a:effectLst/>
            </p:spPr>
            <p:txBody>
              <a:bodyPr/>
              <a:lstStyle/>
              <a:p>
                <a:endParaRPr lang="en-US"/>
              </a:p>
            </p:txBody>
          </p:sp>
        </p:grpSp>
        <p:grpSp>
          <p:nvGrpSpPr>
            <p:cNvPr id="10" name="Group 151"/>
            <p:cNvGrpSpPr/>
            <p:nvPr/>
          </p:nvGrpSpPr>
          <p:grpSpPr>
            <a:xfrm>
              <a:off x="4495800" y="0"/>
              <a:ext cx="3048000" cy="2895600"/>
              <a:chOff x="3276600" y="2133600"/>
              <a:chExt cx="3048000" cy="2895600"/>
            </a:xfrm>
          </p:grpSpPr>
          <p:sp>
            <p:nvSpPr>
              <p:cNvPr id="153" name="Line 17"/>
              <p:cNvSpPr>
                <a:spLocks noChangeShapeType="1"/>
              </p:cNvSpPr>
              <p:nvPr/>
            </p:nvSpPr>
            <p:spPr bwMode="auto">
              <a:xfrm>
                <a:off x="4800600" y="2133600"/>
                <a:ext cx="1524000" cy="1066800"/>
              </a:xfrm>
              <a:prstGeom prst="line">
                <a:avLst/>
              </a:prstGeom>
              <a:noFill/>
              <a:ln w="38100">
                <a:solidFill>
                  <a:schemeClr val="folHlink"/>
                </a:solidFill>
                <a:round/>
                <a:headEnd/>
                <a:tailEnd/>
              </a:ln>
              <a:effectLst/>
            </p:spPr>
            <p:txBody>
              <a:bodyPr/>
              <a:lstStyle/>
              <a:p>
                <a:endParaRPr lang="en-US"/>
              </a:p>
            </p:txBody>
          </p:sp>
          <p:sp>
            <p:nvSpPr>
              <p:cNvPr id="154" name="Line 18"/>
              <p:cNvSpPr>
                <a:spLocks noChangeShapeType="1"/>
              </p:cNvSpPr>
              <p:nvPr/>
            </p:nvSpPr>
            <p:spPr bwMode="auto">
              <a:xfrm flipH="1">
                <a:off x="5715000" y="3200400"/>
                <a:ext cx="609600" cy="1828800"/>
              </a:xfrm>
              <a:prstGeom prst="line">
                <a:avLst/>
              </a:prstGeom>
              <a:noFill/>
              <a:ln w="38100">
                <a:solidFill>
                  <a:schemeClr val="folHlink"/>
                </a:solidFill>
                <a:round/>
                <a:headEnd/>
                <a:tailEnd/>
              </a:ln>
              <a:effectLst/>
            </p:spPr>
            <p:txBody>
              <a:bodyPr/>
              <a:lstStyle/>
              <a:p>
                <a:endParaRPr lang="en-US"/>
              </a:p>
            </p:txBody>
          </p:sp>
          <p:sp>
            <p:nvSpPr>
              <p:cNvPr id="155" name="Line 19"/>
              <p:cNvSpPr>
                <a:spLocks noChangeShapeType="1"/>
              </p:cNvSpPr>
              <p:nvPr/>
            </p:nvSpPr>
            <p:spPr bwMode="auto">
              <a:xfrm flipH="1">
                <a:off x="3886200" y="3200400"/>
                <a:ext cx="2438400" cy="1828800"/>
              </a:xfrm>
              <a:prstGeom prst="line">
                <a:avLst/>
              </a:prstGeom>
              <a:noFill/>
              <a:ln w="38100">
                <a:solidFill>
                  <a:schemeClr val="folHlink"/>
                </a:solidFill>
                <a:round/>
                <a:headEnd/>
                <a:tailEnd/>
              </a:ln>
              <a:effectLst/>
            </p:spPr>
            <p:txBody>
              <a:bodyPr/>
              <a:lstStyle/>
              <a:p>
                <a:endParaRPr lang="en-US"/>
              </a:p>
            </p:txBody>
          </p:sp>
          <p:sp>
            <p:nvSpPr>
              <p:cNvPr id="156" name="Line 20"/>
              <p:cNvSpPr>
                <a:spLocks noChangeShapeType="1"/>
              </p:cNvSpPr>
              <p:nvPr/>
            </p:nvSpPr>
            <p:spPr bwMode="auto">
              <a:xfrm flipH="1">
                <a:off x="3276600" y="3200400"/>
                <a:ext cx="3048000" cy="0"/>
              </a:xfrm>
              <a:prstGeom prst="line">
                <a:avLst/>
              </a:prstGeom>
              <a:noFill/>
              <a:ln w="38100">
                <a:solidFill>
                  <a:schemeClr val="folHlink"/>
                </a:solidFill>
                <a:round/>
                <a:headEnd/>
                <a:tailEnd/>
              </a:ln>
              <a:effectLst/>
            </p:spPr>
            <p:txBody>
              <a:bodyPr/>
              <a:lstStyle/>
              <a:p>
                <a:endParaRPr lang="en-US"/>
              </a:p>
            </p:txBody>
          </p:sp>
          <p:sp>
            <p:nvSpPr>
              <p:cNvPr id="157" name="Line 17"/>
              <p:cNvSpPr>
                <a:spLocks noChangeShapeType="1"/>
              </p:cNvSpPr>
              <p:nvPr/>
            </p:nvSpPr>
            <p:spPr bwMode="auto">
              <a:xfrm>
                <a:off x="4800600" y="2133600"/>
                <a:ext cx="1081088" cy="757238"/>
              </a:xfrm>
              <a:prstGeom prst="line">
                <a:avLst/>
              </a:prstGeom>
              <a:noFill/>
              <a:ln w="38100">
                <a:solidFill>
                  <a:schemeClr val="folHlink"/>
                </a:solidFill>
                <a:round/>
                <a:headEnd/>
                <a:tailEnd type="triangle"/>
              </a:ln>
              <a:effectLst/>
            </p:spPr>
            <p:txBody>
              <a:bodyPr/>
              <a:lstStyle/>
              <a:p>
                <a:endParaRPr lang="en-US"/>
              </a:p>
            </p:txBody>
          </p:sp>
          <p:sp>
            <p:nvSpPr>
              <p:cNvPr id="158" name="Line 17"/>
              <p:cNvSpPr>
                <a:spLocks noChangeShapeType="1"/>
              </p:cNvSpPr>
              <p:nvPr/>
            </p:nvSpPr>
            <p:spPr bwMode="auto">
              <a:xfrm flipH="1">
                <a:off x="3924299" y="3200399"/>
                <a:ext cx="2400300" cy="0"/>
              </a:xfrm>
              <a:prstGeom prst="line">
                <a:avLst/>
              </a:prstGeom>
              <a:noFill/>
              <a:ln w="38100">
                <a:solidFill>
                  <a:schemeClr val="folHlink"/>
                </a:solidFill>
                <a:round/>
                <a:headEnd/>
                <a:tailEnd type="triangle"/>
              </a:ln>
              <a:effectLst/>
            </p:spPr>
            <p:txBody>
              <a:bodyPr/>
              <a:lstStyle/>
              <a:p>
                <a:endParaRPr lang="en-US"/>
              </a:p>
            </p:txBody>
          </p:sp>
          <p:sp>
            <p:nvSpPr>
              <p:cNvPr id="159" name="Line 17"/>
              <p:cNvSpPr>
                <a:spLocks noChangeShapeType="1"/>
              </p:cNvSpPr>
              <p:nvPr/>
            </p:nvSpPr>
            <p:spPr bwMode="auto">
              <a:xfrm flipH="1">
                <a:off x="4433888" y="3200400"/>
                <a:ext cx="1890712" cy="1419225"/>
              </a:xfrm>
              <a:prstGeom prst="line">
                <a:avLst/>
              </a:prstGeom>
              <a:noFill/>
              <a:ln w="38100">
                <a:solidFill>
                  <a:schemeClr val="folHlink"/>
                </a:solidFill>
                <a:round/>
                <a:headEnd/>
                <a:tailEnd type="triangle"/>
              </a:ln>
              <a:effectLst/>
            </p:spPr>
            <p:txBody>
              <a:bodyPr/>
              <a:lstStyle/>
              <a:p>
                <a:endParaRPr lang="en-US"/>
              </a:p>
            </p:txBody>
          </p:sp>
          <p:sp>
            <p:nvSpPr>
              <p:cNvPr id="160" name="Line 17"/>
              <p:cNvSpPr>
                <a:spLocks noChangeShapeType="1"/>
              </p:cNvSpPr>
              <p:nvPr/>
            </p:nvSpPr>
            <p:spPr bwMode="auto">
              <a:xfrm flipH="1">
                <a:off x="5876924" y="3200400"/>
                <a:ext cx="447675" cy="1347787"/>
              </a:xfrm>
              <a:prstGeom prst="line">
                <a:avLst/>
              </a:prstGeom>
              <a:noFill/>
              <a:ln w="38100">
                <a:solidFill>
                  <a:schemeClr val="folHlink"/>
                </a:solidFill>
                <a:round/>
                <a:headEnd/>
                <a:tailEnd type="triangle"/>
              </a:ln>
              <a:effectLst/>
            </p:spPr>
            <p:txBody>
              <a:bodyPr/>
              <a:lstStyle/>
              <a:p>
                <a:endParaRPr lang="en-US"/>
              </a:p>
            </p:txBody>
          </p:sp>
        </p:grpSp>
      </p:grpSp>
      <p:sp>
        <p:nvSpPr>
          <p:cNvPr id="108618" name="Text Box 74"/>
          <p:cNvSpPr txBox="1">
            <a:spLocks noChangeArrowheads="1"/>
          </p:cNvSpPr>
          <p:nvPr/>
        </p:nvSpPr>
        <p:spPr bwMode="auto">
          <a:xfrm>
            <a:off x="6781800" y="2891139"/>
            <a:ext cx="18288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dirty="0">
                <a:latin typeface="Times New Roman" pitchFamily="18" charset="0"/>
                <a:cs typeface="Times New Roman" pitchFamily="18" charset="0"/>
              </a:rPr>
              <a:t>Throughput:</a:t>
            </a:r>
          </a:p>
        </p:txBody>
      </p:sp>
      <p:sp>
        <p:nvSpPr>
          <p:cNvPr id="88" name="Title 87"/>
          <p:cNvSpPr>
            <a:spLocks noGrp="1"/>
          </p:cNvSpPr>
          <p:nvPr>
            <p:ph type="title"/>
          </p:nvPr>
        </p:nvSpPr>
        <p:spPr/>
        <p:txBody>
          <a:bodyPr/>
          <a:lstStyle/>
          <a:p>
            <a:r>
              <a:rPr lang="en-US" dirty="0" err="1" smtClean="0"/>
              <a:t>Mutualcast</a:t>
            </a:r>
            <a:endParaRPr lang="en-US" dirty="0"/>
          </a:p>
        </p:txBody>
      </p:sp>
      <p:sp>
        <p:nvSpPr>
          <p:cNvPr id="90" name="Text Box 63"/>
          <p:cNvSpPr txBox="1">
            <a:spLocks noChangeArrowheads="1"/>
          </p:cNvSpPr>
          <p:nvPr/>
        </p:nvSpPr>
        <p:spPr bwMode="auto">
          <a:xfrm>
            <a:off x="533400" y="6265863"/>
            <a:ext cx="8077200" cy="339725"/>
          </a:xfrm>
          <a:prstGeom prst="rect">
            <a:avLst/>
          </a:prstGeom>
          <a:noFill/>
          <a:ln w="9525" algn="ctr">
            <a:noFill/>
            <a:miter lim="800000"/>
            <a:headEnd/>
            <a:tailEnd/>
          </a:ln>
        </p:spPr>
        <p:txBody>
          <a:bodyPr>
            <a:spAutoFit/>
          </a:bodyPr>
          <a:lstStyle/>
          <a:p>
            <a:pPr lvl="1" eaLnBrk="1" hangingPunct="1">
              <a:lnSpc>
                <a:spcPct val="90000"/>
              </a:lnSpc>
              <a:spcBef>
                <a:spcPct val="20000"/>
              </a:spcBef>
              <a:buClr>
                <a:schemeClr val="hlink"/>
              </a:buClr>
              <a:buSzPct val="55000"/>
              <a:buFont typeface="Wingdings" pitchFamily="2" charset="2"/>
              <a:buNone/>
            </a:pPr>
            <a:r>
              <a:rPr lang="en-US" i="1" dirty="0" smtClean="0">
                <a:solidFill>
                  <a:schemeClr val="tx2"/>
                </a:solidFill>
              </a:rPr>
              <a:t>[Li, Chou, Zhang; 2005]</a:t>
            </a:r>
            <a:endParaRPr lang="en-US" i="1" dirty="0">
              <a:solidFill>
                <a:schemeClr val="tx2"/>
              </a:solidFill>
            </a:endParaRPr>
          </a:p>
        </p:txBody>
      </p:sp>
      <p:graphicFrame>
        <p:nvGraphicFramePr>
          <p:cNvPr id="120834" name="Object 2"/>
          <p:cNvGraphicFramePr>
            <a:graphicFrameLocks noChangeAspect="1"/>
          </p:cNvGraphicFramePr>
          <p:nvPr/>
        </p:nvGraphicFramePr>
        <p:xfrm>
          <a:off x="7232650" y="3462338"/>
          <a:ext cx="990600" cy="835025"/>
        </p:xfrm>
        <a:graphic>
          <a:graphicData uri="http://schemas.openxmlformats.org/presentationml/2006/ole">
            <p:oleObj spid="_x0000_s153602" name="Equation" r:id="rId4" imgW="469800" imgH="393480" progId="Equation.DSMT4">
              <p:embed/>
            </p:oleObj>
          </a:graphicData>
        </a:graphic>
      </p:graphicFrame>
      <p:graphicFrame>
        <p:nvGraphicFramePr>
          <p:cNvPr id="92" name="Object 2"/>
          <p:cNvGraphicFramePr>
            <a:graphicFrameLocks noChangeAspect="1"/>
          </p:cNvGraphicFramePr>
          <p:nvPr/>
        </p:nvGraphicFramePr>
        <p:xfrm>
          <a:off x="7229474" y="3462341"/>
          <a:ext cx="1017587" cy="835025"/>
        </p:xfrm>
        <a:graphic>
          <a:graphicData uri="http://schemas.openxmlformats.org/presentationml/2006/ole">
            <p:oleObj spid="_x0000_s153603" name="Equation" r:id="rId5" imgW="482400" imgH="393480" progId="Equation.DSMT4">
              <p:embed/>
            </p:oleObj>
          </a:graphicData>
        </a:graphic>
      </p:graphicFrame>
      <p:graphicFrame>
        <p:nvGraphicFramePr>
          <p:cNvPr id="93" name="Object 2"/>
          <p:cNvGraphicFramePr>
            <a:graphicFrameLocks noChangeAspect="1"/>
          </p:cNvGraphicFramePr>
          <p:nvPr/>
        </p:nvGraphicFramePr>
        <p:xfrm>
          <a:off x="7229474" y="3462333"/>
          <a:ext cx="1017587" cy="835025"/>
        </p:xfrm>
        <a:graphic>
          <a:graphicData uri="http://schemas.openxmlformats.org/presentationml/2006/ole">
            <p:oleObj spid="_x0000_s153604" name="Equation" r:id="rId6" imgW="482400" imgH="393480" progId="Equation.DSMT4">
              <p:embed/>
            </p:oleObj>
          </a:graphicData>
        </a:graphic>
      </p:graphicFrame>
      <p:graphicFrame>
        <p:nvGraphicFramePr>
          <p:cNvPr id="94" name="Object 2"/>
          <p:cNvGraphicFramePr>
            <a:graphicFrameLocks noChangeAspect="1"/>
          </p:cNvGraphicFramePr>
          <p:nvPr/>
        </p:nvGraphicFramePr>
        <p:xfrm>
          <a:off x="7234245" y="3462341"/>
          <a:ext cx="1071562" cy="835025"/>
        </p:xfrm>
        <a:graphic>
          <a:graphicData uri="http://schemas.openxmlformats.org/presentationml/2006/ole">
            <p:oleObj spid="_x0000_s153605" name="Equation" r:id="rId7" imgW="507960" imgH="393480" progId="Equation.DSMT4">
              <p:embed/>
            </p:oleObj>
          </a:graphicData>
        </a:graphic>
      </p:graphicFrame>
      <p:graphicFrame>
        <p:nvGraphicFramePr>
          <p:cNvPr id="95" name="Object 2"/>
          <p:cNvGraphicFramePr>
            <a:graphicFrameLocks noChangeAspect="1"/>
          </p:cNvGraphicFramePr>
          <p:nvPr/>
        </p:nvGraphicFramePr>
        <p:xfrm>
          <a:off x="6850064" y="3433763"/>
          <a:ext cx="1393825" cy="915987"/>
        </p:xfrm>
        <a:graphic>
          <a:graphicData uri="http://schemas.openxmlformats.org/presentationml/2006/ole">
            <p:oleObj spid="_x0000_s153606" name="Equation" r:id="rId8" imgW="660240" imgH="431640" progId="Equation.DSMT4">
              <p:embed/>
            </p:oleObj>
          </a:graphicData>
        </a:graphic>
      </p:graphicFrame>
      <p:graphicFrame>
        <p:nvGraphicFramePr>
          <p:cNvPr id="96" name="Object 2"/>
          <p:cNvGraphicFramePr>
            <a:graphicFrameLocks noChangeAspect="1"/>
          </p:cNvGraphicFramePr>
          <p:nvPr/>
        </p:nvGraphicFramePr>
        <p:xfrm>
          <a:off x="5638800" y="3409948"/>
          <a:ext cx="3243262" cy="969962"/>
        </p:xfrm>
        <a:graphic>
          <a:graphicData uri="http://schemas.openxmlformats.org/presentationml/2006/ole">
            <p:oleObj spid="_x0000_s153607" name="Equation" r:id="rId9" imgW="1536480" imgH="457200" progId="Equation.DSMT4">
              <p:embed/>
            </p:oleObj>
          </a:graphicData>
        </a:graphic>
      </p:graphicFrame>
      <p:graphicFrame>
        <p:nvGraphicFramePr>
          <p:cNvPr id="97" name="Object 2"/>
          <p:cNvGraphicFramePr>
            <a:graphicFrameLocks noChangeAspect="1"/>
          </p:cNvGraphicFramePr>
          <p:nvPr/>
        </p:nvGraphicFramePr>
        <p:xfrm>
          <a:off x="5638800" y="3395667"/>
          <a:ext cx="3244850" cy="1939925"/>
        </p:xfrm>
        <a:graphic>
          <a:graphicData uri="http://schemas.openxmlformats.org/presentationml/2006/ole">
            <p:oleObj spid="_x0000_s153608" name="Equation" r:id="rId10" imgW="1536480" imgH="914400" progId="Equation.DSMT4">
              <p:embed/>
            </p:oleObj>
          </a:graphicData>
        </a:graphic>
      </p:graphicFrame>
      <p:grpSp>
        <p:nvGrpSpPr>
          <p:cNvPr id="11" name="Group 118"/>
          <p:cNvGrpSpPr/>
          <p:nvPr/>
        </p:nvGrpSpPr>
        <p:grpSpPr>
          <a:xfrm>
            <a:off x="1143000" y="2133600"/>
            <a:ext cx="3048000" cy="2895600"/>
            <a:chOff x="1143000" y="0"/>
            <a:chExt cx="3048000" cy="2895600"/>
          </a:xfrm>
        </p:grpSpPr>
        <p:grpSp>
          <p:nvGrpSpPr>
            <p:cNvPr id="12" name="Group 36"/>
            <p:cNvGrpSpPr>
              <a:grpSpLocks/>
            </p:cNvGrpSpPr>
            <p:nvPr/>
          </p:nvGrpSpPr>
          <p:grpSpPr bwMode="auto">
            <a:xfrm>
              <a:off x="1143000" y="0"/>
              <a:ext cx="3048000" cy="2895600"/>
              <a:chOff x="1920" y="1488"/>
              <a:chExt cx="1920" cy="1824"/>
            </a:xfrm>
          </p:grpSpPr>
          <p:sp>
            <p:nvSpPr>
              <p:cNvPr id="180" name="Line 32"/>
              <p:cNvSpPr>
                <a:spLocks noChangeShapeType="1"/>
              </p:cNvSpPr>
              <p:nvPr/>
            </p:nvSpPr>
            <p:spPr bwMode="auto">
              <a:xfrm>
                <a:off x="2880" y="1488"/>
                <a:ext cx="960" cy="672"/>
              </a:xfrm>
              <a:prstGeom prst="line">
                <a:avLst/>
              </a:prstGeom>
              <a:noFill/>
              <a:ln w="9525">
                <a:solidFill>
                  <a:schemeClr val="tx1"/>
                </a:solidFill>
                <a:prstDash val="lgDash"/>
                <a:round/>
                <a:headEnd/>
                <a:tailEnd/>
              </a:ln>
              <a:effectLst/>
            </p:spPr>
            <p:txBody>
              <a:bodyPr/>
              <a:lstStyle/>
              <a:p>
                <a:endParaRPr lang="en-US"/>
              </a:p>
            </p:txBody>
          </p:sp>
          <p:sp>
            <p:nvSpPr>
              <p:cNvPr id="181" name="Line 33"/>
              <p:cNvSpPr>
                <a:spLocks noChangeShapeType="1"/>
              </p:cNvSpPr>
              <p:nvPr/>
            </p:nvSpPr>
            <p:spPr bwMode="auto">
              <a:xfrm>
                <a:off x="2880" y="1488"/>
                <a:ext cx="576" cy="1824"/>
              </a:xfrm>
              <a:prstGeom prst="line">
                <a:avLst/>
              </a:prstGeom>
              <a:noFill/>
              <a:ln w="9525">
                <a:solidFill>
                  <a:schemeClr val="tx1"/>
                </a:solidFill>
                <a:prstDash val="lgDash"/>
                <a:round/>
                <a:headEnd/>
                <a:tailEnd/>
              </a:ln>
              <a:effectLst/>
            </p:spPr>
            <p:txBody>
              <a:bodyPr/>
              <a:lstStyle/>
              <a:p>
                <a:endParaRPr lang="en-US"/>
              </a:p>
            </p:txBody>
          </p:sp>
          <p:sp>
            <p:nvSpPr>
              <p:cNvPr id="182" name="Line 34"/>
              <p:cNvSpPr>
                <a:spLocks noChangeShapeType="1"/>
              </p:cNvSpPr>
              <p:nvPr/>
            </p:nvSpPr>
            <p:spPr bwMode="auto">
              <a:xfrm flipH="1">
                <a:off x="2304" y="1488"/>
                <a:ext cx="576" cy="1824"/>
              </a:xfrm>
              <a:prstGeom prst="line">
                <a:avLst/>
              </a:prstGeom>
              <a:noFill/>
              <a:ln w="9525">
                <a:solidFill>
                  <a:schemeClr val="tx1"/>
                </a:solidFill>
                <a:prstDash val="lgDash"/>
                <a:round/>
                <a:headEnd/>
                <a:tailEnd/>
              </a:ln>
              <a:effectLst/>
            </p:spPr>
            <p:txBody>
              <a:bodyPr/>
              <a:lstStyle/>
              <a:p>
                <a:endParaRPr lang="en-US"/>
              </a:p>
            </p:txBody>
          </p:sp>
          <p:sp>
            <p:nvSpPr>
              <p:cNvPr id="183" name="Line 35"/>
              <p:cNvSpPr>
                <a:spLocks noChangeShapeType="1"/>
              </p:cNvSpPr>
              <p:nvPr/>
            </p:nvSpPr>
            <p:spPr bwMode="auto">
              <a:xfrm flipH="1">
                <a:off x="1920" y="1488"/>
                <a:ext cx="960" cy="672"/>
              </a:xfrm>
              <a:prstGeom prst="line">
                <a:avLst/>
              </a:prstGeom>
              <a:noFill/>
              <a:ln w="9525">
                <a:solidFill>
                  <a:schemeClr val="tx1"/>
                </a:solidFill>
                <a:prstDash val="lgDash"/>
                <a:round/>
                <a:headEnd/>
                <a:tailEnd/>
              </a:ln>
              <a:effectLst/>
            </p:spPr>
            <p:txBody>
              <a:bodyPr/>
              <a:lstStyle/>
              <a:p>
                <a:endParaRPr lang="en-US"/>
              </a:p>
            </p:txBody>
          </p:sp>
        </p:grpSp>
        <p:grpSp>
          <p:nvGrpSpPr>
            <p:cNvPr id="13" name="Group 36"/>
            <p:cNvGrpSpPr>
              <a:grpSpLocks noChangeAspect="1"/>
            </p:cNvGrpSpPr>
            <p:nvPr/>
          </p:nvGrpSpPr>
          <p:grpSpPr bwMode="auto">
            <a:xfrm>
              <a:off x="1595651" y="0"/>
              <a:ext cx="2133600" cy="2026920"/>
              <a:chOff x="1920" y="1488"/>
              <a:chExt cx="1920" cy="1824"/>
            </a:xfrm>
          </p:grpSpPr>
          <p:sp>
            <p:nvSpPr>
              <p:cNvPr id="176" name="Line 32"/>
              <p:cNvSpPr>
                <a:spLocks noChangeShapeType="1"/>
              </p:cNvSpPr>
              <p:nvPr/>
            </p:nvSpPr>
            <p:spPr bwMode="auto">
              <a:xfrm>
                <a:off x="2880" y="1488"/>
                <a:ext cx="960" cy="672"/>
              </a:xfrm>
              <a:prstGeom prst="line">
                <a:avLst/>
              </a:prstGeom>
              <a:noFill/>
              <a:ln w="9525">
                <a:solidFill>
                  <a:schemeClr val="tx1"/>
                </a:solidFill>
                <a:prstDash val="lgDash"/>
                <a:round/>
                <a:headEnd/>
                <a:tailEnd type="triangle"/>
              </a:ln>
              <a:effectLst/>
            </p:spPr>
            <p:txBody>
              <a:bodyPr/>
              <a:lstStyle/>
              <a:p>
                <a:endParaRPr lang="en-US"/>
              </a:p>
            </p:txBody>
          </p:sp>
          <p:sp>
            <p:nvSpPr>
              <p:cNvPr id="177" name="Line 33"/>
              <p:cNvSpPr>
                <a:spLocks noChangeShapeType="1"/>
              </p:cNvSpPr>
              <p:nvPr/>
            </p:nvSpPr>
            <p:spPr bwMode="auto">
              <a:xfrm>
                <a:off x="2880" y="1488"/>
                <a:ext cx="576" cy="1824"/>
              </a:xfrm>
              <a:prstGeom prst="line">
                <a:avLst/>
              </a:prstGeom>
              <a:noFill/>
              <a:ln w="9525">
                <a:solidFill>
                  <a:schemeClr val="tx1"/>
                </a:solidFill>
                <a:prstDash val="lgDash"/>
                <a:round/>
                <a:headEnd/>
                <a:tailEnd type="triangle"/>
              </a:ln>
              <a:effectLst/>
            </p:spPr>
            <p:txBody>
              <a:bodyPr/>
              <a:lstStyle/>
              <a:p>
                <a:endParaRPr lang="en-US"/>
              </a:p>
            </p:txBody>
          </p:sp>
          <p:sp>
            <p:nvSpPr>
              <p:cNvPr id="178" name="Line 34"/>
              <p:cNvSpPr>
                <a:spLocks noChangeShapeType="1"/>
              </p:cNvSpPr>
              <p:nvPr/>
            </p:nvSpPr>
            <p:spPr bwMode="auto">
              <a:xfrm flipH="1">
                <a:off x="2304" y="1488"/>
                <a:ext cx="576" cy="1824"/>
              </a:xfrm>
              <a:prstGeom prst="line">
                <a:avLst/>
              </a:prstGeom>
              <a:noFill/>
              <a:ln w="9525">
                <a:solidFill>
                  <a:schemeClr val="tx1"/>
                </a:solidFill>
                <a:prstDash val="lgDash"/>
                <a:round/>
                <a:headEnd/>
                <a:tailEnd type="triangle"/>
              </a:ln>
              <a:effectLst/>
            </p:spPr>
            <p:txBody>
              <a:bodyPr/>
              <a:lstStyle/>
              <a:p>
                <a:endParaRPr lang="en-US"/>
              </a:p>
            </p:txBody>
          </p:sp>
          <p:sp>
            <p:nvSpPr>
              <p:cNvPr id="179" name="Line 35"/>
              <p:cNvSpPr>
                <a:spLocks noChangeShapeType="1"/>
              </p:cNvSpPr>
              <p:nvPr/>
            </p:nvSpPr>
            <p:spPr bwMode="auto">
              <a:xfrm flipH="1">
                <a:off x="1920" y="1488"/>
                <a:ext cx="960" cy="672"/>
              </a:xfrm>
              <a:prstGeom prst="line">
                <a:avLst/>
              </a:prstGeom>
              <a:noFill/>
              <a:ln w="9525">
                <a:solidFill>
                  <a:schemeClr val="tx1"/>
                </a:solidFill>
                <a:prstDash val="lgDash"/>
                <a:round/>
                <a:headEnd/>
                <a:tailEnd type="triangle"/>
              </a:ln>
              <a:effectLst/>
            </p:spPr>
            <p:txBody>
              <a:bodyPr/>
              <a:lstStyle/>
              <a:p>
                <a:endParaRPr lang="en-US"/>
              </a:p>
            </p:txBody>
          </p:sp>
        </p:grpSp>
      </p:grpSp>
      <p:sp>
        <p:nvSpPr>
          <p:cNvPr id="193" name="Rectangle 45"/>
          <p:cNvSpPr>
            <a:spLocks noGrp="1" noChangeArrowheads="1"/>
          </p:cNvSpPr>
          <p:nvPr>
            <p:ph idx="1"/>
          </p:nvPr>
        </p:nvSpPr>
        <p:spPr>
          <a:xfrm>
            <a:off x="1182688" y="5410200"/>
            <a:ext cx="7772400" cy="609600"/>
          </a:xfrm>
        </p:spPr>
        <p:txBody>
          <a:bodyPr/>
          <a:lstStyle/>
          <a:p>
            <a:pPr eaLnBrk="1" hangingPunct="1"/>
            <a:r>
              <a:rPr lang="en-US" sz="2400" dirty="0" err="1" smtClean="0"/>
              <a:t>Cutset</a:t>
            </a:r>
            <a:r>
              <a:rPr lang="en-US" sz="2400" dirty="0" smtClean="0"/>
              <a:t> analysis: Throughput achieves </a:t>
            </a:r>
            <a:r>
              <a:rPr lang="en-US" sz="2400" dirty="0" err="1" smtClean="0"/>
              <a:t>mincut</a:t>
            </a:r>
            <a:r>
              <a:rPr lang="en-US" sz="2400" dirty="0" smtClean="0"/>
              <a:t> bound</a:t>
            </a:r>
            <a:endParaRPr lang="en-US" sz="2000" dirty="0" smtClean="0"/>
          </a:p>
        </p:txBody>
      </p:sp>
      <p:grpSp>
        <p:nvGrpSpPr>
          <p:cNvPr id="122" name="Group 121"/>
          <p:cNvGrpSpPr/>
          <p:nvPr/>
        </p:nvGrpSpPr>
        <p:grpSpPr>
          <a:xfrm>
            <a:off x="914400" y="2971800"/>
            <a:ext cx="457200" cy="461661"/>
            <a:chOff x="914400" y="2971800"/>
            <a:chExt cx="457200" cy="461661"/>
          </a:xfrm>
        </p:grpSpPr>
        <p:sp>
          <p:nvSpPr>
            <p:cNvPr id="123" name="Oval 92"/>
            <p:cNvSpPr>
              <a:spLocks noChangeArrowheads="1"/>
            </p:cNvSpPr>
            <p:nvPr/>
          </p:nvSpPr>
          <p:spPr bwMode="auto">
            <a:xfrm>
              <a:off x="914400" y="2971800"/>
              <a:ext cx="457200" cy="457200"/>
            </a:xfrm>
            <a:prstGeom prst="ellipse">
              <a:avLst/>
            </a:prstGeom>
            <a:solidFill>
              <a:srgbClr val="FF0000"/>
            </a:solidFill>
            <a:ln w="9525">
              <a:solidFill>
                <a:schemeClr val="tx1"/>
              </a:solidFill>
              <a:round/>
              <a:headEnd/>
              <a:tailEnd/>
            </a:ln>
            <a:effectLst/>
          </p:spPr>
          <p:txBody>
            <a:bodyPr wrap="none" lIns="91436" tIns="45718" rIns="91436" bIns="45718" anchor="ctr"/>
            <a:lstStyle/>
            <a:p>
              <a:endParaRPr lang="en-US"/>
            </a:p>
          </p:txBody>
        </p:sp>
        <p:sp>
          <p:nvSpPr>
            <p:cNvPr id="124" name="Text Box 99"/>
            <p:cNvSpPr txBox="1">
              <a:spLocks noChangeArrowheads="1"/>
            </p:cNvSpPr>
            <p:nvPr/>
          </p:nvSpPr>
          <p:spPr bwMode="auto">
            <a:xfrm>
              <a:off x="914400" y="2971800"/>
              <a:ext cx="4572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i="1" dirty="0" smtClean="0">
                  <a:latin typeface="Times New Roman" pitchFamily="18" charset="0"/>
                  <a:cs typeface="Times New Roman" pitchFamily="18" charset="0"/>
                </a:rPr>
                <a:t>t</a:t>
              </a:r>
              <a:r>
                <a:rPr lang="en-US" sz="2400" i="1" baseline="-25000" dirty="0" smtClean="0">
                  <a:latin typeface="Times New Roman" pitchFamily="18" charset="0"/>
                  <a:cs typeface="Times New Roman" pitchFamily="18" charset="0"/>
                </a:rPr>
                <a:t>1</a:t>
              </a:r>
              <a:endParaRPr lang="en-US" sz="2400" i="1" baseline="-25000" dirty="0">
                <a:latin typeface="Times New Roman" pitchFamily="18" charset="0"/>
                <a:cs typeface="Times New Roman" pitchFamily="18" charset="0"/>
              </a:endParaRPr>
            </a:p>
          </p:txBody>
        </p:sp>
      </p:grpSp>
      <p:grpSp>
        <p:nvGrpSpPr>
          <p:cNvPr id="125" name="Group 124"/>
          <p:cNvGrpSpPr/>
          <p:nvPr/>
        </p:nvGrpSpPr>
        <p:grpSpPr>
          <a:xfrm>
            <a:off x="2438400" y="1905000"/>
            <a:ext cx="457200" cy="461661"/>
            <a:chOff x="2438400" y="1905000"/>
            <a:chExt cx="457200" cy="461661"/>
          </a:xfrm>
        </p:grpSpPr>
        <p:sp>
          <p:nvSpPr>
            <p:cNvPr id="134" name="Oval 96"/>
            <p:cNvSpPr>
              <a:spLocks noChangeArrowheads="1"/>
            </p:cNvSpPr>
            <p:nvPr/>
          </p:nvSpPr>
          <p:spPr bwMode="auto">
            <a:xfrm>
              <a:off x="2438400" y="1905000"/>
              <a:ext cx="457200" cy="457200"/>
            </a:xfrm>
            <a:prstGeom prst="ellipse">
              <a:avLst/>
            </a:prstGeom>
            <a:solidFill>
              <a:srgbClr val="33CC33"/>
            </a:solidFill>
            <a:ln w="9525">
              <a:solidFill>
                <a:schemeClr val="tx1"/>
              </a:solidFill>
              <a:round/>
              <a:headEnd/>
              <a:tailEnd/>
            </a:ln>
            <a:effectLst/>
          </p:spPr>
          <p:txBody>
            <a:bodyPr wrap="none" lIns="91436" tIns="45718" rIns="91436" bIns="45718" anchor="ctr"/>
            <a:lstStyle/>
            <a:p>
              <a:endParaRPr lang="en-US"/>
            </a:p>
          </p:txBody>
        </p:sp>
        <p:sp>
          <p:nvSpPr>
            <p:cNvPr id="143" name="Text Box 97"/>
            <p:cNvSpPr txBox="1">
              <a:spLocks noChangeArrowheads="1"/>
            </p:cNvSpPr>
            <p:nvPr/>
          </p:nvSpPr>
          <p:spPr bwMode="auto">
            <a:xfrm>
              <a:off x="2438400" y="1905000"/>
              <a:ext cx="4572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i="1" dirty="0">
                  <a:latin typeface="Times New Roman" pitchFamily="18" charset="0"/>
                  <a:cs typeface="Times New Roman" pitchFamily="18" charset="0"/>
                </a:rPr>
                <a:t>s</a:t>
              </a:r>
              <a:endParaRPr lang="en-US" i="1" dirty="0">
                <a:latin typeface="Times New Roman" pitchFamily="18" charset="0"/>
                <a:cs typeface="Times New Roman" pitchFamily="18" charset="0"/>
              </a:endParaRPr>
            </a:p>
          </p:txBody>
        </p:sp>
      </p:grpSp>
      <p:grpSp>
        <p:nvGrpSpPr>
          <p:cNvPr id="163" name="Group 162"/>
          <p:cNvGrpSpPr/>
          <p:nvPr/>
        </p:nvGrpSpPr>
        <p:grpSpPr>
          <a:xfrm>
            <a:off x="3886200" y="2971800"/>
            <a:ext cx="457200" cy="461661"/>
            <a:chOff x="3352800" y="4800600"/>
            <a:chExt cx="457200" cy="461661"/>
          </a:xfrm>
        </p:grpSpPr>
        <p:sp>
          <p:nvSpPr>
            <p:cNvPr id="164" name="Oval 94"/>
            <p:cNvSpPr>
              <a:spLocks noChangeArrowheads="1"/>
            </p:cNvSpPr>
            <p:nvPr/>
          </p:nvSpPr>
          <p:spPr bwMode="auto">
            <a:xfrm>
              <a:off x="3352800" y="4800600"/>
              <a:ext cx="457200" cy="457200"/>
            </a:xfrm>
            <a:prstGeom prst="ellipse">
              <a:avLst/>
            </a:prstGeom>
            <a:solidFill>
              <a:srgbClr val="FF0000"/>
            </a:solidFill>
            <a:ln w="9525">
              <a:solidFill>
                <a:schemeClr val="tx1"/>
              </a:solidFill>
              <a:round/>
              <a:headEnd/>
              <a:tailEnd/>
            </a:ln>
            <a:effectLst/>
          </p:spPr>
          <p:txBody>
            <a:bodyPr wrap="none" lIns="91436" tIns="45718" rIns="91436" bIns="45718" anchor="ctr"/>
            <a:lstStyle/>
            <a:p>
              <a:endParaRPr lang="en-US"/>
            </a:p>
          </p:txBody>
        </p:sp>
        <p:sp>
          <p:nvSpPr>
            <p:cNvPr id="165" name="Text Box 101"/>
            <p:cNvSpPr txBox="1">
              <a:spLocks noChangeArrowheads="1"/>
            </p:cNvSpPr>
            <p:nvPr/>
          </p:nvSpPr>
          <p:spPr bwMode="auto">
            <a:xfrm>
              <a:off x="3352800" y="4800600"/>
              <a:ext cx="4572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i="1" dirty="0" err="1" smtClean="0">
                  <a:latin typeface="Times New Roman" pitchFamily="18" charset="0"/>
                  <a:cs typeface="Times New Roman" pitchFamily="18" charset="0"/>
                </a:rPr>
                <a:t>t</a:t>
              </a:r>
              <a:r>
                <a:rPr lang="en-US" sz="2400" i="1" baseline="-25000" dirty="0" err="1" smtClean="0">
                  <a:latin typeface="Times New Roman" pitchFamily="18" charset="0"/>
                  <a:cs typeface="Times New Roman" pitchFamily="18" charset="0"/>
                </a:rPr>
                <a:t>N</a:t>
              </a:r>
              <a:endParaRPr lang="en-US" sz="2400" i="1" baseline="-25000" dirty="0">
                <a:latin typeface="Times New Roman" pitchFamily="18" charset="0"/>
                <a:cs typeface="Times New Roman" pitchFamily="18" charset="0"/>
              </a:endParaRPr>
            </a:p>
          </p:txBody>
        </p:sp>
      </p:grpSp>
      <p:grpSp>
        <p:nvGrpSpPr>
          <p:cNvPr id="166" name="Group 165"/>
          <p:cNvGrpSpPr/>
          <p:nvPr/>
        </p:nvGrpSpPr>
        <p:grpSpPr>
          <a:xfrm>
            <a:off x="3352800" y="4800600"/>
            <a:ext cx="457200" cy="457200"/>
            <a:chOff x="1524000" y="4800600"/>
            <a:chExt cx="457200" cy="457200"/>
          </a:xfrm>
        </p:grpSpPr>
        <p:sp>
          <p:nvSpPr>
            <p:cNvPr id="167" name="Oval 94"/>
            <p:cNvSpPr>
              <a:spLocks noChangeArrowheads="1"/>
            </p:cNvSpPr>
            <p:nvPr/>
          </p:nvSpPr>
          <p:spPr bwMode="auto">
            <a:xfrm>
              <a:off x="1524000" y="4800600"/>
              <a:ext cx="457200" cy="457200"/>
            </a:xfrm>
            <a:prstGeom prst="ellipse">
              <a:avLst/>
            </a:prstGeom>
            <a:solidFill>
              <a:srgbClr val="FF0000"/>
            </a:solidFill>
            <a:ln w="9525">
              <a:solidFill>
                <a:schemeClr val="tx1"/>
              </a:solidFill>
              <a:round/>
              <a:headEnd/>
              <a:tailEnd/>
            </a:ln>
            <a:effectLst/>
          </p:spPr>
          <p:txBody>
            <a:bodyPr wrap="none" lIns="91436" tIns="45718" rIns="91436" bIns="45718" anchor="ctr"/>
            <a:lstStyle/>
            <a:p>
              <a:endParaRPr lang="en-US"/>
            </a:p>
          </p:txBody>
        </p:sp>
        <p:sp>
          <p:nvSpPr>
            <p:cNvPr id="168" name="Text Box 101"/>
            <p:cNvSpPr txBox="1">
              <a:spLocks noChangeArrowheads="1"/>
            </p:cNvSpPr>
            <p:nvPr/>
          </p:nvSpPr>
          <p:spPr bwMode="auto">
            <a:xfrm>
              <a:off x="1524000" y="4800600"/>
              <a:ext cx="457200" cy="369328"/>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i="1" dirty="0"/>
                <a:t>…</a:t>
              </a:r>
            </a:p>
          </p:txBody>
        </p:sp>
      </p:grpSp>
      <p:grpSp>
        <p:nvGrpSpPr>
          <p:cNvPr id="169" name="Group 168"/>
          <p:cNvGrpSpPr/>
          <p:nvPr/>
        </p:nvGrpSpPr>
        <p:grpSpPr>
          <a:xfrm>
            <a:off x="1524000" y="4796139"/>
            <a:ext cx="457200" cy="461661"/>
            <a:chOff x="914400" y="2971800"/>
            <a:chExt cx="457200" cy="461661"/>
          </a:xfrm>
        </p:grpSpPr>
        <p:sp>
          <p:nvSpPr>
            <p:cNvPr id="170" name="Oval 92"/>
            <p:cNvSpPr>
              <a:spLocks noChangeArrowheads="1"/>
            </p:cNvSpPr>
            <p:nvPr/>
          </p:nvSpPr>
          <p:spPr bwMode="auto">
            <a:xfrm>
              <a:off x="914400" y="2971800"/>
              <a:ext cx="457200" cy="457200"/>
            </a:xfrm>
            <a:prstGeom prst="ellipse">
              <a:avLst/>
            </a:prstGeom>
            <a:solidFill>
              <a:srgbClr val="FF0000"/>
            </a:solidFill>
            <a:ln w="9525">
              <a:solidFill>
                <a:schemeClr val="tx1"/>
              </a:solidFill>
              <a:round/>
              <a:headEnd/>
              <a:tailEnd/>
            </a:ln>
            <a:effectLst/>
          </p:spPr>
          <p:txBody>
            <a:bodyPr wrap="none" lIns="91436" tIns="45718" rIns="91436" bIns="45718" anchor="ctr"/>
            <a:lstStyle/>
            <a:p>
              <a:endParaRPr lang="en-US"/>
            </a:p>
          </p:txBody>
        </p:sp>
        <p:sp>
          <p:nvSpPr>
            <p:cNvPr id="171" name="Text Box 99"/>
            <p:cNvSpPr txBox="1">
              <a:spLocks noChangeArrowheads="1"/>
            </p:cNvSpPr>
            <p:nvPr/>
          </p:nvSpPr>
          <p:spPr bwMode="auto">
            <a:xfrm>
              <a:off x="914400" y="2971800"/>
              <a:ext cx="4572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i="1" dirty="0" smtClean="0">
                  <a:latin typeface="Times New Roman" pitchFamily="18" charset="0"/>
                  <a:cs typeface="Times New Roman" pitchFamily="18" charset="0"/>
                </a:rPr>
                <a:t>t</a:t>
              </a:r>
              <a:r>
                <a:rPr lang="en-US" sz="2400" i="1" baseline="-25000" dirty="0" smtClean="0">
                  <a:latin typeface="Times New Roman" pitchFamily="18" charset="0"/>
                  <a:cs typeface="Times New Roman" pitchFamily="18" charset="0"/>
                </a:rPr>
                <a:t>2</a:t>
              </a:r>
              <a:endParaRPr lang="en-US" sz="2400" i="1" baseline="-25000" dirty="0">
                <a:latin typeface="Times New Roman" pitchFamily="18" charset="0"/>
                <a:cs typeface="Times New Roman" pitchFamily="18"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61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083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120834"/>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2"/>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nodeType="clickEffect">
                                  <p:stCondLst>
                                    <p:cond delay="0"/>
                                  </p:stCondLst>
                                  <p:childTnLst>
                                    <p:set>
                                      <p:cBhvr>
                                        <p:cTn id="24" dur="1" fill="hold">
                                          <p:stCondLst>
                                            <p:cond delay="0"/>
                                          </p:stCondLst>
                                        </p:cTn>
                                        <p:tgtEl>
                                          <p:spTgt spid="3"/>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92"/>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0"/>
                                          </p:stCondLst>
                                        </p:cTn>
                                        <p:tgtEl>
                                          <p:spTgt spid="4"/>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93"/>
                                        </p:tgtEl>
                                        <p:attrNameLst>
                                          <p:attrName>style.visibility</p:attrName>
                                        </p:attrNameLst>
                                      </p:cBhvr>
                                      <p:to>
                                        <p:strVal val="hidden"/>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nodeType="clickEffect">
                                  <p:stCondLst>
                                    <p:cond delay="0"/>
                                  </p:stCondLst>
                                  <p:childTnLst>
                                    <p:set>
                                      <p:cBhvr>
                                        <p:cTn id="44" dur="1" fill="hold">
                                          <p:stCondLst>
                                            <p:cond delay="0"/>
                                          </p:stCondLst>
                                        </p:cTn>
                                        <p:tgtEl>
                                          <p:spTgt spid="5"/>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94"/>
                                        </p:tgtEl>
                                        <p:attrNameLst>
                                          <p:attrName>style.visibility</p:attrName>
                                        </p:attrNameLst>
                                      </p:cBhvr>
                                      <p:to>
                                        <p:strVal val="hidden"/>
                                      </p:to>
                                    </p:set>
                                  </p:childTnLst>
                                </p:cTn>
                              </p:par>
                              <p:par>
                                <p:cTn id="47" presetID="1" presetClass="entr" presetSubtype="0" fill="hold" nodeType="withEffect">
                                  <p:stCondLst>
                                    <p:cond delay="0"/>
                                  </p:stCondLst>
                                  <p:childTnLst>
                                    <p:set>
                                      <p:cBhvr>
                                        <p:cTn id="48" dur="1" fill="hold">
                                          <p:stCondLst>
                                            <p:cond delay="0"/>
                                          </p:stCondLst>
                                        </p:cTn>
                                        <p:tgtEl>
                                          <p:spTgt spid="6"/>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9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nodeType="clickEffect">
                                  <p:stCondLst>
                                    <p:cond delay="0"/>
                                  </p:stCondLst>
                                  <p:childTnLst>
                                    <p:set>
                                      <p:cBhvr>
                                        <p:cTn id="54" dur="1" fill="hold">
                                          <p:stCondLst>
                                            <p:cond delay="0"/>
                                          </p:stCondLst>
                                        </p:cTn>
                                        <p:tgtEl>
                                          <p:spTgt spid="6"/>
                                        </p:tgtEl>
                                        <p:attrNameLst>
                                          <p:attrName>style.visibility</p:attrName>
                                        </p:attrNameLst>
                                      </p:cBhvr>
                                      <p:to>
                                        <p:strVal val="hidden"/>
                                      </p:to>
                                    </p:set>
                                  </p:childTnLst>
                                </p:cTn>
                              </p:par>
                              <p:par>
                                <p:cTn id="55" presetID="1" presetClass="exit" presetSubtype="0" fill="hold" nodeType="withEffect">
                                  <p:stCondLst>
                                    <p:cond delay="0"/>
                                  </p:stCondLst>
                                  <p:childTnLst>
                                    <p:set>
                                      <p:cBhvr>
                                        <p:cTn id="56" dur="1" fill="hold">
                                          <p:stCondLst>
                                            <p:cond delay="0"/>
                                          </p:stCondLst>
                                        </p:cTn>
                                        <p:tgtEl>
                                          <p:spTgt spid="95"/>
                                        </p:tgtEl>
                                        <p:attrNameLst>
                                          <p:attrName>style.visibility</p:attrName>
                                        </p:attrNameLst>
                                      </p:cBhvr>
                                      <p:to>
                                        <p:strVal val="hidden"/>
                                      </p:to>
                                    </p:set>
                                  </p:childTnLst>
                                </p:cTn>
                              </p:par>
                              <p:par>
                                <p:cTn id="57" presetID="1" presetClass="entr" presetSubtype="0" fill="hold" nodeType="withEffect">
                                  <p:stCondLst>
                                    <p:cond delay="0"/>
                                  </p:stCondLst>
                                  <p:childTnLst>
                                    <p:set>
                                      <p:cBhvr>
                                        <p:cTn id="58" dur="1" fill="hold">
                                          <p:stCondLst>
                                            <p:cond delay="0"/>
                                          </p:stCondLst>
                                        </p:cTn>
                                        <p:tgtEl>
                                          <p:spTgt spid="9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nodeType="clickEffect">
                                  <p:stCondLst>
                                    <p:cond delay="0"/>
                                  </p:stCondLst>
                                  <p:childTnLst>
                                    <p:set>
                                      <p:cBhvr>
                                        <p:cTn id="64" dur="1" fill="hold">
                                          <p:stCondLst>
                                            <p:cond delay="0"/>
                                          </p:stCondLst>
                                        </p:cTn>
                                        <p:tgtEl>
                                          <p:spTgt spid="96"/>
                                        </p:tgtEl>
                                        <p:attrNameLst>
                                          <p:attrName>style.visibility</p:attrName>
                                        </p:attrNameLst>
                                      </p:cBhvr>
                                      <p:to>
                                        <p:strVal val="hidden"/>
                                      </p:to>
                                    </p:set>
                                  </p:childTnLst>
                                </p:cTn>
                              </p:par>
                              <p:par>
                                <p:cTn id="65" presetID="1" presetClass="entr" presetSubtype="0" fill="hold" nodeType="withEffect">
                                  <p:stCondLst>
                                    <p:cond delay="0"/>
                                  </p:stCondLst>
                                  <p:childTnLst>
                                    <p:set>
                                      <p:cBhvr>
                                        <p:cTn id="66" dur="1" fill="hold">
                                          <p:stCondLst>
                                            <p:cond delay="0"/>
                                          </p:stCondLst>
                                        </p:cTn>
                                        <p:tgtEl>
                                          <p:spTgt spid="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6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618" name="Text Box 74"/>
          <p:cNvSpPr txBox="1">
            <a:spLocks noChangeArrowheads="1"/>
          </p:cNvSpPr>
          <p:nvPr/>
        </p:nvSpPr>
        <p:spPr bwMode="auto">
          <a:xfrm>
            <a:off x="6781800" y="2895600"/>
            <a:ext cx="18288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dirty="0">
                <a:latin typeface="Times New Roman" pitchFamily="18" charset="0"/>
                <a:cs typeface="Times New Roman" pitchFamily="18" charset="0"/>
              </a:rPr>
              <a:t>Throughput:</a:t>
            </a:r>
          </a:p>
        </p:txBody>
      </p:sp>
      <p:sp>
        <p:nvSpPr>
          <p:cNvPr id="88" name="Title 87"/>
          <p:cNvSpPr>
            <a:spLocks noGrp="1"/>
          </p:cNvSpPr>
          <p:nvPr>
            <p:ph type="title"/>
          </p:nvPr>
        </p:nvSpPr>
        <p:spPr/>
        <p:txBody>
          <a:bodyPr/>
          <a:lstStyle/>
          <a:p>
            <a:r>
              <a:rPr lang="en-US" dirty="0" err="1" smtClean="0"/>
              <a:t>Mutualcast</a:t>
            </a:r>
            <a:r>
              <a:rPr lang="en-US" dirty="0" smtClean="0"/>
              <a:t> with Helpers</a:t>
            </a:r>
            <a:endParaRPr lang="en-US" dirty="0"/>
          </a:p>
        </p:txBody>
      </p:sp>
      <p:sp>
        <p:nvSpPr>
          <p:cNvPr id="90" name="Text Box 63"/>
          <p:cNvSpPr txBox="1">
            <a:spLocks noChangeArrowheads="1"/>
          </p:cNvSpPr>
          <p:nvPr/>
        </p:nvSpPr>
        <p:spPr bwMode="auto">
          <a:xfrm>
            <a:off x="533400" y="6265863"/>
            <a:ext cx="8077200" cy="339725"/>
          </a:xfrm>
          <a:prstGeom prst="rect">
            <a:avLst/>
          </a:prstGeom>
          <a:noFill/>
          <a:ln w="9525" algn="ctr">
            <a:noFill/>
            <a:miter lim="800000"/>
            <a:headEnd/>
            <a:tailEnd/>
          </a:ln>
        </p:spPr>
        <p:txBody>
          <a:bodyPr>
            <a:spAutoFit/>
          </a:bodyPr>
          <a:lstStyle/>
          <a:p>
            <a:pPr lvl="1" eaLnBrk="1" hangingPunct="1">
              <a:lnSpc>
                <a:spcPct val="90000"/>
              </a:lnSpc>
              <a:spcBef>
                <a:spcPct val="20000"/>
              </a:spcBef>
              <a:buClr>
                <a:schemeClr val="hlink"/>
              </a:buClr>
              <a:buSzPct val="55000"/>
              <a:buFont typeface="Wingdings" pitchFamily="2" charset="2"/>
              <a:buNone/>
            </a:pPr>
            <a:r>
              <a:rPr lang="en-US" i="1" dirty="0" smtClean="0">
                <a:solidFill>
                  <a:schemeClr val="tx2"/>
                </a:solidFill>
              </a:rPr>
              <a:t>[Li, Chou, Zhang; 2005]</a:t>
            </a:r>
            <a:endParaRPr lang="en-US" i="1" dirty="0">
              <a:solidFill>
                <a:schemeClr val="tx2"/>
              </a:solidFill>
            </a:endParaRPr>
          </a:p>
        </p:txBody>
      </p:sp>
      <p:graphicFrame>
        <p:nvGraphicFramePr>
          <p:cNvPr id="120834" name="Object 2"/>
          <p:cNvGraphicFramePr>
            <a:graphicFrameLocks noChangeAspect="1"/>
          </p:cNvGraphicFramePr>
          <p:nvPr/>
        </p:nvGraphicFramePr>
        <p:xfrm>
          <a:off x="7272338" y="3440113"/>
          <a:ext cx="990600" cy="835025"/>
        </p:xfrm>
        <a:graphic>
          <a:graphicData uri="http://schemas.openxmlformats.org/presentationml/2006/ole">
            <p:oleObj spid="_x0000_s121858" name="Equation" r:id="rId4" imgW="469800" imgH="393480" progId="Equation.DSMT4">
              <p:embed/>
            </p:oleObj>
          </a:graphicData>
        </a:graphic>
      </p:graphicFrame>
      <p:graphicFrame>
        <p:nvGraphicFramePr>
          <p:cNvPr id="92" name="Object 2"/>
          <p:cNvGraphicFramePr>
            <a:graphicFrameLocks noChangeAspect="1"/>
          </p:cNvGraphicFramePr>
          <p:nvPr/>
        </p:nvGraphicFramePr>
        <p:xfrm>
          <a:off x="7269480" y="3447415"/>
          <a:ext cx="1017588" cy="835025"/>
        </p:xfrm>
        <a:graphic>
          <a:graphicData uri="http://schemas.openxmlformats.org/presentationml/2006/ole">
            <p:oleObj spid="_x0000_s121859" name="Equation" r:id="rId5" imgW="482400" imgH="393480" progId="Equation.DSMT4">
              <p:embed/>
            </p:oleObj>
          </a:graphicData>
        </a:graphic>
      </p:graphicFrame>
      <p:graphicFrame>
        <p:nvGraphicFramePr>
          <p:cNvPr id="93" name="Object 2"/>
          <p:cNvGraphicFramePr>
            <a:graphicFrameLocks noChangeAspect="1"/>
          </p:cNvGraphicFramePr>
          <p:nvPr/>
        </p:nvGraphicFramePr>
        <p:xfrm>
          <a:off x="7269480" y="3444240"/>
          <a:ext cx="1071563" cy="835025"/>
        </p:xfrm>
        <a:graphic>
          <a:graphicData uri="http://schemas.openxmlformats.org/presentationml/2006/ole">
            <p:oleObj spid="_x0000_s121860" name="Equation" r:id="rId6" imgW="507960" imgH="393480" progId="Equation.DSMT4">
              <p:embed/>
            </p:oleObj>
          </a:graphicData>
        </a:graphic>
      </p:graphicFrame>
      <p:graphicFrame>
        <p:nvGraphicFramePr>
          <p:cNvPr id="95" name="Object 2"/>
          <p:cNvGraphicFramePr>
            <a:graphicFrameLocks noChangeAspect="1"/>
          </p:cNvGraphicFramePr>
          <p:nvPr/>
        </p:nvGraphicFramePr>
        <p:xfrm>
          <a:off x="6895147" y="3413760"/>
          <a:ext cx="1395413" cy="915988"/>
        </p:xfrm>
        <a:graphic>
          <a:graphicData uri="http://schemas.openxmlformats.org/presentationml/2006/ole">
            <p:oleObj spid="_x0000_s121862" name="Equation" r:id="rId7" imgW="660240" imgH="431640" progId="Equation.DSMT4">
              <p:embed/>
            </p:oleObj>
          </a:graphicData>
        </a:graphic>
      </p:graphicFrame>
      <p:graphicFrame>
        <p:nvGraphicFramePr>
          <p:cNvPr id="96" name="Object 2"/>
          <p:cNvGraphicFramePr>
            <a:graphicFrameLocks noChangeAspect="1"/>
          </p:cNvGraphicFramePr>
          <p:nvPr/>
        </p:nvGraphicFramePr>
        <p:xfrm>
          <a:off x="4094797" y="3383280"/>
          <a:ext cx="4881563" cy="969963"/>
        </p:xfrm>
        <a:graphic>
          <a:graphicData uri="http://schemas.openxmlformats.org/presentationml/2006/ole">
            <p:oleObj spid="_x0000_s121863" name="Equation" r:id="rId8" imgW="2311200" imgH="457200" progId="Equation.DSMT4">
              <p:embed/>
            </p:oleObj>
          </a:graphicData>
        </a:graphic>
      </p:graphicFrame>
      <p:graphicFrame>
        <p:nvGraphicFramePr>
          <p:cNvPr id="97" name="Object 2"/>
          <p:cNvGraphicFramePr>
            <a:graphicFrameLocks noChangeAspect="1"/>
          </p:cNvGraphicFramePr>
          <p:nvPr/>
        </p:nvGraphicFramePr>
        <p:xfrm>
          <a:off x="4099560" y="3378835"/>
          <a:ext cx="4879975" cy="1939925"/>
        </p:xfrm>
        <a:graphic>
          <a:graphicData uri="http://schemas.openxmlformats.org/presentationml/2006/ole">
            <p:oleObj spid="_x0000_s121864" name="Equation" r:id="rId9" imgW="2311200" imgH="914400" progId="Equation.DSMT4">
              <p:embed/>
            </p:oleObj>
          </a:graphicData>
        </a:graphic>
      </p:graphicFrame>
      <p:grpSp>
        <p:nvGrpSpPr>
          <p:cNvPr id="91" name="Group 90"/>
          <p:cNvGrpSpPr/>
          <p:nvPr/>
        </p:nvGrpSpPr>
        <p:grpSpPr>
          <a:xfrm>
            <a:off x="1143000" y="2133600"/>
            <a:ext cx="2438400" cy="2895600"/>
            <a:chOff x="0" y="2362200"/>
            <a:chExt cx="2438400" cy="2895600"/>
          </a:xfrm>
        </p:grpSpPr>
        <p:sp>
          <p:nvSpPr>
            <p:cNvPr id="108555" name="Line 11"/>
            <p:cNvSpPr>
              <a:spLocks noChangeShapeType="1"/>
            </p:cNvSpPr>
            <p:nvPr/>
          </p:nvSpPr>
          <p:spPr bwMode="auto">
            <a:xfrm flipH="1">
              <a:off x="0" y="2362200"/>
              <a:ext cx="1524000" cy="1066800"/>
            </a:xfrm>
            <a:prstGeom prst="line">
              <a:avLst/>
            </a:prstGeom>
            <a:noFill/>
            <a:ln w="38100">
              <a:solidFill>
                <a:schemeClr val="folHlink"/>
              </a:solidFill>
              <a:round/>
              <a:headEnd/>
              <a:tailEnd/>
            </a:ln>
            <a:effectLst/>
          </p:spPr>
          <p:txBody>
            <a:bodyPr/>
            <a:lstStyle/>
            <a:p>
              <a:endParaRPr lang="en-US"/>
            </a:p>
          </p:txBody>
        </p:sp>
        <p:sp>
          <p:nvSpPr>
            <p:cNvPr id="108556" name="Line 12"/>
            <p:cNvSpPr>
              <a:spLocks noChangeShapeType="1"/>
            </p:cNvSpPr>
            <p:nvPr/>
          </p:nvSpPr>
          <p:spPr bwMode="auto">
            <a:xfrm>
              <a:off x="0" y="3429000"/>
              <a:ext cx="609600" cy="1828800"/>
            </a:xfrm>
            <a:prstGeom prst="line">
              <a:avLst/>
            </a:prstGeom>
            <a:noFill/>
            <a:ln w="38100">
              <a:solidFill>
                <a:schemeClr val="folHlink"/>
              </a:solidFill>
              <a:round/>
              <a:headEnd/>
              <a:tailEnd/>
            </a:ln>
            <a:effectLst/>
          </p:spPr>
          <p:txBody>
            <a:bodyPr/>
            <a:lstStyle/>
            <a:p>
              <a:endParaRPr lang="en-US"/>
            </a:p>
          </p:txBody>
        </p:sp>
        <p:sp>
          <p:nvSpPr>
            <p:cNvPr id="108557" name="Line 13"/>
            <p:cNvSpPr>
              <a:spLocks noChangeShapeType="1"/>
            </p:cNvSpPr>
            <p:nvPr/>
          </p:nvSpPr>
          <p:spPr bwMode="auto">
            <a:xfrm>
              <a:off x="0" y="3429000"/>
              <a:ext cx="2438400" cy="1828800"/>
            </a:xfrm>
            <a:prstGeom prst="line">
              <a:avLst/>
            </a:prstGeom>
            <a:noFill/>
            <a:ln w="38100">
              <a:solidFill>
                <a:schemeClr val="folHlink"/>
              </a:solidFill>
              <a:round/>
              <a:headEnd/>
              <a:tailEnd/>
            </a:ln>
            <a:effectLst/>
          </p:spPr>
          <p:txBody>
            <a:bodyPr/>
            <a:lstStyle/>
            <a:p>
              <a:endParaRPr lang="en-US"/>
            </a:p>
          </p:txBody>
        </p:sp>
        <p:sp>
          <p:nvSpPr>
            <p:cNvPr id="98" name="Line 11"/>
            <p:cNvSpPr>
              <a:spLocks noChangeShapeType="1"/>
            </p:cNvSpPr>
            <p:nvPr/>
          </p:nvSpPr>
          <p:spPr bwMode="auto">
            <a:xfrm flipH="1">
              <a:off x="581024" y="2362200"/>
              <a:ext cx="942975" cy="657225"/>
            </a:xfrm>
            <a:prstGeom prst="line">
              <a:avLst/>
            </a:prstGeom>
            <a:noFill/>
            <a:ln w="38100">
              <a:solidFill>
                <a:schemeClr val="folHlink"/>
              </a:solidFill>
              <a:round/>
              <a:headEnd/>
              <a:tailEnd type="triangle"/>
            </a:ln>
            <a:effectLst/>
          </p:spPr>
          <p:txBody>
            <a:bodyPr/>
            <a:lstStyle/>
            <a:p>
              <a:endParaRPr lang="en-US"/>
            </a:p>
          </p:txBody>
        </p:sp>
        <p:sp>
          <p:nvSpPr>
            <p:cNvPr id="100" name="Line 11"/>
            <p:cNvSpPr>
              <a:spLocks noChangeShapeType="1"/>
            </p:cNvSpPr>
            <p:nvPr/>
          </p:nvSpPr>
          <p:spPr bwMode="auto">
            <a:xfrm>
              <a:off x="0" y="3429000"/>
              <a:ext cx="1914525" cy="1433513"/>
            </a:xfrm>
            <a:prstGeom prst="line">
              <a:avLst/>
            </a:prstGeom>
            <a:noFill/>
            <a:ln w="38100">
              <a:solidFill>
                <a:schemeClr val="folHlink"/>
              </a:solidFill>
              <a:round/>
              <a:headEnd/>
              <a:tailEnd type="triangle"/>
            </a:ln>
            <a:effectLst/>
          </p:spPr>
          <p:txBody>
            <a:bodyPr/>
            <a:lstStyle/>
            <a:p>
              <a:endParaRPr lang="en-US"/>
            </a:p>
          </p:txBody>
        </p:sp>
        <p:sp>
          <p:nvSpPr>
            <p:cNvPr id="101" name="Line 11"/>
            <p:cNvSpPr>
              <a:spLocks noChangeShapeType="1"/>
            </p:cNvSpPr>
            <p:nvPr/>
          </p:nvSpPr>
          <p:spPr bwMode="auto">
            <a:xfrm>
              <a:off x="0" y="3429000"/>
              <a:ext cx="452438" cy="1357313"/>
            </a:xfrm>
            <a:prstGeom prst="line">
              <a:avLst/>
            </a:prstGeom>
            <a:noFill/>
            <a:ln w="38100">
              <a:solidFill>
                <a:schemeClr val="folHlink"/>
              </a:solidFill>
              <a:round/>
              <a:headEnd/>
              <a:tailEnd type="triangle"/>
            </a:ln>
            <a:effectLst/>
          </p:spPr>
          <p:txBody>
            <a:bodyPr/>
            <a:lstStyle/>
            <a:p>
              <a:endParaRPr lang="en-US"/>
            </a:p>
          </p:txBody>
        </p:sp>
      </p:grpSp>
      <p:grpSp>
        <p:nvGrpSpPr>
          <p:cNvPr id="114" name="Group 113"/>
          <p:cNvGrpSpPr/>
          <p:nvPr/>
        </p:nvGrpSpPr>
        <p:grpSpPr>
          <a:xfrm>
            <a:off x="1143000" y="2133600"/>
            <a:ext cx="2438400" cy="2895600"/>
            <a:chOff x="304800" y="3962400"/>
            <a:chExt cx="2438400" cy="2895600"/>
          </a:xfrm>
        </p:grpSpPr>
        <p:sp>
          <p:nvSpPr>
            <p:cNvPr id="108572" name="Line 28"/>
            <p:cNvSpPr>
              <a:spLocks noChangeShapeType="1"/>
            </p:cNvSpPr>
            <p:nvPr/>
          </p:nvSpPr>
          <p:spPr bwMode="auto">
            <a:xfrm flipH="1">
              <a:off x="914400" y="3962400"/>
              <a:ext cx="914400" cy="2895600"/>
            </a:xfrm>
            <a:prstGeom prst="line">
              <a:avLst/>
            </a:prstGeom>
            <a:noFill/>
            <a:ln w="76200">
              <a:solidFill>
                <a:schemeClr val="folHlink"/>
              </a:solidFill>
              <a:round/>
              <a:headEnd/>
              <a:tailEnd/>
            </a:ln>
            <a:effectLst/>
          </p:spPr>
          <p:txBody>
            <a:bodyPr/>
            <a:lstStyle/>
            <a:p>
              <a:endParaRPr lang="en-US"/>
            </a:p>
          </p:txBody>
        </p:sp>
        <p:sp>
          <p:nvSpPr>
            <p:cNvPr id="108573" name="Line 29"/>
            <p:cNvSpPr>
              <a:spLocks noChangeShapeType="1"/>
            </p:cNvSpPr>
            <p:nvPr/>
          </p:nvSpPr>
          <p:spPr bwMode="auto">
            <a:xfrm flipH="1" flipV="1">
              <a:off x="304800" y="5029200"/>
              <a:ext cx="609600" cy="1828800"/>
            </a:xfrm>
            <a:prstGeom prst="line">
              <a:avLst/>
            </a:prstGeom>
            <a:noFill/>
            <a:ln w="76200">
              <a:solidFill>
                <a:schemeClr val="folHlink"/>
              </a:solidFill>
              <a:round/>
              <a:headEnd/>
              <a:tailEnd/>
            </a:ln>
            <a:effectLst/>
          </p:spPr>
          <p:txBody>
            <a:bodyPr/>
            <a:lstStyle/>
            <a:p>
              <a:endParaRPr lang="en-US"/>
            </a:p>
          </p:txBody>
        </p:sp>
        <p:sp>
          <p:nvSpPr>
            <p:cNvPr id="108574" name="Line 30"/>
            <p:cNvSpPr>
              <a:spLocks noChangeShapeType="1"/>
            </p:cNvSpPr>
            <p:nvPr/>
          </p:nvSpPr>
          <p:spPr bwMode="auto">
            <a:xfrm>
              <a:off x="914400" y="6858000"/>
              <a:ext cx="1828800" cy="0"/>
            </a:xfrm>
            <a:prstGeom prst="line">
              <a:avLst/>
            </a:prstGeom>
            <a:noFill/>
            <a:ln w="76200">
              <a:solidFill>
                <a:schemeClr val="folHlink"/>
              </a:solidFill>
              <a:round/>
              <a:headEnd/>
              <a:tailEnd/>
            </a:ln>
            <a:effectLst/>
          </p:spPr>
          <p:txBody>
            <a:bodyPr/>
            <a:lstStyle/>
            <a:p>
              <a:endParaRPr lang="en-US"/>
            </a:p>
          </p:txBody>
        </p:sp>
        <p:sp>
          <p:nvSpPr>
            <p:cNvPr id="102" name="Line 28"/>
            <p:cNvSpPr>
              <a:spLocks noChangeShapeType="1"/>
            </p:cNvSpPr>
            <p:nvPr/>
          </p:nvSpPr>
          <p:spPr bwMode="auto">
            <a:xfrm flipH="1">
              <a:off x="1128713" y="3962400"/>
              <a:ext cx="700087" cy="2209800"/>
            </a:xfrm>
            <a:prstGeom prst="line">
              <a:avLst/>
            </a:prstGeom>
            <a:noFill/>
            <a:ln w="76200">
              <a:solidFill>
                <a:schemeClr val="folHlink"/>
              </a:solidFill>
              <a:round/>
              <a:headEnd/>
              <a:tailEnd type="triangle"/>
            </a:ln>
            <a:effectLst/>
          </p:spPr>
          <p:txBody>
            <a:bodyPr/>
            <a:lstStyle/>
            <a:p>
              <a:endParaRPr lang="en-US"/>
            </a:p>
          </p:txBody>
        </p:sp>
        <p:sp>
          <p:nvSpPr>
            <p:cNvPr id="103" name="Line 28"/>
            <p:cNvSpPr>
              <a:spLocks noChangeShapeType="1"/>
            </p:cNvSpPr>
            <p:nvPr/>
          </p:nvSpPr>
          <p:spPr bwMode="auto">
            <a:xfrm flipH="1" flipV="1">
              <a:off x="509588" y="5648324"/>
              <a:ext cx="404812" cy="1209675"/>
            </a:xfrm>
            <a:prstGeom prst="line">
              <a:avLst/>
            </a:prstGeom>
            <a:noFill/>
            <a:ln w="76200">
              <a:solidFill>
                <a:schemeClr val="folHlink"/>
              </a:solidFill>
              <a:round/>
              <a:headEnd/>
              <a:tailEnd type="triangle"/>
            </a:ln>
            <a:effectLst/>
          </p:spPr>
          <p:txBody>
            <a:bodyPr/>
            <a:lstStyle/>
            <a:p>
              <a:endParaRPr lang="en-US"/>
            </a:p>
          </p:txBody>
        </p:sp>
        <p:sp>
          <p:nvSpPr>
            <p:cNvPr id="105" name="Line 28"/>
            <p:cNvSpPr>
              <a:spLocks noChangeShapeType="1"/>
            </p:cNvSpPr>
            <p:nvPr/>
          </p:nvSpPr>
          <p:spPr bwMode="auto">
            <a:xfrm>
              <a:off x="914400" y="6858000"/>
              <a:ext cx="1290638" cy="0"/>
            </a:xfrm>
            <a:prstGeom prst="line">
              <a:avLst/>
            </a:prstGeom>
            <a:noFill/>
            <a:ln w="76200">
              <a:solidFill>
                <a:schemeClr val="folHlink"/>
              </a:solidFill>
              <a:round/>
              <a:headEnd/>
              <a:tailEnd type="triangle"/>
            </a:ln>
            <a:effectLst/>
          </p:spPr>
          <p:txBody>
            <a:bodyPr/>
            <a:lstStyle/>
            <a:p>
              <a:endParaRPr lang="en-US"/>
            </a:p>
          </p:txBody>
        </p:sp>
      </p:grpSp>
      <p:grpSp>
        <p:nvGrpSpPr>
          <p:cNvPr id="119" name="Group 118"/>
          <p:cNvGrpSpPr/>
          <p:nvPr/>
        </p:nvGrpSpPr>
        <p:grpSpPr>
          <a:xfrm>
            <a:off x="1143000" y="2133600"/>
            <a:ext cx="2438400" cy="2895600"/>
            <a:chOff x="2133600" y="3962400"/>
            <a:chExt cx="2438400" cy="2895600"/>
          </a:xfrm>
        </p:grpSpPr>
        <p:sp>
          <p:nvSpPr>
            <p:cNvPr id="108565" name="Line 21"/>
            <p:cNvSpPr>
              <a:spLocks noChangeShapeType="1"/>
            </p:cNvSpPr>
            <p:nvPr/>
          </p:nvSpPr>
          <p:spPr bwMode="auto">
            <a:xfrm>
              <a:off x="3657600" y="3962400"/>
              <a:ext cx="914400" cy="2895600"/>
            </a:xfrm>
            <a:prstGeom prst="line">
              <a:avLst/>
            </a:prstGeom>
            <a:noFill/>
            <a:ln w="9525">
              <a:solidFill>
                <a:schemeClr val="folHlink"/>
              </a:solidFill>
              <a:round/>
              <a:headEnd/>
              <a:tailEnd/>
            </a:ln>
            <a:effectLst/>
          </p:spPr>
          <p:txBody>
            <a:bodyPr/>
            <a:lstStyle/>
            <a:p>
              <a:endParaRPr lang="en-US"/>
            </a:p>
          </p:txBody>
        </p:sp>
        <p:sp>
          <p:nvSpPr>
            <p:cNvPr id="108567" name="Line 23"/>
            <p:cNvSpPr>
              <a:spLocks noChangeShapeType="1"/>
            </p:cNvSpPr>
            <p:nvPr/>
          </p:nvSpPr>
          <p:spPr bwMode="auto">
            <a:xfrm flipH="1">
              <a:off x="2743200" y="6858000"/>
              <a:ext cx="1828800" cy="0"/>
            </a:xfrm>
            <a:prstGeom prst="line">
              <a:avLst/>
            </a:prstGeom>
            <a:noFill/>
            <a:ln w="9525">
              <a:solidFill>
                <a:schemeClr val="folHlink"/>
              </a:solidFill>
              <a:round/>
              <a:headEnd/>
              <a:tailEnd/>
            </a:ln>
            <a:effectLst/>
          </p:spPr>
          <p:txBody>
            <a:bodyPr/>
            <a:lstStyle/>
            <a:p>
              <a:endParaRPr lang="en-US"/>
            </a:p>
          </p:txBody>
        </p:sp>
        <p:sp>
          <p:nvSpPr>
            <p:cNvPr id="108569" name="Line 25"/>
            <p:cNvSpPr>
              <a:spLocks noChangeShapeType="1"/>
            </p:cNvSpPr>
            <p:nvPr/>
          </p:nvSpPr>
          <p:spPr bwMode="auto">
            <a:xfrm flipH="1" flipV="1">
              <a:off x="2133600" y="5029200"/>
              <a:ext cx="2438400" cy="1828800"/>
            </a:xfrm>
            <a:prstGeom prst="line">
              <a:avLst/>
            </a:prstGeom>
            <a:noFill/>
            <a:ln w="9525">
              <a:solidFill>
                <a:schemeClr val="folHlink"/>
              </a:solidFill>
              <a:round/>
              <a:headEnd/>
              <a:tailEnd/>
            </a:ln>
            <a:effectLst/>
          </p:spPr>
          <p:txBody>
            <a:bodyPr/>
            <a:lstStyle/>
            <a:p>
              <a:endParaRPr lang="en-US"/>
            </a:p>
          </p:txBody>
        </p:sp>
        <p:sp>
          <p:nvSpPr>
            <p:cNvPr id="106" name="Line 21"/>
            <p:cNvSpPr>
              <a:spLocks noChangeShapeType="1"/>
            </p:cNvSpPr>
            <p:nvPr/>
          </p:nvSpPr>
          <p:spPr bwMode="auto">
            <a:xfrm>
              <a:off x="3657600" y="3962400"/>
              <a:ext cx="700088" cy="2209800"/>
            </a:xfrm>
            <a:prstGeom prst="line">
              <a:avLst/>
            </a:prstGeom>
            <a:noFill/>
            <a:ln w="9525">
              <a:solidFill>
                <a:schemeClr val="folHlink"/>
              </a:solidFill>
              <a:round/>
              <a:headEnd/>
              <a:tailEnd type="triangle"/>
            </a:ln>
            <a:effectLst/>
          </p:spPr>
          <p:txBody>
            <a:bodyPr/>
            <a:lstStyle/>
            <a:p>
              <a:endParaRPr lang="en-US"/>
            </a:p>
          </p:txBody>
        </p:sp>
        <p:sp>
          <p:nvSpPr>
            <p:cNvPr id="108" name="Line 21"/>
            <p:cNvSpPr>
              <a:spLocks noChangeShapeType="1"/>
            </p:cNvSpPr>
            <p:nvPr/>
          </p:nvSpPr>
          <p:spPr bwMode="auto">
            <a:xfrm flipH="1" flipV="1">
              <a:off x="2609850" y="5391150"/>
              <a:ext cx="1962150" cy="1466850"/>
            </a:xfrm>
            <a:prstGeom prst="line">
              <a:avLst/>
            </a:prstGeom>
            <a:noFill/>
            <a:ln w="9525">
              <a:solidFill>
                <a:schemeClr val="folHlink"/>
              </a:solidFill>
              <a:round/>
              <a:headEnd/>
              <a:tailEnd type="triangle"/>
            </a:ln>
            <a:effectLst/>
          </p:spPr>
          <p:txBody>
            <a:bodyPr/>
            <a:lstStyle/>
            <a:p>
              <a:endParaRPr lang="en-US"/>
            </a:p>
          </p:txBody>
        </p:sp>
        <p:sp>
          <p:nvSpPr>
            <p:cNvPr id="109" name="Line 21"/>
            <p:cNvSpPr>
              <a:spLocks noChangeShapeType="1"/>
            </p:cNvSpPr>
            <p:nvPr/>
          </p:nvSpPr>
          <p:spPr bwMode="auto">
            <a:xfrm flipH="1" flipV="1">
              <a:off x="3505200" y="6858000"/>
              <a:ext cx="1062036" cy="0"/>
            </a:xfrm>
            <a:prstGeom prst="line">
              <a:avLst/>
            </a:prstGeom>
            <a:noFill/>
            <a:ln w="9525">
              <a:solidFill>
                <a:schemeClr val="folHlink"/>
              </a:solidFill>
              <a:round/>
              <a:headEnd/>
              <a:tailEnd type="triangle"/>
            </a:ln>
            <a:effectLst/>
          </p:spPr>
          <p:txBody>
            <a:bodyPr/>
            <a:lstStyle/>
            <a:p>
              <a:endParaRPr lang="en-US"/>
            </a:p>
          </p:txBody>
        </p:sp>
      </p:grpSp>
      <p:grpSp>
        <p:nvGrpSpPr>
          <p:cNvPr id="120" name="Group 119"/>
          <p:cNvGrpSpPr/>
          <p:nvPr/>
        </p:nvGrpSpPr>
        <p:grpSpPr>
          <a:xfrm>
            <a:off x="1143000" y="2133600"/>
            <a:ext cx="3048000" cy="2895600"/>
            <a:chOff x="3276600" y="2133600"/>
            <a:chExt cx="3048000" cy="2895600"/>
          </a:xfrm>
        </p:grpSpPr>
        <p:sp>
          <p:nvSpPr>
            <p:cNvPr id="108561" name="Line 17"/>
            <p:cNvSpPr>
              <a:spLocks noChangeShapeType="1"/>
            </p:cNvSpPr>
            <p:nvPr/>
          </p:nvSpPr>
          <p:spPr bwMode="auto">
            <a:xfrm>
              <a:off x="4800600" y="2133600"/>
              <a:ext cx="1524000" cy="1066800"/>
            </a:xfrm>
            <a:prstGeom prst="line">
              <a:avLst/>
            </a:prstGeom>
            <a:noFill/>
            <a:ln w="38100">
              <a:solidFill>
                <a:schemeClr val="folHlink"/>
              </a:solidFill>
              <a:round/>
              <a:headEnd/>
              <a:tailEnd/>
            </a:ln>
            <a:effectLst/>
          </p:spPr>
          <p:txBody>
            <a:bodyPr/>
            <a:lstStyle/>
            <a:p>
              <a:endParaRPr lang="en-US"/>
            </a:p>
          </p:txBody>
        </p:sp>
        <p:sp>
          <p:nvSpPr>
            <p:cNvPr id="108562" name="Line 18"/>
            <p:cNvSpPr>
              <a:spLocks noChangeShapeType="1"/>
            </p:cNvSpPr>
            <p:nvPr/>
          </p:nvSpPr>
          <p:spPr bwMode="auto">
            <a:xfrm flipH="1">
              <a:off x="5715000" y="3200400"/>
              <a:ext cx="609600" cy="1828800"/>
            </a:xfrm>
            <a:prstGeom prst="line">
              <a:avLst/>
            </a:prstGeom>
            <a:noFill/>
            <a:ln w="38100">
              <a:solidFill>
                <a:schemeClr val="folHlink"/>
              </a:solidFill>
              <a:round/>
              <a:headEnd/>
              <a:tailEnd/>
            </a:ln>
            <a:effectLst/>
          </p:spPr>
          <p:txBody>
            <a:bodyPr/>
            <a:lstStyle/>
            <a:p>
              <a:endParaRPr lang="en-US"/>
            </a:p>
          </p:txBody>
        </p:sp>
        <p:sp>
          <p:nvSpPr>
            <p:cNvPr id="108563" name="Line 19"/>
            <p:cNvSpPr>
              <a:spLocks noChangeShapeType="1"/>
            </p:cNvSpPr>
            <p:nvPr/>
          </p:nvSpPr>
          <p:spPr bwMode="auto">
            <a:xfrm flipH="1">
              <a:off x="3886200" y="3200400"/>
              <a:ext cx="2438400" cy="1828800"/>
            </a:xfrm>
            <a:prstGeom prst="line">
              <a:avLst/>
            </a:prstGeom>
            <a:noFill/>
            <a:ln w="38100">
              <a:solidFill>
                <a:schemeClr val="folHlink"/>
              </a:solidFill>
              <a:round/>
              <a:headEnd/>
              <a:tailEnd/>
            </a:ln>
            <a:effectLst/>
          </p:spPr>
          <p:txBody>
            <a:bodyPr/>
            <a:lstStyle/>
            <a:p>
              <a:endParaRPr lang="en-US"/>
            </a:p>
          </p:txBody>
        </p:sp>
        <p:sp>
          <p:nvSpPr>
            <p:cNvPr id="108564" name="Line 20"/>
            <p:cNvSpPr>
              <a:spLocks noChangeShapeType="1"/>
            </p:cNvSpPr>
            <p:nvPr/>
          </p:nvSpPr>
          <p:spPr bwMode="auto">
            <a:xfrm flipH="1">
              <a:off x="3276600" y="3200400"/>
              <a:ext cx="3048000" cy="0"/>
            </a:xfrm>
            <a:prstGeom prst="line">
              <a:avLst/>
            </a:prstGeom>
            <a:noFill/>
            <a:ln w="38100">
              <a:solidFill>
                <a:schemeClr val="folHlink"/>
              </a:solidFill>
              <a:round/>
              <a:headEnd/>
              <a:tailEnd/>
            </a:ln>
            <a:effectLst/>
          </p:spPr>
          <p:txBody>
            <a:bodyPr/>
            <a:lstStyle/>
            <a:p>
              <a:endParaRPr lang="en-US"/>
            </a:p>
          </p:txBody>
        </p:sp>
        <p:sp>
          <p:nvSpPr>
            <p:cNvPr id="107" name="Line 17"/>
            <p:cNvSpPr>
              <a:spLocks noChangeShapeType="1"/>
            </p:cNvSpPr>
            <p:nvPr/>
          </p:nvSpPr>
          <p:spPr bwMode="auto">
            <a:xfrm>
              <a:off x="4800600" y="2133600"/>
              <a:ext cx="1081088" cy="757238"/>
            </a:xfrm>
            <a:prstGeom prst="line">
              <a:avLst/>
            </a:prstGeom>
            <a:noFill/>
            <a:ln w="38100">
              <a:solidFill>
                <a:schemeClr val="folHlink"/>
              </a:solidFill>
              <a:round/>
              <a:headEnd/>
              <a:tailEnd type="triangle"/>
            </a:ln>
            <a:effectLst/>
          </p:spPr>
          <p:txBody>
            <a:bodyPr/>
            <a:lstStyle/>
            <a:p>
              <a:endParaRPr lang="en-US"/>
            </a:p>
          </p:txBody>
        </p:sp>
        <p:sp>
          <p:nvSpPr>
            <p:cNvPr id="111" name="Line 17"/>
            <p:cNvSpPr>
              <a:spLocks noChangeShapeType="1"/>
            </p:cNvSpPr>
            <p:nvPr/>
          </p:nvSpPr>
          <p:spPr bwMode="auto">
            <a:xfrm flipH="1">
              <a:off x="3924299" y="3200399"/>
              <a:ext cx="2400300" cy="0"/>
            </a:xfrm>
            <a:prstGeom prst="line">
              <a:avLst/>
            </a:prstGeom>
            <a:noFill/>
            <a:ln w="38100">
              <a:solidFill>
                <a:schemeClr val="folHlink"/>
              </a:solidFill>
              <a:round/>
              <a:headEnd/>
              <a:tailEnd type="triangle"/>
            </a:ln>
            <a:effectLst/>
          </p:spPr>
          <p:txBody>
            <a:bodyPr/>
            <a:lstStyle/>
            <a:p>
              <a:endParaRPr lang="en-US"/>
            </a:p>
          </p:txBody>
        </p:sp>
        <p:sp>
          <p:nvSpPr>
            <p:cNvPr id="112" name="Line 17"/>
            <p:cNvSpPr>
              <a:spLocks noChangeShapeType="1"/>
            </p:cNvSpPr>
            <p:nvPr/>
          </p:nvSpPr>
          <p:spPr bwMode="auto">
            <a:xfrm flipH="1">
              <a:off x="4433888" y="3200400"/>
              <a:ext cx="1890712" cy="1419225"/>
            </a:xfrm>
            <a:prstGeom prst="line">
              <a:avLst/>
            </a:prstGeom>
            <a:noFill/>
            <a:ln w="38100">
              <a:solidFill>
                <a:schemeClr val="folHlink"/>
              </a:solidFill>
              <a:round/>
              <a:headEnd/>
              <a:tailEnd type="triangle"/>
            </a:ln>
            <a:effectLst/>
          </p:spPr>
          <p:txBody>
            <a:bodyPr/>
            <a:lstStyle/>
            <a:p>
              <a:endParaRPr lang="en-US"/>
            </a:p>
          </p:txBody>
        </p:sp>
        <p:sp>
          <p:nvSpPr>
            <p:cNvPr id="113" name="Line 17"/>
            <p:cNvSpPr>
              <a:spLocks noChangeShapeType="1"/>
            </p:cNvSpPr>
            <p:nvPr/>
          </p:nvSpPr>
          <p:spPr bwMode="auto">
            <a:xfrm flipH="1">
              <a:off x="5876924" y="3200400"/>
              <a:ext cx="447675" cy="1347787"/>
            </a:xfrm>
            <a:prstGeom prst="line">
              <a:avLst/>
            </a:prstGeom>
            <a:noFill/>
            <a:ln w="38100">
              <a:solidFill>
                <a:schemeClr val="folHlink"/>
              </a:solidFill>
              <a:round/>
              <a:headEnd/>
              <a:tailEnd type="triangle"/>
            </a:ln>
            <a:effectLst/>
          </p:spPr>
          <p:txBody>
            <a:bodyPr/>
            <a:lstStyle/>
            <a:p>
              <a:endParaRPr lang="en-US"/>
            </a:p>
          </p:txBody>
        </p:sp>
      </p:grpSp>
      <p:graphicFrame>
        <p:nvGraphicFramePr>
          <p:cNvPr id="77" name="Object 2"/>
          <p:cNvGraphicFramePr>
            <a:graphicFrameLocks noChangeAspect="1"/>
          </p:cNvGraphicFramePr>
          <p:nvPr/>
        </p:nvGraphicFramePr>
        <p:xfrm>
          <a:off x="7263130" y="3447415"/>
          <a:ext cx="1073150" cy="835025"/>
        </p:xfrm>
        <a:graphic>
          <a:graphicData uri="http://schemas.openxmlformats.org/presentationml/2006/ole">
            <p:oleObj spid="_x0000_s121865" name="Equation" r:id="rId10" imgW="507960" imgH="393480" progId="Equation.DSMT4">
              <p:embed/>
            </p:oleObj>
          </a:graphicData>
        </a:graphic>
      </p:graphicFrame>
      <p:grpSp>
        <p:nvGrpSpPr>
          <p:cNvPr id="152" name="Group 151"/>
          <p:cNvGrpSpPr/>
          <p:nvPr/>
        </p:nvGrpSpPr>
        <p:grpSpPr>
          <a:xfrm>
            <a:off x="1143000" y="2133600"/>
            <a:ext cx="2438400" cy="2895600"/>
            <a:chOff x="3962400" y="0"/>
            <a:chExt cx="2438400" cy="2895600"/>
          </a:xfrm>
        </p:grpSpPr>
        <p:grpSp>
          <p:nvGrpSpPr>
            <p:cNvPr id="121" name="Group 120"/>
            <p:cNvGrpSpPr/>
            <p:nvPr/>
          </p:nvGrpSpPr>
          <p:grpSpPr>
            <a:xfrm>
              <a:off x="3962400" y="0"/>
              <a:ext cx="2438400" cy="2895600"/>
              <a:chOff x="0" y="2362200"/>
              <a:chExt cx="2438400" cy="2895600"/>
            </a:xfrm>
          </p:grpSpPr>
          <p:sp>
            <p:nvSpPr>
              <p:cNvPr id="122" name="Line 11"/>
              <p:cNvSpPr>
                <a:spLocks noChangeShapeType="1"/>
              </p:cNvSpPr>
              <p:nvPr/>
            </p:nvSpPr>
            <p:spPr bwMode="auto">
              <a:xfrm flipH="1">
                <a:off x="0" y="2362200"/>
                <a:ext cx="1524000" cy="1066800"/>
              </a:xfrm>
              <a:prstGeom prst="line">
                <a:avLst/>
              </a:prstGeom>
              <a:noFill/>
              <a:ln w="38100">
                <a:solidFill>
                  <a:schemeClr val="folHlink"/>
                </a:solidFill>
                <a:round/>
                <a:headEnd/>
                <a:tailEnd/>
              </a:ln>
              <a:effectLst/>
            </p:spPr>
            <p:txBody>
              <a:bodyPr/>
              <a:lstStyle/>
              <a:p>
                <a:endParaRPr lang="en-US"/>
              </a:p>
            </p:txBody>
          </p:sp>
          <p:sp>
            <p:nvSpPr>
              <p:cNvPr id="123" name="Line 12"/>
              <p:cNvSpPr>
                <a:spLocks noChangeShapeType="1"/>
              </p:cNvSpPr>
              <p:nvPr/>
            </p:nvSpPr>
            <p:spPr bwMode="auto">
              <a:xfrm>
                <a:off x="0" y="3429000"/>
                <a:ext cx="609600" cy="1828800"/>
              </a:xfrm>
              <a:prstGeom prst="line">
                <a:avLst/>
              </a:prstGeom>
              <a:noFill/>
              <a:ln w="38100">
                <a:solidFill>
                  <a:schemeClr val="folHlink"/>
                </a:solidFill>
                <a:round/>
                <a:headEnd/>
                <a:tailEnd/>
              </a:ln>
              <a:effectLst/>
            </p:spPr>
            <p:txBody>
              <a:bodyPr/>
              <a:lstStyle/>
              <a:p>
                <a:endParaRPr lang="en-US"/>
              </a:p>
            </p:txBody>
          </p:sp>
          <p:sp>
            <p:nvSpPr>
              <p:cNvPr id="124" name="Line 13"/>
              <p:cNvSpPr>
                <a:spLocks noChangeShapeType="1"/>
              </p:cNvSpPr>
              <p:nvPr/>
            </p:nvSpPr>
            <p:spPr bwMode="auto">
              <a:xfrm>
                <a:off x="0" y="3429000"/>
                <a:ext cx="2438400" cy="1828800"/>
              </a:xfrm>
              <a:prstGeom prst="line">
                <a:avLst/>
              </a:prstGeom>
              <a:noFill/>
              <a:ln w="38100">
                <a:solidFill>
                  <a:schemeClr val="folHlink"/>
                </a:solidFill>
                <a:round/>
                <a:headEnd/>
                <a:tailEnd/>
              </a:ln>
              <a:effectLst/>
            </p:spPr>
            <p:txBody>
              <a:bodyPr/>
              <a:lstStyle/>
              <a:p>
                <a:endParaRPr lang="en-US"/>
              </a:p>
            </p:txBody>
          </p:sp>
          <p:sp>
            <p:nvSpPr>
              <p:cNvPr id="125" name="Line 11"/>
              <p:cNvSpPr>
                <a:spLocks noChangeShapeType="1"/>
              </p:cNvSpPr>
              <p:nvPr/>
            </p:nvSpPr>
            <p:spPr bwMode="auto">
              <a:xfrm flipH="1">
                <a:off x="581024" y="2362200"/>
                <a:ext cx="942975" cy="657225"/>
              </a:xfrm>
              <a:prstGeom prst="line">
                <a:avLst/>
              </a:prstGeom>
              <a:noFill/>
              <a:ln w="38100">
                <a:solidFill>
                  <a:schemeClr val="folHlink"/>
                </a:solidFill>
                <a:round/>
                <a:headEnd/>
                <a:tailEnd type="triangle"/>
              </a:ln>
              <a:effectLst/>
            </p:spPr>
            <p:txBody>
              <a:bodyPr/>
              <a:lstStyle/>
              <a:p>
                <a:endParaRPr lang="en-US"/>
              </a:p>
            </p:txBody>
          </p:sp>
          <p:sp>
            <p:nvSpPr>
              <p:cNvPr id="126" name="Line 11"/>
              <p:cNvSpPr>
                <a:spLocks noChangeShapeType="1"/>
              </p:cNvSpPr>
              <p:nvPr/>
            </p:nvSpPr>
            <p:spPr bwMode="auto">
              <a:xfrm>
                <a:off x="0" y="3429000"/>
                <a:ext cx="1914525" cy="1433513"/>
              </a:xfrm>
              <a:prstGeom prst="line">
                <a:avLst/>
              </a:prstGeom>
              <a:noFill/>
              <a:ln w="38100">
                <a:solidFill>
                  <a:schemeClr val="folHlink"/>
                </a:solidFill>
                <a:round/>
                <a:headEnd/>
                <a:tailEnd type="triangle"/>
              </a:ln>
              <a:effectLst/>
            </p:spPr>
            <p:txBody>
              <a:bodyPr/>
              <a:lstStyle/>
              <a:p>
                <a:endParaRPr lang="en-US"/>
              </a:p>
            </p:txBody>
          </p:sp>
          <p:sp>
            <p:nvSpPr>
              <p:cNvPr id="127" name="Line 11"/>
              <p:cNvSpPr>
                <a:spLocks noChangeShapeType="1"/>
              </p:cNvSpPr>
              <p:nvPr/>
            </p:nvSpPr>
            <p:spPr bwMode="auto">
              <a:xfrm>
                <a:off x="0" y="3429000"/>
                <a:ext cx="452438" cy="1357313"/>
              </a:xfrm>
              <a:prstGeom prst="line">
                <a:avLst/>
              </a:prstGeom>
              <a:noFill/>
              <a:ln w="38100">
                <a:solidFill>
                  <a:schemeClr val="folHlink"/>
                </a:solidFill>
                <a:round/>
                <a:headEnd/>
                <a:tailEnd type="triangle"/>
              </a:ln>
              <a:effectLst/>
            </p:spPr>
            <p:txBody>
              <a:bodyPr/>
              <a:lstStyle/>
              <a:p>
                <a:endParaRPr lang="en-US"/>
              </a:p>
            </p:txBody>
          </p:sp>
        </p:grpSp>
        <p:grpSp>
          <p:nvGrpSpPr>
            <p:cNvPr id="128" name="Group 127"/>
            <p:cNvGrpSpPr/>
            <p:nvPr/>
          </p:nvGrpSpPr>
          <p:grpSpPr>
            <a:xfrm>
              <a:off x="3962400" y="0"/>
              <a:ext cx="2438400" cy="2895600"/>
              <a:chOff x="304800" y="3962400"/>
              <a:chExt cx="2438400" cy="2895600"/>
            </a:xfrm>
          </p:grpSpPr>
          <p:sp>
            <p:nvSpPr>
              <p:cNvPr id="129" name="Line 28"/>
              <p:cNvSpPr>
                <a:spLocks noChangeShapeType="1"/>
              </p:cNvSpPr>
              <p:nvPr/>
            </p:nvSpPr>
            <p:spPr bwMode="auto">
              <a:xfrm flipH="1">
                <a:off x="914400" y="3962400"/>
                <a:ext cx="914400" cy="2895600"/>
              </a:xfrm>
              <a:prstGeom prst="line">
                <a:avLst/>
              </a:prstGeom>
              <a:noFill/>
              <a:ln w="76200">
                <a:solidFill>
                  <a:schemeClr val="folHlink"/>
                </a:solidFill>
                <a:round/>
                <a:headEnd/>
                <a:tailEnd/>
              </a:ln>
              <a:effectLst/>
            </p:spPr>
            <p:txBody>
              <a:bodyPr/>
              <a:lstStyle/>
              <a:p>
                <a:endParaRPr lang="en-US"/>
              </a:p>
            </p:txBody>
          </p:sp>
          <p:sp>
            <p:nvSpPr>
              <p:cNvPr id="130" name="Line 29"/>
              <p:cNvSpPr>
                <a:spLocks noChangeShapeType="1"/>
              </p:cNvSpPr>
              <p:nvPr/>
            </p:nvSpPr>
            <p:spPr bwMode="auto">
              <a:xfrm flipH="1" flipV="1">
                <a:off x="304800" y="5029200"/>
                <a:ext cx="609600" cy="1828800"/>
              </a:xfrm>
              <a:prstGeom prst="line">
                <a:avLst/>
              </a:prstGeom>
              <a:noFill/>
              <a:ln w="76200">
                <a:solidFill>
                  <a:schemeClr val="folHlink"/>
                </a:solidFill>
                <a:round/>
                <a:headEnd/>
                <a:tailEnd/>
              </a:ln>
              <a:effectLst/>
            </p:spPr>
            <p:txBody>
              <a:bodyPr/>
              <a:lstStyle/>
              <a:p>
                <a:endParaRPr lang="en-US"/>
              </a:p>
            </p:txBody>
          </p:sp>
          <p:sp>
            <p:nvSpPr>
              <p:cNvPr id="131" name="Line 30"/>
              <p:cNvSpPr>
                <a:spLocks noChangeShapeType="1"/>
              </p:cNvSpPr>
              <p:nvPr/>
            </p:nvSpPr>
            <p:spPr bwMode="auto">
              <a:xfrm>
                <a:off x="914400" y="6858000"/>
                <a:ext cx="1828800" cy="0"/>
              </a:xfrm>
              <a:prstGeom prst="line">
                <a:avLst/>
              </a:prstGeom>
              <a:noFill/>
              <a:ln w="76200">
                <a:solidFill>
                  <a:schemeClr val="folHlink"/>
                </a:solidFill>
                <a:round/>
                <a:headEnd/>
                <a:tailEnd/>
              </a:ln>
              <a:effectLst/>
            </p:spPr>
            <p:txBody>
              <a:bodyPr/>
              <a:lstStyle/>
              <a:p>
                <a:endParaRPr lang="en-US"/>
              </a:p>
            </p:txBody>
          </p:sp>
          <p:sp>
            <p:nvSpPr>
              <p:cNvPr id="132" name="Line 28"/>
              <p:cNvSpPr>
                <a:spLocks noChangeShapeType="1"/>
              </p:cNvSpPr>
              <p:nvPr/>
            </p:nvSpPr>
            <p:spPr bwMode="auto">
              <a:xfrm flipH="1">
                <a:off x="1128713" y="3962400"/>
                <a:ext cx="700087" cy="2209800"/>
              </a:xfrm>
              <a:prstGeom prst="line">
                <a:avLst/>
              </a:prstGeom>
              <a:noFill/>
              <a:ln w="76200">
                <a:solidFill>
                  <a:schemeClr val="folHlink"/>
                </a:solidFill>
                <a:round/>
                <a:headEnd/>
                <a:tailEnd type="triangle"/>
              </a:ln>
              <a:effectLst/>
            </p:spPr>
            <p:txBody>
              <a:bodyPr/>
              <a:lstStyle/>
              <a:p>
                <a:endParaRPr lang="en-US"/>
              </a:p>
            </p:txBody>
          </p:sp>
          <p:sp>
            <p:nvSpPr>
              <p:cNvPr id="133" name="Line 28"/>
              <p:cNvSpPr>
                <a:spLocks noChangeShapeType="1"/>
              </p:cNvSpPr>
              <p:nvPr/>
            </p:nvSpPr>
            <p:spPr bwMode="auto">
              <a:xfrm flipH="1" flipV="1">
                <a:off x="509588" y="5648324"/>
                <a:ext cx="404812" cy="1209675"/>
              </a:xfrm>
              <a:prstGeom prst="line">
                <a:avLst/>
              </a:prstGeom>
              <a:noFill/>
              <a:ln w="76200">
                <a:solidFill>
                  <a:schemeClr val="folHlink"/>
                </a:solidFill>
                <a:round/>
                <a:headEnd/>
                <a:tailEnd type="triangle"/>
              </a:ln>
              <a:effectLst/>
            </p:spPr>
            <p:txBody>
              <a:bodyPr/>
              <a:lstStyle/>
              <a:p>
                <a:endParaRPr lang="en-US"/>
              </a:p>
            </p:txBody>
          </p:sp>
          <p:sp>
            <p:nvSpPr>
              <p:cNvPr id="134" name="Line 28"/>
              <p:cNvSpPr>
                <a:spLocks noChangeShapeType="1"/>
              </p:cNvSpPr>
              <p:nvPr/>
            </p:nvSpPr>
            <p:spPr bwMode="auto">
              <a:xfrm>
                <a:off x="914400" y="6858000"/>
                <a:ext cx="1290638" cy="0"/>
              </a:xfrm>
              <a:prstGeom prst="line">
                <a:avLst/>
              </a:prstGeom>
              <a:noFill/>
              <a:ln w="76200">
                <a:solidFill>
                  <a:schemeClr val="folHlink"/>
                </a:solidFill>
                <a:round/>
                <a:headEnd/>
                <a:tailEnd type="triangle"/>
              </a:ln>
              <a:effectLst/>
            </p:spPr>
            <p:txBody>
              <a:bodyPr/>
              <a:lstStyle/>
              <a:p>
                <a:endParaRPr lang="en-US"/>
              </a:p>
            </p:txBody>
          </p:sp>
        </p:grpSp>
        <p:grpSp>
          <p:nvGrpSpPr>
            <p:cNvPr id="135" name="Group 134"/>
            <p:cNvGrpSpPr/>
            <p:nvPr/>
          </p:nvGrpSpPr>
          <p:grpSpPr>
            <a:xfrm>
              <a:off x="3962400" y="0"/>
              <a:ext cx="2438400" cy="2895600"/>
              <a:chOff x="2133600" y="3962400"/>
              <a:chExt cx="2438400" cy="2895600"/>
            </a:xfrm>
          </p:grpSpPr>
          <p:sp>
            <p:nvSpPr>
              <p:cNvPr id="136" name="Line 21"/>
              <p:cNvSpPr>
                <a:spLocks noChangeShapeType="1"/>
              </p:cNvSpPr>
              <p:nvPr/>
            </p:nvSpPr>
            <p:spPr bwMode="auto">
              <a:xfrm>
                <a:off x="3657600" y="3962400"/>
                <a:ext cx="914400" cy="2895600"/>
              </a:xfrm>
              <a:prstGeom prst="line">
                <a:avLst/>
              </a:prstGeom>
              <a:noFill/>
              <a:ln w="9525">
                <a:solidFill>
                  <a:schemeClr val="folHlink"/>
                </a:solidFill>
                <a:round/>
                <a:headEnd/>
                <a:tailEnd/>
              </a:ln>
              <a:effectLst/>
            </p:spPr>
            <p:txBody>
              <a:bodyPr/>
              <a:lstStyle/>
              <a:p>
                <a:endParaRPr lang="en-US"/>
              </a:p>
            </p:txBody>
          </p:sp>
          <p:sp>
            <p:nvSpPr>
              <p:cNvPr id="137" name="Line 23"/>
              <p:cNvSpPr>
                <a:spLocks noChangeShapeType="1"/>
              </p:cNvSpPr>
              <p:nvPr/>
            </p:nvSpPr>
            <p:spPr bwMode="auto">
              <a:xfrm flipH="1">
                <a:off x="2743200" y="6858000"/>
                <a:ext cx="1828800" cy="0"/>
              </a:xfrm>
              <a:prstGeom prst="line">
                <a:avLst/>
              </a:prstGeom>
              <a:noFill/>
              <a:ln w="9525">
                <a:solidFill>
                  <a:schemeClr val="folHlink"/>
                </a:solidFill>
                <a:round/>
                <a:headEnd/>
                <a:tailEnd/>
              </a:ln>
              <a:effectLst/>
            </p:spPr>
            <p:txBody>
              <a:bodyPr/>
              <a:lstStyle/>
              <a:p>
                <a:endParaRPr lang="en-US"/>
              </a:p>
            </p:txBody>
          </p:sp>
          <p:sp>
            <p:nvSpPr>
              <p:cNvPr id="138" name="Line 25"/>
              <p:cNvSpPr>
                <a:spLocks noChangeShapeType="1"/>
              </p:cNvSpPr>
              <p:nvPr/>
            </p:nvSpPr>
            <p:spPr bwMode="auto">
              <a:xfrm flipH="1" flipV="1">
                <a:off x="2133600" y="5029200"/>
                <a:ext cx="2438400" cy="1828800"/>
              </a:xfrm>
              <a:prstGeom prst="line">
                <a:avLst/>
              </a:prstGeom>
              <a:noFill/>
              <a:ln w="9525">
                <a:solidFill>
                  <a:schemeClr val="folHlink"/>
                </a:solidFill>
                <a:round/>
                <a:headEnd/>
                <a:tailEnd/>
              </a:ln>
              <a:effectLst/>
            </p:spPr>
            <p:txBody>
              <a:bodyPr/>
              <a:lstStyle/>
              <a:p>
                <a:endParaRPr lang="en-US"/>
              </a:p>
            </p:txBody>
          </p:sp>
          <p:sp>
            <p:nvSpPr>
              <p:cNvPr id="139" name="Line 21"/>
              <p:cNvSpPr>
                <a:spLocks noChangeShapeType="1"/>
              </p:cNvSpPr>
              <p:nvPr/>
            </p:nvSpPr>
            <p:spPr bwMode="auto">
              <a:xfrm>
                <a:off x="3657600" y="3962400"/>
                <a:ext cx="700088" cy="2209800"/>
              </a:xfrm>
              <a:prstGeom prst="line">
                <a:avLst/>
              </a:prstGeom>
              <a:noFill/>
              <a:ln w="9525">
                <a:solidFill>
                  <a:schemeClr val="folHlink"/>
                </a:solidFill>
                <a:round/>
                <a:headEnd/>
                <a:tailEnd type="triangle"/>
              </a:ln>
              <a:effectLst/>
            </p:spPr>
            <p:txBody>
              <a:bodyPr/>
              <a:lstStyle/>
              <a:p>
                <a:endParaRPr lang="en-US"/>
              </a:p>
            </p:txBody>
          </p:sp>
          <p:sp>
            <p:nvSpPr>
              <p:cNvPr id="140" name="Line 21"/>
              <p:cNvSpPr>
                <a:spLocks noChangeShapeType="1"/>
              </p:cNvSpPr>
              <p:nvPr/>
            </p:nvSpPr>
            <p:spPr bwMode="auto">
              <a:xfrm flipH="1" flipV="1">
                <a:off x="2609850" y="5391150"/>
                <a:ext cx="1962150" cy="1466850"/>
              </a:xfrm>
              <a:prstGeom prst="line">
                <a:avLst/>
              </a:prstGeom>
              <a:noFill/>
              <a:ln w="9525">
                <a:solidFill>
                  <a:schemeClr val="folHlink"/>
                </a:solidFill>
                <a:round/>
                <a:headEnd/>
                <a:tailEnd type="triangle"/>
              </a:ln>
              <a:effectLst/>
            </p:spPr>
            <p:txBody>
              <a:bodyPr/>
              <a:lstStyle/>
              <a:p>
                <a:endParaRPr lang="en-US"/>
              </a:p>
            </p:txBody>
          </p:sp>
          <p:sp>
            <p:nvSpPr>
              <p:cNvPr id="141" name="Line 21"/>
              <p:cNvSpPr>
                <a:spLocks noChangeShapeType="1"/>
              </p:cNvSpPr>
              <p:nvPr/>
            </p:nvSpPr>
            <p:spPr bwMode="auto">
              <a:xfrm flipH="1" flipV="1">
                <a:off x="3505200" y="6858000"/>
                <a:ext cx="1062036" cy="0"/>
              </a:xfrm>
              <a:prstGeom prst="line">
                <a:avLst/>
              </a:prstGeom>
              <a:noFill/>
              <a:ln w="9525">
                <a:solidFill>
                  <a:schemeClr val="folHlink"/>
                </a:solidFill>
                <a:round/>
                <a:headEnd/>
                <a:tailEnd type="triangle"/>
              </a:ln>
              <a:effectLst/>
            </p:spPr>
            <p:txBody>
              <a:bodyPr/>
              <a:lstStyle/>
              <a:p>
                <a:endParaRPr lang="en-US"/>
              </a:p>
            </p:txBody>
          </p:sp>
        </p:grpSp>
      </p:grpSp>
      <p:graphicFrame>
        <p:nvGraphicFramePr>
          <p:cNvPr id="153" name="Object 2"/>
          <p:cNvGraphicFramePr>
            <a:graphicFrameLocks noChangeAspect="1"/>
          </p:cNvGraphicFramePr>
          <p:nvPr/>
        </p:nvGraphicFramePr>
        <p:xfrm>
          <a:off x="6888480" y="3412172"/>
          <a:ext cx="1476375" cy="915988"/>
        </p:xfrm>
        <a:graphic>
          <a:graphicData uri="http://schemas.openxmlformats.org/presentationml/2006/ole">
            <p:oleObj spid="_x0000_s121866" name="Equation" r:id="rId11" imgW="698400" imgH="431640" progId="Equation.DSMT4">
              <p:embed/>
            </p:oleObj>
          </a:graphicData>
        </a:graphic>
      </p:graphicFrame>
      <p:graphicFrame>
        <p:nvGraphicFramePr>
          <p:cNvPr id="154" name="Object 2"/>
          <p:cNvGraphicFramePr>
            <a:graphicFrameLocks noChangeAspect="1"/>
          </p:cNvGraphicFramePr>
          <p:nvPr/>
        </p:nvGraphicFramePr>
        <p:xfrm>
          <a:off x="5296377" y="3413760"/>
          <a:ext cx="3060700" cy="915988"/>
        </p:xfrm>
        <a:graphic>
          <a:graphicData uri="http://schemas.openxmlformats.org/presentationml/2006/ole">
            <p:oleObj spid="_x0000_s121867" name="Equation" r:id="rId12" imgW="1447560" imgH="431640" progId="Equation.DSMT4">
              <p:embed/>
            </p:oleObj>
          </a:graphicData>
        </a:graphic>
      </p:graphicFrame>
      <p:grpSp>
        <p:nvGrpSpPr>
          <p:cNvPr id="2" name="Group 118"/>
          <p:cNvGrpSpPr/>
          <p:nvPr/>
        </p:nvGrpSpPr>
        <p:grpSpPr>
          <a:xfrm>
            <a:off x="1143000" y="2133600"/>
            <a:ext cx="2438400" cy="2895600"/>
            <a:chOff x="1143000" y="0"/>
            <a:chExt cx="2438400" cy="2895600"/>
          </a:xfrm>
        </p:grpSpPr>
        <p:grpSp>
          <p:nvGrpSpPr>
            <p:cNvPr id="3" name="Group 36"/>
            <p:cNvGrpSpPr>
              <a:grpSpLocks/>
            </p:cNvGrpSpPr>
            <p:nvPr/>
          </p:nvGrpSpPr>
          <p:grpSpPr bwMode="auto">
            <a:xfrm>
              <a:off x="1143000" y="0"/>
              <a:ext cx="2438400" cy="2895600"/>
              <a:chOff x="1920" y="1488"/>
              <a:chExt cx="1536" cy="1824"/>
            </a:xfrm>
          </p:grpSpPr>
          <p:sp>
            <p:nvSpPr>
              <p:cNvPr id="108577" name="Line 33"/>
              <p:cNvSpPr>
                <a:spLocks noChangeShapeType="1"/>
              </p:cNvSpPr>
              <p:nvPr/>
            </p:nvSpPr>
            <p:spPr bwMode="auto">
              <a:xfrm>
                <a:off x="2880" y="1488"/>
                <a:ext cx="576" cy="1824"/>
              </a:xfrm>
              <a:prstGeom prst="line">
                <a:avLst/>
              </a:prstGeom>
              <a:noFill/>
              <a:ln w="9525">
                <a:solidFill>
                  <a:schemeClr val="tx1"/>
                </a:solidFill>
                <a:prstDash val="lgDash"/>
                <a:round/>
                <a:headEnd/>
                <a:tailEnd/>
              </a:ln>
              <a:effectLst/>
            </p:spPr>
            <p:txBody>
              <a:bodyPr/>
              <a:lstStyle/>
              <a:p>
                <a:endParaRPr lang="en-US"/>
              </a:p>
            </p:txBody>
          </p:sp>
          <p:sp>
            <p:nvSpPr>
              <p:cNvPr id="108578" name="Line 34"/>
              <p:cNvSpPr>
                <a:spLocks noChangeShapeType="1"/>
              </p:cNvSpPr>
              <p:nvPr/>
            </p:nvSpPr>
            <p:spPr bwMode="auto">
              <a:xfrm flipH="1">
                <a:off x="2304" y="1488"/>
                <a:ext cx="576" cy="1824"/>
              </a:xfrm>
              <a:prstGeom prst="line">
                <a:avLst/>
              </a:prstGeom>
              <a:noFill/>
              <a:ln w="9525">
                <a:solidFill>
                  <a:schemeClr val="tx1"/>
                </a:solidFill>
                <a:prstDash val="lgDash"/>
                <a:round/>
                <a:headEnd/>
                <a:tailEnd/>
              </a:ln>
              <a:effectLst/>
            </p:spPr>
            <p:txBody>
              <a:bodyPr/>
              <a:lstStyle/>
              <a:p>
                <a:endParaRPr lang="en-US"/>
              </a:p>
            </p:txBody>
          </p:sp>
          <p:sp>
            <p:nvSpPr>
              <p:cNvPr id="108579" name="Line 35"/>
              <p:cNvSpPr>
                <a:spLocks noChangeShapeType="1"/>
              </p:cNvSpPr>
              <p:nvPr/>
            </p:nvSpPr>
            <p:spPr bwMode="auto">
              <a:xfrm flipH="1">
                <a:off x="1920" y="1488"/>
                <a:ext cx="960" cy="672"/>
              </a:xfrm>
              <a:prstGeom prst="line">
                <a:avLst/>
              </a:prstGeom>
              <a:noFill/>
              <a:ln w="9525">
                <a:solidFill>
                  <a:schemeClr val="tx1"/>
                </a:solidFill>
                <a:prstDash val="lgDash"/>
                <a:round/>
                <a:headEnd/>
                <a:tailEnd/>
              </a:ln>
              <a:effectLst/>
            </p:spPr>
            <p:txBody>
              <a:bodyPr/>
              <a:lstStyle/>
              <a:p>
                <a:endParaRPr lang="en-US"/>
              </a:p>
            </p:txBody>
          </p:sp>
        </p:grpSp>
        <p:grpSp>
          <p:nvGrpSpPr>
            <p:cNvPr id="4" name="Group 36"/>
            <p:cNvGrpSpPr>
              <a:grpSpLocks noChangeAspect="1"/>
            </p:cNvGrpSpPr>
            <p:nvPr/>
          </p:nvGrpSpPr>
          <p:grpSpPr bwMode="auto">
            <a:xfrm>
              <a:off x="1595651" y="0"/>
              <a:ext cx="1706880" cy="2026920"/>
              <a:chOff x="1920" y="1488"/>
              <a:chExt cx="1536" cy="1824"/>
            </a:xfrm>
          </p:grpSpPr>
          <p:sp>
            <p:nvSpPr>
              <p:cNvPr id="116" name="Line 33"/>
              <p:cNvSpPr>
                <a:spLocks noChangeShapeType="1"/>
              </p:cNvSpPr>
              <p:nvPr/>
            </p:nvSpPr>
            <p:spPr bwMode="auto">
              <a:xfrm>
                <a:off x="2880" y="1488"/>
                <a:ext cx="576" cy="1824"/>
              </a:xfrm>
              <a:prstGeom prst="line">
                <a:avLst/>
              </a:prstGeom>
              <a:noFill/>
              <a:ln w="9525">
                <a:solidFill>
                  <a:schemeClr val="tx1"/>
                </a:solidFill>
                <a:prstDash val="lgDash"/>
                <a:round/>
                <a:headEnd/>
                <a:tailEnd type="triangle"/>
              </a:ln>
              <a:effectLst/>
            </p:spPr>
            <p:txBody>
              <a:bodyPr/>
              <a:lstStyle/>
              <a:p>
                <a:endParaRPr lang="en-US"/>
              </a:p>
            </p:txBody>
          </p:sp>
          <p:sp>
            <p:nvSpPr>
              <p:cNvPr id="117" name="Line 34"/>
              <p:cNvSpPr>
                <a:spLocks noChangeShapeType="1"/>
              </p:cNvSpPr>
              <p:nvPr/>
            </p:nvSpPr>
            <p:spPr bwMode="auto">
              <a:xfrm flipH="1">
                <a:off x="2304" y="1488"/>
                <a:ext cx="576" cy="1824"/>
              </a:xfrm>
              <a:prstGeom prst="line">
                <a:avLst/>
              </a:prstGeom>
              <a:noFill/>
              <a:ln w="9525">
                <a:solidFill>
                  <a:schemeClr val="tx1"/>
                </a:solidFill>
                <a:prstDash val="lgDash"/>
                <a:round/>
                <a:headEnd/>
                <a:tailEnd type="triangle"/>
              </a:ln>
              <a:effectLst/>
            </p:spPr>
            <p:txBody>
              <a:bodyPr/>
              <a:lstStyle/>
              <a:p>
                <a:endParaRPr lang="en-US"/>
              </a:p>
            </p:txBody>
          </p:sp>
          <p:sp>
            <p:nvSpPr>
              <p:cNvPr id="118" name="Line 35"/>
              <p:cNvSpPr>
                <a:spLocks noChangeShapeType="1"/>
              </p:cNvSpPr>
              <p:nvPr/>
            </p:nvSpPr>
            <p:spPr bwMode="auto">
              <a:xfrm flipH="1">
                <a:off x="1920" y="1488"/>
                <a:ext cx="960" cy="672"/>
              </a:xfrm>
              <a:prstGeom prst="line">
                <a:avLst/>
              </a:prstGeom>
              <a:noFill/>
              <a:ln w="9525">
                <a:solidFill>
                  <a:schemeClr val="tx1"/>
                </a:solidFill>
                <a:prstDash val="lgDash"/>
                <a:round/>
                <a:headEnd/>
                <a:tailEnd type="triangle"/>
              </a:ln>
              <a:effectLst/>
            </p:spPr>
            <p:txBody>
              <a:bodyPr/>
              <a:lstStyle/>
              <a:p>
                <a:endParaRPr lang="en-US"/>
              </a:p>
            </p:txBody>
          </p:sp>
        </p:grpSp>
      </p:grpSp>
      <p:grpSp>
        <p:nvGrpSpPr>
          <p:cNvPr id="99" name="Group 98"/>
          <p:cNvGrpSpPr/>
          <p:nvPr/>
        </p:nvGrpSpPr>
        <p:grpSpPr>
          <a:xfrm>
            <a:off x="914400" y="2971800"/>
            <a:ext cx="457200" cy="461661"/>
            <a:chOff x="914400" y="2971800"/>
            <a:chExt cx="457200" cy="461661"/>
          </a:xfrm>
        </p:grpSpPr>
        <p:sp>
          <p:nvSpPr>
            <p:cNvPr id="108636" name="Oval 92"/>
            <p:cNvSpPr>
              <a:spLocks noChangeArrowheads="1"/>
            </p:cNvSpPr>
            <p:nvPr/>
          </p:nvSpPr>
          <p:spPr bwMode="auto">
            <a:xfrm>
              <a:off x="914400" y="2971800"/>
              <a:ext cx="457200" cy="457200"/>
            </a:xfrm>
            <a:prstGeom prst="ellipse">
              <a:avLst/>
            </a:prstGeom>
            <a:solidFill>
              <a:srgbClr val="FF0000"/>
            </a:solidFill>
            <a:ln w="9525">
              <a:solidFill>
                <a:schemeClr val="tx1"/>
              </a:solidFill>
              <a:round/>
              <a:headEnd/>
              <a:tailEnd/>
            </a:ln>
            <a:effectLst/>
          </p:spPr>
          <p:txBody>
            <a:bodyPr wrap="none" lIns="91436" tIns="45718" rIns="91436" bIns="45718" anchor="ctr"/>
            <a:lstStyle/>
            <a:p>
              <a:endParaRPr lang="en-US"/>
            </a:p>
          </p:txBody>
        </p:sp>
        <p:sp>
          <p:nvSpPr>
            <p:cNvPr id="108643" name="Text Box 99"/>
            <p:cNvSpPr txBox="1">
              <a:spLocks noChangeArrowheads="1"/>
            </p:cNvSpPr>
            <p:nvPr/>
          </p:nvSpPr>
          <p:spPr bwMode="auto">
            <a:xfrm>
              <a:off x="914400" y="2971800"/>
              <a:ext cx="4572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i="1" dirty="0" smtClean="0">
                  <a:latin typeface="Times New Roman" pitchFamily="18" charset="0"/>
                  <a:cs typeface="Times New Roman" pitchFamily="18" charset="0"/>
                </a:rPr>
                <a:t>t</a:t>
              </a:r>
              <a:r>
                <a:rPr lang="en-US" sz="2400" i="1" baseline="-25000" dirty="0" smtClean="0">
                  <a:latin typeface="Times New Roman" pitchFamily="18" charset="0"/>
                  <a:cs typeface="Times New Roman" pitchFamily="18" charset="0"/>
                </a:rPr>
                <a:t>1</a:t>
              </a:r>
              <a:endParaRPr lang="en-US" sz="2400" i="1" baseline="-25000" dirty="0">
                <a:latin typeface="Times New Roman" pitchFamily="18" charset="0"/>
                <a:cs typeface="Times New Roman" pitchFamily="18" charset="0"/>
              </a:endParaRPr>
            </a:p>
          </p:txBody>
        </p:sp>
      </p:grpSp>
      <p:grpSp>
        <p:nvGrpSpPr>
          <p:cNvPr id="89" name="Group 88"/>
          <p:cNvGrpSpPr/>
          <p:nvPr/>
        </p:nvGrpSpPr>
        <p:grpSpPr>
          <a:xfrm>
            <a:off x="2438400" y="1905000"/>
            <a:ext cx="457200" cy="461661"/>
            <a:chOff x="2438400" y="1905000"/>
            <a:chExt cx="457200" cy="461661"/>
          </a:xfrm>
        </p:grpSpPr>
        <p:sp>
          <p:nvSpPr>
            <p:cNvPr id="108640" name="Oval 96"/>
            <p:cNvSpPr>
              <a:spLocks noChangeArrowheads="1"/>
            </p:cNvSpPr>
            <p:nvPr/>
          </p:nvSpPr>
          <p:spPr bwMode="auto">
            <a:xfrm>
              <a:off x="2438400" y="1905000"/>
              <a:ext cx="457200" cy="457200"/>
            </a:xfrm>
            <a:prstGeom prst="ellipse">
              <a:avLst/>
            </a:prstGeom>
            <a:solidFill>
              <a:srgbClr val="33CC33"/>
            </a:solidFill>
            <a:ln w="9525">
              <a:solidFill>
                <a:schemeClr val="tx1"/>
              </a:solidFill>
              <a:round/>
              <a:headEnd/>
              <a:tailEnd/>
            </a:ln>
            <a:effectLst/>
          </p:spPr>
          <p:txBody>
            <a:bodyPr wrap="none" lIns="91436" tIns="45718" rIns="91436" bIns="45718" anchor="ctr"/>
            <a:lstStyle/>
            <a:p>
              <a:endParaRPr lang="en-US"/>
            </a:p>
          </p:txBody>
        </p:sp>
        <p:sp>
          <p:nvSpPr>
            <p:cNvPr id="108641" name="Text Box 97"/>
            <p:cNvSpPr txBox="1">
              <a:spLocks noChangeArrowheads="1"/>
            </p:cNvSpPr>
            <p:nvPr/>
          </p:nvSpPr>
          <p:spPr bwMode="auto">
            <a:xfrm>
              <a:off x="2438400" y="1905000"/>
              <a:ext cx="4572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i="1" dirty="0">
                  <a:latin typeface="Times New Roman" pitchFamily="18" charset="0"/>
                  <a:cs typeface="Times New Roman" pitchFamily="18" charset="0"/>
                </a:rPr>
                <a:t>s</a:t>
              </a:r>
              <a:endParaRPr lang="en-US" i="1" dirty="0">
                <a:latin typeface="Times New Roman" pitchFamily="18" charset="0"/>
                <a:cs typeface="Times New Roman" pitchFamily="18" charset="0"/>
              </a:endParaRPr>
            </a:p>
          </p:txBody>
        </p:sp>
      </p:grpSp>
      <p:grpSp>
        <p:nvGrpSpPr>
          <p:cNvPr id="110" name="Group 109"/>
          <p:cNvGrpSpPr/>
          <p:nvPr/>
        </p:nvGrpSpPr>
        <p:grpSpPr>
          <a:xfrm>
            <a:off x="3352800" y="4800600"/>
            <a:ext cx="457200" cy="461661"/>
            <a:chOff x="3352800" y="4800600"/>
            <a:chExt cx="457200" cy="461661"/>
          </a:xfrm>
        </p:grpSpPr>
        <p:sp>
          <p:nvSpPr>
            <p:cNvPr id="108638" name="Oval 94"/>
            <p:cNvSpPr>
              <a:spLocks noChangeArrowheads="1"/>
            </p:cNvSpPr>
            <p:nvPr/>
          </p:nvSpPr>
          <p:spPr bwMode="auto">
            <a:xfrm>
              <a:off x="3352800" y="4800600"/>
              <a:ext cx="457200" cy="457200"/>
            </a:xfrm>
            <a:prstGeom prst="ellipse">
              <a:avLst/>
            </a:prstGeom>
            <a:solidFill>
              <a:srgbClr val="FF0000"/>
            </a:solidFill>
            <a:ln w="9525">
              <a:solidFill>
                <a:schemeClr val="tx1"/>
              </a:solidFill>
              <a:round/>
              <a:headEnd/>
              <a:tailEnd/>
            </a:ln>
            <a:effectLst/>
          </p:spPr>
          <p:txBody>
            <a:bodyPr wrap="none" lIns="91436" tIns="45718" rIns="91436" bIns="45718" anchor="ctr"/>
            <a:lstStyle/>
            <a:p>
              <a:endParaRPr lang="en-US"/>
            </a:p>
          </p:txBody>
        </p:sp>
        <p:sp>
          <p:nvSpPr>
            <p:cNvPr id="108645" name="Text Box 101"/>
            <p:cNvSpPr txBox="1">
              <a:spLocks noChangeArrowheads="1"/>
            </p:cNvSpPr>
            <p:nvPr/>
          </p:nvSpPr>
          <p:spPr bwMode="auto">
            <a:xfrm>
              <a:off x="3352800" y="4800600"/>
              <a:ext cx="4572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i="1" dirty="0" err="1" smtClean="0">
                  <a:latin typeface="Times New Roman" pitchFamily="18" charset="0"/>
                  <a:cs typeface="Times New Roman" pitchFamily="18" charset="0"/>
                </a:rPr>
                <a:t>t</a:t>
              </a:r>
              <a:r>
                <a:rPr lang="en-US" sz="2400" i="1" baseline="-25000" dirty="0" err="1" smtClean="0">
                  <a:latin typeface="Times New Roman" pitchFamily="18" charset="0"/>
                  <a:cs typeface="Times New Roman" pitchFamily="18" charset="0"/>
                </a:rPr>
                <a:t>N</a:t>
              </a:r>
              <a:endParaRPr lang="en-US" sz="2400" i="1" baseline="-25000" dirty="0">
                <a:latin typeface="Times New Roman" pitchFamily="18" charset="0"/>
                <a:cs typeface="Times New Roman" pitchFamily="18" charset="0"/>
              </a:endParaRPr>
            </a:p>
          </p:txBody>
        </p:sp>
      </p:grpSp>
      <p:sp>
        <p:nvSpPr>
          <p:cNvPr id="156" name="Rectangle 45"/>
          <p:cNvSpPr txBox="1">
            <a:spLocks noChangeArrowheads="1"/>
          </p:cNvSpPr>
          <p:nvPr/>
        </p:nvSpPr>
        <p:spPr bwMode="auto">
          <a:xfrm>
            <a:off x="1182688" y="5410200"/>
            <a:ext cx="77724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r>
              <a:rPr kumimoji="0" lang="en-US" sz="2400" b="0" i="0" u="none" strike="noStrike" kern="0" cap="none" spc="0" normalizeH="0" baseline="0" noProof="0" dirty="0" err="1" smtClean="0">
                <a:ln>
                  <a:noFill/>
                </a:ln>
                <a:solidFill>
                  <a:schemeClr val="tx1"/>
                </a:solidFill>
                <a:effectLst/>
                <a:uLnTx/>
                <a:uFillTx/>
                <a:latin typeface="+mn-lt"/>
                <a:ea typeface="+mn-ea"/>
                <a:cs typeface="+mn-cs"/>
              </a:rPr>
              <a:t>Cutset</a:t>
            </a:r>
            <a:r>
              <a:rPr kumimoji="0" lang="en-US" sz="2400" b="0" i="0" u="none" strike="noStrike" kern="0" cap="none" spc="0" normalizeH="0" baseline="0" noProof="0" dirty="0" smtClean="0">
                <a:ln>
                  <a:noFill/>
                </a:ln>
                <a:solidFill>
                  <a:schemeClr val="tx1"/>
                </a:solidFill>
                <a:effectLst/>
                <a:uLnTx/>
                <a:uFillTx/>
                <a:latin typeface="+mn-lt"/>
                <a:ea typeface="+mn-ea"/>
                <a:cs typeface="+mn-cs"/>
              </a:rPr>
              <a:t> analysis: Throughput achieves </a:t>
            </a:r>
            <a:r>
              <a:rPr kumimoji="0" lang="en-US" sz="2400" b="0" i="0" u="none" strike="noStrike" kern="0" cap="none" spc="0" normalizeH="0" baseline="0" noProof="0" dirty="0" err="1" smtClean="0">
                <a:ln>
                  <a:noFill/>
                </a:ln>
                <a:solidFill>
                  <a:schemeClr val="tx1"/>
                </a:solidFill>
                <a:effectLst/>
                <a:uLnTx/>
                <a:uFillTx/>
                <a:latin typeface="+mn-lt"/>
                <a:ea typeface="+mn-ea"/>
                <a:cs typeface="+mn-cs"/>
              </a:rPr>
              <a:t>mincut</a:t>
            </a:r>
            <a:r>
              <a:rPr kumimoji="0" lang="en-US" sz="2400" b="0" i="0" u="none" strike="noStrike" kern="0" cap="none" spc="0" normalizeH="0" baseline="0" noProof="0" dirty="0" smtClean="0">
                <a:ln>
                  <a:noFill/>
                </a:ln>
                <a:solidFill>
                  <a:schemeClr val="tx1"/>
                </a:solidFill>
                <a:effectLst/>
                <a:uLnTx/>
                <a:uFillTx/>
                <a:latin typeface="+mn-lt"/>
                <a:ea typeface="+mn-ea"/>
                <a:cs typeface="+mn-cs"/>
              </a:rPr>
              <a:t> bound</a:t>
            </a:r>
            <a:endParaRPr kumimoji="0" lang="en-US" sz="2000" b="0" i="0" u="none" strike="noStrike" kern="0" cap="none" spc="0" normalizeH="0" baseline="0" noProof="0" dirty="0" smtClean="0">
              <a:ln>
                <a:noFill/>
              </a:ln>
              <a:solidFill>
                <a:schemeClr val="tx1"/>
              </a:solidFill>
              <a:effectLst/>
              <a:uLnTx/>
              <a:uFillTx/>
              <a:latin typeface="+mn-lt"/>
              <a:ea typeface="+mn-ea"/>
              <a:cs typeface="+mn-cs"/>
            </a:endParaRPr>
          </a:p>
        </p:txBody>
      </p:sp>
      <p:grpSp>
        <p:nvGrpSpPr>
          <p:cNvPr id="104" name="Group 103"/>
          <p:cNvGrpSpPr/>
          <p:nvPr/>
        </p:nvGrpSpPr>
        <p:grpSpPr>
          <a:xfrm>
            <a:off x="1524000" y="4800600"/>
            <a:ext cx="457200" cy="457200"/>
            <a:chOff x="1524000" y="4800600"/>
            <a:chExt cx="457200" cy="457200"/>
          </a:xfrm>
        </p:grpSpPr>
        <p:sp>
          <p:nvSpPr>
            <p:cNvPr id="86" name="Oval 94"/>
            <p:cNvSpPr>
              <a:spLocks noChangeArrowheads="1"/>
            </p:cNvSpPr>
            <p:nvPr/>
          </p:nvSpPr>
          <p:spPr bwMode="auto">
            <a:xfrm>
              <a:off x="1524000" y="4800600"/>
              <a:ext cx="457200" cy="457200"/>
            </a:xfrm>
            <a:prstGeom prst="ellipse">
              <a:avLst/>
            </a:prstGeom>
            <a:solidFill>
              <a:srgbClr val="FF0000"/>
            </a:solidFill>
            <a:ln w="9525">
              <a:solidFill>
                <a:schemeClr val="tx1"/>
              </a:solidFill>
              <a:round/>
              <a:headEnd/>
              <a:tailEnd/>
            </a:ln>
            <a:effectLst/>
          </p:spPr>
          <p:txBody>
            <a:bodyPr wrap="none" lIns="91436" tIns="45718" rIns="91436" bIns="45718" anchor="ctr"/>
            <a:lstStyle/>
            <a:p>
              <a:endParaRPr lang="en-US"/>
            </a:p>
          </p:txBody>
        </p:sp>
        <p:sp>
          <p:nvSpPr>
            <p:cNvPr id="87" name="Text Box 101"/>
            <p:cNvSpPr txBox="1">
              <a:spLocks noChangeArrowheads="1"/>
            </p:cNvSpPr>
            <p:nvPr/>
          </p:nvSpPr>
          <p:spPr bwMode="auto">
            <a:xfrm>
              <a:off x="1524000" y="4800600"/>
              <a:ext cx="457200" cy="369328"/>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i="1"/>
                <a:t>…</a:t>
              </a:r>
            </a:p>
          </p:txBody>
        </p:sp>
      </p:grpSp>
      <p:grpSp>
        <p:nvGrpSpPr>
          <p:cNvPr id="115" name="Group 114"/>
          <p:cNvGrpSpPr/>
          <p:nvPr/>
        </p:nvGrpSpPr>
        <p:grpSpPr>
          <a:xfrm>
            <a:off x="3886200" y="2967339"/>
            <a:ext cx="457200" cy="461661"/>
            <a:chOff x="4419600" y="2438400"/>
            <a:chExt cx="457200" cy="461661"/>
          </a:xfrm>
        </p:grpSpPr>
        <p:sp>
          <p:nvSpPr>
            <p:cNvPr id="108639" name="Oval 95"/>
            <p:cNvSpPr>
              <a:spLocks noChangeArrowheads="1"/>
            </p:cNvSpPr>
            <p:nvPr/>
          </p:nvSpPr>
          <p:spPr bwMode="auto">
            <a:xfrm>
              <a:off x="4419600" y="2438400"/>
              <a:ext cx="457200" cy="457200"/>
            </a:xfrm>
            <a:prstGeom prst="ellipse">
              <a:avLst/>
            </a:prstGeom>
            <a:solidFill>
              <a:schemeClr val="accent2"/>
            </a:solidFill>
            <a:ln w="9525">
              <a:solidFill>
                <a:schemeClr val="tx1"/>
              </a:solidFill>
              <a:round/>
              <a:headEnd/>
              <a:tailEnd/>
            </a:ln>
            <a:effectLst/>
          </p:spPr>
          <p:txBody>
            <a:bodyPr wrap="none" lIns="91436" tIns="45718" rIns="91436" bIns="45718" anchor="ctr"/>
            <a:lstStyle/>
            <a:p>
              <a:endParaRPr lang="en-US"/>
            </a:p>
          </p:txBody>
        </p:sp>
        <p:sp>
          <p:nvSpPr>
            <p:cNvPr id="108642" name="Text Box 98"/>
            <p:cNvSpPr txBox="1">
              <a:spLocks noChangeArrowheads="1"/>
            </p:cNvSpPr>
            <p:nvPr/>
          </p:nvSpPr>
          <p:spPr bwMode="auto">
            <a:xfrm>
              <a:off x="4419600" y="2438400"/>
              <a:ext cx="457200" cy="461661"/>
            </a:xfrm>
            <a:prstGeom prst="rect">
              <a:avLst/>
            </a:prstGeom>
            <a:noFill/>
            <a:ln w="9525">
              <a:noFill/>
              <a:miter lim="800000"/>
              <a:headEnd/>
              <a:tailEnd/>
            </a:ln>
            <a:effectLst/>
          </p:spPr>
          <p:txBody>
            <a:bodyPr lIns="91436" tIns="45718" rIns="91436" bIns="45718">
              <a:spAutoFit/>
            </a:bodyPr>
            <a:lstStyle/>
            <a:p>
              <a:pPr algn="ctr">
                <a:spcBef>
                  <a:spcPct val="50000"/>
                </a:spcBef>
              </a:pPr>
              <a:r>
                <a:rPr lang="en-US" sz="2400" i="1" dirty="0" err="1" smtClean="0">
                  <a:latin typeface="Times New Roman" pitchFamily="18" charset="0"/>
                  <a:cs typeface="Times New Roman" pitchFamily="18" charset="0"/>
                </a:rPr>
                <a:t>h</a:t>
              </a:r>
              <a:r>
                <a:rPr lang="en-US" sz="2400" i="1" baseline="-25000" dirty="0" err="1" smtClean="0">
                  <a:latin typeface="Times New Roman" pitchFamily="18" charset="0"/>
                  <a:cs typeface="Times New Roman" pitchFamily="18" charset="0"/>
                </a:rPr>
                <a:t>n</a:t>
              </a:r>
              <a:endParaRPr lang="en-US" sz="2400" i="1" baseline="-25000" dirty="0">
                <a:latin typeface="Times New Roman" pitchFamily="18" charset="0"/>
                <a:cs typeface="Times New Roman" pitchFamily="18"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61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08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91"/>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120834"/>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1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nodeType="clickEffect">
                                  <p:stCondLst>
                                    <p:cond delay="0"/>
                                  </p:stCondLst>
                                  <p:childTnLst>
                                    <p:set>
                                      <p:cBhvr>
                                        <p:cTn id="24" dur="1" fill="hold">
                                          <p:stCondLst>
                                            <p:cond delay="0"/>
                                          </p:stCondLst>
                                        </p:cTn>
                                        <p:tgtEl>
                                          <p:spTgt spid="114"/>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92"/>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11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0"/>
                                          </p:stCondLst>
                                        </p:cTn>
                                        <p:tgtEl>
                                          <p:spTgt spid="119"/>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93"/>
                                        </p:tgtEl>
                                        <p:attrNameLst>
                                          <p:attrName>style.visibility</p:attrName>
                                        </p:attrNameLst>
                                      </p:cBhvr>
                                      <p:to>
                                        <p:strVal val="hidden"/>
                                      </p:to>
                                    </p:set>
                                  </p:childTnLst>
                                </p:cTn>
                              </p:par>
                              <p:par>
                                <p:cTn id="37" presetID="1" presetClass="entr" presetSubtype="0" fill="hold" nodeType="withEffect">
                                  <p:stCondLst>
                                    <p:cond delay="0"/>
                                  </p:stCondLst>
                                  <p:childTnLst>
                                    <p:set>
                                      <p:cBhvr>
                                        <p:cTn id="38" dur="1" fill="hold">
                                          <p:stCondLst>
                                            <p:cond delay="0"/>
                                          </p:stCondLst>
                                        </p:cTn>
                                        <p:tgtEl>
                                          <p:spTgt spid="15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nodeType="clickEffect">
                                  <p:stCondLst>
                                    <p:cond delay="0"/>
                                  </p:stCondLst>
                                  <p:childTnLst>
                                    <p:set>
                                      <p:cBhvr>
                                        <p:cTn id="44" dur="1" fill="hold">
                                          <p:stCondLst>
                                            <p:cond delay="0"/>
                                          </p:stCondLst>
                                        </p:cTn>
                                        <p:tgtEl>
                                          <p:spTgt spid="152"/>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95"/>
                                        </p:tgtEl>
                                        <p:attrNameLst>
                                          <p:attrName>style.visibility</p:attrName>
                                        </p:attrNameLst>
                                      </p:cBhvr>
                                      <p:to>
                                        <p:strVal val="hidden"/>
                                      </p:to>
                                    </p:set>
                                  </p:childTnLst>
                                </p:cTn>
                              </p:par>
                              <p:par>
                                <p:cTn id="47" presetID="1" presetClass="entr" presetSubtype="0" fill="hold" nodeType="withEffect">
                                  <p:stCondLst>
                                    <p:cond delay="0"/>
                                  </p:stCondLst>
                                  <p:childTnLst>
                                    <p:set>
                                      <p:cBhvr>
                                        <p:cTn id="48" dur="1" fill="hold">
                                          <p:stCondLst>
                                            <p:cond delay="0"/>
                                          </p:stCondLst>
                                        </p:cTn>
                                        <p:tgtEl>
                                          <p:spTgt spid="1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7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nodeType="clickEffect">
                                  <p:stCondLst>
                                    <p:cond delay="0"/>
                                  </p:stCondLst>
                                  <p:childTnLst>
                                    <p:set>
                                      <p:cBhvr>
                                        <p:cTn id="54" dur="1" fill="hold">
                                          <p:stCondLst>
                                            <p:cond delay="0"/>
                                          </p:stCondLst>
                                        </p:cTn>
                                        <p:tgtEl>
                                          <p:spTgt spid="77"/>
                                        </p:tgtEl>
                                        <p:attrNameLst>
                                          <p:attrName>style.visibility</p:attrName>
                                        </p:attrNameLst>
                                      </p:cBhvr>
                                      <p:to>
                                        <p:strVal val="hidden"/>
                                      </p:to>
                                    </p:set>
                                  </p:childTnLst>
                                </p:cTn>
                              </p:par>
                              <p:par>
                                <p:cTn id="55" presetID="1" presetClass="entr" presetSubtype="0" fill="hold" nodeType="withEffect">
                                  <p:stCondLst>
                                    <p:cond delay="0"/>
                                  </p:stCondLst>
                                  <p:childTnLst>
                                    <p:set>
                                      <p:cBhvr>
                                        <p:cTn id="56" dur="1" fill="hold">
                                          <p:stCondLst>
                                            <p:cond delay="0"/>
                                          </p:stCondLst>
                                        </p:cTn>
                                        <p:tgtEl>
                                          <p:spTgt spid="15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xit" presetSubtype="0" fill="hold" nodeType="clickEffect">
                                  <p:stCondLst>
                                    <p:cond delay="0"/>
                                  </p:stCondLst>
                                  <p:childTnLst>
                                    <p:set>
                                      <p:cBhvr>
                                        <p:cTn id="60" dur="1" fill="hold">
                                          <p:stCondLst>
                                            <p:cond delay="0"/>
                                          </p:stCondLst>
                                        </p:cTn>
                                        <p:tgtEl>
                                          <p:spTgt spid="153"/>
                                        </p:tgtEl>
                                        <p:attrNameLst>
                                          <p:attrName>style.visibility</p:attrName>
                                        </p:attrNameLst>
                                      </p:cBhvr>
                                      <p:to>
                                        <p:strVal val="hidden"/>
                                      </p:to>
                                    </p:set>
                                  </p:childTnLst>
                                </p:cTn>
                              </p:par>
                              <p:par>
                                <p:cTn id="61" presetID="1" presetClass="entr" presetSubtype="0" fill="hold" nodeType="withEffect">
                                  <p:stCondLst>
                                    <p:cond delay="0"/>
                                  </p:stCondLst>
                                  <p:childTnLst>
                                    <p:set>
                                      <p:cBhvr>
                                        <p:cTn id="62" dur="1" fill="hold">
                                          <p:stCondLst>
                                            <p:cond delay="0"/>
                                          </p:stCondLst>
                                        </p:cTn>
                                        <p:tgtEl>
                                          <p:spTgt spid="154"/>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20"/>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5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nodeType="clickEffect">
                                  <p:stCondLst>
                                    <p:cond delay="0"/>
                                  </p:stCondLst>
                                  <p:childTnLst>
                                    <p:set>
                                      <p:cBhvr>
                                        <p:cTn id="70" dur="1" fill="hold">
                                          <p:stCondLst>
                                            <p:cond delay="0"/>
                                          </p:stCondLst>
                                        </p:cTn>
                                        <p:tgtEl>
                                          <p:spTgt spid="154"/>
                                        </p:tgtEl>
                                        <p:attrNameLst>
                                          <p:attrName>style.visibility</p:attrName>
                                        </p:attrNameLst>
                                      </p:cBhvr>
                                      <p:to>
                                        <p:strVal val="hidden"/>
                                      </p:to>
                                    </p:set>
                                  </p:childTnLst>
                                </p:cTn>
                              </p:par>
                              <p:par>
                                <p:cTn id="71" presetID="1" presetClass="exit" presetSubtype="0" fill="hold" nodeType="withEffect">
                                  <p:stCondLst>
                                    <p:cond delay="0"/>
                                  </p:stCondLst>
                                  <p:childTnLst>
                                    <p:set>
                                      <p:cBhvr>
                                        <p:cTn id="72" dur="1" fill="hold">
                                          <p:stCondLst>
                                            <p:cond delay="0"/>
                                          </p:stCondLst>
                                        </p:cTn>
                                        <p:tgtEl>
                                          <p:spTgt spid="120"/>
                                        </p:tgtEl>
                                        <p:attrNameLst>
                                          <p:attrName>style.visibility</p:attrName>
                                        </p:attrNameLst>
                                      </p:cBhvr>
                                      <p:to>
                                        <p:strVal val="hidden"/>
                                      </p:to>
                                    </p:set>
                                  </p:childTnLst>
                                </p:cTn>
                              </p:par>
                              <p:par>
                                <p:cTn id="73" presetID="1" presetClass="exit" presetSubtype="0" fill="hold" nodeType="withEffect">
                                  <p:stCondLst>
                                    <p:cond delay="0"/>
                                  </p:stCondLst>
                                  <p:childTnLst>
                                    <p:set>
                                      <p:cBhvr>
                                        <p:cTn id="74" dur="1" fill="hold">
                                          <p:stCondLst>
                                            <p:cond delay="0"/>
                                          </p:stCondLst>
                                        </p:cTn>
                                        <p:tgtEl>
                                          <p:spTgt spid="152"/>
                                        </p:tgtEl>
                                        <p:attrNameLst>
                                          <p:attrName>style.visibility</p:attrName>
                                        </p:attrNameLst>
                                      </p:cBhvr>
                                      <p:to>
                                        <p:strVal val="hidden"/>
                                      </p:to>
                                    </p:set>
                                  </p:childTnLst>
                                </p:cTn>
                              </p:par>
                              <p:par>
                                <p:cTn id="75" presetID="1" presetClass="entr" presetSubtype="0" fill="hold" nodeType="withEffect">
                                  <p:stCondLst>
                                    <p:cond delay="0"/>
                                  </p:stCondLst>
                                  <p:childTnLst>
                                    <p:set>
                                      <p:cBhvr>
                                        <p:cTn id="76" dur="1" fill="hold">
                                          <p:stCondLst>
                                            <p:cond delay="0"/>
                                          </p:stCondLst>
                                        </p:cTn>
                                        <p:tgtEl>
                                          <p:spTgt spid="2"/>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96"/>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xit" presetSubtype="0" fill="hold" nodeType="clickEffect">
                                  <p:stCondLst>
                                    <p:cond delay="0"/>
                                  </p:stCondLst>
                                  <p:childTnLst>
                                    <p:set>
                                      <p:cBhvr>
                                        <p:cTn id="82" dur="1" fill="hold">
                                          <p:stCondLst>
                                            <p:cond delay="0"/>
                                          </p:stCondLst>
                                        </p:cTn>
                                        <p:tgtEl>
                                          <p:spTgt spid="96"/>
                                        </p:tgtEl>
                                        <p:attrNameLst>
                                          <p:attrName>style.visibility</p:attrName>
                                        </p:attrNameLst>
                                      </p:cBhvr>
                                      <p:to>
                                        <p:strVal val="hidden"/>
                                      </p:to>
                                    </p:set>
                                  </p:childTnLst>
                                </p:cTn>
                              </p:par>
                              <p:par>
                                <p:cTn id="83" presetID="1" presetClass="entr" presetSubtype="0" fill="hold" nodeType="withEffect">
                                  <p:stCondLst>
                                    <p:cond delay="0"/>
                                  </p:stCondLst>
                                  <p:childTnLst>
                                    <p:set>
                                      <p:cBhvr>
                                        <p:cTn id="84" dur="1" fill="hold">
                                          <p:stCondLst>
                                            <p:cond delay="0"/>
                                          </p:stCondLst>
                                        </p:cTn>
                                        <p:tgtEl>
                                          <p:spTgt spid="120"/>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52"/>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6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44"/>
          <p:cNvSpPr>
            <a:spLocks noGrp="1" noChangeArrowheads="1"/>
          </p:cNvSpPr>
          <p:nvPr>
            <p:ph type="title"/>
          </p:nvPr>
        </p:nvSpPr>
        <p:spPr/>
        <p:txBody>
          <a:bodyPr/>
          <a:lstStyle/>
          <a:p>
            <a:pPr eaLnBrk="1" hangingPunct="1"/>
            <a:r>
              <a:rPr lang="en-US" dirty="0" smtClean="0"/>
              <a:t>Problem</a:t>
            </a:r>
          </a:p>
        </p:txBody>
      </p:sp>
      <p:sp>
        <p:nvSpPr>
          <p:cNvPr id="17412" name="Rectangle 45"/>
          <p:cNvSpPr>
            <a:spLocks noGrp="1" noChangeArrowheads="1"/>
          </p:cNvSpPr>
          <p:nvPr>
            <p:ph idx="1"/>
          </p:nvPr>
        </p:nvSpPr>
        <p:spPr>
          <a:xfrm>
            <a:off x="1182688" y="4953000"/>
            <a:ext cx="7772400" cy="1600200"/>
          </a:xfrm>
        </p:spPr>
        <p:txBody>
          <a:bodyPr/>
          <a:lstStyle/>
          <a:p>
            <a:pPr eaLnBrk="1" hangingPunct="1"/>
            <a:r>
              <a:rPr lang="en-US" sz="2400" dirty="0" smtClean="0"/>
              <a:t>What is the capacity region</a:t>
            </a:r>
            <a:endParaRPr lang="en-US" sz="2400" dirty="0" smtClean="0">
              <a:solidFill>
                <a:schemeClr val="folHlink"/>
              </a:solidFill>
            </a:endParaRPr>
          </a:p>
          <a:p>
            <a:pPr eaLnBrk="1" hangingPunct="1"/>
            <a:r>
              <a:rPr lang="en-US" sz="2400" dirty="0" smtClean="0"/>
              <a:t>What is a transmission scheme that achieves a given transmission rate vector</a:t>
            </a:r>
            <a:endParaRPr lang="en-US" sz="2000" dirty="0" smtClean="0"/>
          </a:p>
        </p:txBody>
      </p:sp>
      <p:grpSp>
        <p:nvGrpSpPr>
          <p:cNvPr id="7" name="Group 274"/>
          <p:cNvGrpSpPr>
            <a:grpSpLocks/>
          </p:cNvGrpSpPr>
          <p:nvPr/>
        </p:nvGrpSpPr>
        <p:grpSpPr bwMode="auto">
          <a:xfrm>
            <a:off x="1219200" y="2057400"/>
            <a:ext cx="3427413" cy="2741613"/>
            <a:chOff x="768" y="1296"/>
            <a:chExt cx="2159" cy="1727"/>
          </a:xfrm>
        </p:grpSpPr>
        <p:grpSp>
          <p:nvGrpSpPr>
            <p:cNvPr id="8" name="Group 139"/>
            <p:cNvGrpSpPr>
              <a:grpSpLocks noChangeAspect="1"/>
            </p:cNvGrpSpPr>
            <p:nvPr/>
          </p:nvGrpSpPr>
          <p:grpSpPr bwMode="auto">
            <a:xfrm>
              <a:off x="768" y="1296"/>
              <a:ext cx="2123" cy="1727"/>
              <a:chOff x="3456" y="1584"/>
              <a:chExt cx="1416" cy="1152"/>
            </a:xfrm>
          </p:grpSpPr>
          <p:sp>
            <p:nvSpPr>
              <p:cNvPr id="17472" name="Line 140"/>
              <p:cNvSpPr>
                <a:spLocks noChangeAspect="1" noChangeShapeType="1"/>
              </p:cNvSpPr>
              <p:nvPr/>
            </p:nvSpPr>
            <p:spPr bwMode="auto">
              <a:xfrm>
                <a:off x="3696" y="2160"/>
                <a:ext cx="0" cy="148"/>
              </a:xfrm>
              <a:prstGeom prst="line">
                <a:avLst/>
              </a:prstGeom>
              <a:noFill/>
              <a:ln w="9525">
                <a:solidFill>
                  <a:schemeClr val="tx1"/>
                </a:solidFill>
                <a:round/>
                <a:headEnd/>
                <a:tailEnd type="triangle" w="med" len="med"/>
              </a:ln>
            </p:spPr>
            <p:txBody>
              <a:bodyPr/>
              <a:lstStyle/>
              <a:p>
                <a:endParaRPr lang="en-US"/>
              </a:p>
            </p:txBody>
          </p:sp>
          <p:sp>
            <p:nvSpPr>
              <p:cNvPr id="17473" name="Line 141"/>
              <p:cNvSpPr>
                <a:spLocks noChangeAspect="1" noChangeShapeType="1"/>
              </p:cNvSpPr>
              <p:nvPr/>
            </p:nvSpPr>
            <p:spPr bwMode="auto">
              <a:xfrm flipH="1">
                <a:off x="3574" y="2160"/>
                <a:ext cx="122" cy="96"/>
              </a:xfrm>
              <a:prstGeom prst="line">
                <a:avLst/>
              </a:prstGeom>
              <a:noFill/>
              <a:ln w="9525">
                <a:solidFill>
                  <a:schemeClr val="tx1"/>
                </a:solidFill>
                <a:round/>
                <a:headEnd/>
                <a:tailEnd type="triangle" w="med" len="med"/>
              </a:ln>
            </p:spPr>
            <p:txBody>
              <a:bodyPr/>
              <a:lstStyle/>
              <a:p>
                <a:endParaRPr lang="en-US"/>
              </a:p>
            </p:txBody>
          </p:sp>
          <p:sp>
            <p:nvSpPr>
              <p:cNvPr id="17474" name="Line 142"/>
              <p:cNvSpPr>
                <a:spLocks noChangeAspect="1" noChangeShapeType="1"/>
              </p:cNvSpPr>
              <p:nvPr/>
            </p:nvSpPr>
            <p:spPr bwMode="auto">
              <a:xfrm flipH="1" flipV="1">
                <a:off x="3578" y="2092"/>
                <a:ext cx="118" cy="68"/>
              </a:xfrm>
              <a:prstGeom prst="line">
                <a:avLst/>
              </a:prstGeom>
              <a:noFill/>
              <a:ln w="9525">
                <a:solidFill>
                  <a:schemeClr val="tx1"/>
                </a:solidFill>
                <a:round/>
                <a:headEnd/>
                <a:tailEnd type="triangle" w="med" len="med"/>
              </a:ln>
            </p:spPr>
            <p:txBody>
              <a:bodyPr/>
              <a:lstStyle/>
              <a:p>
                <a:endParaRPr lang="en-US"/>
              </a:p>
            </p:txBody>
          </p:sp>
          <p:sp>
            <p:nvSpPr>
              <p:cNvPr id="17475" name="Line 143"/>
              <p:cNvSpPr>
                <a:spLocks noChangeAspect="1" noChangeShapeType="1"/>
              </p:cNvSpPr>
              <p:nvPr/>
            </p:nvSpPr>
            <p:spPr bwMode="auto">
              <a:xfrm flipV="1">
                <a:off x="3696" y="2020"/>
                <a:ext cx="0" cy="140"/>
              </a:xfrm>
              <a:prstGeom prst="line">
                <a:avLst/>
              </a:prstGeom>
              <a:noFill/>
              <a:ln w="9525">
                <a:solidFill>
                  <a:schemeClr val="tx1"/>
                </a:solidFill>
                <a:round/>
                <a:headEnd/>
                <a:tailEnd type="triangle" w="med" len="med"/>
              </a:ln>
            </p:spPr>
            <p:txBody>
              <a:bodyPr/>
              <a:lstStyle/>
              <a:p>
                <a:endParaRPr lang="en-US"/>
              </a:p>
            </p:txBody>
          </p:sp>
          <p:sp>
            <p:nvSpPr>
              <p:cNvPr id="17476" name="Line 144"/>
              <p:cNvSpPr>
                <a:spLocks noChangeAspect="1" noChangeShapeType="1"/>
              </p:cNvSpPr>
              <p:nvPr/>
            </p:nvSpPr>
            <p:spPr bwMode="auto">
              <a:xfrm flipV="1">
                <a:off x="3696" y="1980"/>
                <a:ext cx="180" cy="180"/>
              </a:xfrm>
              <a:prstGeom prst="line">
                <a:avLst/>
              </a:prstGeom>
              <a:noFill/>
              <a:ln w="9525">
                <a:solidFill>
                  <a:schemeClr val="tx1"/>
                </a:solidFill>
                <a:round/>
                <a:headEnd/>
                <a:tailEnd type="triangle" w="med" len="med"/>
              </a:ln>
            </p:spPr>
            <p:txBody>
              <a:bodyPr/>
              <a:lstStyle/>
              <a:p>
                <a:endParaRPr lang="en-US"/>
              </a:p>
            </p:txBody>
          </p:sp>
          <p:sp>
            <p:nvSpPr>
              <p:cNvPr id="17477" name="Line 145"/>
              <p:cNvSpPr>
                <a:spLocks noChangeAspect="1" noChangeShapeType="1"/>
              </p:cNvSpPr>
              <p:nvPr/>
            </p:nvSpPr>
            <p:spPr bwMode="auto">
              <a:xfrm>
                <a:off x="3696" y="2160"/>
                <a:ext cx="174" cy="26"/>
              </a:xfrm>
              <a:prstGeom prst="line">
                <a:avLst/>
              </a:prstGeom>
              <a:noFill/>
              <a:ln w="9525">
                <a:solidFill>
                  <a:schemeClr val="tx1"/>
                </a:solidFill>
                <a:round/>
                <a:headEnd/>
                <a:tailEnd type="triangle" w="med" len="med"/>
              </a:ln>
            </p:spPr>
            <p:txBody>
              <a:bodyPr/>
              <a:lstStyle/>
              <a:p>
                <a:endParaRPr lang="en-US"/>
              </a:p>
            </p:txBody>
          </p:sp>
          <p:sp>
            <p:nvSpPr>
              <p:cNvPr id="17478" name="Line 146"/>
              <p:cNvSpPr>
                <a:spLocks noChangeAspect="1" noChangeShapeType="1"/>
              </p:cNvSpPr>
              <p:nvPr/>
            </p:nvSpPr>
            <p:spPr bwMode="auto">
              <a:xfrm flipV="1">
                <a:off x="4032" y="2086"/>
                <a:ext cx="122" cy="122"/>
              </a:xfrm>
              <a:prstGeom prst="line">
                <a:avLst/>
              </a:prstGeom>
              <a:noFill/>
              <a:ln w="9525">
                <a:solidFill>
                  <a:schemeClr val="tx1"/>
                </a:solidFill>
                <a:round/>
                <a:headEnd/>
                <a:tailEnd type="triangle" w="med" len="med"/>
              </a:ln>
            </p:spPr>
            <p:txBody>
              <a:bodyPr/>
              <a:lstStyle/>
              <a:p>
                <a:endParaRPr lang="en-US"/>
              </a:p>
            </p:txBody>
          </p:sp>
          <p:sp>
            <p:nvSpPr>
              <p:cNvPr id="17479" name="Line 147"/>
              <p:cNvSpPr>
                <a:spLocks noChangeAspect="1" noChangeShapeType="1"/>
              </p:cNvSpPr>
              <p:nvPr/>
            </p:nvSpPr>
            <p:spPr bwMode="auto">
              <a:xfrm flipV="1">
                <a:off x="4272" y="1806"/>
                <a:ext cx="186" cy="162"/>
              </a:xfrm>
              <a:prstGeom prst="line">
                <a:avLst/>
              </a:prstGeom>
              <a:noFill/>
              <a:ln w="9525">
                <a:solidFill>
                  <a:schemeClr val="tx1"/>
                </a:solidFill>
                <a:round/>
                <a:headEnd/>
                <a:tailEnd type="triangle" w="med" len="med"/>
              </a:ln>
            </p:spPr>
            <p:txBody>
              <a:bodyPr/>
              <a:lstStyle/>
              <a:p>
                <a:endParaRPr lang="en-US"/>
              </a:p>
            </p:txBody>
          </p:sp>
          <p:sp>
            <p:nvSpPr>
              <p:cNvPr id="17480" name="Line 148"/>
              <p:cNvSpPr>
                <a:spLocks noChangeAspect="1" noChangeShapeType="1"/>
              </p:cNvSpPr>
              <p:nvPr/>
            </p:nvSpPr>
            <p:spPr bwMode="auto">
              <a:xfrm>
                <a:off x="4032" y="2208"/>
                <a:ext cx="200" cy="50"/>
              </a:xfrm>
              <a:prstGeom prst="line">
                <a:avLst/>
              </a:prstGeom>
              <a:noFill/>
              <a:ln w="9525">
                <a:solidFill>
                  <a:schemeClr val="tx1"/>
                </a:solidFill>
                <a:round/>
                <a:headEnd/>
                <a:tailEnd type="triangle" w="med" len="med"/>
              </a:ln>
            </p:spPr>
            <p:txBody>
              <a:bodyPr/>
              <a:lstStyle/>
              <a:p>
                <a:endParaRPr lang="en-US"/>
              </a:p>
            </p:txBody>
          </p:sp>
          <p:sp>
            <p:nvSpPr>
              <p:cNvPr id="17481" name="Line 149"/>
              <p:cNvSpPr>
                <a:spLocks noChangeAspect="1" noChangeShapeType="1"/>
              </p:cNvSpPr>
              <p:nvPr/>
            </p:nvSpPr>
            <p:spPr bwMode="auto">
              <a:xfrm flipH="1">
                <a:off x="3650" y="2448"/>
                <a:ext cx="46" cy="118"/>
              </a:xfrm>
              <a:prstGeom prst="line">
                <a:avLst/>
              </a:prstGeom>
              <a:noFill/>
              <a:ln w="9525">
                <a:solidFill>
                  <a:schemeClr val="tx1"/>
                </a:solidFill>
                <a:round/>
                <a:headEnd/>
                <a:tailEnd type="triangle" w="med" len="med"/>
              </a:ln>
            </p:spPr>
            <p:txBody>
              <a:bodyPr/>
              <a:lstStyle/>
              <a:p>
                <a:endParaRPr lang="en-US"/>
              </a:p>
            </p:txBody>
          </p:sp>
          <p:sp>
            <p:nvSpPr>
              <p:cNvPr id="17482" name="Line 150"/>
              <p:cNvSpPr>
                <a:spLocks noChangeAspect="1" noChangeShapeType="1"/>
              </p:cNvSpPr>
              <p:nvPr/>
            </p:nvSpPr>
            <p:spPr bwMode="auto">
              <a:xfrm>
                <a:off x="3456" y="2352"/>
                <a:ext cx="72" cy="172"/>
              </a:xfrm>
              <a:prstGeom prst="line">
                <a:avLst/>
              </a:prstGeom>
              <a:noFill/>
              <a:ln w="9525">
                <a:solidFill>
                  <a:schemeClr val="tx1"/>
                </a:solidFill>
                <a:round/>
                <a:headEnd/>
                <a:tailEnd type="triangle" w="med" len="med"/>
              </a:ln>
            </p:spPr>
            <p:txBody>
              <a:bodyPr/>
              <a:lstStyle/>
              <a:p>
                <a:endParaRPr lang="en-US"/>
              </a:p>
            </p:txBody>
          </p:sp>
          <p:sp>
            <p:nvSpPr>
              <p:cNvPr id="17483" name="Line 151"/>
              <p:cNvSpPr>
                <a:spLocks noChangeAspect="1" noChangeShapeType="1"/>
              </p:cNvSpPr>
              <p:nvPr/>
            </p:nvSpPr>
            <p:spPr bwMode="auto">
              <a:xfrm>
                <a:off x="3696" y="2448"/>
                <a:ext cx="124" cy="26"/>
              </a:xfrm>
              <a:prstGeom prst="line">
                <a:avLst/>
              </a:prstGeom>
              <a:noFill/>
              <a:ln w="9525">
                <a:solidFill>
                  <a:schemeClr val="tx1"/>
                </a:solidFill>
                <a:round/>
                <a:headEnd/>
                <a:tailEnd type="triangle" w="med" len="med"/>
              </a:ln>
            </p:spPr>
            <p:txBody>
              <a:bodyPr/>
              <a:lstStyle/>
              <a:p>
                <a:endParaRPr lang="en-US"/>
              </a:p>
            </p:txBody>
          </p:sp>
          <p:sp>
            <p:nvSpPr>
              <p:cNvPr id="17484" name="Line 152"/>
              <p:cNvSpPr>
                <a:spLocks noChangeAspect="1" noChangeShapeType="1"/>
              </p:cNvSpPr>
              <p:nvPr/>
            </p:nvSpPr>
            <p:spPr bwMode="auto">
              <a:xfrm flipH="1">
                <a:off x="4316" y="2304"/>
                <a:ext cx="100" cy="100"/>
              </a:xfrm>
              <a:prstGeom prst="line">
                <a:avLst/>
              </a:prstGeom>
              <a:noFill/>
              <a:ln w="9525">
                <a:solidFill>
                  <a:schemeClr val="tx1"/>
                </a:solidFill>
                <a:round/>
                <a:headEnd/>
                <a:tailEnd type="triangle" w="med" len="med"/>
              </a:ln>
            </p:spPr>
            <p:txBody>
              <a:bodyPr/>
              <a:lstStyle/>
              <a:p>
                <a:endParaRPr lang="en-US"/>
              </a:p>
            </p:txBody>
          </p:sp>
          <p:sp>
            <p:nvSpPr>
              <p:cNvPr id="17485" name="Line 153"/>
              <p:cNvSpPr>
                <a:spLocks noChangeAspect="1" noChangeShapeType="1"/>
              </p:cNvSpPr>
              <p:nvPr/>
            </p:nvSpPr>
            <p:spPr bwMode="auto">
              <a:xfrm flipV="1">
                <a:off x="4080" y="2622"/>
                <a:ext cx="70" cy="114"/>
              </a:xfrm>
              <a:prstGeom prst="line">
                <a:avLst/>
              </a:prstGeom>
              <a:noFill/>
              <a:ln w="9525">
                <a:solidFill>
                  <a:schemeClr val="tx1"/>
                </a:solidFill>
                <a:round/>
                <a:headEnd/>
                <a:tailEnd type="triangle" w="med" len="med"/>
              </a:ln>
            </p:spPr>
            <p:txBody>
              <a:bodyPr/>
              <a:lstStyle/>
              <a:p>
                <a:endParaRPr lang="en-US"/>
              </a:p>
            </p:txBody>
          </p:sp>
          <p:sp>
            <p:nvSpPr>
              <p:cNvPr id="17486" name="Line 154"/>
              <p:cNvSpPr>
                <a:spLocks noChangeAspect="1" noChangeShapeType="1"/>
              </p:cNvSpPr>
              <p:nvPr/>
            </p:nvSpPr>
            <p:spPr bwMode="auto">
              <a:xfrm>
                <a:off x="3936" y="2496"/>
                <a:ext cx="66" cy="112"/>
              </a:xfrm>
              <a:prstGeom prst="line">
                <a:avLst/>
              </a:prstGeom>
              <a:noFill/>
              <a:ln w="9525">
                <a:solidFill>
                  <a:schemeClr val="tx1"/>
                </a:solidFill>
                <a:round/>
                <a:headEnd/>
                <a:tailEnd type="triangle" w="med" len="med"/>
              </a:ln>
            </p:spPr>
            <p:txBody>
              <a:bodyPr/>
              <a:lstStyle/>
              <a:p>
                <a:endParaRPr lang="en-US"/>
              </a:p>
            </p:txBody>
          </p:sp>
          <p:sp>
            <p:nvSpPr>
              <p:cNvPr id="17487" name="Line 155"/>
              <p:cNvSpPr>
                <a:spLocks noChangeAspect="1" noChangeShapeType="1"/>
              </p:cNvSpPr>
              <p:nvPr/>
            </p:nvSpPr>
            <p:spPr bwMode="auto">
              <a:xfrm>
                <a:off x="3600" y="2688"/>
                <a:ext cx="232" cy="24"/>
              </a:xfrm>
              <a:prstGeom prst="line">
                <a:avLst/>
              </a:prstGeom>
              <a:noFill/>
              <a:ln w="9525">
                <a:solidFill>
                  <a:schemeClr val="tx1"/>
                </a:solidFill>
                <a:round/>
                <a:headEnd/>
                <a:tailEnd type="triangle" w="med" len="med"/>
              </a:ln>
            </p:spPr>
            <p:txBody>
              <a:bodyPr/>
              <a:lstStyle/>
              <a:p>
                <a:endParaRPr lang="en-US"/>
              </a:p>
            </p:txBody>
          </p:sp>
          <p:sp>
            <p:nvSpPr>
              <p:cNvPr id="17488" name="Line 156"/>
              <p:cNvSpPr>
                <a:spLocks noChangeAspect="1" noChangeShapeType="1"/>
              </p:cNvSpPr>
              <p:nvPr/>
            </p:nvSpPr>
            <p:spPr bwMode="auto">
              <a:xfrm flipV="1">
                <a:off x="4080" y="2712"/>
                <a:ext cx="294" cy="24"/>
              </a:xfrm>
              <a:prstGeom prst="line">
                <a:avLst/>
              </a:prstGeom>
              <a:noFill/>
              <a:ln w="9525">
                <a:solidFill>
                  <a:schemeClr val="tx1"/>
                </a:solidFill>
                <a:round/>
                <a:headEnd/>
                <a:tailEnd type="triangle" w="med" len="med"/>
              </a:ln>
            </p:spPr>
            <p:txBody>
              <a:bodyPr/>
              <a:lstStyle/>
              <a:p>
                <a:endParaRPr lang="en-US"/>
              </a:p>
            </p:txBody>
          </p:sp>
          <p:sp>
            <p:nvSpPr>
              <p:cNvPr id="17489" name="Line 157"/>
              <p:cNvSpPr>
                <a:spLocks noChangeAspect="1" noChangeShapeType="1"/>
              </p:cNvSpPr>
              <p:nvPr/>
            </p:nvSpPr>
            <p:spPr bwMode="auto">
              <a:xfrm>
                <a:off x="4416" y="2304"/>
                <a:ext cx="26" cy="100"/>
              </a:xfrm>
              <a:prstGeom prst="line">
                <a:avLst/>
              </a:prstGeom>
              <a:noFill/>
              <a:ln w="9525">
                <a:solidFill>
                  <a:schemeClr val="tx1"/>
                </a:solidFill>
                <a:round/>
                <a:headEnd/>
                <a:tailEnd type="triangle" w="med" len="med"/>
              </a:ln>
            </p:spPr>
            <p:txBody>
              <a:bodyPr/>
              <a:lstStyle/>
              <a:p>
                <a:endParaRPr lang="en-US"/>
              </a:p>
            </p:txBody>
          </p:sp>
          <p:sp>
            <p:nvSpPr>
              <p:cNvPr id="17490" name="Line 158"/>
              <p:cNvSpPr>
                <a:spLocks noChangeAspect="1" noChangeShapeType="1"/>
              </p:cNvSpPr>
              <p:nvPr/>
            </p:nvSpPr>
            <p:spPr bwMode="auto">
              <a:xfrm flipV="1">
                <a:off x="4656" y="2606"/>
                <a:ext cx="82" cy="82"/>
              </a:xfrm>
              <a:prstGeom prst="line">
                <a:avLst/>
              </a:prstGeom>
              <a:noFill/>
              <a:ln w="9525">
                <a:solidFill>
                  <a:schemeClr val="tx1"/>
                </a:solidFill>
                <a:round/>
                <a:headEnd/>
                <a:tailEnd type="triangle" w="med" len="med"/>
              </a:ln>
            </p:spPr>
            <p:txBody>
              <a:bodyPr/>
              <a:lstStyle/>
              <a:p>
                <a:endParaRPr lang="en-US"/>
              </a:p>
            </p:txBody>
          </p:sp>
          <p:sp>
            <p:nvSpPr>
              <p:cNvPr id="17491" name="Line 159"/>
              <p:cNvSpPr>
                <a:spLocks noChangeAspect="1" noChangeShapeType="1"/>
              </p:cNvSpPr>
              <p:nvPr/>
            </p:nvSpPr>
            <p:spPr bwMode="auto">
              <a:xfrm>
                <a:off x="3456" y="2016"/>
                <a:ext cx="0" cy="172"/>
              </a:xfrm>
              <a:prstGeom prst="line">
                <a:avLst/>
              </a:prstGeom>
              <a:noFill/>
              <a:ln w="9525">
                <a:solidFill>
                  <a:schemeClr val="tx1"/>
                </a:solidFill>
                <a:round/>
                <a:headEnd/>
                <a:tailEnd type="triangle" w="med" len="med"/>
              </a:ln>
            </p:spPr>
            <p:txBody>
              <a:bodyPr/>
              <a:lstStyle/>
              <a:p>
                <a:endParaRPr lang="en-US"/>
              </a:p>
            </p:txBody>
          </p:sp>
          <p:sp>
            <p:nvSpPr>
              <p:cNvPr id="17492" name="Line 160"/>
              <p:cNvSpPr>
                <a:spLocks noChangeAspect="1" noChangeShapeType="1"/>
              </p:cNvSpPr>
              <p:nvPr/>
            </p:nvSpPr>
            <p:spPr bwMode="auto">
              <a:xfrm flipH="1">
                <a:off x="3516" y="1728"/>
                <a:ext cx="84" cy="162"/>
              </a:xfrm>
              <a:prstGeom prst="line">
                <a:avLst/>
              </a:prstGeom>
              <a:noFill/>
              <a:ln w="9525">
                <a:solidFill>
                  <a:schemeClr val="tx1"/>
                </a:solidFill>
                <a:round/>
                <a:headEnd/>
                <a:tailEnd type="triangle" w="med" len="med"/>
              </a:ln>
            </p:spPr>
            <p:txBody>
              <a:bodyPr/>
              <a:lstStyle/>
              <a:p>
                <a:endParaRPr lang="en-US"/>
              </a:p>
            </p:txBody>
          </p:sp>
          <p:sp>
            <p:nvSpPr>
              <p:cNvPr id="17493" name="Line 161"/>
              <p:cNvSpPr>
                <a:spLocks noChangeAspect="1" noChangeShapeType="1"/>
              </p:cNvSpPr>
              <p:nvPr/>
            </p:nvSpPr>
            <p:spPr bwMode="auto">
              <a:xfrm flipH="1" flipV="1">
                <a:off x="3643" y="1792"/>
                <a:ext cx="53" cy="80"/>
              </a:xfrm>
              <a:prstGeom prst="line">
                <a:avLst/>
              </a:prstGeom>
              <a:noFill/>
              <a:ln w="9525">
                <a:solidFill>
                  <a:schemeClr val="tx1"/>
                </a:solidFill>
                <a:round/>
                <a:headEnd/>
                <a:tailEnd type="triangle" w="med" len="med"/>
              </a:ln>
            </p:spPr>
            <p:txBody>
              <a:bodyPr/>
              <a:lstStyle/>
              <a:p>
                <a:endParaRPr lang="en-US"/>
              </a:p>
            </p:txBody>
          </p:sp>
          <p:sp>
            <p:nvSpPr>
              <p:cNvPr id="17494" name="Line 162"/>
              <p:cNvSpPr>
                <a:spLocks noChangeAspect="1" noChangeShapeType="1"/>
              </p:cNvSpPr>
              <p:nvPr/>
            </p:nvSpPr>
            <p:spPr bwMode="auto">
              <a:xfrm flipV="1">
                <a:off x="3600" y="1680"/>
                <a:ext cx="144" cy="48"/>
              </a:xfrm>
              <a:prstGeom prst="line">
                <a:avLst/>
              </a:prstGeom>
              <a:noFill/>
              <a:ln w="9525">
                <a:solidFill>
                  <a:schemeClr val="tx1"/>
                </a:solidFill>
                <a:round/>
                <a:headEnd/>
                <a:tailEnd type="triangle" w="med" len="med"/>
              </a:ln>
            </p:spPr>
            <p:txBody>
              <a:bodyPr/>
              <a:lstStyle/>
              <a:p>
                <a:endParaRPr lang="en-US"/>
              </a:p>
            </p:txBody>
          </p:sp>
          <p:sp>
            <p:nvSpPr>
              <p:cNvPr id="17495" name="Line 163"/>
              <p:cNvSpPr>
                <a:spLocks noChangeAspect="1" noChangeShapeType="1"/>
              </p:cNvSpPr>
              <p:nvPr/>
            </p:nvSpPr>
            <p:spPr bwMode="auto">
              <a:xfrm>
                <a:off x="4032" y="1824"/>
                <a:ext cx="124" cy="74"/>
              </a:xfrm>
              <a:prstGeom prst="line">
                <a:avLst/>
              </a:prstGeom>
              <a:noFill/>
              <a:ln w="9525">
                <a:solidFill>
                  <a:schemeClr val="tx1"/>
                </a:solidFill>
                <a:round/>
                <a:headEnd/>
                <a:tailEnd type="triangle" w="med" len="med"/>
              </a:ln>
            </p:spPr>
            <p:txBody>
              <a:bodyPr/>
              <a:lstStyle/>
              <a:p>
                <a:endParaRPr lang="en-US"/>
              </a:p>
            </p:txBody>
          </p:sp>
          <p:sp>
            <p:nvSpPr>
              <p:cNvPr id="17496" name="Line 164"/>
              <p:cNvSpPr>
                <a:spLocks noChangeAspect="1" noChangeShapeType="1"/>
              </p:cNvSpPr>
              <p:nvPr/>
            </p:nvSpPr>
            <p:spPr bwMode="auto">
              <a:xfrm>
                <a:off x="4272" y="1584"/>
                <a:ext cx="0" cy="184"/>
              </a:xfrm>
              <a:prstGeom prst="line">
                <a:avLst/>
              </a:prstGeom>
              <a:noFill/>
              <a:ln w="9525">
                <a:solidFill>
                  <a:schemeClr val="tx1"/>
                </a:solidFill>
                <a:round/>
                <a:headEnd/>
                <a:tailEnd type="triangle" w="med" len="med"/>
              </a:ln>
            </p:spPr>
            <p:txBody>
              <a:bodyPr/>
              <a:lstStyle/>
              <a:p>
                <a:endParaRPr lang="en-US"/>
              </a:p>
            </p:txBody>
          </p:sp>
          <p:sp>
            <p:nvSpPr>
              <p:cNvPr id="17497" name="Line 165"/>
              <p:cNvSpPr>
                <a:spLocks noChangeAspect="1" noChangeShapeType="1"/>
              </p:cNvSpPr>
              <p:nvPr/>
            </p:nvSpPr>
            <p:spPr bwMode="auto">
              <a:xfrm flipV="1">
                <a:off x="4032" y="1710"/>
                <a:ext cx="114" cy="114"/>
              </a:xfrm>
              <a:prstGeom prst="line">
                <a:avLst/>
              </a:prstGeom>
              <a:noFill/>
              <a:ln w="9525">
                <a:solidFill>
                  <a:schemeClr val="tx1"/>
                </a:solidFill>
                <a:round/>
                <a:headEnd/>
                <a:tailEnd type="triangle" w="med" len="med"/>
              </a:ln>
            </p:spPr>
            <p:txBody>
              <a:bodyPr/>
              <a:lstStyle/>
              <a:p>
                <a:endParaRPr lang="en-US"/>
              </a:p>
            </p:txBody>
          </p:sp>
          <p:sp>
            <p:nvSpPr>
              <p:cNvPr id="17498" name="Line 166"/>
              <p:cNvSpPr>
                <a:spLocks noChangeAspect="1" noChangeShapeType="1"/>
              </p:cNvSpPr>
              <p:nvPr/>
            </p:nvSpPr>
            <p:spPr bwMode="auto">
              <a:xfrm flipV="1">
                <a:off x="3888" y="1610"/>
                <a:ext cx="192" cy="22"/>
              </a:xfrm>
              <a:prstGeom prst="line">
                <a:avLst/>
              </a:prstGeom>
              <a:noFill/>
              <a:ln w="9525">
                <a:solidFill>
                  <a:schemeClr val="tx1"/>
                </a:solidFill>
                <a:round/>
                <a:headEnd/>
                <a:tailEnd type="triangle" w="med" len="med"/>
              </a:ln>
            </p:spPr>
            <p:txBody>
              <a:bodyPr/>
              <a:lstStyle/>
              <a:p>
                <a:endParaRPr lang="en-US"/>
              </a:p>
            </p:txBody>
          </p:sp>
          <p:sp>
            <p:nvSpPr>
              <p:cNvPr id="17499" name="Line 167"/>
              <p:cNvSpPr>
                <a:spLocks noChangeAspect="1" noChangeShapeType="1"/>
              </p:cNvSpPr>
              <p:nvPr/>
            </p:nvSpPr>
            <p:spPr bwMode="auto">
              <a:xfrm>
                <a:off x="4272" y="1584"/>
                <a:ext cx="192" cy="26"/>
              </a:xfrm>
              <a:prstGeom prst="line">
                <a:avLst/>
              </a:prstGeom>
              <a:noFill/>
              <a:ln w="9525">
                <a:solidFill>
                  <a:schemeClr val="tx1"/>
                </a:solidFill>
                <a:round/>
                <a:headEnd/>
                <a:tailEnd type="triangle" w="med" len="med"/>
              </a:ln>
            </p:spPr>
            <p:txBody>
              <a:bodyPr/>
              <a:lstStyle/>
              <a:p>
                <a:endParaRPr lang="en-US"/>
              </a:p>
            </p:txBody>
          </p:sp>
          <p:sp>
            <p:nvSpPr>
              <p:cNvPr id="17500" name="Line 168"/>
              <p:cNvSpPr>
                <a:spLocks noChangeAspect="1" noChangeShapeType="1"/>
              </p:cNvSpPr>
              <p:nvPr/>
            </p:nvSpPr>
            <p:spPr bwMode="auto">
              <a:xfrm>
                <a:off x="4272" y="1968"/>
                <a:ext cx="113" cy="28"/>
              </a:xfrm>
              <a:prstGeom prst="line">
                <a:avLst/>
              </a:prstGeom>
              <a:noFill/>
              <a:ln w="9525">
                <a:solidFill>
                  <a:schemeClr val="tx1"/>
                </a:solidFill>
                <a:round/>
                <a:headEnd/>
                <a:tailEnd type="triangle" w="med" len="med"/>
              </a:ln>
            </p:spPr>
            <p:txBody>
              <a:bodyPr/>
              <a:lstStyle/>
              <a:p>
                <a:endParaRPr lang="en-US"/>
              </a:p>
            </p:txBody>
          </p:sp>
          <p:sp>
            <p:nvSpPr>
              <p:cNvPr id="17501" name="Line 169"/>
              <p:cNvSpPr>
                <a:spLocks noChangeAspect="1" noChangeShapeType="1"/>
              </p:cNvSpPr>
              <p:nvPr/>
            </p:nvSpPr>
            <p:spPr bwMode="auto">
              <a:xfrm flipH="1">
                <a:off x="4442" y="2016"/>
                <a:ext cx="22" cy="138"/>
              </a:xfrm>
              <a:prstGeom prst="line">
                <a:avLst/>
              </a:prstGeom>
              <a:noFill/>
              <a:ln w="9525">
                <a:solidFill>
                  <a:schemeClr val="tx1"/>
                </a:solidFill>
                <a:round/>
                <a:headEnd/>
                <a:tailEnd type="triangle" w="med" len="med"/>
              </a:ln>
            </p:spPr>
            <p:txBody>
              <a:bodyPr/>
              <a:lstStyle/>
              <a:p>
                <a:endParaRPr lang="en-US"/>
              </a:p>
            </p:txBody>
          </p:sp>
          <p:sp>
            <p:nvSpPr>
              <p:cNvPr id="17502" name="Line 170"/>
              <p:cNvSpPr>
                <a:spLocks noChangeAspect="1" noChangeShapeType="1"/>
              </p:cNvSpPr>
              <p:nvPr/>
            </p:nvSpPr>
            <p:spPr bwMode="auto">
              <a:xfrm>
                <a:off x="4464" y="2016"/>
                <a:ext cx="98" cy="0"/>
              </a:xfrm>
              <a:prstGeom prst="line">
                <a:avLst/>
              </a:prstGeom>
              <a:noFill/>
              <a:ln w="9525">
                <a:solidFill>
                  <a:schemeClr val="tx1"/>
                </a:solidFill>
                <a:round/>
                <a:headEnd/>
                <a:tailEnd type="triangle" w="med" len="med"/>
              </a:ln>
            </p:spPr>
            <p:txBody>
              <a:bodyPr/>
              <a:lstStyle/>
              <a:p>
                <a:endParaRPr lang="en-US"/>
              </a:p>
            </p:txBody>
          </p:sp>
          <p:sp>
            <p:nvSpPr>
              <p:cNvPr id="17503" name="Line 171"/>
              <p:cNvSpPr>
                <a:spLocks noChangeAspect="1" noChangeShapeType="1"/>
              </p:cNvSpPr>
              <p:nvPr/>
            </p:nvSpPr>
            <p:spPr bwMode="auto">
              <a:xfrm flipH="1">
                <a:off x="4656" y="1632"/>
                <a:ext cx="0" cy="202"/>
              </a:xfrm>
              <a:prstGeom prst="line">
                <a:avLst/>
              </a:prstGeom>
              <a:noFill/>
              <a:ln w="9525">
                <a:solidFill>
                  <a:schemeClr val="tx1"/>
                </a:solidFill>
                <a:round/>
                <a:headEnd/>
                <a:tailEnd type="triangle" w="med" len="med"/>
              </a:ln>
            </p:spPr>
            <p:txBody>
              <a:bodyPr/>
              <a:lstStyle/>
              <a:p>
                <a:endParaRPr lang="en-US"/>
              </a:p>
            </p:txBody>
          </p:sp>
          <p:sp>
            <p:nvSpPr>
              <p:cNvPr id="17504" name="Line 172"/>
              <p:cNvSpPr>
                <a:spLocks noChangeAspect="1" noChangeShapeType="1"/>
              </p:cNvSpPr>
              <p:nvPr/>
            </p:nvSpPr>
            <p:spPr bwMode="auto">
              <a:xfrm>
                <a:off x="4656" y="1632"/>
                <a:ext cx="132" cy="236"/>
              </a:xfrm>
              <a:prstGeom prst="line">
                <a:avLst/>
              </a:prstGeom>
              <a:noFill/>
              <a:ln w="9525">
                <a:solidFill>
                  <a:schemeClr val="tx1"/>
                </a:solidFill>
                <a:round/>
                <a:headEnd/>
                <a:tailEnd type="triangle" w="med" len="med"/>
              </a:ln>
            </p:spPr>
            <p:txBody>
              <a:bodyPr/>
              <a:lstStyle/>
              <a:p>
                <a:endParaRPr lang="en-US"/>
              </a:p>
            </p:txBody>
          </p:sp>
          <p:sp>
            <p:nvSpPr>
              <p:cNvPr id="17505" name="Line 173"/>
              <p:cNvSpPr>
                <a:spLocks noChangeAspect="1" noChangeShapeType="1"/>
              </p:cNvSpPr>
              <p:nvPr/>
            </p:nvSpPr>
            <p:spPr bwMode="auto">
              <a:xfrm flipV="1">
                <a:off x="4848" y="2292"/>
                <a:ext cx="24" cy="204"/>
              </a:xfrm>
              <a:prstGeom prst="line">
                <a:avLst/>
              </a:prstGeom>
              <a:noFill/>
              <a:ln w="9525">
                <a:solidFill>
                  <a:schemeClr val="tx1"/>
                </a:solidFill>
                <a:round/>
                <a:headEnd/>
                <a:tailEnd type="triangle" w="med" len="med"/>
              </a:ln>
            </p:spPr>
            <p:txBody>
              <a:bodyPr/>
              <a:lstStyle/>
              <a:p>
                <a:endParaRPr lang="en-US"/>
              </a:p>
            </p:txBody>
          </p:sp>
          <p:sp>
            <p:nvSpPr>
              <p:cNvPr id="17506" name="Line 174"/>
              <p:cNvSpPr>
                <a:spLocks noChangeAspect="1" noChangeShapeType="1"/>
              </p:cNvSpPr>
              <p:nvPr/>
            </p:nvSpPr>
            <p:spPr bwMode="auto">
              <a:xfrm>
                <a:off x="4656" y="2016"/>
                <a:ext cx="24" cy="116"/>
              </a:xfrm>
              <a:prstGeom prst="line">
                <a:avLst/>
              </a:prstGeom>
              <a:noFill/>
              <a:ln w="9525">
                <a:solidFill>
                  <a:schemeClr val="tx1"/>
                </a:solidFill>
                <a:round/>
                <a:headEnd/>
                <a:tailEnd type="triangle" w="med" len="med"/>
              </a:ln>
            </p:spPr>
            <p:txBody>
              <a:bodyPr/>
              <a:lstStyle/>
              <a:p>
                <a:endParaRPr lang="en-US"/>
              </a:p>
            </p:txBody>
          </p:sp>
          <p:sp>
            <p:nvSpPr>
              <p:cNvPr id="17507" name="Line 175"/>
              <p:cNvSpPr>
                <a:spLocks noChangeAspect="1" noChangeShapeType="1"/>
              </p:cNvSpPr>
              <p:nvPr/>
            </p:nvSpPr>
            <p:spPr bwMode="auto">
              <a:xfrm>
                <a:off x="4704" y="2256"/>
                <a:ext cx="68" cy="112"/>
              </a:xfrm>
              <a:prstGeom prst="line">
                <a:avLst/>
              </a:prstGeom>
              <a:noFill/>
              <a:ln w="9525">
                <a:solidFill>
                  <a:schemeClr val="tx1"/>
                </a:solidFill>
                <a:round/>
                <a:headEnd/>
                <a:tailEnd type="triangle" w="med" len="med"/>
              </a:ln>
            </p:spPr>
            <p:txBody>
              <a:bodyPr/>
              <a:lstStyle/>
              <a:p>
                <a:endParaRPr lang="en-US"/>
              </a:p>
            </p:txBody>
          </p:sp>
          <p:sp>
            <p:nvSpPr>
              <p:cNvPr id="17508" name="Line 176"/>
              <p:cNvSpPr>
                <a:spLocks noChangeAspect="1" noChangeShapeType="1"/>
              </p:cNvSpPr>
              <p:nvPr/>
            </p:nvSpPr>
            <p:spPr bwMode="auto">
              <a:xfrm flipV="1">
                <a:off x="4416" y="2280"/>
                <a:ext cx="144" cy="24"/>
              </a:xfrm>
              <a:prstGeom prst="line">
                <a:avLst/>
              </a:prstGeom>
              <a:noFill/>
              <a:ln w="9525">
                <a:solidFill>
                  <a:schemeClr val="tx1"/>
                </a:solidFill>
                <a:round/>
                <a:headEnd/>
                <a:tailEnd type="triangle" w="med" len="med"/>
              </a:ln>
            </p:spPr>
            <p:txBody>
              <a:bodyPr/>
              <a:lstStyle/>
              <a:p>
                <a:endParaRPr lang="en-US"/>
              </a:p>
            </p:txBody>
          </p:sp>
          <p:sp>
            <p:nvSpPr>
              <p:cNvPr id="17509" name="Line 177"/>
              <p:cNvSpPr>
                <a:spLocks noChangeAspect="1" noChangeShapeType="1"/>
              </p:cNvSpPr>
              <p:nvPr/>
            </p:nvSpPr>
            <p:spPr bwMode="auto">
              <a:xfrm flipV="1">
                <a:off x="3696" y="1850"/>
                <a:ext cx="164" cy="22"/>
              </a:xfrm>
              <a:prstGeom prst="line">
                <a:avLst/>
              </a:prstGeom>
              <a:noFill/>
              <a:ln w="9525">
                <a:solidFill>
                  <a:schemeClr val="tx1"/>
                </a:solidFill>
                <a:round/>
                <a:headEnd/>
                <a:tailEnd type="triangle" w="med" len="med"/>
              </a:ln>
            </p:spPr>
            <p:txBody>
              <a:bodyPr/>
              <a:lstStyle/>
              <a:p>
                <a:endParaRPr lang="en-US"/>
              </a:p>
            </p:txBody>
          </p:sp>
          <p:sp>
            <p:nvSpPr>
              <p:cNvPr id="17510" name="Line 178"/>
              <p:cNvSpPr>
                <a:spLocks noChangeAspect="1" noChangeShapeType="1"/>
              </p:cNvSpPr>
              <p:nvPr/>
            </p:nvSpPr>
            <p:spPr bwMode="auto">
              <a:xfrm flipH="1">
                <a:off x="3986" y="2208"/>
                <a:ext cx="46" cy="140"/>
              </a:xfrm>
              <a:prstGeom prst="line">
                <a:avLst/>
              </a:prstGeom>
              <a:noFill/>
              <a:ln w="9525">
                <a:solidFill>
                  <a:schemeClr val="tx1"/>
                </a:solidFill>
                <a:round/>
                <a:headEnd/>
                <a:tailEnd type="triangle" w="med" len="med"/>
              </a:ln>
            </p:spPr>
            <p:txBody>
              <a:bodyPr/>
              <a:lstStyle/>
              <a:p>
                <a:endParaRPr lang="en-US"/>
              </a:p>
            </p:txBody>
          </p:sp>
          <p:sp>
            <p:nvSpPr>
              <p:cNvPr id="17511" name="Line 179"/>
              <p:cNvSpPr>
                <a:spLocks noChangeAspect="1" noChangeShapeType="1"/>
              </p:cNvSpPr>
              <p:nvPr/>
            </p:nvSpPr>
            <p:spPr bwMode="auto">
              <a:xfrm>
                <a:off x="4464" y="2496"/>
                <a:ext cx="92" cy="94"/>
              </a:xfrm>
              <a:prstGeom prst="line">
                <a:avLst/>
              </a:prstGeom>
              <a:noFill/>
              <a:ln w="9525">
                <a:solidFill>
                  <a:schemeClr val="tx1"/>
                </a:solidFill>
                <a:round/>
                <a:headEnd/>
                <a:tailEnd type="triangle" w="med" len="med"/>
              </a:ln>
            </p:spPr>
            <p:txBody>
              <a:bodyPr/>
              <a:lstStyle/>
              <a:p>
                <a:endParaRPr lang="en-US"/>
              </a:p>
            </p:txBody>
          </p:sp>
          <p:sp>
            <p:nvSpPr>
              <p:cNvPr id="17512" name="Line 180"/>
              <p:cNvSpPr>
                <a:spLocks noChangeAspect="1" noChangeShapeType="1"/>
              </p:cNvSpPr>
              <p:nvPr/>
            </p:nvSpPr>
            <p:spPr bwMode="auto">
              <a:xfrm flipV="1">
                <a:off x="4464" y="2496"/>
                <a:ext cx="188" cy="0"/>
              </a:xfrm>
              <a:prstGeom prst="line">
                <a:avLst/>
              </a:prstGeom>
              <a:noFill/>
              <a:ln w="9525">
                <a:solidFill>
                  <a:schemeClr val="tx1"/>
                </a:solidFill>
                <a:round/>
                <a:headEnd/>
                <a:tailEnd type="triangle" w="med" len="med"/>
              </a:ln>
            </p:spPr>
            <p:txBody>
              <a:bodyPr/>
              <a:lstStyle/>
              <a:p>
                <a:endParaRPr lang="en-US"/>
              </a:p>
            </p:txBody>
          </p:sp>
        </p:grpSp>
        <p:grpSp>
          <p:nvGrpSpPr>
            <p:cNvPr id="9" name="Group 181"/>
            <p:cNvGrpSpPr>
              <a:grpSpLocks noChangeAspect="1"/>
            </p:cNvGrpSpPr>
            <p:nvPr/>
          </p:nvGrpSpPr>
          <p:grpSpPr bwMode="auto">
            <a:xfrm>
              <a:off x="768" y="1296"/>
              <a:ext cx="2159" cy="1727"/>
              <a:chOff x="864" y="1584"/>
              <a:chExt cx="1440" cy="1152"/>
            </a:xfrm>
          </p:grpSpPr>
          <p:sp>
            <p:nvSpPr>
              <p:cNvPr id="17431" name="Line 182"/>
              <p:cNvSpPr>
                <a:spLocks noChangeAspect="1" noChangeShapeType="1"/>
              </p:cNvSpPr>
              <p:nvPr/>
            </p:nvSpPr>
            <p:spPr bwMode="auto">
              <a:xfrm>
                <a:off x="1104" y="2160"/>
                <a:ext cx="0" cy="288"/>
              </a:xfrm>
              <a:prstGeom prst="line">
                <a:avLst/>
              </a:prstGeom>
              <a:noFill/>
              <a:ln w="9525">
                <a:solidFill>
                  <a:schemeClr val="tx1"/>
                </a:solidFill>
                <a:round/>
                <a:headEnd type="oval" w="med" len="med"/>
                <a:tailEnd type="oval" w="med" len="med"/>
              </a:ln>
            </p:spPr>
            <p:txBody>
              <a:bodyPr/>
              <a:lstStyle/>
              <a:p>
                <a:endParaRPr lang="en-US"/>
              </a:p>
            </p:txBody>
          </p:sp>
          <p:sp>
            <p:nvSpPr>
              <p:cNvPr id="17432" name="Line 183"/>
              <p:cNvSpPr>
                <a:spLocks noChangeAspect="1" noChangeShapeType="1"/>
              </p:cNvSpPr>
              <p:nvPr/>
            </p:nvSpPr>
            <p:spPr bwMode="auto">
              <a:xfrm flipH="1">
                <a:off x="864" y="2160"/>
                <a:ext cx="240" cy="192"/>
              </a:xfrm>
              <a:prstGeom prst="line">
                <a:avLst/>
              </a:prstGeom>
              <a:noFill/>
              <a:ln w="9525">
                <a:solidFill>
                  <a:schemeClr val="tx1"/>
                </a:solidFill>
                <a:round/>
                <a:headEnd type="oval" w="med" len="med"/>
                <a:tailEnd type="oval" w="med" len="med"/>
              </a:ln>
            </p:spPr>
            <p:txBody>
              <a:bodyPr/>
              <a:lstStyle/>
              <a:p>
                <a:endParaRPr lang="en-US"/>
              </a:p>
            </p:txBody>
          </p:sp>
          <p:sp>
            <p:nvSpPr>
              <p:cNvPr id="17433" name="Line 184"/>
              <p:cNvSpPr>
                <a:spLocks noChangeAspect="1" noChangeShapeType="1"/>
              </p:cNvSpPr>
              <p:nvPr/>
            </p:nvSpPr>
            <p:spPr bwMode="auto">
              <a:xfrm flipH="1" flipV="1">
                <a:off x="864" y="2016"/>
                <a:ext cx="240" cy="144"/>
              </a:xfrm>
              <a:prstGeom prst="line">
                <a:avLst/>
              </a:prstGeom>
              <a:noFill/>
              <a:ln w="9525">
                <a:solidFill>
                  <a:schemeClr val="tx1"/>
                </a:solidFill>
                <a:round/>
                <a:headEnd type="oval" w="med" len="med"/>
                <a:tailEnd type="oval" w="med" len="med"/>
              </a:ln>
            </p:spPr>
            <p:txBody>
              <a:bodyPr/>
              <a:lstStyle/>
              <a:p>
                <a:endParaRPr lang="en-US"/>
              </a:p>
            </p:txBody>
          </p:sp>
          <p:sp>
            <p:nvSpPr>
              <p:cNvPr id="17434" name="Line 185"/>
              <p:cNvSpPr>
                <a:spLocks noChangeAspect="1" noChangeShapeType="1"/>
              </p:cNvSpPr>
              <p:nvPr/>
            </p:nvSpPr>
            <p:spPr bwMode="auto">
              <a:xfrm flipV="1">
                <a:off x="1104" y="1872"/>
                <a:ext cx="0" cy="288"/>
              </a:xfrm>
              <a:prstGeom prst="line">
                <a:avLst/>
              </a:prstGeom>
              <a:noFill/>
              <a:ln w="9525">
                <a:solidFill>
                  <a:schemeClr val="tx1"/>
                </a:solidFill>
                <a:round/>
                <a:headEnd type="oval" w="med" len="med"/>
                <a:tailEnd type="oval" w="med" len="med"/>
              </a:ln>
            </p:spPr>
            <p:txBody>
              <a:bodyPr/>
              <a:lstStyle/>
              <a:p>
                <a:endParaRPr lang="en-US"/>
              </a:p>
            </p:txBody>
          </p:sp>
          <p:sp>
            <p:nvSpPr>
              <p:cNvPr id="17435" name="Line 186"/>
              <p:cNvSpPr>
                <a:spLocks noChangeAspect="1" noChangeShapeType="1"/>
              </p:cNvSpPr>
              <p:nvPr/>
            </p:nvSpPr>
            <p:spPr bwMode="auto">
              <a:xfrm flipV="1">
                <a:off x="1104" y="1824"/>
                <a:ext cx="336" cy="336"/>
              </a:xfrm>
              <a:prstGeom prst="line">
                <a:avLst/>
              </a:prstGeom>
              <a:noFill/>
              <a:ln w="9525">
                <a:solidFill>
                  <a:schemeClr val="tx1"/>
                </a:solidFill>
                <a:round/>
                <a:headEnd type="oval" w="med" len="med"/>
                <a:tailEnd type="oval" w="med" len="med"/>
              </a:ln>
            </p:spPr>
            <p:txBody>
              <a:bodyPr/>
              <a:lstStyle/>
              <a:p>
                <a:endParaRPr lang="en-US"/>
              </a:p>
            </p:txBody>
          </p:sp>
          <p:sp>
            <p:nvSpPr>
              <p:cNvPr id="17436" name="Line 187"/>
              <p:cNvSpPr>
                <a:spLocks noChangeAspect="1" noChangeShapeType="1"/>
              </p:cNvSpPr>
              <p:nvPr/>
            </p:nvSpPr>
            <p:spPr bwMode="auto">
              <a:xfrm>
                <a:off x="1104" y="2160"/>
                <a:ext cx="336" cy="48"/>
              </a:xfrm>
              <a:prstGeom prst="line">
                <a:avLst/>
              </a:prstGeom>
              <a:noFill/>
              <a:ln w="9525">
                <a:solidFill>
                  <a:schemeClr val="tx1"/>
                </a:solidFill>
                <a:round/>
                <a:headEnd type="oval" w="med" len="med"/>
                <a:tailEnd type="oval" w="med" len="med"/>
              </a:ln>
            </p:spPr>
            <p:txBody>
              <a:bodyPr/>
              <a:lstStyle/>
              <a:p>
                <a:endParaRPr lang="en-US"/>
              </a:p>
            </p:txBody>
          </p:sp>
          <p:sp>
            <p:nvSpPr>
              <p:cNvPr id="17437" name="Line 188"/>
              <p:cNvSpPr>
                <a:spLocks noChangeAspect="1" noChangeShapeType="1"/>
              </p:cNvSpPr>
              <p:nvPr/>
            </p:nvSpPr>
            <p:spPr bwMode="auto">
              <a:xfrm flipV="1">
                <a:off x="1440" y="1968"/>
                <a:ext cx="240" cy="240"/>
              </a:xfrm>
              <a:prstGeom prst="line">
                <a:avLst/>
              </a:prstGeom>
              <a:noFill/>
              <a:ln w="9525">
                <a:solidFill>
                  <a:schemeClr val="tx1"/>
                </a:solidFill>
                <a:round/>
                <a:headEnd type="oval" w="med" len="med"/>
                <a:tailEnd type="oval" w="med" len="med"/>
              </a:ln>
            </p:spPr>
            <p:txBody>
              <a:bodyPr/>
              <a:lstStyle/>
              <a:p>
                <a:endParaRPr lang="en-US"/>
              </a:p>
            </p:txBody>
          </p:sp>
          <p:sp>
            <p:nvSpPr>
              <p:cNvPr id="17438" name="Line 189"/>
              <p:cNvSpPr>
                <a:spLocks noChangeAspect="1" noChangeShapeType="1"/>
              </p:cNvSpPr>
              <p:nvPr/>
            </p:nvSpPr>
            <p:spPr bwMode="auto">
              <a:xfrm flipV="1">
                <a:off x="1680" y="1632"/>
                <a:ext cx="384" cy="336"/>
              </a:xfrm>
              <a:prstGeom prst="line">
                <a:avLst/>
              </a:prstGeom>
              <a:noFill/>
              <a:ln w="9525">
                <a:solidFill>
                  <a:schemeClr val="tx1"/>
                </a:solidFill>
                <a:round/>
                <a:headEnd type="oval" w="med" len="med"/>
                <a:tailEnd type="oval" w="med" len="med"/>
              </a:ln>
            </p:spPr>
            <p:txBody>
              <a:bodyPr/>
              <a:lstStyle/>
              <a:p>
                <a:endParaRPr lang="en-US"/>
              </a:p>
            </p:txBody>
          </p:sp>
          <p:sp>
            <p:nvSpPr>
              <p:cNvPr id="17439" name="Line 190"/>
              <p:cNvSpPr>
                <a:spLocks noChangeAspect="1" noChangeShapeType="1"/>
              </p:cNvSpPr>
              <p:nvPr/>
            </p:nvSpPr>
            <p:spPr bwMode="auto">
              <a:xfrm>
                <a:off x="1440" y="2208"/>
                <a:ext cx="384" cy="96"/>
              </a:xfrm>
              <a:prstGeom prst="line">
                <a:avLst/>
              </a:prstGeom>
              <a:noFill/>
              <a:ln w="9525">
                <a:solidFill>
                  <a:schemeClr val="tx1"/>
                </a:solidFill>
                <a:round/>
                <a:headEnd type="oval" w="med" len="med"/>
                <a:tailEnd type="oval" w="med" len="med"/>
              </a:ln>
            </p:spPr>
            <p:txBody>
              <a:bodyPr/>
              <a:lstStyle/>
              <a:p>
                <a:endParaRPr lang="en-US"/>
              </a:p>
            </p:txBody>
          </p:sp>
          <p:sp>
            <p:nvSpPr>
              <p:cNvPr id="17440" name="Line 191"/>
              <p:cNvSpPr>
                <a:spLocks noChangeAspect="1" noChangeShapeType="1"/>
              </p:cNvSpPr>
              <p:nvPr/>
            </p:nvSpPr>
            <p:spPr bwMode="auto">
              <a:xfrm flipH="1">
                <a:off x="1008" y="2448"/>
                <a:ext cx="96" cy="240"/>
              </a:xfrm>
              <a:prstGeom prst="line">
                <a:avLst/>
              </a:prstGeom>
              <a:noFill/>
              <a:ln w="9525">
                <a:solidFill>
                  <a:schemeClr val="tx1"/>
                </a:solidFill>
                <a:round/>
                <a:headEnd type="oval" w="med" len="med"/>
                <a:tailEnd type="oval" w="med" len="med"/>
              </a:ln>
            </p:spPr>
            <p:txBody>
              <a:bodyPr/>
              <a:lstStyle/>
              <a:p>
                <a:endParaRPr lang="en-US"/>
              </a:p>
            </p:txBody>
          </p:sp>
          <p:sp>
            <p:nvSpPr>
              <p:cNvPr id="17441" name="Line 192"/>
              <p:cNvSpPr>
                <a:spLocks noChangeAspect="1" noChangeShapeType="1"/>
              </p:cNvSpPr>
              <p:nvPr/>
            </p:nvSpPr>
            <p:spPr bwMode="auto">
              <a:xfrm>
                <a:off x="864" y="2352"/>
                <a:ext cx="144" cy="336"/>
              </a:xfrm>
              <a:prstGeom prst="line">
                <a:avLst/>
              </a:prstGeom>
              <a:noFill/>
              <a:ln w="9525">
                <a:solidFill>
                  <a:schemeClr val="tx1"/>
                </a:solidFill>
                <a:round/>
                <a:headEnd type="oval" w="med" len="med"/>
                <a:tailEnd type="oval" w="med" len="med"/>
              </a:ln>
            </p:spPr>
            <p:txBody>
              <a:bodyPr/>
              <a:lstStyle/>
              <a:p>
                <a:endParaRPr lang="en-US"/>
              </a:p>
            </p:txBody>
          </p:sp>
          <p:sp>
            <p:nvSpPr>
              <p:cNvPr id="17442" name="Line 193"/>
              <p:cNvSpPr>
                <a:spLocks noChangeAspect="1" noChangeShapeType="1"/>
              </p:cNvSpPr>
              <p:nvPr/>
            </p:nvSpPr>
            <p:spPr bwMode="auto">
              <a:xfrm>
                <a:off x="1104" y="2448"/>
                <a:ext cx="240" cy="48"/>
              </a:xfrm>
              <a:prstGeom prst="line">
                <a:avLst/>
              </a:prstGeom>
              <a:noFill/>
              <a:ln w="9525">
                <a:solidFill>
                  <a:schemeClr val="tx1"/>
                </a:solidFill>
                <a:round/>
                <a:headEnd type="oval" w="med" len="med"/>
                <a:tailEnd type="oval" w="med" len="med"/>
              </a:ln>
            </p:spPr>
            <p:txBody>
              <a:bodyPr/>
              <a:lstStyle/>
              <a:p>
                <a:endParaRPr lang="en-US"/>
              </a:p>
            </p:txBody>
          </p:sp>
          <p:sp>
            <p:nvSpPr>
              <p:cNvPr id="17443" name="Line 194"/>
              <p:cNvSpPr>
                <a:spLocks noChangeAspect="1" noChangeShapeType="1"/>
              </p:cNvSpPr>
              <p:nvPr/>
            </p:nvSpPr>
            <p:spPr bwMode="auto">
              <a:xfrm flipH="1">
                <a:off x="1632" y="2304"/>
                <a:ext cx="192" cy="192"/>
              </a:xfrm>
              <a:prstGeom prst="line">
                <a:avLst/>
              </a:prstGeom>
              <a:noFill/>
              <a:ln w="9525">
                <a:solidFill>
                  <a:schemeClr val="tx1"/>
                </a:solidFill>
                <a:round/>
                <a:headEnd type="oval" w="med" len="med"/>
                <a:tailEnd type="oval" w="med" len="med"/>
              </a:ln>
            </p:spPr>
            <p:txBody>
              <a:bodyPr/>
              <a:lstStyle/>
              <a:p>
                <a:endParaRPr lang="en-US"/>
              </a:p>
            </p:txBody>
          </p:sp>
          <p:sp>
            <p:nvSpPr>
              <p:cNvPr id="17444" name="Line 195"/>
              <p:cNvSpPr>
                <a:spLocks noChangeAspect="1" noChangeShapeType="1"/>
              </p:cNvSpPr>
              <p:nvPr/>
            </p:nvSpPr>
            <p:spPr bwMode="auto">
              <a:xfrm flipV="1">
                <a:off x="1488" y="2496"/>
                <a:ext cx="144" cy="240"/>
              </a:xfrm>
              <a:prstGeom prst="line">
                <a:avLst/>
              </a:prstGeom>
              <a:noFill/>
              <a:ln w="9525">
                <a:solidFill>
                  <a:schemeClr val="tx1"/>
                </a:solidFill>
                <a:round/>
                <a:headEnd type="oval" w="med" len="med"/>
                <a:tailEnd type="oval" w="med" len="med"/>
              </a:ln>
            </p:spPr>
            <p:txBody>
              <a:bodyPr/>
              <a:lstStyle/>
              <a:p>
                <a:endParaRPr lang="en-US"/>
              </a:p>
            </p:txBody>
          </p:sp>
          <p:sp>
            <p:nvSpPr>
              <p:cNvPr id="17445" name="Line 196"/>
              <p:cNvSpPr>
                <a:spLocks noChangeAspect="1" noChangeShapeType="1"/>
              </p:cNvSpPr>
              <p:nvPr/>
            </p:nvSpPr>
            <p:spPr bwMode="auto">
              <a:xfrm>
                <a:off x="1344" y="2496"/>
                <a:ext cx="144" cy="240"/>
              </a:xfrm>
              <a:prstGeom prst="line">
                <a:avLst/>
              </a:prstGeom>
              <a:noFill/>
              <a:ln w="9525">
                <a:solidFill>
                  <a:schemeClr val="tx1"/>
                </a:solidFill>
                <a:round/>
                <a:headEnd type="oval" w="med" len="med"/>
                <a:tailEnd type="oval" w="med" len="med"/>
              </a:ln>
            </p:spPr>
            <p:txBody>
              <a:bodyPr/>
              <a:lstStyle/>
              <a:p>
                <a:endParaRPr lang="en-US"/>
              </a:p>
            </p:txBody>
          </p:sp>
          <p:sp>
            <p:nvSpPr>
              <p:cNvPr id="17446" name="Line 197"/>
              <p:cNvSpPr>
                <a:spLocks noChangeAspect="1" noChangeShapeType="1"/>
              </p:cNvSpPr>
              <p:nvPr/>
            </p:nvSpPr>
            <p:spPr bwMode="auto">
              <a:xfrm>
                <a:off x="1008" y="2688"/>
                <a:ext cx="480" cy="48"/>
              </a:xfrm>
              <a:prstGeom prst="line">
                <a:avLst/>
              </a:prstGeom>
              <a:noFill/>
              <a:ln w="9525">
                <a:solidFill>
                  <a:schemeClr val="tx1"/>
                </a:solidFill>
                <a:round/>
                <a:headEnd type="oval" w="med" len="med"/>
                <a:tailEnd type="oval" w="med" len="med"/>
              </a:ln>
            </p:spPr>
            <p:txBody>
              <a:bodyPr/>
              <a:lstStyle/>
              <a:p>
                <a:endParaRPr lang="en-US"/>
              </a:p>
            </p:txBody>
          </p:sp>
          <p:sp>
            <p:nvSpPr>
              <p:cNvPr id="17447" name="Line 198"/>
              <p:cNvSpPr>
                <a:spLocks noChangeAspect="1" noChangeShapeType="1"/>
              </p:cNvSpPr>
              <p:nvPr/>
            </p:nvSpPr>
            <p:spPr bwMode="auto">
              <a:xfrm flipV="1">
                <a:off x="1488" y="2688"/>
                <a:ext cx="576" cy="48"/>
              </a:xfrm>
              <a:prstGeom prst="line">
                <a:avLst/>
              </a:prstGeom>
              <a:noFill/>
              <a:ln w="9525">
                <a:solidFill>
                  <a:schemeClr val="tx1"/>
                </a:solidFill>
                <a:round/>
                <a:headEnd type="oval" w="med" len="med"/>
                <a:tailEnd type="oval" w="med" len="med"/>
              </a:ln>
            </p:spPr>
            <p:txBody>
              <a:bodyPr/>
              <a:lstStyle/>
              <a:p>
                <a:endParaRPr lang="en-US"/>
              </a:p>
            </p:txBody>
          </p:sp>
          <p:sp>
            <p:nvSpPr>
              <p:cNvPr id="17448" name="Line 199"/>
              <p:cNvSpPr>
                <a:spLocks noChangeAspect="1" noChangeShapeType="1"/>
              </p:cNvSpPr>
              <p:nvPr/>
            </p:nvSpPr>
            <p:spPr bwMode="auto">
              <a:xfrm>
                <a:off x="1824" y="2304"/>
                <a:ext cx="48" cy="192"/>
              </a:xfrm>
              <a:prstGeom prst="line">
                <a:avLst/>
              </a:prstGeom>
              <a:noFill/>
              <a:ln w="9525">
                <a:solidFill>
                  <a:schemeClr val="tx1"/>
                </a:solidFill>
                <a:round/>
                <a:headEnd type="oval" w="med" len="med"/>
                <a:tailEnd type="oval" w="med" len="med"/>
              </a:ln>
            </p:spPr>
            <p:txBody>
              <a:bodyPr/>
              <a:lstStyle/>
              <a:p>
                <a:endParaRPr lang="en-US"/>
              </a:p>
            </p:txBody>
          </p:sp>
          <p:sp>
            <p:nvSpPr>
              <p:cNvPr id="17449" name="Line 200"/>
              <p:cNvSpPr>
                <a:spLocks noChangeAspect="1" noChangeShapeType="1"/>
              </p:cNvSpPr>
              <p:nvPr/>
            </p:nvSpPr>
            <p:spPr bwMode="auto">
              <a:xfrm flipV="1">
                <a:off x="2064" y="2496"/>
                <a:ext cx="192" cy="192"/>
              </a:xfrm>
              <a:prstGeom prst="line">
                <a:avLst/>
              </a:prstGeom>
              <a:noFill/>
              <a:ln w="9525">
                <a:solidFill>
                  <a:schemeClr val="tx1"/>
                </a:solidFill>
                <a:round/>
                <a:headEnd type="oval" w="med" len="med"/>
                <a:tailEnd type="oval" w="med" len="med"/>
              </a:ln>
            </p:spPr>
            <p:txBody>
              <a:bodyPr/>
              <a:lstStyle/>
              <a:p>
                <a:endParaRPr lang="en-US"/>
              </a:p>
            </p:txBody>
          </p:sp>
          <p:sp>
            <p:nvSpPr>
              <p:cNvPr id="17450" name="Line 201"/>
              <p:cNvSpPr>
                <a:spLocks noChangeAspect="1" noChangeShapeType="1"/>
              </p:cNvSpPr>
              <p:nvPr/>
            </p:nvSpPr>
            <p:spPr bwMode="auto">
              <a:xfrm>
                <a:off x="864" y="2016"/>
                <a:ext cx="0" cy="336"/>
              </a:xfrm>
              <a:prstGeom prst="line">
                <a:avLst/>
              </a:prstGeom>
              <a:noFill/>
              <a:ln w="9525">
                <a:solidFill>
                  <a:schemeClr val="tx1"/>
                </a:solidFill>
                <a:round/>
                <a:headEnd type="oval" w="med" len="med"/>
                <a:tailEnd type="oval" w="med" len="med"/>
              </a:ln>
            </p:spPr>
            <p:txBody>
              <a:bodyPr/>
              <a:lstStyle/>
              <a:p>
                <a:endParaRPr lang="en-US"/>
              </a:p>
            </p:txBody>
          </p:sp>
          <p:sp>
            <p:nvSpPr>
              <p:cNvPr id="17451" name="Line 202"/>
              <p:cNvSpPr>
                <a:spLocks noChangeAspect="1" noChangeShapeType="1"/>
              </p:cNvSpPr>
              <p:nvPr/>
            </p:nvSpPr>
            <p:spPr bwMode="auto">
              <a:xfrm flipH="1">
                <a:off x="864" y="1728"/>
                <a:ext cx="144" cy="288"/>
              </a:xfrm>
              <a:prstGeom prst="line">
                <a:avLst/>
              </a:prstGeom>
              <a:noFill/>
              <a:ln w="9525">
                <a:solidFill>
                  <a:schemeClr val="tx1"/>
                </a:solidFill>
                <a:round/>
                <a:headEnd type="oval" w="med" len="med"/>
                <a:tailEnd type="oval" w="med" len="med"/>
              </a:ln>
            </p:spPr>
            <p:txBody>
              <a:bodyPr/>
              <a:lstStyle/>
              <a:p>
                <a:endParaRPr lang="en-US"/>
              </a:p>
            </p:txBody>
          </p:sp>
          <p:sp>
            <p:nvSpPr>
              <p:cNvPr id="17452" name="Line 203"/>
              <p:cNvSpPr>
                <a:spLocks noChangeAspect="1" noChangeShapeType="1"/>
              </p:cNvSpPr>
              <p:nvPr/>
            </p:nvSpPr>
            <p:spPr bwMode="auto">
              <a:xfrm flipH="1" flipV="1">
                <a:off x="1008" y="1728"/>
                <a:ext cx="96" cy="144"/>
              </a:xfrm>
              <a:prstGeom prst="line">
                <a:avLst/>
              </a:prstGeom>
              <a:noFill/>
              <a:ln w="9525">
                <a:solidFill>
                  <a:schemeClr val="tx1"/>
                </a:solidFill>
                <a:round/>
                <a:headEnd type="oval" w="med" len="med"/>
                <a:tailEnd type="oval" w="med" len="med"/>
              </a:ln>
            </p:spPr>
            <p:txBody>
              <a:bodyPr/>
              <a:lstStyle/>
              <a:p>
                <a:endParaRPr lang="en-US"/>
              </a:p>
            </p:txBody>
          </p:sp>
          <p:sp>
            <p:nvSpPr>
              <p:cNvPr id="17453" name="Line 204"/>
              <p:cNvSpPr>
                <a:spLocks noChangeAspect="1" noChangeShapeType="1"/>
              </p:cNvSpPr>
              <p:nvPr/>
            </p:nvSpPr>
            <p:spPr bwMode="auto">
              <a:xfrm flipV="1">
                <a:off x="1008" y="1632"/>
                <a:ext cx="288" cy="96"/>
              </a:xfrm>
              <a:prstGeom prst="line">
                <a:avLst/>
              </a:prstGeom>
              <a:noFill/>
              <a:ln w="9525">
                <a:solidFill>
                  <a:schemeClr val="tx1"/>
                </a:solidFill>
                <a:round/>
                <a:headEnd type="oval" w="med" len="med"/>
                <a:tailEnd type="oval" w="med" len="med"/>
              </a:ln>
            </p:spPr>
            <p:txBody>
              <a:bodyPr/>
              <a:lstStyle/>
              <a:p>
                <a:endParaRPr lang="en-US"/>
              </a:p>
            </p:txBody>
          </p:sp>
          <p:sp>
            <p:nvSpPr>
              <p:cNvPr id="17454" name="Line 205"/>
              <p:cNvSpPr>
                <a:spLocks noChangeAspect="1" noChangeShapeType="1"/>
              </p:cNvSpPr>
              <p:nvPr/>
            </p:nvSpPr>
            <p:spPr bwMode="auto">
              <a:xfrm>
                <a:off x="1440" y="1824"/>
                <a:ext cx="240" cy="144"/>
              </a:xfrm>
              <a:prstGeom prst="line">
                <a:avLst/>
              </a:prstGeom>
              <a:noFill/>
              <a:ln w="9525">
                <a:solidFill>
                  <a:schemeClr val="tx1"/>
                </a:solidFill>
                <a:round/>
                <a:headEnd type="oval" w="med" len="med"/>
                <a:tailEnd type="oval" w="med" len="med"/>
              </a:ln>
            </p:spPr>
            <p:txBody>
              <a:bodyPr/>
              <a:lstStyle/>
              <a:p>
                <a:endParaRPr lang="en-US"/>
              </a:p>
            </p:txBody>
          </p:sp>
          <p:sp>
            <p:nvSpPr>
              <p:cNvPr id="17455" name="Line 206"/>
              <p:cNvSpPr>
                <a:spLocks noChangeAspect="1" noChangeShapeType="1"/>
              </p:cNvSpPr>
              <p:nvPr/>
            </p:nvSpPr>
            <p:spPr bwMode="auto">
              <a:xfrm>
                <a:off x="1680" y="1584"/>
                <a:ext cx="0" cy="384"/>
              </a:xfrm>
              <a:prstGeom prst="line">
                <a:avLst/>
              </a:prstGeom>
              <a:noFill/>
              <a:ln w="9525">
                <a:solidFill>
                  <a:schemeClr val="tx1"/>
                </a:solidFill>
                <a:round/>
                <a:headEnd type="oval" w="med" len="med"/>
                <a:tailEnd type="oval" w="med" len="med"/>
              </a:ln>
            </p:spPr>
            <p:txBody>
              <a:bodyPr/>
              <a:lstStyle/>
              <a:p>
                <a:endParaRPr lang="en-US"/>
              </a:p>
            </p:txBody>
          </p:sp>
          <p:sp>
            <p:nvSpPr>
              <p:cNvPr id="17456" name="Line 207"/>
              <p:cNvSpPr>
                <a:spLocks noChangeAspect="1" noChangeShapeType="1"/>
              </p:cNvSpPr>
              <p:nvPr/>
            </p:nvSpPr>
            <p:spPr bwMode="auto">
              <a:xfrm flipV="1">
                <a:off x="1440" y="1584"/>
                <a:ext cx="240" cy="240"/>
              </a:xfrm>
              <a:prstGeom prst="line">
                <a:avLst/>
              </a:prstGeom>
              <a:noFill/>
              <a:ln w="9525">
                <a:solidFill>
                  <a:schemeClr val="tx1"/>
                </a:solidFill>
                <a:round/>
                <a:headEnd type="oval" w="med" len="med"/>
                <a:tailEnd type="oval" w="med" len="med"/>
              </a:ln>
            </p:spPr>
            <p:txBody>
              <a:bodyPr/>
              <a:lstStyle/>
              <a:p>
                <a:endParaRPr lang="en-US"/>
              </a:p>
            </p:txBody>
          </p:sp>
          <p:sp>
            <p:nvSpPr>
              <p:cNvPr id="17457" name="Line 208"/>
              <p:cNvSpPr>
                <a:spLocks noChangeAspect="1" noChangeShapeType="1"/>
              </p:cNvSpPr>
              <p:nvPr/>
            </p:nvSpPr>
            <p:spPr bwMode="auto">
              <a:xfrm flipV="1">
                <a:off x="1296" y="1584"/>
                <a:ext cx="384" cy="48"/>
              </a:xfrm>
              <a:prstGeom prst="line">
                <a:avLst/>
              </a:prstGeom>
              <a:noFill/>
              <a:ln w="9525">
                <a:solidFill>
                  <a:schemeClr val="tx1"/>
                </a:solidFill>
                <a:round/>
                <a:headEnd type="oval" w="med" len="med"/>
                <a:tailEnd type="oval" w="med" len="med"/>
              </a:ln>
            </p:spPr>
            <p:txBody>
              <a:bodyPr/>
              <a:lstStyle/>
              <a:p>
                <a:endParaRPr lang="en-US"/>
              </a:p>
            </p:txBody>
          </p:sp>
          <p:sp>
            <p:nvSpPr>
              <p:cNvPr id="17458" name="Line 209"/>
              <p:cNvSpPr>
                <a:spLocks noChangeAspect="1" noChangeShapeType="1"/>
              </p:cNvSpPr>
              <p:nvPr/>
            </p:nvSpPr>
            <p:spPr bwMode="auto">
              <a:xfrm>
                <a:off x="1680" y="1584"/>
                <a:ext cx="384" cy="48"/>
              </a:xfrm>
              <a:prstGeom prst="line">
                <a:avLst/>
              </a:prstGeom>
              <a:noFill/>
              <a:ln w="9525">
                <a:solidFill>
                  <a:schemeClr val="tx1"/>
                </a:solidFill>
                <a:round/>
                <a:headEnd type="oval" w="med" len="med"/>
                <a:tailEnd type="oval" w="med" len="med"/>
              </a:ln>
            </p:spPr>
            <p:txBody>
              <a:bodyPr/>
              <a:lstStyle/>
              <a:p>
                <a:endParaRPr lang="en-US"/>
              </a:p>
            </p:txBody>
          </p:sp>
          <p:sp>
            <p:nvSpPr>
              <p:cNvPr id="17459" name="Line 210"/>
              <p:cNvSpPr>
                <a:spLocks noChangeAspect="1" noChangeShapeType="1"/>
              </p:cNvSpPr>
              <p:nvPr/>
            </p:nvSpPr>
            <p:spPr bwMode="auto">
              <a:xfrm>
                <a:off x="1680" y="1968"/>
                <a:ext cx="192" cy="48"/>
              </a:xfrm>
              <a:prstGeom prst="line">
                <a:avLst/>
              </a:prstGeom>
              <a:noFill/>
              <a:ln w="9525">
                <a:solidFill>
                  <a:schemeClr val="tx1"/>
                </a:solidFill>
                <a:round/>
                <a:headEnd type="oval" w="med" len="med"/>
                <a:tailEnd type="oval" w="med" len="med"/>
              </a:ln>
            </p:spPr>
            <p:txBody>
              <a:bodyPr/>
              <a:lstStyle/>
              <a:p>
                <a:endParaRPr lang="en-US"/>
              </a:p>
            </p:txBody>
          </p:sp>
          <p:sp>
            <p:nvSpPr>
              <p:cNvPr id="17460" name="Line 211"/>
              <p:cNvSpPr>
                <a:spLocks noChangeAspect="1" noChangeShapeType="1"/>
              </p:cNvSpPr>
              <p:nvPr/>
            </p:nvSpPr>
            <p:spPr bwMode="auto">
              <a:xfrm flipH="1">
                <a:off x="1824" y="2016"/>
                <a:ext cx="48" cy="288"/>
              </a:xfrm>
              <a:prstGeom prst="line">
                <a:avLst/>
              </a:prstGeom>
              <a:noFill/>
              <a:ln w="9525">
                <a:solidFill>
                  <a:schemeClr val="tx1"/>
                </a:solidFill>
                <a:round/>
                <a:headEnd type="oval" w="med" len="med"/>
                <a:tailEnd type="oval" w="med" len="med"/>
              </a:ln>
            </p:spPr>
            <p:txBody>
              <a:bodyPr/>
              <a:lstStyle/>
              <a:p>
                <a:endParaRPr lang="en-US"/>
              </a:p>
            </p:txBody>
          </p:sp>
          <p:sp>
            <p:nvSpPr>
              <p:cNvPr id="17461" name="Line 212"/>
              <p:cNvSpPr>
                <a:spLocks noChangeAspect="1" noChangeShapeType="1"/>
              </p:cNvSpPr>
              <p:nvPr/>
            </p:nvSpPr>
            <p:spPr bwMode="auto">
              <a:xfrm>
                <a:off x="1872" y="2016"/>
                <a:ext cx="192" cy="0"/>
              </a:xfrm>
              <a:prstGeom prst="line">
                <a:avLst/>
              </a:prstGeom>
              <a:noFill/>
              <a:ln w="9525">
                <a:solidFill>
                  <a:schemeClr val="tx1"/>
                </a:solidFill>
                <a:round/>
                <a:headEnd type="oval" w="med" len="med"/>
                <a:tailEnd type="oval" w="med" len="med"/>
              </a:ln>
            </p:spPr>
            <p:txBody>
              <a:bodyPr/>
              <a:lstStyle/>
              <a:p>
                <a:endParaRPr lang="en-US"/>
              </a:p>
            </p:txBody>
          </p:sp>
          <p:sp>
            <p:nvSpPr>
              <p:cNvPr id="17462" name="Line 213"/>
              <p:cNvSpPr>
                <a:spLocks noChangeAspect="1" noChangeShapeType="1"/>
              </p:cNvSpPr>
              <p:nvPr/>
            </p:nvSpPr>
            <p:spPr bwMode="auto">
              <a:xfrm flipH="1">
                <a:off x="2064" y="1632"/>
                <a:ext cx="0" cy="384"/>
              </a:xfrm>
              <a:prstGeom prst="line">
                <a:avLst/>
              </a:prstGeom>
              <a:noFill/>
              <a:ln w="9525">
                <a:solidFill>
                  <a:schemeClr val="tx1"/>
                </a:solidFill>
                <a:round/>
                <a:headEnd type="oval" w="med" len="med"/>
                <a:tailEnd type="oval" w="med" len="med"/>
              </a:ln>
            </p:spPr>
            <p:txBody>
              <a:bodyPr/>
              <a:lstStyle/>
              <a:p>
                <a:endParaRPr lang="en-US"/>
              </a:p>
            </p:txBody>
          </p:sp>
          <p:sp>
            <p:nvSpPr>
              <p:cNvPr id="17463" name="Line 214"/>
              <p:cNvSpPr>
                <a:spLocks noChangeAspect="1" noChangeShapeType="1"/>
              </p:cNvSpPr>
              <p:nvPr/>
            </p:nvSpPr>
            <p:spPr bwMode="auto">
              <a:xfrm>
                <a:off x="2064" y="1632"/>
                <a:ext cx="240" cy="432"/>
              </a:xfrm>
              <a:prstGeom prst="line">
                <a:avLst/>
              </a:prstGeom>
              <a:noFill/>
              <a:ln w="9525">
                <a:solidFill>
                  <a:schemeClr val="tx1"/>
                </a:solidFill>
                <a:round/>
                <a:headEnd type="oval" w="med" len="med"/>
                <a:tailEnd type="oval" w="med" len="med"/>
              </a:ln>
            </p:spPr>
            <p:txBody>
              <a:bodyPr/>
              <a:lstStyle/>
              <a:p>
                <a:endParaRPr lang="en-US"/>
              </a:p>
            </p:txBody>
          </p:sp>
          <p:sp>
            <p:nvSpPr>
              <p:cNvPr id="17464" name="Line 215"/>
              <p:cNvSpPr>
                <a:spLocks noChangeAspect="1" noChangeShapeType="1"/>
              </p:cNvSpPr>
              <p:nvPr/>
            </p:nvSpPr>
            <p:spPr bwMode="auto">
              <a:xfrm flipV="1">
                <a:off x="2256" y="2064"/>
                <a:ext cx="48" cy="432"/>
              </a:xfrm>
              <a:prstGeom prst="line">
                <a:avLst/>
              </a:prstGeom>
              <a:noFill/>
              <a:ln w="9525">
                <a:solidFill>
                  <a:schemeClr val="tx1"/>
                </a:solidFill>
                <a:round/>
                <a:headEnd type="oval" w="med" len="med"/>
                <a:tailEnd type="oval" w="med" len="med"/>
              </a:ln>
            </p:spPr>
            <p:txBody>
              <a:bodyPr/>
              <a:lstStyle/>
              <a:p>
                <a:endParaRPr lang="en-US"/>
              </a:p>
            </p:txBody>
          </p:sp>
          <p:sp>
            <p:nvSpPr>
              <p:cNvPr id="17465" name="Line 216"/>
              <p:cNvSpPr>
                <a:spLocks noChangeAspect="1" noChangeShapeType="1"/>
              </p:cNvSpPr>
              <p:nvPr/>
            </p:nvSpPr>
            <p:spPr bwMode="auto">
              <a:xfrm>
                <a:off x="2064" y="2016"/>
                <a:ext cx="48" cy="240"/>
              </a:xfrm>
              <a:prstGeom prst="line">
                <a:avLst/>
              </a:prstGeom>
              <a:noFill/>
              <a:ln w="9525">
                <a:solidFill>
                  <a:schemeClr val="tx1"/>
                </a:solidFill>
                <a:round/>
                <a:headEnd type="oval" w="med" len="med"/>
                <a:tailEnd type="oval" w="med" len="med"/>
              </a:ln>
            </p:spPr>
            <p:txBody>
              <a:bodyPr/>
              <a:lstStyle/>
              <a:p>
                <a:endParaRPr lang="en-US"/>
              </a:p>
            </p:txBody>
          </p:sp>
          <p:sp>
            <p:nvSpPr>
              <p:cNvPr id="17466" name="Line 217"/>
              <p:cNvSpPr>
                <a:spLocks noChangeAspect="1" noChangeShapeType="1"/>
              </p:cNvSpPr>
              <p:nvPr/>
            </p:nvSpPr>
            <p:spPr bwMode="auto">
              <a:xfrm>
                <a:off x="2112" y="2256"/>
                <a:ext cx="144" cy="240"/>
              </a:xfrm>
              <a:prstGeom prst="line">
                <a:avLst/>
              </a:prstGeom>
              <a:noFill/>
              <a:ln w="9525">
                <a:solidFill>
                  <a:schemeClr val="tx1"/>
                </a:solidFill>
                <a:round/>
                <a:headEnd type="oval" w="med" len="med"/>
                <a:tailEnd type="oval" w="med" len="med"/>
              </a:ln>
            </p:spPr>
            <p:txBody>
              <a:bodyPr/>
              <a:lstStyle/>
              <a:p>
                <a:endParaRPr lang="en-US"/>
              </a:p>
            </p:txBody>
          </p:sp>
          <p:sp>
            <p:nvSpPr>
              <p:cNvPr id="17467" name="Line 218"/>
              <p:cNvSpPr>
                <a:spLocks noChangeAspect="1" noChangeShapeType="1"/>
              </p:cNvSpPr>
              <p:nvPr/>
            </p:nvSpPr>
            <p:spPr bwMode="auto">
              <a:xfrm flipV="1">
                <a:off x="1824" y="2256"/>
                <a:ext cx="288" cy="48"/>
              </a:xfrm>
              <a:prstGeom prst="line">
                <a:avLst/>
              </a:prstGeom>
              <a:noFill/>
              <a:ln w="9525">
                <a:solidFill>
                  <a:schemeClr val="tx1"/>
                </a:solidFill>
                <a:round/>
                <a:headEnd type="oval" w="med" len="med"/>
                <a:tailEnd type="oval" w="med" len="med"/>
              </a:ln>
            </p:spPr>
            <p:txBody>
              <a:bodyPr/>
              <a:lstStyle/>
              <a:p>
                <a:endParaRPr lang="en-US"/>
              </a:p>
            </p:txBody>
          </p:sp>
          <p:sp>
            <p:nvSpPr>
              <p:cNvPr id="17468" name="Line 219"/>
              <p:cNvSpPr>
                <a:spLocks noChangeAspect="1" noChangeShapeType="1"/>
              </p:cNvSpPr>
              <p:nvPr/>
            </p:nvSpPr>
            <p:spPr bwMode="auto">
              <a:xfrm flipV="1">
                <a:off x="1104" y="1824"/>
                <a:ext cx="336" cy="48"/>
              </a:xfrm>
              <a:prstGeom prst="line">
                <a:avLst/>
              </a:prstGeom>
              <a:noFill/>
              <a:ln w="9525">
                <a:solidFill>
                  <a:schemeClr val="tx1"/>
                </a:solidFill>
                <a:round/>
                <a:headEnd type="oval" w="med" len="med"/>
                <a:tailEnd type="oval" w="med" len="med"/>
              </a:ln>
            </p:spPr>
            <p:txBody>
              <a:bodyPr/>
              <a:lstStyle/>
              <a:p>
                <a:endParaRPr lang="en-US"/>
              </a:p>
            </p:txBody>
          </p:sp>
          <p:sp>
            <p:nvSpPr>
              <p:cNvPr id="17469" name="Line 220"/>
              <p:cNvSpPr>
                <a:spLocks noChangeAspect="1" noChangeShapeType="1"/>
              </p:cNvSpPr>
              <p:nvPr/>
            </p:nvSpPr>
            <p:spPr bwMode="auto">
              <a:xfrm flipH="1">
                <a:off x="1344" y="2208"/>
                <a:ext cx="96" cy="288"/>
              </a:xfrm>
              <a:prstGeom prst="line">
                <a:avLst/>
              </a:prstGeom>
              <a:noFill/>
              <a:ln w="9525">
                <a:solidFill>
                  <a:schemeClr val="tx1"/>
                </a:solidFill>
                <a:round/>
                <a:headEnd type="oval" w="med" len="med"/>
                <a:tailEnd type="oval" w="med" len="med"/>
              </a:ln>
            </p:spPr>
            <p:txBody>
              <a:bodyPr/>
              <a:lstStyle/>
              <a:p>
                <a:endParaRPr lang="en-US"/>
              </a:p>
            </p:txBody>
          </p:sp>
          <p:sp>
            <p:nvSpPr>
              <p:cNvPr id="17470" name="Line 221"/>
              <p:cNvSpPr>
                <a:spLocks noChangeAspect="1" noChangeShapeType="1"/>
              </p:cNvSpPr>
              <p:nvPr/>
            </p:nvSpPr>
            <p:spPr bwMode="auto">
              <a:xfrm>
                <a:off x="1872" y="2496"/>
                <a:ext cx="192" cy="192"/>
              </a:xfrm>
              <a:prstGeom prst="line">
                <a:avLst/>
              </a:prstGeom>
              <a:noFill/>
              <a:ln w="9525">
                <a:solidFill>
                  <a:schemeClr val="tx1"/>
                </a:solidFill>
                <a:round/>
                <a:headEnd type="oval" w="med" len="med"/>
                <a:tailEnd type="oval" w="med" len="med"/>
              </a:ln>
            </p:spPr>
            <p:txBody>
              <a:bodyPr/>
              <a:lstStyle/>
              <a:p>
                <a:endParaRPr lang="en-US"/>
              </a:p>
            </p:txBody>
          </p:sp>
          <p:sp>
            <p:nvSpPr>
              <p:cNvPr id="17471" name="Line 222"/>
              <p:cNvSpPr>
                <a:spLocks noChangeAspect="1" noChangeShapeType="1"/>
              </p:cNvSpPr>
              <p:nvPr/>
            </p:nvSpPr>
            <p:spPr bwMode="auto">
              <a:xfrm flipV="1">
                <a:off x="1872" y="2496"/>
                <a:ext cx="384" cy="0"/>
              </a:xfrm>
              <a:prstGeom prst="line">
                <a:avLst/>
              </a:prstGeom>
              <a:noFill/>
              <a:ln w="9525">
                <a:solidFill>
                  <a:schemeClr val="tx1"/>
                </a:solidFill>
                <a:round/>
                <a:headEnd type="oval" w="med" len="med"/>
                <a:tailEnd type="oval" w="med" len="med"/>
              </a:ln>
            </p:spPr>
            <p:txBody>
              <a:bodyPr/>
              <a:lstStyle/>
              <a:p>
                <a:endParaRPr lang="en-US"/>
              </a:p>
            </p:txBody>
          </p:sp>
        </p:grpSp>
      </p:grpSp>
      <p:sp>
        <p:nvSpPr>
          <p:cNvPr id="165" name="Content Placeholder 3"/>
          <p:cNvSpPr txBox="1">
            <a:spLocks/>
          </p:cNvSpPr>
          <p:nvPr/>
        </p:nvSpPr>
        <p:spPr>
          <a:xfrm>
            <a:off x="4800600" y="1981200"/>
            <a:ext cx="4038600" cy="29718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Given</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Directed graph (</a:t>
            </a:r>
            <a:r>
              <a:rPr kumimoji="0" lang="en-US" sz="2000" b="0" i="1" u="none" strike="noStrike" kern="0" cap="none" spc="0" normalizeH="0" baseline="0" noProof="0" dirty="0" smtClean="0">
                <a:ln>
                  <a:noFill/>
                </a:ln>
                <a:solidFill>
                  <a:schemeClr val="tx1"/>
                </a:solidFill>
                <a:effectLst/>
                <a:uLnTx/>
                <a:uFillTx/>
                <a:latin typeface="+mn-lt"/>
              </a:rPr>
              <a:t>V,E</a:t>
            </a:r>
            <a:r>
              <a:rPr kumimoji="0" lang="en-US" sz="2000" b="0" i="0" u="none" strike="noStrike" kern="0" cap="none" spc="0" normalizeH="0" baseline="0" noProof="0" dirty="0" smtClean="0">
                <a:ln>
                  <a:noFill/>
                </a:ln>
                <a:solidFill>
                  <a:schemeClr val="tx1"/>
                </a:solidFill>
                <a:effectLst/>
                <a:uLnTx/>
                <a:uFillTx/>
                <a:latin typeface="+mn-lt"/>
              </a:rPr>
              <a:t>) with</a:t>
            </a:r>
            <a:br>
              <a:rPr kumimoji="0" lang="en-US" sz="2000" b="0" i="0" u="none" strike="noStrike" kern="0" cap="none" spc="0" normalizeH="0" baseline="0" noProof="0" dirty="0" smtClean="0">
                <a:ln>
                  <a:noFill/>
                </a:ln>
                <a:solidFill>
                  <a:schemeClr val="tx1"/>
                </a:solidFill>
                <a:effectLst/>
                <a:uLnTx/>
                <a:uFillTx/>
                <a:latin typeface="+mn-lt"/>
              </a:rPr>
            </a:br>
            <a:r>
              <a:rPr kumimoji="0" lang="en-US" sz="2000" b="0" i="0" u="none" strike="noStrike" kern="0" cap="none" spc="0" normalizeH="0" baseline="0" noProof="0" dirty="0" smtClean="0">
                <a:ln>
                  <a:noFill/>
                </a:ln>
                <a:solidFill>
                  <a:schemeClr val="tx1"/>
                </a:solidFill>
                <a:effectLst/>
                <a:uLnTx/>
                <a:uFillTx/>
                <a:latin typeface="+mn-lt"/>
              </a:rPr>
              <a:t>edge capacities</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Multiple</a:t>
            </a:r>
            <a:r>
              <a:rPr kumimoji="0" lang="en-US" sz="2000" b="0" i="0" u="none" strike="noStrike" kern="0" cap="none" spc="0" normalizeH="0" noProof="0" dirty="0" smtClean="0">
                <a:ln>
                  <a:noFill/>
                </a:ln>
                <a:solidFill>
                  <a:schemeClr val="tx1"/>
                </a:solidFill>
                <a:effectLst/>
                <a:uLnTx/>
                <a:uFillTx/>
                <a:latin typeface="+mn-lt"/>
              </a:rPr>
              <a:t> multicast sessions {(</a:t>
            </a:r>
            <a:r>
              <a:rPr kumimoji="0" lang="en-US" sz="2000" b="0" i="1" u="none" strike="noStrike" kern="0" cap="none" spc="0" normalizeH="0" noProof="0" dirty="0" err="1" smtClean="0">
                <a:ln>
                  <a:noFill/>
                </a:ln>
                <a:solidFill>
                  <a:schemeClr val="tx1"/>
                </a:solidFill>
                <a:effectLst/>
                <a:uLnTx/>
                <a:uFillTx/>
                <a:latin typeface="+mn-lt"/>
              </a:rPr>
              <a:t>s</a:t>
            </a:r>
            <a:r>
              <a:rPr kumimoji="0" lang="en-US" sz="2000" b="0" i="1" u="none" strike="noStrike" kern="0" cap="none" spc="0" normalizeH="0" baseline="-25000" noProof="0" dirty="0" err="1" smtClean="0">
                <a:ln>
                  <a:noFill/>
                </a:ln>
                <a:solidFill>
                  <a:schemeClr val="tx1"/>
                </a:solidFill>
                <a:effectLst/>
                <a:uLnTx/>
                <a:uFillTx/>
                <a:latin typeface="+mn-lt"/>
              </a:rPr>
              <a:t>i</a:t>
            </a:r>
            <a:r>
              <a:rPr kumimoji="0" lang="en-US" sz="2000" b="0" i="1" u="none" strike="noStrike" kern="0" cap="none" spc="0" normalizeH="0" noProof="0" dirty="0" err="1" smtClean="0">
                <a:ln>
                  <a:noFill/>
                </a:ln>
                <a:solidFill>
                  <a:schemeClr val="tx1"/>
                </a:solidFill>
                <a:effectLst/>
                <a:uLnTx/>
                <a:uFillTx/>
                <a:latin typeface="+mn-lt"/>
              </a:rPr>
              <a:t>,T</a:t>
            </a:r>
            <a:r>
              <a:rPr kumimoji="0" lang="en-US" sz="2000" b="0" i="1" u="none" strike="noStrike" kern="0" cap="none" spc="0" normalizeH="0" baseline="-25000" noProof="0" dirty="0" err="1" smtClean="0">
                <a:ln>
                  <a:noFill/>
                </a:ln>
                <a:solidFill>
                  <a:schemeClr val="tx1"/>
                </a:solidFill>
                <a:effectLst/>
                <a:uLnTx/>
                <a:uFillTx/>
                <a:latin typeface="+mn-lt"/>
              </a:rPr>
              <a:t>i</a:t>
            </a:r>
            <a:r>
              <a:rPr kumimoji="0" lang="en-US" sz="2000" b="0" i="0" u="none" strike="noStrike" kern="0" cap="none" spc="0" normalizeH="0" noProof="0" dirty="0" smtClean="0">
                <a:ln>
                  <a:noFill/>
                </a:ln>
                <a:solidFill>
                  <a:schemeClr val="tx1"/>
                </a:solidFill>
                <a:effectLst/>
                <a:uLnTx/>
                <a:uFillTx/>
                <a:latin typeface="+mn-lt"/>
              </a:rPr>
              <a:t>)}, each with</a:t>
            </a:r>
          </a:p>
          <a:p>
            <a:pPr marL="1200150" lvl="2" indent="-285750" algn="l">
              <a:spcBef>
                <a:spcPct val="20000"/>
              </a:spcBef>
              <a:buClr>
                <a:schemeClr val="hlink"/>
              </a:buClr>
              <a:buSzPct val="55000"/>
              <a:buFont typeface="Wingdings" pitchFamily="2" charset="2"/>
              <a:buChar char="n"/>
            </a:pPr>
            <a:r>
              <a:rPr lang="en-US" sz="2000" kern="0" baseline="0" dirty="0" smtClean="0">
                <a:latin typeface="+mn-lt"/>
              </a:rPr>
              <a:t>Sender</a:t>
            </a:r>
            <a:r>
              <a:rPr lang="en-US" sz="2000" i="1" kern="0" dirty="0" smtClean="0">
                <a:latin typeface="Times New Roman" pitchFamily="18" charset="0"/>
                <a:cs typeface="Times New Roman" pitchFamily="18" charset="0"/>
              </a:rPr>
              <a:t> </a:t>
            </a:r>
            <a:r>
              <a:rPr lang="en-US" sz="2000" i="1" kern="0" dirty="0" err="1">
                <a:latin typeface="Times New Roman" pitchFamily="18" charset="0"/>
                <a:cs typeface="Times New Roman" pitchFamily="18" charset="0"/>
              </a:rPr>
              <a:t>s</a:t>
            </a:r>
            <a:r>
              <a:rPr lang="en-US" sz="2000" i="1" kern="0" baseline="-25000" dirty="0" err="1">
                <a:latin typeface="Times New Roman" pitchFamily="18" charset="0"/>
                <a:cs typeface="Times New Roman" pitchFamily="18" charset="0"/>
              </a:rPr>
              <a:t>i</a:t>
            </a:r>
            <a:endParaRPr lang="en-US" sz="2000" i="1" kern="0" dirty="0" smtClean="0">
              <a:latin typeface="Times New Roman" pitchFamily="18" charset="0"/>
              <a:cs typeface="Times New Roman" pitchFamily="18" charset="0"/>
            </a:endParaRPr>
          </a:p>
          <a:p>
            <a:pPr marL="1200150" lvl="2" indent="-285750" algn="l">
              <a:spcBef>
                <a:spcPct val="20000"/>
              </a:spcBef>
              <a:buClr>
                <a:schemeClr val="hlink"/>
              </a:buClr>
              <a:buSzPct val="55000"/>
              <a:buFont typeface="Wingdings" pitchFamily="2" charset="2"/>
              <a:buChar char="n"/>
            </a:pPr>
            <a:r>
              <a:rPr kumimoji="0" lang="en-US" sz="2000" b="0" i="0" u="none" strike="noStrike" kern="0" cap="none" spc="0" normalizeH="0" baseline="0" noProof="0" dirty="0" smtClean="0">
                <a:ln>
                  <a:noFill/>
                </a:ln>
                <a:solidFill>
                  <a:schemeClr val="tx1"/>
                </a:solidFill>
                <a:effectLst/>
                <a:uLnTx/>
                <a:uFillTx/>
                <a:latin typeface="+mn-lt"/>
              </a:rPr>
              <a:t>Receiver set </a:t>
            </a:r>
            <a:r>
              <a:rPr lang="en-US" sz="2000" i="1" kern="0" dirty="0">
                <a:latin typeface="+mn-lt"/>
              </a:rPr>
              <a:t>T</a:t>
            </a:r>
            <a:r>
              <a:rPr lang="en-US" sz="2000" i="1" kern="0" baseline="-25000" dirty="0">
                <a:latin typeface="+mn-lt"/>
              </a:rPr>
              <a:t>i</a:t>
            </a:r>
            <a:endParaRPr kumimoji="0" lang="en-US" sz="2000" b="0" i="0" u="none" strike="noStrike" kern="0" cap="none" spc="0" normalizeH="0" baseline="0" noProof="0" dirty="0" smtClean="0">
              <a:ln>
                <a:noFill/>
              </a:ln>
              <a:solidFill>
                <a:schemeClr val="tx1"/>
              </a:solidFill>
              <a:effectLst/>
              <a:uLnTx/>
              <a:uFillTx/>
              <a:latin typeface="+mn-lt"/>
            </a:endParaRPr>
          </a:p>
          <a:p>
            <a:pPr marL="1200150" lvl="2" indent="-285750" algn="l">
              <a:spcBef>
                <a:spcPct val="20000"/>
              </a:spcBef>
              <a:buClr>
                <a:schemeClr val="hlink"/>
              </a:buClr>
              <a:buSzPct val="55000"/>
              <a:buFont typeface="Wingdings" pitchFamily="2" charset="2"/>
              <a:buChar char="n"/>
            </a:pPr>
            <a:r>
              <a:rPr lang="en-US" sz="2000" kern="0" dirty="0" smtClean="0">
                <a:latin typeface="+mn-lt"/>
              </a:rPr>
              <a:t>Transmission rate </a:t>
            </a:r>
            <a:r>
              <a:rPr lang="en-US" sz="2000" i="1" kern="0" dirty="0" err="1" smtClean="0">
                <a:latin typeface="+mn-lt"/>
              </a:rPr>
              <a:t>r</a:t>
            </a:r>
            <a:r>
              <a:rPr lang="en-US" sz="2000" i="1" kern="0" baseline="-25000" dirty="0" err="1" smtClean="0">
                <a:latin typeface="+mn-lt"/>
              </a:rPr>
              <a:t>i</a:t>
            </a:r>
            <a:endParaRPr kumimoji="0" lang="en-US" sz="2000" b="0" i="0" u="none" strike="noStrike" kern="0" cap="none" spc="0" normalizeH="0" baseline="0" noProof="0" dirty="0">
              <a:ln>
                <a:noFill/>
              </a:ln>
              <a:solidFill>
                <a:schemeClr val="tx1"/>
              </a:solidFill>
              <a:effectLst/>
              <a:uLnTx/>
              <a:uFillTx/>
              <a:latin typeface="+mn-lt"/>
            </a:endParaRPr>
          </a:p>
        </p:txBody>
      </p:sp>
      <p:sp>
        <p:nvSpPr>
          <p:cNvPr id="17413" name="Oval 89"/>
          <p:cNvSpPr>
            <a:spLocks noChangeArrowheads="1"/>
          </p:cNvSpPr>
          <p:nvPr/>
        </p:nvSpPr>
        <p:spPr bwMode="auto">
          <a:xfrm>
            <a:off x="7096125" y="3852863"/>
            <a:ext cx="228600" cy="228600"/>
          </a:xfrm>
          <a:prstGeom prst="ellipse">
            <a:avLst/>
          </a:prstGeom>
          <a:solidFill>
            <a:schemeClr val="accent1"/>
          </a:solidFill>
          <a:ln w="9525">
            <a:solidFill>
              <a:schemeClr val="tx1"/>
            </a:solidFill>
            <a:round/>
            <a:headEnd/>
            <a:tailEnd/>
          </a:ln>
        </p:spPr>
        <p:txBody>
          <a:bodyPr wrap="none" anchor="ctr"/>
          <a:lstStyle/>
          <a:p>
            <a:r>
              <a:rPr lang="en-US" i="1" dirty="0" err="1" smtClean="0">
                <a:latin typeface="Times New Roman" pitchFamily="18" charset="0"/>
                <a:cs typeface="Times New Roman" pitchFamily="18" charset="0"/>
              </a:rPr>
              <a:t>i</a:t>
            </a:r>
            <a:endParaRPr lang="en-US" i="1" dirty="0">
              <a:latin typeface="Times New Roman" pitchFamily="18" charset="0"/>
              <a:cs typeface="Times New Roman" pitchFamily="18" charset="0"/>
            </a:endParaRPr>
          </a:p>
        </p:txBody>
      </p:sp>
      <p:sp>
        <p:nvSpPr>
          <p:cNvPr id="17426" name="Oval 223"/>
          <p:cNvSpPr>
            <a:spLocks noChangeArrowheads="1"/>
          </p:cNvSpPr>
          <p:nvPr/>
        </p:nvSpPr>
        <p:spPr bwMode="auto">
          <a:xfrm>
            <a:off x="7696200" y="4214813"/>
            <a:ext cx="228600" cy="228600"/>
          </a:xfrm>
          <a:prstGeom prst="ellipse">
            <a:avLst/>
          </a:prstGeom>
          <a:solidFill>
            <a:schemeClr val="hlink"/>
          </a:solidFill>
          <a:ln w="9525">
            <a:solidFill>
              <a:schemeClr val="tx1"/>
            </a:solidFill>
            <a:round/>
            <a:headEnd/>
            <a:tailEnd/>
          </a:ln>
        </p:spPr>
        <p:txBody>
          <a:bodyPr wrap="none" anchor="ctr"/>
          <a:lstStyle/>
          <a:p>
            <a:r>
              <a:rPr lang="en-US" i="1" dirty="0" err="1" smtClean="0">
                <a:latin typeface="Times New Roman" pitchFamily="18" charset="0"/>
                <a:cs typeface="Times New Roman" pitchFamily="18" charset="0"/>
              </a:rPr>
              <a:t>i</a:t>
            </a:r>
            <a:endParaRPr lang="en-US" i="1" dirty="0">
              <a:latin typeface="Times New Roman" pitchFamily="18" charset="0"/>
              <a:cs typeface="Times New Roman" pitchFamily="18" charset="0"/>
            </a:endParaRPr>
          </a:p>
        </p:txBody>
      </p:sp>
      <p:grpSp>
        <p:nvGrpSpPr>
          <p:cNvPr id="177" name="Group 176"/>
          <p:cNvGrpSpPr/>
          <p:nvPr/>
        </p:nvGrpSpPr>
        <p:grpSpPr>
          <a:xfrm>
            <a:off x="2438400" y="2514600"/>
            <a:ext cx="1295400" cy="1828800"/>
            <a:chOff x="2438400" y="2514600"/>
            <a:chExt cx="1295400" cy="1828800"/>
          </a:xfrm>
        </p:grpSpPr>
        <p:sp>
          <p:nvSpPr>
            <p:cNvPr id="171" name="Oval 89"/>
            <p:cNvSpPr>
              <a:spLocks noChangeArrowheads="1"/>
            </p:cNvSpPr>
            <p:nvPr/>
          </p:nvSpPr>
          <p:spPr bwMode="auto">
            <a:xfrm>
              <a:off x="2438400" y="2514600"/>
              <a:ext cx="228600" cy="228600"/>
            </a:xfrm>
            <a:prstGeom prst="ellipse">
              <a:avLst/>
            </a:prstGeom>
            <a:solidFill>
              <a:schemeClr val="accent1"/>
            </a:solidFill>
            <a:ln w="9525">
              <a:solidFill>
                <a:schemeClr val="tx1"/>
              </a:solidFill>
              <a:round/>
              <a:headEnd/>
              <a:tailEnd/>
            </a:ln>
          </p:spPr>
          <p:txBody>
            <a:bodyPr wrap="none" anchor="ctr"/>
            <a:lstStyle/>
            <a:p>
              <a:r>
                <a:rPr lang="en-US" sz="1600" i="1" dirty="0" smtClean="0">
                  <a:latin typeface="+mn-lt"/>
                </a:rPr>
                <a:t>2</a:t>
              </a:r>
              <a:endParaRPr lang="en-US" sz="1600" i="1" dirty="0">
                <a:latin typeface="+mn-lt"/>
              </a:endParaRPr>
            </a:p>
          </p:txBody>
        </p:sp>
        <p:sp>
          <p:nvSpPr>
            <p:cNvPr id="172" name="Oval 223"/>
            <p:cNvSpPr>
              <a:spLocks noChangeArrowheads="1"/>
            </p:cNvSpPr>
            <p:nvPr/>
          </p:nvSpPr>
          <p:spPr bwMode="auto">
            <a:xfrm>
              <a:off x="3505200" y="4114800"/>
              <a:ext cx="228600" cy="228600"/>
            </a:xfrm>
            <a:prstGeom prst="ellipse">
              <a:avLst/>
            </a:prstGeom>
            <a:solidFill>
              <a:schemeClr val="hlink"/>
            </a:solidFill>
            <a:ln w="9525">
              <a:solidFill>
                <a:schemeClr val="tx1"/>
              </a:solidFill>
              <a:round/>
              <a:headEnd/>
              <a:tailEnd/>
            </a:ln>
          </p:spPr>
          <p:txBody>
            <a:bodyPr wrap="none" anchor="ctr"/>
            <a:lstStyle/>
            <a:p>
              <a:r>
                <a:rPr lang="en-US" sz="1600" i="1" dirty="0" smtClean="0">
                  <a:latin typeface="+mn-lt"/>
                </a:rPr>
                <a:t>2</a:t>
              </a:r>
              <a:endParaRPr lang="en-US" i="1" dirty="0">
                <a:latin typeface="+mn-lt"/>
              </a:endParaRPr>
            </a:p>
          </p:txBody>
        </p:sp>
      </p:grpSp>
      <p:grpSp>
        <p:nvGrpSpPr>
          <p:cNvPr id="176" name="Group 175"/>
          <p:cNvGrpSpPr/>
          <p:nvPr/>
        </p:nvGrpSpPr>
        <p:grpSpPr>
          <a:xfrm>
            <a:off x="1676400" y="2057400"/>
            <a:ext cx="2971800" cy="2743200"/>
            <a:chOff x="1676400" y="2057400"/>
            <a:chExt cx="2971800" cy="2743200"/>
          </a:xfrm>
        </p:grpSpPr>
        <p:sp>
          <p:nvSpPr>
            <p:cNvPr id="166" name="Oval 89"/>
            <p:cNvSpPr>
              <a:spLocks noChangeArrowheads="1"/>
            </p:cNvSpPr>
            <p:nvPr/>
          </p:nvSpPr>
          <p:spPr bwMode="auto">
            <a:xfrm>
              <a:off x="1676400" y="3352800"/>
              <a:ext cx="228600" cy="228600"/>
            </a:xfrm>
            <a:prstGeom prst="ellipse">
              <a:avLst/>
            </a:prstGeom>
            <a:solidFill>
              <a:schemeClr val="accent1"/>
            </a:solidFill>
            <a:ln w="9525">
              <a:solidFill>
                <a:schemeClr val="tx1"/>
              </a:solidFill>
              <a:round/>
              <a:headEnd/>
              <a:tailEnd/>
            </a:ln>
          </p:spPr>
          <p:txBody>
            <a:bodyPr wrap="none" anchor="ctr"/>
            <a:lstStyle/>
            <a:p>
              <a:r>
                <a:rPr lang="en-US" sz="1600" i="1" dirty="0" smtClean="0">
                  <a:latin typeface="+mn-lt"/>
                </a:rPr>
                <a:t>1</a:t>
              </a:r>
              <a:endParaRPr lang="en-US" sz="1600" i="1" dirty="0">
                <a:latin typeface="+mn-lt"/>
              </a:endParaRPr>
            </a:p>
          </p:txBody>
        </p:sp>
        <p:sp>
          <p:nvSpPr>
            <p:cNvPr id="170" name="Oval 223"/>
            <p:cNvSpPr>
              <a:spLocks noChangeArrowheads="1"/>
            </p:cNvSpPr>
            <p:nvPr/>
          </p:nvSpPr>
          <p:spPr bwMode="auto">
            <a:xfrm>
              <a:off x="3962400" y="2057400"/>
              <a:ext cx="228600" cy="228600"/>
            </a:xfrm>
            <a:prstGeom prst="ellipse">
              <a:avLst/>
            </a:prstGeom>
            <a:solidFill>
              <a:schemeClr val="hlink"/>
            </a:solidFill>
            <a:ln w="9525">
              <a:solidFill>
                <a:schemeClr val="tx1"/>
              </a:solidFill>
              <a:round/>
              <a:headEnd/>
              <a:tailEnd/>
            </a:ln>
          </p:spPr>
          <p:txBody>
            <a:bodyPr wrap="none" anchor="ctr"/>
            <a:lstStyle/>
            <a:p>
              <a:r>
                <a:rPr lang="en-US" sz="1600" i="1" dirty="0" smtClean="0">
                  <a:latin typeface="+mn-lt"/>
                </a:rPr>
                <a:t>1</a:t>
              </a:r>
              <a:endParaRPr lang="en-US" i="1" dirty="0">
                <a:latin typeface="+mn-lt"/>
              </a:endParaRPr>
            </a:p>
          </p:txBody>
        </p:sp>
        <p:sp>
          <p:nvSpPr>
            <p:cNvPr id="173" name="Oval 223"/>
            <p:cNvSpPr>
              <a:spLocks noChangeArrowheads="1"/>
            </p:cNvSpPr>
            <p:nvPr/>
          </p:nvSpPr>
          <p:spPr bwMode="auto">
            <a:xfrm>
              <a:off x="2895600" y="4114800"/>
              <a:ext cx="228600" cy="228600"/>
            </a:xfrm>
            <a:prstGeom prst="ellipse">
              <a:avLst/>
            </a:prstGeom>
            <a:solidFill>
              <a:schemeClr val="hlink"/>
            </a:solidFill>
            <a:ln w="9525">
              <a:solidFill>
                <a:schemeClr val="tx1"/>
              </a:solidFill>
              <a:round/>
              <a:headEnd/>
              <a:tailEnd/>
            </a:ln>
          </p:spPr>
          <p:txBody>
            <a:bodyPr wrap="none" anchor="ctr"/>
            <a:lstStyle/>
            <a:p>
              <a:r>
                <a:rPr lang="en-US" sz="1600" i="1" dirty="0" smtClean="0">
                  <a:latin typeface="+mn-lt"/>
                </a:rPr>
                <a:t>1</a:t>
              </a:r>
              <a:endParaRPr lang="en-US" i="1" dirty="0">
                <a:latin typeface="+mn-lt"/>
              </a:endParaRPr>
            </a:p>
          </p:txBody>
        </p:sp>
        <p:sp>
          <p:nvSpPr>
            <p:cNvPr id="174" name="Oval 223"/>
            <p:cNvSpPr>
              <a:spLocks noChangeArrowheads="1"/>
            </p:cNvSpPr>
            <p:nvPr/>
          </p:nvSpPr>
          <p:spPr bwMode="auto">
            <a:xfrm>
              <a:off x="4419600" y="4114800"/>
              <a:ext cx="228600" cy="228600"/>
            </a:xfrm>
            <a:prstGeom prst="ellipse">
              <a:avLst/>
            </a:prstGeom>
            <a:solidFill>
              <a:schemeClr val="hlink"/>
            </a:solidFill>
            <a:ln w="9525">
              <a:solidFill>
                <a:schemeClr val="tx1"/>
              </a:solidFill>
              <a:round/>
              <a:headEnd/>
              <a:tailEnd/>
            </a:ln>
          </p:spPr>
          <p:txBody>
            <a:bodyPr wrap="none" anchor="ctr"/>
            <a:lstStyle/>
            <a:p>
              <a:r>
                <a:rPr lang="en-US" sz="1600" i="1" dirty="0" smtClean="0">
                  <a:latin typeface="+mn-lt"/>
                </a:rPr>
                <a:t>1</a:t>
              </a:r>
              <a:endParaRPr lang="en-US" i="1" dirty="0">
                <a:latin typeface="+mn-lt"/>
              </a:endParaRPr>
            </a:p>
          </p:txBody>
        </p:sp>
        <p:sp>
          <p:nvSpPr>
            <p:cNvPr id="175" name="Oval 223"/>
            <p:cNvSpPr>
              <a:spLocks noChangeArrowheads="1"/>
            </p:cNvSpPr>
            <p:nvPr/>
          </p:nvSpPr>
          <p:spPr bwMode="auto">
            <a:xfrm>
              <a:off x="3962400" y="4572000"/>
              <a:ext cx="228600" cy="228600"/>
            </a:xfrm>
            <a:prstGeom prst="ellipse">
              <a:avLst/>
            </a:prstGeom>
            <a:solidFill>
              <a:schemeClr val="hlink"/>
            </a:solidFill>
            <a:ln w="9525">
              <a:solidFill>
                <a:schemeClr val="tx1"/>
              </a:solidFill>
              <a:round/>
              <a:headEnd/>
              <a:tailEnd/>
            </a:ln>
          </p:spPr>
          <p:txBody>
            <a:bodyPr wrap="none" anchor="ctr"/>
            <a:lstStyle/>
            <a:p>
              <a:r>
                <a:rPr lang="en-US" sz="1600" i="1" dirty="0" smtClean="0">
                  <a:latin typeface="+mn-lt"/>
                </a:rPr>
                <a:t>1</a:t>
              </a:r>
              <a:endParaRPr lang="en-US" i="1" dirty="0">
                <a:latin typeface="+mn-lt"/>
              </a:endParaRPr>
            </a:p>
          </p:txBody>
        </p:sp>
      </p:grpSp>
      <p:graphicFrame>
        <p:nvGraphicFramePr>
          <p:cNvPr id="178" name="Object 177"/>
          <p:cNvGraphicFramePr>
            <a:graphicFrameLocks noChangeAspect="1"/>
          </p:cNvGraphicFramePr>
          <p:nvPr/>
        </p:nvGraphicFramePr>
        <p:xfrm>
          <a:off x="7162800" y="2756848"/>
          <a:ext cx="1218405" cy="348116"/>
        </p:xfrm>
        <a:graphic>
          <a:graphicData uri="http://schemas.openxmlformats.org/presentationml/2006/ole">
            <p:oleObj spid="_x0000_s111618" name="Equation" r:id="rId3" imgW="711000" imgH="203040" progId="Equation.DSMT4">
              <p:embed/>
            </p:oleObj>
          </a:graphicData>
        </a:graphic>
      </p:graphicFrame>
      <p:graphicFrame>
        <p:nvGraphicFramePr>
          <p:cNvPr id="179" name="Object 178"/>
          <p:cNvGraphicFramePr>
            <a:graphicFrameLocks noChangeAspect="1"/>
          </p:cNvGraphicFramePr>
          <p:nvPr/>
        </p:nvGraphicFramePr>
        <p:xfrm>
          <a:off x="4995863" y="4973638"/>
          <a:ext cx="3725863" cy="509587"/>
        </p:xfrm>
        <a:graphic>
          <a:graphicData uri="http://schemas.openxmlformats.org/presentationml/2006/ole">
            <p:oleObj spid="_x0000_s111619" name="Equation" r:id="rId4" imgW="1765080" imgH="241200" progId="Equation.DSMT4">
              <p:embed/>
            </p:oleObj>
          </a:graphicData>
        </a:graphic>
      </p:graphicFrame>
      <p:graphicFrame>
        <p:nvGraphicFramePr>
          <p:cNvPr id="180" name="Object 179"/>
          <p:cNvGraphicFramePr>
            <a:graphicFrameLocks noChangeAspect="1"/>
          </p:cNvGraphicFramePr>
          <p:nvPr/>
        </p:nvGraphicFramePr>
        <p:xfrm>
          <a:off x="4598329" y="5781186"/>
          <a:ext cx="2036762" cy="509588"/>
        </p:xfrm>
        <a:graphic>
          <a:graphicData uri="http://schemas.openxmlformats.org/presentationml/2006/ole">
            <p:oleObj spid="_x0000_s111620" name="Equation" r:id="rId5" imgW="965160" imgH="2412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2688" y="2017712"/>
            <a:ext cx="7772400" cy="4687888"/>
          </a:xfrm>
          <a:effectLst/>
        </p:spPr>
        <p:txBody>
          <a:bodyPr>
            <a:normAutofit fontScale="77500" lnSpcReduction="20000"/>
          </a:bodyPr>
          <a:lstStyle/>
          <a:p>
            <a:r>
              <a:rPr lang="en-US" dirty="0" smtClean="0"/>
              <a:t>Given</a:t>
            </a:r>
          </a:p>
          <a:p>
            <a:pPr lvl="1"/>
            <a:r>
              <a:rPr lang="en-US" dirty="0" smtClean="0"/>
              <a:t>P2P network</a:t>
            </a:r>
          </a:p>
          <a:p>
            <a:pPr lvl="1"/>
            <a:r>
              <a:rPr lang="en-US" dirty="0" smtClean="0"/>
              <a:t>Source </a:t>
            </a:r>
            <a:r>
              <a:rPr lang="en-US" i="1" dirty="0" smtClean="0"/>
              <a:t>s</a:t>
            </a:r>
            <a:r>
              <a:rPr lang="en-US" dirty="0" smtClean="0"/>
              <a:t>, receiver set </a:t>
            </a:r>
            <a:r>
              <a:rPr lang="en-US" i="1" dirty="0" smtClean="0"/>
              <a:t>T</a:t>
            </a:r>
            <a:r>
              <a:rPr lang="en-US" dirty="0" smtClean="0"/>
              <a:t>, helper set </a:t>
            </a:r>
            <a:r>
              <a:rPr lang="en-US" i="1" dirty="0" smtClean="0"/>
              <a:t>H = V</a:t>
            </a:r>
            <a:r>
              <a:rPr lang="en-US" i="1" dirty="0" smtClean="0">
                <a:sym typeface="Symbol"/>
              </a:rPr>
              <a:t> </a:t>
            </a:r>
            <a:r>
              <a:rPr lang="en-US" i="1" dirty="0" smtClean="0"/>
              <a:t>T</a:t>
            </a:r>
            <a:r>
              <a:rPr lang="en-US" i="1" dirty="0" smtClean="0">
                <a:sym typeface="Symbol"/>
              </a:rPr>
              <a:t> </a:t>
            </a:r>
            <a:r>
              <a:rPr lang="en-US" i="1" dirty="0" smtClean="0"/>
              <a:t>s</a:t>
            </a:r>
          </a:p>
          <a:p>
            <a:r>
              <a:rPr lang="en-US" dirty="0" smtClean="0"/>
              <a:t>Then any rate </a:t>
            </a:r>
            <a:r>
              <a:rPr lang="en-US" i="1" dirty="0" smtClean="0"/>
              <a:t>r </a:t>
            </a:r>
            <a:r>
              <a:rPr lang="en-US" dirty="0" smtClean="0">
                <a:sym typeface="Symbol"/>
              </a:rPr>
              <a:t></a:t>
            </a:r>
            <a:r>
              <a:rPr lang="en-US" dirty="0" smtClean="0"/>
              <a:t> </a:t>
            </a:r>
            <a:r>
              <a:rPr lang="en-US" i="1" dirty="0" smtClean="0"/>
              <a:t>C</a:t>
            </a:r>
            <a:r>
              <a:rPr lang="en-US" dirty="0" smtClean="0"/>
              <a:t> can be achieved by </a:t>
            </a:r>
            <a:r>
              <a:rPr lang="en-US" dirty="0" smtClean="0">
                <a:solidFill>
                  <a:srgbClr val="FF0000"/>
                </a:solidFill>
              </a:rPr>
              <a:t>routing</a:t>
            </a:r>
            <a:br>
              <a:rPr lang="en-US" dirty="0" smtClean="0">
                <a:solidFill>
                  <a:srgbClr val="FF0000"/>
                </a:solidFill>
              </a:rPr>
            </a:br>
            <a:r>
              <a:rPr lang="en-US" dirty="0" smtClean="0"/>
              <a:t>over </a:t>
            </a:r>
            <a:r>
              <a:rPr lang="en-US" dirty="0" smtClean="0">
                <a:solidFill>
                  <a:srgbClr val="00B050"/>
                </a:solidFill>
              </a:rPr>
              <a:t>at most |</a:t>
            </a:r>
            <a:r>
              <a:rPr lang="en-US" i="1" dirty="0" smtClean="0">
                <a:solidFill>
                  <a:srgbClr val="00B050"/>
                </a:solidFill>
              </a:rPr>
              <a:t>V</a:t>
            </a:r>
            <a:r>
              <a:rPr lang="en-US" dirty="0" smtClean="0">
                <a:solidFill>
                  <a:srgbClr val="00B050"/>
                </a:solidFill>
              </a:rPr>
              <a:t>| </a:t>
            </a:r>
            <a:r>
              <a:rPr lang="en-US" dirty="0" smtClean="0">
                <a:solidFill>
                  <a:schemeClr val="tx2"/>
                </a:solidFill>
              </a:rPr>
              <a:t>depth-1 and depth-2 </a:t>
            </a:r>
            <a:r>
              <a:rPr lang="en-US" dirty="0" smtClean="0"/>
              <a:t>multicast trees</a:t>
            </a:r>
          </a:p>
          <a:p>
            <a:r>
              <a:rPr lang="en-US" dirty="0" smtClean="0"/>
              <a:t>Capacity is given by</a:t>
            </a:r>
          </a:p>
          <a:p>
            <a:endParaRPr lang="en-US" dirty="0" smtClean="0"/>
          </a:p>
          <a:p>
            <a:endParaRPr lang="en-US" dirty="0" smtClean="0"/>
          </a:p>
          <a:p>
            <a:endParaRPr lang="en-US" dirty="0" smtClean="0"/>
          </a:p>
          <a:p>
            <a:r>
              <a:rPr lang="en-US" dirty="0" smtClean="0"/>
              <a:t>Remarks:</a:t>
            </a:r>
          </a:p>
          <a:p>
            <a:pPr lvl="1"/>
            <a:r>
              <a:rPr lang="en-US" dirty="0" smtClean="0"/>
              <a:t>Despite existence of helpers, no network coding needed!</a:t>
            </a:r>
          </a:p>
          <a:p>
            <a:pPr lvl="1"/>
            <a:r>
              <a:rPr lang="en-US" dirty="0" smtClean="0"/>
              <a:t>|</a:t>
            </a:r>
            <a:r>
              <a:rPr lang="en-US" i="1" dirty="0" smtClean="0"/>
              <a:t>V</a:t>
            </a:r>
            <a:r>
              <a:rPr lang="en-US" dirty="0" smtClean="0"/>
              <a:t>| trees instead of </a:t>
            </a:r>
            <a:r>
              <a:rPr lang="en-US" i="1" dirty="0" smtClean="0"/>
              <a:t>O</a:t>
            </a:r>
            <a:r>
              <a:rPr lang="en-US" dirty="0" smtClean="0"/>
              <a:t>(|</a:t>
            </a:r>
            <a:r>
              <a:rPr lang="en-US" i="1" dirty="0" smtClean="0"/>
              <a:t>V</a:t>
            </a:r>
            <a:r>
              <a:rPr lang="en-US" dirty="0" smtClean="0"/>
              <a:t>|</a:t>
            </a:r>
            <a:r>
              <a:rPr lang="en-US" baseline="30000" dirty="0" smtClean="0"/>
              <a:t>|</a:t>
            </a:r>
            <a:r>
              <a:rPr lang="en-US" i="1" baseline="30000" dirty="0" smtClean="0"/>
              <a:t>V</a:t>
            </a:r>
            <a:r>
              <a:rPr lang="en-US" baseline="30000" dirty="0" smtClean="0"/>
              <a:t>|</a:t>
            </a:r>
            <a:r>
              <a:rPr lang="en-US" dirty="0" smtClean="0"/>
              <a:t>)</a:t>
            </a:r>
          </a:p>
          <a:p>
            <a:pPr lvl="1"/>
            <a:r>
              <a:rPr lang="en-US" dirty="0" smtClean="0"/>
              <a:t>Simple, short trees</a:t>
            </a:r>
            <a:endParaRPr lang="en-US" dirty="0"/>
          </a:p>
        </p:txBody>
      </p:sp>
      <p:sp>
        <p:nvSpPr>
          <p:cNvPr id="2" name="Title 1"/>
          <p:cNvSpPr>
            <a:spLocks noGrp="1"/>
          </p:cNvSpPr>
          <p:nvPr>
            <p:ph type="title"/>
          </p:nvPr>
        </p:nvSpPr>
        <p:spPr/>
        <p:txBody>
          <a:bodyPr/>
          <a:lstStyle/>
          <a:p>
            <a:r>
              <a:rPr lang="en-US" dirty="0" err="1" smtClean="0"/>
              <a:t>Mutualcast</a:t>
            </a:r>
            <a:r>
              <a:rPr lang="en-US" dirty="0" smtClean="0"/>
              <a:t> Theorem</a:t>
            </a:r>
            <a:endParaRPr lang="en-US" dirty="0"/>
          </a:p>
        </p:txBody>
      </p:sp>
      <p:graphicFrame>
        <p:nvGraphicFramePr>
          <p:cNvPr id="123906" name="Object 2"/>
          <p:cNvGraphicFramePr>
            <a:graphicFrameLocks noChangeAspect="1"/>
          </p:cNvGraphicFramePr>
          <p:nvPr/>
        </p:nvGraphicFramePr>
        <p:xfrm>
          <a:off x="1600200" y="4191000"/>
          <a:ext cx="7315199" cy="909528"/>
        </p:xfrm>
        <a:graphic>
          <a:graphicData uri="http://schemas.openxmlformats.org/presentationml/2006/ole">
            <p:oleObj spid="_x0000_s123906" name="Equation" r:id="rId3" imgW="4952880" imgH="482400" progId="Equation.DSMT4">
              <p:embed/>
            </p:oleObj>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2688" y="1990417"/>
            <a:ext cx="7580312" cy="4611687"/>
          </a:xfrm>
          <a:effectLst/>
        </p:spPr>
        <p:txBody>
          <a:bodyPr>
            <a:normAutofit fontScale="77500" lnSpcReduction="20000"/>
          </a:bodyPr>
          <a:lstStyle/>
          <a:p>
            <a:r>
              <a:rPr lang="en-US" dirty="0" smtClean="0"/>
              <a:t>Given</a:t>
            </a:r>
          </a:p>
          <a:p>
            <a:pPr lvl="1"/>
            <a:r>
              <a:rPr lang="en-US" dirty="0" smtClean="0"/>
              <a:t>P2P network</a:t>
            </a:r>
          </a:p>
          <a:p>
            <a:pPr lvl="1"/>
            <a:r>
              <a:rPr lang="en-US" u="sng" dirty="0" smtClean="0"/>
              <a:t>Multiple</a:t>
            </a:r>
            <a:r>
              <a:rPr lang="en-US" b="1" dirty="0" smtClean="0"/>
              <a:t> </a:t>
            </a:r>
            <a:r>
              <a:rPr lang="en-US" dirty="0" smtClean="0"/>
              <a:t>sources </a:t>
            </a:r>
            <a:r>
              <a:rPr lang="en-US" i="1" dirty="0" err="1" smtClean="0"/>
              <a:t>s</a:t>
            </a:r>
            <a:r>
              <a:rPr lang="en-US" i="1" baseline="-25000" dirty="0" err="1" smtClean="0"/>
              <a:t>i</a:t>
            </a:r>
            <a:r>
              <a:rPr lang="en-US" i="1" dirty="0" smtClean="0"/>
              <a:t> </a:t>
            </a:r>
            <a:r>
              <a:rPr lang="en-US" dirty="0" smtClean="0"/>
              <a:t>and receiver sets </a:t>
            </a:r>
            <a:r>
              <a:rPr lang="en-US" i="1" dirty="0" smtClean="0"/>
              <a:t>T</a:t>
            </a:r>
            <a:r>
              <a:rPr lang="en-US" i="1" baseline="-25000" dirty="0" smtClean="0"/>
              <a:t>i</a:t>
            </a:r>
            <a:r>
              <a:rPr lang="en-US" dirty="0" smtClean="0"/>
              <a:t>, </a:t>
            </a:r>
            <a:r>
              <a:rPr lang="en-US" i="1" dirty="0" err="1" smtClean="0"/>
              <a:t>i</a:t>
            </a:r>
            <a:r>
              <a:rPr lang="en-US" i="1" dirty="0" smtClean="0"/>
              <a:t>=</a:t>
            </a:r>
            <a:r>
              <a:rPr lang="en-US" dirty="0" smtClean="0"/>
              <a:t>1</a:t>
            </a:r>
            <a:r>
              <a:rPr lang="en-US" i="1" dirty="0" smtClean="0"/>
              <a:t>,…,|S|,</a:t>
            </a:r>
            <a:r>
              <a:rPr lang="en-US" dirty="0" smtClean="0"/>
              <a:t/>
            </a:r>
            <a:br>
              <a:rPr lang="en-US" dirty="0" smtClean="0"/>
            </a:br>
            <a:r>
              <a:rPr lang="en-US" dirty="0" err="1" smtClean="0"/>
              <a:t>s.t</a:t>
            </a:r>
            <a:r>
              <a:rPr lang="en-US" dirty="0" smtClean="0"/>
              <a:t>. sets (</a:t>
            </a:r>
            <a:r>
              <a:rPr lang="en-US" i="1" dirty="0" err="1" smtClean="0"/>
              <a:t>s</a:t>
            </a:r>
            <a:r>
              <a:rPr lang="en-US" i="1" baseline="-25000" dirty="0" err="1" smtClean="0"/>
              <a:t>i</a:t>
            </a:r>
            <a:r>
              <a:rPr lang="en-US" sz="2100" dirty="0" err="1" smtClean="0">
                <a:latin typeface="Tahoma"/>
                <a:ea typeface="Tahoma"/>
                <a:cs typeface="Tahoma"/>
              </a:rPr>
              <a:t>U</a:t>
            </a:r>
            <a:r>
              <a:rPr lang="en-US" i="1" dirty="0" err="1" smtClean="0"/>
              <a:t>T</a:t>
            </a:r>
            <a:r>
              <a:rPr lang="en-US" i="1" baseline="-25000" dirty="0" err="1" smtClean="0"/>
              <a:t>i</a:t>
            </a:r>
            <a:r>
              <a:rPr lang="en-US" dirty="0" smtClean="0"/>
              <a:t>) are identical or disjoint; no connections between the disjoint receiver sets; </a:t>
            </a:r>
            <a:r>
              <a:rPr lang="en-US" i="1" dirty="0" smtClean="0"/>
              <a:t>H = V</a:t>
            </a:r>
            <a:r>
              <a:rPr lang="en-US" i="1" dirty="0" smtClean="0">
                <a:sym typeface="Symbol"/>
              </a:rPr>
              <a:t> </a:t>
            </a:r>
            <a:r>
              <a:rPr lang="en-US" sz="2300" dirty="0" smtClean="0">
                <a:latin typeface="Tahoma"/>
                <a:ea typeface="Tahoma"/>
                <a:cs typeface="Tahoma"/>
              </a:rPr>
              <a:t>U</a:t>
            </a:r>
            <a:r>
              <a:rPr lang="en-US" dirty="0" smtClean="0"/>
              <a:t>(</a:t>
            </a:r>
            <a:r>
              <a:rPr lang="en-US" i="1" dirty="0" err="1" smtClean="0"/>
              <a:t>s</a:t>
            </a:r>
            <a:r>
              <a:rPr lang="en-US" i="1" baseline="-25000" dirty="0" err="1" smtClean="0"/>
              <a:t>i</a:t>
            </a:r>
            <a:r>
              <a:rPr lang="en-US" sz="2000" dirty="0" err="1" smtClean="0">
                <a:latin typeface="Tahoma"/>
                <a:ea typeface="Tahoma"/>
                <a:cs typeface="Tahoma"/>
              </a:rPr>
              <a:t>U</a:t>
            </a:r>
            <a:r>
              <a:rPr lang="en-US" i="1" dirty="0" err="1" smtClean="0"/>
              <a:t>T</a:t>
            </a:r>
            <a:r>
              <a:rPr lang="en-US" i="1" baseline="-25000" dirty="0" err="1" smtClean="0"/>
              <a:t>i</a:t>
            </a:r>
            <a:r>
              <a:rPr lang="en-US" dirty="0" smtClean="0"/>
              <a:t>) </a:t>
            </a:r>
            <a:endParaRPr lang="en-US" i="1" dirty="0" smtClean="0"/>
          </a:p>
          <a:p>
            <a:pPr>
              <a:lnSpc>
                <a:spcPct val="110000"/>
              </a:lnSpc>
            </a:pPr>
            <a:endParaRPr lang="en-US" dirty="0" smtClean="0"/>
          </a:p>
          <a:p>
            <a:pPr>
              <a:lnSpc>
                <a:spcPct val="110000"/>
              </a:lnSpc>
            </a:pPr>
            <a:endParaRPr lang="en-US" dirty="0" smtClean="0"/>
          </a:p>
          <a:p>
            <a:pPr lvl="2">
              <a:lnSpc>
                <a:spcPct val="110000"/>
              </a:lnSpc>
              <a:buNone/>
            </a:pPr>
            <a:endParaRPr lang="en-US" dirty="0" smtClean="0"/>
          </a:p>
          <a:p>
            <a:pPr lvl="2">
              <a:lnSpc>
                <a:spcPct val="110000"/>
              </a:lnSpc>
              <a:buNone/>
            </a:pPr>
            <a:endParaRPr lang="en-US" dirty="0" smtClean="0"/>
          </a:p>
          <a:p>
            <a:pPr>
              <a:lnSpc>
                <a:spcPct val="110000"/>
              </a:lnSpc>
            </a:pPr>
            <a:r>
              <a:rPr lang="en-US" dirty="0" smtClean="0"/>
              <a:t>Then </a:t>
            </a:r>
            <a:r>
              <a:rPr lang="en-US" dirty="0" smtClean="0"/>
              <a:t>any rate vector                      </a:t>
            </a:r>
            <a:r>
              <a:rPr lang="en-US" i="1" dirty="0" smtClean="0"/>
              <a:t>  </a:t>
            </a:r>
            <a:r>
              <a:rPr lang="en-US" dirty="0" smtClean="0"/>
              <a:t>can be achieved</a:t>
            </a:r>
            <a:br>
              <a:rPr lang="en-US" dirty="0" smtClean="0"/>
            </a:br>
            <a:r>
              <a:rPr lang="en-US" dirty="0" smtClean="0"/>
              <a:t>by </a:t>
            </a:r>
            <a:r>
              <a:rPr lang="en-US" dirty="0" smtClean="0">
                <a:solidFill>
                  <a:srgbClr val="FF0000"/>
                </a:solidFill>
              </a:rPr>
              <a:t>routing</a:t>
            </a:r>
            <a:r>
              <a:rPr lang="en-US" dirty="0" smtClean="0"/>
              <a:t> over </a:t>
            </a:r>
            <a:r>
              <a:rPr lang="en-US" dirty="0" smtClean="0">
                <a:solidFill>
                  <a:srgbClr val="00B050"/>
                </a:solidFill>
              </a:rPr>
              <a:t>at most |</a:t>
            </a:r>
            <a:r>
              <a:rPr lang="en-US" i="1" dirty="0" smtClean="0">
                <a:solidFill>
                  <a:srgbClr val="00B050"/>
                </a:solidFill>
              </a:rPr>
              <a:t>V</a:t>
            </a:r>
            <a:r>
              <a:rPr lang="en-US" dirty="0" smtClean="0">
                <a:solidFill>
                  <a:srgbClr val="00B050"/>
                </a:solidFill>
              </a:rPr>
              <a:t>|</a:t>
            </a:r>
            <a:r>
              <a:rPr lang="en-US" dirty="0" smtClean="0">
                <a:solidFill>
                  <a:srgbClr val="00B050"/>
                </a:solidFill>
                <a:sym typeface="Symbol"/>
              </a:rPr>
              <a:t></a:t>
            </a:r>
            <a:r>
              <a:rPr lang="en-US" dirty="0" smtClean="0">
                <a:solidFill>
                  <a:srgbClr val="00B050"/>
                </a:solidFill>
              </a:rPr>
              <a:t>|</a:t>
            </a:r>
            <a:r>
              <a:rPr lang="en-US" i="1" dirty="0" smtClean="0">
                <a:solidFill>
                  <a:srgbClr val="00B050"/>
                </a:solidFill>
              </a:rPr>
              <a:t>S</a:t>
            </a:r>
            <a:r>
              <a:rPr lang="en-US" dirty="0" smtClean="0">
                <a:solidFill>
                  <a:srgbClr val="00B050"/>
                </a:solidFill>
              </a:rPr>
              <a:t>| </a:t>
            </a:r>
            <a:r>
              <a:rPr lang="en-US" dirty="0" smtClean="0">
                <a:solidFill>
                  <a:schemeClr val="tx2"/>
                </a:solidFill>
              </a:rPr>
              <a:t>depth-1 and depth-2 </a:t>
            </a:r>
            <a:r>
              <a:rPr lang="en-US" dirty="0" smtClean="0"/>
              <a:t>multicast </a:t>
            </a:r>
            <a:r>
              <a:rPr lang="en-US" dirty="0" smtClean="0"/>
              <a:t>trees</a:t>
            </a:r>
            <a:endParaRPr lang="en-US" dirty="0" smtClean="0"/>
          </a:p>
        </p:txBody>
      </p:sp>
      <p:sp>
        <p:nvSpPr>
          <p:cNvPr id="2" name="Title 1"/>
          <p:cNvSpPr>
            <a:spLocks noGrp="1"/>
          </p:cNvSpPr>
          <p:nvPr>
            <p:ph type="title"/>
          </p:nvPr>
        </p:nvSpPr>
        <p:spPr/>
        <p:txBody>
          <a:bodyPr/>
          <a:lstStyle/>
          <a:p>
            <a:r>
              <a:rPr lang="en-US" dirty="0" smtClean="0"/>
              <a:t>Multi-session</a:t>
            </a:r>
            <a:br>
              <a:rPr lang="en-US" dirty="0" smtClean="0"/>
            </a:br>
            <a:r>
              <a:rPr lang="en-US" dirty="0" err="1" smtClean="0"/>
              <a:t>Mutualcast</a:t>
            </a:r>
            <a:r>
              <a:rPr lang="en-US" dirty="0" smtClean="0"/>
              <a:t> Theorem</a:t>
            </a:r>
            <a:endParaRPr lang="en-US" dirty="0"/>
          </a:p>
        </p:txBody>
      </p:sp>
      <p:pic>
        <p:nvPicPr>
          <p:cNvPr id="5" name="Picture 42" descr="MCj01051880000[1]"/>
          <p:cNvPicPr>
            <a:picLocks noChangeAspect="1" noChangeArrowheads="1"/>
          </p:cNvPicPr>
          <p:nvPr/>
        </p:nvPicPr>
        <p:blipFill>
          <a:blip r:embed="rId3"/>
          <a:srcRect/>
          <a:stretch>
            <a:fillRect/>
          </a:stretch>
        </p:blipFill>
        <p:spPr bwMode="auto">
          <a:xfrm rot="1792659">
            <a:off x="6726526" y="303624"/>
            <a:ext cx="1600200" cy="1428750"/>
          </a:xfrm>
          <a:prstGeom prst="rect">
            <a:avLst/>
          </a:prstGeom>
          <a:noFill/>
        </p:spPr>
      </p:pic>
      <p:graphicFrame>
        <p:nvGraphicFramePr>
          <p:cNvPr id="124932" name="Object 4"/>
          <p:cNvGraphicFramePr>
            <a:graphicFrameLocks noChangeAspect="1"/>
          </p:cNvGraphicFramePr>
          <p:nvPr/>
        </p:nvGraphicFramePr>
        <p:xfrm>
          <a:off x="4253552" y="5029200"/>
          <a:ext cx="1849437" cy="509588"/>
        </p:xfrm>
        <a:graphic>
          <a:graphicData uri="http://schemas.openxmlformats.org/presentationml/2006/ole">
            <p:oleObj spid="_x0000_s154626" name="Equation" r:id="rId4" imgW="876240" imgH="241200" progId="Equation.DSMT4">
              <p:embed/>
            </p:oleObj>
          </a:graphicData>
        </a:graphic>
      </p:graphicFrame>
      <p:sp>
        <p:nvSpPr>
          <p:cNvPr id="10" name="Text Box 63"/>
          <p:cNvSpPr txBox="1">
            <a:spLocks noChangeArrowheads="1"/>
          </p:cNvSpPr>
          <p:nvPr/>
        </p:nvSpPr>
        <p:spPr bwMode="auto">
          <a:xfrm>
            <a:off x="533400" y="6265863"/>
            <a:ext cx="8077200" cy="339725"/>
          </a:xfrm>
          <a:prstGeom prst="rect">
            <a:avLst/>
          </a:prstGeom>
          <a:noFill/>
          <a:ln w="9525" algn="ctr">
            <a:noFill/>
            <a:miter lim="800000"/>
            <a:headEnd/>
            <a:tailEnd/>
          </a:ln>
        </p:spPr>
        <p:txBody>
          <a:bodyPr>
            <a:spAutoFit/>
          </a:bodyPr>
          <a:lstStyle/>
          <a:p>
            <a:pPr lvl="1" eaLnBrk="1" hangingPunct="1">
              <a:lnSpc>
                <a:spcPct val="90000"/>
              </a:lnSpc>
              <a:spcBef>
                <a:spcPct val="20000"/>
              </a:spcBef>
              <a:buClr>
                <a:schemeClr val="hlink"/>
              </a:buClr>
              <a:buSzPct val="55000"/>
              <a:buFont typeface="Wingdings" pitchFamily="2" charset="2"/>
              <a:buNone/>
            </a:pPr>
            <a:r>
              <a:rPr lang="en-US" i="1" dirty="0" smtClean="0">
                <a:solidFill>
                  <a:schemeClr val="tx2"/>
                </a:solidFill>
              </a:rPr>
              <a:t>[Sengupta, Chen, Chou, Li; ISIT 2008]</a:t>
            </a:r>
            <a:endParaRPr lang="en-US" i="1" dirty="0">
              <a:solidFill>
                <a:schemeClr val="tx2"/>
              </a:solidFill>
            </a:endParaRPr>
          </a:p>
        </p:txBody>
      </p:sp>
      <p:grpSp>
        <p:nvGrpSpPr>
          <p:cNvPr id="93" name="Group 92"/>
          <p:cNvGrpSpPr/>
          <p:nvPr/>
        </p:nvGrpSpPr>
        <p:grpSpPr>
          <a:xfrm>
            <a:off x="3124200" y="3657600"/>
            <a:ext cx="2895600" cy="1328737"/>
            <a:chOff x="3124200" y="3581400"/>
            <a:chExt cx="2895600" cy="1328737"/>
          </a:xfrm>
        </p:grpSpPr>
        <p:sp>
          <p:nvSpPr>
            <p:cNvPr id="7" name="Oval 6"/>
            <p:cNvSpPr/>
            <p:nvPr/>
          </p:nvSpPr>
          <p:spPr bwMode="auto">
            <a:xfrm>
              <a:off x="3657600" y="3581400"/>
              <a:ext cx="1828800" cy="457199"/>
            </a:xfrm>
            <a:prstGeom prst="ellipse">
              <a:avLst/>
            </a:prstGeom>
            <a:solidFill>
              <a:schemeClr val="accent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H</a:t>
              </a:r>
              <a:endParaRPr kumimoji="0" lang="en-US" sz="1800" b="0" i="0" u="none" strike="noStrike" cap="none" normalizeH="0" baseline="0" dirty="0" smtClean="0">
                <a:ln>
                  <a:noFill/>
                </a:ln>
                <a:solidFill>
                  <a:schemeClr val="tx1"/>
                </a:solidFill>
                <a:effectLst/>
                <a:latin typeface="Tahoma" pitchFamily="34" charset="0"/>
              </a:endParaRPr>
            </a:p>
          </p:txBody>
        </p:sp>
        <p:sp>
          <p:nvSpPr>
            <p:cNvPr id="8" name="Oval 7"/>
            <p:cNvSpPr/>
            <p:nvPr/>
          </p:nvSpPr>
          <p:spPr bwMode="auto">
            <a:xfrm>
              <a:off x="3124200" y="4191000"/>
              <a:ext cx="533400" cy="533400"/>
            </a:xfrm>
            <a:prstGeom prst="ellipse">
              <a:avLst/>
            </a:prstGeom>
            <a:solidFill>
              <a:schemeClr val="accent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 name="Oval 8"/>
            <p:cNvSpPr/>
            <p:nvPr/>
          </p:nvSpPr>
          <p:spPr bwMode="auto">
            <a:xfrm>
              <a:off x="3890963" y="4376737"/>
              <a:ext cx="533400" cy="533400"/>
            </a:xfrm>
            <a:prstGeom prst="ellipse">
              <a:avLst/>
            </a:prstGeom>
            <a:solidFill>
              <a:schemeClr val="accent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11" name="Oval 10"/>
            <p:cNvSpPr/>
            <p:nvPr/>
          </p:nvSpPr>
          <p:spPr bwMode="auto">
            <a:xfrm>
              <a:off x="4724400" y="4367213"/>
              <a:ext cx="533400" cy="533400"/>
            </a:xfrm>
            <a:prstGeom prst="ellipse">
              <a:avLst/>
            </a:prstGeom>
            <a:solidFill>
              <a:schemeClr val="accent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12" name="Oval 11"/>
            <p:cNvSpPr/>
            <p:nvPr/>
          </p:nvSpPr>
          <p:spPr bwMode="auto">
            <a:xfrm>
              <a:off x="5486400" y="4191000"/>
              <a:ext cx="533400" cy="533400"/>
            </a:xfrm>
            <a:prstGeom prst="ellipse">
              <a:avLst/>
            </a:prstGeom>
            <a:solidFill>
              <a:schemeClr val="accent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grpSp>
          <p:nvGrpSpPr>
            <p:cNvPr id="85" name="Group 84"/>
            <p:cNvGrpSpPr/>
            <p:nvPr/>
          </p:nvGrpSpPr>
          <p:grpSpPr>
            <a:xfrm>
              <a:off x="3276600" y="4343400"/>
              <a:ext cx="304800" cy="230188"/>
              <a:chOff x="228600" y="4114800"/>
              <a:chExt cx="304800" cy="230188"/>
            </a:xfrm>
          </p:grpSpPr>
          <p:cxnSp>
            <p:nvCxnSpPr>
              <p:cNvPr id="15" name="Straight Connector 14"/>
              <p:cNvCxnSpPr/>
              <p:nvPr/>
            </p:nvCxnSpPr>
            <p:spPr bwMode="auto">
              <a:xfrm flipV="1">
                <a:off x="304800" y="4191000"/>
                <a:ext cx="228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rot="10800000">
                <a:off x="228600" y="4191000"/>
                <a:ext cx="228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 name="Straight Connector 20"/>
              <p:cNvCxnSpPr/>
              <p:nvPr/>
            </p:nvCxnSpPr>
            <p:spPr bwMode="auto">
              <a:xfrm rot="5400000" flipH="1" flipV="1">
                <a:off x="228600" y="4191000"/>
                <a:ext cx="2286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rot="16200000" flipV="1">
                <a:off x="304800" y="4191000"/>
                <a:ext cx="2286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rot="10800000">
                <a:off x="228600" y="4191000"/>
                <a:ext cx="3048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rot="10800000">
                <a:off x="381000" y="4114800"/>
                <a:ext cx="1524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rot="5400000" flipH="1" flipV="1">
                <a:off x="419100" y="4229100"/>
                <a:ext cx="1524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304800" y="4343400"/>
                <a:ext cx="1524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rot="16200000" flipH="1">
                <a:off x="189706" y="4229894"/>
                <a:ext cx="153988"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 name="Straight Connector 34"/>
              <p:cNvCxnSpPr/>
              <p:nvPr/>
            </p:nvCxnSpPr>
            <p:spPr bwMode="auto">
              <a:xfrm rot="10800000" flipV="1">
                <a:off x="228600" y="4114800"/>
                <a:ext cx="152400" cy="777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86" name="Group 85"/>
            <p:cNvGrpSpPr/>
            <p:nvPr/>
          </p:nvGrpSpPr>
          <p:grpSpPr>
            <a:xfrm>
              <a:off x="4114800" y="4572000"/>
              <a:ext cx="153194" cy="153988"/>
              <a:chOff x="609600" y="4191000"/>
              <a:chExt cx="153194" cy="153988"/>
            </a:xfrm>
          </p:grpSpPr>
          <p:cxnSp>
            <p:nvCxnSpPr>
              <p:cNvPr id="37" name="Straight Connector 36"/>
              <p:cNvCxnSpPr/>
              <p:nvPr/>
            </p:nvCxnSpPr>
            <p:spPr bwMode="auto">
              <a:xfrm rot="5400000">
                <a:off x="608806" y="4191794"/>
                <a:ext cx="153988"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 name="Straight Connector 38"/>
              <p:cNvCxnSpPr/>
              <p:nvPr/>
            </p:nvCxnSpPr>
            <p:spPr bwMode="auto">
              <a:xfrm rot="16200000" flipH="1">
                <a:off x="608806" y="4191794"/>
                <a:ext cx="153988"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 name="Straight Connector 40"/>
              <p:cNvCxnSpPr/>
              <p:nvPr/>
            </p:nvCxnSpPr>
            <p:spPr bwMode="auto">
              <a:xfrm rot="5400000">
                <a:off x="685800" y="4267200"/>
                <a:ext cx="1524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 name="Straight Connector 42"/>
              <p:cNvCxnSpPr/>
              <p:nvPr/>
            </p:nvCxnSpPr>
            <p:spPr bwMode="auto">
              <a:xfrm rot="5400000">
                <a:off x="534194" y="4266406"/>
                <a:ext cx="1524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rot="10800000">
                <a:off x="609600" y="4191000"/>
                <a:ext cx="1524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 name="Straight Connector 45"/>
              <p:cNvCxnSpPr/>
              <p:nvPr/>
            </p:nvCxnSpPr>
            <p:spPr bwMode="auto">
              <a:xfrm rot="10800000">
                <a:off x="609600" y="4343400"/>
                <a:ext cx="1524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87" name="Group 86"/>
            <p:cNvGrpSpPr/>
            <p:nvPr/>
          </p:nvGrpSpPr>
          <p:grpSpPr>
            <a:xfrm>
              <a:off x="5715000" y="4419600"/>
              <a:ext cx="152400" cy="153988"/>
              <a:chOff x="838200" y="4191000"/>
              <a:chExt cx="152400" cy="153988"/>
            </a:xfrm>
          </p:grpSpPr>
          <p:cxnSp>
            <p:nvCxnSpPr>
              <p:cNvPr id="47" name="Straight Connector 46"/>
              <p:cNvCxnSpPr/>
              <p:nvPr/>
            </p:nvCxnSpPr>
            <p:spPr bwMode="auto">
              <a:xfrm rot="10800000">
                <a:off x="838200" y="4343400"/>
                <a:ext cx="1524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 name="Straight Connector 47"/>
              <p:cNvCxnSpPr/>
              <p:nvPr/>
            </p:nvCxnSpPr>
            <p:spPr bwMode="auto">
              <a:xfrm rot="16200000" flipV="1">
                <a:off x="876300" y="4229100"/>
                <a:ext cx="1524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 name="Straight Connector 49"/>
              <p:cNvCxnSpPr/>
              <p:nvPr/>
            </p:nvCxnSpPr>
            <p:spPr bwMode="auto">
              <a:xfrm rot="5400000">
                <a:off x="800100" y="4229100"/>
                <a:ext cx="1524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88" name="Group 87"/>
            <p:cNvGrpSpPr/>
            <p:nvPr/>
          </p:nvGrpSpPr>
          <p:grpSpPr>
            <a:xfrm>
              <a:off x="4876800" y="4495800"/>
              <a:ext cx="304800" cy="229397"/>
              <a:chOff x="1066800" y="4114797"/>
              <a:chExt cx="304800" cy="229397"/>
            </a:xfrm>
          </p:grpSpPr>
          <p:cxnSp>
            <p:nvCxnSpPr>
              <p:cNvPr id="52" name="Straight Connector 51"/>
              <p:cNvCxnSpPr/>
              <p:nvPr/>
            </p:nvCxnSpPr>
            <p:spPr bwMode="auto">
              <a:xfrm rot="10800000">
                <a:off x="1143000" y="4343400"/>
                <a:ext cx="152400" cy="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 name="Straight Connector 54"/>
              <p:cNvCxnSpPr/>
              <p:nvPr/>
            </p:nvCxnSpPr>
            <p:spPr bwMode="auto">
              <a:xfrm rot="5400000">
                <a:off x="1257302" y="4229102"/>
                <a:ext cx="152398" cy="7619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 name="Straight Connector 57"/>
              <p:cNvCxnSpPr/>
              <p:nvPr/>
            </p:nvCxnSpPr>
            <p:spPr bwMode="auto">
              <a:xfrm>
                <a:off x="1295400" y="4114802"/>
                <a:ext cx="76200" cy="7619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 name="Straight Connector 59"/>
              <p:cNvCxnSpPr/>
              <p:nvPr/>
            </p:nvCxnSpPr>
            <p:spPr bwMode="auto">
              <a:xfrm flipV="1">
                <a:off x="1143000" y="4114797"/>
                <a:ext cx="152400" cy="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 name="Straight Connector 61"/>
              <p:cNvCxnSpPr/>
              <p:nvPr/>
            </p:nvCxnSpPr>
            <p:spPr bwMode="auto">
              <a:xfrm rot="5400000" flipH="1" flipV="1">
                <a:off x="1028701" y="4152901"/>
                <a:ext cx="152398"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 name="Straight Connector 64"/>
              <p:cNvCxnSpPr/>
              <p:nvPr/>
            </p:nvCxnSpPr>
            <p:spPr bwMode="auto">
              <a:xfrm rot="16200000" flipH="1">
                <a:off x="1066800" y="4267200"/>
                <a:ext cx="762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 name="Straight Connector 66"/>
              <p:cNvCxnSpPr/>
              <p:nvPr/>
            </p:nvCxnSpPr>
            <p:spPr bwMode="auto">
              <a:xfrm>
                <a:off x="1143000" y="4114800"/>
                <a:ext cx="2286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 name="Straight Connector 68"/>
              <p:cNvCxnSpPr/>
              <p:nvPr/>
            </p:nvCxnSpPr>
            <p:spPr bwMode="auto">
              <a:xfrm>
                <a:off x="1066800" y="4267200"/>
                <a:ext cx="2286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 name="Straight Connector 69"/>
              <p:cNvCxnSpPr/>
              <p:nvPr/>
            </p:nvCxnSpPr>
            <p:spPr bwMode="auto">
              <a:xfrm rot="16200000" flipH="1">
                <a:off x="1104900" y="4152900"/>
                <a:ext cx="228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p:nvPr/>
            </p:nvCxnSpPr>
            <p:spPr bwMode="auto">
              <a:xfrm>
                <a:off x="1143000" y="4114800"/>
                <a:ext cx="2286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 name="Straight Connector 74"/>
              <p:cNvCxnSpPr/>
              <p:nvPr/>
            </p:nvCxnSpPr>
            <p:spPr bwMode="auto">
              <a:xfrm flipV="1">
                <a:off x="1066800" y="4191000"/>
                <a:ext cx="3048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 name="Straight Connector 76"/>
              <p:cNvCxnSpPr/>
              <p:nvPr/>
            </p:nvCxnSpPr>
            <p:spPr bwMode="auto">
              <a:xfrm flipV="1">
                <a:off x="1066800" y="4114800"/>
                <a:ext cx="228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flipV="1">
                <a:off x="1143000" y="4191000"/>
                <a:ext cx="228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rot="5400000">
                <a:off x="1104900" y="4152900"/>
                <a:ext cx="22860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p:nvPr/>
            </p:nvCxnSpPr>
            <p:spPr bwMode="auto">
              <a:xfrm rot="5400000">
                <a:off x="1028700" y="4229100"/>
                <a:ext cx="228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rot="5400000">
                <a:off x="1181894" y="4228306"/>
                <a:ext cx="228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89" name="Up-Down Arrow 88"/>
            <p:cNvSpPr/>
            <p:nvPr/>
          </p:nvSpPr>
          <p:spPr bwMode="auto">
            <a:xfrm rot="2400000">
              <a:off x="3558048" y="3891289"/>
              <a:ext cx="228600" cy="381000"/>
            </a:xfrm>
            <a:prstGeom prst="up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0" name="Up-Down Arrow 89"/>
            <p:cNvSpPr/>
            <p:nvPr/>
          </p:nvSpPr>
          <p:spPr bwMode="auto">
            <a:xfrm rot="853289">
              <a:off x="4143375" y="4014786"/>
              <a:ext cx="228600" cy="381000"/>
            </a:xfrm>
            <a:prstGeom prst="up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1" name="Up-Down Arrow 90"/>
            <p:cNvSpPr/>
            <p:nvPr/>
          </p:nvSpPr>
          <p:spPr bwMode="auto">
            <a:xfrm rot="20739504">
              <a:off x="4791075" y="4000500"/>
              <a:ext cx="228600" cy="381000"/>
            </a:xfrm>
            <a:prstGeom prst="up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2" name="Up-Down Arrow 91"/>
            <p:cNvSpPr/>
            <p:nvPr/>
          </p:nvSpPr>
          <p:spPr bwMode="auto">
            <a:xfrm rot="19477079">
              <a:off x="5386387" y="3871913"/>
              <a:ext cx="228600" cy="381000"/>
            </a:xfrm>
            <a:prstGeom prst="up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gr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2688" y="1990417"/>
            <a:ext cx="7580312" cy="4611687"/>
          </a:xfrm>
          <a:effectLst/>
        </p:spPr>
        <p:txBody>
          <a:bodyPr>
            <a:normAutofit/>
          </a:bodyPr>
          <a:lstStyle/>
          <a:p>
            <a:r>
              <a:rPr lang="en-US" sz="2800" dirty="0" smtClean="0"/>
              <a:t>Capacity </a:t>
            </a:r>
            <a:r>
              <a:rPr lang="en-US" sz="2800" dirty="0" smtClean="0"/>
              <a:t>region is given by set of linear </a:t>
            </a:r>
            <a:r>
              <a:rPr lang="en-US" sz="2800" dirty="0" smtClean="0"/>
              <a:t>inequalities:</a:t>
            </a:r>
          </a:p>
          <a:p>
            <a:endParaRPr lang="en-US" sz="2800" dirty="0" smtClean="0"/>
          </a:p>
          <a:p>
            <a:endParaRPr lang="en-US" sz="2800" dirty="0" smtClean="0"/>
          </a:p>
          <a:p>
            <a:endParaRPr lang="en-US" sz="2800" dirty="0" smtClean="0"/>
          </a:p>
          <a:p>
            <a:r>
              <a:rPr lang="en-US" sz="2800" dirty="0" smtClean="0"/>
              <a:t>Remark:</a:t>
            </a:r>
          </a:p>
          <a:p>
            <a:pPr lvl="1"/>
            <a:r>
              <a:rPr lang="en-US" sz="2400" dirty="0" smtClean="0"/>
              <a:t>Despite multiple sessions (and helpers), still no inter-session or intra-session network coding is needed</a:t>
            </a:r>
            <a:r>
              <a:rPr lang="en-US" sz="2400" dirty="0" smtClean="0"/>
              <a:t>!</a:t>
            </a:r>
          </a:p>
          <a:p>
            <a:pPr lvl="1"/>
            <a:r>
              <a:rPr lang="en-US" sz="2400" dirty="0" smtClean="0"/>
              <a:t>Still |</a:t>
            </a:r>
            <a:r>
              <a:rPr lang="en-US" sz="2400" i="1" dirty="0" smtClean="0"/>
              <a:t>V</a:t>
            </a:r>
            <a:r>
              <a:rPr lang="en-US" sz="2400" dirty="0" smtClean="0"/>
              <a:t>| trees instead of </a:t>
            </a:r>
            <a:r>
              <a:rPr lang="en-US" sz="2400" i="1" dirty="0" smtClean="0"/>
              <a:t>O</a:t>
            </a:r>
            <a:r>
              <a:rPr lang="en-US" sz="2400" dirty="0" smtClean="0"/>
              <a:t>(|</a:t>
            </a:r>
            <a:r>
              <a:rPr lang="en-US" sz="2400" i="1" dirty="0" smtClean="0"/>
              <a:t>V</a:t>
            </a:r>
            <a:r>
              <a:rPr lang="en-US" sz="2400" dirty="0" smtClean="0"/>
              <a:t>|</a:t>
            </a:r>
            <a:r>
              <a:rPr lang="en-US" sz="2400" baseline="30000" dirty="0" smtClean="0"/>
              <a:t>|</a:t>
            </a:r>
            <a:r>
              <a:rPr lang="en-US" sz="2400" i="1" baseline="30000" dirty="0" smtClean="0"/>
              <a:t>V</a:t>
            </a:r>
            <a:r>
              <a:rPr lang="en-US" sz="2400" baseline="30000" dirty="0" smtClean="0"/>
              <a:t>|</a:t>
            </a:r>
            <a:r>
              <a:rPr lang="en-US" sz="2400" dirty="0" smtClean="0"/>
              <a:t>); still simple</a:t>
            </a:r>
            <a:r>
              <a:rPr lang="en-US" sz="2400" dirty="0" smtClean="0"/>
              <a:t>, </a:t>
            </a:r>
            <a:r>
              <a:rPr lang="en-US" sz="2400" dirty="0" smtClean="0"/>
              <a:t>short</a:t>
            </a:r>
            <a:endParaRPr lang="en-US" sz="2400" dirty="0" smtClean="0"/>
          </a:p>
        </p:txBody>
      </p:sp>
      <p:sp>
        <p:nvSpPr>
          <p:cNvPr id="2" name="Title 1"/>
          <p:cNvSpPr>
            <a:spLocks noGrp="1"/>
          </p:cNvSpPr>
          <p:nvPr>
            <p:ph type="title"/>
          </p:nvPr>
        </p:nvSpPr>
        <p:spPr/>
        <p:txBody>
          <a:bodyPr/>
          <a:lstStyle/>
          <a:p>
            <a:r>
              <a:rPr lang="en-US" dirty="0" smtClean="0"/>
              <a:t>Multi-session</a:t>
            </a:r>
            <a:br>
              <a:rPr lang="en-US" dirty="0" smtClean="0"/>
            </a:br>
            <a:r>
              <a:rPr lang="en-US" dirty="0" err="1" smtClean="0"/>
              <a:t>Mutualcast</a:t>
            </a:r>
            <a:r>
              <a:rPr lang="en-US" dirty="0" smtClean="0"/>
              <a:t> Theorem</a:t>
            </a:r>
            <a:endParaRPr lang="en-US" dirty="0"/>
          </a:p>
        </p:txBody>
      </p:sp>
      <p:pic>
        <p:nvPicPr>
          <p:cNvPr id="5" name="Picture 42" descr="MCj01051880000[1]"/>
          <p:cNvPicPr>
            <a:picLocks noChangeAspect="1" noChangeArrowheads="1"/>
          </p:cNvPicPr>
          <p:nvPr/>
        </p:nvPicPr>
        <p:blipFill>
          <a:blip r:embed="rId3"/>
          <a:srcRect/>
          <a:stretch>
            <a:fillRect/>
          </a:stretch>
        </p:blipFill>
        <p:spPr bwMode="auto">
          <a:xfrm rot="1792659">
            <a:off x="6726526" y="303624"/>
            <a:ext cx="1600200" cy="1428750"/>
          </a:xfrm>
          <a:prstGeom prst="rect">
            <a:avLst/>
          </a:prstGeom>
          <a:noFill/>
        </p:spPr>
      </p:pic>
      <p:sp>
        <p:nvSpPr>
          <p:cNvPr id="10" name="Text Box 63"/>
          <p:cNvSpPr txBox="1">
            <a:spLocks noChangeArrowheads="1"/>
          </p:cNvSpPr>
          <p:nvPr/>
        </p:nvSpPr>
        <p:spPr bwMode="auto">
          <a:xfrm>
            <a:off x="533400" y="6265863"/>
            <a:ext cx="8077200" cy="339725"/>
          </a:xfrm>
          <a:prstGeom prst="rect">
            <a:avLst/>
          </a:prstGeom>
          <a:noFill/>
          <a:ln w="9525" algn="ctr">
            <a:noFill/>
            <a:miter lim="800000"/>
            <a:headEnd/>
            <a:tailEnd/>
          </a:ln>
        </p:spPr>
        <p:txBody>
          <a:bodyPr>
            <a:spAutoFit/>
          </a:bodyPr>
          <a:lstStyle/>
          <a:p>
            <a:pPr lvl="1" eaLnBrk="1" hangingPunct="1">
              <a:lnSpc>
                <a:spcPct val="90000"/>
              </a:lnSpc>
              <a:spcBef>
                <a:spcPct val="20000"/>
              </a:spcBef>
              <a:buClr>
                <a:schemeClr val="hlink"/>
              </a:buClr>
              <a:buSzPct val="55000"/>
              <a:buFont typeface="Wingdings" pitchFamily="2" charset="2"/>
              <a:buNone/>
            </a:pPr>
            <a:r>
              <a:rPr lang="en-US" i="1" dirty="0" smtClean="0">
                <a:solidFill>
                  <a:schemeClr val="tx2"/>
                </a:solidFill>
              </a:rPr>
              <a:t>[Sengupta, Chen, Chou, Li; ISIT 2008]</a:t>
            </a:r>
            <a:endParaRPr lang="en-US" i="1" dirty="0">
              <a:solidFill>
                <a:schemeClr val="tx2"/>
              </a:solidFill>
            </a:endParaRPr>
          </a:p>
        </p:txBody>
      </p:sp>
      <p:graphicFrame>
        <p:nvGraphicFramePr>
          <p:cNvPr id="155651" name="Object 2"/>
          <p:cNvGraphicFramePr>
            <a:graphicFrameLocks noChangeAspect="1"/>
          </p:cNvGraphicFramePr>
          <p:nvPr/>
        </p:nvGraphicFramePr>
        <p:xfrm>
          <a:off x="1982479" y="2895600"/>
          <a:ext cx="3857625" cy="511175"/>
        </p:xfrm>
        <a:graphic>
          <a:graphicData uri="http://schemas.openxmlformats.org/presentationml/2006/ole">
            <p:oleObj spid="_x0000_s155651" name="Equation" r:id="rId4" imgW="1828800" imgH="241200" progId="Equation.DSMT4">
              <p:embed/>
            </p:oleObj>
          </a:graphicData>
        </a:graphic>
      </p:graphicFrame>
      <p:graphicFrame>
        <p:nvGraphicFramePr>
          <p:cNvPr id="155652" name="Object 4"/>
          <p:cNvGraphicFramePr>
            <a:graphicFrameLocks noChangeAspect="1"/>
          </p:cNvGraphicFramePr>
          <p:nvPr/>
        </p:nvGraphicFramePr>
        <p:xfrm>
          <a:off x="2133600" y="3505200"/>
          <a:ext cx="3509963" cy="754063"/>
        </p:xfrm>
        <a:graphic>
          <a:graphicData uri="http://schemas.openxmlformats.org/presentationml/2006/ole">
            <p:oleObj spid="_x0000_s155652" name="Equation" r:id="rId5" imgW="1663560" imgH="355320" progId="Equation.DSMT4">
              <p:embed/>
            </p:oleObj>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val 20"/>
          <p:cNvSpPr/>
          <p:nvPr/>
        </p:nvSpPr>
        <p:spPr bwMode="auto">
          <a:xfrm>
            <a:off x="3200400" y="2286000"/>
            <a:ext cx="2438400" cy="914400"/>
          </a:xfrm>
          <a:prstGeom prst="ellipse">
            <a:avLst/>
          </a:prstGeom>
          <a:solidFill>
            <a:schemeClr val="accent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pic>
        <p:nvPicPr>
          <p:cNvPr id="20" name="Picture 12" descr="C:\Users\pachou\AppData\Local\Microsoft\Windows\Temporary Internet Files\Content.IE5\4UMIZJQC\MCj03984910000[1].wmf"/>
          <p:cNvPicPr>
            <a:picLocks noChangeAspect="1" noChangeArrowheads="1"/>
          </p:cNvPicPr>
          <p:nvPr/>
        </p:nvPicPr>
        <p:blipFill>
          <a:blip r:embed="rId3"/>
          <a:srcRect/>
          <a:stretch>
            <a:fillRect/>
          </a:stretch>
        </p:blipFill>
        <p:spPr bwMode="auto">
          <a:xfrm>
            <a:off x="4953000" y="2895600"/>
            <a:ext cx="595312" cy="529166"/>
          </a:xfrm>
          <a:prstGeom prst="rect">
            <a:avLst/>
          </a:prstGeom>
          <a:noFill/>
        </p:spPr>
      </p:pic>
      <p:pic>
        <p:nvPicPr>
          <p:cNvPr id="19" name="Picture 13" descr="C:\Users\pachou\AppData\Local\Microsoft\Windows\Temporary Internet Files\Content.IE5\39GPP43F\MCj03984750000[1].wmf"/>
          <p:cNvPicPr>
            <a:picLocks noChangeAspect="1" noChangeArrowheads="1"/>
          </p:cNvPicPr>
          <p:nvPr/>
        </p:nvPicPr>
        <p:blipFill>
          <a:blip r:embed="rId4"/>
          <a:srcRect/>
          <a:stretch>
            <a:fillRect/>
          </a:stretch>
        </p:blipFill>
        <p:spPr bwMode="auto">
          <a:xfrm>
            <a:off x="3276600" y="2971800"/>
            <a:ext cx="463514" cy="511509"/>
          </a:xfrm>
          <a:prstGeom prst="rect">
            <a:avLst/>
          </a:prstGeom>
          <a:noFill/>
        </p:spPr>
      </p:pic>
      <p:pic>
        <p:nvPicPr>
          <p:cNvPr id="18" name="Picture 12" descr="C:\Users\pachou\AppData\Local\Microsoft\Windows\Temporary Internet Files\Content.IE5\4UMIZJQC\MCj03984910000[1].wmf"/>
          <p:cNvPicPr>
            <a:picLocks noChangeAspect="1" noChangeArrowheads="1"/>
          </p:cNvPicPr>
          <p:nvPr/>
        </p:nvPicPr>
        <p:blipFill>
          <a:blip r:embed="rId3"/>
          <a:srcRect/>
          <a:stretch>
            <a:fillRect/>
          </a:stretch>
        </p:blipFill>
        <p:spPr bwMode="auto">
          <a:xfrm flipH="1">
            <a:off x="3962400" y="1828800"/>
            <a:ext cx="595312" cy="529166"/>
          </a:xfrm>
          <a:prstGeom prst="rect">
            <a:avLst/>
          </a:prstGeom>
          <a:noFill/>
        </p:spPr>
      </p:pic>
      <p:sp>
        <p:nvSpPr>
          <p:cNvPr id="2" name="Title 1"/>
          <p:cNvSpPr>
            <a:spLocks noGrp="1"/>
          </p:cNvSpPr>
          <p:nvPr>
            <p:ph type="title"/>
          </p:nvPr>
        </p:nvSpPr>
        <p:spPr/>
        <p:txBody>
          <a:bodyPr/>
          <a:lstStyle/>
          <a:p>
            <a:r>
              <a:rPr lang="en-US" dirty="0" smtClean="0"/>
              <a:t>Application</a:t>
            </a:r>
            <a:br>
              <a:rPr lang="en-US" dirty="0" smtClean="0"/>
            </a:br>
            <a:r>
              <a:rPr lang="en-US" dirty="0" smtClean="0"/>
              <a:t>to Video Conferencing</a:t>
            </a:r>
            <a:endParaRPr lang="en-US" dirty="0"/>
          </a:p>
        </p:txBody>
      </p:sp>
      <p:sp>
        <p:nvSpPr>
          <p:cNvPr id="3" name="Content Placeholder 2"/>
          <p:cNvSpPr>
            <a:spLocks noGrp="1"/>
          </p:cNvSpPr>
          <p:nvPr>
            <p:ph idx="1"/>
          </p:nvPr>
        </p:nvSpPr>
        <p:spPr>
          <a:xfrm>
            <a:off x="1182688" y="3581399"/>
            <a:ext cx="7772400" cy="2551113"/>
          </a:xfrm>
        </p:spPr>
        <p:txBody>
          <a:bodyPr/>
          <a:lstStyle/>
          <a:p>
            <a:r>
              <a:rPr lang="en-US" sz="2400" dirty="0" smtClean="0"/>
              <a:t>Maximizing                 over all</a:t>
            </a:r>
            <a:br>
              <a:rPr lang="en-US" sz="2400" dirty="0" smtClean="0"/>
            </a:br>
            <a:r>
              <a:rPr lang="en-US" sz="2400" dirty="0" smtClean="0"/>
              <a:t>can be found by maximizing</a:t>
            </a:r>
            <a:br>
              <a:rPr lang="en-US" sz="2400" dirty="0" smtClean="0"/>
            </a:br>
            <a:r>
              <a:rPr lang="en-US" sz="2400" dirty="0" smtClean="0"/>
              <a:t>over all tree rates </a:t>
            </a:r>
            <a:r>
              <a:rPr lang="en-US" sz="2400" i="1" dirty="0" err="1" smtClean="0"/>
              <a:t>x</a:t>
            </a:r>
            <a:r>
              <a:rPr lang="en-US" sz="2400" i="1" baseline="-25000" dirty="0" err="1" smtClean="0"/>
              <a:t>ij</a:t>
            </a:r>
            <a:r>
              <a:rPr lang="en-US" sz="2400" i="1" dirty="0" smtClean="0"/>
              <a:t>, </a:t>
            </a:r>
            <a:r>
              <a:rPr lang="en-US" sz="2400" i="1" dirty="0" err="1" smtClean="0"/>
              <a:t>i</a:t>
            </a:r>
            <a:r>
              <a:rPr lang="en-US" sz="2400" i="1" dirty="0" smtClean="0"/>
              <a:t>=1,…,|S|, j=1,…,|V|, </a:t>
            </a:r>
            <a:r>
              <a:rPr lang="en-US" sz="2400" dirty="0" err="1" smtClean="0"/>
              <a:t>s.t</a:t>
            </a:r>
            <a:r>
              <a:rPr lang="en-US" sz="2400" dirty="0" smtClean="0"/>
              <a:t>.</a:t>
            </a:r>
          </a:p>
          <a:p>
            <a:pPr lvl="1"/>
            <a:r>
              <a:rPr lang="en-US" sz="2000" dirty="0" smtClean="0"/>
              <a:t>                                  ,  </a:t>
            </a:r>
            <a:r>
              <a:rPr lang="en-US" sz="2400" i="1" dirty="0" err="1" smtClean="0"/>
              <a:t>i</a:t>
            </a:r>
            <a:r>
              <a:rPr lang="en-US" sz="2400" i="1" dirty="0" smtClean="0"/>
              <a:t>=1,…,|S|</a:t>
            </a:r>
            <a:endParaRPr lang="en-US" sz="2000" dirty="0" smtClean="0"/>
          </a:p>
          <a:p>
            <a:pPr lvl="1"/>
            <a:r>
              <a:rPr lang="en-US" sz="2000" dirty="0" smtClean="0"/>
              <a:t> </a:t>
            </a:r>
          </a:p>
          <a:p>
            <a:endParaRPr lang="en-US" sz="2400" dirty="0" smtClean="0"/>
          </a:p>
          <a:p>
            <a:r>
              <a:rPr lang="en-US" sz="2400" dirty="0" smtClean="0"/>
              <a:t>Network Utility Maximization problem</a:t>
            </a:r>
          </a:p>
        </p:txBody>
      </p:sp>
      <p:graphicFrame>
        <p:nvGraphicFramePr>
          <p:cNvPr id="125954" name="Object 2"/>
          <p:cNvGraphicFramePr>
            <a:graphicFrameLocks noChangeAspect="1"/>
          </p:cNvGraphicFramePr>
          <p:nvPr/>
        </p:nvGraphicFramePr>
        <p:xfrm>
          <a:off x="3124200" y="3559792"/>
          <a:ext cx="1206500" cy="538162"/>
        </p:xfrm>
        <a:graphic>
          <a:graphicData uri="http://schemas.openxmlformats.org/presentationml/2006/ole">
            <p:oleObj spid="_x0000_s125954" name="Equation" r:id="rId5" imgW="571320" imgH="253800" progId="Equation.DSMT4">
              <p:embed/>
            </p:oleObj>
          </a:graphicData>
        </a:graphic>
      </p:graphicFrame>
      <p:graphicFrame>
        <p:nvGraphicFramePr>
          <p:cNvPr id="125956" name="Object 4"/>
          <p:cNvGraphicFramePr>
            <a:graphicFrameLocks noChangeAspect="1"/>
          </p:cNvGraphicFramePr>
          <p:nvPr/>
        </p:nvGraphicFramePr>
        <p:xfrm>
          <a:off x="5334000" y="3605212"/>
          <a:ext cx="1849437" cy="509588"/>
        </p:xfrm>
        <a:graphic>
          <a:graphicData uri="http://schemas.openxmlformats.org/presentationml/2006/ole">
            <p:oleObj spid="_x0000_s125956" name="Equation" r:id="rId6" imgW="876240" imgH="241200" progId="Equation.DSMT4">
              <p:embed/>
            </p:oleObj>
          </a:graphicData>
        </a:graphic>
      </p:graphicFrame>
      <p:graphicFrame>
        <p:nvGraphicFramePr>
          <p:cNvPr id="9" name="Object 2"/>
          <p:cNvGraphicFramePr>
            <a:graphicFrameLocks noChangeAspect="1"/>
          </p:cNvGraphicFramePr>
          <p:nvPr/>
        </p:nvGraphicFramePr>
        <p:xfrm>
          <a:off x="1981200" y="4746625"/>
          <a:ext cx="2170112" cy="511175"/>
        </p:xfrm>
        <a:graphic>
          <a:graphicData uri="http://schemas.openxmlformats.org/presentationml/2006/ole">
            <p:oleObj spid="_x0000_s125959" name="Equation" r:id="rId7" imgW="1028520" imgH="241200" progId="Equation.DSMT4">
              <p:embed/>
            </p:oleObj>
          </a:graphicData>
        </a:graphic>
      </p:graphicFrame>
      <p:graphicFrame>
        <p:nvGraphicFramePr>
          <p:cNvPr id="12" name="Object 2"/>
          <p:cNvGraphicFramePr>
            <a:graphicFrameLocks noChangeAspect="1"/>
          </p:cNvGraphicFramePr>
          <p:nvPr/>
        </p:nvGraphicFramePr>
        <p:xfrm>
          <a:off x="2250744" y="5181600"/>
          <a:ext cx="3429000" cy="754062"/>
        </p:xfrm>
        <a:graphic>
          <a:graphicData uri="http://schemas.openxmlformats.org/presentationml/2006/ole">
            <p:oleObj spid="_x0000_s125961" name="Equation" r:id="rId8" imgW="1625400" imgH="355320" progId="Equation.DSMT4">
              <p:embed/>
            </p:oleObj>
          </a:graphicData>
        </a:graphic>
      </p:graphicFrame>
      <p:graphicFrame>
        <p:nvGraphicFramePr>
          <p:cNvPr id="14" name="Object 2"/>
          <p:cNvGraphicFramePr>
            <a:graphicFrameLocks noChangeAspect="1"/>
          </p:cNvGraphicFramePr>
          <p:nvPr/>
        </p:nvGraphicFramePr>
        <p:xfrm>
          <a:off x="5105400" y="3957638"/>
          <a:ext cx="1206500" cy="538162"/>
        </p:xfrm>
        <a:graphic>
          <a:graphicData uri="http://schemas.openxmlformats.org/presentationml/2006/ole">
            <p:oleObj spid="_x0000_s125963" name="Equation" r:id="rId9" imgW="571320" imgH="253800" progId="Equation.DSMT4">
              <p:embed/>
            </p:oleObj>
          </a:graphicData>
        </a:graphic>
      </p:graphicFrame>
      <p:pic>
        <p:nvPicPr>
          <p:cNvPr id="125964" name="Picture 12" descr="C:\Users\pachou\AppData\Local\Microsoft\Windows\Temporary Internet Files\Content.IE5\4UMIZJQC\MCj03984910000[1].wmf"/>
          <p:cNvPicPr>
            <a:picLocks noChangeAspect="1" noChangeArrowheads="1"/>
          </p:cNvPicPr>
          <p:nvPr/>
        </p:nvPicPr>
        <p:blipFill>
          <a:blip r:embed="rId3"/>
          <a:srcRect/>
          <a:stretch>
            <a:fillRect/>
          </a:stretch>
        </p:blipFill>
        <p:spPr bwMode="auto">
          <a:xfrm flipH="1">
            <a:off x="2667000" y="2209800"/>
            <a:ext cx="595312" cy="529166"/>
          </a:xfrm>
          <a:prstGeom prst="rect">
            <a:avLst/>
          </a:prstGeom>
          <a:noFill/>
        </p:spPr>
      </p:pic>
      <p:pic>
        <p:nvPicPr>
          <p:cNvPr id="125965" name="Picture 13" descr="C:\Users\pachou\AppData\Local\Microsoft\Windows\Temporary Internet Files\Content.IE5\39GPP43F\MCj03984750000[1].wmf"/>
          <p:cNvPicPr>
            <a:picLocks noChangeAspect="1" noChangeArrowheads="1"/>
          </p:cNvPicPr>
          <p:nvPr/>
        </p:nvPicPr>
        <p:blipFill>
          <a:blip r:embed="rId4"/>
          <a:srcRect/>
          <a:stretch>
            <a:fillRect/>
          </a:stretch>
        </p:blipFill>
        <p:spPr bwMode="auto">
          <a:xfrm flipH="1">
            <a:off x="5562600" y="2209800"/>
            <a:ext cx="463514" cy="511509"/>
          </a:xfrm>
          <a:prstGeom prst="rect">
            <a:avLst/>
          </a:prstGeom>
          <a:noFill/>
        </p:spPr>
      </p:pic>
      <p:pic>
        <p:nvPicPr>
          <p:cNvPr id="125966" name="Picture 14" descr="C:\Users\pachou\AppData\Local\Microsoft\Windows\Temporary Internet Files\Content.IE5\JQCUOWB5\MCj04241940000[1].wmf"/>
          <p:cNvPicPr>
            <a:picLocks noChangeAspect="1" noChangeArrowheads="1"/>
          </p:cNvPicPr>
          <p:nvPr/>
        </p:nvPicPr>
        <p:blipFill>
          <a:blip r:embed="rId10"/>
          <a:srcRect/>
          <a:stretch>
            <a:fillRect/>
          </a:stretch>
        </p:blipFill>
        <p:spPr bwMode="auto">
          <a:xfrm>
            <a:off x="2971800" y="2209800"/>
            <a:ext cx="477537" cy="635000"/>
          </a:xfrm>
          <a:prstGeom prst="rect">
            <a:avLst/>
          </a:prstGeom>
          <a:noFill/>
        </p:spPr>
      </p:pic>
      <p:pic>
        <p:nvPicPr>
          <p:cNvPr id="13" name="Picture 14" descr="C:\Users\pachou\AppData\Local\Microsoft\Windows\Temporary Internet Files\Content.IE5\JQCUOWB5\MCj04241940000[1].wmf"/>
          <p:cNvPicPr>
            <a:picLocks noChangeAspect="1" noChangeArrowheads="1"/>
          </p:cNvPicPr>
          <p:nvPr/>
        </p:nvPicPr>
        <p:blipFill>
          <a:blip r:embed="rId10"/>
          <a:srcRect/>
          <a:stretch>
            <a:fillRect/>
          </a:stretch>
        </p:blipFill>
        <p:spPr bwMode="auto">
          <a:xfrm>
            <a:off x="3505200" y="2895600"/>
            <a:ext cx="477537" cy="635000"/>
          </a:xfrm>
          <a:prstGeom prst="rect">
            <a:avLst/>
          </a:prstGeom>
          <a:noFill/>
        </p:spPr>
      </p:pic>
      <p:pic>
        <p:nvPicPr>
          <p:cNvPr id="15" name="Picture 14" descr="C:\Users\pachou\AppData\Local\Microsoft\Windows\Temporary Internet Files\Content.IE5\JQCUOWB5\MCj04241940000[1].wmf"/>
          <p:cNvPicPr>
            <a:picLocks noChangeAspect="1" noChangeArrowheads="1"/>
          </p:cNvPicPr>
          <p:nvPr/>
        </p:nvPicPr>
        <p:blipFill>
          <a:blip r:embed="rId10"/>
          <a:srcRect/>
          <a:stretch>
            <a:fillRect/>
          </a:stretch>
        </p:blipFill>
        <p:spPr bwMode="auto">
          <a:xfrm>
            <a:off x="4267200" y="1828800"/>
            <a:ext cx="477537" cy="635000"/>
          </a:xfrm>
          <a:prstGeom prst="rect">
            <a:avLst/>
          </a:prstGeom>
          <a:noFill/>
        </p:spPr>
      </p:pic>
      <p:pic>
        <p:nvPicPr>
          <p:cNvPr id="16" name="Picture 15" descr="C:\Users\pachou\AppData\Local\Microsoft\Windows\Temporary Internet Files\Content.IE5\JQCUOWB5\MCj04241940000[1].wmf"/>
          <p:cNvPicPr>
            <a:picLocks noChangeAspect="1" noChangeArrowheads="1"/>
          </p:cNvPicPr>
          <p:nvPr/>
        </p:nvPicPr>
        <p:blipFill>
          <a:blip r:embed="rId10"/>
          <a:srcRect/>
          <a:stretch>
            <a:fillRect/>
          </a:stretch>
        </p:blipFill>
        <p:spPr bwMode="auto">
          <a:xfrm flipH="1">
            <a:off x="5334000" y="2209800"/>
            <a:ext cx="477537" cy="635000"/>
          </a:xfrm>
          <a:prstGeom prst="rect">
            <a:avLst/>
          </a:prstGeom>
          <a:noFill/>
        </p:spPr>
      </p:pic>
      <p:pic>
        <p:nvPicPr>
          <p:cNvPr id="17" name="Picture 16" descr="C:\Users\pachou\AppData\Local\Microsoft\Windows\Temporary Internet Files\Content.IE5\JQCUOWB5\MCj04241940000[1].wmf"/>
          <p:cNvPicPr>
            <a:picLocks noChangeAspect="1" noChangeArrowheads="1"/>
          </p:cNvPicPr>
          <p:nvPr/>
        </p:nvPicPr>
        <p:blipFill>
          <a:blip r:embed="rId10"/>
          <a:srcRect/>
          <a:stretch>
            <a:fillRect/>
          </a:stretch>
        </p:blipFill>
        <p:spPr bwMode="auto">
          <a:xfrm flipH="1">
            <a:off x="4724400" y="2895600"/>
            <a:ext cx="477537" cy="635000"/>
          </a:xfrm>
          <a:prstGeom prst="rect">
            <a:avLst/>
          </a:prstGeom>
          <a:noFill/>
        </p:spPr>
      </p:pic>
      <p:sp>
        <p:nvSpPr>
          <p:cNvPr id="22" name="TextBox 21"/>
          <p:cNvSpPr txBox="1"/>
          <p:nvPr/>
        </p:nvSpPr>
        <p:spPr>
          <a:xfrm>
            <a:off x="1905000" y="23622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U</a:t>
            </a:r>
            <a:r>
              <a:rPr lang="en-US" sz="2000" baseline="-25000" dirty="0" smtClean="0">
                <a:latin typeface="Times New Roman" pitchFamily="18" charset="0"/>
                <a:cs typeface="Times New Roman" pitchFamily="18" charset="0"/>
              </a:rPr>
              <a:t>1</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r</a:t>
            </a:r>
            <a:r>
              <a:rPr lang="en-US" sz="2000" baseline="-25000" dirty="0" smtClean="0">
                <a:latin typeface="Times New Roman" pitchFamily="18" charset="0"/>
                <a:cs typeface="Times New Roman" pitchFamily="18" charset="0"/>
              </a:rPr>
              <a:t>1</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23" name="TextBox 22"/>
          <p:cNvSpPr txBox="1"/>
          <p:nvPr/>
        </p:nvSpPr>
        <p:spPr>
          <a:xfrm>
            <a:off x="25146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U</a:t>
            </a:r>
            <a:r>
              <a:rPr lang="en-US" sz="2000" i="1"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r</a:t>
            </a:r>
            <a:r>
              <a:rPr lang="en-US" sz="2000"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24" name="TextBox 23"/>
          <p:cNvSpPr txBox="1"/>
          <p:nvPr/>
        </p:nvSpPr>
        <p:spPr>
          <a:xfrm>
            <a:off x="5943600" y="23622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U</a:t>
            </a:r>
            <a:r>
              <a:rPr lang="en-US" sz="2000" baseline="-25000" dirty="0" smtClean="0">
                <a:latin typeface="Times New Roman" pitchFamily="18" charset="0"/>
                <a:cs typeface="Times New Roman" pitchFamily="18" charset="0"/>
              </a:rPr>
              <a:t>4</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r</a:t>
            </a:r>
            <a:r>
              <a:rPr lang="en-US" sz="2000" baseline="-25000" dirty="0" smtClean="0">
                <a:latin typeface="Times New Roman" pitchFamily="18" charset="0"/>
                <a:cs typeface="Times New Roman" pitchFamily="18" charset="0"/>
              </a:rPr>
              <a:t>4</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25" name="TextBox 24"/>
          <p:cNvSpPr txBox="1"/>
          <p:nvPr/>
        </p:nvSpPr>
        <p:spPr>
          <a:xfrm>
            <a:off x="4648200" y="17526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U</a:t>
            </a:r>
            <a:r>
              <a:rPr lang="en-US" sz="2000" baseline="-25000" dirty="0" smtClean="0">
                <a:latin typeface="Times New Roman" pitchFamily="18" charset="0"/>
                <a:cs typeface="Times New Roman" pitchFamily="18" charset="0"/>
              </a:rPr>
              <a:t>5</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r</a:t>
            </a:r>
            <a:r>
              <a:rPr lang="en-US" sz="2000" baseline="-25000" dirty="0" smtClean="0">
                <a:latin typeface="Times New Roman" pitchFamily="18" charset="0"/>
                <a:cs typeface="Times New Roman" pitchFamily="18" charset="0"/>
              </a:rPr>
              <a:t>5</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26" name="TextBox 25"/>
          <p:cNvSpPr txBox="1"/>
          <p:nvPr/>
        </p:nvSpPr>
        <p:spPr>
          <a:xfrm>
            <a:off x="54102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U</a:t>
            </a:r>
            <a:r>
              <a:rPr lang="en-US" sz="2000" baseline="-25000" dirty="0" smtClean="0">
                <a:latin typeface="Times New Roman" pitchFamily="18" charset="0"/>
                <a:cs typeface="Times New Roman" pitchFamily="18" charset="0"/>
              </a:rPr>
              <a:t>3</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r</a:t>
            </a:r>
            <a:r>
              <a:rPr lang="en-US" sz="2000" baseline="-25000" dirty="0" smtClean="0">
                <a:latin typeface="Times New Roman" pitchFamily="18" charset="0"/>
                <a:cs typeface="Times New Roman" pitchFamily="18" charset="0"/>
              </a:rPr>
              <a:t>3</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smtClean="0"/>
              <a:t>For general multi-session multicast over directed graphs with edge capacities</a:t>
            </a:r>
          </a:p>
          <a:p>
            <a:pPr lvl="1"/>
            <a:r>
              <a:rPr lang="en-US" sz="2400" dirty="0" smtClean="0"/>
              <a:t>Capacity region is stated in terms of </a:t>
            </a:r>
            <a:r>
              <a:rPr lang="en-US" sz="2400" dirty="0" smtClean="0">
                <a:sym typeface="Symbol"/>
              </a:rPr>
              <a:t></a:t>
            </a:r>
            <a:r>
              <a:rPr lang="en-US" sz="2400" dirty="0" smtClean="0"/>
              <a:t>*</a:t>
            </a:r>
          </a:p>
          <a:p>
            <a:pPr lvl="1"/>
            <a:r>
              <a:rPr lang="en-US" sz="2400" dirty="0" smtClean="0"/>
              <a:t>Hard to know if a rate vector </a:t>
            </a:r>
            <a:r>
              <a:rPr lang="en-US" sz="2400" b="1" dirty="0" smtClean="0"/>
              <a:t>r</a:t>
            </a:r>
            <a:r>
              <a:rPr lang="en-US" sz="2400" dirty="0" smtClean="0"/>
              <a:t> is in capacity region</a:t>
            </a:r>
          </a:p>
          <a:p>
            <a:r>
              <a:rPr lang="en-US" sz="2400" dirty="0" smtClean="0"/>
              <a:t>For restricted case of multi-session multicast with identical or disjoint receiver sets over P2P networks</a:t>
            </a:r>
          </a:p>
          <a:p>
            <a:pPr lvl="1"/>
            <a:r>
              <a:rPr lang="en-US" sz="2400" dirty="0" smtClean="0"/>
              <a:t>Capacity region is given by </a:t>
            </a:r>
            <a:r>
              <a:rPr lang="en-US" sz="2400" i="1" dirty="0" smtClean="0">
                <a:solidFill>
                  <a:schemeClr val="accent1">
                    <a:lumMod val="50000"/>
                  </a:schemeClr>
                </a:solidFill>
              </a:rPr>
              <a:t>|V| </a:t>
            </a:r>
            <a:r>
              <a:rPr lang="en-US" sz="2400" dirty="0" smtClean="0"/>
              <a:t>inequalities over at most </a:t>
            </a:r>
            <a:r>
              <a:rPr lang="en-US" sz="2400" dirty="0" smtClean="0">
                <a:solidFill>
                  <a:schemeClr val="accent1">
                    <a:lumMod val="50000"/>
                  </a:schemeClr>
                </a:solidFill>
              </a:rPr>
              <a:t>|</a:t>
            </a:r>
            <a:r>
              <a:rPr lang="en-US" sz="2400" i="1" dirty="0" smtClean="0">
                <a:solidFill>
                  <a:schemeClr val="accent1">
                    <a:lumMod val="50000"/>
                  </a:schemeClr>
                </a:solidFill>
              </a:rPr>
              <a:t>V</a:t>
            </a:r>
            <a:r>
              <a:rPr lang="en-US" sz="2400" dirty="0" smtClean="0">
                <a:solidFill>
                  <a:schemeClr val="accent1">
                    <a:lumMod val="50000"/>
                  </a:schemeClr>
                </a:solidFill>
              </a:rPr>
              <a:t>|</a:t>
            </a:r>
            <a:r>
              <a:rPr lang="en-US" sz="2400" dirty="0" smtClean="0">
                <a:solidFill>
                  <a:schemeClr val="accent1">
                    <a:lumMod val="50000"/>
                  </a:schemeClr>
                </a:solidFill>
                <a:sym typeface="Symbol"/>
              </a:rPr>
              <a:t></a:t>
            </a:r>
            <a:r>
              <a:rPr lang="en-US" sz="2400" dirty="0" smtClean="0">
                <a:solidFill>
                  <a:schemeClr val="accent1">
                    <a:lumMod val="50000"/>
                  </a:schemeClr>
                </a:solidFill>
              </a:rPr>
              <a:t>|</a:t>
            </a:r>
            <a:r>
              <a:rPr lang="en-US" sz="2400" i="1" dirty="0" smtClean="0">
                <a:solidFill>
                  <a:schemeClr val="accent1">
                    <a:lumMod val="50000"/>
                  </a:schemeClr>
                </a:solidFill>
              </a:rPr>
              <a:t>S</a:t>
            </a:r>
            <a:r>
              <a:rPr lang="en-US" sz="2400" dirty="0" smtClean="0">
                <a:solidFill>
                  <a:schemeClr val="accent1">
                    <a:lumMod val="50000"/>
                  </a:schemeClr>
                </a:solidFill>
              </a:rPr>
              <a:t>| </a:t>
            </a:r>
            <a:r>
              <a:rPr lang="en-US" sz="2400" dirty="0" smtClean="0"/>
              <a:t>variables (rates on each tree)</a:t>
            </a:r>
          </a:p>
          <a:p>
            <a:pPr lvl="1"/>
            <a:r>
              <a:rPr lang="en-US" sz="2400" dirty="0" smtClean="0"/>
              <a:t>Any point in this region is achievable by </a:t>
            </a:r>
            <a:r>
              <a:rPr lang="en-US" sz="2400" dirty="0" smtClean="0">
                <a:solidFill>
                  <a:srgbClr val="FF0000"/>
                </a:solidFill>
              </a:rPr>
              <a:t>routing</a:t>
            </a:r>
            <a:r>
              <a:rPr lang="en-US" sz="2400" dirty="0" smtClean="0"/>
              <a:t> over at most </a:t>
            </a:r>
            <a:r>
              <a:rPr lang="en-US" sz="2400" dirty="0" smtClean="0">
                <a:solidFill>
                  <a:schemeClr val="accent1">
                    <a:lumMod val="50000"/>
                  </a:schemeClr>
                </a:solidFill>
              </a:rPr>
              <a:t>|</a:t>
            </a:r>
            <a:r>
              <a:rPr lang="en-US" sz="2400" i="1" dirty="0" smtClean="0">
                <a:solidFill>
                  <a:schemeClr val="accent1">
                    <a:lumMod val="50000"/>
                  </a:schemeClr>
                </a:solidFill>
              </a:rPr>
              <a:t>V</a:t>
            </a:r>
            <a:r>
              <a:rPr lang="en-US" sz="2400" dirty="0" smtClean="0">
                <a:solidFill>
                  <a:schemeClr val="accent1">
                    <a:lumMod val="50000"/>
                  </a:schemeClr>
                </a:solidFill>
              </a:rPr>
              <a:t>|</a:t>
            </a:r>
            <a:r>
              <a:rPr lang="en-US" sz="2400" dirty="0" smtClean="0">
                <a:solidFill>
                  <a:schemeClr val="accent1">
                    <a:lumMod val="50000"/>
                  </a:schemeClr>
                </a:solidFill>
                <a:sym typeface="Symbol"/>
              </a:rPr>
              <a:t></a:t>
            </a:r>
            <a:r>
              <a:rPr lang="en-US" sz="2400" dirty="0" smtClean="0">
                <a:solidFill>
                  <a:schemeClr val="accent1">
                    <a:lumMod val="50000"/>
                  </a:schemeClr>
                </a:solidFill>
              </a:rPr>
              <a:t>|</a:t>
            </a:r>
            <a:r>
              <a:rPr lang="en-US" sz="2400" i="1" dirty="0" smtClean="0">
                <a:solidFill>
                  <a:schemeClr val="accent1">
                    <a:lumMod val="50000"/>
                  </a:schemeClr>
                </a:solidFill>
              </a:rPr>
              <a:t>S</a:t>
            </a:r>
            <a:r>
              <a:rPr lang="en-US" sz="2400" dirty="0" smtClean="0">
                <a:solidFill>
                  <a:schemeClr val="accent1">
                    <a:lumMod val="50000"/>
                  </a:schemeClr>
                </a:solidFill>
              </a:rPr>
              <a:t>| </a:t>
            </a:r>
            <a:r>
              <a:rPr lang="en-US" sz="2400" dirty="0" smtClean="0">
                <a:solidFill>
                  <a:schemeClr val="tx2"/>
                </a:solidFill>
              </a:rPr>
              <a:t>depth-1 and depth-2 trees</a:t>
            </a:r>
            <a:endParaRPr lang="en-US" sz="2400" dirty="0">
              <a:solidFill>
                <a:schemeClr val="tx2"/>
              </a:solidFill>
            </a:endParaRPr>
          </a:p>
        </p:txBody>
      </p:sp>
      <p:sp>
        <p:nvSpPr>
          <p:cNvPr id="2" name="Title 1"/>
          <p:cNvSpPr>
            <a:spLocks noGrp="1"/>
          </p:cNvSpPr>
          <p:nvPr>
            <p:ph type="title"/>
          </p:nvPr>
        </p:nvSpPr>
        <p:spPr/>
        <p:txBody>
          <a:bodyPr/>
          <a:lstStyle/>
          <a:p>
            <a:r>
              <a:rPr lang="en-US" dirty="0" smtClean="0"/>
              <a:t>Summary</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8" name="Group 97"/>
          <p:cNvGrpSpPr/>
          <p:nvPr/>
        </p:nvGrpSpPr>
        <p:grpSpPr>
          <a:xfrm>
            <a:off x="1514903" y="2088109"/>
            <a:ext cx="5930586" cy="2423112"/>
            <a:chOff x="1514903" y="2088109"/>
            <a:chExt cx="5930586" cy="2423112"/>
          </a:xfrm>
        </p:grpSpPr>
        <p:sp>
          <p:nvSpPr>
            <p:cNvPr id="93" name="Oval 92"/>
            <p:cNvSpPr>
              <a:spLocks noChangeAspect="1"/>
            </p:cNvSpPr>
            <p:nvPr/>
          </p:nvSpPr>
          <p:spPr bwMode="auto">
            <a:xfrm>
              <a:off x="1528550" y="2088109"/>
              <a:ext cx="689846" cy="689846"/>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5" name="Oval 94"/>
            <p:cNvSpPr>
              <a:spLocks noChangeAspect="1"/>
            </p:cNvSpPr>
            <p:nvPr/>
          </p:nvSpPr>
          <p:spPr bwMode="auto">
            <a:xfrm>
              <a:off x="1514903" y="3821375"/>
              <a:ext cx="689846" cy="689846"/>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6" name="Oval 95"/>
            <p:cNvSpPr>
              <a:spLocks noChangeAspect="1"/>
            </p:cNvSpPr>
            <p:nvPr/>
          </p:nvSpPr>
          <p:spPr bwMode="auto">
            <a:xfrm>
              <a:off x="6660109" y="2088109"/>
              <a:ext cx="689846" cy="689846"/>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7" name="Oval 96"/>
            <p:cNvSpPr>
              <a:spLocks noChangeAspect="1"/>
            </p:cNvSpPr>
            <p:nvPr/>
          </p:nvSpPr>
          <p:spPr bwMode="auto">
            <a:xfrm>
              <a:off x="6755643" y="3698545"/>
              <a:ext cx="689846" cy="689846"/>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grpSp>
      <p:sp>
        <p:nvSpPr>
          <p:cNvPr id="15362" name="Rectangle 2"/>
          <p:cNvSpPr>
            <a:spLocks noGrp="1" noChangeArrowheads="1"/>
          </p:cNvSpPr>
          <p:nvPr>
            <p:ph type="title"/>
          </p:nvPr>
        </p:nvSpPr>
        <p:spPr/>
        <p:txBody>
          <a:bodyPr/>
          <a:lstStyle/>
          <a:p>
            <a:pPr eaLnBrk="1" hangingPunct="1"/>
            <a:r>
              <a:rPr lang="en-US" dirty="0" smtClean="0"/>
              <a:t>Butterfly Network</a:t>
            </a:r>
            <a:br>
              <a:rPr lang="en-US" dirty="0" smtClean="0"/>
            </a:br>
            <a:r>
              <a:rPr lang="en-US" dirty="0" smtClean="0"/>
              <a:t>with Two </a:t>
            </a:r>
            <a:r>
              <a:rPr lang="en-US" dirty="0" err="1" smtClean="0"/>
              <a:t>Unicast</a:t>
            </a:r>
            <a:r>
              <a:rPr lang="en-US" dirty="0" smtClean="0"/>
              <a:t> Sessions</a:t>
            </a:r>
          </a:p>
        </p:txBody>
      </p:sp>
      <p:pic>
        <p:nvPicPr>
          <p:cNvPr id="15363" name="Picture 5" descr="MCj03077350000[1]"/>
          <p:cNvPicPr>
            <a:picLocks noChangeAspect="1" noChangeArrowheads="1"/>
          </p:cNvPicPr>
          <p:nvPr/>
        </p:nvPicPr>
        <p:blipFill>
          <a:blip r:embed="rId3"/>
          <a:srcRect/>
          <a:stretch>
            <a:fillRect/>
          </a:stretch>
        </p:blipFill>
        <p:spPr bwMode="auto">
          <a:xfrm flipH="1">
            <a:off x="1447800" y="2057400"/>
            <a:ext cx="814388" cy="838200"/>
          </a:xfrm>
          <a:prstGeom prst="rect">
            <a:avLst/>
          </a:prstGeom>
          <a:noFill/>
          <a:ln w="9525">
            <a:noFill/>
            <a:miter lim="800000"/>
            <a:headEnd/>
            <a:tailEnd/>
          </a:ln>
        </p:spPr>
      </p:pic>
      <p:grpSp>
        <p:nvGrpSpPr>
          <p:cNvPr id="15364" name="Group 42"/>
          <p:cNvGrpSpPr>
            <a:grpSpLocks/>
          </p:cNvGrpSpPr>
          <p:nvPr/>
        </p:nvGrpSpPr>
        <p:grpSpPr bwMode="auto">
          <a:xfrm rot="481191">
            <a:off x="2057400" y="1828800"/>
            <a:ext cx="4572000" cy="3124200"/>
            <a:chOff x="1968" y="2217"/>
            <a:chExt cx="3139" cy="2103"/>
          </a:xfrm>
          <a:solidFill>
            <a:schemeClr val="accent2"/>
          </a:solidFill>
        </p:grpSpPr>
        <p:sp>
          <p:nvSpPr>
            <p:cNvPr id="15438" name="Freeform 26"/>
            <p:cNvSpPr>
              <a:spLocks/>
            </p:cNvSpPr>
            <p:nvPr/>
          </p:nvSpPr>
          <p:spPr bwMode="auto">
            <a:xfrm>
              <a:off x="1968" y="2217"/>
              <a:ext cx="3139" cy="2103"/>
            </a:xfrm>
            <a:custGeom>
              <a:avLst/>
              <a:gdLst>
                <a:gd name="T0" fmla="*/ 174 w 3139"/>
                <a:gd name="T1" fmla="*/ 730 h 2103"/>
                <a:gd name="T2" fmla="*/ 21 w 3139"/>
                <a:gd name="T3" fmla="*/ 883 h 2103"/>
                <a:gd name="T4" fmla="*/ 0 w 3139"/>
                <a:gd name="T5" fmla="*/ 992 h 2103"/>
                <a:gd name="T6" fmla="*/ 43 w 3139"/>
                <a:gd name="T7" fmla="*/ 1133 h 2103"/>
                <a:gd name="T8" fmla="*/ 152 w 3139"/>
                <a:gd name="T9" fmla="*/ 1231 h 2103"/>
                <a:gd name="T10" fmla="*/ 87 w 3139"/>
                <a:gd name="T11" fmla="*/ 1329 h 2103"/>
                <a:gd name="T12" fmla="*/ 65 w 3139"/>
                <a:gd name="T13" fmla="*/ 1428 h 2103"/>
                <a:gd name="T14" fmla="*/ 87 w 3139"/>
                <a:gd name="T15" fmla="*/ 1548 h 2103"/>
                <a:gd name="T16" fmla="*/ 261 w 3139"/>
                <a:gd name="T17" fmla="*/ 1700 h 2103"/>
                <a:gd name="T18" fmla="*/ 381 w 3139"/>
                <a:gd name="T19" fmla="*/ 1722 h 2103"/>
                <a:gd name="T20" fmla="*/ 425 w 3139"/>
                <a:gd name="T21" fmla="*/ 1722 h 2103"/>
                <a:gd name="T22" fmla="*/ 512 w 3139"/>
                <a:gd name="T23" fmla="*/ 1831 h 2103"/>
                <a:gd name="T24" fmla="*/ 763 w 3139"/>
                <a:gd name="T25" fmla="*/ 1951 h 2103"/>
                <a:gd name="T26" fmla="*/ 1057 w 3139"/>
                <a:gd name="T27" fmla="*/ 1962 h 2103"/>
                <a:gd name="T28" fmla="*/ 1199 w 3139"/>
                <a:gd name="T29" fmla="*/ 1907 h 2103"/>
                <a:gd name="T30" fmla="*/ 1373 w 3139"/>
                <a:gd name="T31" fmla="*/ 2049 h 2103"/>
                <a:gd name="T32" fmla="*/ 1602 w 3139"/>
                <a:gd name="T33" fmla="*/ 2103 h 2103"/>
                <a:gd name="T34" fmla="*/ 1755 w 3139"/>
                <a:gd name="T35" fmla="*/ 2082 h 2103"/>
                <a:gd name="T36" fmla="*/ 2006 w 3139"/>
                <a:gd name="T37" fmla="*/ 1918 h 2103"/>
                <a:gd name="T38" fmla="*/ 2071 w 3139"/>
                <a:gd name="T39" fmla="*/ 1787 h 2103"/>
                <a:gd name="T40" fmla="*/ 2180 w 3139"/>
                <a:gd name="T41" fmla="*/ 1831 h 2103"/>
                <a:gd name="T42" fmla="*/ 2387 w 3139"/>
                <a:gd name="T43" fmla="*/ 1831 h 2103"/>
                <a:gd name="T44" fmla="*/ 2529 w 3139"/>
                <a:gd name="T45" fmla="*/ 1776 h 2103"/>
                <a:gd name="T46" fmla="*/ 2649 w 3139"/>
                <a:gd name="T47" fmla="*/ 1678 h 2103"/>
                <a:gd name="T48" fmla="*/ 2703 w 3139"/>
                <a:gd name="T49" fmla="*/ 1537 h 2103"/>
                <a:gd name="T50" fmla="*/ 2714 w 3139"/>
                <a:gd name="T51" fmla="*/ 1460 h 2103"/>
                <a:gd name="T52" fmla="*/ 2878 w 3139"/>
                <a:gd name="T53" fmla="*/ 1406 h 2103"/>
                <a:gd name="T54" fmla="*/ 3020 w 3139"/>
                <a:gd name="T55" fmla="*/ 1308 h 2103"/>
                <a:gd name="T56" fmla="*/ 3107 w 3139"/>
                <a:gd name="T57" fmla="*/ 1177 h 2103"/>
                <a:gd name="T58" fmla="*/ 3139 w 3139"/>
                <a:gd name="T59" fmla="*/ 1024 h 2103"/>
                <a:gd name="T60" fmla="*/ 3118 w 3139"/>
                <a:gd name="T61" fmla="*/ 872 h 2103"/>
                <a:gd name="T62" fmla="*/ 3041 w 3139"/>
                <a:gd name="T63" fmla="*/ 741 h 2103"/>
                <a:gd name="T64" fmla="*/ 3052 w 3139"/>
                <a:gd name="T65" fmla="*/ 675 h 2103"/>
                <a:gd name="T66" fmla="*/ 3041 w 3139"/>
                <a:gd name="T67" fmla="*/ 490 h 2103"/>
                <a:gd name="T68" fmla="*/ 2900 w 3139"/>
                <a:gd name="T69" fmla="*/ 316 h 2103"/>
                <a:gd name="T70" fmla="*/ 2780 w 3139"/>
                <a:gd name="T71" fmla="*/ 261 h 2103"/>
                <a:gd name="T72" fmla="*/ 2736 w 3139"/>
                <a:gd name="T73" fmla="*/ 152 h 2103"/>
                <a:gd name="T74" fmla="*/ 2562 w 3139"/>
                <a:gd name="T75" fmla="*/ 21 h 2103"/>
                <a:gd name="T76" fmla="*/ 2354 w 3139"/>
                <a:gd name="T77" fmla="*/ 10 h 2103"/>
                <a:gd name="T78" fmla="*/ 2224 w 3139"/>
                <a:gd name="T79" fmla="*/ 65 h 2103"/>
                <a:gd name="T80" fmla="*/ 2169 w 3139"/>
                <a:gd name="T81" fmla="*/ 109 h 2103"/>
                <a:gd name="T82" fmla="*/ 2060 w 3139"/>
                <a:gd name="T83" fmla="*/ 32 h 2103"/>
                <a:gd name="T84" fmla="*/ 1918 w 3139"/>
                <a:gd name="T85" fmla="*/ 0 h 2103"/>
                <a:gd name="T86" fmla="*/ 1755 w 3139"/>
                <a:gd name="T87" fmla="*/ 43 h 2103"/>
                <a:gd name="T88" fmla="*/ 1635 w 3139"/>
                <a:gd name="T89" fmla="*/ 163 h 2103"/>
                <a:gd name="T90" fmla="*/ 1569 w 3139"/>
                <a:gd name="T91" fmla="*/ 119 h 2103"/>
                <a:gd name="T92" fmla="*/ 1439 w 3139"/>
                <a:gd name="T93" fmla="*/ 76 h 2103"/>
                <a:gd name="T94" fmla="*/ 1264 w 3139"/>
                <a:gd name="T95" fmla="*/ 76 h 2103"/>
                <a:gd name="T96" fmla="*/ 1079 w 3139"/>
                <a:gd name="T97" fmla="*/ 174 h 2103"/>
                <a:gd name="T98" fmla="*/ 1013 w 3139"/>
                <a:gd name="T99" fmla="*/ 250 h 2103"/>
                <a:gd name="T100" fmla="*/ 774 w 3139"/>
                <a:gd name="T101" fmla="*/ 196 h 2103"/>
                <a:gd name="T102" fmla="*/ 577 w 3139"/>
                <a:gd name="T103" fmla="*/ 228 h 2103"/>
                <a:gd name="T104" fmla="*/ 425 w 3139"/>
                <a:gd name="T105" fmla="*/ 327 h 2103"/>
                <a:gd name="T106" fmla="*/ 316 w 3139"/>
                <a:gd name="T107" fmla="*/ 468 h 2103"/>
                <a:gd name="T108" fmla="*/ 272 w 3139"/>
                <a:gd name="T109" fmla="*/ 643 h 2103"/>
                <a:gd name="T110" fmla="*/ 283 w 3139"/>
                <a:gd name="T111" fmla="*/ 697 h 210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139"/>
                <a:gd name="T169" fmla="*/ 0 h 2103"/>
                <a:gd name="T170" fmla="*/ 3139 w 3139"/>
                <a:gd name="T171" fmla="*/ 2103 h 210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139" h="2103">
                  <a:moveTo>
                    <a:pt x="283" y="697"/>
                  </a:moveTo>
                  <a:lnTo>
                    <a:pt x="174" y="730"/>
                  </a:lnTo>
                  <a:lnTo>
                    <a:pt x="76" y="795"/>
                  </a:lnTo>
                  <a:lnTo>
                    <a:pt x="21" y="883"/>
                  </a:lnTo>
                  <a:lnTo>
                    <a:pt x="10" y="937"/>
                  </a:lnTo>
                  <a:lnTo>
                    <a:pt x="0" y="992"/>
                  </a:lnTo>
                  <a:lnTo>
                    <a:pt x="10" y="1068"/>
                  </a:lnTo>
                  <a:lnTo>
                    <a:pt x="43" y="1133"/>
                  </a:lnTo>
                  <a:lnTo>
                    <a:pt x="87" y="1188"/>
                  </a:lnTo>
                  <a:lnTo>
                    <a:pt x="152" y="1231"/>
                  </a:lnTo>
                  <a:lnTo>
                    <a:pt x="87" y="1329"/>
                  </a:lnTo>
                  <a:lnTo>
                    <a:pt x="76" y="1373"/>
                  </a:lnTo>
                  <a:lnTo>
                    <a:pt x="65" y="1428"/>
                  </a:lnTo>
                  <a:lnTo>
                    <a:pt x="76" y="1482"/>
                  </a:lnTo>
                  <a:lnTo>
                    <a:pt x="87" y="1548"/>
                  </a:lnTo>
                  <a:lnTo>
                    <a:pt x="163" y="1635"/>
                  </a:lnTo>
                  <a:lnTo>
                    <a:pt x="261" y="1700"/>
                  </a:lnTo>
                  <a:lnTo>
                    <a:pt x="316" y="1711"/>
                  </a:lnTo>
                  <a:lnTo>
                    <a:pt x="381" y="1722"/>
                  </a:lnTo>
                  <a:lnTo>
                    <a:pt x="403" y="1722"/>
                  </a:lnTo>
                  <a:lnTo>
                    <a:pt x="425" y="1722"/>
                  </a:lnTo>
                  <a:lnTo>
                    <a:pt x="512" y="1831"/>
                  </a:lnTo>
                  <a:lnTo>
                    <a:pt x="632" y="1907"/>
                  </a:lnTo>
                  <a:lnTo>
                    <a:pt x="763" y="1951"/>
                  </a:lnTo>
                  <a:lnTo>
                    <a:pt x="904" y="1973"/>
                  </a:lnTo>
                  <a:lnTo>
                    <a:pt x="1057" y="1962"/>
                  </a:lnTo>
                  <a:lnTo>
                    <a:pt x="1199" y="1907"/>
                  </a:lnTo>
                  <a:lnTo>
                    <a:pt x="1275" y="1984"/>
                  </a:lnTo>
                  <a:lnTo>
                    <a:pt x="1373" y="2049"/>
                  </a:lnTo>
                  <a:lnTo>
                    <a:pt x="1482" y="2093"/>
                  </a:lnTo>
                  <a:lnTo>
                    <a:pt x="1602" y="2103"/>
                  </a:lnTo>
                  <a:lnTo>
                    <a:pt x="1679" y="2093"/>
                  </a:lnTo>
                  <a:lnTo>
                    <a:pt x="1755" y="2082"/>
                  </a:lnTo>
                  <a:lnTo>
                    <a:pt x="1897" y="2016"/>
                  </a:lnTo>
                  <a:lnTo>
                    <a:pt x="2006" y="1918"/>
                  </a:lnTo>
                  <a:lnTo>
                    <a:pt x="2038" y="1853"/>
                  </a:lnTo>
                  <a:lnTo>
                    <a:pt x="2071" y="1787"/>
                  </a:lnTo>
                  <a:lnTo>
                    <a:pt x="2180" y="1831"/>
                  </a:lnTo>
                  <a:lnTo>
                    <a:pt x="2300" y="1842"/>
                  </a:lnTo>
                  <a:lnTo>
                    <a:pt x="2387" y="1831"/>
                  </a:lnTo>
                  <a:lnTo>
                    <a:pt x="2464" y="1809"/>
                  </a:lnTo>
                  <a:lnTo>
                    <a:pt x="2529" y="1776"/>
                  </a:lnTo>
                  <a:lnTo>
                    <a:pt x="2594" y="1733"/>
                  </a:lnTo>
                  <a:lnTo>
                    <a:pt x="2649" y="1678"/>
                  </a:lnTo>
                  <a:lnTo>
                    <a:pt x="2682" y="1613"/>
                  </a:lnTo>
                  <a:lnTo>
                    <a:pt x="2703" y="1537"/>
                  </a:lnTo>
                  <a:lnTo>
                    <a:pt x="2714" y="1460"/>
                  </a:lnTo>
                  <a:lnTo>
                    <a:pt x="2801" y="1438"/>
                  </a:lnTo>
                  <a:lnTo>
                    <a:pt x="2878" y="1406"/>
                  </a:lnTo>
                  <a:lnTo>
                    <a:pt x="2954" y="1362"/>
                  </a:lnTo>
                  <a:lnTo>
                    <a:pt x="3020" y="1308"/>
                  </a:lnTo>
                  <a:lnTo>
                    <a:pt x="3063" y="1253"/>
                  </a:lnTo>
                  <a:lnTo>
                    <a:pt x="3107" y="1177"/>
                  </a:lnTo>
                  <a:lnTo>
                    <a:pt x="3129" y="1101"/>
                  </a:lnTo>
                  <a:lnTo>
                    <a:pt x="3139" y="1024"/>
                  </a:lnTo>
                  <a:lnTo>
                    <a:pt x="3129" y="948"/>
                  </a:lnTo>
                  <a:lnTo>
                    <a:pt x="3118" y="872"/>
                  </a:lnTo>
                  <a:lnTo>
                    <a:pt x="3085" y="806"/>
                  </a:lnTo>
                  <a:lnTo>
                    <a:pt x="3041" y="741"/>
                  </a:lnTo>
                  <a:lnTo>
                    <a:pt x="3052" y="675"/>
                  </a:lnTo>
                  <a:lnTo>
                    <a:pt x="3063" y="610"/>
                  </a:lnTo>
                  <a:lnTo>
                    <a:pt x="3041" y="490"/>
                  </a:lnTo>
                  <a:lnTo>
                    <a:pt x="2987" y="392"/>
                  </a:lnTo>
                  <a:lnTo>
                    <a:pt x="2900" y="316"/>
                  </a:lnTo>
                  <a:lnTo>
                    <a:pt x="2780" y="261"/>
                  </a:lnTo>
                  <a:lnTo>
                    <a:pt x="2769" y="207"/>
                  </a:lnTo>
                  <a:lnTo>
                    <a:pt x="2736" y="152"/>
                  </a:lnTo>
                  <a:lnTo>
                    <a:pt x="2660" y="76"/>
                  </a:lnTo>
                  <a:lnTo>
                    <a:pt x="2562" y="21"/>
                  </a:lnTo>
                  <a:lnTo>
                    <a:pt x="2431" y="0"/>
                  </a:lnTo>
                  <a:lnTo>
                    <a:pt x="2354" y="10"/>
                  </a:lnTo>
                  <a:lnTo>
                    <a:pt x="2289" y="32"/>
                  </a:lnTo>
                  <a:lnTo>
                    <a:pt x="2224" y="65"/>
                  </a:lnTo>
                  <a:lnTo>
                    <a:pt x="2169" y="109"/>
                  </a:lnTo>
                  <a:lnTo>
                    <a:pt x="2115" y="65"/>
                  </a:lnTo>
                  <a:lnTo>
                    <a:pt x="2060" y="32"/>
                  </a:lnTo>
                  <a:lnTo>
                    <a:pt x="1995" y="10"/>
                  </a:lnTo>
                  <a:lnTo>
                    <a:pt x="1918" y="0"/>
                  </a:lnTo>
                  <a:lnTo>
                    <a:pt x="1831" y="10"/>
                  </a:lnTo>
                  <a:lnTo>
                    <a:pt x="1755" y="43"/>
                  </a:lnTo>
                  <a:lnTo>
                    <a:pt x="1689" y="98"/>
                  </a:lnTo>
                  <a:lnTo>
                    <a:pt x="1635" y="163"/>
                  </a:lnTo>
                  <a:lnTo>
                    <a:pt x="1569" y="119"/>
                  </a:lnTo>
                  <a:lnTo>
                    <a:pt x="1504" y="87"/>
                  </a:lnTo>
                  <a:lnTo>
                    <a:pt x="1439" y="76"/>
                  </a:lnTo>
                  <a:lnTo>
                    <a:pt x="1362" y="65"/>
                  </a:lnTo>
                  <a:lnTo>
                    <a:pt x="1264" y="76"/>
                  </a:lnTo>
                  <a:lnTo>
                    <a:pt x="1166" y="109"/>
                  </a:lnTo>
                  <a:lnTo>
                    <a:pt x="1079" y="174"/>
                  </a:lnTo>
                  <a:lnTo>
                    <a:pt x="1013" y="250"/>
                  </a:lnTo>
                  <a:lnTo>
                    <a:pt x="894" y="207"/>
                  </a:lnTo>
                  <a:lnTo>
                    <a:pt x="774" y="196"/>
                  </a:lnTo>
                  <a:lnTo>
                    <a:pt x="675" y="207"/>
                  </a:lnTo>
                  <a:lnTo>
                    <a:pt x="577" y="228"/>
                  </a:lnTo>
                  <a:lnTo>
                    <a:pt x="490" y="272"/>
                  </a:lnTo>
                  <a:lnTo>
                    <a:pt x="425" y="327"/>
                  </a:lnTo>
                  <a:lnTo>
                    <a:pt x="359" y="392"/>
                  </a:lnTo>
                  <a:lnTo>
                    <a:pt x="316" y="468"/>
                  </a:lnTo>
                  <a:lnTo>
                    <a:pt x="283" y="555"/>
                  </a:lnTo>
                  <a:lnTo>
                    <a:pt x="272" y="643"/>
                  </a:lnTo>
                  <a:lnTo>
                    <a:pt x="283" y="675"/>
                  </a:lnTo>
                  <a:lnTo>
                    <a:pt x="283" y="697"/>
                  </a:lnTo>
                  <a:close/>
                </a:path>
              </a:pathLst>
            </a:custGeom>
            <a:grpFill/>
            <a:ln w="9525">
              <a:noFill/>
              <a:round/>
              <a:headEnd/>
              <a:tailEnd/>
            </a:ln>
          </p:spPr>
          <p:txBody>
            <a:bodyPr/>
            <a:lstStyle/>
            <a:p>
              <a:endParaRPr lang="en-US"/>
            </a:p>
          </p:txBody>
        </p:sp>
        <p:grpSp>
          <p:nvGrpSpPr>
            <p:cNvPr id="15439" name="Group 41"/>
            <p:cNvGrpSpPr>
              <a:grpSpLocks/>
            </p:cNvGrpSpPr>
            <p:nvPr/>
          </p:nvGrpSpPr>
          <p:grpSpPr bwMode="auto">
            <a:xfrm>
              <a:off x="1968" y="2217"/>
              <a:ext cx="3139" cy="2103"/>
              <a:chOff x="1687" y="1417"/>
              <a:chExt cx="3139" cy="2103"/>
            </a:xfrm>
            <a:grpFill/>
          </p:grpSpPr>
          <p:sp>
            <p:nvSpPr>
              <p:cNvPr id="15440" name="Freeform 27"/>
              <p:cNvSpPr>
                <a:spLocks/>
              </p:cNvSpPr>
              <p:nvPr/>
            </p:nvSpPr>
            <p:spPr bwMode="auto">
              <a:xfrm>
                <a:off x="1687" y="1417"/>
                <a:ext cx="3139" cy="2103"/>
              </a:xfrm>
              <a:custGeom>
                <a:avLst/>
                <a:gdLst>
                  <a:gd name="T0" fmla="*/ 174 w 3139"/>
                  <a:gd name="T1" fmla="*/ 730 h 2103"/>
                  <a:gd name="T2" fmla="*/ 21 w 3139"/>
                  <a:gd name="T3" fmla="*/ 883 h 2103"/>
                  <a:gd name="T4" fmla="*/ 0 w 3139"/>
                  <a:gd name="T5" fmla="*/ 992 h 2103"/>
                  <a:gd name="T6" fmla="*/ 43 w 3139"/>
                  <a:gd name="T7" fmla="*/ 1133 h 2103"/>
                  <a:gd name="T8" fmla="*/ 152 w 3139"/>
                  <a:gd name="T9" fmla="*/ 1231 h 2103"/>
                  <a:gd name="T10" fmla="*/ 87 w 3139"/>
                  <a:gd name="T11" fmla="*/ 1329 h 2103"/>
                  <a:gd name="T12" fmla="*/ 65 w 3139"/>
                  <a:gd name="T13" fmla="*/ 1428 h 2103"/>
                  <a:gd name="T14" fmla="*/ 87 w 3139"/>
                  <a:gd name="T15" fmla="*/ 1548 h 2103"/>
                  <a:gd name="T16" fmla="*/ 261 w 3139"/>
                  <a:gd name="T17" fmla="*/ 1700 h 2103"/>
                  <a:gd name="T18" fmla="*/ 381 w 3139"/>
                  <a:gd name="T19" fmla="*/ 1722 h 2103"/>
                  <a:gd name="T20" fmla="*/ 425 w 3139"/>
                  <a:gd name="T21" fmla="*/ 1722 h 2103"/>
                  <a:gd name="T22" fmla="*/ 512 w 3139"/>
                  <a:gd name="T23" fmla="*/ 1831 h 2103"/>
                  <a:gd name="T24" fmla="*/ 763 w 3139"/>
                  <a:gd name="T25" fmla="*/ 1951 h 2103"/>
                  <a:gd name="T26" fmla="*/ 1057 w 3139"/>
                  <a:gd name="T27" fmla="*/ 1962 h 2103"/>
                  <a:gd name="T28" fmla="*/ 1199 w 3139"/>
                  <a:gd name="T29" fmla="*/ 1907 h 2103"/>
                  <a:gd name="T30" fmla="*/ 1373 w 3139"/>
                  <a:gd name="T31" fmla="*/ 2049 h 2103"/>
                  <a:gd name="T32" fmla="*/ 1602 w 3139"/>
                  <a:gd name="T33" fmla="*/ 2103 h 2103"/>
                  <a:gd name="T34" fmla="*/ 1755 w 3139"/>
                  <a:gd name="T35" fmla="*/ 2082 h 2103"/>
                  <a:gd name="T36" fmla="*/ 2006 w 3139"/>
                  <a:gd name="T37" fmla="*/ 1918 h 2103"/>
                  <a:gd name="T38" fmla="*/ 2071 w 3139"/>
                  <a:gd name="T39" fmla="*/ 1787 h 2103"/>
                  <a:gd name="T40" fmla="*/ 2180 w 3139"/>
                  <a:gd name="T41" fmla="*/ 1831 h 2103"/>
                  <a:gd name="T42" fmla="*/ 2387 w 3139"/>
                  <a:gd name="T43" fmla="*/ 1831 h 2103"/>
                  <a:gd name="T44" fmla="*/ 2529 w 3139"/>
                  <a:gd name="T45" fmla="*/ 1776 h 2103"/>
                  <a:gd name="T46" fmla="*/ 2649 w 3139"/>
                  <a:gd name="T47" fmla="*/ 1678 h 2103"/>
                  <a:gd name="T48" fmla="*/ 2703 w 3139"/>
                  <a:gd name="T49" fmla="*/ 1537 h 2103"/>
                  <a:gd name="T50" fmla="*/ 2714 w 3139"/>
                  <a:gd name="T51" fmla="*/ 1460 h 2103"/>
                  <a:gd name="T52" fmla="*/ 2878 w 3139"/>
                  <a:gd name="T53" fmla="*/ 1406 h 2103"/>
                  <a:gd name="T54" fmla="*/ 3020 w 3139"/>
                  <a:gd name="T55" fmla="*/ 1308 h 2103"/>
                  <a:gd name="T56" fmla="*/ 3107 w 3139"/>
                  <a:gd name="T57" fmla="*/ 1177 h 2103"/>
                  <a:gd name="T58" fmla="*/ 3139 w 3139"/>
                  <a:gd name="T59" fmla="*/ 1024 h 2103"/>
                  <a:gd name="T60" fmla="*/ 3118 w 3139"/>
                  <a:gd name="T61" fmla="*/ 872 h 2103"/>
                  <a:gd name="T62" fmla="*/ 3041 w 3139"/>
                  <a:gd name="T63" fmla="*/ 741 h 2103"/>
                  <a:gd name="T64" fmla="*/ 3052 w 3139"/>
                  <a:gd name="T65" fmla="*/ 675 h 2103"/>
                  <a:gd name="T66" fmla="*/ 3041 w 3139"/>
                  <a:gd name="T67" fmla="*/ 490 h 2103"/>
                  <a:gd name="T68" fmla="*/ 2900 w 3139"/>
                  <a:gd name="T69" fmla="*/ 316 h 2103"/>
                  <a:gd name="T70" fmla="*/ 2780 w 3139"/>
                  <a:gd name="T71" fmla="*/ 261 h 2103"/>
                  <a:gd name="T72" fmla="*/ 2736 w 3139"/>
                  <a:gd name="T73" fmla="*/ 152 h 2103"/>
                  <a:gd name="T74" fmla="*/ 2562 w 3139"/>
                  <a:gd name="T75" fmla="*/ 21 h 2103"/>
                  <a:gd name="T76" fmla="*/ 2354 w 3139"/>
                  <a:gd name="T77" fmla="*/ 10 h 2103"/>
                  <a:gd name="T78" fmla="*/ 2224 w 3139"/>
                  <a:gd name="T79" fmla="*/ 65 h 2103"/>
                  <a:gd name="T80" fmla="*/ 2169 w 3139"/>
                  <a:gd name="T81" fmla="*/ 109 h 2103"/>
                  <a:gd name="T82" fmla="*/ 2060 w 3139"/>
                  <a:gd name="T83" fmla="*/ 32 h 2103"/>
                  <a:gd name="T84" fmla="*/ 1918 w 3139"/>
                  <a:gd name="T85" fmla="*/ 0 h 2103"/>
                  <a:gd name="T86" fmla="*/ 1755 w 3139"/>
                  <a:gd name="T87" fmla="*/ 43 h 2103"/>
                  <a:gd name="T88" fmla="*/ 1635 w 3139"/>
                  <a:gd name="T89" fmla="*/ 163 h 2103"/>
                  <a:gd name="T90" fmla="*/ 1569 w 3139"/>
                  <a:gd name="T91" fmla="*/ 119 h 2103"/>
                  <a:gd name="T92" fmla="*/ 1439 w 3139"/>
                  <a:gd name="T93" fmla="*/ 76 h 2103"/>
                  <a:gd name="T94" fmla="*/ 1264 w 3139"/>
                  <a:gd name="T95" fmla="*/ 76 h 2103"/>
                  <a:gd name="T96" fmla="*/ 1079 w 3139"/>
                  <a:gd name="T97" fmla="*/ 174 h 2103"/>
                  <a:gd name="T98" fmla="*/ 1013 w 3139"/>
                  <a:gd name="T99" fmla="*/ 250 h 2103"/>
                  <a:gd name="T100" fmla="*/ 774 w 3139"/>
                  <a:gd name="T101" fmla="*/ 196 h 2103"/>
                  <a:gd name="T102" fmla="*/ 577 w 3139"/>
                  <a:gd name="T103" fmla="*/ 228 h 2103"/>
                  <a:gd name="T104" fmla="*/ 425 w 3139"/>
                  <a:gd name="T105" fmla="*/ 327 h 2103"/>
                  <a:gd name="T106" fmla="*/ 316 w 3139"/>
                  <a:gd name="T107" fmla="*/ 468 h 2103"/>
                  <a:gd name="T108" fmla="*/ 272 w 3139"/>
                  <a:gd name="T109" fmla="*/ 643 h 2103"/>
                  <a:gd name="T110" fmla="*/ 283 w 3139"/>
                  <a:gd name="T111" fmla="*/ 697 h 210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139"/>
                  <a:gd name="T169" fmla="*/ 0 h 2103"/>
                  <a:gd name="T170" fmla="*/ 3139 w 3139"/>
                  <a:gd name="T171" fmla="*/ 2103 h 210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139" h="2103">
                    <a:moveTo>
                      <a:pt x="283" y="697"/>
                    </a:moveTo>
                    <a:lnTo>
                      <a:pt x="174" y="730"/>
                    </a:lnTo>
                    <a:lnTo>
                      <a:pt x="76" y="795"/>
                    </a:lnTo>
                    <a:lnTo>
                      <a:pt x="21" y="883"/>
                    </a:lnTo>
                    <a:lnTo>
                      <a:pt x="10" y="937"/>
                    </a:lnTo>
                    <a:lnTo>
                      <a:pt x="0" y="992"/>
                    </a:lnTo>
                    <a:lnTo>
                      <a:pt x="10" y="1068"/>
                    </a:lnTo>
                    <a:lnTo>
                      <a:pt x="43" y="1133"/>
                    </a:lnTo>
                    <a:lnTo>
                      <a:pt x="87" y="1188"/>
                    </a:lnTo>
                    <a:lnTo>
                      <a:pt x="152" y="1231"/>
                    </a:lnTo>
                    <a:lnTo>
                      <a:pt x="87" y="1329"/>
                    </a:lnTo>
                    <a:lnTo>
                      <a:pt x="76" y="1373"/>
                    </a:lnTo>
                    <a:lnTo>
                      <a:pt x="65" y="1428"/>
                    </a:lnTo>
                    <a:lnTo>
                      <a:pt x="76" y="1482"/>
                    </a:lnTo>
                    <a:lnTo>
                      <a:pt x="87" y="1548"/>
                    </a:lnTo>
                    <a:lnTo>
                      <a:pt x="163" y="1635"/>
                    </a:lnTo>
                    <a:lnTo>
                      <a:pt x="261" y="1700"/>
                    </a:lnTo>
                    <a:lnTo>
                      <a:pt x="316" y="1711"/>
                    </a:lnTo>
                    <a:lnTo>
                      <a:pt x="381" y="1722"/>
                    </a:lnTo>
                    <a:lnTo>
                      <a:pt x="403" y="1722"/>
                    </a:lnTo>
                    <a:lnTo>
                      <a:pt x="425" y="1722"/>
                    </a:lnTo>
                    <a:lnTo>
                      <a:pt x="512" y="1831"/>
                    </a:lnTo>
                    <a:lnTo>
                      <a:pt x="632" y="1907"/>
                    </a:lnTo>
                    <a:lnTo>
                      <a:pt x="763" y="1951"/>
                    </a:lnTo>
                    <a:lnTo>
                      <a:pt x="904" y="1973"/>
                    </a:lnTo>
                    <a:lnTo>
                      <a:pt x="1057" y="1962"/>
                    </a:lnTo>
                    <a:lnTo>
                      <a:pt x="1199" y="1907"/>
                    </a:lnTo>
                    <a:lnTo>
                      <a:pt x="1275" y="1984"/>
                    </a:lnTo>
                    <a:lnTo>
                      <a:pt x="1373" y="2049"/>
                    </a:lnTo>
                    <a:lnTo>
                      <a:pt x="1482" y="2093"/>
                    </a:lnTo>
                    <a:lnTo>
                      <a:pt x="1602" y="2103"/>
                    </a:lnTo>
                    <a:lnTo>
                      <a:pt x="1679" y="2093"/>
                    </a:lnTo>
                    <a:lnTo>
                      <a:pt x="1755" y="2082"/>
                    </a:lnTo>
                    <a:lnTo>
                      <a:pt x="1897" y="2016"/>
                    </a:lnTo>
                    <a:lnTo>
                      <a:pt x="2006" y="1918"/>
                    </a:lnTo>
                    <a:lnTo>
                      <a:pt x="2038" y="1853"/>
                    </a:lnTo>
                    <a:lnTo>
                      <a:pt x="2071" y="1787"/>
                    </a:lnTo>
                    <a:lnTo>
                      <a:pt x="2180" y="1831"/>
                    </a:lnTo>
                    <a:lnTo>
                      <a:pt x="2300" y="1842"/>
                    </a:lnTo>
                    <a:lnTo>
                      <a:pt x="2387" y="1831"/>
                    </a:lnTo>
                    <a:lnTo>
                      <a:pt x="2464" y="1809"/>
                    </a:lnTo>
                    <a:lnTo>
                      <a:pt x="2529" y="1776"/>
                    </a:lnTo>
                    <a:lnTo>
                      <a:pt x="2594" y="1733"/>
                    </a:lnTo>
                    <a:lnTo>
                      <a:pt x="2649" y="1678"/>
                    </a:lnTo>
                    <a:lnTo>
                      <a:pt x="2682" y="1613"/>
                    </a:lnTo>
                    <a:lnTo>
                      <a:pt x="2703" y="1537"/>
                    </a:lnTo>
                    <a:lnTo>
                      <a:pt x="2714" y="1460"/>
                    </a:lnTo>
                    <a:lnTo>
                      <a:pt x="2801" y="1438"/>
                    </a:lnTo>
                    <a:lnTo>
                      <a:pt x="2878" y="1406"/>
                    </a:lnTo>
                    <a:lnTo>
                      <a:pt x="2954" y="1362"/>
                    </a:lnTo>
                    <a:lnTo>
                      <a:pt x="3020" y="1308"/>
                    </a:lnTo>
                    <a:lnTo>
                      <a:pt x="3063" y="1253"/>
                    </a:lnTo>
                    <a:lnTo>
                      <a:pt x="3107" y="1177"/>
                    </a:lnTo>
                    <a:lnTo>
                      <a:pt x="3129" y="1101"/>
                    </a:lnTo>
                    <a:lnTo>
                      <a:pt x="3139" y="1024"/>
                    </a:lnTo>
                    <a:lnTo>
                      <a:pt x="3129" y="948"/>
                    </a:lnTo>
                    <a:lnTo>
                      <a:pt x="3118" y="872"/>
                    </a:lnTo>
                    <a:lnTo>
                      <a:pt x="3085" y="806"/>
                    </a:lnTo>
                    <a:lnTo>
                      <a:pt x="3041" y="741"/>
                    </a:lnTo>
                    <a:lnTo>
                      <a:pt x="3052" y="675"/>
                    </a:lnTo>
                    <a:lnTo>
                      <a:pt x="3063" y="610"/>
                    </a:lnTo>
                    <a:lnTo>
                      <a:pt x="3041" y="490"/>
                    </a:lnTo>
                    <a:lnTo>
                      <a:pt x="2987" y="392"/>
                    </a:lnTo>
                    <a:lnTo>
                      <a:pt x="2900" y="316"/>
                    </a:lnTo>
                    <a:lnTo>
                      <a:pt x="2780" y="261"/>
                    </a:lnTo>
                    <a:lnTo>
                      <a:pt x="2769" y="207"/>
                    </a:lnTo>
                    <a:lnTo>
                      <a:pt x="2736" y="152"/>
                    </a:lnTo>
                    <a:lnTo>
                      <a:pt x="2660" y="76"/>
                    </a:lnTo>
                    <a:lnTo>
                      <a:pt x="2562" y="21"/>
                    </a:lnTo>
                    <a:lnTo>
                      <a:pt x="2431" y="0"/>
                    </a:lnTo>
                    <a:lnTo>
                      <a:pt x="2354" y="10"/>
                    </a:lnTo>
                    <a:lnTo>
                      <a:pt x="2289" y="32"/>
                    </a:lnTo>
                    <a:lnTo>
                      <a:pt x="2224" y="65"/>
                    </a:lnTo>
                    <a:lnTo>
                      <a:pt x="2169" y="109"/>
                    </a:lnTo>
                    <a:lnTo>
                      <a:pt x="2115" y="65"/>
                    </a:lnTo>
                    <a:lnTo>
                      <a:pt x="2060" y="32"/>
                    </a:lnTo>
                    <a:lnTo>
                      <a:pt x="1995" y="10"/>
                    </a:lnTo>
                    <a:lnTo>
                      <a:pt x="1918" y="0"/>
                    </a:lnTo>
                    <a:lnTo>
                      <a:pt x="1831" y="10"/>
                    </a:lnTo>
                    <a:lnTo>
                      <a:pt x="1755" y="43"/>
                    </a:lnTo>
                    <a:lnTo>
                      <a:pt x="1689" y="98"/>
                    </a:lnTo>
                    <a:lnTo>
                      <a:pt x="1635" y="163"/>
                    </a:lnTo>
                    <a:lnTo>
                      <a:pt x="1569" y="119"/>
                    </a:lnTo>
                    <a:lnTo>
                      <a:pt x="1504" y="87"/>
                    </a:lnTo>
                    <a:lnTo>
                      <a:pt x="1439" y="76"/>
                    </a:lnTo>
                    <a:lnTo>
                      <a:pt x="1362" y="65"/>
                    </a:lnTo>
                    <a:lnTo>
                      <a:pt x="1264" y="76"/>
                    </a:lnTo>
                    <a:lnTo>
                      <a:pt x="1166" y="109"/>
                    </a:lnTo>
                    <a:lnTo>
                      <a:pt x="1079" y="174"/>
                    </a:lnTo>
                    <a:lnTo>
                      <a:pt x="1013" y="250"/>
                    </a:lnTo>
                    <a:lnTo>
                      <a:pt x="894" y="207"/>
                    </a:lnTo>
                    <a:lnTo>
                      <a:pt x="774" y="196"/>
                    </a:lnTo>
                    <a:lnTo>
                      <a:pt x="675" y="207"/>
                    </a:lnTo>
                    <a:lnTo>
                      <a:pt x="577" y="228"/>
                    </a:lnTo>
                    <a:lnTo>
                      <a:pt x="490" y="272"/>
                    </a:lnTo>
                    <a:lnTo>
                      <a:pt x="425" y="327"/>
                    </a:lnTo>
                    <a:lnTo>
                      <a:pt x="359" y="392"/>
                    </a:lnTo>
                    <a:lnTo>
                      <a:pt x="316" y="468"/>
                    </a:lnTo>
                    <a:lnTo>
                      <a:pt x="283" y="555"/>
                    </a:lnTo>
                    <a:lnTo>
                      <a:pt x="272" y="643"/>
                    </a:lnTo>
                    <a:lnTo>
                      <a:pt x="283" y="675"/>
                    </a:lnTo>
                    <a:lnTo>
                      <a:pt x="283" y="697"/>
                    </a:lnTo>
                    <a:close/>
                  </a:path>
                </a:pathLst>
              </a:custGeom>
              <a:grpFill/>
              <a:ln w="17463">
                <a:solidFill>
                  <a:srgbClr val="000000"/>
                </a:solidFill>
                <a:round/>
                <a:headEnd/>
                <a:tailEnd/>
              </a:ln>
            </p:spPr>
            <p:txBody>
              <a:bodyPr/>
              <a:lstStyle/>
              <a:p>
                <a:endParaRPr lang="en-US"/>
              </a:p>
            </p:txBody>
          </p:sp>
          <p:grpSp>
            <p:nvGrpSpPr>
              <p:cNvPr id="15441" name="Group 40"/>
              <p:cNvGrpSpPr>
                <a:grpSpLocks/>
              </p:cNvGrpSpPr>
              <p:nvPr/>
            </p:nvGrpSpPr>
            <p:grpSpPr bwMode="auto">
              <a:xfrm>
                <a:off x="1839" y="1526"/>
                <a:ext cx="2889" cy="1798"/>
                <a:chOff x="1839" y="1526"/>
                <a:chExt cx="2889" cy="1798"/>
              </a:xfrm>
              <a:grpFill/>
            </p:grpSpPr>
            <p:sp>
              <p:nvSpPr>
                <p:cNvPr id="15442" name="Freeform 28"/>
                <p:cNvSpPr>
                  <a:spLocks/>
                </p:cNvSpPr>
                <p:nvPr/>
              </p:nvSpPr>
              <p:spPr bwMode="auto">
                <a:xfrm>
                  <a:off x="1839" y="2648"/>
                  <a:ext cx="185" cy="44"/>
                </a:xfrm>
                <a:custGeom>
                  <a:avLst/>
                  <a:gdLst>
                    <a:gd name="T0" fmla="*/ 0 w 185"/>
                    <a:gd name="T1" fmla="*/ 0 h 44"/>
                    <a:gd name="T2" fmla="*/ 87 w 185"/>
                    <a:gd name="T3" fmla="*/ 33 h 44"/>
                    <a:gd name="T4" fmla="*/ 164 w 185"/>
                    <a:gd name="T5" fmla="*/ 44 h 44"/>
                    <a:gd name="T6" fmla="*/ 175 w 185"/>
                    <a:gd name="T7" fmla="*/ 44 h 44"/>
                    <a:gd name="T8" fmla="*/ 185 w 185"/>
                    <a:gd name="T9" fmla="*/ 44 h 44"/>
                    <a:gd name="T10" fmla="*/ 0 60000 65536"/>
                    <a:gd name="T11" fmla="*/ 0 60000 65536"/>
                    <a:gd name="T12" fmla="*/ 0 60000 65536"/>
                    <a:gd name="T13" fmla="*/ 0 60000 65536"/>
                    <a:gd name="T14" fmla="*/ 0 60000 65536"/>
                    <a:gd name="T15" fmla="*/ 0 w 185"/>
                    <a:gd name="T16" fmla="*/ 0 h 44"/>
                    <a:gd name="T17" fmla="*/ 185 w 185"/>
                    <a:gd name="T18" fmla="*/ 44 h 44"/>
                  </a:gdLst>
                  <a:ahLst/>
                  <a:cxnLst>
                    <a:cxn ang="T10">
                      <a:pos x="T0" y="T1"/>
                    </a:cxn>
                    <a:cxn ang="T11">
                      <a:pos x="T2" y="T3"/>
                    </a:cxn>
                    <a:cxn ang="T12">
                      <a:pos x="T4" y="T5"/>
                    </a:cxn>
                    <a:cxn ang="T13">
                      <a:pos x="T6" y="T7"/>
                    </a:cxn>
                    <a:cxn ang="T14">
                      <a:pos x="T8" y="T9"/>
                    </a:cxn>
                  </a:cxnLst>
                  <a:rect l="T15" t="T16" r="T17" b="T18"/>
                  <a:pathLst>
                    <a:path w="185" h="44">
                      <a:moveTo>
                        <a:pt x="0" y="0"/>
                      </a:moveTo>
                      <a:lnTo>
                        <a:pt x="87" y="33"/>
                      </a:lnTo>
                      <a:lnTo>
                        <a:pt x="164" y="44"/>
                      </a:lnTo>
                      <a:lnTo>
                        <a:pt x="175" y="44"/>
                      </a:lnTo>
                      <a:lnTo>
                        <a:pt x="185" y="44"/>
                      </a:lnTo>
                    </a:path>
                  </a:pathLst>
                </a:custGeom>
                <a:grpFill/>
                <a:ln w="17463">
                  <a:solidFill>
                    <a:srgbClr val="000000"/>
                  </a:solidFill>
                  <a:round/>
                  <a:headEnd/>
                  <a:tailEnd/>
                </a:ln>
              </p:spPr>
              <p:txBody>
                <a:bodyPr/>
                <a:lstStyle/>
                <a:p>
                  <a:endParaRPr lang="en-US"/>
                </a:p>
              </p:txBody>
            </p:sp>
            <p:sp>
              <p:nvSpPr>
                <p:cNvPr id="15443" name="Freeform 29"/>
                <p:cNvSpPr>
                  <a:spLocks/>
                </p:cNvSpPr>
                <p:nvPr/>
              </p:nvSpPr>
              <p:spPr bwMode="auto">
                <a:xfrm>
                  <a:off x="2112" y="3117"/>
                  <a:ext cx="76" cy="22"/>
                </a:xfrm>
                <a:custGeom>
                  <a:avLst/>
                  <a:gdLst>
                    <a:gd name="T0" fmla="*/ 0 w 76"/>
                    <a:gd name="T1" fmla="*/ 22 h 22"/>
                    <a:gd name="T2" fmla="*/ 43 w 76"/>
                    <a:gd name="T3" fmla="*/ 11 h 22"/>
                    <a:gd name="T4" fmla="*/ 76 w 76"/>
                    <a:gd name="T5" fmla="*/ 0 h 22"/>
                    <a:gd name="T6" fmla="*/ 0 60000 65536"/>
                    <a:gd name="T7" fmla="*/ 0 60000 65536"/>
                    <a:gd name="T8" fmla="*/ 0 60000 65536"/>
                    <a:gd name="T9" fmla="*/ 0 w 76"/>
                    <a:gd name="T10" fmla="*/ 0 h 22"/>
                    <a:gd name="T11" fmla="*/ 76 w 76"/>
                    <a:gd name="T12" fmla="*/ 22 h 22"/>
                  </a:gdLst>
                  <a:ahLst/>
                  <a:cxnLst>
                    <a:cxn ang="T6">
                      <a:pos x="T0" y="T1"/>
                    </a:cxn>
                    <a:cxn ang="T7">
                      <a:pos x="T2" y="T3"/>
                    </a:cxn>
                    <a:cxn ang="T8">
                      <a:pos x="T4" y="T5"/>
                    </a:cxn>
                  </a:cxnLst>
                  <a:rect l="T9" t="T10" r="T11" b="T12"/>
                  <a:pathLst>
                    <a:path w="76" h="22">
                      <a:moveTo>
                        <a:pt x="0" y="22"/>
                      </a:moveTo>
                      <a:lnTo>
                        <a:pt x="43" y="11"/>
                      </a:lnTo>
                      <a:lnTo>
                        <a:pt x="76" y="0"/>
                      </a:lnTo>
                    </a:path>
                  </a:pathLst>
                </a:custGeom>
                <a:grpFill/>
                <a:ln w="17463">
                  <a:solidFill>
                    <a:srgbClr val="000000"/>
                  </a:solidFill>
                  <a:round/>
                  <a:headEnd/>
                  <a:tailEnd/>
                </a:ln>
              </p:spPr>
              <p:txBody>
                <a:bodyPr/>
                <a:lstStyle/>
                <a:p>
                  <a:endParaRPr lang="en-US"/>
                </a:p>
              </p:txBody>
            </p:sp>
            <p:sp>
              <p:nvSpPr>
                <p:cNvPr id="15444" name="Freeform 30"/>
                <p:cNvSpPr>
                  <a:spLocks/>
                </p:cNvSpPr>
                <p:nvPr/>
              </p:nvSpPr>
              <p:spPr bwMode="auto">
                <a:xfrm>
                  <a:off x="2831" y="3237"/>
                  <a:ext cx="55" cy="87"/>
                </a:xfrm>
                <a:custGeom>
                  <a:avLst/>
                  <a:gdLst>
                    <a:gd name="T0" fmla="*/ 0 w 55"/>
                    <a:gd name="T1" fmla="*/ 0 h 87"/>
                    <a:gd name="T2" fmla="*/ 22 w 55"/>
                    <a:gd name="T3" fmla="*/ 44 h 87"/>
                    <a:gd name="T4" fmla="*/ 55 w 55"/>
                    <a:gd name="T5" fmla="*/ 87 h 87"/>
                    <a:gd name="T6" fmla="*/ 0 60000 65536"/>
                    <a:gd name="T7" fmla="*/ 0 60000 65536"/>
                    <a:gd name="T8" fmla="*/ 0 60000 65536"/>
                    <a:gd name="T9" fmla="*/ 0 w 55"/>
                    <a:gd name="T10" fmla="*/ 0 h 87"/>
                    <a:gd name="T11" fmla="*/ 55 w 55"/>
                    <a:gd name="T12" fmla="*/ 87 h 87"/>
                  </a:gdLst>
                  <a:ahLst/>
                  <a:cxnLst>
                    <a:cxn ang="T6">
                      <a:pos x="T0" y="T1"/>
                    </a:cxn>
                    <a:cxn ang="T7">
                      <a:pos x="T2" y="T3"/>
                    </a:cxn>
                    <a:cxn ang="T8">
                      <a:pos x="T4" y="T5"/>
                    </a:cxn>
                  </a:cxnLst>
                  <a:rect l="T9" t="T10" r="T11" b="T12"/>
                  <a:pathLst>
                    <a:path w="55" h="87">
                      <a:moveTo>
                        <a:pt x="0" y="0"/>
                      </a:moveTo>
                      <a:lnTo>
                        <a:pt x="22" y="44"/>
                      </a:lnTo>
                      <a:lnTo>
                        <a:pt x="55" y="87"/>
                      </a:lnTo>
                    </a:path>
                  </a:pathLst>
                </a:custGeom>
                <a:grpFill/>
                <a:ln w="17463">
                  <a:solidFill>
                    <a:srgbClr val="000000"/>
                  </a:solidFill>
                  <a:round/>
                  <a:headEnd/>
                  <a:tailEnd/>
                </a:ln>
              </p:spPr>
              <p:txBody>
                <a:bodyPr/>
                <a:lstStyle/>
                <a:p>
                  <a:endParaRPr lang="en-US"/>
                </a:p>
              </p:txBody>
            </p:sp>
            <p:sp>
              <p:nvSpPr>
                <p:cNvPr id="15445" name="Freeform 31"/>
                <p:cNvSpPr>
                  <a:spLocks/>
                </p:cNvSpPr>
                <p:nvPr/>
              </p:nvSpPr>
              <p:spPr bwMode="auto">
                <a:xfrm>
                  <a:off x="3758" y="3106"/>
                  <a:ext cx="22" cy="98"/>
                </a:xfrm>
                <a:custGeom>
                  <a:avLst/>
                  <a:gdLst>
                    <a:gd name="T0" fmla="*/ 0 w 22"/>
                    <a:gd name="T1" fmla="*/ 98 h 98"/>
                    <a:gd name="T2" fmla="*/ 11 w 22"/>
                    <a:gd name="T3" fmla="*/ 55 h 98"/>
                    <a:gd name="T4" fmla="*/ 22 w 22"/>
                    <a:gd name="T5" fmla="*/ 0 h 98"/>
                    <a:gd name="T6" fmla="*/ 0 60000 65536"/>
                    <a:gd name="T7" fmla="*/ 0 60000 65536"/>
                    <a:gd name="T8" fmla="*/ 0 60000 65536"/>
                    <a:gd name="T9" fmla="*/ 0 w 22"/>
                    <a:gd name="T10" fmla="*/ 0 h 98"/>
                    <a:gd name="T11" fmla="*/ 22 w 22"/>
                    <a:gd name="T12" fmla="*/ 98 h 98"/>
                  </a:gdLst>
                  <a:ahLst/>
                  <a:cxnLst>
                    <a:cxn ang="T6">
                      <a:pos x="T0" y="T1"/>
                    </a:cxn>
                    <a:cxn ang="T7">
                      <a:pos x="T2" y="T3"/>
                    </a:cxn>
                    <a:cxn ang="T8">
                      <a:pos x="T4" y="T5"/>
                    </a:cxn>
                  </a:cxnLst>
                  <a:rect l="T9" t="T10" r="T11" b="T12"/>
                  <a:pathLst>
                    <a:path w="22" h="98">
                      <a:moveTo>
                        <a:pt x="0" y="98"/>
                      </a:moveTo>
                      <a:lnTo>
                        <a:pt x="11" y="55"/>
                      </a:lnTo>
                      <a:lnTo>
                        <a:pt x="22" y="0"/>
                      </a:lnTo>
                    </a:path>
                  </a:pathLst>
                </a:custGeom>
                <a:grpFill/>
                <a:ln w="17463">
                  <a:solidFill>
                    <a:srgbClr val="000000"/>
                  </a:solidFill>
                  <a:round/>
                  <a:headEnd/>
                  <a:tailEnd/>
                </a:ln>
              </p:spPr>
              <p:txBody>
                <a:bodyPr/>
                <a:lstStyle/>
                <a:p>
                  <a:endParaRPr lang="en-US"/>
                </a:p>
              </p:txBody>
            </p:sp>
            <p:sp>
              <p:nvSpPr>
                <p:cNvPr id="15446" name="Freeform 32"/>
                <p:cNvSpPr>
                  <a:spLocks/>
                </p:cNvSpPr>
                <p:nvPr/>
              </p:nvSpPr>
              <p:spPr bwMode="auto">
                <a:xfrm>
                  <a:off x="4172" y="2539"/>
                  <a:ext cx="229" cy="338"/>
                </a:xfrm>
                <a:custGeom>
                  <a:avLst/>
                  <a:gdLst>
                    <a:gd name="T0" fmla="*/ 229 w 229"/>
                    <a:gd name="T1" fmla="*/ 338 h 338"/>
                    <a:gd name="T2" fmla="*/ 229 w 229"/>
                    <a:gd name="T3" fmla="*/ 338 h 338"/>
                    <a:gd name="T4" fmla="*/ 218 w 229"/>
                    <a:gd name="T5" fmla="*/ 229 h 338"/>
                    <a:gd name="T6" fmla="*/ 164 w 229"/>
                    <a:gd name="T7" fmla="*/ 142 h 338"/>
                    <a:gd name="T8" fmla="*/ 98 w 229"/>
                    <a:gd name="T9" fmla="*/ 55 h 338"/>
                    <a:gd name="T10" fmla="*/ 0 w 229"/>
                    <a:gd name="T11" fmla="*/ 0 h 338"/>
                    <a:gd name="T12" fmla="*/ 0 60000 65536"/>
                    <a:gd name="T13" fmla="*/ 0 60000 65536"/>
                    <a:gd name="T14" fmla="*/ 0 60000 65536"/>
                    <a:gd name="T15" fmla="*/ 0 60000 65536"/>
                    <a:gd name="T16" fmla="*/ 0 60000 65536"/>
                    <a:gd name="T17" fmla="*/ 0 60000 65536"/>
                    <a:gd name="T18" fmla="*/ 0 w 229"/>
                    <a:gd name="T19" fmla="*/ 0 h 338"/>
                    <a:gd name="T20" fmla="*/ 229 w 229"/>
                    <a:gd name="T21" fmla="*/ 338 h 338"/>
                  </a:gdLst>
                  <a:ahLst/>
                  <a:cxnLst>
                    <a:cxn ang="T12">
                      <a:pos x="T0" y="T1"/>
                    </a:cxn>
                    <a:cxn ang="T13">
                      <a:pos x="T2" y="T3"/>
                    </a:cxn>
                    <a:cxn ang="T14">
                      <a:pos x="T4" y="T5"/>
                    </a:cxn>
                    <a:cxn ang="T15">
                      <a:pos x="T6" y="T7"/>
                    </a:cxn>
                    <a:cxn ang="T16">
                      <a:pos x="T8" y="T9"/>
                    </a:cxn>
                    <a:cxn ang="T17">
                      <a:pos x="T10" y="T11"/>
                    </a:cxn>
                  </a:cxnLst>
                  <a:rect l="T18" t="T19" r="T20" b="T21"/>
                  <a:pathLst>
                    <a:path w="229" h="338">
                      <a:moveTo>
                        <a:pt x="229" y="338"/>
                      </a:moveTo>
                      <a:lnTo>
                        <a:pt x="229" y="338"/>
                      </a:lnTo>
                      <a:lnTo>
                        <a:pt x="218" y="229"/>
                      </a:lnTo>
                      <a:lnTo>
                        <a:pt x="164" y="142"/>
                      </a:lnTo>
                      <a:lnTo>
                        <a:pt x="98" y="55"/>
                      </a:lnTo>
                      <a:lnTo>
                        <a:pt x="0" y="0"/>
                      </a:lnTo>
                    </a:path>
                  </a:pathLst>
                </a:custGeom>
                <a:grpFill/>
                <a:ln w="17463">
                  <a:solidFill>
                    <a:srgbClr val="000000"/>
                  </a:solidFill>
                  <a:round/>
                  <a:headEnd/>
                  <a:tailEnd/>
                </a:ln>
              </p:spPr>
              <p:txBody>
                <a:bodyPr/>
                <a:lstStyle/>
                <a:p>
                  <a:endParaRPr lang="en-US"/>
                </a:p>
              </p:txBody>
            </p:sp>
            <p:sp>
              <p:nvSpPr>
                <p:cNvPr id="15447" name="Freeform 33"/>
                <p:cNvSpPr>
                  <a:spLocks/>
                </p:cNvSpPr>
                <p:nvPr/>
              </p:nvSpPr>
              <p:spPr bwMode="auto">
                <a:xfrm>
                  <a:off x="4619" y="2158"/>
                  <a:ext cx="109" cy="131"/>
                </a:xfrm>
                <a:custGeom>
                  <a:avLst/>
                  <a:gdLst>
                    <a:gd name="T0" fmla="*/ 0 w 109"/>
                    <a:gd name="T1" fmla="*/ 131 h 131"/>
                    <a:gd name="T2" fmla="*/ 55 w 109"/>
                    <a:gd name="T3" fmla="*/ 76 h 131"/>
                    <a:gd name="T4" fmla="*/ 109 w 109"/>
                    <a:gd name="T5" fmla="*/ 0 h 131"/>
                    <a:gd name="T6" fmla="*/ 0 60000 65536"/>
                    <a:gd name="T7" fmla="*/ 0 60000 65536"/>
                    <a:gd name="T8" fmla="*/ 0 60000 65536"/>
                    <a:gd name="T9" fmla="*/ 0 w 109"/>
                    <a:gd name="T10" fmla="*/ 0 h 131"/>
                    <a:gd name="T11" fmla="*/ 109 w 109"/>
                    <a:gd name="T12" fmla="*/ 131 h 131"/>
                  </a:gdLst>
                  <a:ahLst/>
                  <a:cxnLst>
                    <a:cxn ang="T6">
                      <a:pos x="T0" y="T1"/>
                    </a:cxn>
                    <a:cxn ang="T7">
                      <a:pos x="T2" y="T3"/>
                    </a:cxn>
                    <a:cxn ang="T8">
                      <a:pos x="T4" y="T5"/>
                    </a:cxn>
                  </a:cxnLst>
                  <a:rect l="T9" t="T10" r="T11" b="T12"/>
                  <a:pathLst>
                    <a:path w="109" h="131">
                      <a:moveTo>
                        <a:pt x="0" y="131"/>
                      </a:moveTo>
                      <a:lnTo>
                        <a:pt x="55" y="76"/>
                      </a:lnTo>
                      <a:lnTo>
                        <a:pt x="109" y="0"/>
                      </a:lnTo>
                    </a:path>
                  </a:pathLst>
                </a:custGeom>
                <a:grpFill/>
                <a:ln w="17463">
                  <a:solidFill>
                    <a:srgbClr val="000000"/>
                  </a:solidFill>
                  <a:round/>
                  <a:headEnd/>
                  <a:tailEnd/>
                </a:ln>
              </p:spPr>
              <p:txBody>
                <a:bodyPr/>
                <a:lstStyle/>
                <a:p>
                  <a:endParaRPr lang="en-US"/>
                </a:p>
              </p:txBody>
            </p:sp>
            <p:sp>
              <p:nvSpPr>
                <p:cNvPr id="15448" name="Freeform 34"/>
                <p:cNvSpPr>
                  <a:spLocks/>
                </p:cNvSpPr>
                <p:nvPr/>
              </p:nvSpPr>
              <p:spPr bwMode="auto">
                <a:xfrm>
                  <a:off x="4467" y="1678"/>
                  <a:ext cx="11" cy="66"/>
                </a:xfrm>
                <a:custGeom>
                  <a:avLst/>
                  <a:gdLst>
                    <a:gd name="T0" fmla="*/ 11 w 11"/>
                    <a:gd name="T1" fmla="*/ 66 h 66"/>
                    <a:gd name="T2" fmla="*/ 11 w 11"/>
                    <a:gd name="T3" fmla="*/ 66 h 66"/>
                    <a:gd name="T4" fmla="*/ 11 w 11"/>
                    <a:gd name="T5" fmla="*/ 55 h 66"/>
                    <a:gd name="T6" fmla="*/ 11 w 11"/>
                    <a:gd name="T7" fmla="*/ 33 h 66"/>
                    <a:gd name="T8" fmla="*/ 0 w 11"/>
                    <a:gd name="T9" fmla="*/ 0 h 66"/>
                    <a:gd name="T10" fmla="*/ 0 60000 65536"/>
                    <a:gd name="T11" fmla="*/ 0 60000 65536"/>
                    <a:gd name="T12" fmla="*/ 0 60000 65536"/>
                    <a:gd name="T13" fmla="*/ 0 60000 65536"/>
                    <a:gd name="T14" fmla="*/ 0 60000 65536"/>
                    <a:gd name="T15" fmla="*/ 0 w 11"/>
                    <a:gd name="T16" fmla="*/ 0 h 66"/>
                    <a:gd name="T17" fmla="*/ 11 w 11"/>
                    <a:gd name="T18" fmla="*/ 66 h 66"/>
                  </a:gdLst>
                  <a:ahLst/>
                  <a:cxnLst>
                    <a:cxn ang="T10">
                      <a:pos x="T0" y="T1"/>
                    </a:cxn>
                    <a:cxn ang="T11">
                      <a:pos x="T2" y="T3"/>
                    </a:cxn>
                    <a:cxn ang="T12">
                      <a:pos x="T4" y="T5"/>
                    </a:cxn>
                    <a:cxn ang="T13">
                      <a:pos x="T6" y="T7"/>
                    </a:cxn>
                    <a:cxn ang="T14">
                      <a:pos x="T8" y="T9"/>
                    </a:cxn>
                  </a:cxnLst>
                  <a:rect l="T15" t="T16" r="T17" b="T18"/>
                  <a:pathLst>
                    <a:path w="11" h="66">
                      <a:moveTo>
                        <a:pt x="11" y="66"/>
                      </a:moveTo>
                      <a:lnTo>
                        <a:pt x="11" y="66"/>
                      </a:lnTo>
                      <a:lnTo>
                        <a:pt x="11" y="55"/>
                      </a:lnTo>
                      <a:lnTo>
                        <a:pt x="11" y="33"/>
                      </a:lnTo>
                      <a:lnTo>
                        <a:pt x="0" y="0"/>
                      </a:lnTo>
                    </a:path>
                  </a:pathLst>
                </a:custGeom>
                <a:grpFill/>
                <a:ln w="17463">
                  <a:solidFill>
                    <a:srgbClr val="000000"/>
                  </a:solidFill>
                  <a:round/>
                  <a:headEnd/>
                  <a:tailEnd/>
                </a:ln>
              </p:spPr>
              <p:txBody>
                <a:bodyPr/>
                <a:lstStyle/>
                <a:p>
                  <a:endParaRPr lang="en-US"/>
                </a:p>
              </p:txBody>
            </p:sp>
            <p:sp>
              <p:nvSpPr>
                <p:cNvPr id="15449" name="Freeform 35"/>
                <p:cNvSpPr>
                  <a:spLocks/>
                </p:cNvSpPr>
                <p:nvPr/>
              </p:nvSpPr>
              <p:spPr bwMode="auto">
                <a:xfrm>
                  <a:off x="3802" y="1526"/>
                  <a:ext cx="54" cy="87"/>
                </a:xfrm>
                <a:custGeom>
                  <a:avLst/>
                  <a:gdLst>
                    <a:gd name="T0" fmla="*/ 54 w 54"/>
                    <a:gd name="T1" fmla="*/ 0 h 87"/>
                    <a:gd name="T2" fmla="*/ 21 w 54"/>
                    <a:gd name="T3" fmla="*/ 43 h 87"/>
                    <a:gd name="T4" fmla="*/ 0 w 54"/>
                    <a:gd name="T5" fmla="*/ 87 h 87"/>
                    <a:gd name="T6" fmla="*/ 0 60000 65536"/>
                    <a:gd name="T7" fmla="*/ 0 60000 65536"/>
                    <a:gd name="T8" fmla="*/ 0 60000 65536"/>
                    <a:gd name="T9" fmla="*/ 0 w 54"/>
                    <a:gd name="T10" fmla="*/ 0 h 87"/>
                    <a:gd name="T11" fmla="*/ 54 w 54"/>
                    <a:gd name="T12" fmla="*/ 87 h 87"/>
                  </a:gdLst>
                  <a:ahLst/>
                  <a:cxnLst>
                    <a:cxn ang="T6">
                      <a:pos x="T0" y="T1"/>
                    </a:cxn>
                    <a:cxn ang="T7">
                      <a:pos x="T2" y="T3"/>
                    </a:cxn>
                    <a:cxn ang="T8">
                      <a:pos x="T4" y="T5"/>
                    </a:cxn>
                  </a:cxnLst>
                  <a:rect l="T9" t="T10" r="T11" b="T12"/>
                  <a:pathLst>
                    <a:path w="54" h="87">
                      <a:moveTo>
                        <a:pt x="54" y="0"/>
                      </a:moveTo>
                      <a:lnTo>
                        <a:pt x="21" y="43"/>
                      </a:lnTo>
                      <a:lnTo>
                        <a:pt x="0" y="87"/>
                      </a:lnTo>
                    </a:path>
                  </a:pathLst>
                </a:custGeom>
                <a:grpFill/>
                <a:ln w="17463">
                  <a:solidFill>
                    <a:srgbClr val="000000"/>
                  </a:solidFill>
                  <a:round/>
                  <a:headEnd/>
                  <a:tailEnd/>
                </a:ln>
              </p:spPr>
              <p:txBody>
                <a:bodyPr/>
                <a:lstStyle/>
                <a:p>
                  <a:endParaRPr lang="en-US"/>
                </a:p>
              </p:txBody>
            </p:sp>
            <p:sp>
              <p:nvSpPr>
                <p:cNvPr id="15450" name="Line 36"/>
                <p:cNvSpPr>
                  <a:spLocks noChangeShapeType="1"/>
                </p:cNvSpPr>
                <p:nvPr/>
              </p:nvSpPr>
              <p:spPr bwMode="auto">
                <a:xfrm flipH="1">
                  <a:off x="3289" y="1580"/>
                  <a:ext cx="33" cy="65"/>
                </a:xfrm>
                <a:prstGeom prst="line">
                  <a:avLst/>
                </a:prstGeom>
                <a:grpFill/>
                <a:ln w="17463">
                  <a:solidFill>
                    <a:srgbClr val="000000"/>
                  </a:solidFill>
                  <a:round/>
                  <a:headEnd/>
                  <a:tailEnd/>
                </a:ln>
              </p:spPr>
              <p:txBody>
                <a:bodyPr/>
                <a:lstStyle/>
                <a:p>
                  <a:endParaRPr lang="en-US"/>
                </a:p>
              </p:txBody>
            </p:sp>
            <p:sp>
              <p:nvSpPr>
                <p:cNvPr id="15451" name="Line 37"/>
                <p:cNvSpPr>
                  <a:spLocks noChangeShapeType="1"/>
                </p:cNvSpPr>
                <p:nvPr/>
              </p:nvSpPr>
              <p:spPr bwMode="auto">
                <a:xfrm flipH="1" flipV="1">
                  <a:off x="2700" y="1667"/>
                  <a:ext cx="99" cy="66"/>
                </a:xfrm>
                <a:prstGeom prst="line">
                  <a:avLst/>
                </a:prstGeom>
                <a:grpFill/>
                <a:ln w="17463">
                  <a:solidFill>
                    <a:srgbClr val="000000"/>
                  </a:solidFill>
                  <a:round/>
                  <a:headEnd/>
                  <a:tailEnd/>
                </a:ln>
              </p:spPr>
              <p:txBody>
                <a:bodyPr/>
                <a:lstStyle/>
                <a:p>
                  <a:endParaRPr lang="en-US"/>
                </a:p>
              </p:txBody>
            </p:sp>
            <p:sp>
              <p:nvSpPr>
                <p:cNvPr id="15452" name="Freeform 38"/>
                <p:cNvSpPr>
                  <a:spLocks/>
                </p:cNvSpPr>
                <p:nvPr/>
              </p:nvSpPr>
              <p:spPr bwMode="auto">
                <a:xfrm>
                  <a:off x="1970" y="2114"/>
                  <a:ext cx="11" cy="77"/>
                </a:xfrm>
                <a:custGeom>
                  <a:avLst/>
                  <a:gdLst>
                    <a:gd name="T0" fmla="*/ 0 w 11"/>
                    <a:gd name="T1" fmla="*/ 0 h 77"/>
                    <a:gd name="T2" fmla="*/ 11 w 11"/>
                    <a:gd name="T3" fmla="*/ 33 h 77"/>
                    <a:gd name="T4" fmla="*/ 11 w 11"/>
                    <a:gd name="T5" fmla="*/ 77 h 77"/>
                    <a:gd name="T6" fmla="*/ 0 60000 65536"/>
                    <a:gd name="T7" fmla="*/ 0 60000 65536"/>
                    <a:gd name="T8" fmla="*/ 0 60000 65536"/>
                    <a:gd name="T9" fmla="*/ 0 w 11"/>
                    <a:gd name="T10" fmla="*/ 0 h 77"/>
                    <a:gd name="T11" fmla="*/ 11 w 11"/>
                    <a:gd name="T12" fmla="*/ 77 h 77"/>
                  </a:gdLst>
                  <a:ahLst/>
                  <a:cxnLst>
                    <a:cxn ang="T6">
                      <a:pos x="T0" y="T1"/>
                    </a:cxn>
                    <a:cxn ang="T7">
                      <a:pos x="T2" y="T3"/>
                    </a:cxn>
                    <a:cxn ang="T8">
                      <a:pos x="T4" y="T5"/>
                    </a:cxn>
                  </a:cxnLst>
                  <a:rect l="T9" t="T10" r="T11" b="T12"/>
                  <a:pathLst>
                    <a:path w="11" h="77">
                      <a:moveTo>
                        <a:pt x="0" y="0"/>
                      </a:moveTo>
                      <a:lnTo>
                        <a:pt x="11" y="33"/>
                      </a:lnTo>
                      <a:lnTo>
                        <a:pt x="11" y="77"/>
                      </a:lnTo>
                    </a:path>
                  </a:pathLst>
                </a:custGeom>
                <a:grpFill/>
                <a:ln w="17463">
                  <a:solidFill>
                    <a:srgbClr val="000000"/>
                  </a:solidFill>
                  <a:round/>
                  <a:headEnd/>
                  <a:tailEnd/>
                </a:ln>
              </p:spPr>
              <p:txBody>
                <a:bodyPr/>
                <a:lstStyle/>
                <a:p>
                  <a:endParaRPr lang="en-US"/>
                </a:p>
              </p:txBody>
            </p:sp>
          </p:grpSp>
        </p:grpSp>
      </p:grpSp>
      <p:pic>
        <p:nvPicPr>
          <p:cNvPr id="15365" name="Picture 6" descr="j0398447[1]"/>
          <p:cNvPicPr>
            <a:picLocks noChangeAspect="1" noChangeArrowheads="1"/>
          </p:cNvPicPr>
          <p:nvPr/>
        </p:nvPicPr>
        <p:blipFill>
          <a:blip r:embed="rId4"/>
          <a:srcRect/>
          <a:stretch>
            <a:fillRect/>
          </a:stretch>
        </p:blipFill>
        <p:spPr bwMode="auto">
          <a:xfrm>
            <a:off x="2743200" y="2362200"/>
            <a:ext cx="674688" cy="400050"/>
          </a:xfrm>
          <a:prstGeom prst="rect">
            <a:avLst/>
          </a:prstGeom>
          <a:noFill/>
          <a:ln w="9525">
            <a:noFill/>
            <a:miter lim="800000"/>
            <a:headEnd/>
            <a:tailEnd/>
          </a:ln>
        </p:spPr>
      </p:pic>
      <p:pic>
        <p:nvPicPr>
          <p:cNvPr id="15366" name="Picture 43" descr="j0398447[1]"/>
          <p:cNvPicPr>
            <a:picLocks noChangeAspect="1" noChangeArrowheads="1"/>
          </p:cNvPicPr>
          <p:nvPr/>
        </p:nvPicPr>
        <p:blipFill>
          <a:blip r:embed="rId4"/>
          <a:srcRect/>
          <a:stretch>
            <a:fillRect/>
          </a:stretch>
        </p:blipFill>
        <p:spPr bwMode="auto">
          <a:xfrm>
            <a:off x="2743200" y="3657600"/>
            <a:ext cx="674688" cy="400050"/>
          </a:xfrm>
          <a:prstGeom prst="rect">
            <a:avLst/>
          </a:prstGeom>
          <a:noFill/>
          <a:ln w="9525">
            <a:noFill/>
            <a:miter lim="800000"/>
            <a:headEnd/>
            <a:tailEnd/>
          </a:ln>
        </p:spPr>
      </p:pic>
      <p:pic>
        <p:nvPicPr>
          <p:cNvPr id="15367" name="Picture 44" descr="j0398447[1]"/>
          <p:cNvPicPr>
            <a:picLocks noChangeAspect="1" noChangeArrowheads="1"/>
          </p:cNvPicPr>
          <p:nvPr/>
        </p:nvPicPr>
        <p:blipFill>
          <a:blip r:embed="rId4"/>
          <a:srcRect/>
          <a:stretch>
            <a:fillRect/>
          </a:stretch>
        </p:blipFill>
        <p:spPr bwMode="auto">
          <a:xfrm>
            <a:off x="3505200" y="3048000"/>
            <a:ext cx="674688" cy="400050"/>
          </a:xfrm>
          <a:prstGeom prst="rect">
            <a:avLst/>
          </a:prstGeom>
          <a:noFill/>
          <a:ln w="9525">
            <a:noFill/>
            <a:miter lim="800000"/>
            <a:headEnd/>
            <a:tailEnd/>
          </a:ln>
        </p:spPr>
      </p:pic>
      <p:pic>
        <p:nvPicPr>
          <p:cNvPr id="15368" name="Picture 45" descr="j0398447[1]"/>
          <p:cNvPicPr>
            <a:picLocks noChangeAspect="1" noChangeArrowheads="1"/>
          </p:cNvPicPr>
          <p:nvPr/>
        </p:nvPicPr>
        <p:blipFill>
          <a:blip r:embed="rId4"/>
          <a:srcRect/>
          <a:stretch>
            <a:fillRect/>
          </a:stretch>
        </p:blipFill>
        <p:spPr bwMode="auto">
          <a:xfrm>
            <a:off x="4724400" y="3048000"/>
            <a:ext cx="674688" cy="400050"/>
          </a:xfrm>
          <a:prstGeom prst="rect">
            <a:avLst/>
          </a:prstGeom>
          <a:noFill/>
          <a:ln w="9525">
            <a:noFill/>
            <a:miter lim="800000"/>
            <a:headEnd/>
            <a:tailEnd/>
          </a:ln>
        </p:spPr>
      </p:pic>
      <p:pic>
        <p:nvPicPr>
          <p:cNvPr id="15369" name="Picture 46" descr="j0398447[1]"/>
          <p:cNvPicPr>
            <a:picLocks noChangeAspect="1" noChangeArrowheads="1"/>
          </p:cNvPicPr>
          <p:nvPr/>
        </p:nvPicPr>
        <p:blipFill>
          <a:blip r:embed="rId4"/>
          <a:srcRect/>
          <a:stretch>
            <a:fillRect/>
          </a:stretch>
        </p:blipFill>
        <p:spPr bwMode="auto">
          <a:xfrm>
            <a:off x="5486400" y="2362200"/>
            <a:ext cx="674688" cy="400050"/>
          </a:xfrm>
          <a:prstGeom prst="rect">
            <a:avLst/>
          </a:prstGeom>
          <a:noFill/>
          <a:ln w="9525">
            <a:noFill/>
            <a:miter lim="800000"/>
            <a:headEnd/>
            <a:tailEnd/>
          </a:ln>
        </p:spPr>
      </p:pic>
      <p:pic>
        <p:nvPicPr>
          <p:cNvPr id="15370" name="Picture 47" descr="j0398447[1]"/>
          <p:cNvPicPr>
            <a:picLocks noChangeAspect="1" noChangeArrowheads="1"/>
          </p:cNvPicPr>
          <p:nvPr/>
        </p:nvPicPr>
        <p:blipFill>
          <a:blip r:embed="rId4"/>
          <a:srcRect/>
          <a:stretch>
            <a:fillRect/>
          </a:stretch>
        </p:blipFill>
        <p:spPr bwMode="auto">
          <a:xfrm>
            <a:off x="5562600" y="3657600"/>
            <a:ext cx="674688" cy="400050"/>
          </a:xfrm>
          <a:prstGeom prst="rect">
            <a:avLst/>
          </a:prstGeom>
          <a:noFill/>
          <a:ln w="9525">
            <a:noFill/>
            <a:miter lim="800000"/>
            <a:headEnd/>
            <a:tailEnd/>
          </a:ln>
        </p:spPr>
      </p:pic>
      <p:pic>
        <p:nvPicPr>
          <p:cNvPr id="15371" name="Picture 50" descr="MCj03077350000[1]"/>
          <p:cNvPicPr>
            <a:picLocks noChangeAspect="1" noChangeArrowheads="1"/>
          </p:cNvPicPr>
          <p:nvPr/>
        </p:nvPicPr>
        <p:blipFill>
          <a:blip r:embed="rId3"/>
          <a:srcRect/>
          <a:stretch>
            <a:fillRect/>
          </a:stretch>
        </p:blipFill>
        <p:spPr bwMode="auto">
          <a:xfrm flipH="1">
            <a:off x="1447800" y="3810000"/>
            <a:ext cx="814388" cy="838200"/>
          </a:xfrm>
          <a:prstGeom prst="rect">
            <a:avLst/>
          </a:prstGeom>
          <a:noFill/>
          <a:ln w="9525">
            <a:noFill/>
            <a:miter lim="800000"/>
            <a:headEnd/>
            <a:tailEnd/>
          </a:ln>
        </p:spPr>
      </p:pic>
      <p:pic>
        <p:nvPicPr>
          <p:cNvPr id="15372" name="Picture 51" descr="MCj03077350000[1]"/>
          <p:cNvPicPr>
            <a:picLocks noChangeAspect="1" noChangeArrowheads="1"/>
          </p:cNvPicPr>
          <p:nvPr/>
        </p:nvPicPr>
        <p:blipFill>
          <a:blip r:embed="rId3"/>
          <a:srcRect/>
          <a:stretch>
            <a:fillRect/>
          </a:stretch>
        </p:blipFill>
        <p:spPr bwMode="auto">
          <a:xfrm>
            <a:off x="6629400" y="2057400"/>
            <a:ext cx="814388" cy="838200"/>
          </a:xfrm>
          <a:prstGeom prst="rect">
            <a:avLst/>
          </a:prstGeom>
          <a:noFill/>
          <a:ln w="9525">
            <a:noFill/>
            <a:miter lim="800000"/>
            <a:headEnd/>
            <a:tailEnd/>
          </a:ln>
        </p:spPr>
      </p:pic>
      <p:pic>
        <p:nvPicPr>
          <p:cNvPr id="15373" name="Picture 52" descr="MCj03077350000[1]"/>
          <p:cNvPicPr>
            <a:picLocks noChangeAspect="1" noChangeArrowheads="1"/>
          </p:cNvPicPr>
          <p:nvPr/>
        </p:nvPicPr>
        <p:blipFill>
          <a:blip r:embed="rId3"/>
          <a:srcRect/>
          <a:stretch>
            <a:fillRect/>
          </a:stretch>
        </p:blipFill>
        <p:spPr bwMode="auto">
          <a:xfrm>
            <a:off x="6705600" y="3657600"/>
            <a:ext cx="814388" cy="838200"/>
          </a:xfrm>
          <a:prstGeom prst="rect">
            <a:avLst/>
          </a:prstGeom>
          <a:noFill/>
          <a:ln w="9525">
            <a:noFill/>
            <a:miter lim="800000"/>
            <a:headEnd/>
            <a:tailEnd/>
          </a:ln>
        </p:spPr>
      </p:pic>
      <p:sp>
        <p:nvSpPr>
          <p:cNvPr id="15374" name="Line 54"/>
          <p:cNvSpPr>
            <a:spLocks noChangeShapeType="1"/>
          </p:cNvSpPr>
          <p:nvPr/>
        </p:nvSpPr>
        <p:spPr bwMode="auto">
          <a:xfrm>
            <a:off x="3200400" y="2743200"/>
            <a:ext cx="381000" cy="304800"/>
          </a:xfrm>
          <a:prstGeom prst="line">
            <a:avLst/>
          </a:prstGeom>
          <a:noFill/>
          <a:ln w="76200">
            <a:solidFill>
              <a:schemeClr val="tx1"/>
            </a:solidFill>
            <a:round/>
            <a:headEnd/>
            <a:tailEnd type="triangle" w="med" len="med"/>
          </a:ln>
        </p:spPr>
        <p:txBody>
          <a:bodyPr/>
          <a:lstStyle/>
          <a:p>
            <a:endParaRPr lang="en-US"/>
          </a:p>
        </p:txBody>
      </p:sp>
      <p:sp>
        <p:nvSpPr>
          <p:cNvPr id="15375" name="Line 55"/>
          <p:cNvSpPr>
            <a:spLocks noChangeShapeType="1"/>
          </p:cNvSpPr>
          <p:nvPr/>
        </p:nvSpPr>
        <p:spPr bwMode="auto">
          <a:xfrm flipV="1">
            <a:off x="3200400" y="3429000"/>
            <a:ext cx="381000" cy="228600"/>
          </a:xfrm>
          <a:prstGeom prst="line">
            <a:avLst/>
          </a:prstGeom>
          <a:noFill/>
          <a:ln w="76200">
            <a:solidFill>
              <a:schemeClr val="tx1"/>
            </a:solidFill>
            <a:round/>
            <a:headEnd/>
            <a:tailEnd type="triangle" w="med" len="med"/>
          </a:ln>
        </p:spPr>
        <p:txBody>
          <a:bodyPr/>
          <a:lstStyle/>
          <a:p>
            <a:endParaRPr lang="en-US"/>
          </a:p>
        </p:txBody>
      </p:sp>
      <p:sp>
        <p:nvSpPr>
          <p:cNvPr id="15376" name="Line 56"/>
          <p:cNvSpPr>
            <a:spLocks noChangeShapeType="1"/>
          </p:cNvSpPr>
          <p:nvPr/>
        </p:nvSpPr>
        <p:spPr bwMode="auto">
          <a:xfrm flipV="1">
            <a:off x="5257800" y="2819400"/>
            <a:ext cx="381000" cy="228600"/>
          </a:xfrm>
          <a:prstGeom prst="line">
            <a:avLst/>
          </a:prstGeom>
          <a:noFill/>
          <a:ln w="76200">
            <a:solidFill>
              <a:schemeClr val="tx1"/>
            </a:solidFill>
            <a:round/>
            <a:headEnd/>
            <a:tailEnd type="triangle" w="med" len="med"/>
          </a:ln>
        </p:spPr>
        <p:txBody>
          <a:bodyPr/>
          <a:lstStyle/>
          <a:p>
            <a:endParaRPr lang="en-US"/>
          </a:p>
        </p:txBody>
      </p:sp>
      <p:sp>
        <p:nvSpPr>
          <p:cNvPr id="15377" name="Line 57"/>
          <p:cNvSpPr>
            <a:spLocks noChangeShapeType="1"/>
          </p:cNvSpPr>
          <p:nvPr/>
        </p:nvSpPr>
        <p:spPr bwMode="auto">
          <a:xfrm>
            <a:off x="5257800" y="3429000"/>
            <a:ext cx="381000" cy="304800"/>
          </a:xfrm>
          <a:prstGeom prst="line">
            <a:avLst/>
          </a:prstGeom>
          <a:noFill/>
          <a:ln w="76200">
            <a:solidFill>
              <a:schemeClr val="tx1"/>
            </a:solidFill>
            <a:round/>
            <a:headEnd/>
            <a:tailEnd type="triangle" w="med" len="med"/>
          </a:ln>
        </p:spPr>
        <p:txBody>
          <a:bodyPr/>
          <a:lstStyle/>
          <a:p>
            <a:endParaRPr lang="en-US"/>
          </a:p>
        </p:txBody>
      </p:sp>
      <p:sp>
        <p:nvSpPr>
          <p:cNvPr id="15378" name="Line 58"/>
          <p:cNvSpPr>
            <a:spLocks noChangeShapeType="1"/>
          </p:cNvSpPr>
          <p:nvPr/>
        </p:nvSpPr>
        <p:spPr bwMode="auto">
          <a:xfrm flipV="1">
            <a:off x="4191000" y="3200400"/>
            <a:ext cx="533400" cy="0"/>
          </a:xfrm>
          <a:prstGeom prst="line">
            <a:avLst/>
          </a:prstGeom>
          <a:noFill/>
          <a:ln w="76200">
            <a:solidFill>
              <a:schemeClr val="tx1"/>
            </a:solidFill>
            <a:round/>
            <a:headEnd/>
            <a:tailEnd type="triangle" w="med" len="med"/>
          </a:ln>
        </p:spPr>
        <p:txBody>
          <a:bodyPr/>
          <a:lstStyle/>
          <a:p>
            <a:endParaRPr lang="en-US"/>
          </a:p>
        </p:txBody>
      </p:sp>
      <p:sp>
        <p:nvSpPr>
          <p:cNvPr id="15379" name="Line 59"/>
          <p:cNvSpPr>
            <a:spLocks noChangeShapeType="1"/>
          </p:cNvSpPr>
          <p:nvPr/>
        </p:nvSpPr>
        <p:spPr bwMode="auto">
          <a:xfrm flipV="1">
            <a:off x="3429000" y="2514600"/>
            <a:ext cx="2057400" cy="0"/>
          </a:xfrm>
          <a:prstGeom prst="line">
            <a:avLst/>
          </a:prstGeom>
          <a:noFill/>
          <a:ln w="76200">
            <a:solidFill>
              <a:schemeClr val="tx1"/>
            </a:solidFill>
            <a:round/>
            <a:headEnd/>
            <a:tailEnd type="triangle" w="med" len="med"/>
          </a:ln>
        </p:spPr>
        <p:txBody>
          <a:bodyPr/>
          <a:lstStyle/>
          <a:p>
            <a:endParaRPr lang="en-US"/>
          </a:p>
        </p:txBody>
      </p:sp>
      <p:sp>
        <p:nvSpPr>
          <p:cNvPr id="15380" name="Line 60"/>
          <p:cNvSpPr>
            <a:spLocks noChangeShapeType="1"/>
          </p:cNvSpPr>
          <p:nvPr/>
        </p:nvSpPr>
        <p:spPr bwMode="auto">
          <a:xfrm flipV="1">
            <a:off x="3429000" y="3886200"/>
            <a:ext cx="2133600" cy="0"/>
          </a:xfrm>
          <a:prstGeom prst="line">
            <a:avLst/>
          </a:prstGeom>
          <a:noFill/>
          <a:ln w="76200">
            <a:solidFill>
              <a:schemeClr val="tx1"/>
            </a:solidFill>
            <a:round/>
            <a:headEnd/>
            <a:tailEnd type="triangle" w="med" len="med"/>
          </a:ln>
        </p:spPr>
        <p:txBody>
          <a:bodyPr/>
          <a:lstStyle/>
          <a:p>
            <a:endParaRPr lang="en-US"/>
          </a:p>
        </p:txBody>
      </p:sp>
      <p:sp>
        <p:nvSpPr>
          <p:cNvPr id="15381" name="Line 61"/>
          <p:cNvSpPr>
            <a:spLocks noChangeShapeType="1"/>
          </p:cNvSpPr>
          <p:nvPr/>
        </p:nvSpPr>
        <p:spPr bwMode="auto">
          <a:xfrm>
            <a:off x="2209800" y="2514600"/>
            <a:ext cx="533400" cy="0"/>
          </a:xfrm>
          <a:prstGeom prst="line">
            <a:avLst/>
          </a:prstGeom>
          <a:noFill/>
          <a:ln w="76200">
            <a:solidFill>
              <a:schemeClr val="tx1"/>
            </a:solidFill>
            <a:round/>
            <a:headEnd/>
            <a:tailEnd type="triangle" w="med" len="med"/>
          </a:ln>
        </p:spPr>
        <p:txBody>
          <a:bodyPr/>
          <a:lstStyle/>
          <a:p>
            <a:endParaRPr lang="en-US"/>
          </a:p>
        </p:txBody>
      </p:sp>
      <p:sp>
        <p:nvSpPr>
          <p:cNvPr id="15382" name="Line 62"/>
          <p:cNvSpPr>
            <a:spLocks noChangeShapeType="1"/>
          </p:cNvSpPr>
          <p:nvPr/>
        </p:nvSpPr>
        <p:spPr bwMode="auto">
          <a:xfrm flipV="1">
            <a:off x="2209800" y="3962400"/>
            <a:ext cx="533400" cy="228600"/>
          </a:xfrm>
          <a:prstGeom prst="line">
            <a:avLst/>
          </a:prstGeom>
          <a:noFill/>
          <a:ln w="76200">
            <a:solidFill>
              <a:schemeClr val="tx1"/>
            </a:solidFill>
            <a:round/>
            <a:headEnd/>
            <a:tailEnd type="triangle" w="med" len="med"/>
          </a:ln>
        </p:spPr>
        <p:txBody>
          <a:bodyPr/>
          <a:lstStyle/>
          <a:p>
            <a:endParaRPr lang="en-US"/>
          </a:p>
        </p:txBody>
      </p:sp>
      <p:sp>
        <p:nvSpPr>
          <p:cNvPr id="15383" name="Line 63"/>
          <p:cNvSpPr>
            <a:spLocks noChangeShapeType="1"/>
          </p:cNvSpPr>
          <p:nvPr/>
        </p:nvSpPr>
        <p:spPr bwMode="auto">
          <a:xfrm flipV="1">
            <a:off x="6172200" y="2514600"/>
            <a:ext cx="533400" cy="0"/>
          </a:xfrm>
          <a:prstGeom prst="line">
            <a:avLst/>
          </a:prstGeom>
          <a:noFill/>
          <a:ln w="76200">
            <a:solidFill>
              <a:schemeClr val="tx1"/>
            </a:solidFill>
            <a:round/>
            <a:headEnd/>
            <a:tailEnd type="triangle" w="med" len="med"/>
          </a:ln>
        </p:spPr>
        <p:txBody>
          <a:bodyPr/>
          <a:lstStyle/>
          <a:p>
            <a:endParaRPr lang="en-US"/>
          </a:p>
        </p:txBody>
      </p:sp>
      <p:sp>
        <p:nvSpPr>
          <p:cNvPr id="15384" name="Line 64"/>
          <p:cNvSpPr>
            <a:spLocks noChangeShapeType="1"/>
          </p:cNvSpPr>
          <p:nvPr/>
        </p:nvSpPr>
        <p:spPr bwMode="auto">
          <a:xfrm>
            <a:off x="6248400" y="3886200"/>
            <a:ext cx="533400" cy="228600"/>
          </a:xfrm>
          <a:prstGeom prst="line">
            <a:avLst/>
          </a:prstGeom>
          <a:noFill/>
          <a:ln w="76200">
            <a:solidFill>
              <a:schemeClr val="tx1"/>
            </a:solidFill>
            <a:round/>
            <a:headEnd/>
            <a:tailEnd type="triangle" w="med" len="med"/>
          </a:ln>
        </p:spPr>
        <p:txBody>
          <a:bodyPr/>
          <a:lstStyle/>
          <a:p>
            <a:endParaRPr lang="en-US"/>
          </a:p>
        </p:txBody>
      </p:sp>
      <p:sp>
        <p:nvSpPr>
          <p:cNvPr id="15385" name="Text Box 65"/>
          <p:cNvSpPr txBox="1">
            <a:spLocks noChangeArrowheads="1"/>
          </p:cNvSpPr>
          <p:nvPr/>
        </p:nvSpPr>
        <p:spPr bwMode="auto">
          <a:xfrm>
            <a:off x="228600" y="1981200"/>
            <a:ext cx="1447800" cy="830997"/>
          </a:xfrm>
          <a:prstGeom prst="rect">
            <a:avLst/>
          </a:prstGeom>
          <a:noFill/>
          <a:ln w="9525">
            <a:noFill/>
            <a:miter lim="800000"/>
            <a:headEnd/>
            <a:tailEnd/>
          </a:ln>
        </p:spPr>
        <p:txBody>
          <a:bodyPr>
            <a:spAutoFit/>
          </a:bodyPr>
          <a:lstStyle/>
          <a:p>
            <a:pPr algn="l">
              <a:spcBef>
                <a:spcPct val="50000"/>
              </a:spcBef>
            </a:pPr>
            <a:r>
              <a:rPr lang="en-US" sz="2400" dirty="0">
                <a:latin typeface="+mn-lt"/>
              </a:rPr>
              <a:t>sender </a:t>
            </a:r>
            <a:r>
              <a:rPr lang="en-US" sz="2400" i="1" dirty="0">
                <a:latin typeface="+mn-lt"/>
              </a:rPr>
              <a:t>s</a:t>
            </a:r>
            <a:r>
              <a:rPr lang="en-US" sz="2400" baseline="-25000" dirty="0">
                <a:latin typeface="+mn-lt"/>
              </a:rPr>
              <a:t>1</a:t>
            </a:r>
            <a:r>
              <a:rPr lang="en-US" sz="2400" i="1" dirty="0">
                <a:latin typeface="+mn-lt"/>
              </a:rPr>
              <a:t/>
            </a:r>
            <a:br>
              <a:rPr lang="en-US" sz="2400" i="1" dirty="0">
                <a:latin typeface="+mn-lt"/>
              </a:rPr>
            </a:br>
            <a:r>
              <a:rPr lang="en-US" sz="2400" dirty="0">
                <a:latin typeface="+mn-lt"/>
              </a:rPr>
              <a:t>rate </a:t>
            </a:r>
            <a:r>
              <a:rPr lang="en-US" sz="2400" i="1" dirty="0">
                <a:latin typeface="+mn-lt"/>
              </a:rPr>
              <a:t>r</a:t>
            </a:r>
            <a:r>
              <a:rPr lang="en-US" sz="2400" baseline="-25000" dirty="0">
                <a:latin typeface="+mn-lt"/>
              </a:rPr>
              <a:t>1</a:t>
            </a:r>
            <a:endParaRPr lang="en-US" sz="2400" i="1" dirty="0">
              <a:latin typeface="+mn-lt"/>
            </a:endParaRPr>
          </a:p>
        </p:txBody>
      </p:sp>
      <p:sp>
        <p:nvSpPr>
          <p:cNvPr id="15386" name="Text Box 66"/>
          <p:cNvSpPr txBox="1">
            <a:spLocks noChangeArrowheads="1"/>
          </p:cNvSpPr>
          <p:nvPr/>
        </p:nvSpPr>
        <p:spPr bwMode="auto">
          <a:xfrm>
            <a:off x="228600" y="3733800"/>
            <a:ext cx="1447800" cy="830997"/>
          </a:xfrm>
          <a:prstGeom prst="rect">
            <a:avLst/>
          </a:prstGeom>
          <a:noFill/>
          <a:ln w="9525">
            <a:noFill/>
            <a:miter lim="800000"/>
            <a:headEnd/>
            <a:tailEnd/>
          </a:ln>
        </p:spPr>
        <p:txBody>
          <a:bodyPr>
            <a:spAutoFit/>
          </a:bodyPr>
          <a:lstStyle/>
          <a:p>
            <a:pPr algn="l">
              <a:spcBef>
                <a:spcPct val="50000"/>
              </a:spcBef>
            </a:pPr>
            <a:r>
              <a:rPr lang="en-US" sz="2400" dirty="0">
                <a:latin typeface="+mn-lt"/>
              </a:rPr>
              <a:t>sender </a:t>
            </a:r>
            <a:r>
              <a:rPr lang="en-US" sz="2400" i="1" dirty="0">
                <a:latin typeface="+mn-lt"/>
              </a:rPr>
              <a:t>s</a:t>
            </a:r>
            <a:r>
              <a:rPr lang="en-US" sz="2400" baseline="-25000" dirty="0">
                <a:latin typeface="+mn-lt"/>
              </a:rPr>
              <a:t>2</a:t>
            </a:r>
            <a:r>
              <a:rPr lang="en-US" sz="2400" i="1" dirty="0">
                <a:latin typeface="+mn-lt"/>
              </a:rPr>
              <a:t/>
            </a:r>
            <a:br>
              <a:rPr lang="en-US" sz="2400" i="1" dirty="0">
                <a:latin typeface="+mn-lt"/>
              </a:rPr>
            </a:br>
            <a:r>
              <a:rPr lang="en-US" sz="2400" dirty="0">
                <a:latin typeface="+mn-lt"/>
              </a:rPr>
              <a:t>rate </a:t>
            </a:r>
            <a:r>
              <a:rPr lang="en-US" sz="2400" i="1" dirty="0">
                <a:latin typeface="+mn-lt"/>
              </a:rPr>
              <a:t>r</a:t>
            </a:r>
            <a:r>
              <a:rPr lang="en-US" sz="2400" baseline="-25000" dirty="0">
                <a:latin typeface="+mn-lt"/>
              </a:rPr>
              <a:t>2</a:t>
            </a:r>
            <a:endParaRPr lang="en-US" sz="2400" i="1" dirty="0">
              <a:latin typeface="+mn-lt"/>
            </a:endParaRPr>
          </a:p>
        </p:txBody>
      </p:sp>
      <p:sp>
        <p:nvSpPr>
          <p:cNvPr id="15387" name="Text Box 67"/>
          <p:cNvSpPr txBox="1">
            <a:spLocks noChangeArrowheads="1"/>
          </p:cNvSpPr>
          <p:nvPr/>
        </p:nvSpPr>
        <p:spPr bwMode="auto">
          <a:xfrm>
            <a:off x="7315200" y="1981200"/>
            <a:ext cx="1600200" cy="457200"/>
          </a:xfrm>
          <a:prstGeom prst="rect">
            <a:avLst/>
          </a:prstGeom>
          <a:noFill/>
          <a:ln w="9525">
            <a:noFill/>
            <a:miter lim="800000"/>
            <a:headEnd/>
            <a:tailEnd/>
          </a:ln>
        </p:spPr>
        <p:txBody>
          <a:bodyPr>
            <a:spAutoFit/>
          </a:bodyPr>
          <a:lstStyle/>
          <a:p>
            <a:pPr algn="l">
              <a:spcBef>
                <a:spcPct val="50000"/>
              </a:spcBef>
            </a:pPr>
            <a:r>
              <a:rPr lang="en-US" sz="2400" dirty="0">
                <a:latin typeface="+mn-lt"/>
              </a:rPr>
              <a:t>receiver </a:t>
            </a:r>
            <a:r>
              <a:rPr lang="en-US" sz="2400" i="1" dirty="0">
                <a:latin typeface="+mn-lt"/>
              </a:rPr>
              <a:t>t</a:t>
            </a:r>
            <a:r>
              <a:rPr lang="en-US" sz="2400" baseline="-25000" dirty="0">
                <a:latin typeface="+mn-lt"/>
              </a:rPr>
              <a:t>2</a:t>
            </a:r>
            <a:endParaRPr lang="en-US" sz="2400" i="1" dirty="0">
              <a:latin typeface="+mn-lt"/>
            </a:endParaRPr>
          </a:p>
        </p:txBody>
      </p:sp>
      <p:sp>
        <p:nvSpPr>
          <p:cNvPr id="15388" name="Text Box 68"/>
          <p:cNvSpPr txBox="1">
            <a:spLocks noChangeArrowheads="1"/>
          </p:cNvSpPr>
          <p:nvPr/>
        </p:nvSpPr>
        <p:spPr bwMode="auto">
          <a:xfrm>
            <a:off x="7391400" y="3657600"/>
            <a:ext cx="1600200" cy="457200"/>
          </a:xfrm>
          <a:prstGeom prst="rect">
            <a:avLst/>
          </a:prstGeom>
          <a:noFill/>
          <a:ln w="9525">
            <a:noFill/>
            <a:miter lim="800000"/>
            <a:headEnd/>
            <a:tailEnd/>
          </a:ln>
        </p:spPr>
        <p:txBody>
          <a:bodyPr>
            <a:spAutoFit/>
          </a:bodyPr>
          <a:lstStyle/>
          <a:p>
            <a:pPr algn="l">
              <a:spcBef>
                <a:spcPct val="50000"/>
              </a:spcBef>
            </a:pPr>
            <a:r>
              <a:rPr lang="en-US" sz="2400" dirty="0">
                <a:latin typeface="+mn-lt"/>
              </a:rPr>
              <a:t>receiver </a:t>
            </a:r>
            <a:r>
              <a:rPr lang="en-US" sz="2400" i="1" dirty="0">
                <a:latin typeface="+mn-lt"/>
              </a:rPr>
              <a:t>t</a:t>
            </a:r>
            <a:r>
              <a:rPr lang="en-US" sz="2400" baseline="-25000" dirty="0">
                <a:latin typeface="+mn-lt"/>
              </a:rPr>
              <a:t>1</a:t>
            </a:r>
            <a:endParaRPr lang="en-US" sz="2400" i="1" dirty="0">
              <a:latin typeface="+mn-lt"/>
            </a:endParaRPr>
          </a:p>
        </p:txBody>
      </p:sp>
      <p:grpSp>
        <p:nvGrpSpPr>
          <p:cNvPr id="5" name="Group 87"/>
          <p:cNvGrpSpPr>
            <a:grpSpLocks/>
          </p:cNvGrpSpPr>
          <p:nvPr/>
        </p:nvGrpSpPr>
        <p:grpSpPr bwMode="auto">
          <a:xfrm>
            <a:off x="2209800" y="2514600"/>
            <a:ext cx="4572000" cy="1600200"/>
            <a:chOff x="1392" y="1584"/>
            <a:chExt cx="2880" cy="1008"/>
          </a:xfrm>
        </p:grpSpPr>
        <p:sp>
          <p:nvSpPr>
            <p:cNvPr id="15433" name="Line 88"/>
            <p:cNvSpPr>
              <a:spLocks noChangeShapeType="1"/>
            </p:cNvSpPr>
            <p:nvPr/>
          </p:nvSpPr>
          <p:spPr bwMode="auto">
            <a:xfrm>
              <a:off x="2016" y="1728"/>
              <a:ext cx="240" cy="192"/>
            </a:xfrm>
            <a:prstGeom prst="line">
              <a:avLst/>
            </a:prstGeom>
            <a:noFill/>
            <a:ln w="76200">
              <a:solidFill>
                <a:schemeClr val="hlink"/>
              </a:solidFill>
              <a:round/>
              <a:headEnd/>
              <a:tailEnd type="triangle" w="med" len="med"/>
            </a:ln>
          </p:spPr>
          <p:txBody>
            <a:bodyPr/>
            <a:lstStyle/>
            <a:p>
              <a:endParaRPr lang="en-US"/>
            </a:p>
          </p:txBody>
        </p:sp>
        <p:sp>
          <p:nvSpPr>
            <p:cNvPr id="15434" name="Line 89"/>
            <p:cNvSpPr>
              <a:spLocks noChangeShapeType="1"/>
            </p:cNvSpPr>
            <p:nvPr/>
          </p:nvSpPr>
          <p:spPr bwMode="auto">
            <a:xfrm>
              <a:off x="3312" y="2160"/>
              <a:ext cx="240" cy="192"/>
            </a:xfrm>
            <a:prstGeom prst="line">
              <a:avLst/>
            </a:prstGeom>
            <a:noFill/>
            <a:ln w="76200">
              <a:solidFill>
                <a:schemeClr val="hlink"/>
              </a:solidFill>
              <a:round/>
              <a:headEnd/>
              <a:tailEnd type="triangle" w="med" len="med"/>
            </a:ln>
          </p:spPr>
          <p:txBody>
            <a:bodyPr/>
            <a:lstStyle/>
            <a:p>
              <a:endParaRPr lang="en-US"/>
            </a:p>
          </p:txBody>
        </p:sp>
        <p:sp>
          <p:nvSpPr>
            <p:cNvPr id="15435" name="Line 90"/>
            <p:cNvSpPr>
              <a:spLocks noChangeShapeType="1"/>
            </p:cNvSpPr>
            <p:nvPr/>
          </p:nvSpPr>
          <p:spPr bwMode="auto">
            <a:xfrm flipV="1">
              <a:off x="2640" y="2016"/>
              <a:ext cx="336" cy="0"/>
            </a:xfrm>
            <a:prstGeom prst="line">
              <a:avLst/>
            </a:prstGeom>
            <a:noFill/>
            <a:ln w="76200">
              <a:solidFill>
                <a:schemeClr val="hlink"/>
              </a:solidFill>
              <a:round/>
              <a:headEnd/>
              <a:tailEnd type="triangle" w="med" len="med"/>
            </a:ln>
          </p:spPr>
          <p:txBody>
            <a:bodyPr/>
            <a:lstStyle/>
            <a:p>
              <a:endParaRPr lang="en-US"/>
            </a:p>
          </p:txBody>
        </p:sp>
        <p:sp>
          <p:nvSpPr>
            <p:cNvPr id="15436" name="Line 91"/>
            <p:cNvSpPr>
              <a:spLocks noChangeShapeType="1"/>
            </p:cNvSpPr>
            <p:nvPr/>
          </p:nvSpPr>
          <p:spPr bwMode="auto">
            <a:xfrm>
              <a:off x="1392" y="1584"/>
              <a:ext cx="336" cy="0"/>
            </a:xfrm>
            <a:prstGeom prst="line">
              <a:avLst/>
            </a:prstGeom>
            <a:noFill/>
            <a:ln w="76200">
              <a:solidFill>
                <a:schemeClr val="hlink"/>
              </a:solidFill>
              <a:round/>
              <a:headEnd/>
              <a:tailEnd type="triangle" w="med" len="med"/>
            </a:ln>
          </p:spPr>
          <p:txBody>
            <a:bodyPr/>
            <a:lstStyle/>
            <a:p>
              <a:endParaRPr lang="en-US"/>
            </a:p>
          </p:txBody>
        </p:sp>
        <p:sp>
          <p:nvSpPr>
            <p:cNvPr id="15437" name="Line 92"/>
            <p:cNvSpPr>
              <a:spLocks noChangeShapeType="1"/>
            </p:cNvSpPr>
            <p:nvPr/>
          </p:nvSpPr>
          <p:spPr bwMode="auto">
            <a:xfrm>
              <a:off x="3936" y="2448"/>
              <a:ext cx="336" cy="144"/>
            </a:xfrm>
            <a:prstGeom prst="line">
              <a:avLst/>
            </a:prstGeom>
            <a:noFill/>
            <a:ln w="76200">
              <a:solidFill>
                <a:schemeClr val="hlink"/>
              </a:solidFill>
              <a:round/>
              <a:headEnd/>
              <a:tailEnd type="triangle" w="med" len="med"/>
            </a:ln>
          </p:spPr>
          <p:txBody>
            <a:bodyPr/>
            <a:lstStyle/>
            <a:p>
              <a:endParaRPr lang="en-US"/>
            </a:p>
          </p:txBody>
        </p:sp>
      </p:grpSp>
      <p:grpSp>
        <p:nvGrpSpPr>
          <p:cNvPr id="6" name="Group 161"/>
          <p:cNvGrpSpPr>
            <a:grpSpLocks/>
          </p:cNvGrpSpPr>
          <p:nvPr/>
        </p:nvGrpSpPr>
        <p:grpSpPr bwMode="auto">
          <a:xfrm>
            <a:off x="2209800" y="2514600"/>
            <a:ext cx="4495800" cy="1676400"/>
            <a:chOff x="1392" y="1584"/>
            <a:chExt cx="2832" cy="1056"/>
          </a:xfrm>
        </p:grpSpPr>
        <p:sp>
          <p:nvSpPr>
            <p:cNvPr id="15428" name="Line 162"/>
            <p:cNvSpPr>
              <a:spLocks noChangeShapeType="1"/>
            </p:cNvSpPr>
            <p:nvPr/>
          </p:nvSpPr>
          <p:spPr bwMode="auto">
            <a:xfrm flipV="1">
              <a:off x="2016" y="2160"/>
              <a:ext cx="240" cy="144"/>
            </a:xfrm>
            <a:prstGeom prst="line">
              <a:avLst/>
            </a:prstGeom>
            <a:noFill/>
            <a:ln w="76200">
              <a:solidFill>
                <a:schemeClr val="folHlink"/>
              </a:solidFill>
              <a:round/>
              <a:headEnd/>
              <a:tailEnd type="triangle" w="med" len="med"/>
            </a:ln>
          </p:spPr>
          <p:txBody>
            <a:bodyPr/>
            <a:lstStyle/>
            <a:p>
              <a:endParaRPr lang="en-US"/>
            </a:p>
          </p:txBody>
        </p:sp>
        <p:sp>
          <p:nvSpPr>
            <p:cNvPr id="15429" name="Line 163"/>
            <p:cNvSpPr>
              <a:spLocks noChangeShapeType="1"/>
            </p:cNvSpPr>
            <p:nvPr/>
          </p:nvSpPr>
          <p:spPr bwMode="auto">
            <a:xfrm flipV="1">
              <a:off x="3312" y="1776"/>
              <a:ext cx="240" cy="144"/>
            </a:xfrm>
            <a:prstGeom prst="line">
              <a:avLst/>
            </a:prstGeom>
            <a:noFill/>
            <a:ln w="76200">
              <a:solidFill>
                <a:schemeClr val="folHlink"/>
              </a:solidFill>
              <a:round/>
              <a:headEnd/>
              <a:tailEnd type="triangle" w="med" len="med"/>
            </a:ln>
          </p:spPr>
          <p:txBody>
            <a:bodyPr/>
            <a:lstStyle/>
            <a:p>
              <a:endParaRPr lang="en-US"/>
            </a:p>
          </p:txBody>
        </p:sp>
        <p:sp>
          <p:nvSpPr>
            <p:cNvPr id="15430" name="Line 164"/>
            <p:cNvSpPr>
              <a:spLocks noChangeShapeType="1"/>
            </p:cNvSpPr>
            <p:nvPr/>
          </p:nvSpPr>
          <p:spPr bwMode="auto">
            <a:xfrm flipV="1">
              <a:off x="2640" y="2016"/>
              <a:ext cx="336" cy="0"/>
            </a:xfrm>
            <a:prstGeom prst="line">
              <a:avLst/>
            </a:prstGeom>
            <a:noFill/>
            <a:ln w="76200">
              <a:solidFill>
                <a:schemeClr val="folHlink"/>
              </a:solidFill>
              <a:round/>
              <a:headEnd/>
              <a:tailEnd type="triangle" w="med" len="med"/>
            </a:ln>
          </p:spPr>
          <p:txBody>
            <a:bodyPr/>
            <a:lstStyle/>
            <a:p>
              <a:endParaRPr lang="en-US"/>
            </a:p>
          </p:txBody>
        </p:sp>
        <p:sp>
          <p:nvSpPr>
            <p:cNvPr id="15431" name="Line 165"/>
            <p:cNvSpPr>
              <a:spLocks noChangeShapeType="1"/>
            </p:cNvSpPr>
            <p:nvPr/>
          </p:nvSpPr>
          <p:spPr bwMode="auto">
            <a:xfrm flipV="1">
              <a:off x="1392" y="2496"/>
              <a:ext cx="336" cy="144"/>
            </a:xfrm>
            <a:prstGeom prst="line">
              <a:avLst/>
            </a:prstGeom>
            <a:noFill/>
            <a:ln w="76200">
              <a:solidFill>
                <a:schemeClr val="folHlink"/>
              </a:solidFill>
              <a:round/>
              <a:headEnd/>
              <a:tailEnd type="triangle" w="med" len="med"/>
            </a:ln>
          </p:spPr>
          <p:txBody>
            <a:bodyPr/>
            <a:lstStyle/>
            <a:p>
              <a:endParaRPr lang="en-US"/>
            </a:p>
          </p:txBody>
        </p:sp>
        <p:sp>
          <p:nvSpPr>
            <p:cNvPr id="15432" name="Line 166"/>
            <p:cNvSpPr>
              <a:spLocks noChangeShapeType="1"/>
            </p:cNvSpPr>
            <p:nvPr/>
          </p:nvSpPr>
          <p:spPr bwMode="auto">
            <a:xfrm flipV="1">
              <a:off x="3888" y="1584"/>
              <a:ext cx="336" cy="0"/>
            </a:xfrm>
            <a:prstGeom prst="line">
              <a:avLst/>
            </a:prstGeom>
            <a:noFill/>
            <a:ln w="76200">
              <a:solidFill>
                <a:schemeClr val="folHlink"/>
              </a:solidFill>
              <a:round/>
              <a:headEnd/>
              <a:tailEnd type="triangle" w="med" len="med"/>
            </a:ln>
          </p:spPr>
          <p:txBody>
            <a:bodyPr/>
            <a:lstStyle/>
            <a:p>
              <a:endParaRPr lang="en-US"/>
            </a:p>
          </p:txBody>
        </p:sp>
      </p:grpSp>
      <p:grpSp>
        <p:nvGrpSpPr>
          <p:cNvPr id="7" name="Group 167"/>
          <p:cNvGrpSpPr>
            <a:grpSpLocks/>
          </p:cNvGrpSpPr>
          <p:nvPr/>
        </p:nvGrpSpPr>
        <p:grpSpPr bwMode="auto">
          <a:xfrm>
            <a:off x="3200400" y="4876800"/>
            <a:ext cx="2819400" cy="1981200"/>
            <a:chOff x="1248" y="2976"/>
            <a:chExt cx="1776" cy="1248"/>
          </a:xfrm>
        </p:grpSpPr>
        <p:grpSp>
          <p:nvGrpSpPr>
            <p:cNvPr id="15420" name="Group 168"/>
            <p:cNvGrpSpPr>
              <a:grpSpLocks/>
            </p:cNvGrpSpPr>
            <p:nvPr/>
          </p:nvGrpSpPr>
          <p:grpSpPr bwMode="auto">
            <a:xfrm>
              <a:off x="1248" y="2976"/>
              <a:ext cx="1344" cy="1248"/>
              <a:chOff x="1248" y="2976"/>
              <a:chExt cx="1344" cy="1248"/>
            </a:xfrm>
          </p:grpSpPr>
          <p:sp>
            <p:nvSpPr>
              <p:cNvPr id="15423" name="AutoShape 169"/>
              <p:cNvSpPr>
                <a:spLocks noChangeArrowheads="1"/>
              </p:cNvSpPr>
              <p:nvPr/>
            </p:nvSpPr>
            <p:spPr bwMode="auto">
              <a:xfrm>
                <a:off x="1536" y="3216"/>
                <a:ext cx="768" cy="768"/>
              </a:xfrm>
              <a:prstGeom prst="rtTriangle">
                <a:avLst/>
              </a:prstGeom>
              <a:solidFill>
                <a:schemeClr val="accent2"/>
              </a:solidFill>
              <a:ln w="9525" algn="ctr">
                <a:solidFill>
                  <a:schemeClr val="tx1"/>
                </a:solidFill>
                <a:miter lim="800000"/>
                <a:headEnd/>
                <a:tailEnd/>
              </a:ln>
            </p:spPr>
            <p:txBody>
              <a:bodyPr wrap="none" anchor="ctr"/>
              <a:lstStyle/>
              <a:p>
                <a:endParaRPr lang="en-US"/>
              </a:p>
            </p:txBody>
          </p:sp>
          <p:sp>
            <p:nvSpPr>
              <p:cNvPr id="15424" name="Line 170"/>
              <p:cNvSpPr>
                <a:spLocks noChangeShapeType="1"/>
              </p:cNvSpPr>
              <p:nvPr/>
            </p:nvSpPr>
            <p:spPr bwMode="auto">
              <a:xfrm>
                <a:off x="1536" y="3984"/>
                <a:ext cx="1056" cy="0"/>
              </a:xfrm>
              <a:prstGeom prst="line">
                <a:avLst/>
              </a:prstGeom>
              <a:noFill/>
              <a:ln w="9525">
                <a:solidFill>
                  <a:schemeClr val="tx1"/>
                </a:solidFill>
                <a:round/>
                <a:headEnd/>
                <a:tailEnd type="arrow" w="med" len="med"/>
              </a:ln>
            </p:spPr>
            <p:txBody>
              <a:bodyPr/>
              <a:lstStyle/>
              <a:p>
                <a:endParaRPr lang="en-US"/>
              </a:p>
            </p:txBody>
          </p:sp>
          <p:sp>
            <p:nvSpPr>
              <p:cNvPr id="15425" name="Line 171"/>
              <p:cNvSpPr>
                <a:spLocks noChangeShapeType="1"/>
              </p:cNvSpPr>
              <p:nvPr/>
            </p:nvSpPr>
            <p:spPr bwMode="auto">
              <a:xfrm flipV="1">
                <a:off x="1536" y="2976"/>
                <a:ext cx="0" cy="1008"/>
              </a:xfrm>
              <a:prstGeom prst="line">
                <a:avLst/>
              </a:prstGeom>
              <a:noFill/>
              <a:ln w="9525">
                <a:solidFill>
                  <a:schemeClr val="tx1"/>
                </a:solidFill>
                <a:round/>
                <a:headEnd/>
                <a:tailEnd type="arrow" w="med" len="med"/>
              </a:ln>
            </p:spPr>
            <p:txBody>
              <a:bodyPr/>
              <a:lstStyle/>
              <a:p>
                <a:endParaRPr lang="en-US"/>
              </a:p>
            </p:txBody>
          </p:sp>
          <p:sp>
            <p:nvSpPr>
              <p:cNvPr id="15426" name="Text Box 172"/>
              <p:cNvSpPr txBox="1">
                <a:spLocks noChangeArrowheads="1"/>
              </p:cNvSpPr>
              <p:nvPr/>
            </p:nvSpPr>
            <p:spPr bwMode="auto">
              <a:xfrm>
                <a:off x="1248" y="2976"/>
                <a:ext cx="288" cy="288"/>
              </a:xfrm>
              <a:prstGeom prst="rect">
                <a:avLst/>
              </a:prstGeom>
              <a:noFill/>
              <a:ln w="9525">
                <a:noFill/>
                <a:miter lim="800000"/>
                <a:headEnd/>
                <a:tailEnd/>
              </a:ln>
            </p:spPr>
            <p:txBody>
              <a:bodyPr>
                <a:spAutoFit/>
              </a:bodyPr>
              <a:lstStyle/>
              <a:p>
                <a:pPr algn="l">
                  <a:spcBef>
                    <a:spcPct val="50000"/>
                  </a:spcBef>
                </a:pPr>
                <a:r>
                  <a:rPr lang="en-US" sz="2400" i="1">
                    <a:latin typeface="Times New Roman" pitchFamily="18" charset="0"/>
                  </a:rPr>
                  <a:t>r</a:t>
                </a:r>
                <a:r>
                  <a:rPr lang="en-US" sz="2400" baseline="-25000">
                    <a:latin typeface="Times New Roman" pitchFamily="18" charset="0"/>
                  </a:rPr>
                  <a:t>2</a:t>
                </a:r>
                <a:endParaRPr lang="en-US" sz="2400" i="1">
                  <a:latin typeface="Times New Roman" pitchFamily="18" charset="0"/>
                </a:endParaRPr>
              </a:p>
            </p:txBody>
          </p:sp>
          <p:sp>
            <p:nvSpPr>
              <p:cNvPr id="15427" name="Text Box 173"/>
              <p:cNvSpPr txBox="1">
                <a:spLocks noChangeArrowheads="1"/>
              </p:cNvSpPr>
              <p:nvPr/>
            </p:nvSpPr>
            <p:spPr bwMode="auto">
              <a:xfrm>
                <a:off x="2304" y="3936"/>
                <a:ext cx="288" cy="288"/>
              </a:xfrm>
              <a:prstGeom prst="rect">
                <a:avLst/>
              </a:prstGeom>
              <a:noFill/>
              <a:ln w="9525">
                <a:noFill/>
                <a:miter lim="800000"/>
                <a:headEnd/>
                <a:tailEnd/>
              </a:ln>
            </p:spPr>
            <p:txBody>
              <a:bodyPr>
                <a:spAutoFit/>
              </a:bodyPr>
              <a:lstStyle/>
              <a:p>
                <a:pPr algn="l">
                  <a:spcBef>
                    <a:spcPct val="50000"/>
                  </a:spcBef>
                </a:pPr>
                <a:r>
                  <a:rPr lang="en-US" sz="2400" i="1">
                    <a:latin typeface="Times New Roman" pitchFamily="18" charset="0"/>
                  </a:rPr>
                  <a:t>r</a:t>
                </a:r>
                <a:r>
                  <a:rPr lang="en-US" sz="2400" baseline="-25000">
                    <a:latin typeface="Times New Roman" pitchFamily="18" charset="0"/>
                  </a:rPr>
                  <a:t>1</a:t>
                </a:r>
                <a:endParaRPr lang="en-US" sz="2400" i="1">
                  <a:latin typeface="Times New Roman" pitchFamily="18" charset="0"/>
                </a:endParaRPr>
              </a:p>
            </p:txBody>
          </p:sp>
        </p:grpSp>
        <p:sp>
          <p:nvSpPr>
            <p:cNvPr id="15422" name="Text Box 175"/>
            <p:cNvSpPr txBox="1">
              <a:spLocks noChangeArrowheads="1"/>
            </p:cNvSpPr>
            <p:nvPr/>
          </p:nvSpPr>
          <p:spPr bwMode="auto">
            <a:xfrm>
              <a:off x="2112" y="3216"/>
              <a:ext cx="912" cy="523"/>
            </a:xfrm>
            <a:prstGeom prst="rect">
              <a:avLst/>
            </a:prstGeom>
            <a:noFill/>
            <a:ln w="9525">
              <a:noFill/>
              <a:miter lim="800000"/>
              <a:headEnd/>
              <a:tailEnd/>
            </a:ln>
          </p:spPr>
          <p:txBody>
            <a:bodyPr>
              <a:spAutoFit/>
            </a:bodyPr>
            <a:lstStyle/>
            <a:p>
              <a:pPr algn="l">
                <a:spcBef>
                  <a:spcPct val="50000"/>
                </a:spcBef>
              </a:pPr>
              <a:r>
                <a:rPr lang="en-US" sz="2400" dirty="0">
                  <a:latin typeface="Times New Roman" pitchFamily="18" charset="0"/>
                  <a:cs typeface="Times New Roman" pitchFamily="18" charset="0"/>
                </a:rPr>
                <a:t>Capacity R</a:t>
              </a:r>
              <a:r>
                <a:rPr lang="en-US" sz="2400" dirty="0" smtClean="0">
                  <a:latin typeface="Times New Roman" pitchFamily="18" charset="0"/>
                  <a:cs typeface="Times New Roman" pitchFamily="18" charset="0"/>
                </a:rPr>
                <a:t>egion ?</a:t>
              </a:r>
              <a:endParaRPr lang="en-US" sz="2400" i="1" dirty="0">
                <a:latin typeface="Times New Roman" pitchFamily="18" charset="0"/>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dirty="0" smtClean="0"/>
              <a:t>Network Coding </a:t>
            </a:r>
            <a:r>
              <a:rPr lang="en-US" dirty="0" err="1" smtClean="0"/>
              <a:t>vs</a:t>
            </a:r>
            <a:r>
              <a:rPr lang="en-US" dirty="0" smtClean="0"/>
              <a:t> Routing</a:t>
            </a:r>
          </a:p>
        </p:txBody>
      </p:sp>
      <p:pic>
        <p:nvPicPr>
          <p:cNvPr id="13315" name="Picture 4" descr="j0398447[1]"/>
          <p:cNvPicPr>
            <a:picLocks noChangeAspect="1" noChangeArrowheads="1"/>
          </p:cNvPicPr>
          <p:nvPr/>
        </p:nvPicPr>
        <p:blipFill>
          <a:blip r:embed="rId3"/>
          <a:srcRect/>
          <a:stretch>
            <a:fillRect/>
          </a:stretch>
        </p:blipFill>
        <p:spPr bwMode="auto">
          <a:xfrm>
            <a:off x="3962400" y="3505200"/>
            <a:ext cx="674688" cy="400050"/>
          </a:xfrm>
          <a:prstGeom prst="rect">
            <a:avLst/>
          </a:prstGeom>
          <a:noFill/>
          <a:ln w="9525">
            <a:noFill/>
            <a:miter lim="800000"/>
            <a:headEnd/>
            <a:tailEnd/>
          </a:ln>
        </p:spPr>
      </p:pic>
      <p:sp>
        <p:nvSpPr>
          <p:cNvPr id="13316" name="Line 5"/>
          <p:cNvSpPr>
            <a:spLocks noChangeShapeType="1"/>
          </p:cNvSpPr>
          <p:nvPr/>
        </p:nvSpPr>
        <p:spPr bwMode="auto">
          <a:xfrm>
            <a:off x="2667000" y="3733800"/>
            <a:ext cx="1219200" cy="0"/>
          </a:xfrm>
          <a:prstGeom prst="line">
            <a:avLst/>
          </a:prstGeom>
          <a:noFill/>
          <a:ln w="76200">
            <a:solidFill>
              <a:schemeClr val="tx1"/>
            </a:solidFill>
            <a:round/>
            <a:headEnd/>
            <a:tailEnd type="triangle" w="med" len="med"/>
          </a:ln>
        </p:spPr>
        <p:txBody>
          <a:bodyPr/>
          <a:lstStyle/>
          <a:p>
            <a:endParaRPr lang="en-US"/>
          </a:p>
        </p:txBody>
      </p:sp>
      <p:sp>
        <p:nvSpPr>
          <p:cNvPr id="13317" name="Line 6"/>
          <p:cNvSpPr>
            <a:spLocks noChangeShapeType="1"/>
          </p:cNvSpPr>
          <p:nvPr/>
        </p:nvSpPr>
        <p:spPr bwMode="auto">
          <a:xfrm flipV="1">
            <a:off x="2895600" y="3962400"/>
            <a:ext cx="990600" cy="609600"/>
          </a:xfrm>
          <a:prstGeom prst="line">
            <a:avLst/>
          </a:prstGeom>
          <a:noFill/>
          <a:ln w="76200">
            <a:solidFill>
              <a:schemeClr val="tx1"/>
            </a:solidFill>
            <a:round/>
            <a:headEnd/>
            <a:tailEnd type="triangle" w="med" len="med"/>
          </a:ln>
        </p:spPr>
        <p:txBody>
          <a:bodyPr/>
          <a:lstStyle/>
          <a:p>
            <a:endParaRPr lang="en-US"/>
          </a:p>
        </p:txBody>
      </p:sp>
      <p:sp>
        <p:nvSpPr>
          <p:cNvPr id="13318" name="Line 7"/>
          <p:cNvSpPr>
            <a:spLocks noChangeShapeType="1"/>
          </p:cNvSpPr>
          <p:nvPr/>
        </p:nvSpPr>
        <p:spPr bwMode="auto">
          <a:xfrm>
            <a:off x="2895600" y="2895600"/>
            <a:ext cx="990600" cy="609600"/>
          </a:xfrm>
          <a:prstGeom prst="line">
            <a:avLst/>
          </a:prstGeom>
          <a:noFill/>
          <a:ln w="76200">
            <a:solidFill>
              <a:schemeClr val="tx1"/>
            </a:solidFill>
            <a:round/>
            <a:headEnd/>
            <a:tailEnd type="triangle" w="med" len="med"/>
          </a:ln>
        </p:spPr>
        <p:txBody>
          <a:bodyPr/>
          <a:lstStyle/>
          <a:p>
            <a:endParaRPr lang="en-US"/>
          </a:p>
        </p:txBody>
      </p:sp>
      <p:sp>
        <p:nvSpPr>
          <p:cNvPr id="13319" name="Line 8"/>
          <p:cNvSpPr>
            <a:spLocks noChangeShapeType="1"/>
          </p:cNvSpPr>
          <p:nvPr/>
        </p:nvSpPr>
        <p:spPr bwMode="auto">
          <a:xfrm flipV="1">
            <a:off x="4724400" y="3200400"/>
            <a:ext cx="990600" cy="381000"/>
          </a:xfrm>
          <a:prstGeom prst="line">
            <a:avLst/>
          </a:prstGeom>
          <a:noFill/>
          <a:ln w="76200">
            <a:solidFill>
              <a:schemeClr val="tx1"/>
            </a:solidFill>
            <a:round/>
            <a:headEnd/>
            <a:tailEnd type="triangle" w="med" len="med"/>
          </a:ln>
        </p:spPr>
        <p:txBody>
          <a:bodyPr/>
          <a:lstStyle/>
          <a:p>
            <a:endParaRPr lang="en-US"/>
          </a:p>
        </p:txBody>
      </p:sp>
      <p:sp>
        <p:nvSpPr>
          <p:cNvPr id="13320" name="Line 9"/>
          <p:cNvSpPr>
            <a:spLocks noChangeShapeType="1"/>
          </p:cNvSpPr>
          <p:nvPr/>
        </p:nvSpPr>
        <p:spPr bwMode="auto">
          <a:xfrm>
            <a:off x="4724400" y="3886200"/>
            <a:ext cx="990600" cy="381000"/>
          </a:xfrm>
          <a:prstGeom prst="line">
            <a:avLst/>
          </a:prstGeom>
          <a:noFill/>
          <a:ln w="76200">
            <a:solidFill>
              <a:schemeClr val="tx1"/>
            </a:solidFill>
            <a:round/>
            <a:headEnd/>
            <a:tailEnd type="triangle" w="med" len="med"/>
          </a:ln>
        </p:spPr>
        <p:txBody>
          <a:bodyPr/>
          <a:lstStyle/>
          <a:p>
            <a:endParaRPr lang="en-US"/>
          </a:p>
        </p:txBody>
      </p:sp>
      <p:sp>
        <p:nvSpPr>
          <p:cNvPr id="13321" name="Text Box 10"/>
          <p:cNvSpPr txBox="1">
            <a:spLocks noChangeArrowheads="1"/>
          </p:cNvSpPr>
          <p:nvPr/>
        </p:nvSpPr>
        <p:spPr bwMode="auto">
          <a:xfrm>
            <a:off x="2362200" y="2438400"/>
            <a:ext cx="609600" cy="519113"/>
          </a:xfrm>
          <a:prstGeom prst="rect">
            <a:avLst/>
          </a:prstGeom>
          <a:noFill/>
          <a:ln w="9525" algn="ctr">
            <a:noFill/>
            <a:miter lim="800000"/>
            <a:headEnd/>
            <a:tailEnd/>
          </a:ln>
        </p:spPr>
        <p:txBody>
          <a:bodyPr>
            <a:spAutoFit/>
          </a:bodyPr>
          <a:lstStyle/>
          <a:p>
            <a:pPr>
              <a:spcBef>
                <a:spcPct val="50000"/>
              </a:spcBef>
            </a:pPr>
            <a:r>
              <a:rPr lang="en-US" sz="2800" i="1">
                <a:latin typeface="Times New Roman" pitchFamily="18" charset="0"/>
              </a:rPr>
              <a:t>y</a:t>
            </a:r>
            <a:r>
              <a:rPr lang="en-US" sz="2800" baseline="-25000">
                <a:latin typeface="Times New Roman" pitchFamily="18" charset="0"/>
              </a:rPr>
              <a:t>1</a:t>
            </a:r>
          </a:p>
        </p:txBody>
      </p:sp>
      <p:sp>
        <p:nvSpPr>
          <p:cNvPr id="13322" name="Text Box 11"/>
          <p:cNvSpPr txBox="1">
            <a:spLocks noChangeArrowheads="1"/>
          </p:cNvSpPr>
          <p:nvPr/>
        </p:nvSpPr>
        <p:spPr bwMode="auto">
          <a:xfrm>
            <a:off x="2133600" y="3352800"/>
            <a:ext cx="609600" cy="519113"/>
          </a:xfrm>
          <a:prstGeom prst="rect">
            <a:avLst/>
          </a:prstGeom>
          <a:noFill/>
          <a:ln w="9525" algn="ctr">
            <a:noFill/>
            <a:miter lim="800000"/>
            <a:headEnd/>
            <a:tailEnd/>
          </a:ln>
        </p:spPr>
        <p:txBody>
          <a:bodyPr>
            <a:spAutoFit/>
          </a:bodyPr>
          <a:lstStyle/>
          <a:p>
            <a:pPr>
              <a:spcBef>
                <a:spcPct val="50000"/>
              </a:spcBef>
            </a:pPr>
            <a:r>
              <a:rPr lang="en-US" sz="2800" i="1">
                <a:latin typeface="Times New Roman" pitchFamily="18" charset="0"/>
              </a:rPr>
              <a:t>y</a:t>
            </a:r>
            <a:r>
              <a:rPr lang="en-US" sz="2800" baseline="-25000">
                <a:latin typeface="Times New Roman" pitchFamily="18" charset="0"/>
              </a:rPr>
              <a:t>2</a:t>
            </a:r>
          </a:p>
        </p:txBody>
      </p:sp>
      <p:sp>
        <p:nvSpPr>
          <p:cNvPr id="13323" name="Text Box 12"/>
          <p:cNvSpPr txBox="1">
            <a:spLocks noChangeArrowheads="1"/>
          </p:cNvSpPr>
          <p:nvPr/>
        </p:nvSpPr>
        <p:spPr bwMode="auto">
          <a:xfrm>
            <a:off x="2362200" y="4267200"/>
            <a:ext cx="609600" cy="519113"/>
          </a:xfrm>
          <a:prstGeom prst="rect">
            <a:avLst/>
          </a:prstGeom>
          <a:noFill/>
          <a:ln w="9525" algn="ctr">
            <a:noFill/>
            <a:miter lim="800000"/>
            <a:headEnd/>
            <a:tailEnd/>
          </a:ln>
        </p:spPr>
        <p:txBody>
          <a:bodyPr>
            <a:spAutoFit/>
          </a:bodyPr>
          <a:lstStyle/>
          <a:p>
            <a:pPr>
              <a:spcBef>
                <a:spcPct val="50000"/>
              </a:spcBef>
            </a:pPr>
            <a:r>
              <a:rPr lang="en-US" sz="2800" i="1">
                <a:latin typeface="Times New Roman" pitchFamily="18" charset="0"/>
              </a:rPr>
              <a:t>y</a:t>
            </a:r>
            <a:r>
              <a:rPr lang="en-US" sz="2800" baseline="-25000">
                <a:latin typeface="Times New Roman" pitchFamily="18" charset="0"/>
              </a:rPr>
              <a:t>3</a:t>
            </a:r>
          </a:p>
        </p:txBody>
      </p:sp>
      <p:sp>
        <p:nvSpPr>
          <p:cNvPr id="13324" name="Text Box 13"/>
          <p:cNvSpPr txBox="1">
            <a:spLocks noChangeArrowheads="1"/>
          </p:cNvSpPr>
          <p:nvPr/>
        </p:nvSpPr>
        <p:spPr bwMode="auto">
          <a:xfrm>
            <a:off x="5715000" y="2895600"/>
            <a:ext cx="1828800" cy="519113"/>
          </a:xfrm>
          <a:prstGeom prst="rect">
            <a:avLst/>
          </a:prstGeom>
          <a:noFill/>
          <a:ln w="9525" algn="ctr">
            <a:noFill/>
            <a:miter lim="800000"/>
            <a:headEnd/>
            <a:tailEnd/>
          </a:ln>
        </p:spPr>
        <p:txBody>
          <a:bodyPr>
            <a:spAutoFit/>
          </a:bodyPr>
          <a:lstStyle/>
          <a:p>
            <a:pPr>
              <a:spcBef>
                <a:spcPct val="50000"/>
              </a:spcBef>
            </a:pPr>
            <a:r>
              <a:rPr lang="en-US" sz="2800" i="1">
                <a:latin typeface="Times New Roman" pitchFamily="18" charset="0"/>
              </a:rPr>
              <a:t>f</a:t>
            </a:r>
            <a:r>
              <a:rPr lang="en-US" sz="2800" baseline="-25000">
                <a:latin typeface="Times New Roman" pitchFamily="18" charset="0"/>
              </a:rPr>
              <a:t>1</a:t>
            </a:r>
            <a:r>
              <a:rPr lang="en-US" sz="2800">
                <a:latin typeface="Times New Roman" pitchFamily="18" charset="0"/>
              </a:rPr>
              <a:t>(</a:t>
            </a:r>
            <a:r>
              <a:rPr lang="en-US" sz="2800" i="1">
                <a:latin typeface="Times New Roman" pitchFamily="18" charset="0"/>
              </a:rPr>
              <a:t>y</a:t>
            </a:r>
            <a:r>
              <a:rPr lang="en-US" sz="2800" baseline="-25000">
                <a:latin typeface="Times New Roman" pitchFamily="18" charset="0"/>
              </a:rPr>
              <a:t>1</a:t>
            </a:r>
            <a:r>
              <a:rPr lang="en-US" sz="2800" i="1">
                <a:latin typeface="Times New Roman" pitchFamily="18" charset="0"/>
              </a:rPr>
              <a:t>,y</a:t>
            </a:r>
            <a:r>
              <a:rPr lang="en-US" sz="2800" baseline="-25000">
                <a:latin typeface="Times New Roman" pitchFamily="18" charset="0"/>
              </a:rPr>
              <a:t>2</a:t>
            </a:r>
            <a:r>
              <a:rPr lang="en-US" sz="2800" i="1">
                <a:latin typeface="Times New Roman" pitchFamily="18" charset="0"/>
              </a:rPr>
              <a:t>,y</a:t>
            </a:r>
            <a:r>
              <a:rPr lang="en-US" sz="2800" baseline="-25000">
                <a:latin typeface="Times New Roman" pitchFamily="18" charset="0"/>
              </a:rPr>
              <a:t>3</a:t>
            </a:r>
            <a:r>
              <a:rPr lang="en-US" sz="2800">
                <a:latin typeface="Times New Roman" pitchFamily="18" charset="0"/>
              </a:rPr>
              <a:t>)</a:t>
            </a:r>
          </a:p>
        </p:txBody>
      </p:sp>
      <p:sp>
        <p:nvSpPr>
          <p:cNvPr id="13325" name="Text Box 14"/>
          <p:cNvSpPr txBox="1">
            <a:spLocks noChangeArrowheads="1"/>
          </p:cNvSpPr>
          <p:nvPr/>
        </p:nvSpPr>
        <p:spPr bwMode="auto">
          <a:xfrm>
            <a:off x="5715000" y="3962400"/>
            <a:ext cx="1828800" cy="519113"/>
          </a:xfrm>
          <a:prstGeom prst="rect">
            <a:avLst/>
          </a:prstGeom>
          <a:noFill/>
          <a:ln w="9525" algn="ctr">
            <a:noFill/>
            <a:miter lim="800000"/>
            <a:headEnd/>
            <a:tailEnd/>
          </a:ln>
        </p:spPr>
        <p:txBody>
          <a:bodyPr>
            <a:spAutoFit/>
          </a:bodyPr>
          <a:lstStyle/>
          <a:p>
            <a:pPr>
              <a:spcBef>
                <a:spcPct val="50000"/>
              </a:spcBef>
            </a:pPr>
            <a:r>
              <a:rPr lang="en-US" sz="2800" i="1">
                <a:latin typeface="Times New Roman" pitchFamily="18" charset="0"/>
              </a:rPr>
              <a:t>f</a:t>
            </a:r>
            <a:r>
              <a:rPr lang="en-US" sz="2800" baseline="-25000">
                <a:latin typeface="Times New Roman" pitchFamily="18" charset="0"/>
              </a:rPr>
              <a:t>2</a:t>
            </a:r>
            <a:r>
              <a:rPr lang="en-US" sz="2800">
                <a:latin typeface="Times New Roman" pitchFamily="18" charset="0"/>
              </a:rPr>
              <a:t>(</a:t>
            </a:r>
            <a:r>
              <a:rPr lang="en-US" sz="2800" i="1">
                <a:latin typeface="Times New Roman" pitchFamily="18" charset="0"/>
              </a:rPr>
              <a:t>y</a:t>
            </a:r>
            <a:r>
              <a:rPr lang="en-US" sz="2800" baseline="-25000">
                <a:latin typeface="Times New Roman" pitchFamily="18" charset="0"/>
              </a:rPr>
              <a:t>1</a:t>
            </a:r>
            <a:r>
              <a:rPr lang="en-US" sz="2800" i="1">
                <a:latin typeface="Times New Roman" pitchFamily="18" charset="0"/>
              </a:rPr>
              <a:t>,y</a:t>
            </a:r>
            <a:r>
              <a:rPr lang="en-US" sz="2800" baseline="-25000">
                <a:latin typeface="Times New Roman" pitchFamily="18" charset="0"/>
              </a:rPr>
              <a:t>2</a:t>
            </a:r>
            <a:r>
              <a:rPr lang="en-US" sz="2800" i="1">
                <a:latin typeface="Times New Roman" pitchFamily="18" charset="0"/>
              </a:rPr>
              <a:t>,y</a:t>
            </a:r>
            <a:r>
              <a:rPr lang="en-US" sz="2800" baseline="-25000">
                <a:latin typeface="Times New Roman" pitchFamily="18" charset="0"/>
              </a:rPr>
              <a:t>3</a:t>
            </a:r>
            <a:r>
              <a:rPr lang="en-US" sz="2800">
                <a:latin typeface="Times New Roman" pitchFamily="18"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3" name="Group 92"/>
          <p:cNvGrpSpPr/>
          <p:nvPr/>
        </p:nvGrpSpPr>
        <p:grpSpPr>
          <a:xfrm>
            <a:off x="1514903" y="2088109"/>
            <a:ext cx="5930586" cy="2423112"/>
            <a:chOff x="1514903" y="2088109"/>
            <a:chExt cx="5930586" cy="2423112"/>
          </a:xfrm>
        </p:grpSpPr>
        <p:sp>
          <p:nvSpPr>
            <p:cNvPr id="94" name="Oval 93"/>
            <p:cNvSpPr>
              <a:spLocks noChangeAspect="1"/>
            </p:cNvSpPr>
            <p:nvPr/>
          </p:nvSpPr>
          <p:spPr bwMode="auto">
            <a:xfrm>
              <a:off x="1528550" y="2088109"/>
              <a:ext cx="689846" cy="689846"/>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5" name="Oval 94"/>
            <p:cNvSpPr>
              <a:spLocks noChangeAspect="1"/>
            </p:cNvSpPr>
            <p:nvPr/>
          </p:nvSpPr>
          <p:spPr bwMode="auto">
            <a:xfrm>
              <a:off x="1514903" y="3821375"/>
              <a:ext cx="689846" cy="689846"/>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6" name="Oval 95"/>
            <p:cNvSpPr>
              <a:spLocks noChangeAspect="1"/>
            </p:cNvSpPr>
            <p:nvPr/>
          </p:nvSpPr>
          <p:spPr bwMode="auto">
            <a:xfrm>
              <a:off x="6660109" y="2088109"/>
              <a:ext cx="689846" cy="689846"/>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
          <p:nvSpPr>
            <p:cNvPr id="97" name="Oval 96"/>
            <p:cNvSpPr>
              <a:spLocks noChangeAspect="1"/>
            </p:cNvSpPr>
            <p:nvPr/>
          </p:nvSpPr>
          <p:spPr bwMode="auto">
            <a:xfrm>
              <a:off x="6755643" y="3698545"/>
              <a:ext cx="689846" cy="689846"/>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grpSp>
      <p:sp>
        <p:nvSpPr>
          <p:cNvPr id="15362" name="Rectangle 2"/>
          <p:cNvSpPr>
            <a:spLocks noGrp="1" noChangeArrowheads="1"/>
          </p:cNvSpPr>
          <p:nvPr>
            <p:ph type="title"/>
          </p:nvPr>
        </p:nvSpPr>
        <p:spPr/>
        <p:txBody>
          <a:bodyPr/>
          <a:lstStyle/>
          <a:p>
            <a:pPr eaLnBrk="1" hangingPunct="1"/>
            <a:r>
              <a:rPr lang="en-US" dirty="0" smtClean="0"/>
              <a:t>Butterfly Network</a:t>
            </a:r>
            <a:br>
              <a:rPr lang="en-US" dirty="0" smtClean="0"/>
            </a:br>
            <a:r>
              <a:rPr lang="en-US" dirty="0" smtClean="0"/>
              <a:t>with Two </a:t>
            </a:r>
            <a:r>
              <a:rPr lang="en-US" dirty="0" err="1" smtClean="0"/>
              <a:t>Unicast</a:t>
            </a:r>
            <a:r>
              <a:rPr lang="en-US" dirty="0" smtClean="0"/>
              <a:t> Sessions</a:t>
            </a:r>
          </a:p>
        </p:txBody>
      </p:sp>
      <p:pic>
        <p:nvPicPr>
          <p:cNvPr id="15363" name="Picture 5" descr="MCj03077350000[1]"/>
          <p:cNvPicPr>
            <a:picLocks noChangeAspect="1" noChangeArrowheads="1"/>
          </p:cNvPicPr>
          <p:nvPr/>
        </p:nvPicPr>
        <p:blipFill>
          <a:blip r:embed="rId4"/>
          <a:srcRect/>
          <a:stretch>
            <a:fillRect/>
          </a:stretch>
        </p:blipFill>
        <p:spPr bwMode="auto">
          <a:xfrm flipH="1">
            <a:off x="1447800" y="2057400"/>
            <a:ext cx="814388" cy="838200"/>
          </a:xfrm>
          <a:prstGeom prst="rect">
            <a:avLst/>
          </a:prstGeom>
          <a:noFill/>
          <a:ln w="9525">
            <a:noFill/>
            <a:miter lim="800000"/>
            <a:headEnd/>
            <a:tailEnd/>
          </a:ln>
        </p:spPr>
      </p:pic>
      <p:grpSp>
        <p:nvGrpSpPr>
          <p:cNvPr id="2" name="Group 42"/>
          <p:cNvGrpSpPr>
            <a:grpSpLocks/>
          </p:cNvGrpSpPr>
          <p:nvPr/>
        </p:nvGrpSpPr>
        <p:grpSpPr bwMode="auto">
          <a:xfrm rot="481191">
            <a:off x="2057400" y="1828800"/>
            <a:ext cx="4572000" cy="3124200"/>
            <a:chOff x="1968" y="2217"/>
            <a:chExt cx="3139" cy="2103"/>
          </a:xfrm>
          <a:solidFill>
            <a:schemeClr val="accent2"/>
          </a:solidFill>
        </p:grpSpPr>
        <p:sp>
          <p:nvSpPr>
            <p:cNvPr id="15438" name="Freeform 26"/>
            <p:cNvSpPr>
              <a:spLocks/>
            </p:cNvSpPr>
            <p:nvPr/>
          </p:nvSpPr>
          <p:spPr bwMode="auto">
            <a:xfrm>
              <a:off x="1968" y="2217"/>
              <a:ext cx="3139" cy="2103"/>
            </a:xfrm>
            <a:custGeom>
              <a:avLst/>
              <a:gdLst>
                <a:gd name="T0" fmla="*/ 174 w 3139"/>
                <a:gd name="T1" fmla="*/ 730 h 2103"/>
                <a:gd name="T2" fmla="*/ 21 w 3139"/>
                <a:gd name="T3" fmla="*/ 883 h 2103"/>
                <a:gd name="T4" fmla="*/ 0 w 3139"/>
                <a:gd name="T5" fmla="*/ 992 h 2103"/>
                <a:gd name="T6" fmla="*/ 43 w 3139"/>
                <a:gd name="T7" fmla="*/ 1133 h 2103"/>
                <a:gd name="T8" fmla="*/ 152 w 3139"/>
                <a:gd name="T9" fmla="*/ 1231 h 2103"/>
                <a:gd name="T10" fmla="*/ 87 w 3139"/>
                <a:gd name="T11" fmla="*/ 1329 h 2103"/>
                <a:gd name="T12" fmla="*/ 65 w 3139"/>
                <a:gd name="T13" fmla="*/ 1428 h 2103"/>
                <a:gd name="T14" fmla="*/ 87 w 3139"/>
                <a:gd name="T15" fmla="*/ 1548 h 2103"/>
                <a:gd name="T16" fmla="*/ 261 w 3139"/>
                <a:gd name="T17" fmla="*/ 1700 h 2103"/>
                <a:gd name="T18" fmla="*/ 381 w 3139"/>
                <a:gd name="T19" fmla="*/ 1722 h 2103"/>
                <a:gd name="T20" fmla="*/ 425 w 3139"/>
                <a:gd name="T21" fmla="*/ 1722 h 2103"/>
                <a:gd name="T22" fmla="*/ 512 w 3139"/>
                <a:gd name="T23" fmla="*/ 1831 h 2103"/>
                <a:gd name="T24" fmla="*/ 763 w 3139"/>
                <a:gd name="T25" fmla="*/ 1951 h 2103"/>
                <a:gd name="T26" fmla="*/ 1057 w 3139"/>
                <a:gd name="T27" fmla="*/ 1962 h 2103"/>
                <a:gd name="T28" fmla="*/ 1199 w 3139"/>
                <a:gd name="T29" fmla="*/ 1907 h 2103"/>
                <a:gd name="T30" fmla="*/ 1373 w 3139"/>
                <a:gd name="T31" fmla="*/ 2049 h 2103"/>
                <a:gd name="T32" fmla="*/ 1602 w 3139"/>
                <a:gd name="T33" fmla="*/ 2103 h 2103"/>
                <a:gd name="T34" fmla="*/ 1755 w 3139"/>
                <a:gd name="T35" fmla="*/ 2082 h 2103"/>
                <a:gd name="T36" fmla="*/ 2006 w 3139"/>
                <a:gd name="T37" fmla="*/ 1918 h 2103"/>
                <a:gd name="T38" fmla="*/ 2071 w 3139"/>
                <a:gd name="T39" fmla="*/ 1787 h 2103"/>
                <a:gd name="T40" fmla="*/ 2180 w 3139"/>
                <a:gd name="T41" fmla="*/ 1831 h 2103"/>
                <a:gd name="T42" fmla="*/ 2387 w 3139"/>
                <a:gd name="T43" fmla="*/ 1831 h 2103"/>
                <a:gd name="T44" fmla="*/ 2529 w 3139"/>
                <a:gd name="T45" fmla="*/ 1776 h 2103"/>
                <a:gd name="T46" fmla="*/ 2649 w 3139"/>
                <a:gd name="T47" fmla="*/ 1678 h 2103"/>
                <a:gd name="T48" fmla="*/ 2703 w 3139"/>
                <a:gd name="T49" fmla="*/ 1537 h 2103"/>
                <a:gd name="T50" fmla="*/ 2714 w 3139"/>
                <a:gd name="T51" fmla="*/ 1460 h 2103"/>
                <a:gd name="T52" fmla="*/ 2878 w 3139"/>
                <a:gd name="T53" fmla="*/ 1406 h 2103"/>
                <a:gd name="T54" fmla="*/ 3020 w 3139"/>
                <a:gd name="T55" fmla="*/ 1308 h 2103"/>
                <a:gd name="T56" fmla="*/ 3107 w 3139"/>
                <a:gd name="T57" fmla="*/ 1177 h 2103"/>
                <a:gd name="T58" fmla="*/ 3139 w 3139"/>
                <a:gd name="T59" fmla="*/ 1024 h 2103"/>
                <a:gd name="T60" fmla="*/ 3118 w 3139"/>
                <a:gd name="T61" fmla="*/ 872 h 2103"/>
                <a:gd name="T62" fmla="*/ 3041 w 3139"/>
                <a:gd name="T63" fmla="*/ 741 h 2103"/>
                <a:gd name="T64" fmla="*/ 3052 w 3139"/>
                <a:gd name="T65" fmla="*/ 675 h 2103"/>
                <a:gd name="T66" fmla="*/ 3041 w 3139"/>
                <a:gd name="T67" fmla="*/ 490 h 2103"/>
                <a:gd name="T68" fmla="*/ 2900 w 3139"/>
                <a:gd name="T69" fmla="*/ 316 h 2103"/>
                <a:gd name="T70" fmla="*/ 2780 w 3139"/>
                <a:gd name="T71" fmla="*/ 261 h 2103"/>
                <a:gd name="T72" fmla="*/ 2736 w 3139"/>
                <a:gd name="T73" fmla="*/ 152 h 2103"/>
                <a:gd name="T74" fmla="*/ 2562 w 3139"/>
                <a:gd name="T75" fmla="*/ 21 h 2103"/>
                <a:gd name="T76" fmla="*/ 2354 w 3139"/>
                <a:gd name="T77" fmla="*/ 10 h 2103"/>
                <a:gd name="T78" fmla="*/ 2224 w 3139"/>
                <a:gd name="T79" fmla="*/ 65 h 2103"/>
                <a:gd name="T80" fmla="*/ 2169 w 3139"/>
                <a:gd name="T81" fmla="*/ 109 h 2103"/>
                <a:gd name="T82" fmla="*/ 2060 w 3139"/>
                <a:gd name="T83" fmla="*/ 32 h 2103"/>
                <a:gd name="T84" fmla="*/ 1918 w 3139"/>
                <a:gd name="T85" fmla="*/ 0 h 2103"/>
                <a:gd name="T86" fmla="*/ 1755 w 3139"/>
                <a:gd name="T87" fmla="*/ 43 h 2103"/>
                <a:gd name="T88" fmla="*/ 1635 w 3139"/>
                <a:gd name="T89" fmla="*/ 163 h 2103"/>
                <a:gd name="T90" fmla="*/ 1569 w 3139"/>
                <a:gd name="T91" fmla="*/ 119 h 2103"/>
                <a:gd name="T92" fmla="*/ 1439 w 3139"/>
                <a:gd name="T93" fmla="*/ 76 h 2103"/>
                <a:gd name="T94" fmla="*/ 1264 w 3139"/>
                <a:gd name="T95" fmla="*/ 76 h 2103"/>
                <a:gd name="T96" fmla="*/ 1079 w 3139"/>
                <a:gd name="T97" fmla="*/ 174 h 2103"/>
                <a:gd name="T98" fmla="*/ 1013 w 3139"/>
                <a:gd name="T99" fmla="*/ 250 h 2103"/>
                <a:gd name="T100" fmla="*/ 774 w 3139"/>
                <a:gd name="T101" fmla="*/ 196 h 2103"/>
                <a:gd name="T102" fmla="*/ 577 w 3139"/>
                <a:gd name="T103" fmla="*/ 228 h 2103"/>
                <a:gd name="T104" fmla="*/ 425 w 3139"/>
                <a:gd name="T105" fmla="*/ 327 h 2103"/>
                <a:gd name="T106" fmla="*/ 316 w 3139"/>
                <a:gd name="T107" fmla="*/ 468 h 2103"/>
                <a:gd name="T108" fmla="*/ 272 w 3139"/>
                <a:gd name="T109" fmla="*/ 643 h 2103"/>
                <a:gd name="T110" fmla="*/ 283 w 3139"/>
                <a:gd name="T111" fmla="*/ 697 h 210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139"/>
                <a:gd name="T169" fmla="*/ 0 h 2103"/>
                <a:gd name="T170" fmla="*/ 3139 w 3139"/>
                <a:gd name="T171" fmla="*/ 2103 h 210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139" h="2103">
                  <a:moveTo>
                    <a:pt x="283" y="697"/>
                  </a:moveTo>
                  <a:lnTo>
                    <a:pt x="174" y="730"/>
                  </a:lnTo>
                  <a:lnTo>
                    <a:pt x="76" y="795"/>
                  </a:lnTo>
                  <a:lnTo>
                    <a:pt x="21" y="883"/>
                  </a:lnTo>
                  <a:lnTo>
                    <a:pt x="10" y="937"/>
                  </a:lnTo>
                  <a:lnTo>
                    <a:pt x="0" y="992"/>
                  </a:lnTo>
                  <a:lnTo>
                    <a:pt x="10" y="1068"/>
                  </a:lnTo>
                  <a:lnTo>
                    <a:pt x="43" y="1133"/>
                  </a:lnTo>
                  <a:lnTo>
                    <a:pt x="87" y="1188"/>
                  </a:lnTo>
                  <a:lnTo>
                    <a:pt x="152" y="1231"/>
                  </a:lnTo>
                  <a:lnTo>
                    <a:pt x="87" y="1329"/>
                  </a:lnTo>
                  <a:lnTo>
                    <a:pt x="76" y="1373"/>
                  </a:lnTo>
                  <a:lnTo>
                    <a:pt x="65" y="1428"/>
                  </a:lnTo>
                  <a:lnTo>
                    <a:pt x="76" y="1482"/>
                  </a:lnTo>
                  <a:lnTo>
                    <a:pt x="87" y="1548"/>
                  </a:lnTo>
                  <a:lnTo>
                    <a:pt x="163" y="1635"/>
                  </a:lnTo>
                  <a:lnTo>
                    <a:pt x="261" y="1700"/>
                  </a:lnTo>
                  <a:lnTo>
                    <a:pt x="316" y="1711"/>
                  </a:lnTo>
                  <a:lnTo>
                    <a:pt x="381" y="1722"/>
                  </a:lnTo>
                  <a:lnTo>
                    <a:pt x="403" y="1722"/>
                  </a:lnTo>
                  <a:lnTo>
                    <a:pt x="425" y="1722"/>
                  </a:lnTo>
                  <a:lnTo>
                    <a:pt x="512" y="1831"/>
                  </a:lnTo>
                  <a:lnTo>
                    <a:pt x="632" y="1907"/>
                  </a:lnTo>
                  <a:lnTo>
                    <a:pt x="763" y="1951"/>
                  </a:lnTo>
                  <a:lnTo>
                    <a:pt x="904" y="1973"/>
                  </a:lnTo>
                  <a:lnTo>
                    <a:pt x="1057" y="1962"/>
                  </a:lnTo>
                  <a:lnTo>
                    <a:pt x="1199" y="1907"/>
                  </a:lnTo>
                  <a:lnTo>
                    <a:pt x="1275" y="1984"/>
                  </a:lnTo>
                  <a:lnTo>
                    <a:pt x="1373" y="2049"/>
                  </a:lnTo>
                  <a:lnTo>
                    <a:pt x="1482" y="2093"/>
                  </a:lnTo>
                  <a:lnTo>
                    <a:pt x="1602" y="2103"/>
                  </a:lnTo>
                  <a:lnTo>
                    <a:pt x="1679" y="2093"/>
                  </a:lnTo>
                  <a:lnTo>
                    <a:pt x="1755" y="2082"/>
                  </a:lnTo>
                  <a:lnTo>
                    <a:pt x="1897" y="2016"/>
                  </a:lnTo>
                  <a:lnTo>
                    <a:pt x="2006" y="1918"/>
                  </a:lnTo>
                  <a:lnTo>
                    <a:pt x="2038" y="1853"/>
                  </a:lnTo>
                  <a:lnTo>
                    <a:pt x="2071" y="1787"/>
                  </a:lnTo>
                  <a:lnTo>
                    <a:pt x="2180" y="1831"/>
                  </a:lnTo>
                  <a:lnTo>
                    <a:pt x="2300" y="1842"/>
                  </a:lnTo>
                  <a:lnTo>
                    <a:pt x="2387" y="1831"/>
                  </a:lnTo>
                  <a:lnTo>
                    <a:pt x="2464" y="1809"/>
                  </a:lnTo>
                  <a:lnTo>
                    <a:pt x="2529" y="1776"/>
                  </a:lnTo>
                  <a:lnTo>
                    <a:pt x="2594" y="1733"/>
                  </a:lnTo>
                  <a:lnTo>
                    <a:pt x="2649" y="1678"/>
                  </a:lnTo>
                  <a:lnTo>
                    <a:pt x="2682" y="1613"/>
                  </a:lnTo>
                  <a:lnTo>
                    <a:pt x="2703" y="1537"/>
                  </a:lnTo>
                  <a:lnTo>
                    <a:pt x="2714" y="1460"/>
                  </a:lnTo>
                  <a:lnTo>
                    <a:pt x="2801" y="1438"/>
                  </a:lnTo>
                  <a:lnTo>
                    <a:pt x="2878" y="1406"/>
                  </a:lnTo>
                  <a:lnTo>
                    <a:pt x="2954" y="1362"/>
                  </a:lnTo>
                  <a:lnTo>
                    <a:pt x="3020" y="1308"/>
                  </a:lnTo>
                  <a:lnTo>
                    <a:pt x="3063" y="1253"/>
                  </a:lnTo>
                  <a:lnTo>
                    <a:pt x="3107" y="1177"/>
                  </a:lnTo>
                  <a:lnTo>
                    <a:pt x="3129" y="1101"/>
                  </a:lnTo>
                  <a:lnTo>
                    <a:pt x="3139" y="1024"/>
                  </a:lnTo>
                  <a:lnTo>
                    <a:pt x="3129" y="948"/>
                  </a:lnTo>
                  <a:lnTo>
                    <a:pt x="3118" y="872"/>
                  </a:lnTo>
                  <a:lnTo>
                    <a:pt x="3085" y="806"/>
                  </a:lnTo>
                  <a:lnTo>
                    <a:pt x="3041" y="741"/>
                  </a:lnTo>
                  <a:lnTo>
                    <a:pt x="3052" y="675"/>
                  </a:lnTo>
                  <a:lnTo>
                    <a:pt x="3063" y="610"/>
                  </a:lnTo>
                  <a:lnTo>
                    <a:pt x="3041" y="490"/>
                  </a:lnTo>
                  <a:lnTo>
                    <a:pt x="2987" y="392"/>
                  </a:lnTo>
                  <a:lnTo>
                    <a:pt x="2900" y="316"/>
                  </a:lnTo>
                  <a:lnTo>
                    <a:pt x="2780" y="261"/>
                  </a:lnTo>
                  <a:lnTo>
                    <a:pt x="2769" y="207"/>
                  </a:lnTo>
                  <a:lnTo>
                    <a:pt x="2736" y="152"/>
                  </a:lnTo>
                  <a:lnTo>
                    <a:pt x="2660" y="76"/>
                  </a:lnTo>
                  <a:lnTo>
                    <a:pt x="2562" y="21"/>
                  </a:lnTo>
                  <a:lnTo>
                    <a:pt x="2431" y="0"/>
                  </a:lnTo>
                  <a:lnTo>
                    <a:pt x="2354" y="10"/>
                  </a:lnTo>
                  <a:lnTo>
                    <a:pt x="2289" y="32"/>
                  </a:lnTo>
                  <a:lnTo>
                    <a:pt x="2224" y="65"/>
                  </a:lnTo>
                  <a:lnTo>
                    <a:pt x="2169" y="109"/>
                  </a:lnTo>
                  <a:lnTo>
                    <a:pt x="2115" y="65"/>
                  </a:lnTo>
                  <a:lnTo>
                    <a:pt x="2060" y="32"/>
                  </a:lnTo>
                  <a:lnTo>
                    <a:pt x="1995" y="10"/>
                  </a:lnTo>
                  <a:lnTo>
                    <a:pt x="1918" y="0"/>
                  </a:lnTo>
                  <a:lnTo>
                    <a:pt x="1831" y="10"/>
                  </a:lnTo>
                  <a:lnTo>
                    <a:pt x="1755" y="43"/>
                  </a:lnTo>
                  <a:lnTo>
                    <a:pt x="1689" y="98"/>
                  </a:lnTo>
                  <a:lnTo>
                    <a:pt x="1635" y="163"/>
                  </a:lnTo>
                  <a:lnTo>
                    <a:pt x="1569" y="119"/>
                  </a:lnTo>
                  <a:lnTo>
                    <a:pt x="1504" y="87"/>
                  </a:lnTo>
                  <a:lnTo>
                    <a:pt x="1439" y="76"/>
                  </a:lnTo>
                  <a:lnTo>
                    <a:pt x="1362" y="65"/>
                  </a:lnTo>
                  <a:lnTo>
                    <a:pt x="1264" y="76"/>
                  </a:lnTo>
                  <a:lnTo>
                    <a:pt x="1166" y="109"/>
                  </a:lnTo>
                  <a:lnTo>
                    <a:pt x="1079" y="174"/>
                  </a:lnTo>
                  <a:lnTo>
                    <a:pt x="1013" y="250"/>
                  </a:lnTo>
                  <a:lnTo>
                    <a:pt x="894" y="207"/>
                  </a:lnTo>
                  <a:lnTo>
                    <a:pt x="774" y="196"/>
                  </a:lnTo>
                  <a:lnTo>
                    <a:pt x="675" y="207"/>
                  </a:lnTo>
                  <a:lnTo>
                    <a:pt x="577" y="228"/>
                  </a:lnTo>
                  <a:lnTo>
                    <a:pt x="490" y="272"/>
                  </a:lnTo>
                  <a:lnTo>
                    <a:pt x="425" y="327"/>
                  </a:lnTo>
                  <a:lnTo>
                    <a:pt x="359" y="392"/>
                  </a:lnTo>
                  <a:lnTo>
                    <a:pt x="316" y="468"/>
                  </a:lnTo>
                  <a:lnTo>
                    <a:pt x="283" y="555"/>
                  </a:lnTo>
                  <a:lnTo>
                    <a:pt x="272" y="643"/>
                  </a:lnTo>
                  <a:lnTo>
                    <a:pt x="283" y="675"/>
                  </a:lnTo>
                  <a:lnTo>
                    <a:pt x="283" y="697"/>
                  </a:lnTo>
                  <a:close/>
                </a:path>
              </a:pathLst>
            </a:custGeom>
            <a:grpFill/>
            <a:ln w="9525">
              <a:noFill/>
              <a:round/>
              <a:headEnd/>
              <a:tailEnd/>
            </a:ln>
          </p:spPr>
          <p:txBody>
            <a:bodyPr/>
            <a:lstStyle/>
            <a:p>
              <a:endParaRPr lang="en-US"/>
            </a:p>
          </p:txBody>
        </p:sp>
        <p:grpSp>
          <p:nvGrpSpPr>
            <p:cNvPr id="3" name="Group 41"/>
            <p:cNvGrpSpPr>
              <a:grpSpLocks/>
            </p:cNvGrpSpPr>
            <p:nvPr/>
          </p:nvGrpSpPr>
          <p:grpSpPr bwMode="auto">
            <a:xfrm>
              <a:off x="1968" y="2217"/>
              <a:ext cx="3139" cy="2103"/>
              <a:chOff x="1687" y="1417"/>
              <a:chExt cx="3139" cy="2103"/>
            </a:xfrm>
            <a:grpFill/>
          </p:grpSpPr>
          <p:sp>
            <p:nvSpPr>
              <p:cNvPr id="15440" name="Freeform 27"/>
              <p:cNvSpPr>
                <a:spLocks/>
              </p:cNvSpPr>
              <p:nvPr/>
            </p:nvSpPr>
            <p:spPr bwMode="auto">
              <a:xfrm>
                <a:off x="1687" y="1417"/>
                <a:ext cx="3139" cy="2103"/>
              </a:xfrm>
              <a:custGeom>
                <a:avLst/>
                <a:gdLst>
                  <a:gd name="T0" fmla="*/ 174 w 3139"/>
                  <a:gd name="T1" fmla="*/ 730 h 2103"/>
                  <a:gd name="T2" fmla="*/ 21 w 3139"/>
                  <a:gd name="T3" fmla="*/ 883 h 2103"/>
                  <a:gd name="T4" fmla="*/ 0 w 3139"/>
                  <a:gd name="T5" fmla="*/ 992 h 2103"/>
                  <a:gd name="T6" fmla="*/ 43 w 3139"/>
                  <a:gd name="T7" fmla="*/ 1133 h 2103"/>
                  <a:gd name="T8" fmla="*/ 152 w 3139"/>
                  <a:gd name="T9" fmla="*/ 1231 h 2103"/>
                  <a:gd name="T10" fmla="*/ 87 w 3139"/>
                  <a:gd name="T11" fmla="*/ 1329 h 2103"/>
                  <a:gd name="T12" fmla="*/ 65 w 3139"/>
                  <a:gd name="T13" fmla="*/ 1428 h 2103"/>
                  <a:gd name="T14" fmla="*/ 87 w 3139"/>
                  <a:gd name="T15" fmla="*/ 1548 h 2103"/>
                  <a:gd name="T16" fmla="*/ 261 w 3139"/>
                  <a:gd name="T17" fmla="*/ 1700 h 2103"/>
                  <a:gd name="T18" fmla="*/ 381 w 3139"/>
                  <a:gd name="T19" fmla="*/ 1722 h 2103"/>
                  <a:gd name="T20" fmla="*/ 425 w 3139"/>
                  <a:gd name="T21" fmla="*/ 1722 h 2103"/>
                  <a:gd name="T22" fmla="*/ 512 w 3139"/>
                  <a:gd name="T23" fmla="*/ 1831 h 2103"/>
                  <a:gd name="T24" fmla="*/ 763 w 3139"/>
                  <a:gd name="T25" fmla="*/ 1951 h 2103"/>
                  <a:gd name="T26" fmla="*/ 1057 w 3139"/>
                  <a:gd name="T27" fmla="*/ 1962 h 2103"/>
                  <a:gd name="T28" fmla="*/ 1199 w 3139"/>
                  <a:gd name="T29" fmla="*/ 1907 h 2103"/>
                  <a:gd name="T30" fmla="*/ 1373 w 3139"/>
                  <a:gd name="T31" fmla="*/ 2049 h 2103"/>
                  <a:gd name="T32" fmla="*/ 1602 w 3139"/>
                  <a:gd name="T33" fmla="*/ 2103 h 2103"/>
                  <a:gd name="T34" fmla="*/ 1755 w 3139"/>
                  <a:gd name="T35" fmla="*/ 2082 h 2103"/>
                  <a:gd name="T36" fmla="*/ 2006 w 3139"/>
                  <a:gd name="T37" fmla="*/ 1918 h 2103"/>
                  <a:gd name="T38" fmla="*/ 2071 w 3139"/>
                  <a:gd name="T39" fmla="*/ 1787 h 2103"/>
                  <a:gd name="T40" fmla="*/ 2180 w 3139"/>
                  <a:gd name="T41" fmla="*/ 1831 h 2103"/>
                  <a:gd name="T42" fmla="*/ 2387 w 3139"/>
                  <a:gd name="T43" fmla="*/ 1831 h 2103"/>
                  <a:gd name="T44" fmla="*/ 2529 w 3139"/>
                  <a:gd name="T45" fmla="*/ 1776 h 2103"/>
                  <a:gd name="T46" fmla="*/ 2649 w 3139"/>
                  <a:gd name="T47" fmla="*/ 1678 h 2103"/>
                  <a:gd name="T48" fmla="*/ 2703 w 3139"/>
                  <a:gd name="T49" fmla="*/ 1537 h 2103"/>
                  <a:gd name="T50" fmla="*/ 2714 w 3139"/>
                  <a:gd name="T51" fmla="*/ 1460 h 2103"/>
                  <a:gd name="T52" fmla="*/ 2878 w 3139"/>
                  <a:gd name="T53" fmla="*/ 1406 h 2103"/>
                  <a:gd name="T54" fmla="*/ 3020 w 3139"/>
                  <a:gd name="T55" fmla="*/ 1308 h 2103"/>
                  <a:gd name="T56" fmla="*/ 3107 w 3139"/>
                  <a:gd name="T57" fmla="*/ 1177 h 2103"/>
                  <a:gd name="T58" fmla="*/ 3139 w 3139"/>
                  <a:gd name="T59" fmla="*/ 1024 h 2103"/>
                  <a:gd name="T60" fmla="*/ 3118 w 3139"/>
                  <a:gd name="T61" fmla="*/ 872 h 2103"/>
                  <a:gd name="T62" fmla="*/ 3041 w 3139"/>
                  <a:gd name="T63" fmla="*/ 741 h 2103"/>
                  <a:gd name="T64" fmla="*/ 3052 w 3139"/>
                  <a:gd name="T65" fmla="*/ 675 h 2103"/>
                  <a:gd name="T66" fmla="*/ 3041 w 3139"/>
                  <a:gd name="T67" fmla="*/ 490 h 2103"/>
                  <a:gd name="T68" fmla="*/ 2900 w 3139"/>
                  <a:gd name="T69" fmla="*/ 316 h 2103"/>
                  <a:gd name="T70" fmla="*/ 2780 w 3139"/>
                  <a:gd name="T71" fmla="*/ 261 h 2103"/>
                  <a:gd name="T72" fmla="*/ 2736 w 3139"/>
                  <a:gd name="T73" fmla="*/ 152 h 2103"/>
                  <a:gd name="T74" fmla="*/ 2562 w 3139"/>
                  <a:gd name="T75" fmla="*/ 21 h 2103"/>
                  <a:gd name="T76" fmla="*/ 2354 w 3139"/>
                  <a:gd name="T77" fmla="*/ 10 h 2103"/>
                  <a:gd name="T78" fmla="*/ 2224 w 3139"/>
                  <a:gd name="T79" fmla="*/ 65 h 2103"/>
                  <a:gd name="T80" fmla="*/ 2169 w 3139"/>
                  <a:gd name="T81" fmla="*/ 109 h 2103"/>
                  <a:gd name="T82" fmla="*/ 2060 w 3139"/>
                  <a:gd name="T83" fmla="*/ 32 h 2103"/>
                  <a:gd name="T84" fmla="*/ 1918 w 3139"/>
                  <a:gd name="T85" fmla="*/ 0 h 2103"/>
                  <a:gd name="T86" fmla="*/ 1755 w 3139"/>
                  <a:gd name="T87" fmla="*/ 43 h 2103"/>
                  <a:gd name="T88" fmla="*/ 1635 w 3139"/>
                  <a:gd name="T89" fmla="*/ 163 h 2103"/>
                  <a:gd name="T90" fmla="*/ 1569 w 3139"/>
                  <a:gd name="T91" fmla="*/ 119 h 2103"/>
                  <a:gd name="T92" fmla="*/ 1439 w 3139"/>
                  <a:gd name="T93" fmla="*/ 76 h 2103"/>
                  <a:gd name="T94" fmla="*/ 1264 w 3139"/>
                  <a:gd name="T95" fmla="*/ 76 h 2103"/>
                  <a:gd name="T96" fmla="*/ 1079 w 3139"/>
                  <a:gd name="T97" fmla="*/ 174 h 2103"/>
                  <a:gd name="T98" fmla="*/ 1013 w 3139"/>
                  <a:gd name="T99" fmla="*/ 250 h 2103"/>
                  <a:gd name="T100" fmla="*/ 774 w 3139"/>
                  <a:gd name="T101" fmla="*/ 196 h 2103"/>
                  <a:gd name="T102" fmla="*/ 577 w 3139"/>
                  <a:gd name="T103" fmla="*/ 228 h 2103"/>
                  <a:gd name="T104" fmla="*/ 425 w 3139"/>
                  <a:gd name="T105" fmla="*/ 327 h 2103"/>
                  <a:gd name="T106" fmla="*/ 316 w 3139"/>
                  <a:gd name="T107" fmla="*/ 468 h 2103"/>
                  <a:gd name="T108" fmla="*/ 272 w 3139"/>
                  <a:gd name="T109" fmla="*/ 643 h 2103"/>
                  <a:gd name="T110" fmla="*/ 283 w 3139"/>
                  <a:gd name="T111" fmla="*/ 697 h 210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139"/>
                  <a:gd name="T169" fmla="*/ 0 h 2103"/>
                  <a:gd name="T170" fmla="*/ 3139 w 3139"/>
                  <a:gd name="T171" fmla="*/ 2103 h 210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139" h="2103">
                    <a:moveTo>
                      <a:pt x="283" y="697"/>
                    </a:moveTo>
                    <a:lnTo>
                      <a:pt x="174" y="730"/>
                    </a:lnTo>
                    <a:lnTo>
                      <a:pt x="76" y="795"/>
                    </a:lnTo>
                    <a:lnTo>
                      <a:pt x="21" y="883"/>
                    </a:lnTo>
                    <a:lnTo>
                      <a:pt x="10" y="937"/>
                    </a:lnTo>
                    <a:lnTo>
                      <a:pt x="0" y="992"/>
                    </a:lnTo>
                    <a:lnTo>
                      <a:pt x="10" y="1068"/>
                    </a:lnTo>
                    <a:lnTo>
                      <a:pt x="43" y="1133"/>
                    </a:lnTo>
                    <a:lnTo>
                      <a:pt x="87" y="1188"/>
                    </a:lnTo>
                    <a:lnTo>
                      <a:pt x="152" y="1231"/>
                    </a:lnTo>
                    <a:lnTo>
                      <a:pt x="87" y="1329"/>
                    </a:lnTo>
                    <a:lnTo>
                      <a:pt x="76" y="1373"/>
                    </a:lnTo>
                    <a:lnTo>
                      <a:pt x="65" y="1428"/>
                    </a:lnTo>
                    <a:lnTo>
                      <a:pt x="76" y="1482"/>
                    </a:lnTo>
                    <a:lnTo>
                      <a:pt x="87" y="1548"/>
                    </a:lnTo>
                    <a:lnTo>
                      <a:pt x="163" y="1635"/>
                    </a:lnTo>
                    <a:lnTo>
                      <a:pt x="261" y="1700"/>
                    </a:lnTo>
                    <a:lnTo>
                      <a:pt x="316" y="1711"/>
                    </a:lnTo>
                    <a:lnTo>
                      <a:pt x="381" y="1722"/>
                    </a:lnTo>
                    <a:lnTo>
                      <a:pt x="403" y="1722"/>
                    </a:lnTo>
                    <a:lnTo>
                      <a:pt x="425" y="1722"/>
                    </a:lnTo>
                    <a:lnTo>
                      <a:pt x="512" y="1831"/>
                    </a:lnTo>
                    <a:lnTo>
                      <a:pt x="632" y="1907"/>
                    </a:lnTo>
                    <a:lnTo>
                      <a:pt x="763" y="1951"/>
                    </a:lnTo>
                    <a:lnTo>
                      <a:pt x="904" y="1973"/>
                    </a:lnTo>
                    <a:lnTo>
                      <a:pt x="1057" y="1962"/>
                    </a:lnTo>
                    <a:lnTo>
                      <a:pt x="1199" y="1907"/>
                    </a:lnTo>
                    <a:lnTo>
                      <a:pt x="1275" y="1984"/>
                    </a:lnTo>
                    <a:lnTo>
                      <a:pt x="1373" y="2049"/>
                    </a:lnTo>
                    <a:lnTo>
                      <a:pt x="1482" y="2093"/>
                    </a:lnTo>
                    <a:lnTo>
                      <a:pt x="1602" y="2103"/>
                    </a:lnTo>
                    <a:lnTo>
                      <a:pt x="1679" y="2093"/>
                    </a:lnTo>
                    <a:lnTo>
                      <a:pt x="1755" y="2082"/>
                    </a:lnTo>
                    <a:lnTo>
                      <a:pt x="1897" y="2016"/>
                    </a:lnTo>
                    <a:lnTo>
                      <a:pt x="2006" y="1918"/>
                    </a:lnTo>
                    <a:lnTo>
                      <a:pt x="2038" y="1853"/>
                    </a:lnTo>
                    <a:lnTo>
                      <a:pt x="2071" y="1787"/>
                    </a:lnTo>
                    <a:lnTo>
                      <a:pt x="2180" y="1831"/>
                    </a:lnTo>
                    <a:lnTo>
                      <a:pt x="2300" y="1842"/>
                    </a:lnTo>
                    <a:lnTo>
                      <a:pt x="2387" y="1831"/>
                    </a:lnTo>
                    <a:lnTo>
                      <a:pt x="2464" y="1809"/>
                    </a:lnTo>
                    <a:lnTo>
                      <a:pt x="2529" y="1776"/>
                    </a:lnTo>
                    <a:lnTo>
                      <a:pt x="2594" y="1733"/>
                    </a:lnTo>
                    <a:lnTo>
                      <a:pt x="2649" y="1678"/>
                    </a:lnTo>
                    <a:lnTo>
                      <a:pt x="2682" y="1613"/>
                    </a:lnTo>
                    <a:lnTo>
                      <a:pt x="2703" y="1537"/>
                    </a:lnTo>
                    <a:lnTo>
                      <a:pt x="2714" y="1460"/>
                    </a:lnTo>
                    <a:lnTo>
                      <a:pt x="2801" y="1438"/>
                    </a:lnTo>
                    <a:lnTo>
                      <a:pt x="2878" y="1406"/>
                    </a:lnTo>
                    <a:lnTo>
                      <a:pt x="2954" y="1362"/>
                    </a:lnTo>
                    <a:lnTo>
                      <a:pt x="3020" y="1308"/>
                    </a:lnTo>
                    <a:lnTo>
                      <a:pt x="3063" y="1253"/>
                    </a:lnTo>
                    <a:lnTo>
                      <a:pt x="3107" y="1177"/>
                    </a:lnTo>
                    <a:lnTo>
                      <a:pt x="3129" y="1101"/>
                    </a:lnTo>
                    <a:lnTo>
                      <a:pt x="3139" y="1024"/>
                    </a:lnTo>
                    <a:lnTo>
                      <a:pt x="3129" y="948"/>
                    </a:lnTo>
                    <a:lnTo>
                      <a:pt x="3118" y="872"/>
                    </a:lnTo>
                    <a:lnTo>
                      <a:pt x="3085" y="806"/>
                    </a:lnTo>
                    <a:lnTo>
                      <a:pt x="3041" y="741"/>
                    </a:lnTo>
                    <a:lnTo>
                      <a:pt x="3052" y="675"/>
                    </a:lnTo>
                    <a:lnTo>
                      <a:pt x="3063" y="610"/>
                    </a:lnTo>
                    <a:lnTo>
                      <a:pt x="3041" y="490"/>
                    </a:lnTo>
                    <a:lnTo>
                      <a:pt x="2987" y="392"/>
                    </a:lnTo>
                    <a:lnTo>
                      <a:pt x="2900" y="316"/>
                    </a:lnTo>
                    <a:lnTo>
                      <a:pt x="2780" y="261"/>
                    </a:lnTo>
                    <a:lnTo>
                      <a:pt x="2769" y="207"/>
                    </a:lnTo>
                    <a:lnTo>
                      <a:pt x="2736" y="152"/>
                    </a:lnTo>
                    <a:lnTo>
                      <a:pt x="2660" y="76"/>
                    </a:lnTo>
                    <a:lnTo>
                      <a:pt x="2562" y="21"/>
                    </a:lnTo>
                    <a:lnTo>
                      <a:pt x="2431" y="0"/>
                    </a:lnTo>
                    <a:lnTo>
                      <a:pt x="2354" y="10"/>
                    </a:lnTo>
                    <a:lnTo>
                      <a:pt x="2289" y="32"/>
                    </a:lnTo>
                    <a:lnTo>
                      <a:pt x="2224" y="65"/>
                    </a:lnTo>
                    <a:lnTo>
                      <a:pt x="2169" y="109"/>
                    </a:lnTo>
                    <a:lnTo>
                      <a:pt x="2115" y="65"/>
                    </a:lnTo>
                    <a:lnTo>
                      <a:pt x="2060" y="32"/>
                    </a:lnTo>
                    <a:lnTo>
                      <a:pt x="1995" y="10"/>
                    </a:lnTo>
                    <a:lnTo>
                      <a:pt x="1918" y="0"/>
                    </a:lnTo>
                    <a:lnTo>
                      <a:pt x="1831" y="10"/>
                    </a:lnTo>
                    <a:lnTo>
                      <a:pt x="1755" y="43"/>
                    </a:lnTo>
                    <a:lnTo>
                      <a:pt x="1689" y="98"/>
                    </a:lnTo>
                    <a:lnTo>
                      <a:pt x="1635" y="163"/>
                    </a:lnTo>
                    <a:lnTo>
                      <a:pt x="1569" y="119"/>
                    </a:lnTo>
                    <a:lnTo>
                      <a:pt x="1504" y="87"/>
                    </a:lnTo>
                    <a:lnTo>
                      <a:pt x="1439" y="76"/>
                    </a:lnTo>
                    <a:lnTo>
                      <a:pt x="1362" y="65"/>
                    </a:lnTo>
                    <a:lnTo>
                      <a:pt x="1264" y="76"/>
                    </a:lnTo>
                    <a:lnTo>
                      <a:pt x="1166" y="109"/>
                    </a:lnTo>
                    <a:lnTo>
                      <a:pt x="1079" y="174"/>
                    </a:lnTo>
                    <a:lnTo>
                      <a:pt x="1013" y="250"/>
                    </a:lnTo>
                    <a:lnTo>
                      <a:pt x="894" y="207"/>
                    </a:lnTo>
                    <a:lnTo>
                      <a:pt x="774" y="196"/>
                    </a:lnTo>
                    <a:lnTo>
                      <a:pt x="675" y="207"/>
                    </a:lnTo>
                    <a:lnTo>
                      <a:pt x="577" y="228"/>
                    </a:lnTo>
                    <a:lnTo>
                      <a:pt x="490" y="272"/>
                    </a:lnTo>
                    <a:lnTo>
                      <a:pt x="425" y="327"/>
                    </a:lnTo>
                    <a:lnTo>
                      <a:pt x="359" y="392"/>
                    </a:lnTo>
                    <a:lnTo>
                      <a:pt x="316" y="468"/>
                    </a:lnTo>
                    <a:lnTo>
                      <a:pt x="283" y="555"/>
                    </a:lnTo>
                    <a:lnTo>
                      <a:pt x="272" y="643"/>
                    </a:lnTo>
                    <a:lnTo>
                      <a:pt x="283" y="675"/>
                    </a:lnTo>
                    <a:lnTo>
                      <a:pt x="283" y="697"/>
                    </a:lnTo>
                    <a:close/>
                  </a:path>
                </a:pathLst>
              </a:custGeom>
              <a:grpFill/>
              <a:ln w="17463">
                <a:solidFill>
                  <a:srgbClr val="000000"/>
                </a:solidFill>
                <a:round/>
                <a:headEnd/>
                <a:tailEnd/>
              </a:ln>
            </p:spPr>
            <p:txBody>
              <a:bodyPr/>
              <a:lstStyle/>
              <a:p>
                <a:endParaRPr lang="en-US"/>
              </a:p>
            </p:txBody>
          </p:sp>
          <p:grpSp>
            <p:nvGrpSpPr>
              <p:cNvPr id="4" name="Group 40"/>
              <p:cNvGrpSpPr>
                <a:grpSpLocks/>
              </p:cNvGrpSpPr>
              <p:nvPr/>
            </p:nvGrpSpPr>
            <p:grpSpPr bwMode="auto">
              <a:xfrm>
                <a:off x="1839" y="1526"/>
                <a:ext cx="2889" cy="1798"/>
                <a:chOff x="1839" y="1526"/>
                <a:chExt cx="2889" cy="1798"/>
              </a:xfrm>
              <a:grpFill/>
            </p:grpSpPr>
            <p:sp>
              <p:nvSpPr>
                <p:cNvPr id="15442" name="Freeform 28"/>
                <p:cNvSpPr>
                  <a:spLocks/>
                </p:cNvSpPr>
                <p:nvPr/>
              </p:nvSpPr>
              <p:spPr bwMode="auto">
                <a:xfrm>
                  <a:off x="1839" y="2648"/>
                  <a:ext cx="185" cy="44"/>
                </a:xfrm>
                <a:custGeom>
                  <a:avLst/>
                  <a:gdLst>
                    <a:gd name="T0" fmla="*/ 0 w 185"/>
                    <a:gd name="T1" fmla="*/ 0 h 44"/>
                    <a:gd name="T2" fmla="*/ 87 w 185"/>
                    <a:gd name="T3" fmla="*/ 33 h 44"/>
                    <a:gd name="T4" fmla="*/ 164 w 185"/>
                    <a:gd name="T5" fmla="*/ 44 h 44"/>
                    <a:gd name="T6" fmla="*/ 175 w 185"/>
                    <a:gd name="T7" fmla="*/ 44 h 44"/>
                    <a:gd name="T8" fmla="*/ 185 w 185"/>
                    <a:gd name="T9" fmla="*/ 44 h 44"/>
                    <a:gd name="T10" fmla="*/ 0 60000 65536"/>
                    <a:gd name="T11" fmla="*/ 0 60000 65536"/>
                    <a:gd name="T12" fmla="*/ 0 60000 65536"/>
                    <a:gd name="T13" fmla="*/ 0 60000 65536"/>
                    <a:gd name="T14" fmla="*/ 0 60000 65536"/>
                    <a:gd name="T15" fmla="*/ 0 w 185"/>
                    <a:gd name="T16" fmla="*/ 0 h 44"/>
                    <a:gd name="T17" fmla="*/ 185 w 185"/>
                    <a:gd name="T18" fmla="*/ 44 h 44"/>
                  </a:gdLst>
                  <a:ahLst/>
                  <a:cxnLst>
                    <a:cxn ang="T10">
                      <a:pos x="T0" y="T1"/>
                    </a:cxn>
                    <a:cxn ang="T11">
                      <a:pos x="T2" y="T3"/>
                    </a:cxn>
                    <a:cxn ang="T12">
                      <a:pos x="T4" y="T5"/>
                    </a:cxn>
                    <a:cxn ang="T13">
                      <a:pos x="T6" y="T7"/>
                    </a:cxn>
                    <a:cxn ang="T14">
                      <a:pos x="T8" y="T9"/>
                    </a:cxn>
                  </a:cxnLst>
                  <a:rect l="T15" t="T16" r="T17" b="T18"/>
                  <a:pathLst>
                    <a:path w="185" h="44">
                      <a:moveTo>
                        <a:pt x="0" y="0"/>
                      </a:moveTo>
                      <a:lnTo>
                        <a:pt x="87" y="33"/>
                      </a:lnTo>
                      <a:lnTo>
                        <a:pt x="164" y="44"/>
                      </a:lnTo>
                      <a:lnTo>
                        <a:pt x="175" y="44"/>
                      </a:lnTo>
                      <a:lnTo>
                        <a:pt x="185" y="44"/>
                      </a:lnTo>
                    </a:path>
                  </a:pathLst>
                </a:custGeom>
                <a:grpFill/>
                <a:ln w="17463">
                  <a:solidFill>
                    <a:srgbClr val="000000"/>
                  </a:solidFill>
                  <a:round/>
                  <a:headEnd/>
                  <a:tailEnd/>
                </a:ln>
              </p:spPr>
              <p:txBody>
                <a:bodyPr/>
                <a:lstStyle/>
                <a:p>
                  <a:endParaRPr lang="en-US"/>
                </a:p>
              </p:txBody>
            </p:sp>
            <p:sp>
              <p:nvSpPr>
                <p:cNvPr id="15443" name="Freeform 29"/>
                <p:cNvSpPr>
                  <a:spLocks/>
                </p:cNvSpPr>
                <p:nvPr/>
              </p:nvSpPr>
              <p:spPr bwMode="auto">
                <a:xfrm>
                  <a:off x="2112" y="3117"/>
                  <a:ext cx="76" cy="22"/>
                </a:xfrm>
                <a:custGeom>
                  <a:avLst/>
                  <a:gdLst>
                    <a:gd name="T0" fmla="*/ 0 w 76"/>
                    <a:gd name="T1" fmla="*/ 22 h 22"/>
                    <a:gd name="T2" fmla="*/ 43 w 76"/>
                    <a:gd name="T3" fmla="*/ 11 h 22"/>
                    <a:gd name="T4" fmla="*/ 76 w 76"/>
                    <a:gd name="T5" fmla="*/ 0 h 22"/>
                    <a:gd name="T6" fmla="*/ 0 60000 65536"/>
                    <a:gd name="T7" fmla="*/ 0 60000 65536"/>
                    <a:gd name="T8" fmla="*/ 0 60000 65536"/>
                    <a:gd name="T9" fmla="*/ 0 w 76"/>
                    <a:gd name="T10" fmla="*/ 0 h 22"/>
                    <a:gd name="T11" fmla="*/ 76 w 76"/>
                    <a:gd name="T12" fmla="*/ 22 h 22"/>
                  </a:gdLst>
                  <a:ahLst/>
                  <a:cxnLst>
                    <a:cxn ang="T6">
                      <a:pos x="T0" y="T1"/>
                    </a:cxn>
                    <a:cxn ang="T7">
                      <a:pos x="T2" y="T3"/>
                    </a:cxn>
                    <a:cxn ang="T8">
                      <a:pos x="T4" y="T5"/>
                    </a:cxn>
                  </a:cxnLst>
                  <a:rect l="T9" t="T10" r="T11" b="T12"/>
                  <a:pathLst>
                    <a:path w="76" h="22">
                      <a:moveTo>
                        <a:pt x="0" y="22"/>
                      </a:moveTo>
                      <a:lnTo>
                        <a:pt x="43" y="11"/>
                      </a:lnTo>
                      <a:lnTo>
                        <a:pt x="76" y="0"/>
                      </a:lnTo>
                    </a:path>
                  </a:pathLst>
                </a:custGeom>
                <a:grpFill/>
                <a:ln w="17463">
                  <a:solidFill>
                    <a:srgbClr val="000000"/>
                  </a:solidFill>
                  <a:round/>
                  <a:headEnd/>
                  <a:tailEnd/>
                </a:ln>
              </p:spPr>
              <p:txBody>
                <a:bodyPr/>
                <a:lstStyle/>
                <a:p>
                  <a:endParaRPr lang="en-US"/>
                </a:p>
              </p:txBody>
            </p:sp>
            <p:sp>
              <p:nvSpPr>
                <p:cNvPr id="15444" name="Freeform 30"/>
                <p:cNvSpPr>
                  <a:spLocks/>
                </p:cNvSpPr>
                <p:nvPr/>
              </p:nvSpPr>
              <p:spPr bwMode="auto">
                <a:xfrm>
                  <a:off x="2831" y="3237"/>
                  <a:ext cx="55" cy="87"/>
                </a:xfrm>
                <a:custGeom>
                  <a:avLst/>
                  <a:gdLst>
                    <a:gd name="T0" fmla="*/ 0 w 55"/>
                    <a:gd name="T1" fmla="*/ 0 h 87"/>
                    <a:gd name="T2" fmla="*/ 22 w 55"/>
                    <a:gd name="T3" fmla="*/ 44 h 87"/>
                    <a:gd name="T4" fmla="*/ 55 w 55"/>
                    <a:gd name="T5" fmla="*/ 87 h 87"/>
                    <a:gd name="T6" fmla="*/ 0 60000 65536"/>
                    <a:gd name="T7" fmla="*/ 0 60000 65536"/>
                    <a:gd name="T8" fmla="*/ 0 60000 65536"/>
                    <a:gd name="T9" fmla="*/ 0 w 55"/>
                    <a:gd name="T10" fmla="*/ 0 h 87"/>
                    <a:gd name="T11" fmla="*/ 55 w 55"/>
                    <a:gd name="T12" fmla="*/ 87 h 87"/>
                  </a:gdLst>
                  <a:ahLst/>
                  <a:cxnLst>
                    <a:cxn ang="T6">
                      <a:pos x="T0" y="T1"/>
                    </a:cxn>
                    <a:cxn ang="T7">
                      <a:pos x="T2" y="T3"/>
                    </a:cxn>
                    <a:cxn ang="T8">
                      <a:pos x="T4" y="T5"/>
                    </a:cxn>
                  </a:cxnLst>
                  <a:rect l="T9" t="T10" r="T11" b="T12"/>
                  <a:pathLst>
                    <a:path w="55" h="87">
                      <a:moveTo>
                        <a:pt x="0" y="0"/>
                      </a:moveTo>
                      <a:lnTo>
                        <a:pt x="22" y="44"/>
                      </a:lnTo>
                      <a:lnTo>
                        <a:pt x="55" y="87"/>
                      </a:lnTo>
                    </a:path>
                  </a:pathLst>
                </a:custGeom>
                <a:grpFill/>
                <a:ln w="17463">
                  <a:solidFill>
                    <a:srgbClr val="000000"/>
                  </a:solidFill>
                  <a:round/>
                  <a:headEnd/>
                  <a:tailEnd/>
                </a:ln>
              </p:spPr>
              <p:txBody>
                <a:bodyPr/>
                <a:lstStyle/>
                <a:p>
                  <a:endParaRPr lang="en-US"/>
                </a:p>
              </p:txBody>
            </p:sp>
            <p:sp>
              <p:nvSpPr>
                <p:cNvPr id="15445" name="Freeform 31"/>
                <p:cNvSpPr>
                  <a:spLocks/>
                </p:cNvSpPr>
                <p:nvPr/>
              </p:nvSpPr>
              <p:spPr bwMode="auto">
                <a:xfrm>
                  <a:off x="3758" y="3106"/>
                  <a:ext cx="22" cy="98"/>
                </a:xfrm>
                <a:custGeom>
                  <a:avLst/>
                  <a:gdLst>
                    <a:gd name="T0" fmla="*/ 0 w 22"/>
                    <a:gd name="T1" fmla="*/ 98 h 98"/>
                    <a:gd name="T2" fmla="*/ 11 w 22"/>
                    <a:gd name="T3" fmla="*/ 55 h 98"/>
                    <a:gd name="T4" fmla="*/ 22 w 22"/>
                    <a:gd name="T5" fmla="*/ 0 h 98"/>
                    <a:gd name="T6" fmla="*/ 0 60000 65536"/>
                    <a:gd name="T7" fmla="*/ 0 60000 65536"/>
                    <a:gd name="T8" fmla="*/ 0 60000 65536"/>
                    <a:gd name="T9" fmla="*/ 0 w 22"/>
                    <a:gd name="T10" fmla="*/ 0 h 98"/>
                    <a:gd name="T11" fmla="*/ 22 w 22"/>
                    <a:gd name="T12" fmla="*/ 98 h 98"/>
                  </a:gdLst>
                  <a:ahLst/>
                  <a:cxnLst>
                    <a:cxn ang="T6">
                      <a:pos x="T0" y="T1"/>
                    </a:cxn>
                    <a:cxn ang="T7">
                      <a:pos x="T2" y="T3"/>
                    </a:cxn>
                    <a:cxn ang="T8">
                      <a:pos x="T4" y="T5"/>
                    </a:cxn>
                  </a:cxnLst>
                  <a:rect l="T9" t="T10" r="T11" b="T12"/>
                  <a:pathLst>
                    <a:path w="22" h="98">
                      <a:moveTo>
                        <a:pt x="0" y="98"/>
                      </a:moveTo>
                      <a:lnTo>
                        <a:pt x="11" y="55"/>
                      </a:lnTo>
                      <a:lnTo>
                        <a:pt x="22" y="0"/>
                      </a:lnTo>
                    </a:path>
                  </a:pathLst>
                </a:custGeom>
                <a:grpFill/>
                <a:ln w="17463">
                  <a:solidFill>
                    <a:srgbClr val="000000"/>
                  </a:solidFill>
                  <a:round/>
                  <a:headEnd/>
                  <a:tailEnd/>
                </a:ln>
              </p:spPr>
              <p:txBody>
                <a:bodyPr/>
                <a:lstStyle/>
                <a:p>
                  <a:endParaRPr lang="en-US"/>
                </a:p>
              </p:txBody>
            </p:sp>
            <p:sp>
              <p:nvSpPr>
                <p:cNvPr id="15446" name="Freeform 32"/>
                <p:cNvSpPr>
                  <a:spLocks/>
                </p:cNvSpPr>
                <p:nvPr/>
              </p:nvSpPr>
              <p:spPr bwMode="auto">
                <a:xfrm>
                  <a:off x="4172" y="2539"/>
                  <a:ext cx="229" cy="338"/>
                </a:xfrm>
                <a:custGeom>
                  <a:avLst/>
                  <a:gdLst>
                    <a:gd name="T0" fmla="*/ 229 w 229"/>
                    <a:gd name="T1" fmla="*/ 338 h 338"/>
                    <a:gd name="T2" fmla="*/ 229 w 229"/>
                    <a:gd name="T3" fmla="*/ 338 h 338"/>
                    <a:gd name="T4" fmla="*/ 218 w 229"/>
                    <a:gd name="T5" fmla="*/ 229 h 338"/>
                    <a:gd name="T6" fmla="*/ 164 w 229"/>
                    <a:gd name="T7" fmla="*/ 142 h 338"/>
                    <a:gd name="T8" fmla="*/ 98 w 229"/>
                    <a:gd name="T9" fmla="*/ 55 h 338"/>
                    <a:gd name="T10" fmla="*/ 0 w 229"/>
                    <a:gd name="T11" fmla="*/ 0 h 338"/>
                    <a:gd name="T12" fmla="*/ 0 60000 65536"/>
                    <a:gd name="T13" fmla="*/ 0 60000 65536"/>
                    <a:gd name="T14" fmla="*/ 0 60000 65536"/>
                    <a:gd name="T15" fmla="*/ 0 60000 65536"/>
                    <a:gd name="T16" fmla="*/ 0 60000 65536"/>
                    <a:gd name="T17" fmla="*/ 0 60000 65536"/>
                    <a:gd name="T18" fmla="*/ 0 w 229"/>
                    <a:gd name="T19" fmla="*/ 0 h 338"/>
                    <a:gd name="T20" fmla="*/ 229 w 229"/>
                    <a:gd name="T21" fmla="*/ 338 h 338"/>
                  </a:gdLst>
                  <a:ahLst/>
                  <a:cxnLst>
                    <a:cxn ang="T12">
                      <a:pos x="T0" y="T1"/>
                    </a:cxn>
                    <a:cxn ang="T13">
                      <a:pos x="T2" y="T3"/>
                    </a:cxn>
                    <a:cxn ang="T14">
                      <a:pos x="T4" y="T5"/>
                    </a:cxn>
                    <a:cxn ang="T15">
                      <a:pos x="T6" y="T7"/>
                    </a:cxn>
                    <a:cxn ang="T16">
                      <a:pos x="T8" y="T9"/>
                    </a:cxn>
                    <a:cxn ang="T17">
                      <a:pos x="T10" y="T11"/>
                    </a:cxn>
                  </a:cxnLst>
                  <a:rect l="T18" t="T19" r="T20" b="T21"/>
                  <a:pathLst>
                    <a:path w="229" h="338">
                      <a:moveTo>
                        <a:pt x="229" y="338"/>
                      </a:moveTo>
                      <a:lnTo>
                        <a:pt x="229" y="338"/>
                      </a:lnTo>
                      <a:lnTo>
                        <a:pt x="218" y="229"/>
                      </a:lnTo>
                      <a:lnTo>
                        <a:pt x="164" y="142"/>
                      </a:lnTo>
                      <a:lnTo>
                        <a:pt x="98" y="55"/>
                      </a:lnTo>
                      <a:lnTo>
                        <a:pt x="0" y="0"/>
                      </a:lnTo>
                    </a:path>
                  </a:pathLst>
                </a:custGeom>
                <a:grpFill/>
                <a:ln w="17463">
                  <a:solidFill>
                    <a:srgbClr val="000000"/>
                  </a:solidFill>
                  <a:round/>
                  <a:headEnd/>
                  <a:tailEnd/>
                </a:ln>
              </p:spPr>
              <p:txBody>
                <a:bodyPr/>
                <a:lstStyle/>
                <a:p>
                  <a:endParaRPr lang="en-US"/>
                </a:p>
              </p:txBody>
            </p:sp>
            <p:sp>
              <p:nvSpPr>
                <p:cNvPr id="15447" name="Freeform 33"/>
                <p:cNvSpPr>
                  <a:spLocks/>
                </p:cNvSpPr>
                <p:nvPr/>
              </p:nvSpPr>
              <p:spPr bwMode="auto">
                <a:xfrm>
                  <a:off x="4619" y="2158"/>
                  <a:ext cx="109" cy="131"/>
                </a:xfrm>
                <a:custGeom>
                  <a:avLst/>
                  <a:gdLst>
                    <a:gd name="T0" fmla="*/ 0 w 109"/>
                    <a:gd name="T1" fmla="*/ 131 h 131"/>
                    <a:gd name="T2" fmla="*/ 55 w 109"/>
                    <a:gd name="T3" fmla="*/ 76 h 131"/>
                    <a:gd name="T4" fmla="*/ 109 w 109"/>
                    <a:gd name="T5" fmla="*/ 0 h 131"/>
                    <a:gd name="T6" fmla="*/ 0 60000 65536"/>
                    <a:gd name="T7" fmla="*/ 0 60000 65536"/>
                    <a:gd name="T8" fmla="*/ 0 60000 65536"/>
                    <a:gd name="T9" fmla="*/ 0 w 109"/>
                    <a:gd name="T10" fmla="*/ 0 h 131"/>
                    <a:gd name="T11" fmla="*/ 109 w 109"/>
                    <a:gd name="T12" fmla="*/ 131 h 131"/>
                  </a:gdLst>
                  <a:ahLst/>
                  <a:cxnLst>
                    <a:cxn ang="T6">
                      <a:pos x="T0" y="T1"/>
                    </a:cxn>
                    <a:cxn ang="T7">
                      <a:pos x="T2" y="T3"/>
                    </a:cxn>
                    <a:cxn ang="T8">
                      <a:pos x="T4" y="T5"/>
                    </a:cxn>
                  </a:cxnLst>
                  <a:rect l="T9" t="T10" r="T11" b="T12"/>
                  <a:pathLst>
                    <a:path w="109" h="131">
                      <a:moveTo>
                        <a:pt x="0" y="131"/>
                      </a:moveTo>
                      <a:lnTo>
                        <a:pt x="55" y="76"/>
                      </a:lnTo>
                      <a:lnTo>
                        <a:pt x="109" y="0"/>
                      </a:lnTo>
                    </a:path>
                  </a:pathLst>
                </a:custGeom>
                <a:grpFill/>
                <a:ln w="17463">
                  <a:solidFill>
                    <a:srgbClr val="000000"/>
                  </a:solidFill>
                  <a:round/>
                  <a:headEnd/>
                  <a:tailEnd/>
                </a:ln>
              </p:spPr>
              <p:txBody>
                <a:bodyPr/>
                <a:lstStyle/>
                <a:p>
                  <a:endParaRPr lang="en-US"/>
                </a:p>
              </p:txBody>
            </p:sp>
            <p:sp>
              <p:nvSpPr>
                <p:cNvPr id="15448" name="Freeform 34"/>
                <p:cNvSpPr>
                  <a:spLocks/>
                </p:cNvSpPr>
                <p:nvPr/>
              </p:nvSpPr>
              <p:spPr bwMode="auto">
                <a:xfrm>
                  <a:off x="4467" y="1678"/>
                  <a:ext cx="11" cy="66"/>
                </a:xfrm>
                <a:custGeom>
                  <a:avLst/>
                  <a:gdLst>
                    <a:gd name="T0" fmla="*/ 11 w 11"/>
                    <a:gd name="T1" fmla="*/ 66 h 66"/>
                    <a:gd name="T2" fmla="*/ 11 w 11"/>
                    <a:gd name="T3" fmla="*/ 66 h 66"/>
                    <a:gd name="T4" fmla="*/ 11 w 11"/>
                    <a:gd name="T5" fmla="*/ 55 h 66"/>
                    <a:gd name="T6" fmla="*/ 11 w 11"/>
                    <a:gd name="T7" fmla="*/ 33 h 66"/>
                    <a:gd name="T8" fmla="*/ 0 w 11"/>
                    <a:gd name="T9" fmla="*/ 0 h 66"/>
                    <a:gd name="T10" fmla="*/ 0 60000 65536"/>
                    <a:gd name="T11" fmla="*/ 0 60000 65536"/>
                    <a:gd name="T12" fmla="*/ 0 60000 65536"/>
                    <a:gd name="T13" fmla="*/ 0 60000 65536"/>
                    <a:gd name="T14" fmla="*/ 0 60000 65536"/>
                    <a:gd name="T15" fmla="*/ 0 w 11"/>
                    <a:gd name="T16" fmla="*/ 0 h 66"/>
                    <a:gd name="T17" fmla="*/ 11 w 11"/>
                    <a:gd name="T18" fmla="*/ 66 h 66"/>
                  </a:gdLst>
                  <a:ahLst/>
                  <a:cxnLst>
                    <a:cxn ang="T10">
                      <a:pos x="T0" y="T1"/>
                    </a:cxn>
                    <a:cxn ang="T11">
                      <a:pos x="T2" y="T3"/>
                    </a:cxn>
                    <a:cxn ang="T12">
                      <a:pos x="T4" y="T5"/>
                    </a:cxn>
                    <a:cxn ang="T13">
                      <a:pos x="T6" y="T7"/>
                    </a:cxn>
                    <a:cxn ang="T14">
                      <a:pos x="T8" y="T9"/>
                    </a:cxn>
                  </a:cxnLst>
                  <a:rect l="T15" t="T16" r="T17" b="T18"/>
                  <a:pathLst>
                    <a:path w="11" h="66">
                      <a:moveTo>
                        <a:pt x="11" y="66"/>
                      </a:moveTo>
                      <a:lnTo>
                        <a:pt x="11" y="66"/>
                      </a:lnTo>
                      <a:lnTo>
                        <a:pt x="11" y="55"/>
                      </a:lnTo>
                      <a:lnTo>
                        <a:pt x="11" y="33"/>
                      </a:lnTo>
                      <a:lnTo>
                        <a:pt x="0" y="0"/>
                      </a:lnTo>
                    </a:path>
                  </a:pathLst>
                </a:custGeom>
                <a:grpFill/>
                <a:ln w="17463">
                  <a:solidFill>
                    <a:srgbClr val="000000"/>
                  </a:solidFill>
                  <a:round/>
                  <a:headEnd/>
                  <a:tailEnd/>
                </a:ln>
              </p:spPr>
              <p:txBody>
                <a:bodyPr/>
                <a:lstStyle/>
                <a:p>
                  <a:endParaRPr lang="en-US"/>
                </a:p>
              </p:txBody>
            </p:sp>
            <p:sp>
              <p:nvSpPr>
                <p:cNvPr id="15449" name="Freeform 35"/>
                <p:cNvSpPr>
                  <a:spLocks/>
                </p:cNvSpPr>
                <p:nvPr/>
              </p:nvSpPr>
              <p:spPr bwMode="auto">
                <a:xfrm>
                  <a:off x="3802" y="1526"/>
                  <a:ext cx="54" cy="87"/>
                </a:xfrm>
                <a:custGeom>
                  <a:avLst/>
                  <a:gdLst>
                    <a:gd name="T0" fmla="*/ 54 w 54"/>
                    <a:gd name="T1" fmla="*/ 0 h 87"/>
                    <a:gd name="T2" fmla="*/ 21 w 54"/>
                    <a:gd name="T3" fmla="*/ 43 h 87"/>
                    <a:gd name="T4" fmla="*/ 0 w 54"/>
                    <a:gd name="T5" fmla="*/ 87 h 87"/>
                    <a:gd name="T6" fmla="*/ 0 60000 65536"/>
                    <a:gd name="T7" fmla="*/ 0 60000 65536"/>
                    <a:gd name="T8" fmla="*/ 0 60000 65536"/>
                    <a:gd name="T9" fmla="*/ 0 w 54"/>
                    <a:gd name="T10" fmla="*/ 0 h 87"/>
                    <a:gd name="T11" fmla="*/ 54 w 54"/>
                    <a:gd name="T12" fmla="*/ 87 h 87"/>
                  </a:gdLst>
                  <a:ahLst/>
                  <a:cxnLst>
                    <a:cxn ang="T6">
                      <a:pos x="T0" y="T1"/>
                    </a:cxn>
                    <a:cxn ang="T7">
                      <a:pos x="T2" y="T3"/>
                    </a:cxn>
                    <a:cxn ang="T8">
                      <a:pos x="T4" y="T5"/>
                    </a:cxn>
                  </a:cxnLst>
                  <a:rect l="T9" t="T10" r="T11" b="T12"/>
                  <a:pathLst>
                    <a:path w="54" h="87">
                      <a:moveTo>
                        <a:pt x="54" y="0"/>
                      </a:moveTo>
                      <a:lnTo>
                        <a:pt x="21" y="43"/>
                      </a:lnTo>
                      <a:lnTo>
                        <a:pt x="0" y="87"/>
                      </a:lnTo>
                    </a:path>
                  </a:pathLst>
                </a:custGeom>
                <a:grpFill/>
                <a:ln w="17463">
                  <a:solidFill>
                    <a:srgbClr val="000000"/>
                  </a:solidFill>
                  <a:round/>
                  <a:headEnd/>
                  <a:tailEnd/>
                </a:ln>
              </p:spPr>
              <p:txBody>
                <a:bodyPr/>
                <a:lstStyle/>
                <a:p>
                  <a:endParaRPr lang="en-US"/>
                </a:p>
              </p:txBody>
            </p:sp>
            <p:sp>
              <p:nvSpPr>
                <p:cNvPr id="15450" name="Line 36"/>
                <p:cNvSpPr>
                  <a:spLocks noChangeShapeType="1"/>
                </p:cNvSpPr>
                <p:nvPr/>
              </p:nvSpPr>
              <p:spPr bwMode="auto">
                <a:xfrm flipH="1">
                  <a:off x="3289" y="1580"/>
                  <a:ext cx="33" cy="65"/>
                </a:xfrm>
                <a:prstGeom prst="line">
                  <a:avLst/>
                </a:prstGeom>
                <a:grpFill/>
                <a:ln w="17463">
                  <a:solidFill>
                    <a:srgbClr val="000000"/>
                  </a:solidFill>
                  <a:round/>
                  <a:headEnd/>
                  <a:tailEnd/>
                </a:ln>
              </p:spPr>
              <p:txBody>
                <a:bodyPr/>
                <a:lstStyle/>
                <a:p>
                  <a:endParaRPr lang="en-US"/>
                </a:p>
              </p:txBody>
            </p:sp>
            <p:sp>
              <p:nvSpPr>
                <p:cNvPr id="15451" name="Line 37"/>
                <p:cNvSpPr>
                  <a:spLocks noChangeShapeType="1"/>
                </p:cNvSpPr>
                <p:nvPr/>
              </p:nvSpPr>
              <p:spPr bwMode="auto">
                <a:xfrm flipH="1" flipV="1">
                  <a:off x="2700" y="1667"/>
                  <a:ext cx="99" cy="66"/>
                </a:xfrm>
                <a:prstGeom prst="line">
                  <a:avLst/>
                </a:prstGeom>
                <a:grpFill/>
                <a:ln w="17463">
                  <a:solidFill>
                    <a:srgbClr val="000000"/>
                  </a:solidFill>
                  <a:round/>
                  <a:headEnd/>
                  <a:tailEnd/>
                </a:ln>
              </p:spPr>
              <p:txBody>
                <a:bodyPr/>
                <a:lstStyle/>
                <a:p>
                  <a:endParaRPr lang="en-US"/>
                </a:p>
              </p:txBody>
            </p:sp>
            <p:sp>
              <p:nvSpPr>
                <p:cNvPr id="15452" name="Freeform 38"/>
                <p:cNvSpPr>
                  <a:spLocks/>
                </p:cNvSpPr>
                <p:nvPr/>
              </p:nvSpPr>
              <p:spPr bwMode="auto">
                <a:xfrm>
                  <a:off x="1970" y="2114"/>
                  <a:ext cx="11" cy="77"/>
                </a:xfrm>
                <a:custGeom>
                  <a:avLst/>
                  <a:gdLst>
                    <a:gd name="T0" fmla="*/ 0 w 11"/>
                    <a:gd name="T1" fmla="*/ 0 h 77"/>
                    <a:gd name="T2" fmla="*/ 11 w 11"/>
                    <a:gd name="T3" fmla="*/ 33 h 77"/>
                    <a:gd name="T4" fmla="*/ 11 w 11"/>
                    <a:gd name="T5" fmla="*/ 77 h 77"/>
                    <a:gd name="T6" fmla="*/ 0 60000 65536"/>
                    <a:gd name="T7" fmla="*/ 0 60000 65536"/>
                    <a:gd name="T8" fmla="*/ 0 60000 65536"/>
                    <a:gd name="T9" fmla="*/ 0 w 11"/>
                    <a:gd name="T10" fmla="*/ 0 h 77"/>
                    <a:gd name="T11" fmla="*/ 11 w 11"/>
                    <a:gd name="T12" fmla="*/ 77 h 77"/>
                  </a:gdLst>
                  <a:ahLst/>
                  <a:cxnLst>
                    <a:cxn ang="T6">
                      <a:pos x="T0" y="T1"/>
                    </a:cxn>
                    <a:cxn ang="T7">
                      <a:pos x="T2" y="T3"/>
                    </a:cxn>
                    <a:cxn ang="T8">
                      <a:pos x="T4" y="T5"/>
                    </a:cxn>
                  </a:cxnLst>
                  <a:rect l="T9" t="T10" r="T11" b="T12"/>
                  <a:pathLst>
                    <a:path w="11" h="77">
                      <a:moveTo>
                        <a:pt x="0" y="0"/>
                      </a:moveTo>
                      <a:lnTo>
                        <a:pt x="11" y="33"/>
                      </a:lnTo>
                      <a:lnTo>
                        <a:pt x="11" y="77"/>
                      </a:lnTo>
                    </a:path>
                  </a:pathLst>
                </a:custGeom>
                <a:grpFill/>
                <a:ln w="17463">
                  <a:solidFill>
                    <a:srgbClr val="000000"/>
                  </a:solidFill>
                  <a:round/>
                  <a:headEnd/>
                  <a:tailEnd/>
                </a:ln>
              </p:spPr>
              <p:txBody>
                <a:bodyPr/>
                <a:lstStyle/>
                <a:p>
                  <a:endParaRPr lang="en-US"/>
                </a:p>
              </p:txBody>
            </p:sp>
          </p:grpSp>
        </p:grpSp>
      </p:grpSp>
      <p:pic>
        <p:nvPicPr>
          <p:cNvPr id="15365" name="Picture 6" descr="j0398447[1]"/>
          <p:cNvPicPr>
            <a:picLocks noChangeAspect="1" noChangeArrowheads="1"/>
          </p:cNvPicPr>
          <p:nvPr/>
        </p:nvPicPr>
        <p:blipFill>
          <a:blip r:embed="rId5"/>
          <a:srcRect/>
          <a:stretch>
            <a:fillRect/>
          </a:stretch>
        </p:blipFill>
        <p:spPr bwMode="auto">
          <a:xfrm>
            <a:off x="2743200" y="2362200"/>
            <a:ext cx="674688" cy="400050"/>
          </a:xfrm>
          <a:prstGeom prst="rect">
            <a:avLst/>
          </a:prstGeom>
          <a:noFill/>
          <a:ln w="9525">
            <a:noFill/>
            <a:miter lim="800000"/>
            <a:headEnd/>
            <a:tailEnd/>
          </a:ln>
        </p:spPr>
      </p:pic>
      <p:pic>
        <p:nvPicPr>
          <p:cNvPr id="15366" name="Picture 43" descr="j0398447[1]"/>
          <p:cNvPicPr>
            <a:picLocks noChangeAspect="1" noChangeArrowheads="1"/>
          </p:cNvPicPr>
          <p:nvPr/>
        </p:nvPicPr>
        <p:blipFill>
          <a:blip r:embed="rId5"/>
          <a:srcRect/>
          <a:stretch>
            <a:fillRect/>
          </a:stretch>
        </p:blipFill>
        <p:spPr bwMode="auto">
          <a:xfrm>
            <a:off x="2743200" y="3657600"/>
            <a:ext cx="674688" cy="400050"/>
          </a:xfrm>
          <a:prstGeom prst="rect">
            <a:avLst/>
          </a:prstGeom>
          <a:noFill/>
          <a:ln w="9525">
            <a:noFill/>
            <a:miter lim="800000"/>
            <a:headEnd/>
            <a:tailEnd/>
          </a:ln>
        </p:spPr>
      </p:pic>
      <p:pic>
        <p:nvPicPr>
          <p:cNvPr id="15367" name="Picture 44" descr="j0398447[1]"/>
          <p:cNvPicPr>
            <a:picLocks noChangeAspect="1" noChangeArrowheads="1"/>
          </p:cNvPicPr>
          <p:nvPr/>
        </p:nvPicPr>
        <p:blipFill>
          <a:blip r:embed="rId5"/>
          <a:srcRect/>
          <a:stretch>
            <a:fillRect/>
          </a:stretch>
        </p:blipFill>
        <p:spPr bwMode="auto">
          <a:xfrm>
            <a:off x="3505200" y="3048000"/>
            <a:ext cx="674688" cy="400050"/>
          </a:xfrm>
          <a:prstGeom prst="rect">
            <a:avLst/>
          </a:prstGeom>
          <a:noFill/>
          <a:ln w="9525">
            <a:noFill/>
            <a:miter lim="800000"/>
            <a:headEnd/>
            <a:tailEnd/>
          </a:ln>
        </p:spPr>
      </p:pic>
      <p:pic>
        <p:nvPicPr>
          <p:cNvPr id="15368" name="Picture 45" descr="j0398447[1]"/>
          <p:cNvPicPr>
            <a:picLocks noChangeAspect="1" noChangeArrowheads="1"/>
          </p:cNvPicPr>
          <p:nvPr/>
        </p:nvPicPr>
        <p:blipFill>
          <a:blip r:embed="rId5"/>
          <a:srcRect/>
          <a:stretch>
            <a:fillRect/>
          </a:stretch>
        </p:blipFill>
        <p:spPr bwMode="auto">
          <a:xfrm>
            <a:off x="4724400" y="3048000"/>
            <a:ext cx="674688" cy="400050"/>
          </a:xfrm>
          <a:prstGeom prst="rect">
            <a:avLst/>
          </a:prstGeom>
          <a:noFill/>
          <a:ln w="9525">
            <a:noFill/>
            <a:miter lim="800000"/>
            <a:headEnd/>
            <a:tailEnd/>
          </a:ln>
        </p:spPr>
      </p:pic>
      <p:pic>
        <p:nvPicPr>
          <p:cNvPr id="15369" name="Picture 46" descr="j0398447[1]"/>
          <p:cNvPicPr>
            <a:picLocks noChangeAspect="1" noChangeArrowheads="1"/>
          </p:cNvPicPr>
          <p:nvPr/>
        </p:nvPicPr>
        <p:blipFill>
          <a:blip r:embed="rId5"/>
          <a:srcRect/>
          <a:stretch>
            <a:fillRect/>
          </a:stretch>
        </p:blipFill>
        <p:spPr bwMode="auto">
          <a:xfrm>
            <a:off x="5486400" y="2362200"/>
            <a:ext cx="674688" cy="400050"/>
          </a:xfrm>
          <a:prstGeom prst="rect">
            <a:avLst/>
          </a:prstGeom>
          <a:noFill/>
          <a:ln w="9525">
            <a:noFill/>
            <a:miter lim="800000"/>
            <a:headEnd/>
            <a:tailEnd/>
          </a:ln>
        </p:spPr>
      </p:pic>
      <p:pic>
        <p:nvPicPr>
          <p:cNvPr id="15370" name="Picture 47" descr="j0398447[1]"/>
          <p:cNvPicPr>
            <a:picLocks noChangeAspect="1" noChangeArrowheads="1"/>
          </p:cNvPicPr>
          <p:nvPr/>
        </p:nvPicPr>
        <p:blipFill>
          <a:blip r:embed="rId5"/>
          <a:srcRect/>
          <a:stretch>
            <a:fillRect/>
          </a:stretch>
        </p:blipFill>
        <p:spPr bwMode="auto">
          <a:xfrm>
            <a:off x="5562600" y="3657600"/>
            <a:ext cx="674688" cy="400050"/>
          </a:xfrm>
          <a:prstGeom prst="rect">
            <a:avLst/>
          </a:prstGeom>
          <a:noFill/>
          <a:ln w="9525">
            <a:noFill/>
            <a:miter lim="800000"/>
            <a:headEnd/>
            <a:tailEnd/>
          </a:ln>
        </p:spPr>
      </p:pic>
      <p:pic>
        <p:nvPicPr>
          <p:cNvPr id="15371" name="Picture 50" descr="MCj03077350000[1]"/>
          <p:cNvPicPr>
            <a:picLocks noChangeAspect="1" noChangeArrowheads="1"/>
          </p:cNvPicPr>
          <p:nvPr/>
        </p:nvPicPr>
        <p:blipFill>
          <a:blip r:embed="rId4"/>
          <a:srcRect/>
          <a:stretch>
            <a:fillRect/>
          </a:stretch>
        </p:blipFill>
        <p:spPr bwMode="auto">
          <a:xfrm flipH="1">
            <a:off x="1447800" y="3810000"/>
            <a:ext cx="814388" cy="838200"/>
          </a:xfrm>
          <a:prstGeom prst="rect">
            <a:avLst/>
          </a:prstGeom>
          <a:noFill/>
          <a:ln w="9525">
            <a:noFill/>
            <a:miter lim="800000"/>
            <a:headEnd/>
            <a:tailEnd/>
          </a:ln>
        </p:spPr>
      </p:pic>
      <p:pic>
        <p:nvPicPr>
          <p:cNvPr id="15372" name="Picture 51" descr="MCj03077350000[1]"/>
          <p:cNvPicPr>
            <a:picLocks noChangeAspect="1" noChangeArrowheads="1"/>
          </p:cNvPicPr>
          <p:nvPr/>
        </p:nvPicPr>
        <p:blipFill>
          <a:blip r:embed="rId4"/>
          <a:srcRect/>
          <a:stretch>
            <a:fillRect/>
          </a:stretch>
        </p:blipFill>
        <p:spPr bwMode="auto">
          <a:xfrm>
            <a:off x="6629400" y="2057400"/>
            <a:ext cx="814388" cy="838200"/>
          </a:xfrm>
          <a:prstGeom prst="rect">
            <a:avLst/>
          </a:prstGeom>
          <a:noFill/>
          <a:ln w="9525">
            <a:noFill/>
            <a:miter lim="800000"/>
            <a:headEnd/>
            <a:tailEnd/>
          </a:ln>
        </p:spPr>
      </p:pic>
      <p:pic>
        <p:nvPicPr>
          <p:cNvPr id="15373" name="Picture 52" descr="MCj03077350000[1]"/>
          <p:cNvPicPr>
            <a:picLocks noChangeAspect="1" noChangeArrowheads="1"/>
          </p:cNvPicPr>
          <p:nvPr/>
        </p:nvPicPr>
        <p:blipFill>
          <a:blip r:embed="rId4"/>
          <a:srcRect/>
          <a:stretch>
            <a:fillRect/>
          </a:stretch>
        </p:blipFill>
        <p:spPr bwMode="auto">
          <a:xfrm>
            <a:off x="6705600" y="3657600"/>
            <a:ext cx="814388" cy="838200"/>
          </a:xfrm>
          <a:prstGeom prst="rect">
            <a:avLst/>
          </a:prstGeom>
          <a:noFill/>
          <a:ln w="9525">
            <a:noFill/>
            <a:miter lim="800000"/>
            <a:headEnd/>
            <a:tailEnd/>
          </a:ln>
        </p:spPr>
      </p:pic>
      <p:sp>
        <p:nvSpPr>
          <p:cNvPr id="15374" name="Line 54"/>
          <p:cNvSpPr>
            <a:spLocks noChangeShapeType="1"/>
          </p:cNvSpPr>
          <p:nvPr/>
        </p:nvSpPr>
        <p:spPr bwMode="auto">
          <a:xfrm>
            <a:off x="3200400" y="2743200"/>
            <a:ext cx="381000" cy="304800"/>
          </a:xfrm>
          <a:prstGeom prst="line">
            <a:avLst/>
          </a:prstGeom>
          <a:noFill/>
          <a:ln w="76200">
            <a:solidFill>
              <a:schemeClr val="tx1"/>
            </a:solidFill>
            <a:round/>
            <a:headEnd/>
            <a:tailEnd type="triangle" w="med" len="med"/>
          </a:ln>
        </p:spPr>
        <p:txBody>
          <a:bodyPr/>
          <a:lstStyle/>
          <a:p>
            <a:endParaRPr lang="en-US"/>
          </a:p>
        </p:txBody>
      </p:sp>
      <p:sp>
        <p:nvSpPr>
          <p:cNvPr id="15375" name="Line 55"/>
          <p:cNvSpPr>
            <a:spLocks noChangeShapeType="1"/>
          </p:cNvSpPr>
          <p:nvPr/>
        </p:nvSpPr>
        <p:spPr bwMode="auto">
          <a:xfrm flipV="1">
            <a:off x="3200400" y="3429000"/>
            <a:ext cx="381000" cy="228600"/>
          </a:xfrm>
          <a:prstGeom prst="line">
            <a:avLst/>
          </a:prstGeom>
          <a:noFill/>
          <a:ln w="76200">
            <a:solidFill>
              <a:schemeClr val="tx1"/>
            </a:solidFill>
            <a:round/>
            <a:headEnd/>
            <a:tailEnd type="triangle" w="med" len="med"/>
          </a:ln>
        </p:spPr>
        <p:txBody>
          <a:bodyPr/>
          <a:lstStyle/>
          <a:p>
            <a:endParaRPr lang="en-US"/>
          </a:p>
        </p:txBody>
      </p:sp>
      <p:sp>
        <p:nvSpPr>
          <p:cNvPr id="15376" name="Line 56"/>
          <p:cNvSpPr>
            <a:spLocks noChangeShapeType="1"/>
          </p:cNvSpPr>
          <p:nvPr/>
        </p:nvSpPr>
        <p:spPr bwMode="auto">
          <a:xfrm flipV="1">
            <a:off x="5257800" y="2819400"/>
            <a:ext cx="381000" cy="228600"/>
          </a:xfrm>
          <a:prstGeom prst="line">
            <a:avLst/>
          </a:prstGeom>
          <a:noFill/>
          <a:ln w="76200">
            <a:solidFill>
              <a:schemeClr val="tx1"/>
            </a:solidFill>
            <a:round/>
            <a:headEnd/>
            <a:tailEnd type="triangle" w="med" len="med"/>
          </a:ln>
        </p:spPr>
        <p:txBody>
          <a:bodyPr/>
          <a:lstStyle/>
          <a:p>
            <a:endParaRPr lang="en-US"/>
          </a:p>
        </p:txBody>
      </p:sp>
      <p:sp>
        <p:nvSpPr>
          <p:cNvPr id="15377" name="Line 57"/>
          <p:cNvSpPr>
            <a:spLocks noChangeShapeType="1"/>
          </p:cNvSpPr>
          <p:nvPr/>
        </p:nvSpPr>
        <p:spPr bwMode="auto">
          <a:xfrm>
            <a:off x="5257800" y="3429000"/>
            <a:ext cx="381000" cy="304800"/>
          </a:xfrm>
          <a:prstGeom prst="line">
            <a:avLst/>
          </a:prstGeom>
          <a:noFill/>
          <a:ln w="76200">
            <a:solidFill>
              <a:schemeClr val="tx1"/>
            </a:solidFill>
            <a:round/>
            <a:headEnd/>
            <a:tailEnd type="triangle" w="med" len="med"/>
          </a:ln>
        </p:spPr>
        <p:txBody>
          <a:bodyPr/>
          <a:lstStyle/>
          <a:p>
            <a:endParaRPr lang="en-US"/>
          </a:p>
        </p:txBody>
      </p:sp>
      <p:sp>
        <p:nvSpPr>
          <p:cNvPr id="15378" name="Line 58"/>
          <p:cNvSpPr>
            <a:spLocks noChangeShapeType="1"/>
          </p:cNvSpPr>
          <p:nvPr/>
        </p:nvSpPr>
        <p:spPr bwMode="auto">
          <a:xfrm flipV="1">
            <a:off x="4191000" y="3200400"/>
            <a:ext cx="533400" cy="0"/>
          </a:xfrm>
          <a:prstGeom prst="line">
            <a:avLst/>
          </a:prstGeom>
          <a:noFill/>
          <a:ln w="76200">
            <a:solidFill>
              <a:schemeClr val="tx1"/>
            </a:solidFill>
            <a:round/>
            <a:headEnd/>
            <a:tailEnd type="triangle" w="med" len="med"/>
          </a:ln>
        </p:spPr>
        <p:txBody>
          <a:bodyPr/>
          <a:lstStyle/>
          <a:p>
            <a:endParaRPr lang="en-US"/>
          </a:p>
        </p:txBody>
      </p:sp>
      <p:sp>
        <p:nvSpPr>
          <p:cNvPr id="15379" name="Line 59"/>
          <p:cNvSpPr>
            <a:spLocks noChangeShapeType="1"/>
          </p:cNvSpPr>
          <p:nvPr/>
        </p:nvSpPr>
        <p:spPr bwMode="auto">
          <a:xfrm flipV="1">
            <a:off x="3429000" y="2514600"/>
            <a:ext cx="2057400" cy="0"/>
          </a:xfrm>
          <a:prstGeom prst="line">
            <a:avLst/>
          </a:prstGeom>
          <a:noFill/>
          <a:ln w="76200">
            <a:solidFill>
              <a:schemeClr val="tx1"/>
            </a:solidFill>
            <a:round/>
            <a:headEnd/>
            <a:tailEnd type="triangle" w="med" len="med"/>
          </a:ln>
        </p:spPr>
        <p:txBody>
          <a:bodyPr/>
          <a:lstStyle/>
          <a:p>
            <a:endParaRPr lang="en-US"/>
          </a:p>
        </p:txBody>
      </p:sp>
      <p:sp>
        <p:nvSpPr>
          <p:cNvPr id="15380" name="Line 60"/>
          <p:cNvSpPr>
            <a:spLocks noChangeShapeType="1"/>
          </p:cNvSpPr>
          <p:nvPr/>
        </p:nvSpPr>
        <p:spPr bwMode="auto">
          <a:xfrm flipV="1">
            <a:off x="3429000" y="3886200"/>
            <a:ext cx="2133600" cy="0"/>
          </a:xfrm>
          <a:prstGeom prst="line">
            <a:avLst/>
          </a:prstGeom>
          <a:noFill/>
          <a:ln w="76200">
            <a:solidFill>
              <a:schemeClr val="tx1"/>
            </a:solidFill>
            <a:round/>
            <a:headEnd/>
            <a:tailEnd type="triangle" w="med" len="med"/>
          </a:ln>
        </p:spPr>
        <p:txBody>
          <a:bodyPr/>
          <a:lstStyle/>
          <a:p>
            <a:endParaRPr lang="en-US"/>
          </a:p>
        </p:txBody>
      </p:sp>
      <p:sp>
        <p:nvSpPr>
          <p:cNvPr id="15381" name="Line 61"/>
          <p:cNvSpPr>
            <a:spLocks noChangeShapeType="1"/>
          </p:cNvSpPr>
          <p:nvPr/>
        </p:nvSpPr>
        <p:spPr bwMode="auto">
          <a:xfrm>
            <a:off x="2209800" y="2514600"/>
            <a:ext cx="533400" cy="0"/>
          </a:xfrm>
          <a:prstGeom prst="line">
            <a:avLst/>
          </a:prstGeom>
          <a:noFill/>
          <a:ln w="76200">
            <a:solidFill>
              <a:schemeClr val="tx1"/>
            </a:solidFill>
            <a:round/>
            <a:headEnd/>
            <a:tailEnd type="triangle" w="med" len="med"/>
          </a:ln>
        </p:spPr>
        <p:txBody>
          <a:bodyPr/>
          <a:lstStyle/>
          <a:p>
            <a:endParaRPr lang="en-US"/>
          </a:p>
        </p:txBody>
      </p:sp>
      <p:sp>
        <p:nvSpPr>
          <p:cNvPr id="15382" name="Line 62"/>
          <p:cNvSpPr>
            <a:spLocks noChangeShapeType="1"/>
          </p:cNvSpPr>
          <p:nvPr/>
        </p:nvSpPr>
        <p:spPr bwMode="auto">
          <a:xfrm flipV="1">
            <a:off x="2209800" y="3962400"/>
            <a:ext cx="533400" cy="228600"/>
          </a:xfrm>
          <a:prstGeom prst="line">
            <a:avLst/>
          </a:prstGeom>
          <a:noFill/>
          <a:ln w="76200">
            <a:solidFill>
              <a:schemeClr val="tx1"/>
            </a:solidFill>
            <a:round/>
            <a:headEnd/>
            <a:tailEnd type="triangle" w="med" len="med"/>
          </a:ln>
        </p:spPr>
        <p:txBody>
          <a:bodyPr/>
          <a:lstStyle/>
          <a:p>
            <a:endParaRPr lang="en-US"/>
          </a:p>
        </p:txBody>
      </p:sp>
      <p:sp>
        <p:nvSpPr>
          <p:cNvPr id="15383" name="Line 63"/>
          <p:cNvSpPr>
            <a:spLocks noChangeShapeType="1"/>
          </p:cNvSpPr>
          <p:nvPr/>
        </p:nvSpPr>
        <p:spPr bwMode="auto">
          <a:xfrm flipV="1">
            <a:off x="6172200" y="2514600"/>
            <a:ext cx="533400" cy="0"/>
          </a:xfrm>
          <a:prstGeom prst="line">
            <a:avLst/>
          </a:prstGeom>
          <a:noFill/>
          <a:ln w="76200">
            <a:solidFill>
              <a:schemeClr val="tx1"/>
            </a:solidFill>
            <a:round/>
            <a:headEnd/>
            <a:tailEnd type="triangle" w="med" len="med"/>
          </a:ln>
        </p:spPr>
        <p:txBody>
          <a:bodyPr/>
          <a:lstStyle/>
          <a:p>
            <a:endParaRPr lang="en-US"/>
          </a:p>
        </p:txBody>
      </p:sp>
      <p:sp>
        <p:nvSpPr>
          <p:cNvPr id="15384" name="Line 64"/>
          <p:cNvSpPr>
            <a:spLocks noChangeShapeType="1"/>
          </p:cNvSpPr>
          <p:nvPr/>
        </p:nvSpPr>
        <p:spPr bwMode="auto">
          <a:xfrm>
            <a:off x="6248400" y="3886200"/>
            <a:ext cx="533400" cy="228600"/>
          </a:xfrm>
          <a:prstGeom prst="line">
            <a:avLst/>
          </a:prstGeom>
          <a:noFill/>
          <a:ln w="76200">
            <a:solidFill>
              <a:schemeClr val="tx1"/>
            </a:solidFill>
            <a:round/>
            <a:headEnd/>
            <a:tailEnd type="triangle" w="med" len="med"/>
          </a:ln>
        </p:spPr>
        <p:txBody>
          <a:bodyPr/>
          <a:lstStyle/>
          <a:p>
            <a:endParaRPr lang="en-US"/>
          </a:p>
        </p:txBody>
      </p:sp>
      <p:sp>
        <p:nvSpPr>
          <p:cNvPr id="15385" name="Text Box 65"/>
          <p:cNvSpPr txBox="1">
            <a:spLocks noChangeArrowheads="1"/>
          </p:cNvSpPr>
          <p:nvPr/>
        </p:nvSpPr>
        <p:spPr bwMode="auto">
          <a:xfrm>
            <a:off x="228600" y="1981200"/>
            <a:ext cx="1447800" cy="830997"/>
          </a:xfrm>
          <a:prstGeom prst="rect">
            <a:avLst/>
          </a:prstGeom>
          <a:noFill/>
          <a:ln w="9525">
            <a:noFill/>
            <a:miter lim="800000"/>
            <a:headEnd/>
            <a:tailEnd/>
          </a:ln>
        </p:spPr>
        <p:txBody>
          <a:bodyPr>
            <a:spAutoFit/>
          </a:bodyPr>
          <a:lstStyle/>
          <a:p>
            <a:pPr algn="l">
              <a:spcBef>
                <a:spcPct val="50000"/>
              </a:spcBef>
            </a:pPr>
            <a:r>
              <a:rPr lang="en-US" sz="2400" dirty="0">
                <a:latin typeface="+mn-lt"/>
              </a:rPr>
              <a:t>sender </a:t>
            </a:r>
            <a:r>
              <a:rPr lang="en-US" sz="2400" i="1" dirty="0">
                <a:latin typeface="+mn-lt"/>
              </a:rPr>
              <a:t>s</a:t>
            </a:r>
            <a:r>
              <a:rPr lang="en-US" sz="2400" baseline="-25000" dirty="0">
                <a:latin typeface="+mn-lt"/>
              </a:rPr>
              <a:t>1</a:t>
            </a:r>
            <a:r>
              <a:rPr lang="en-US" sz="2400" i="1" dirty="0">
                <a:latin typeface="+mn-lt"/>
              </a:rPr>
              <a:t/>
            </a:r>
            <a:br>
              <a:rPr lang="en-US" sz="2400" i="1" dirty="0">
                <a:latin typeface="+mn-lt"/>
              </a:rPr>
            </a:br>
            <a:r>
              <a:rPr lang="en-US" sz="2400" dirty="0">
                <a:latin typeface="+mn-lt"/>
              </a:rPr>
              <a:t>rate </a:t>
            </a:r>
            <a:r>
              <a:rPr lang="en-US" sz="2400" i="1" dirty="0">
                <a:latin typeface="+mn-lt"/>
              </a:rPr>
              <a:t>r</a:t>
            </a:r>
            <a:r>
              <a:rPr lang="en-US" sz="2400" baseline="-25000" dirty="0">
                <a:latin typeface="+mn-lt"/>
              </a:rPr>
              <a:t>1</a:t>
            </a:r>
            <a:endParaRPr lang="en-US" sz="2400" i="1" dirty="0">
              <a:latin typeface="+mn-lt"/>
            </a:endParaRPr>
          </a:p>
        </p:txBody>
      </p:sp>
      <p:sp>
        <p:nvSpPr>
          <p:cNvPr id="15386" name="Text Box 66"/>
          <p:cNvSpPr txBox="1">
            <a:spLocks noChangeArrowheads="1"/>
          </p:cNvSpPr>
          <p:nvPr/>
        </p:nvSpPr>
        <p:spPr bwMode="auto">
          <a:xfrm>
            <a:off x="228600" y="3733800"/>
            <a:ext cx="1447800" cy="830997"/>
          </a:xfrm>
          <a:prstGeom prst="rect">
            <a:avLst/>
          </a:prstGeom>
          <a:noFill/>
          <a:ln w="9525">
            <a:noFill/>
            <a:miter lim="800000"/>
            <a:headEnd/>
            <a:tailEnd/>
          </a:ln>
        </p:spPr>
        <p:txBody>
          <a:bodyPr>
            <a:spAutoFit/>
          </a:bodyPr>
          <a:lstStyle/>
          <a:p>
            <a:pPr algn="l">
              <a:spcBef>
                <a:spcPct val="50000"/>
              </a:spcBef>
            </a:pPr>
            <a:r>
              <a:rPr lang="en-US" sz="2400" dirty="0">
                <a:latin typeface="+mn-lt"/>
              </a:rPr>
              <a:t>sender </a:t>
            </a:r>
            <a:r>
              <a:rPr lang="en-US" sz="2400" i="1" dirty="0">
                <a:latin typeface="+mn-lt"/>
              </a:rPr>
              <a:t>s</a:t>
            </a:r>
            <a:r>
              <a:rPr lang="en-US" sz="2400" baseline="-25000" dirty="0">
                <a:latin typeface="+mn-lt"/>
              </a:rPr>
              <a:t>2</a:t>
            </a:r>
            <a:r>
              <a:rPr lang="en-US" sz="2400" i="1" dirty="0">
                <a:latin typeface="+mn-lt"/>
              </a:rPr>
              <a:t/>
            </a:r>
            <a:br>
              <a:rPr lang="en-US" sz="2400" i="1" dirty="0">
                <a:latin typeface="+mn-lt"/>
              </a:rPr>
            </a:br>
            <a:r>
              <a:rPr lang="en-US" sz="2400" dirty="0">
                <a:latin typeface="+mn-lt"/>
              </a:rPr>
              <a:t>rate </a:t>
            </a:r>
            <a:r>
              <a:rPr lang="en-US" sz="2400" i="1" dirty="0">
                <a:latin typeface="+mn-lt"/>
              </a:rPr>
              <a:t>r</a:t>
            </a:r>
            <a:r>
              <a:rPr lang="en-US" sz="2400" baseline="-25000" dirty="0">
                <a:latin typeface="+mn-lt"/>
              </a:rPr>
              <a:t>2</a:t>
            </a:r>
            <a:endParaRPr lang="en-US" sz="2400" i="1" dirty="0">
              <a:latin typeface="+mn-lt"/>
            </a:endParaRPr>
          </a:p>
        </p:txBody>
      </p:sp>
      <p:sp>
        <p:nvSpPr>
          <p:cNvPr id="15387" name="Text Box 67"/>
          <p:cNvSpPr txBox="1">
            <a:spLocks noChangeArrowheads="1"/>
          </p:cNvSpPr>
          <p:nvPr/>
        </p:nvSpPr>
        <p:spPr bwMode="auto">
          <a:xfrm>
            <a:off x="7315200" y="1981200"/>
            <a:ext cx="1600200" cy="457200"/>
          </a:xfrm>
          <a:prstGeom prst="rect">
            <a:avLst/>
          </a:prstGeom>
          <a:noFill/>
          <a:ln w="9525">
            <a:noFill/>
            <a:miter lim="800000"/>
            <a:headEnd/>
            <a:tailEnd/>
          </a:ln>
        </p:spPr>
        <p:txBody>
          <a:bodyPr>
            <a:spAutoFit/>
          </a:bodyPr>
          <a:lstStyle/>
          <a:p>
            <a:pPr algn="l">
              <a:spcBef>
                <a:spcPct val="50000"/>
              </a:spcBef>
            </a:pPr>
            <a:r>
              <a:rPr lang="en-US" sz="2400" dirty="0">
                <a:latin typeface="+mn-lt"/>
              </a:rPr>
              <a:t>receiver </a:t>
            </a:r>
            <a:r>
              <a:rPr lang="en-US" sz="2400" i="1" dirty="0">
                <a:latin typeface="+mn-lt"/>
              </a:rPr>
              <a:t>t</a:t>
            </a:r>
            <a:r>
              <a:rPr lang="en-US" sz="2400" baseline="-25000" dirty="0">
                <a:latin typeface="+mn-lt"/>
              </a:rPr>
              <a:t>2</a:t>
            </a:r>
            <a:endParaRPr lang="en-US" sz="2400" i="1" dirty="0">
              <a:latin typeface="+mn-lt"/>
            </a:endParaRPr>
          </a:p>
        </p:txBody>
      </p:sp>
      <p:sp>
        <p:nvSpPr>
          <p:cNvPr id="15388" name="Text Box 68"/>
          <p:cNvSpPr txBox="1">
            <a:spLocks noChangeArrowheads="1"/>
          </p:cNvSpPr>
          <p:nvPr/>
        </p:nvSpPr>
        <p:spPr bwMode="auto">
          <a:xfrm>
            <a:off x="7391400" y="3657600"/>
            <a:ext cx="1600200" cy="457200"/>
          </a:xfrm>
          <a:prstGeom prst="rect">
            <a:avLst/>
          </a:prstGeom>
          <a:noFill/>
          <a:ln w="9525">
            <a:noFill/>
            <a:miter lim="800000"/>
            <a:headEnd/>
            <a:tailEnd/>
          </a:ln>
        </p:spPr>
        <p:txBody>
          <a:bodyPr>
            <a:spAutoFit/>
          </a:bodyPr>
          <a:lstStyle/>
          <a:p>
            <a:pPr algn="l">
              <a:spcBef>
                <a:spcPct val="50000"/>
              </a:spcBef>
            </a:pPr>
            <a:r>
              <a:rPr lang="en-US" sz="2400" dirty="0">
                <a:latin typeface="+mn-lt"/>
              </a:rPr>
              <a:t>receiver </a:t>
            </a:r>
            <a:r>
              <a:rPr lang="en-US" sz="2400" i="1" dirty="0">
                <a:latin typeface="+mn-lt"/>
              </a:rPr>
              <a:t>t</a:t>
            </a:r>
            <a:r>
              <a:rPr lang="en-US" sz="2400" baseline="-25000" dirty="0">
                <a:latin typeface="+mn-lt"/>
              </a:rPr>
              <a:t>1</a:t>
            </a:r>
            <a:endParaRPr lang="en-US" sz="2400" i="1" dirty="0">
              <a:latin typeface="+mn-lt"/>
            </a:endParaRPr>
          </a:p>
        </p:txBody>
      </p:sp>
      <p:grpSp>
        <p:nvGrpSpPr>
          <p:cNvPr id="5" name="Group 87"/>
          <p:cNvGrpSpPr>
            <a:grpSpLocks/>
          </p:cNvGrpSpPr>
          <p:nvPr/>
        </p:nvGrpSpPr>
        <p:grpSpPr bwMode="auto">
          <a:xfrm>
            <a:off x="2209800" y="2514600"/>
            <a:ext cx="4572000" cy="1600200"/>
            <a:chOff x="1392" y="1584"/>
            <a:chExt cx="2880" cy="1008"/>
          </a:xfrm>
        </p:grpSpPr>
        <p:sp>
          <p:nvSpPr>
            <p:cNvPr id="15433" name="Line 88"/>
            <p:cNvSpPr>
              <a:spLocks noChangeShapeType="1"/>
            </p:cNvSpPr>
            <p:nvPr/>
          </p:nvSpPr>
          <p:spPr bwMode="auto">
            <a:xfrm>
              <a:off x="2016" y="1728"/>
              <a:ext cx="240" cy="192"/>
            </a:xfrm>
            <a:prstGeom prst="line">
              <a:avLst/>
            </a:prstGeom>
            <a:noFill/>
            <a:ln w="76200">
              <a:solidFill>
                <a:schemeClr val="hlink"/>
              </a:solidFill>
              <a:round/>
              <a:headEnd/>
              <a:tailEnd type="triangle" w="med" len="med"/>
            </a:ln>
          </p:spPr>
          <p:txBody>
            <a:bodyPr/>
            <a:lstStyle/>
            <a:p>
              <a:endParaRPr lang="en-US"/>
            </a:p>
          </p:txBody>
        </p:sp>
        <p:sp>
          <p:nvSpPr>
            <p:cNvPr id="15434" name="Line 89"/>
            <p:cNvSpPr>
              <a:spLocks noChangeShapeType="1"/>
            </p:cNvSpPr>
            <p:nvPr/>
          </p:nvSpPr>
          <p:spPr bwMode="auto">
            <a:xfrm>
              <a:off x="3312" y="2160"/>
              <a:ext cx="240" cy="192"/>
            </a:xfrm>
            <a:prstGeom prst="line">
              <a:avLst/>
            </a:prstGeom>
            <a:noFill/>
            <a:ln w="76200">
              <a:solidFill>
                <a:schemeClr val="hlink"/>
              </a:solidFill>
              <a:round/>
              <a:headEnd/>
              <a:tailEnd type="triangle" w="med" len="med"/>
            </a:ln>
          </p:spPr>
          <p:txBody>
            <a:bodyPr/>
            <a:lstStyle/>
            <a:p>
              <a:endParaRPr lang="en-US"/>
            </a:p>
          </p:txBody>
        </p:sp>
        <p:sp>
          <p:nvSpPr>
            <p:cNvPr id="15435" name="Line 90"/>
            <p:cNvSpPr>
              <a:spLocks noChangeShapeType="1"/>
            </p:cNvSpPr>
            <p:nvPr/>
          </p:nvSpPr>
          <p:spPr bwMode="auto">
            <a:xfrm flipV="1">
              <a:off x="2640" y="2016"/>
              <a:ext cx="336" cy="0"/>
            </a:xfrm>
            <a:prstGeom prst="line">
              <a:avLst/>
            </a:prstGeom>
            <a:noFill/>
            <a:ln w="76200">
              <a:solidFill>
                <a:schemeClr val="hlink"/>
              </a:solidFill>
              <a:round/>
              <a:headEnd/>
              <a:tailEnd type="triangle" w="med" len="med"/>
            </a:ln>
          </p:spPr>
          <p:txBody>
            <a:bodyPr/>
            <a:lstStyle/>
            <a:p>
              <a:endParaRPr lang="en-US"/>
            </a:p>
          </p:txBody>
        </p:sp>
        <p:sp>
          <p:nvSpPr>
            <p:cNvPr id="15436" name="Line 91"/>
            <p:cNvSpPr>
              <a:spLocks noChangeShapeType="1"/>
            </p:cNvSpPr>
            <p:nvPr/>
          </p:nvSpPr>
          <p:spPr bwMode="auto">
            <a:xfrm>
              <a:off x="1392" y="1584"/>
              <a:ext cx="336" cy="0"/>
            </a:xfrm>
            <a:prstGeom prst="line">
              <a:avLst/>
            </a:prstGeom>
            <a:noFill/>
            <a:ln w="76200">
              <a:solidFill>
                <a:schemeClr val="hlink"/>
              </a:solidFill>
              <a:round/>
              <a:headEnd/>
              <a:tailEnd type="triangle" w="med" len="med"/>
            </a:ln>
          </p:spPr>
          <p:txBody>
            <a:bodyPr/>
            <a:lstStyle/>
            <a:p>
              <a:endParaRPr lang="en-US"/>
            </a:p>
          </p:txBody>
        </p:sp>
        <p:sp>
          <p:nvSpPr>
            <p:cNvPr id="15437" name="Line 92"/>
            <p:cNvSpPr>
              <a:spLocks noChangeShapeType="1"/>
            </p:cNvSpPr>
            <p:nvPr/>
          </p:nvSpPr>
          <p:spPr bwMode="auto">
            <a:xfrm>
              <a:off x="3936" y="2448"/>
              <a:ext cx="336" cy="144"/>
            </a:xfrm>
            <a:prstGeom prst="line">
              <a:avLst/>
            </a:prstGeom>
            <a:noFill/>
            <a:ln w="76200">
              <a:solidFill>
                <a:schemeClr val="hlink"/>
              </a:solidFill>
              <a:round/>
              <a:headEnd/>
              <a:tailEnd type="triangle" w="med" len="med"/>
            </a:ln>
          </p:spPr>
          <p:txBody>
            <a:bodyPr/>
            <a:lstStyle/>
            <a:p>
              <a:endParaRPr lang="en-US"/>
            </a:p>
          </p:txBody>
        </p:sp>
      </p:grpSp>
      <p:grpSp>
        <p:nvGrpSpPr>
          <p:cNvPr id="6" name="Group 161"/>
          <p:cNvGrpSpPr>
            <a:grpSpLocks/>
          </p:cNvGrpSpPr>
          <p:nvPr/>
        </p:nvGrpSpPr>
        <p:grpSpPr bwMode="auto">
          <a:xfrm>
            <a:off x="2209800" y="2514600"/>
            <a:ext cx="4495800" cy="1676400"/>
            <a:chOff x="1392" y="1584"/>
            <a:chExt cx="2832" cy="1056"/>
          </a:xfrm>
        </p:grpSpPr>
        <p:sp>
          <p:nvSpPr>
            <p:cNvPr id="15428" name="Line 162"/>
            <p:cNvSpPr>
              <a:spLocks noChangeShapeType="1"/>
            </p:cNvSpPr>
            <p:nvPr/>
          </p:nvSpPr>
          <p:spPr bwMode="auto">
            <a:xfrm flipV="1">
              <a:off x="2016" y="2160"/>
              <a:ext cx="240" cy="144"/>
            </a:xfrm>
            <a:prstGeom prst="line">
              <a:avLst/>
            </a:prstGeom>
            <a:noFill/>
            <a:ln w="76200">
              <a:solidFill>
                <a:schemeClr val="folHlink"/>
              </a:solidFill>
              <a:round/>
              <a:headEnd/>
              <a:tailEnd type="triangle" w="med" len="med"/>
            </a:ln>
          </p:spPr>
          <p:txBody>
            <a:bodyPr/>
            <a:lstStyle/>
            <a:p>
              <a:endParaRPr lang="en-US"/>
            </a:p>
          </p:txBody>
        </p:sp>
        <p:sp>
          <p:nvSpPr>
            <p:cNvPr id="15429" name="Line 163"/>
            <p:cNvSpPr>
              <a:spLocks noChangeShapeType="1"/>
            </p:cNvSpPr>
            <p:nvPr/>
          </p:nvSpPr>
          <p:spPr bwMode="auto">
            <a:xfrm flipV="1">
              <a:off x="3312" y="1776"/>
              <a:ext cx="240" cy="144"/>
            </a:xfrm>
            <a:prstGeom prst="line">
              <a:avLst/>
            </a:prstGeom>
            <a:noFill/>
            <a:ln w="76200">
              <a:solidFill>
                <a:schemeClr val="folHlink"/>
              </a:solidFill>
              <a:round/>
              <a:headEnd/>
              <a:tailEnd type="triangle" w="med" len="med"/>
            </a:ln>
          </p:spPr>
          <p:txBody>
            <a:bodyPr/>
            <a:lstStyle/>
            <a:p>
              <a:endParaRPr lang="en-US"/>
            </a:p>
          </p:txBody>
        </p:sp>
        <p:sp>
          <p:nvSpPr>
            <p:cNvPr id="15430" name="Line 164"/>
            <p:cNvSpPr>
              <a:spLocks noChangeShapeType="1"/>
            </p:cNvSpPr>
            <p:nvPr/>
          </p:nvSpPr>
          <p:spPr bwMode="auto">
            <a:xfrm flipV="1">
              <a:off x="2640" y="2016"/>
              <a:ext cx="336" cy="0"/>
            </a:xfrm>
            <a:prstGeom prst="line">
              <a:avLst/>
            </a:prstGeom>
            <a:noFill/>
            <a:ln w="76200">
              <a:solidFill>
                <a:schemeClr val="folHlink"/>
              </a:solidFill>
              <a:round/>
              <a:headEnd/>
              <a:tailEnd type="triangle" w="med" len="med"/>
            </a:ln>
          </p:spPr>
          <p:txBody>
            <a:bodyPr/>
            <a:lstStyle/>
            <a:p>
              <a:endParaRPr lang="en-US"/>
            </a:p>
          </p:txBody>
        </p:sp>
        <p:sp>
          <p:nvSpPr>
            <p:cNvPr id="15431" name="Line 165"/>
            <p:cNvSpPr>
              <a:spLocks noChangeShapeType="1"/>
            </p:cNvSpPr>
            <p:nvPr/>
          </p:nvSpPr>
          <p:spPr bwMode="auto">
            <a:xfrm flipV="1">
              <a:off x="1392" y="2496"/>
              <a:ext cx="336" cy="144"/>
            </a:xfrm>
            <a:prstGeom prst="line">
              <a:avLst/>
            </a:prstGeom>
            <a:noFill/>
            <a:ln w="76200">
              <a:solidFill>
                <a:schemeClr val="folHlink"/>
              </a:solidFill>
              <a:round/>
              <a:headEnd/>
              <a:tailEnd type="triangle" w="med" len="med"/>
            </a:ln>
          </p:spPr>
          <p:txBody>
            <a:bodyPr/>
            <a:lstStyle/>
            <a:p>
              <a:endParaRPr lang="en-US"/>
            </a:p>
          </p:txBody>
        </p:sp>
        <p:sp>
          <p:nvSpPr>
            <p:cNvPr id="15432" name="Line 166"/>
            <p:cNvSpPr>
              <a:spLocks noChangeShapeType="1"/>
            </p:cNvSpPr>
            <p:nvPr/>
          </p:nvSpPr>
          <p:spPr bwMode="auto">
            <a:xfrm flipV="1">
              <a:off x="3888" y="1584"/>
              <a:ext cx="336" cy="0"/>
            </a:xfrm>
            <a:prstGeom prst="line">
              <a:avLst/>
            </a:prstGeom>
            <a:noFill/>
            <a:ln w="76200">
              <a:solidFill>
                <a:schemeClr val="folHlink"/>
              </a:solidFill>
              <a:round/>
              <a:headEnd/>
              <a:tailEnd type="triangle" w="med" len="med"/>
            </a:ln>
          </p:spPr>
          <p:txBody>
            <a:bodyPr/>
            <a:lstStyle/>
            <a:p>
              <a:endParaRPr lang="en-US"/>
            </a:p>
          </p:txBody>
        </p:sp>
      </p:grpSp>
      <p:grpSp>
        <p:nvGrpSpPr>
          <p:cNvPr id="11" name="Group 184"/>
          <p:cNvGrpSpPr>
            <a:grpSpLocks/>
          </p:cNvGrpSpPr>
          <p:nvPr/>
        </p:nvGrpSpPr>
        <p:grpSpPr bwMode="auto">
          <a:xfrm>
            <a:off x="2209800" y="2057400"/>
            <a:ext cx="4419600" cy="2362200"/>
            <a:chOff x="1392" y="1296"/>
            <a:chExt cx="2784" cy="1488"/>
          </a:xfrm>
        </p:grpSpPr>
        <p:sp>
          <p:nvSpPr>
            <p:cNvPr id="15394" name="Line 185"/>
            <p:cNvSpPr>
              <a:spLocks noChangeShapeType="1"/>
            </p:cNvSpPr>
            <p:nvPr/>
          </p:nvSpPr>
          <p:spPr bwMode="auto">
            <a:xfrm>
              <a:off x="2016" y="1728"/>
              <a:ext cx="240" cy="192"/>
            </a:xfrm>
            <a:prstGeom prst="line">
              <a:avLst/>
            </a:prstGeom>
            <a:noFill/>
            <a:ln w="76200">
              <a:solidFill>
                <a:schemeClr val="hlink"/>
              </a:solidFill>
              <a:round/>
              <a:headEnd/>
              <a:tailEnd type="triangle" w="med" len="med"/>
            </a:ln>
          </p:spPr>
          <p:txBody>
            <a:bodyPr/>
            <a:lstStyle/>
            <a:p>
              <a:endParaRPr lang="en-US"/>
            </a:p>
          </p:txBody>
        </p:sp>
        <p:sp>
          <p:nvSpPr>
            <p:cNvPr id="15395" name="Line 186"/>
            <p:cNvSpPr>
              <a:spLocks noChangeShapeType="1"/>
            </p:cNvSpPr>
            <p:nvPr/>
          </p:nvSpPr>
          <p:spPr bwMode="auto">
            <a:xfrm flipV="1">
              <a:off x="2016" y="2160"/>
              <a:ext cx="240" cy="144"/>
            </a:xfrm>
            <a:prstGeom prst="line">
              <a:avLst/>
            </a:prstGeom>
            <a:noFill/>
            <a:ln w="76200">
              <a:solidFill>
                <a:schemeClr val="folHlink"/>
              </a:solidFill>
              <a:round/>
              <a:headEnd/>
              <a:tailEnd type="triangle" w="med" len="med"/>
            </a:ln>
          </p:spPr>
          <p:txBody>
            <a:bodyPr/>
            <a:lstStyle/>
            <a:p>
              <a:endParaRPr lang="en-US"/>
            </a:p>
          </p:txBody>
        </p:sp>
        <p:sp>
          <p:nvSpPr>
            <p:cNvPr id="15396" name="Line 187"/>
            <p:cNvSpPr>
              <a:spLocks noChangeShapeType="1"/>
            </p:cNvSpPr>
            <p:nvPr/>
          </p:nvSpPr>
          <p:spPr bwMode="auto">
            <a:xfrm flipV="1">
              <a:off x="3312" y="1776"/>
              <a:ext cx="240" cy="144"/>
            </a:xfrm>
            <a:prstGeom prst="line">
              <a:avLst/>
            </a:prstGeom>
            <a:noFill/>
            <a:ln w="76200">
              <a:solidFill>
                <a:srgbClr val="9966FF"/>
              </a:solidFill>
              <a:round/>
              <a:headEnd/>
              <a:tailEnd type="triangle" w="med" len="med"/>
            </a:ln>
          </p:spPr>
          <p:txBody>
            <a:bodyPr/>
            <a:lstStyle/>
            <a:p>
              <a:endParaRPr lang="en-US"/>
            </a:p>
          </p:txBody>
        </p:sp>
        <p:sp>
          <p:nvSpPr>
            <p:cNvPr id="15397" name="Line 188"/>
            <p:cNvSpPr>
              <a:spLocks noChangeShapeType="1"/>
            </p:cNvSpPr>
            <p:nvPr/>
          </p:nvSpPr>
          <p:spPr bwMode="auto">
            <a:xfrm>
              <a:off x="3312" y="2160"/>
              <a:ext cx="240" cy="192"/>
            </a:xfrm>
            <a:prstGeom prst="line">
              <a:avLst/>
            </a:prstGeom>
            <a:noFill/>
            <a:ln w="76200">
              <a:solidFill>
                <a:srgbClr val="9966FF"/>
              </a:solidFill>
              <a:round/>
              <a:headEnd/>
              <a:tailEnd type="triangle" w="med" len="med"/>
            </a:ln>
          </p:spPr>
          <p:txBody>
            <a:bodyPr/>
            <a:lstStyle/>
            <a:p>
              <a:endParaRPr lang="en-US"/>
            </a:p>
          </p:txBody>
        </p:sp>
        <p:sp>
          <p:nvSpPr>
            <p:cNvPr id="15398" name="Line 189"/>
            <p:cNvSpPr>
              <a:spLocks noChangeShapeType="1"/>
            </p:cNvSpPr>
            <p:nvPr/>
          </p:nvSpPr>
          <p:spPr bwMode="auto">
            <a:xfrm flipV="1">
              <a:off x="2640" y="2016"/>
              <a:ext cx="336" cy="0"/>
            </a:xfrm>
            <a:prstGeom prst="line">
              <a:avLst/>
            </a:prstGeom>
            <a:noFill/>
            <a:ln w="76200">
              <a:solidFill>
                <a:srgbClr val="9966FF"/>
              </a:solidFill>
              <a:round/>
              <a:headEnd/>
              <a:tailEnd type="triangle" w="med" len="med"/>
            </a:ln>
          </p:spPr>
          <p:txBody>
            <a:bodyPr/>
            <a:lstStyle/>
            <a:p>
              <a:endParaRPr lang="en-US"/>
            </a:p>
          </p:txBody>
        </p:sp>
        <p:sp>
          <p:nvSpPr>
            <p:cNvPr id="15399" name="Line 190"/>
            <p:cNvSpPr>
              <a:spLocks noChangeShapeType="1"/>
            </p:cNvSpPr>
            <p:nvPr/>
          </p:nvSpPr>
          <p:spPr bwMode="auto">
            <a:xfrm flipV="1">
              <a:off x="2160" y="1584"/>
              <a:ext cx="1296" cy="0"/>
            </a:xfrm>
            <a:prstGeom prst="line">
              <a:avLst/>
            </a:prstGeom>
            <a:noFill/>
            <a:ln w="76200">
              <a:solidFill>
                <a:schemeClr val="hlink"/>
              </a:solidFill>
              <a:round/>
              <a:headEnd/>
              <a:tailEnd type="triangle" w="med" len="med"/>
            </a:ln>
          </p:spPr>
          <p:txBody>
            <a:bodyPr/>
            <a:lstStyle/>
            <a:p>
              <a:endParaRPr lang="en-US"/>
            </a:p>
          </p:txBody>
        </p:sp>
        <p:sp>
          <p:nvSpPr>
            <p:cNvPr id="15400" name="Line 191"/>
            <p:cNvSpPr>
              <a:spLocks noChangeShapeType="1"/>
            </p:cNvSpPr>
            <p:nvPr/>
          </p:nvSpPr>
          <p:spPr bwMode="auto">
            <a:xfrm flipV="1">
              <a:off x="2160" y="2448"/>
              <a:ext cx="1344" cy="0"/>
            </a:xfrm>
            <a:prstGeom prst="line">
              <a:avLst/>
            </a:prstGeom>
            <a:noFill/>
            <a:ln w="76200">
              <a:solidFill>
                <a:schemeClr val="folHlink"/>
              </a:solidFill>
              <a:round/>
              <a:headEnd/>
              <a:tailEnd type="triangle" w="med" len="med"/>
            </a:ln>
          </p:spPr>
          <p:txBody>
            <a:bodyPr/>
            <a:lstStyle/>
            <a:p>
              <a:endParaRPr lang="en-US"/>
            </a:p>
          </p:txBody>
        </p:sp>
        <p:sp>
          <p:nvSpPr>
            <p:cNvPr id="15401" name="Line 192"/>
            <p:cNvSpPr>
              <a:spLocks noChangeShapeType="1"/>
            </p:cNvSpPr>
            <p:nvPr/>
          </p:nvSpPr>
          <p:spPr bwMode="auto">
            <a:xfrm>
              <a:off x="1392" y="1584"/>
              <a:ext cx="336" cy="0"/>
            </a:xfrm>
            <a:prstGeom prst="line">
              <a:avLst/>
            </a:prstGeom>
            <a:noFill/>
            <a:ln w="76200">
              <a:solidFill>
                <a:schemeClr val="hlink"/>
              </a:solidFill>
              <a:round/>
              <a:headEnd/>
              <a:tailEnd type="triangle" w="med" len="med"/>
            </a:ln>
          </p:spPr>
          <p:txBody>
            <a:bodyPr/>
            <a:lstStyle/>
            <a:p>
              <a:endParaRPr lang="en-US"/>
            </a:p>
          </p:txBody>
        </p:sp>
        <p:sp>
          <p:nvSpPr>
            <p:cNvPr id="15402" name="Line 193"/>
            <p:cNvSpPr>
              <a:spLocks noChangeShapeType="1"/>
            </p:cNvSpPr>
            <p:nvPr/>
          </p:nvSpPr>
          <p:spPr bwMode="auto">
            <a:xfrm flipV="1">
              <a:off x="1392" y="2496"/>
              <a:ext cx="336" cy="144"/>
            </a:xfrm>
            <a:prstGeom prst="line">
              <a:avLst/>
            </a:prstGeom>
            <a:noFill/>
            <a:ln w="76200">
              <a:solidFill>
                <a:schemeClr val="folHlink"/>
              </a:solidFill>
              <a:round/>
              <a:headEnd/>
              <a:tailEnd type="triangle" w="med" len="med"/>
            </a:ln>
          </p:spPr>
          <p:txBody>
            <a:bodyPr/>
            <a:lstStyle/>
            <a:p>
              <a:endParaRPr lang="en-US"/>
            </a:p>
          </p:txBody>
        </p:sp>
        <p:sp>
          <p:nvSpPr>
            <p:cNvPr id="15403" name="Text Box 194"/>
            <p:cNvSpPr txBox="1">
              <a:spLocks noChangeArrowheads="1"/>
            </p:cNvSpPr>
            <p:nvPr/>
          </p:nvSpPr>
          <p:spPr bwMode="auto">
            <a:xfrm>
              <a:off x="2160" y="1584"/>
              <a:ext cx="336" cy="288"/>
            </a:xfrm>
            <a:prstGeom prst="rect">
              <a:avLst/>
            </a:prstGeom>
            <a:noFill/>
            <a:ln w="9525" algn="ctr">
              <a:noFill/>
              <a:miter lim="800000"/>
              <a:headEnd/>
              <a:tailEnd/>
            </a:ln>
          </p:spPr>
          <p:txBody>
            <a:bodyPr>
              <a:spAutoFit/>
            </a:bodyPr>
            <a:lstStyle/>
            <a:p>
              <a:pPr>
                <a:spcBef>
                  <a:spcPct val="50000"/>
                </a:spcBef>
              </a:pPr>
              <a:r>
                <a:rPr lang="en-US" sz="2400" i="1">
                  <a:latin typeface="Times New Roman" pitchFamily="18" charset="0"/>
                </a:rPr>
                <a:t>a</a:t>
              </a:r>
            </a:p>
          </p:txBody>
        </p:sp>
        <p:sp>
          <p:nvSpPr>
            <p:cNvPr id="15404" name="Text Box 195"/>
            <p:cNvSpPr txBox="1">
              <a:spLocks noChangeArrowheads="1"/>
            </p:cNvSpPr>
            <p:nvPr/>
          </p:nvSpPr>
          <p:spPr bwMode="auto">
            <a:xfrm>
              <a:off x="2160" y="2160"/>
              <a:ext cx="336" cy="288"/>
            </a:xfrm>
            <a:prstGeom prst="rect">
              <a:avLst/>
            </a:prstGeom>
            <a:noFill/>
            <a:ln w="9525" algn="ctr">
              <a:noFill/>
              <a:miter lim="800000"/>
              <a:headEnd/>
              <a:tailEnd/>
            </a:ln>
          </p:spPr>
          <p:txBody>
            <a:bodyPr>
              <a:spAutoFit/>
            </a:bodyPr>
            <a:lstStyle/>
            <a:p>
              <a:pPr>
                <a:spcBef>
                  <a:spcPct val="50000"/>
                </a:spcBef>
              </a:pPr>
              <a:r>
                <a:rPr lang="en-US" sz="2400" i="1">
                  <a:latin typeface="Times New Roman" pitchFamily="18" charset="0"/>
                </a:rPr>
                <a:t>b</a:t>
              </a:r>
            </a:p>
          </p:txBody>
        </p:sp>
        <p:sp>
          <p:nvSpPr>
            <p:cNvPr id="15405" name="Text Box 196"/>
            <p:cNvSpPr txBox="1">
              <a:spLocks noChangeArrowheads="1"/>
            </p:cNvSpPr>
            <p:nvPr/>
          </p:nvSpPr>
          <p:spPr bwMode="auto">
            <a:xfrm>
              <a:off x="3840" y="1296"/>
              <a:ext cx="336" cy="288"/>
            </a:xfrm>
            <a:prstGeom prst="rect">
              <a:avLst/>
            </a:prstGeom>
            <a:noFill/>
            <a:ln w="9525" algn="ctr">
              <a:noFill/>
              <a:miter lim="800000"/>
              <a:headEnd/>
              <a:tailEnd/>
            </a:ln>
          </p:spPr>
          <p:txBody>
            <a:bodyPr>
              <a:spAutoFit/>
            </a:bodyPr>
            <a:lstStyle/>
            <a:p>
              <a:pPr>
                <a:spcBef>
                  <a:spcPct val="50000"/>
                </a:spcBef>
              </a:pPr>
              <a:r>
                <a:rPr lang="en-US" sz="2400" i="1">
                  <a:latin typeface="Times New Roman" pitchFamily="18" charset="0"/>
                </a:rPr>
                <a:t>b</a:t>
              </a:r>
            </a:p>
          </p:txBody>
        </p:sp>
        <p:sp>
          <p:nvSpPr>
            <p:cNvPr id="15406" name="Text Box 197"/>
            <p:cNvSpPr txBox="1">
              <a:spLocks noChangeArrowheads="1"/>
            </p:cNvSpPr>
            <p:nvPr/>
          </p:nvSpPr>
          <p:spPr bwMode="auto">
            <a:xfrm>
              <a:off x="3840" y="2496"/>
              <a:ext cx="336" cy="288"/>
            </a:xfrm>
            <a:prstGeom prst="rect">
              <a:avLst/>
            </a:prstGeom>
            <a:noFill/>
            <a:ln w="9525" algn="ctr">
              <a:noFill/>
              <a:miter lim="800000"/>
              <a:headEnd/>
              <a:tailEnd/>
            </a:ln>
          </p:spPr>
          <p:txBody>
            <a:bodyPr>
              <a:spAutoFit/>
            </a:bodyPr>
            <a:lstStyle/>
            <a:p>
              <a:pPr>
                <a:spcBef>
                  <a:spcPct val="50000"/>
                </a:spcBef>
              </a:pPr>
              <a:r>
                <a:rPr lang="en-US" sz="2400" i="1">
                  <a:latin typeface="Times New Roman" pitchFamily="18" charset="0"/>
                </a:rPr>
                <a:t>a</a:t>
              </a:r>
            </a:p>
          </p:txBody>
        </p:sp>
        <p:sp>
          <p:nvSpPr>
            <p:cNvPr id="15407" name="Text Box 198"/>
            <p:cNvSpPr txBox="1">
              <a:spLocks noChangeArrowheads="1"/>
            </p:cNvSpPr>
            <p:nvPr/>
          </p:nvSpPr>
          <p:spPr bwMode="auto">
            <a:xfrm>
              <a:off x="2208" y="1920"/>
              <a:ext cx="432" cy="231"/>
            </a:xfrm>
            <a:prstGeom prst="rect">
              <a:avLst/>
            </a:prstGeom>
            <a:noFill/>
            <a:ln w="9525" algn="ctr">
              <a:noFill/>
              <a:miter lim="800000"/>
              <a:headEnd/>
              <a:tailEnd/>
            </a:ln>
          </p:spPr>
          <p:txBody>
            <a:bodyPr>
              <a:spAutoFit/>
            </a:bodyPr>
            <a:lstStyle/>
            <a:p>
              <a:pPr>
                <a:spcBef>
                  <a:spcPct val="50000"/>
                </a:spcBef>
              </a:pPr>
              <a:r>
                <a:rPr lang="en-US" b="1"/>
                <a:t>XOR</a:t>
              </a:r>
            </a:p>
          </p:txBody>
        </p:sp>
        <p:sp>
          <p:nvSpPr>
            <p:cNvPr id="15408" name="Text Box 199"/>
            <p:cNvSpPr txBox="1">
              <a:spLocks noChangeArrowheads="1"/>
            </p:cNvSpPr>
            <p:nvPr/>
          </p:nvSpPr>
          <p:spPr bwMode="auto">
            <a:xfrm>
              <a:off x="3456" y="1488"/>
              <a:ext cx="432" cy="231"/>
            </a:xfrm>
            <a:prstGeom prst="rect">
              <a:avLst/>
            </a:prstGeom>
            <a:noFill/>
            <a:ln w="9525" algn="ctr">
              <a:noFill/>
              <a:miter lim="800000"/>
              <a:headEnd/>
              <a:tailEnd/>
            </a:ln>
          </p:spPr>
          <p:txBody>
            <a:bodyPr>
              <a:spAutoFit/>
            </a:bodyPr>
            <a:lstStyle/>
            <a:p>
              <a:pPr>
                <a:spcBef>
                  <a:spcPct val="50000"/>
                </a:spcBef>
              </a:pPr>
              <a:r>
                <a:rPr lang="en-US" b="1"/>
                <a:t>XOR</a:t>
              </a:r>
            </a:p>
          </p:txBody>
        </p:sp>
        <p:sp>
          <p:nvSpPr>
            <p:cNvPr id="15409" name="Text Box 200"/>
            <p:cNvSpPr txBox="1">
              <a:spLocks noChangeArrowheads="1"/>
            </p:cNvSpPr>
            <p:nvPr/>
          </p:nvSpPr>
          <p:spPr bwMode="auto">
            <a:xfrm>
              <a:off x="3504" y="2304"/>
              <a:ext cx="432" cy="231"/>
            </a:xfrm>
            <a:prstGeom prst="rect">
              <a:avLst/>
            </a:prstGeom>
            <a:noFill/>
            <a:ln w="9525" algn="ctr">
              <a:noFill/>
              <a:miter lim="800000"/>
              <a:headEnd/>
              <a:tailEnd/>
            </a:ln>
          </p:spPr>
          <p:txBody>
            <a:bodyPr>
              <a:spAutoFit/>
            </a:bodyPr>
            <a:lstStyle/>
            <a:p>
              <a:pPr>
                <a:spcBef>
                  <a:spcPct val="50000"/>
                </a:spcBef>
              </a:pPr>
              <a:r>
                <a:rPr lang="en-US" b="1"/>
                <a:t>XOR</a:t>
              </a:r>
            </a:p>
          </p:txBody>
        </p:sp>
        <p:grpSp>
          <p:nvGrpSpPr>
            <p:cNvPr id="12" name="Group 201"/>
            <p:cNvGrpSpPr>
              <a:grpSpLocks/>
            </p:cNvGrpSpPr>
            <p:nvPr/>
          </p:nvGrpSpPr>
          <p:grpSpPr bwMode="auto">
            <a:xfrm>
              <a:off x="3408" y="1872"/>
              <a:ext cx="466" cy="288"/>
              <a:chOff x="3408" y="1872"/>
              <a:chExt cx="466" cy="288"/>
            </a:xfrm>
          </p:grpSpPr>
          <p:sp>
            <p:nvSpPr>
              <p:cNvPr id="15411" name="Text Box 202"/>
              <p:cNvSpPr txBox="1">
                <a:spLocks noChangeArrowheads="1"/>
              </p:cNvSpPr>
              <p:nvPr/>
            </p:nvSpPr>
            <p:spPr bwMode="auto">
              <a:xfrm>
                <a:off x="3408" y="1872"/>
                <a:ext cx="466" cy="288"/>
              </a:xfrm>
              <a:prstGeom prst="rect">
                <a:avLst/>
              </a:prstGeom>
              <a:noFill/>
              <a:ln w="9525" algn="ctr">
                <a:noFill/>
                <a:miter lim="800000"/>
                <a:headEnd/>
                <a:tailEnd/>
              </a:ln>
            </p:spPr>
            <p:txBody>
              <a:bodyPr>
                <a:spAutoFit/>
              </a:bodyPr>
              <a:lstStyle/>
              <a:p>
                <a:pPr algn="l">
                  <a:spcBef>
                    <a:spcPct val="50000"/>
                  </a:spcBef>
                </a:pPr>
                <a:r>
                  <a:rPr lang="en-US" sz="2400" i="1">
                    <a:latin typeface="Times New Roman" pitchFamily="18" charset="0"/>
                  </a:rPr>
                  <a:t>a+b</a:t>
                </a:r>
              </a:p>
            </p:txBody>
          </p:sp>
          <p:sp>
            <p:nvSpPr>
              <p:cNvPr id="15412" name="Oval 203"/>
              <p:cNvSpPr>
                <a:spLocks noChangeArrowheads="1"/>
              </p:cNvSpPr>
              <p:nvPr/>
            </p:nvSpPr>
            <p:spPr bwMode="auto">
              <a:xfrm>
                <a:off x="3580" y="1976"/>
                <a:ext cx="96" cy="96"/>
              </a:xfrm>
              <a:prstGeom prst="ellipse">
                <a:avLst/>
              </a:prstGeom>
              <a:noFill/>
              <a:ln w="9525" algn="ctr">
                <a:solidFill>
                  <a:schemeClr val="tx1"/>
                </a:solidFill>
                <a:round/>
                <a:headEnd/>
                <a:tailEnd/>
              </a:ln>
            </p:spPr>
            <p:txBody>
              <a:bodyPr wrap="none" anchor="ctr"/>
              <a:lstStyle/>
              <a:p>
                <a:endParaRPr lang="en-US"/>
              </a:p>
            </p:txBody>
          </p:sp>
        </p:grpSp>
      </p:grpSp>
      <p:grpSp>
        <p:nvGrpSpPr>
          <p:cNvPr id="107" name="Group 106"/>
          <p:cNvGrpSpPr/>
          <p:nvPr/>
        </p:nvGrpSpPr>
        <p:grpSpPr>
          <a:xfrm>
            <a:off x="3200400" y="4876800"/>
            <a:ext cx="3276600" cy="1981200"/>
            <a:chOff x="3200400" y="4876800"/>
            <a:chExt cx="3276600" cy="1981200"/>
          </a:xfrm>
        </p:grpSpPr>
        <p:grpSp>
          <p:nvGrpSpPr>
            <p:cNvPr id="9" name="Group 176"/>
            <p:cNvGrpSpPr>
              <a:grpSpLocks/>
            </p:cNvGrpSpPr>
            <p:nvPr/>
          </p:nvGrpSpPr>
          <p:grpSpPr bwMode="auto">
            <a:xfrm>
              <a:off x="3200400" y="4876800"/>
              <a:ext cx="3276600" cy="1981200"/>
              <a:chOff x="3792" y="2976"/>
              <a:chExt cx="2064" cy="1248"/>
            </a:xfrm>
          </p:grpSpPr>
          <p:grpSp>
            <p:nvGrpSpPr>
              <p:cNvPr id="10" name="Group 177"/>
              <p:cNvGrpSpPr>
                <a:grpSpLocks/>
              </p:cNvGrpSpPr>
              <p:nvPr/>
            </p:nvGrpSpPr>
            <p:grpSpPr bwMode="auto">
              <a:xfrm>
                <a:off x="3792" y="2976"/>
                <a:ext cx="1344" cy="1248"/>
                <a:chOff x="3792" y="2976"/>
                <a:chExt cx="1344" cy="1248"/>
              </a:xfrm>
            </p:grpSpPr>
            <p:sp>
              <p:nvSpPr>
                <p:cNvPr id="15415" name="Rectangle 178"/>
                <p:cNvSpPr>
                  <a:spLocks noChangeArrowheads="1"/>
                </p:cNvSpPr>
                <p:nvPr/>
              </p:nvSpPr>
              <p:spPr bwMode="auto">
                <a:xfrm>
                  <a:off x="4080" y="3216"/>
                  <a:ext cx="768" cy="768"/>
                </a:xfrm>
                <a:prstGeom prst="rect">
                  <a:avLst/>
                </a:prstGeom>
                <a:solidFill>
                  <a:schemeClr val="accent2"/>
                </a:solidFill>
                <a:ln w="9525" algn="ctr">
                  <a:solidFill>
                    <a:schemeClr val="tx1"/>
                  </a:solidFill>
                  <a:miter lim="800000"/>
                  <a:headEnd/>
                  <a:tailEnd/>
                </a:ln>
              </p:spPr>
              <p:txBody>
                <a:bodyPr wrap="none" anchor="ctr"/>
                <a:lstStyle/>
                <a:p>
                  <a:endParaRPr lang="en-US"/>
                </a:p>
              </p:txBody>
            </p:sp>
            <p:sp>
              <p:nvSpPr>
                <p:cNvPr id="15416" name="Line 179"/>
                <p:cNvSpPr>
                  <a:spLocks noChangeShapeType="1"/>
                </p:cNvSpPr>
                <p:nvPr/>
              </p:nvSpPr>
              <p:spPr bwMode="auto">
                <a:xfrm>
                  <a:off x="4080" y="3984"/>
                  <a:ext cx="1056" cy="0"/>
                </a:xfrm>
                <a:prstGeom prst="line">
                  <a:avLst/>
                </a:prstGeom>
                <a:noFill/>
                <a:ln w="9525">
                  <a:solidFill>
                    <a:schemeClr val="tx1"/>
                  </a:solidFill>
                  <a:round/>
                  <a:headEnd/>
                  <a:tailEnd type="arrow" w="med" len="med"/>
                </a:ln>
              </p:spPr>
              <p:txBody>
                <a:bodyPr/>
                <a:lstStyle/>
                <a:p>
                  <a:endParaRPr lang="en-US"/>
                </a:p>
              </p:txBody>
            </p:sp>
            <p:sp>
              <p:nvSpPr>
                <p:cNvPr id="15417" name="Line 180"/>
                <p:cNvSpPr>
                  <a:spLocks noChangeShapeType="1"/>
                </p:cNvSpPr>
                <p:nvPr/>
              </p:nvSpPr>
              <p:spPr bwMode="auto">
                <a:xfrm flipV="1">
                  <a:off x="4080" y="2976"/>
                  <a:ext cx="0" cy="1008"/>
                </a:xfrm>
                <a:prstGeom prst="line">
                  <a:avLst/>
                </a:prstGeom>
                <a:noFill/>
                <a:ln w="9525">
                  <a:solidFill>
                    <a:schemeClr val="tx1"/>
                  </a:solidFill>
                  <a:round/>
                  <a:headEnd/>
                  <a:tailEnd type="arrow" w="med" len="med"/>
                </a:ln>
              </p:spPr>
              <p:txBody>
                <a:bodyPr/>
                <a:lstStyle/>
                <a:p>
                  <a:endParaRPr lang="en-US"/>
                </a:p>
              </p:txBody>
            </p:sp>
            <p:sp>
              <p:nvSpPr>
                <p:cNvPr id="15418" name="Text Box 181"/>
                <p:cNvSpPr txBox="1">
                  <a:spLocks noChangeArrowheads="1"/>
                </p:cNvSpPr>
                <p:nvPr/>
              </p:nvSpPr>
              <p:spPr bwMode="auto">
                <a:xfrm>
                  <a:off x="3792" y="2976"/>
                  <a:ext cx="288" cy="288"/>
                </a:xfrm>
                <a:prstGeom prst="rect">
                  <a:avLst/>
                </a:prstGeom>
                <a:noFill/>
                <a:ln w="9525">
                  <a:noFill/>
                  <a:miter lim="800000"/>
                  <a:headEnd/>
                  <a:tailEnd/>
                </a:ln>
              </p:spPr>
              <p:txBody>
                <a:bodyPr>
                  <a:spAutoFit/>
                </a:bodyPr>
                <a:lstStyle/>
                <a:p>
                  <a:pPr algn="l">
                    <a:spcBef>
                      <a:spcPct val="50000"/>
                    </a:spcBef>
                  </a:pPr>
                  <a:r>
                    <a:rPr lang="en-US" sz="2400" i="1">
                      <a:latin typeface="Times New Roman" pitchFamily="18" charset="0"/>
                    </a:rPr>
                    <a:t>r</a:t>
                  </a:r>
                  <a:r>
                    <a:rPr lang="en-US" sz="2400" baseline="-25000">
                      <a:latin typeface="Times New Roman" pitchFamily="18" charset="0"/>
                    </a:rPr>
                    <a:t>2</a:t>
                  </a:r>
                  <a:endParaRPr lang="en-US" sz="2400" i="1">
                    <a:latin typeface="Times New Roman" pitchFamily="18" charset="0"/>
                  </a:endParaRPr>
                </a:p>
              </p:txBody>
            </p:sp>
            <p:sp>
              <p:nvSpPr>
                <p:cNvPr id="15419" name="Text Box 182"/>
                <p:cNvSpPr txBox="1">
                  <a:spLocks noChangeArrowheads="1"/>
                </p:cNvSpPr>
                <p:nvPr/>
              </p:nvSpPr>
              <p:spPr bwMode="auto">
                <a:xfrm>
                  <a:off x="4848" y="3936"/>
                  <a:ext cx="288" cy="288"/>
                </a:xfrm>
                <a:prstGeom prst="rect">
                  <a:avLst/>
                </a:prstGeom>
                <a:noFill/>
                <a:ln w="9525">
                  <a:noFill/>
                  <a:miter lim="800000"/>
                  <a:headEnd/>
                  <a:tailEnd/>
                </a:ln>
              </p:spPr>
              <p:txBody>
                <a:bodyPr>
                  <a:spAutoFit/>
                </a:bodyPr>
                <a:lstStyle/>
                <a:p>
                  <a:pPr algn="l">
                    <a:spcBef>
                      <a:spcPct val="50000"/>
                    </a:spcBef>
                  </a:pPr>
                  <a:r>
                    <a:rPr lang="en-US" sz="2400" i="1">
                      <a:latin typeface="Times New Roman" pitchFamily="18" charset="0"/>
                    </a:rPr>
                    <a:t>r</a:t>
                  </a:r>
                  <a:r>
                    <a:rPr lang="en-US" sz="2400" baseline="-25000">
                      <a:latin typeface="Times New Roman" pitchFamily="18" charset="0"/>
                    </a:rPr>
                    <a:t>1</a:t>
                  </a:r>
                  <a:endParaRPr lang="en-US" sz="2400" i="1">
                    <a:latin typeface="Times New Roman" pitchFamily="18" charset="0"/>
                  </a:endParaRPr>
                </a:p>
              </p:txBody>
            </p:sp>
          </p:grpSp>
          <p:sp>
            <p:nvSpPr>
              <p:cNvPr id="15414" name="Text Box 183"/>
              <p:cNvSpPr txBox="1">
                <a:spLocks noChangeArrowheads="1"/>
              </p:cNvSpPr>
              <p:nvPr/>
            </p:nvSpPr>
            <p:spPr bwMode="auto">
              <a:xfrm>
                <a:off x="4944" y="3216"/>
                <a:ext cx="912" cy="523"/>
              </a:xfrm>
              <a:prstGeom prst="rect">
                <a:avLst/>
              </a:prstGeom>
              <a:noFill/>
              <a:ln w="9525">
                <a:noFill/>
                <a:miter lim="800000"/>
                <a:headEnd/>
                <a:tailEnd/>
              </a:ln>
            </p:spPr>
            <p:txBody>
              <a:bodyPr>
                <a:spAutoFit/>
              </a:bodyPr>
              <a:lstStyle/>
              <a:p>
                <a:pPr algn="l">
                  <a:spcBef>
                    <a:spcPct val="50000"/>
                  </a:spcBef>
                </a:pPr>
                <a:r>
                  <a:rPr lang="en-US" sz="2400" dirty="0" smtClean="0">
                    <a:latin typeface="Times New Roman" pitchFamily="18" charset="0"/>
                    <a:cs typeface="Times New Roman" pitchFamily="18" charset="0"/>
                  </a:rPr>
                  <a:t>Capacity Region</a:t>
                </a:r>
                <a:endParaRPr lang="en-US" sz="2400" i="1" dirty="0">
                  <a:latin typeface="Times New Roman" pitchFamily="18" charset="0"/>
                  <a:cs typeface="Times New Roman" pitchFamily="18" charset="0"/>
                </a:endParaRPr>
              </a:p>
            </p:txBody>
          </p:sp>
        </p:grpSp>
        <p:graphicFrame>
          <p:nvGraphicFramePr>
            <p:cNvPr id="112642" name="Object 2"/>
            <p:cNvGraphicFramePr>
              <a:graphicFrameLocks noChangeAspect="1"/>
            </p:cNvGraphicFramePr>
            <p:nvPr/>
          </p:nvGraphicFramePr>
          <p:xfrm>
            <a:off x="3962400" y="5486400"/>
            <a:ext cx="706438" cy="704850"/>
          </p:xfrm>
          <a:graphic>
            <a:graphicData uri="http://schemas.openxmlformats.org/presentationml/2006/ole">
              <p:oleObj spid="_x0000_s112642" name="Equation" r:id="rId6" imgW="177480" imgH="177480" progId="Equation.DSMT4">
                <p:embed/>
              </p:oleObj>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Characterization of Capacity for Acyclic Graphs</a:t>
            </a:r>
            <a:endParaRPr lang="en-US" dirty="0"/>
          </a:p>
        </p:txBody>
      </p:sp>
      <p:sp>
        <p:nvSpPr>
          <p:cNvPr id="4" name="Text Box 63"/>
          <p:cNvSpPr txBox="1">
            <a:spLocks noChangeArrowheads="1"/>
          </p:cNvSpPr>
          <p:nvPr/>
        </p:nvSpPr>
        <p:spPr bwMode="auto">
          <a:xfrm>
            <a:off x="533400" y="6265863"/>
            <a:ext cx="8077200" cy="339725"/>
          </a:xfrm>
          <a:prstGeom prst="rect">
            <a:avLst/>
          </a:prstGeom>
          <a:noFill/>
          <a:ln w="9525" algn="ctr">
            <a:noFill/>
            <a:miter lim="800000"/>
            <a:headEnd/>
            <a:tailEnd/>
          </a:ln>
        </p:spPr>
        <p:txBody>
          <a:bodyPr>
            <a:spAutoFit/>
          </a:bodyPr>
          <a:lstStyle/>
          <a:p>
            <a:pPr lvl="1" eaLnBrk="1" hangingPunct="1">
              <a:lnSpc>
                <a:spcPct val="90000"/>
              </a:lnSpc>
              <a:spcBef>
                <a:spcPct val="20000"/>
              </a:spcBef>
              <a:buClr>
                <a:schemeClr val="hlink"/>
              </a:buClr>
              <a:buSzPct val="55000"/>
              <a:buFont typeface="Wingdings" pitchFamily="2" charset="2"/>
              <a:buNone/>
            </a:pPr>
            <a:r>
              <a:rPr lang="en-US" i="1" dirty="0" smtClean="0">
                <a:solidFill>
                  <a:schemeClr val="tx2"/>
                </a:solidFill>
              </a:rPr>
              <a:t>[Yan, Yeung, Zhang; ISIT 2007]</a:t>
            </a:r>
            <a:endParaRPr lang="en-US" i="1" dirty="0">
              <a:solidFill>
                <a:schemeClr val="tx2"/>
              </a:solidFill>
            </a:endParaRPr>
          </a:p>
        </p:txBody>
      </p:sp>
      <p:graphicFrame>
        <p:nvGraphicFramePr>
          <p:cNvPr id="7" name="Object 2"/>
          <p:cNvGraphicFramePr>
            <a:graphicFrameLocks noChangeAspect="1"/>
          </p:cNvGraphicFramePr>
          <p:nvPr/>
        </p:nvGraphicFramePr>
        <p:xfrm>
          <a:off x="1190625" y="1905000"/>
          <a:ext cx="5048250" cy="4308475"/>
        </p:xfrm>
        <a:graphic>
          <a:graphicData uri="http://schemas.openxmlformats.org/presentationml/2006/ole">
            <p:oleObj spid="_x0000_s113667" name="Equation" r:id="rId3" imgW="3251160" imgH="2781000" progId="Equation.DSMT4">
              <p:embed/>
            </p:oleObj>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smtClean="0"/>
              <a:t>Single </a:t>
            </a:r>
            <a:r>
              <a:rPr lang="en-US" dirty="0" err="1" smtClean="0"/>
              <a:t>Unicast</a:t>
            </a:r>
            <a:r>
              <a:rPr lang="en-US" dirty="0" smtClean="0"/>
              <a:t> Session</a:t>
            </a:r>
          </a:p>
        </p:txBody>
      </p:sp>
      <p:sp>
        <p:nvSpPr>
          <p:cNvPr id="16387" name="Rectangle 3"/>
          <p:cNvSpPr>
            <a:spLocks noGrp="1" noChangeArrowheads="1"/>
          </p:cNvSpPr>
          <p:nvPr>
            <p:ph idx="1"/>
          </p:nvPr>
        </p:nvSpPr>
        <p:spPr>
          <a:xfrm>
            <a:off x="1182688" y="4953000"/>
            <a:ext cx="7961312" cy="1676400"/>
          </a:xfrm>
        </p:spPr>
        <p:txBody>
          <a:bodyPr/>
          <a:lstStyle/>
          <a:p>
            <a:pPr eaLnBrk="1" hangingPunct="1"/>
            <a:r>
              <a:rPr lang="en-US" sz="2400" i="1" dirty="0" smtClean="0"/>
              <a:t>r</a:t>
            </a:r>
            <a:r>
              <a:rPr lang="en-US" sz="2400" dirty="0" smtClean="0"/>
              <a:t> </a:t>
            </a:r>
            <a:r>
              <a:rPr lang="en-US" sz="2400" dirty="0" smtClean="0">
                <a:cs typeface="Tahoma" pitchFamily="34" charset="0"/>
              </a:rPr>
              <a:t>≤</a:t>
            </a:r>
            <a:r>
              <a:rPr lang="en-US" sz="2400" dirty="0" smtClean="0"/>
              <a:t> </a:t>
            </a:r>
            <a:r>
              <a:rPr lang="en-US" sz="2400" dirty="0" err="1" smtClean="0">
                <a:solidFill>
                  <a:schemeClr val="tx2"/>
                </a:solidFill>
              </a:rPr>
              <a:t>MinCut</a:t>
            </a:r>
            <a:r>
              <a:rPr lang="en-US" sz="2400" dirty="0" smtClean="0">
                <a:solidFill>
                  <a:schemeClr val="tx2"/>
                </a:solidFill>
              </a:rPr>
              <a:t>(</a:t>
            </a:r>
            <a:r>
              <a:rPr lang="en-US" sz="2400" i="1" dirty="0" err="1" smtClean="0">
                <a:solidFill>
                  <a:schemeClr val="tx2"/>
                </a:solidFill>
                <a:latin typeface="Times New Roman" pitchFamily="18" charset="0"/>
              </a:rPr>
              <a:t>s</a:t>
            </a:r>
            <a:r>
              <a:rPr lang="en-US" sz="2400" dirty="0" err="1" smtClean="0">
                <a:solidFill>
                  <a:schemeClr val="tx2"/>
                </a:solidFill>
              </a:rPr>
              <a:t>,</a:t>
            </a:r>
            <a:r>
              <a:rPr lang="en-US" sz="2400" i="1" dirty="0" err="1" smtClean="0">
                <a:solidFill>
                  <a:schemeClr val="tx2"/>
                </a:solidFill>
                <a:latin typeface="Times New Roman" pitchFamily="18" charset="0"/>
              </a:rPr>
              <a:t>t</a:t>
            </a:r>
            <a:r>
              <a:rPr lang="en-US" sz="2400" dirty="0" smtClean="0">
                <a:solidFill>
                  <a:schemeClr val="tx2"/>
                </a:solidFill>
              </a:rPr>
              <a:t>)</a:t>
            </a:r>
          </a:p>
          <a:p>
            <a:pPr eaLnBrk="1" hangingPunct="1"/>
            <a:r>
              <a:rPr lang="en-US" sz="2400" dirty="0" err="1" smtClean="0">
                <a:solidFill>
                  <a:schemeClr val="tx2"/>
                </a:solidFill>
              </a:rPr>
              <a:t>MinCut</a:t>
            </a:r>
            <a:r>
              <a:rPr lang="en-US" sz="2400" dirty="0" smtClean="0">
                <a:solidFill>
                  <a:schemeClr val="tx2"/>
                </a:solidFill>
              </a:rPr>
              <a:t>(</a:t>
            </a:r>
            <a:r>
              <a:rPr lang="en-US" sz="2400" i="1" dirty="0" err="1" smtClean="0">
                <a:solidFill>
                  <a:schemeClr val="tx2"/>
                </a:solidFill>
                <a:latin typeface="Times New Roman" pitchFamily="18" charset="0"/>
              </a:rPr>
              <a:t>s</a:t>
            </a:r>
            <a:r>
              <a:rPr lang="en-US" sz="2400" dirty="0" err="1" smtClean="0">
                <a:solidFill>
                  <a:schemeClr val="tx2"/>
                </a:solidFill>
              </a:rPr>
              <a:t>,</a:t>
            </a:r>
            <a:r>
              <a:rPr lang="en-US" sz="2400" i="1" dirty="0" err="1" smtClean="0">
                <a:solidFill>
                  <a:schemeClr val="tx2"/>
                </a:solidFill>
                <a:latin typeface="Times New Roman" pitchFamily="18" charset="0"/>
              </a:rPr>
              <a:t>t</a:t>
            </a:r>
            <a:r>
              <a:rPr lang="en-US" sz="2400" dirty="0" smtClean="0">
                <a:solidFill>
                  <a:schemeClr val="tx2"/>
                </a:solidFill>
              </a:rPr>
              <a:t>) </a:t>
            </a:r>
            <a:r>
              <a:rPr lang="en-US" sz="2400" dirty="0" smtClean="0"/>
              <a:t>is achievable, i.e., </a:t>
            </a:r>
            <a:r>
              <a:rPr lang="en-US" sz="2400" dirty="0" err="1" smtClean="0"/>
              <a:t>MaxFlow</a:t>
            </a:r>
            <a:r>
              <a:rPr lang="en-US" sz="2400" dirty="0" smtClean="0"/>
              <a:t>(</a:t>
            </a:r>
            <a:r>
              <a:rPr lang="en-US" sz="2400" i="1" dirty="0" err="1" smtClean="0">
                <a:latin typeface="Times New Roman" pitchFamily="18" charset="0"/>
              </a:rPr>
              <a:t>s</a:t>
            </a:r>
            <a:r>
              <a:rPr lang="en-US" sz="2400" dirty="0" err="1" smtClean="0"/>
              <a:t>,</a:t>
            </a:r>
            <a:r>
              <a:rPr lang="en-US" sz="2400" i="1" dirty="0" err="1" smtClean="0">
                <a:latin typeface="Times New Roman" pitchFamily="18" charset="0"/>
              </a:rPr>
              <a:t>t</a:t>
            </a:r>
            <a:r>
              <a:rPr lang="en-US" sz="2400" dirty="0" smtClean="0"/>
              <a:t>) = </a:t>
            </a:r>
            <a:r>
              <a:rPr lang="en-US" sz="2400" dirty="0" err="1" smtClean="0">
                <a:solidFill>
                  <a:schemeClr val="tx2"/>
                </a:solidFill>
              </a:rPr>
              <a:t>MinCut</a:t>
            </a:r>
            <a:r>
              <a:rPr lang="en-US" sz="2400" dirty="0" smtClean="0">
                <a:solidFill>
                  <a:schemeClr val="tx2"/>
                </a:solidFill>
              </a:rPr>
              <a:t>(</a:t>
            </a:r>
            <a:r>
              <a:rPr lang="en-US" sz="2400" i="1" dirty="0" err="1" smtClean="0">
                <a:solidFill>
                  <a:schemeClr val="tx2"/>
                </a:solidFill>
                <a:latin typeface="Times New Roman" pitchFamily="18" charset="0"/>
              </a:rPr>
              <a:t>s</a:t>
            </a:r>
            <a:r>
              <a:rPr lang="en-US" sz="2400" dirty="0" err="1" smtClean="0">
                <a:solidFill>
                  <a:schemeClr val="tx2"/>
                </a:solidFill>
              </a:rPr>
              <a:t>,</a:t>
            </a:r>
            <a:r>
              <a:rPr lang="en-US" sz="2400" i="1" dirty="0" err="1" smtClean="0">
                <a:solidFill>
                  <a:schemeClr val="tx2"/>
                </a:solidFill>
                <a:latin typeface="Times New Roman" pitchFamily="18" charset="0"/>
              </a:rPr>
              <a:t>t</a:t>
            </a:r>
            <a:r>
              <a:rPr lang="en-US" sz="2400" dirty="0" smtClean="0">
                <a:solidFill>
                  <a:schemeClr val="folHlink"/>
                </a:solidFill>
              </a:rPr>
              <a:t>)</a:t>
            </a:r>
            <a:r>
              <a:rPr lang="en-US" sz="2400" dirty="0" smtClean="0"/>
              <a:t>,</a:t>
            </a:r>
            <a:br>
              <a:rPr lang="en-US" sz="2400" dirty="0" smtClean="0"/>
            </a:br>
            <a:r>
              <a:rPr lang="en-US" sz="2400" dirty="0" smtClean="0"/>
              <a:t>by packing edge-disjoint directed paths</a:t>
            </a:r>
          </a:p>
        </p:txBody>
      </p:sp>
      <p:sp>
        <p:nvSpPr>
          <p:cNvPr id="16388" name="Oval 4"/>
          <p:cNvSpPr>
            <a:spLocks noChangeArrowheads="1"/>
          </p:cNvSpPr>
          <p:nvPr/>
        </p:nvSpPr>
        <p:spPr bwMode="auto">
          <a:xfrm>
            <a:off x="457200" y="2159000"/>
            <a:ext cx="1828800" cy="2133600"/>
          </a:xfrm>
          <a:prstGeom prst="ellipse">
            <a:avLst/>
          </a:prstGeom>
          <a:solidFill>
            <a:schemeClr val="accent1"/>
          </a:solidFill>
          <a:ln w="9525" algn="ctr">
            <a:solidFill>
              <a:schemeClr val="tx1"/>
            </a:solidFill>
            <a:round/>
            <a:headEnd/>
            <a:tailEnd/>
          </a:ln>
        </p:spPr>
        <p:txBody>
          <a:bodyPr wrap="none" anchor="ctr"/>
          <a:lstStyle/>
          <a:p>
            <a:endParaRPr lang="en-US"/>
          </a:p>
        </p:txBody>
      </p:sp>
      <p:sp>
        <p:nvSpPr>
          <p:cNvPr id="16389" name="Line 6"/>
          <p:cNvSpPr>
            <a:spLocks noChangeShapeType="1"/>
          </p:cNvSpPr>
          <p:nvPr/>
        </p:nvSpPr>
        <p:spPr bwMode="auto">
          <a:xfrm flipV="1">
            <a:off x="2133600" y="3683000"/>
            <a:ext cx="1066800" cy="0"/>
          </a:xfrm>
          <a:prstGeom prst="line">
            <a:avLst/>
          </a:prstGeom>
          <a:noFill/>
          <a:ln w="76200">
            <a:solidFill>
              <a:schemeClr val="tx1"/>
            </a:solidFill>
            <a:round/>
            <a:headEnd/>
            <a:tailEnd type="triangle" w="med" len="med"/>
          </a:ln>
        </p:spPr>
        <p:txBody>
          <a:bodyPr/>
          <a:lstStyle/>
          <a:p>
            <a:endParaRPr lang="en-US"/>
          </a:p>
        </p:txBody>
      </p:sp>
      <p:sp>
        <p:nvSpPr>
          <p:cNvPr id="16390" name="Line 7"/>
          <p:cNvSpPr>
            <a:spLocks noChangeShapeType="1"/>
          </p:cNvSpPr>
          <p:nvPr/>
        </p:nvSpPr>
        <p:spPr bwMode="auto">
          <a:xfrm flipV="1">
            <a:off x="2209800" y="3454400"/>
            <a:ext cx="914400" cy="0"/>
          </a:xfrm>
          <a:prstGeom prst="line">
            <a:avLst/>
          </a:prstGeom>
          <a:noFill/>
          <a:ln w="76200">
            <a:solidFill>
              <a:schemeClr val="tx1"/>
            </a:solidFill>
            <a:round/>
            <a:headEnd/>
            <a:tailEnd type="triangle" w="med" len="med"/>
          </a:ln>
        </p:spPr>
        <p:txBody>
          <a:bodyPr/>
          <a:lstStyle/>
          <a:p>
            <a:endParaRPr lang="en-US"/>
          </a:p>
        </p:txBody>
      </p:sp>
      <p:sp>
        <p:nvSpPr>
          <p:cNvPr id="16391" name="Line 8"/>
          <p:cNvSpPr>
            <a:spLocks noChangeShapeType="1"/>
          </p:cNvSpPr>
          <p:nvPr/>
        </p:nvSpPr>
        <p:spPr bwMode="auto">
          <a:xfrm flipV="1">
            <a:off x="2057400" y="3911600"/>
            <a:ext cx="1295400" cy="0"/>
          </a:xfrm>
          <a:prstGeom prst="line">
            <a:avLst/>
          </a:prstGeom>
          <a:noFill/>
          <a:ln w="76200">
            <a:solidFill>
              <a:schemeClr val="tx1"/>
            </a:solidFill>
            <a:round/>
            <a:headEnd/>
            <a:tailEnd type="triangle" w="med" len="med"/>
          </a:ln>
        </p:spPr>
        <p:txBody>
          <a:bodyPr/>
          <a:lstStyle/>
          <a:p>
            <a:endParaRPr lang="en-US"/>
          </a:p>
        </p:txBody>
      </p:sp>
      <p:sp>
        <p:nvSpPr>
          <p:cNvPr id="16392" name="Line 10"/>
          <p:cNvSpPr>
            <a:spLocks noChangeShapeType="1"/>
          </p:cNvSpPr>
          <p:nvPr/>
        </p:nvSpPr>
        <p:spPr bwMode="auto">
          <a:xfrm flipV="1">
            <a:off x="2133600" y="3683000"/>
            <a:ext cx="1066800" cy="0"/>
          </a:xfrm>
          <a:prstGeom prst="line">
            <a:avLst/>
          </a:prstGeom>
          <a:noFill/>
          <a:ln w="76200">
            <a:solidFill>
              <a:schemeClr val="tx1"/>
            </a:solidFill>
            <a:round/>
            <a:headEnd/>
            <a:tailEnd type="triangle" w="med" len="med"/>
          </a:ln>
        </p:spPr>
        <p:txBody>
          <a:bodyPr/>
          <a:lstStyle/>
          <a:p>
            <a:endParaRPr lang="en-US"/>
          </a:p>
        </p:txBody>
      </p:sp>
      <p:sp>
        <p:nvSpPr>
          <p:cNvPr id="16393" name="Line 11"/>
          <p:cNvSpPr>
            <a:spLocks noChangeShapeType="1"/>
          </p:cNvSpPr>
          <p:nvPr/>
        </p:nvSpPr>
        <p:spPr bwMode="auto">
          <a:xfrm flipH="1" flipV="1">
            <a:off x="2057400" y="2540000"/>
            <a:ext cx="1295400" cy="0"/>
          </a:xfrm>
          <a:prstGeom prst="line">
            <a:avLst/>
          </a:prstGeom>
          <a:noFill/>
          <a:ln w="76200">
            <a:solidFill>
              <a:schemeClr val="tx1"/>
            </a:solidFill>
            <a:round/>
            <a:headEnd/>
            <a:tailEnd type="triangle" w="med" len="med"/>
          </a:ln>
        </p:spPr>
        <p:txBody>
          <a:bodyPr/>
          <a:lstStyle/>
          <a:p>
            <a:endParaRPr lang="en-US"/>
          </a:p>
        </p:txBody>
      </p:sp>
      <p:sp>
        <p:nvSpPr>
          <p:cNvPr id="16394" name="Line 12"/>
          <p:cNvSpPr>
            <a:spLocks noChangeShapeType="1"/>
          </p:cNvSpPr>
          <p:nvPr/>
        </p:nvSpPr>
        <p:spPr bwMode="auto">
          <a:xfrm flipH="1" flipV="1">
            <a:off x="2209800" y="2768600"/>
            <a:ext cx="1066800" cy="0"/>
          </a:xfrm>
          <a:prstGeom prst="line">
            <a:avLst/>
          </a:prstGeom>
          <a:noFill/>
          <a:ln w="76200">
            <a:solidFill>
              <a:schemeClr val="tx1"/>
            </a:solidFill>
            <a:round/>
            <a:headEnd/>
            <a:tailEnd type="triangle" w="med" len="med"/>
          </a:ln>
        </p:spPr>
        <p:txBody>
          <a:bodyPr/>
          <a:lstStyle/>
          <a:p>
            <a:endParaRPr lang="en-US"/>
          </a:p>
        </p:txBody>
      </p:sp>
      <p:sp>
        <p:nvSpPr>
          <p:cNvPr id="16395" name="Oval 9"/>
          <p:cNvSpPr>
            <a:spLocks noChangeArrowheads="1"/>
          </p:cNvSpPr>
          <p:nvPr/>
        </p:nvSpPr>
        <p:spPr bwMode="auto">
          <a:xfrm>
            <a:off x="457200" y="2159000"/>
            <a:ext cx="1828800" cy="2133600"/>
          </a:xfrm>
          <a:prstGeom prst="ellipse">
            <a:avLst/>
          </a:prstGeom>
          <a:solidFill>
            <a:schemeClr val="accent2"/>
          </a:solidFill>
          <a:ln w="9525" algn="ctr">
            <a:solidFill>
              <a:schemeClr val="tx1"/>
            </a:solidFill>
            <a:round/>
            <a:headEnd/>
            <a:tailEnd/>
          </a:ln>
        </p:spPr>
        <p:txBody>
          <a:bodyPr wrap="none" anchor="ctr"/>
          <a:lstStyle/>
          <a:p>
            <a:endParaRPr lang="en-US"/>
          </a:p>
        </p:txBody>
      </p:sp>
      <p:sp>
        <p:nvSpPr>
          <p:cNvPr id="16396" name="Oval 5"/>
          <p:cNvSpPr>
            <a:spLocks noChangeArrowheads="1"/>
          </p:cNvSpPr>
          <p:nvPr/>
        </p:nvSpPr>
        <p:spPr bwMode="auto">
          <a:xfrm>
            <a:off x="3124200" y="2159000"/>
            <a:ext cx="1828800" cy="2133600"/>
          </a:xfrm>
          <a:prstGeom prst="ellipse">
            <a:avLst/>
          </a:prstGeom>
          <a:solidFill>
            <a:schemeClr val="accent2"/>
          </a:solidFill>
          <a:ln w="9525" algn="ctr">
            <a:solidFill>
              <a:schemeClr val="tx1"/>
            </a:solidFill>
            <a:round/>
            <a:headEnd/>
            <a:tailEnd/>
          </a:ln>
        </p:spPr>
        <p:txBody>
          <a:bodyPr wrap="none" anchor="ctr"/>
          <a:lstStyle/>
          <a:p>
            <a:endParaRPr lang="en-US"/>
          </a:p>
        </p:txBody>
      </p:sp>
      <p:sp>
        <p:nvSpPr>
          <p:cNvPr id="16397" name="Oval 27"/>
          <p:cNvSpPr>
            <a:spLocks noChangeArrowheads="1"/>
          </p:cNvSpPr>
          <p:nvPr/>
        </p:nvSpPr>
        <p:spPr bwMode="auto">
          <a:xfrm>
            <a:off x="2438400" y="3225800"/>
            <a:ext cx="228600" cy="914400"/>
          </a:xfrm>
          <a:prstGeom prst="ellipse">
            <a:avLst/>
          </a:prstGeom>
          <a:noFill/>
          <a:ln w="9525" algn="ctr">
            <a:solidFill>
              <a:schemeClr val="tx1"/>
            </a:solidFill>
            <a:prstDash val="dash"/>
            <a:round/>
            <a:headEnd/>
            <a:tailEnd/>
          </a:ln>
        </p:spPr>
        <p:txBody>
          <a:bodyPr wrap="none" anchor="ctr"/>
          <a:lstStyle/>
          <a:p>
            <a:endParaRPr lang="en-US"/>
          </a:p>
        </p:txBody>
      </p:sp>
      <p:sp>
        <p:nvSpPr>
          <p:cNvPr id="16409" name="Oval 28"/>
          <p:cNvSpPr>
            <a:spLocks noChangeArrowheads="1"/>
          </p:cNvSpPr>
          <p:nvPr/>
        </p:nvSpPr>
        <p:spPr bwMode="auto">
          <a:xfrm>
            <a:off x="914400" y="3302000"/>
            <a:ext cx="381000" cy="381000"/>
          </a:xfrm>
          <a:prstGeom prst="ellipse">
            <a:avLst/>
          </a:prstGeom>
          <a:solidFill>
            <a:schemeClr val="accent1"/>
          </a:solidFill>
          <a:ln w="9525" algn="ctr">
            <a:solidFill>
              <a:schemeClr val="tx1"/>
            </a:solidFill>
            <a:round/>
            <a:headEnd/>
            <a:tailEnd/>
          </a:ln>
        </p:spPr>
        <p:txBody>
          <a:bodyPr wrap="none" anchor="ctr"/>
          <a:lstStyle/>
          <a:p>
            <a:endParaRPr lang="en-US"/>
          </a:p>
        </p:txBody>
      </p:sp>
      <p:sp>
        <p:nvSpPr>
          <p:cNvPr id="16410" name="Text Box 29"/>
          <p:cNvSpPr txBox="1">
            <a:spLocks noChangeArrowheads="1"/>
          </p:cNvSpPr>
          <p:nvPr/>
        </p:nvSpPr>
        <p:spPr bwMode="auto">
          <a:xfrm>
            <a:off x="914400" y="3302000"/>
            <a:ext cx="381000" cy="396875"/>
          </a:xfrm>
          <a:prstGeom prst="rect">
            <a:avLst/>
          </a:prstGeom>
          <a:noFill/>
          <a:ln w="9525" algn="ctr">
            <a:noFill/>
            <a:miter lim="800000"/>
            <a:headEnd/>
            <a:tailEnd/>
          </a:ln>
        </p:spPr>
        <p:txBody>
          <a:bodyPr>
            <a:spAutoFit/>
          </a:bodyPr>
          <a:lstStyle/>
          <a:p>
            <a:pPr>
              <a:spcBef>
                <a:spcPct val="50000"/>
              </a:spcBef>
            </a:pPr>
            <a:r>
              <a:rPr lang="en-US" sz="2000" i="1" dirty="0">
                <a:latin typeface="Times New Roman" pitchFamily="18" charset="0"/>
              </a:rPr>
              <a:t>s</a:t>
            </a:r>
          </a:p>
        </p:txBody>
      </p:sp>
      <p:sp>
        <p:nvSpPr>
          <p:cNvPr id="16407" name="Oval 32"/>
          <p:cNvSpPr>
            <a:spLocks noChangeArrowheads="1"/>
          </p:cNvSpPr>
          <p:nvPr/>
        </p:nvSpPr>
        <p:spPr bwMode="auto">
          <a:xfrm>
            <a:off x="4191000" y="2844800"/>
            <a:ext cx="381000" cy="381000"/>
          </a:xfrm>
          <a:prstGeom prst="ellipse">
            <a:avLst/>
          </a:prstGeom>
          <a:solidFill>
            <a:srgbClr val="FF0000"/>
          </a:solidFill>
          <a:ln w="9525" algn="ctr">
            <a:solidFill>
              <a:schemeClr val="tx1"/>
            </a:solidFill>
            <a:round/>
            <a:headEnd/>
            <a:tailEnd/>
          </a:ln>
        </p:spPr>
        <p:txBody>
          <a:bodyPr wrap="none" anchor="ctr"/>
          <a:lstStyle/>
          <a:p>
            <a:endParaRPr lang="en-US"/>
          </a:p>
        </p:txBody>
      </p:sp>
      <p:sp>
        <p:nvSpPr>
          <p:cNvPr id="16408" name="Text Box 33"/>
          <p:cNvSpPr txBox="1">
            <a:spLocks noChangeArrowheads="1"/>
          </p:cNvSpPr>
          <p:nvPr/>
        </p:nvSpPr>
        <p:spPr bwMode="auto">
          <a:xfrm>
            <a:off x="4191000" y="2844800"/>
            <a:ext cx="381000" cy="396875"/>
          </a:xfrm>
          <a:prstGeom prst="rect">
            <a:avLst/>
          </a:prstGeom>
          <a:noFill/>
          <a:ln w="9525" algn="ctr">
            <a:noFill/>
            <a:miter lim="800000"/>
            <a:headEnd/>
            <a:tailEnd/>
          </a:ln>
        </p:spPr>
        <p:txBody>
          <a:bodyPr>
            <a:spAutoFit/>
          </a:bodyPr>
          <a:lstStyle/>
          <a:p>
            <a:pPr>
              <a:spcBef>
                <a:spcPct val="50000"/>
              </a:spcBef>
            </a:pPr>
            <a:r>
              <a:rPr lang="en-US" sz="2000" i="1" dirty="0">
                <a:latin typeface="Times New Roman" pitchFamily="18" charset="0"/>
              </a:rPr>
              <a:t>t</a:t>
            </a:r>
          </a:p>
        </p:txBody>
      </p:sp>
      <p:pic>
        <p:nvPicPr>
          <p:cNvPr id="16400" name="Picture 35" descr="txp_fig"/>
          <p:cNvPicPr>
            <a:picLocks noChangeAspect="1" noChangeArrowheads="1"/>
          </p:cNvPicPr>
          <p:nvPr>
            <p:custDataLst>
              <p:tags r:id="rId2"/>
            </p:custDataLst>
          </p:nvPr>
        </p:nvPicPr>
        <p:blipFill>
          <a:blip r:embed="rId5"/>
          <a:srcRect/>
          <a:stretch>
            <a:fillRect/>
          </a:stretch>
        </p:blipFill>
        <p:spPr bwMode="auto">
          <a:xfrm>
            <a:off x="1143000" y="4445000"/>
            <a:ext cx="241300" cy="231775"/>
          </a:xfrm>
          <a:prstGeom prst="rect">
            <a:avLst/>
          </a:prstGeom>
          <a:noFill/>
          <a:ln w="9525">
            <a:noFill/>
            <a:miter lim="800000"/>
            <a:headEnd/>
            <a:tailEnd/>
          </a:ln>
        </p:spPr>
      </p:pic>
      <p:pic>
        <p:nvPicPr>
          <p:cNvPr id="16401" name="Picture 36" descr="txp_fig"/>
          <p:cNvPicPr>
            <a:picLocks noChangeAspect="1" noChangeArrowheads="1"/>
          </p:cNvPicPr>
          <p:nvPr>
            <p:custDataLst>
              <p:tags r:id="rId3"/>
            </p:custDataLst>
          </p:nvPr>
        </p:nvPicPr>
        <p:blipFill>
          <a:blip r:embed="rId6"/>
          <a:srcRect/>
          <a:stretch>
            <a:fillRect/>
          </a:stretch>
        </p:blipFill>
        <p:spPr bwMode="auto">
          <a:xfrm>
            <a:off x="3886200" y="4445000"/>
            <a:ext cx="290513" cy="277813"/>
          </a:xfrm>
          <a:prstGeom prst="rect">
            <a:avLst/>
          </a:prstGeom>
          <a:noFill/>
          <a:ln w="9525">
            <a:noFill/>
            <a:miter lim="800000"/>
            <a:headEnd/>
            <a:tailEnd/>
          </a:ln>
        </p:spPr>
      </p:pic>
      <p:sp>
        <p:nvSpPr>
          <p:cNvPr id="16402" name="Text Box 39"/>
          <p:cNvSpPr txBox="1">
            <a:spLocks noChangeArrowheads="1"/>
          </p:cNvSpPr>
          <p:nvPr/>
        </p:nvSpPr>
        <p:spPr bwMode="auto">
          <a:xfrm>
            <a:off x="1981200" y="4140200"/>
            <a:ext cx="1219200" cy="701675"/>
          </a:xfrm>
          <a:prstGeom prst="rect">
            <a:avLst/>
          </a:prstGeom>
          <a:noFill/>
          <a:ln w="9525" algn="ctr">
            <a:noFill/>
            <a:miter lim="800000"/>
            <a:headEnd/>
            <a:tailEnd/>
          </a:ln>
        </p:spPr>
        <p:txBody>
          <a:bodyPr>
            <a:spAutoFit/>
          </a:bodyPr>
          <a:lstStyle/>
          <a:p>
            <a:pPr>
              <a:spcBef>
                <a:spcPct val="50000"/>
              </a:spcBef>
            </a:pPr>
            <a:r>
              <a:rPr lang="en-US" sz="2000" dirty="0">
                <a:latin typeface="+mn-lt"/>
              </a:rPr>
              <a:t>Value of</a:t>
            </a:r>
            <a:br>
              <a:rPr lang="en-US" sz="2000" dirty="0">
                <a:latin typeface="+mn-lt"/>
              </a:rPr>
            </a:br>
            <a:r>
              <a:rPr lang="en-US" sz="2000" i="1" dirty="0">
                <a:latin typeface="+mn-lt"/>
              </a:rPr>
              <a:t>s-t</a:t>
            </a:r>
            <a:r>
              <a:rPr lang="en-US" sz="2000" dirty="0">
                <a:latin typeface="+mn-lt"/>
              </a:rPr>
              <a:t> cut</a:t>
            </a:r>
          </a:p>
        </p:txBody>
      </p:sp>
      <p:grpSp>
        <p:nvGrpSpPr>
          <p:cNvPr id="4" name="Group 46"/>
          <p:cNvGrpSpPr>
            <a:grpSpLocks/>
          </p:cNvGrpSpPr>
          <p:nvPr/>
        </p:nvGrpSpPr>
        <p:grpSpPr bwMode="auto">
          <a:xfrm>
            <a:off x="1143000" y="2895600"/>
            <a:ext cx="3352800" cy="1181100"/>
            <a:chOff x="1536" y="1808"/>
            <a:chExt cx="2112" cy="744"/>
          </a:xfrm>
        </p:grpSpPr>
        <p:sp>
          <p:nvSpPr>
            <p:cNvPr id="16404" name="Freeform 43"/>
            <p:cNvSpPr>
              <a:spLocks/>
            </p:cNvSpPr>
            <p:nvPr/>
          </p:nvSpPr>
          <p:spPr bwMode="auto">
            <a:xfrm>
              <a:off x="1632" y="1808"/>
              <a:ext cx="1824" cy="368"/>
            </a:xfrm>
            <a:custGeom>
              <a:avLst/>
              <a:gdLst>
                <a:gd name="T0" fmla="*/ 0 w 1824"/>
                <a:gd name="T1" fmla="*/ 352 h 368"/>
                <a:gd name="T2" fmla="*/ 144 w 1824"/>
                <a:gd name="T3" fmla="*/ 304 h 368"/>
                <a:gd name="T4" fmla="*/ 288 w 1824"/>
                <a:gd name="T5" fmla="*/ 304 h 368"/>
                <a:gd name="T6" fmla="*/ 528 w 1824"/>
                <a:gd name="T7" fmla="*/ 352 h 368"/>
                <a:gd name="T8" fmla="*/ 1152 w 1824"/>
                <a:gd name="T9" fmla="*/ 352 h 368"/>
                <a:gd name="T10" fmla="*/ 1440 w 1824"/>
                <a:gd name="T11" fmla="*/ 256 h 368"/>
                <a:gd name="T12" fmla="*/ 1584 w 1824"/>
                <a:gd name="T13" fmla="*/ 112 h 368"/>
                <a:gd name="T14" fmla="*/ 1728 w 1824"/>
                <a:gd name="T15" fmla="*/ 16 h 368"/>
                <a:gd name="T16" fmla="*/ 1824 w 1824"/>
                <a:gd name="T17" fmla="*/ 16 h 3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824"/>
                <a:gd name="T28" fmla="*/ 0 h 368"/>
                <a:gd name="T29" fmla="*/ 1824 w 1824"/>
                <a:gd name="T30" fmla="*/ 368 h 3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824" h="368">
                  <a:moveTo>
                    <a:pt x="0" y="352"/>
                  </a:moveTo>
                  <a:cubicBezTo>
                    <a:pt x="48" y="332"/>
                    <a:pt x="96" y="312"/>
                    <a:pt x="144" y="304"/>
                  </a:cubicBezTo>
                  <a:cubicBezTo>
                    <a:pt x="192" y="296"/>
                    <a:pt x="224" y="296"/>
                    <a:pt x="288" y="304"/>
                  </a:cubicBezTo>
                  <a:cubicBezTo>
                    <a:pt x="352" y="312"/>
                    <a:pt x="384" y="344"/>
                    <a:pt x="528" y="352"/>
                  </a:cubicBezTo>
                  <a:cubicBezTo>
                    <a:pt x="672" y="360"/>
                    <a:pt x="1000" y="368"/>
                    <a:pt x="1152" y="352"/>
                  </a:cubicBezTo>
                  <a:cubicBezTo>
                    <a:pt x="1304" y="336"/>
                    <a:pt x="1368" y="296"/>
                    <a:pt x="1440" y="256"/>
                  </a:cubicBezTo>
                  <a:cubicBezTo>
                    <a:pt x="1512" y="216"/>
                    <a:pt x="1536" y="152"/>
                    <a:pt x="1584" y="112"/>
                  </a:cubicBezTo>
                  <a:cubicBezTo>
                    <a:pt x="1632" y="72"/>
                    <a:pt x="1688" y="32"/>
                    <a:pt x="1728" y="16"/>
                  </a:cubicBezTo>
                  <a:cubicBezTo>
                    <a:pt x="1768" y="0"/>
                    <a:pt x="1796" y="8"/>
                    <a:pt x="1824" y="16"/>
                  </a:cubicBezTo>
                </a:path>
              </a:pathLst>
            </a:custGeom>
            <a:noFill/>
            <a:ln w="38100">
              <a:solidFill>
                <a:srgbClr val="7030A0"/>
              </a:solidFill>
              <a:round/>
              <a:headEnd/>
              <a:tailEnd type="triangle" w="med" len="med"/>
            </a:ln>
          </p:spPr>
          <p:txBody>
            <a:bodyPr wrap="none" anchor="ctr"/>
            <a:lstStyle/>
            <a:p>
              <a:endParaRPr lang="en-US"/>
            </a:p>
          </p:txBody>
        </p:sp>
        <p:sp>
          <p:nvSpPr>
            <p:cNvPr id="16405" name="Freeform 44"/>
            <p:cNvSpPr>
              <a:spLocks/>
            </p:cNvSpPr>
            <p:nvPr/>
          </p:nvSpPr>
          <p:spPr bwMode="auto">
            <a:xfrm>
              <a:off x="1632" y="2016"/>
              <a:ext cx="1872" cy="336"/>
            </a:xfrm>
            <a:custGeom>
              <a:avLst/>
              <a:gdLst>
                <a:gd name="T0" fmla="*/ 0 w 1872"/>
                <a:gd name="T1" fmla="*/ 240 h 336"/>
                <a:gd name="T2" fmla="*/ 48 w 1872"/>
                <a:gd name="T3" fmla="*/ 288 h 336"/>
                <a:gd name="T4" fmla="*/ 192 w 1872"/>
                <a:gd name="T5" fmla="*/ 336 h 336"/>
                <a:gd name="T6" fmla="*/ 336 w 1872"/>
                <a:gd name="T7" fmla="*/ 288 h 336"/>
                <a:gd name="T8" fmla="*/ 528 w 1872"/>
                <a:gd name="T9" fmla="*/ 288 h 336"/>
                <a:gd name="T10" fmla="*/ 1200 w 1872"/>
                <a:gd name="T11" fmla="*/ 288 h 336"/>
                <a:gd name="T12" fmla="*/ 1392 w 1872"/>
                <a:gd name="T13" fmla="*/ 240 h 336"/>
                <a:gd name="T14" fmla="*/ 1536 w 1872"/>
                <a:gd name="T15" fmla="*/ 144 h 336"/>
                <a:gd name="T16" fmla="*/ 1680 w 1872"/>
                <a:gd name="T17" fmla="*/ 48 h 336"/>
                <a:gd name="T18" fmla="*/ 1872 w 1872"/>
                <a:gd name="T19" fmla="*/ 0 h 3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72"/>
                <a:gd name="T31" fmla="*/ 0 h 336"/>
                <a:gd name="T32" fmla="*/ 1872 w 1872"/>
                <a:gd name="T33" fmla="*/ 336 h 3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72" h="336">
                  <a:moveTo>
                    <a:pt x="0" y="240"/>
                  </a:moveTo>
                  <a:cubicBezTo>
                    <a:pt x="8" y="256"/>
                    <a:pt x="16" y="272"/>
                    <a:pt x="48" y="288"/>
                  </a:cubicBezTo>
                  <a:cubicBezTo>
                    <a:pt x="80" y="304"/>
                    <a:pt x="144" y="336"/>
                    <a:pt x="192" y="336"/>
                  </a:cubicBezTo>
                  <a:cubicBezTo>
                    <a:pt x="240" y="336"/>
                    <a:pt x="280" y="296"/>
                    <a:pt x="336" y="288"/>
                  </a:cubicBezTo>
                  <a:cubicBezTo>
                    <a:pt x="392" y="280"/>
                    <a:pt x="384" y="288"/>
                    <a:pt x="528" y="288"/>
                  </a:cubicBezTo>
                  <a:cubicBezTo>
                    <a:pt x="672" y="288"/>
                    <a:pt x="1056" y="296"/>
                    <a:pt x="1200" y="288"/>
                  </a:cubicBezTo>
                  <a:cubicBezTo>
                    <a:pt x="1344" y="280"/>
                    <a:pt x="1336" y="264"/>
                    <a:pt x="1392" y="240"/>
                  </a:cubicBezTo>
                  <a:cubicBezTo>
                    <a:pt x="1448" y="216"/>
                    <a:pt x="1488" y="176"/>
                    <a:pt x="1536" y="144"/>
                  </a:cubicBezTo>
                  <a:cubicBezTo>
                    <a:pt x="1584" y="112"/>
                    <a:pt x="1624" y="72"/>
                    <a:pt x="1680" y="48"/>
                  </a:cubicBezTo>
                  <a:cubicBezTo>
                    <a:pt x="1736" y="24"/>
                    <a:pt x="1804" y="12"/>
                    <a:pt x="1872" y="0"/>
                  </a:cubicBezTo>
                </a:path>
              </a:pathLst>
            </a:custGeom>
            <a:noFill/>
            <a:ln w="38100">
              <a:solidFill>
                <a:srgbClr val="7030A0"/>
              </a:solidFill>
              <a:round/>
              <a:headEnd/>
              <a:tailEnd type="triangle" w="med" len="med"/>
            </a:ln>
          </p:spPr>
          <p:txBody>
            <a:bodyPr wrap="none" anchor="ctr"/>
            <a:lstStyle/>
            <a:p>
              <a:endParaRPr lang="en-US"/>
            </a:p>
          </p:txBody>
        </p:sp>
        <p:sp>
          <p:nvSpPr>
            <p:cNvPr id="16406" name="Freeform 45"/>
            <p:cNvSpPr>
              <a:spLocks/>
            </p:cNvSpPr>
            <p:nvPr/>
          </p:nvSpPr>
          <p:spPr bwMode="auto">
            <a:xfrm>
              <a:off x="1536" y="2016"/>
              <a:ext cx="2112" cy="536"/>
            </a:xfrm>
            <a:custGeom>
              <a:avLst/>
              <a:gdLst>
                <a:gd name="T0" fmla="*/ 0 w 2112"/>
                <a:gd name="T1" fmla="*/ 288 h 536"/>
                <a:gd name="T2" fmla="*/ 96 w 2112"/>
                <a:gd name="T3" fmla="*/ 480 h 536"/>
                <a:gd name="T4" fmla="*/ 240 w 2112"/>
                <a:gd name="T5" fmla="*/ 528 h 536"/>
                <a:gd name="T6" fmla="*/ 336 w 2112"/>
                <a:gd name="T7" fmla="*/ 528 h 536"/>
                <a:gd name="T8" fmla="*/ 432 w 2112"/>
                <a:gd name="T9" fmla="*/ 480 h 536"/>
                <a:gd name="T10" fmla="*/ 576 w 2112"/>
                <a:gd name="T11" fmla="*/ 432 h 536"/>
                <a:gd name="T12" fmla="*/ 1440 w 2112"/>
                <a:gd name="T13" fmla="*/ 432 h 536"/>
                <a:gd name="T14" fmla="*/ 1776 w 2112"/>
                <a:gd name="T15" fmla="*/ 384 h 536"/>
                <a:gd name="T16" fmla="*/ 2016 w 2112"/>
                <a:gd name="T17" fmla="*/ 240 h 536"/>
                <a:gd name="T18" fmla="*/ 2112 w 2112"/>
                <a:gd name="T19" fmla="*/ 0 h 5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112"/>
                <a:gd name="T31" fmla="*/ 0 h 536"/>
                <a:gd name="T32" fmla="*/ 2112 w 2112"/>
                <a:gd name="T33" fmla="*/ 536 h 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12" h="536">
                  <a:moveTo>
                    <a:pt x="0" y="288"/>
                  </a:moveTo>
                  <a:cubicBezTo>
                    <a:pt x="28" y="364"/>
                    <a:pt x="56" y="440"/>
                    <a:pt x="96" y="480"/>
                  </a:cubicBezTo>
                  <a:cubicBezTo>
                    <a:pt x="136" y="520"/>
                    <a:pt x="200" y="520"/>
                    <a:pt x="240" y="528"/>
                  </a:cubicBezTo>
                  <a:cubicBezTo>
                    <a:pt x="280" y="536"/>
                    <a:pt x="304" y="536"/>
                    <a:pt x="336" y="528"/>
                  </a:cubicBezTo>
                  <a:cubicBezTo>
                    <a:pt x="368" y="520"/>
                    <a:pt x="392" y="496"/>
                    <a:pt x="432" y="480"/>
                  </a:cubicBezTo>
                  <a:cubicBezTo>
                    <a:pt x="472" y="464"/>
                    <a:pt x="408" y="440"/>
                    <a:pt x="576" y="432"/>
                  </a:cubicBezTo>
                  <a:cubicBezTo>
                    <a:pt x="744" y="424"/>
                    <a:pt x="1240" y="440"/>
                    <a:pt x="1440" y="432"/>
                  </a:cubicBezTo>
                  <a:cubicBezTo>
                    <a:pt x="1640" y="424"/>
                    <a:pt x="1680" y="416"/>
                    <a:pt x="1776" y="384"/>
                  </a:cubicBezTo>
                  <a:cubicBezTo>
                    <a:pt x="1872" y="352"/>
                    <a:pt x="1960" y="304"/>
                    <a:pt x="2016" y="240"/>
                  </a:cubicBezTo>
                  <a:cubicBezTo>
                    <a:pt x="2072" y="176"/>
                    <a:pt x="2092" y="88"/>
                    <a:pt x="2112" y="0"/>
                  </a:cubicBezTo>
                </a:path>
              </a:pathLst>
            </a:custGeom>
            <a:noFill/>
            <a:ln w="38100">
              <a:solidFill>
                <a:srgbClr val="7030A0"/>
              </a:solidFill>
              <a:round/>
              <a:headEnd/>
              <a:tailEnd type="triangle" w="med" len="med"/>
            </a:ln>
          </p:spPr>
          <p:txBody>
            <a:bodyPr wrap="none" anchor="ctr"/>
            <a:lstStyle/>
            <a:p>
              <a:endParaRPr lang="en-US"/>
            </a:p>
          </p:txBody>
        </p:sp>
      </p:grpSp>
      <p:sp>
        <p:nvSpPr>
          <p:cNvPr id="27" name="Text Box 63"/>
          <p:cNvSpPr txBox="1">
            <a:spLocks noChangeArrowheads="1"/>
          </p:cNvSpPr>
          <p:nvPr/>
        </p:nvSpPr>
        <p:spPr bwMode="auto">
          <a:xfrm>
            <a:off x="533400" y="6265863"/>
            <a:ext cx="8077200" cy="339725"/>
          </a:xfrm>
          <a:prstGeom prst="rect">
            <a:avLst/>
          </a:prstGeom>
          <a:noFill/>
          <a:ln w="9525" algn="ctr">
            <a:noFill/>
            <a:miter lim="800000"/>
            <a:headEnd/>
            <a:tailEnd/>
          </a:ln>
        </p:spPr>
        <p:txBody>
          <a:bodyPr>
            <a:spAutoFit/>
          </a:bodyPr>
          <a:lstStyle/>
          <a:p>
            <a:pPr lvl="1" eaLnBrk="1" hangingPunct="1">
              <a:lnSpc>
                <a:spcPct val="90000"/>
              </a:lnSpc>
              <a:spcBef>
                <a:spcPct val="20000"/>
              </a:spcBef>
              <a:buClr>
                <a:schemeClr val="hlink"/>
              </a:buClr>
              <a:buSzPct val="55000"/>
              <a:buFont typeface="Wingdings" pitchFamily="2" charset="2"/>
              <a:buNone/>
            </a:pPr>
            <a:r>
              <a:rPr lang="en-US" i="1" dirty="0" smtClean="0">
                <a:solidFill>
                  <a:schemeClr val="tx2"/>
                </a:solidFill>
              </a:rPr>
              <a:t>[</a:t>
            </a:r>
            <a:r>
              <a:rPr lang="en-US" i="1" dirty="0" err="1" smtClean="0">
                <a:solidFill>
                  <a:schemeClr val="tx2"/>
                </a:solidFill>
              </a:rPr>
              <a:t>Menger</a:t>
            </a:r>
            <a:r>
              <a:rPr lang="en-US" i="1" dirty="0" smtClean="0">
                <a:solidFill>
                  <a:schemeClr val="tx2"/>
                </a:solidFill>
              </a:rPr>
              <a:t>; 1927]</a:t>
            </a:r>
            <a:endParaRPr lang="en-US" i="1" dirty="0">
              <a:solidFill>
                <a:schemeClr val="tx2"/>
              </a:solidFill>
            </a:endParaRPr>
          </a:p>
        </p:txBody>
      </p:sp>
      <p:sp>
        <p:nvSpPr>
          <p:cNvPr id="28" name="Content Placeholder 3"/>
          <p:cNvSpPr txBox="1">
            <a:spLocks/>
          </p:cNvSpPr>
          <p:nvPr/>
        </p:nvSpPr>
        <p:spPr>
          <a:xfrm>
            <a:off x="4800600" y="1981200"/>
            <a:ext cx="4038600" cy="29718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Given</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Directed graph (</a:t>
            </a:r>
            <a:r>
              <a:rPr kumimoji="0" lang="en-US" sz="2000" b="0" i="1" u="none" strike="noStrike" kern="0" cap="none" spc="0" normalizeH="0" baseline="0" noProof="0" dirty="0" smtClean="0">
                <a:ln>
                  <a:noFill/>
                </a:ln>
                <a:solidFill>
                  <a:schemeClr val="tx1"/>
                </a:solidFill>
                <a:effectLst/>
                <a:uLnTx/>
                <a:uFillTx/>
                <a:latin typeface="+mn-lt"/>
              </a:rPr>
              <a:t>V,E</a:t>
            </a:r>
            <a:r>
              <a:rPr kumimoji="0" lang="en-US" sz="2000" b="0" i="0" u="none" strike="noStrike" kern="0" cap="none" spc="0" normalizeH="0" baseline="0" noProof="0" dirty="0" smtClean="0">
                <a:ln>
                  <a:noFill/>
                </a:ln>
                <a:solidFill>
                  <a:schemeClr val="tx1"/>
                </a:solidFill>
                <a:effectLst/>
                <a:uLnTx/>
                <a:uFillTx/>
                <a:latin typeface="+mn-lt"/>
              </a:rPr>
              <a:t>) with</a:t>
            </a:r>
            <a:br>
              <a:rPr kumimoji="0" lang="en-US" sz="2000" b="0" i="0" u="none" strike="noStrike" kern="0" cap="none" spc="0" normalizeH="0" baseline="0" noProof="0" dirty="0" smtClean="0">
                <a:ln>
                  <a:noFill/>
                </a:ln>
                <a:solidFill>
                  <a:schemeClr val="tx1"/>
                </a:solidFill>
                <a:effectLst/>
                <a:uLnTx/>
                <a:uFillTx/>
                <a:latin typeface="+mn-lt"/>
              </a:rPr>
            </a:br>
            <a:r>
              <a:rPr kumimoji="0" lang="en-US" sz="2000" b="0" i="0" u="none" strike="noStrike" kern="0" cap="none" spc="0" normalizeH="0" baseline="0" noProof="0" dirty="0" smtClean="0">
                <a:ln>
                  <a:noFill/>
                </a:ln>
                <a:solidFill>
                  <a:schemeClr val="tx1"/>
                </a:solidFill>
                <a:effectLst/>
                <a:uLnTx/>
                <a:uFillTx/>
                <a:latin typeface="+mn-lt"/>
              </a:rPr>
              <a:t>edge capacities</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Single</a:t>
            </a:r>
            <a:r>
              <a:rPr kumimoji="0" lang="en-US" sz="2000" b="0" i="0" u="none" strike="noStrike" kern="0" cap="none" spc="0" normalizeH="0" noProof="0" dirty="0" smtClean="0">
                <a:ln>
                  <a:noFill/>
                </a:ln>
                <a:solidFill>
                  <a:schemeClr val="tx1"/>
                </a:solidFill>
                <a:effectLst/>
                <a:uLnTx/>
                <a:uFillTx/>
                <a:latin typeface="+mn-lt"/>
              </a:rPr>
              <a:t> </a:t>
            </a:r>
            <a:r>
              <a:rPr kumimoji="0" lang="en-US" sz="2000" b="0" i="0" u="none" strike="noStrike" kern="0" cap="none" spc="0" normalizeH="0" noProof="0" dirty="0" err="1" smtClean="0">
                <a:ln>
                  <a:noFill/>
                </a:ln>
                <a:solidFill>
                  <a:schemeClr val="tx1"/>
                </a:solidFill>
                <a:effectLst/>
                <a:uLnTx/>
                <a:uFillTx/>
                <a:latin typeface="+mn-lt"/>
              </a:rPr>
              <a:t>unicast</a:t>
            </a:r>
            <a:r>
              <a:rPr kumimoji="0" lang="en-US" sz="2000" b="0" i="0" u="none" strike="noStrike" kern="0" cap="none" spc="0" normalizeH="0" noProof="0" dirty="0" smtClean="0">
                <a:ln>
                  <a:noFill/>
                </a:ln>
                <a:solidFill>
                  <a:schemeClr val="tx1"/>
                </a:solidFill>
                <a:effectLst/>
                <a:uLnTx/>
                <a:uFillTx/>
                <a:latin typeface="+mn-lt"/>
              </a:rPr>
              <a:t> session with</a:t>
            </a:r>
          </a:p>
          <a:p>
            <a:pPr marL="1200150" lvl="2" indent="-285750" algn="l">
              <a:spcBef>
                <a:spcPct val="20000"/>
              </a:spcBef>
              <a:buClr>
                <a:schemeClr val="hlink"/>
              </a:buClr>
              <a:buSzPct val="55000"/>
              <a:buFont typeface="Wingdings" pitchFamily="2" charset="2"/>
              <a:buChar char="n"/>
            </a:pPr>
            <a:r>
              <a:rPr lang="en-US" sz="2000" kern="0" baseline="0" dirty="0" smtClean="0">
                <a:latin typeface="+mn-lt"/>
              </a:rPr>
              <a:t>Sender</a:t>
            </a:r>
            <a:r>
              <a:rPr lang="en-US" sz="2000" i="1" kern="0" dirty="0" smtClean="0">
                <a:latin typeface="Times New Roman" pitchFamily="18" charset="0"/>
                <a:cs typeface="Times New Roman" pitchFamily="18" charset="0"/>
              </a:rPr>
              <a:t> s</a:t>
            </a:r>
          </a:p>
          <a:p>
            <a:pPr marL="1200150" lvl="2" indent="-285750" algn="l">
              <a:spcBef>
                <a:spcPct val="20000"/>
              </a:spcBef>
              <a:buClr>
                <a:schemeClr val="hlink"/>
              </a:buClr>
              <a:buSzPct val="55000"/>
              <a:buFont typeface="Wingdings" pitchFamily="2" charset="2"/>
              <a:buChar char="n"/>
            </a:pPr>
            <a:r>
              <a:rPr kumimoji="0" lang="en-US" sz="2000" b="0" i="0" u="none" strike="noStrike" kern="0" cap="none" spc="0" normalizeH="0" baseline="0" noProof="0" dirty="0" smtClean="0">
                <a:ln>
                  <a:noFill/>
                </a:ln>
                <a:solidFill>
                  <a:schemeClr val="tx1"/>
                </a:solidFill>
                <a:effectLst/>
                <a:uLnTx/>
                <a:uFillTx/>
                <a:latin typeface="+mn-lt"/>
              </a:rPr>
              <a:t>Receiver </a:t>
            </a:r>
            <a:r>
              <a:rPr kumimoji="0" lang="en-US" sz="2000" b="0" i="1" u="none" strike="noStrike" kern="0" cap="none" spc="0" normalizeH="0" baseline="0" noProof="0" dirty="0" smtClean="0">
                <a:ln>
                  <a:noFill/>
                </a:ln>
                <a:solidFill>
                  <a:schemeClr val="tx1"/>
                </a:solidFill>
                <a:effectLst/>
                <a:uLnTx/>
                <a:uFillTx/>
                <a:latin typeface="+mn-lt"/>
              </a:rPr>
              <a:t>t</a:t>
            </a:r>
          </a:p>
          <a:p>
            <a:pPr marL="1200150" lvl="2" indent="-285750" algn="l">
              <a:spcBef>
                <a:spcPct val="20000"/>
              </a:spcBef>
              <a:buClr>
                <a:schemeClr val="hlink"/>
              </a:buClr>
              <a:buSzPct val="55000"/>
              <a:buFont typeface="Wingdings" pitchFamily="2" charset="2"/>
              <a:buChar char="n"/>
            </a:pPr>
            <a:r>
              <a:rPr kumimoji="0" lang="en-US" sz="2000" b="0" u="none" strike="noStrike" kern="0" cap="none" spc="0" normalizeH="0" baseline="0" noProof="0" dirty="0" smtClean="0">
                <a:ln>
                  <a:noFill/>
                </a:ln>
                <a:solidFill>
                  <a:schemeClr val="tx1"/>
                </a:solidFill>
                <a:effectLst/>
                <a:uLnTx/>
                <a:uFillTx/>
                <a:latin typeface="+mn-lt"/>
              </a:rPr>
              <a:t>Transmission</a:t>
            </a:r>
            <a:r>
              <a:rPr kumimoji="0" lang="en-US" sz="2000" b="0" u="none" strike="noStrike" kern="0" cap="none" spc="0" normalizeH="0" noProof="0" dirty="0" smtClean="0">
                <a:ln>
                  <a:noFill/>
                </a:ln>
                <a:solidFill>
                  <a:schemeClr val="tx1"/>
                </a:solidFill>
                <a:effectLst/>
                <a:uLnTx/>
                <a:uFillTx/>
                <a:latin typeface="+mn-lt"/>
              </a:rPr>
              <a:t> rate</a:t>
            </a:r>
            <a:r>
              <a:rPr lang="en-US" sz="2000" kern="0" dirty="0">
                <a:latin typeface="+mn-lt"/>
              </a:rPr>
              <a:t> </a:t>
            </a:r>
            <a:r>
              <a:rPr kumimoji="0" lang="en-US" sz="2000" b="0" i="1" u="none" strike="noStrike" kern="0" cap="none" spc="0" normalizeH="0" noProof="0" dirty="0" smtClean="0">
                <a:ln>
                  <a:noFill/>
                </a:ln>
                <a:solidFill>
                  <a:schemeClr val="tx1"/>
                </a:solidFill>
                <a:effectLst/>
                <a:uLnTx/>
                <a:uFillTx/>
                <a:latin typeface="+mn-lt"/>
              </a:rPr>
              <a:t>r</a:t>
            </a:r>
            <a:endParaRPr kumimoji="0" lang="en-US" sz="2000" b="0" u="none" strike="noStrike" kern="0" cap="none" spc="0" normalizeH="0" baseline="0" noProof="0" dirty="0" smtClean="0">
              <a:ln>
                <a:noFill/>
              </a:ln>
              <a:solidFill>
                <a:schemeClr val="tx1"/>
              </a:solidFill>
              <a:effectLst/>
              <a:uLnTx/>
              <a:uFillTx/>
              <a:latin typeface="+mn-lt"/>
            </a:endParaRPr>
          </a:p>
        </p:txBody>
      </p:sp>
      <p:graphicFrame>
        <p:nvGraphicFramePr>
          <p:cNvPr id="16411" name="Object 27"/>
          <p:cNvGraphicFramePr>
            <a:graphicFrameLocks noChangeAspect="1"/>
          </p:cNvGraphicFramePr>
          <p:nvPr/>
        </p:nvGraphicFramePr>
        <p:xfrm>
          <a:off x="7162800" y="2756848"/>
          <a:ext cx="1217613" cy="347663"/>
        </p:xfrm>
        <a:graphic>
          <a:graphicData uri="http://schemas.openxmlformats.org/presentationml/2006/ole">
            <p:oleObj spid="_x0000_s16411" name="Equation" r:id="rId7" imgW="711000" imgH="203040" progId="Equation.DSMT4">
              <p:embed/>
            </p:oleObj>
          </a:graphicData>
        </a:graphic>
      </p:graphicFrame>
      <p:sp>
        <p:nvSpPr>
          <p:cNvPr id="32" name="Oval 89"/>
          <p:cNvSpPr>
            <a:spLocks noChangeArrowheads="1"/>
          </p:cNvSpPr>
          <p:nvPr/>
        </p:nvSpPr>
        <p:spPr bwMode="auto">
          <a:xfrm>
            <a:off x="7053263" y="3543300"/>
            <a:ext cx="228600" cy="228600"/>
          </a:xfrm>
          <a:prstGeom prst="ellipse">
            <a:avLst/>
          </a:prstGeom>
          <a:solidFill>
            <a:schemeClr val="accent1"/>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33" name="Oval 223"/>
          <p:cNvSpPr>
            <a:spLocks noChangeArrowheads="1"/>
          </p:cNvSpPr>
          <p:nvPr/>
        </p:nvSpPr>
        <p:spPr bwMode="auto">
          <a:xfrm>
            <a:off x="7229475" y="3914775"/>
            <a:ext cx="228600" cy="228600"/>
          </a:xfrm>
          <a:prstGeom prst="ellipse">
            <a:avLst/>
          </a:prstGeom>
          <a:solidFill>
            <a:schemeClr val="hlink"/>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50"/>
          <p:cNvGrpSpPr>
            <a:grpSpLocks/>
          </p:cNvGrpSpPr>
          <p:nvPr/>
        </p:nvGrpSpPr>
        <p:grpSpPr bwMode="auto">
          <a:xfrm>
            <a:off x="1104900" y="1943100"/>
            <a:ext cx="3657600" cy="2965450"/>
            <a:chOff x="888" y="1224"/>
            <a:chExt cx="2304" cy="1868"/>
          </a:xfrm>
        </p:grpSpPr>
        <p:sp>
          <p:nvSpPr>
            <p:cNvPr id="17549" name="Oval 251"/>
            <p:cNvSpPr>
              <a:spLocks noChangeArrowheads="1"/>
            </p:cNvSpPr>
            <p:nvPr/>
          </p:nvSpPr>
          <p:spPr bwMode="auto">
            <a:xfrm>
              <a:off x="3048" y="1944"/>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0" name="Oval 252"/>
            <p:cNvSpPr>
              <a:spLocks noChangeArrowheads="1"/>
            </p:cNvSpPr>
            <p:nvPr/>
          </p:nvSpPr>
          <p:spPr bwMode="auto">
            <a:xfrm>
              <a:off x="2692" y="1876"/>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1" name="Oval 253"/>
            <p:cNvSpPr>
              <a:spLocks noChangeArrowheads="1"/>
            </p:cNvSpPr>
            <p:nvPr/>
          </p:nvSpPr>
          <p:spPr bwMode="auto">
            <a:xfrm>
              <a:off x="2688" y="1296"/>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2" name="Oval 254"/>
            <p:cNvSpPr>
              <a:spLocks noChangeArrowheads="1"/>
            </p:cNvSpPr>
            <p:nvPr/>
          </p:nvSpPr>
          <p:spPr bwMode="auto">
            <a:xfrm>
              <a:off x="2112" y="1224"/>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3" name="Oval 255"/>
            <p:cNvSpPr>
              <a:spLocks noChangeArrowheads="1"/>
            </p:cNvSpPr>
            <p:nvPr/>
          </p:nvSpPr>
          <p:spPr bwMode="auto">
            <a:xfrm>
              <a:off x="2112" y="1796"/>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4" name="Oval 256"/>
            <p:cNvSpPr>
              <a:spLocks noChangeArrowheads="1"/>
            </p:cNvSpPr>
            <p:nvPr/>
          </p:nvSpPr>
          <p:spPr bwMode="auto">
            <a:xfrm>
              <a:off x="2400" y="1864"/>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5" name="Oval 257"/>
            <p:cNvSpPr>
              <a:spLocks noChangeArrowheads="1"/>
            </p:cNvSpPr>
            <p:nvPr/>
          </p:nvSpPr>
          <p:spPr bwMode="auto">
            <a:xfrm>
              <a:off x="2328" y="2300"/>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6" name="Oval 258"/>
            <p:cNvSpPr>
              <a:spLocks noChangeArrowheads="1"/>
            </p:cNvSpPr>
            <p:nvPr/>
          </p:nvSpPr>
          <p:spPr bwMode="auto">
            <a:xfrm>
              <a:off x="2756" y="2228"/>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7" name="Oval 259"/>
            <p:cNvSpPr>
              <a:spLocks noChangeArrowheads="1"/>
            </p:cNvSpPr>
            <p:nvPr/>
          </p:nvSpPr>
          <p:spPr bwMode="auto">
            <a:xfrm>
              <a:off x="2972" y="2592"/>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8" name="Oval 260"/>
            <p:cNvSpPr>
              <a:spLocks noChangeArrowheads="1"/>
            </p:cNvSpPr>
            <p:nvPr/>
          </p:nvSpPr>
          <p:spPr bwMode="auto">
            <a:xfrm>
              <a:off x="2688" y="2880"/>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59" name="Oval 261"/>
            <p:cNvSpPr>
              <a:spLocks noChangeArrowheads="1"/>
            </p:cNvSpPr>
            <p:nvPr/>
          </p:nvSpPr>
          <p:spPr bwMode="auto">
            <a:xfrm>
              <a:off x="2400" y="2592"/>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0" name="Oval 262"/>
            <p:cNvSpPr>
              <a:spLocks noChangeArrowheads="1"/>
            </p:cNvSpPr>
            <p:nvPr/>
          </p:nvSpPr>
          <p:spPr bwMode="auto">
            <a:xfrm>
              <a:off x="2040" y="2592"/>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1" name="Oval 263"/>
            <p:cNvSpPr>
              <a:spLocks noChangeArrowheads="1"/>
            </p:cNvSpPr>
            <p:nvPr/>
          </p:nvSpPr>
          <p:spPr bwMode="auto">
            <a:xfrm>
              <a:off x="1824" y="2948"/>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2" name="Oval 264"/>
            <p:cNvSpPr>
              <a:spLocks noChangeArrowheads="1"/>
            </p:cNvSpPr>
            <p:nvPr/>
          </p:nvSpPr>
          <p:spPr bwMode="auto">
            <a:xfrm>
              <a:off x="1608" y="2592"/>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3" name="Oval 265"/>
            <p:cNvSpPr>
              <a:spLocks noChangeArrowheads="1"/>
            </p:cNvSpPr>
            <p:nvPr/>
          </p:nvSpPr>
          <p:spPr bwMode="auto">
            <a:xfrm>
              <a:off x="1752" y="2160"/>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4" name="Oval 266"/>
            <p:cNvSpPr>
              <a:spLocks noChangeArrowheads="1"/>
            </p:cNvSpPr>
            <p:nvPr/>
          </p:nvSpPr>
          <p:spPr bwMode="auto">
            <a:xfrm>
              <a:off x="1248" y="2516"/>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5" name="Oval 267"/>
            <p:cNvSpPr>
              <a:spLocks noChangeArrowheads="1"/>
            </p:cNvSpPr>
            <p:nvPr/>
          </p:nvSpPr>
          <p:spPr bwMode="auto">
            <a:xfrm>
              <a:off x="1104" y="2876"/>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6" name="Oval 268"/>
            <p:cNvSpPr>
              <a:spLocks noChangeArrowheads="1"/>
            </p:cNvSpPr>
            <p:nvPr/>
          </p:nvSpPr>
          <p:spPr bwMode="auto">
            <a:xfrm>
              <a:off x="892" y="2376"/>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7" name="Oval 269"/>
            <p:cNvSpPr>
              <a:spLocks noChangeArrowheads="1"/>
            </p:cNvSpPr>
            <p:nvPr/>
          </p:nvSpPr>
          <p:spPr bwMode="auto">
            <a:xfrm>
              <a:off x="888" y="1872"/>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8" name="Oval 270"/>
            <p:cNvSpPr>
              <a:spLocks noChangeArrowheads="1"/>
            </p:cNvSpPr>
            <p:nvPr/>
          </p:nvSpPr>
          <p:spPr bwMode="auto">
            <a:xfrm>
              <a:off x="1104" y="1436"/>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69" name="Oval 271"/>
            <p:cNvSpPr>
              <a:spLocks noChangeArrowheads="1"/>
            </p:cNvSpPr>
            <p:nvPr/>
          </p:nvSpPr>
          <p:spPr bwMode="auto">
            <a:xfrm>
              <a:off x="1248" y="1656"/>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70" name="Oval 272"/>
            <p:cNvSpPr>
              <a:spLocks noChangeArrowheads="1"/>
            </p:cNvSpPr>
            <p:nvPr/>
          </p:nvSpPr>
          <p:spPr bwMode="auto">
            <a:xfrm>
              <a:off x="1752" y="1584"/>
              <a:ext cx="144" cy="144"/>
            </a:xfrm>
            <a:prstGeom prst="ellipse">
              <a:avLst/>
            </a:prstGeom>
            <a:solidFill>
              <a:schemeClr val="hlink"/>
            </a:solidFill>
            <a:ln w="9525">
              <a:solidFill>
                <a:schemeClr val="tx1"/>
              </a:solidFill>
              <a:round/>
              <a:headEnd/>
              <a:tailEnd/>
            </a:ln>
          </p:spPr>
          <p:txBody>
            <a:bodyPr wrap="none" anchor="ctr"/>
            <a:lstStyle/>
            <a:p>
              <a:endParaRPr lang="en-US"/>
            </a:p>
          </p:txBody>
        </p:sp>
        <p:sp>
          <p:nvSpPr>
            <p:cNvPr id="17571" name="Oval 273"/>
            <p:cNvSpPr>
              <a:spLocks noChangeArrowheads="1"/>
            </p:cNvSpPr>
            <p:nvPr/>
          </p:nvSpPr>
          <p:spPr bwMode="auto">
            <a:xfrm>
              <a:off x="1536" y="1292"/>
              <a:ext cx="144" cy="144"/>
            </a:xfrm>
            <a:prstGeom prst="ellipse">
              <a:avLst/>
            </a:prstGeom>
            <a:solidFill>
              <a:schemeClr val="hlink"/>
            </a:solidFill>
            <a:ln w="9525">
              <a:solidFill>
                <a:schemeClr val="tx1"/>
              </a:solidFill>
              <a:round/>
              <a:headEnd/>
              <a:tailEnd/>
            </a:ln>
          </p:spPr>
          <p:txBody>
            <a:bodyPr wrap="none" anchor="ctr"/>
            <a:lstStyle/>
            <a:p>
              <a:endParaRPr lang="en-US"/>
            </a:p>
          </p:txBody>
        </p:sp>
      </p:grpSp>
      <p:sp>
        <p:nvSpPr>
          <p:cNvPr id="17411" name="Rectangle 44"/>
          <p:cNvSpPr>
            <a:spLocks noGrp="1" noChangeArrowheads="1"/>
          </p:cNvSpPr>
          <p:nvPr>
            <p:ph type="title"/>
          </p:nvPr>
        </p:nvSpPr>
        <p:spPr/>
        <p:txBody>
          <a:bodyPr/>
          <a:lstStyle/>
          <a:p>
            <a:pPr eaLnBrk="1" hangingPunct="1"/>
            <a:r>
              <a:rPr lang="en-US" dirty="0" smtClean="0"/>
              <a:t>Single Broadcast Session</a:t>
            </a:r>
          </a:p>
        </p:txBody>
      </p:sp>
      <p:sp>
        <p:nvSpPr>
          <p:cNvPr id="17412" name="Rectangle 45"/>
          <p:cNvSpPr>
            <a:spLocks noGrp="1" noChangeArrowheads="1"/>
          </p:cNvSpPr>
          <p:nvPr>
            <p:ph idx="1"/>
          </p:nvPr>
        </p:nvSpPr>
        <p:spPr>
          <a:xfrm>
            <a:off x="1182688" y="4953000"/>
            <a:ext cx="7772400" cy="1600200"/>
          </a:xfrm>
        </p:spPr>
        <p:txBody>
          <a:bodyPr/>
          <a:lstStyle/>
          <a:p>
            <a:pPr eaLnBrk="1" hangingPunct="1"/>
            <a:r>
              <a:rPr lang="en-US" sz="2400" i="1" dirty="0" smtClean="0"/>
              <a:t>r</a:t>
            </a:r>
            <a:r>
              <a:rPr lang="en-US" sz="2400" dirty="0" smtClean="0"/>
              <a:t> </a:t>
            </a:r>
            <a:r>
              <a:rPr lang="en-US" sz="2400" dirty="0" smtClean="0">
                <a:cs typeface="Tahoma" pitchFamily="34" charset="0"/>
              </a:rPr>
              <a:t>≤</a:t>
            </a:r>
            <a:r>
              <a:rPr lang="en-US" sz="2400" dirty="0" smtClean="0"/>
              <a:t> </a:t>
            </a:r>
            <a:r>
              <a:rPr lang="en-US" sz="2400" dirty="0" err="1" smtClean="0">
                <a:solidFill>
                  <a:schemeClr val="folHlink"/>
                </a:solidFill>
              </a:rPr>
              <a:t>min</a:t>
            </a:r>
            <a:r>
              <a:rPr lang="en-US" sz="2400" i="1" baseline="-25000" dirty="0" err="1" smtClean="0">
                <a:solidFill>
                  <a:schemeClr val="folHlink"/>
                </a:solidFill>
                <a:latin typeface="Times New Roman" pitchFamily="18" charset="0"/>
              </a:rPr>
              <a:t>v</a:t>
            </a:r>
            <a:r>
              <a:rPr lang="ru-RU" sz="1800" baseline="-25000" dirty="0" smtClean="0">
                <a:solidFill>
                  <a:schemeClr val="folHlink"/>
                </a:solidFill>
                <a:latin typeface="Times New Roman" pitchFamily="18" charset="0"/>
                <a:cs typeface="Tahoma" pitchFamily="34" charset="0"/>
              </a:rPr>
              <a:t>Є</a:t>
            </a:r>
            <a:r>
              <a:rPr lang="en-US" sz="2400" i="1" baseline="-25000" dirty="0" smtClean="0">
                <a:solidFill>
                  <a:schemeClr val="folHlink"/>
                </a:solidFill>
                <a:latin typeface="Times New Roman" pitchFamily="18" charset="0"/>
              </a:rPr>
              <a:t>V</a:t>
            </a:r>
            <a:r>
              <a:rPr lang="en-US" sz="2400" dirty="0" smtClean="0">
                <a:solidFill>
                  <a:schemeClr val="folHlink"/>
                </a:solidFill>
              </a:rPr>
              <a:t> </a:t>
            </a:r>
            <a:r>
              <a:rPr lang="en-US" sz="2400" dirty="0" err="1" smtClean="0">
                <a:solidFill>
                  <a:schemeClr val="folHlink"/>
                </a:solidFill>
              </a:rPr>
              <a:t>MinCut</a:t>
            </a:r>
            <a:r>
              <a:rPr lang="en-US" sz="2400" dirty="0" smtClean="0">
                <a:solidFill>
                  <a:schemeClr val="folHlink"/>
                </a:solidFill>
              </a:rPr>
              <a:t>(</a:t>
            </a:r>
            <a:r>
              <a:rPr lang="en-US" sz="2400" i="1" dirty="0" err="1" smtClean="0">
                <a:solidFill>
                  <a:schemeClr val="folHlink"/>
                </a:solidFill>
                <a:latin typeface="Times New Roman" pitchFamily="18" charset="0"/>
              </a:rPr>
              <a:t>s</a:t>
            </a:r>
            <a:r>
              <a:rPr lang="en-US" sz="2400" dirty="0" err="1" smtClean="0">
                <a:solidFill>
                  <a:schemeClr val="folHlink"/>
                </a:solidFill>
              </a:rPr>
              <a:t>,</a:t>
            </a:r>
            <a:r>
              <a:rPr lang="en-US" sz="2400" i="1" dirty="0" err="1" smtClean="0">
                <a:solidFill>
                  <a:schemeClr val="folHlink"/>
                </a:solidFill>
                <a:latin typeface="Times New Roman" pitchFamily="18" charset="0"/>
              </a:rPr>
              <a:t>v</a:t>
            </a:r>
            <a:r>
              <a:rPr lang="en-US" sz="2400" dirty="0" smtClean="0">
                <a:solidFill>
                  <a:schemeClr val="folHlink"/>
                </a:solidFill>
              </a:rPr>
              <a:t>)</a:t>
            </a:r>
          </a:p>
          <a:p>
            <a:pPr eaLnBrk="1" hangingPunct="1"/>
            <a:r>
              <a:rPr lang="en-US" sz="2400" dirty="0" err="1" smtClean="0">
                <a:solidFill>
                  <a:schemeClr val="folHlink"/>
                </a:solidFill>
              </a:rPr>
              <a:t>min</a:t>
            </a:r>
            <a:r>
              <a:rPr lang="en-US" sz="2400" i="1" baseline="-25000" dirty="0" err="1" smtClean="0">
                <a:solidFill>
                  <a:schemeClr val="folHlink"/>
                </a:solidFill>
                <a:latin typeface="Times New Roman" pitchFamily="18" charset="0"/>
              </a:rPr>
              <a:t>v</a:t>
            </a:r>
            <a:r>
              <a:rPr lang="ru-RU" sz="2000" baseline="-25000" dirty="0" smtClean="0">
                <a:solidFill>
                  <a:schemeClr val="folHlink"/>
                </a:solidFill>
                <a:latin typeface="Times New Roman" pitchFamily="18" charset="0"/>
                <a:cs typeface="Tahoma" pitchFamily="34" charset="0"/>
              </a:rPr>
              <a:t>Є</a:t>
            </a:r>
            <a:r>
              <a:rPr lang="en-US" sz="2400" i="1" baseline="-25000" dirty="0" smtClean="0">
                <a:solidFill>
                  <a:schemeClr val="folHlink"/>
                </a:solidFill>
                <a:latin typeface="Times New Roman" pitchFamily="18" charset="0"/>
              </a:rPr>
              <a:t>V</a:t>
            </a:r>
            <a:r>
              <a:rPr lang="en-US" sz="2400" dirty="0" smtClean="0">
                <a:solidFill>
                  <a:schemeClr val="folHlink"/>
                </a:solidFill>
              </a:rPr>
              <a:t> </a:t>
            </a:r>
            <a:r>
              <a:rPr lang="en-US" sz="2400" dirty="0" err="1" smtClean="0">
                <a:solidFill>
                  <a:schemeClr val="folHlink"/>
                </a:solidFill>
              </a:rPr>
              <a:t>MinCut</a:t>
            </a:r>
            <a:r>
              <a:rPr lang="en-US" sz="2400" dirty="0" smtClean="0">
                <a:solidFill>
                  <a:schemeClr val="folHlink"/>
                </a:solidFill>
              </a:rPr>
              <a:t>(</a:t>
            </a:r>
            <a:r>
              <a:rPr lang="en-US" sz="2400" i="1" dirty="0" err="1" smtClean="0">
                <a:solidFill>
                  <a:schemeClr val="folHlink"/>
                </a:solidFill>
                <a:latin typeface="Times New Roman" pitchFamily="18" charset="0"/>
              </a:rPr>
              <a:t>s</a:t>
            </a:r>
            <a:r>
              <a:rPr lang="en-US" sz="2400" dirty="0" err="1" smtClean="0">
                <a:solidFill>
                  <a:schemeClr val="folHlink"/>
                </a:solidFill>
              </a:rPr>
              <a:t>,</a:t>
            </a:r>
            <a:r>
              <a:rPr lang="en-US" sz="2400" i="1" dirty="0" err="1" smtClean="0">
                <a:solidFill>
                  <a:schemeClr val="folHlink"/>
                </a:solidFill>
                <a:latin typeface="Times New Roman" pitchFamily="18" charset="0"/>
              </a:rPr>
              <a:t>v</a:t>
            </a:r>
            <a:r>
              <a:rPr lang="en-US" sz="2400" dirty="0" smtClean="0">
                <a:solidFill>
                  <a:schemeClr val="folHlink"/>
                </a:solidFill>
              </a:rPr>
              <a:t>)</a:t>
            </a:r>
            <a:r>
              <a:rPr lang="en-US" sz="2400" dirty="0" smtClean="0"/>
              <a:t> is achievable (“broadcast capacity”)</a:t>
            </a:r>
            <a:br>
              <a:rPr lang="en-US" sz="2400" dirty="0" smtClean="0"/>
            </a:br>
            <a:r>
              <a:rPr lang="en-US" sz="2400" dirty="0" smtClean="0"/>
              <a:t>by packing edge-disjoint directed spanning trees</a:t>
            </a:r>
          </a:p>
        </p:txBody>
      </p:sp>
      <p:grpSp>
        <p:nvGrpSpPr>
          <p:cNvPr id="3" name="Group 93"/>
          <p:cNvGrpSpPr>
            <a:grpSpLocks noChangeAspect="1"/>
          </p:cNvGrpSpPr>
          <p:nvPr/>
        </p:nvGrpSpPr>
        <p:grpSpPr bwMode="auto">
          <a:xfrm>
            <a:off x="1790700" y="2057400"/>
            <a:ext cx="2284413" cy="1484313"/>
            <a:chOff x="2880" y="1584"/>
            <a:chExt cx="960" cy="624"/>
          </a:xfrm>
        </p:grpSpPr>
        <p:sp>
          <p:nvSpPr>
            <p:cNvPr id="17543" name="Line 94"/>
            <p:cNvSpPr>
              <a:spLocks noChangeAspect="1" noChangeShapeType="1"/>
            </p:cNvSpPr>
            <p:nvPr/>
          </p:nvSpPr>
          <p:spPr bwMode="auto">
            <a:xfrm flipV="1">
              <a:off x="2880" y="1824"/>
              <a:ext cx="336" cy="336"/>
            </a:xfrm>
            <a:prstGeom prst="line">
              <a:avLst/>
            </a:prstGeom>
            <a:noFill/>
            <a:ln w="76200">
              <a:solidFill>
                <a:schemeClr val="accent2"/>
              </a:solidFill>
              <a:round/>
              <a:headEnd/>
              <a:tailEnd/>
            </a:ln>
          </p:spPr>
          <p:txBody>
            <a:bodyPr/>
            <a:lstStyle/>
            <a:p>
              <a:endParaRPr lang="en-US"/>
            </a:p>
          </p:txBody>
        </p:sp>
        <p:sp>
          <p:nvSpPr>
            <p:cNvPr id="17544" name="Line 95"/>
            <p:cNvSpPr>
              <a:spLocks noChangeAspect="1" noChangeShapeType="1"/>
            </p:cNvSpPr>
            <p:nvPr/>
          </p:nvSpPr>
          <p:spPr bwMode="auto">
            <a:xfrm flipV="1">
              <a:off x="3216" y="1584"/>
              <a:ext cx="240" cy="240"/>
            </a:xfrm>
            <a:prstGeom prst="line">
              <a:avLst/>
            </a:prstGeom>
            <a:noFill/>
            <a:ln w="76200">
              <a:solidFill>
                <a:schemeClr val="accent2"/>
              </a:solidFill>
              <a:round/>
              <a:headEnd/>
              <a:tailEnd/>
            </a:ln>
          </p:spPr>
          <p:txBody>
            <a:bodyPr/>
            <a:lstStyle/>
            <a:p>
              <a:endParaRPr lang="en-US"/>
            </a:p>
          </p:txBody>
        </p:sp>
        <p:sp>
          <p:nvSpPr>
            <p:cNvPr id="17545" name="Line 96"/>
            <p:cNvSpPr>
              <a:spLocks noChangeAspect="1" noChangeShapeType="1"/>
            </p:cNvSpPr>
            <p:nvPr/>
          </p:nvSpPr>
          <p:spPr bwMode="auto">
            <a:xfrm>
              <a:off x="3456" y="1584"/>
              <a:ext cx="384" cy="48"/>
            </a:xfrm>
            <a:prstGeom prst="line">
              <a:avLst/>
            </a:prstGeom>
            <a:noFill/>
            <a:ln w="76200">
              <a:solidFill>
                <a:schemeClr val="accent2"/>
              </a:solidFill>
              <a:round/>
              <a:headEnd/>
              <a:tailEnd/>
            </a:ln>
          </p:spPr>
          <p:txBody>
            <a:bodyPr/>
            <a:lstStyle/>
            <a:p>
              <a:endParaRPr lang="en-US"/>
            </a:p>
          </p:txBody>
        </p:sp>
        <p:sp>
          <p:nvSpPr>
            <p:cNvPr id="17546" name="Line 97"/>
            <p:cNvSpPr>
              <a:spLocks noChangeAspect="1" noChangeShapeType="1"/>
            </p:cNvSpPr>
            <p:nvPr/>
          </p:nvSpPr>
          <p:spPr bwMode="auto">
            <a:xfrm>
              <a:off x="2880" y="2160"/>
              <a:ext cx="336" cy="48"/>
            </a:xfrm>
            <a:prstGeom prst="line">
              <a:avLst/>
            </a:prstGeom>
            <a:noFill/>
            <a:ln w="76200">
              <a:solidFill>
                <a:schemeClr val="accent2"/>
              </a:solidFill>
              <a:round/>
              <a:headEnd/>
              <a:tailEnd/>
            </a:ln>
          </p:spPr>
          <p:txBody>
            <a:bodyPr/>
            <a:lstStyle/>
            <a:p>
              <a:endParaRPr lang="en-US"/>
            </a:p>
          </p:txBody>
        </p:sp>
        <p:sp>
          <p:nvSpPr>
            <p:cNvPr id="17547" name="Line 98"/>
            <p:cNvSpPr>
              <a:spLocks noChangeAspect="1" noChangeShapeType="1"/>
            </p:cNvSpPr>
            <p:nvPr/>
          </p:nvSpPr>
          <p:spPr bwMode="auto">
            <a:xfrm flipV="1">
              <a:off x="3216" y="1968"/>
              <a:ext cx="240" cy="240"/>
            </a:xfrm>
            <a:prstGeom prst="line">
              <a:avLst/>
            </a:prstGeom>
            <a:noFill/>
            <a:ln w="76200">
              <a:solidFill>
                <a:schemeClr val="accent2"/>
              </a:solidFill>
              <a:round/>
              <a:headEnd/>
              <a:tailEnd/>
            </a:ln>
          </p:spPr>
          <p:txBody>
            <a:bodyPr/>
            <a:lstStyle/>
            <a:p>
              <a:endParaRPr lang="en-US"/>
            </a:p>
          </p:txBody>
        </p:sp>
        <p:sp>
          <p:nvSpPr>
            <p:cNvPr id="17548" name="Line 99"/>
            <p:cNvSpPr>
              <a:spLocks noChangeAspect="1" noChangeShapeType="1"/>
            </p:cNvSpPr>
            <p:nvPr/>
          </p:nvSpPr>
          <p:spPr bwMode="auto">
            <a:xfrm flipV="1">
              <a:off x="3456" y="1632"/>
              <a:ext cx="384" cy="336"/>
            </a:xfrm>
            <a:prstGeom prst="line">
              <a:avLst/>
            </a:prstGeom>
            <a:noFill/>
            <a:ln w="76200">
              <a:solidFill>
                <a:schemeClr val="accent2"/>
              </a:solidFill>
              <a:round/>
              <a:headEnd/>
              <a:tailEnd/>
            </a:ln>
          </p:spPr>
          <p:txBody>
            <a:bodyPr/>
            <a:lstStyle/>
            <a:p>
              <a:endParaRPr lang="en-US"/>
            </a:p>
          </p:txBody>
        </p:sp>
      </p:grpSp>
      <p:grpSp>
        <p:nvGrpSpPr>
          <p:cNvPr id="4" name="Group 100"/>
          <p:cNvGrpSpPr>
            <a:grpSpLocks noChangeAspect="1"/>
          </p:cNvGrpSpPr>
          <p:nvPr/>
        </p:nvGrpSpPr>
        <p:grpSpPr bwMode="auto">
          <a:xfrm>
            <a:off x="1790700" y="3429000"/>
            <a:ext cx="1712913" cy="1370013"/>
            <a:chOff x="1152" y="2160"/>
            <a:chExt cx="720" cy="576"/>
          </a:xfrm>
        </p:grpSpPr>
        <p:sp>
          <p:nvSpPr>
            <p:cNvPr id="17536" name="Line 101"/>
            <p:cNvSpPr>
              <a:spLocks noChangeAspect="1" noChangeShapeType="1"/>
            </p:cNvSpPr>
            <p:nvPr/>
          </p:nvSpPr>
          <p:spPr bwMode="auto">
            <a:xfrm>
              <a:off x="1152" y="2160"/>
              <a:ext cx="336" cy="48"/>
            </a:xfrm>
            <a:prstGeom prst="line">
              <a:avLst/>
            </a:prstGeom>
            <a:noFill/>
            <a:ln w="76200">
              <a:solidFill>
                <a:schemeClr val="accent2"/>
              </a:solidFill>
              <a:round/>
              <a:headEnd/>
              <a:tailEnd/>
            </a:ln>
          </p:spPr>
          <p:txBody>
            <a:bodyPr/>
            <a:lstStyle/>
            <a:p>
              <a:endParaRPr lang="en-US"/>
            </a:p>
          </p:txBody>
        </p:sp>
        <p:sp>
          <p:nvSpPr>
            <p:cNvPr id="17537" name="Line 102"/>
            <p:cNvSpPr>
              <a:spLocks noChangeAspect="1" noChangeShapeType="1"/>
            </p:cNvSpPr>
            <p:nvPr/>
          </p:nvSpPr>
          <p:spPr bwMode="auto">
            <a:xfrm>
              <a:off x="1488" y="2208"/>
              <a:ext cx="384" cy="96"/>
            </a:xfrm>
            <a:prstGeom prst="line">
              <a:avLst/>
            </a:prstGeom>
            <a:noFill/>
            <a:ln w="76200">
              <a:solidFill>
                <a:schemeClr val="accent2"/>
              </a:solidFill>
              <a:round/>
              <a:headEnd/>
              <a:tailEnd/>
            </a:ln>
          </p:spPr>
          <p:txBody>
            <a:bodyPr/>
            <a:lstStyle/>
            <a:p>
              <a:endParaRPr lang="en-US"/>
            </a:p>
          </p:txBody>
        </p:sp>
        <p:sp>
          <p:nvSpPr>
            <p:cNvPr id="17538" name="Line 103"/>
            <p:cNvSpPr>
              <a:spLocks noChangeAspect="1" noChangeShapeType="1"/>
            </p:cNvSpPr>
            <p:nvPr/>
          </p:nvSpPr>
          <p:spPr bwMode="auto">
            <a:xfrm flipH="1">
              <a:off x="1680" y="2304"/>
              <a:ext cx="192" cy="192"/>
            </a:xfrm>
            <a:prstGeom prst="line">
              <a:avLst/>
            </a:prstGeom>
            <a:noFill/>
            <a:ln w="76200">
              <a:solidFill>
                <a:schemeClr val="accent2"/>
              </a:solidFill>
              <a:round/>
              <a:headEnd/>
              <a:tailEnd/>
            </a:ln>
          </p:spPr>
          <p:txBody>
            <a:bodyPr/>
            <a:lstStyle/>
            <a:p>
              <a:endParaRPr lang="en-US"/>
            </a:p>
          </p:txBody>
        </p:sp>
        <p:sp>
          <p:nvSpPr>
            <p:cNvPr id="17539" name="Line 104"/>
            <p:cNvSpPr>
              <a:spLocks noChangeAspect="1" noChangeShapeType="1"/>
            </p:cNvSpPr>
            <p:nvPr/>
          </p:nvSpPr>
          <p:spPr bwMode="auto">
            <a:xfrm flipH="1">
              <a:off x="1152" y="2160"/>
              <a:ext cx="0" cy="288"/>
            </a:xfrm>
            <a:prstGeom prst="line">
              <a:avLst/>
            </a:prstGeom>
            <a:noFill/>
            <a:ln w="76200">
              <a:solidFill>
                <a:schemeClr val="accent2"/>
              </a:solidFill>
              <a:round/>
              <a:headEnd/>
              <a:tailEnd/>
            </a:ln>
          </p:spPr>
          <p:txBody>
            <a:bodyPr/>
            <a:lstStyle/>
            <a:p>
              <a:endParaRPr lang="en-US"/>
            </a:p>
          </p:txBody>
        </p:sp>
        <p:sp>
          <p:nvSpPr>
            <p:cNvPr id="17540" name="Line 105"/>
            <p:cNvSpPr>
              <a:spLocks noChangeAspect="1" noChangeShapeType="1"/>
            </p:cNvSpPr>
            <p:nvPr/>
          </p:nvSpPr>
          <p:spPr bwMode="auto">
            <a:xfrm>
              <a:off x="1152" y="2448"/>
              <a:ext cx="240" cy="48"/>
            </a:xfrm>
            <a:prstGeom prst="line">
              <a:avLst/>
            </a:prstGeom>
            <a:noFill/>
            <a:ln w="76200">
              <a:solidFill>
                <a:schemeClr val="accent2"/>
              </a:solidFill>
              <a:round/>
              <a:headEnd/>
              <a:tailEnd/>
            </a:ln>
          </p:spPr>
          <p:txBody>
            <a:bodyPr/>
            <a:lstStyle/>
            <a:p>
              <a:endParaRPr lang="en-US"/>
            </a:p>
          </p:txBody>
        </p:sp>
        <p:sp>
          <p:nvSpPr>
            <p:cNvPr id="17541" name="Line 106"/>
            <p:cNvSpPr>
              <a:spLocks noChangeAspect="1" noChangeShapeType="1"/>
            </p:cNvSpPr>
            <p:nvPr/>
          </p:nvSpPr>
          <p:spPr bwMode="auto">
            <a:xfrm>
              <a:off x="1392" y="2496"/>
              <a:ext cx="144" cy="240"/>
            </a:xfrm>
            <a:prstGeom prst="line">
              <a:avLst/>
            </a:prstGeom>
            <a:noFill/>
            <a:ln w="76200">
              <a:solidFill>
                <a:schemeClr val="accent2"/>
              </a:solidFill>
              <a:round/>
              <a:headEnd/>
              <a:tailEnd/>
            </a:ln>
          </p:spPr>
          <p:txBody>
            <a:bodyPr/>
            <a:lstStyle/>
            <a:p>
              <a:endParaRPr lang="en-US"/>
            </a:p>
          </p:txBody>
        </p:sp>
        <p:sp>
          <p:nvSpPr>
            <p:cNvPr id="17542" name="Line 107"/>
            <p:cNvSpPr>
              <a:spLocks noChangeAspect="1" noChangeShapeType="1"/>
            </p:cNvSpPr>
            <p:nvPr/>
          </p:nvSpPr>
          <p:spPr bwMode="auto">
            <a:xfrm flipV="1">
              <a:off x="1536" y="2496"/>
              <a:ext cx="144" cy="240"/>
            </a:xfrm>
            <a:prstGeom prst="line">
              <a:avLst/>
            </a:prstGeom>
            <a:noFill/>
            <a:ln w="76200">
              <a:solidFill>
                <a:schemeClr val="accent2"/>
              </a:solidFill>
              <a:round/>
              <a:headEnd/>
              <a:tailEnd/>
            </a:ln>
          </p:spPr>
          <p:txBody>
            <a:bodyPr/>
            <a:lstStyle/>
            <a:p>
              <a:endParaRPr lang="en-US"/>
            </a:p>
          </p:txBody>
        </p:sp>
      </p:grpSp>
      <p:grpSp>
        <p:nvGrpSpPr>
          <p:cNvPr id="5" name="Group 108"/>
          <p:cNvGrpSpPr>
            <a:grpSpLocks noChangeAspect="1"/>
          </p:cNvGrpSpPr>
          <p:nvPr/>
        </p:nvGrpSpPr>
        <p:grpSpPr bwMode="auto">
          <a:xfrm>
            <a:off x="1790700" y="3429000"/>
            <a:ext cx="2284413" cy="1370013"/>
            <a:chOff x="1152" y="2160"/>
            <a:chExt cx="960" cy="576"/>
          </a:xfrm>
        </p:grpSpPr>
        <p:sp>
          <p:nvSpPr>
            <p:cNvPr id="17528" name="Line 109"/>
            <p:cNvSpPr>
              <a:spLocks noChangeAspect="1" noChangeShapeType="1"/>
            </p:cNvSpPr>
            <p:nvPr/>
          </p:nvSpPr>
          <p:spPr bwMode="auto">
            <a:xfrm>
              <a:off x="1152" y="2160"/>
              <a:ext cx="336" cy="48"/>
            </a:xfrm>
            <a:prstGeom prst="line">
              <a:avLst/>
            </a:prstGeom>
            <a:noFill/>
            <a:ln w="76200">
              <a:solidFill>
                <a:schemeClr val="accent2"/>
              </a:solidFill>
              <a:round/>
              <a:headEnd/>
              <a:tailEnd/>
            </a:ln>
          </p:spPr>
          <p:txBody>
            <a:bodyPr/>
            <a:lstStyle/>
            <a:p>
              <a:endParaRPr lang="en-US"/>
            </a:p>
          </p:txBody>
        </p:sp>
        <p:sp>
          <p:nvSpPr>
            <p:cNvPr id="17529" name="Line 110"/>
            <p:cNvSpPr>
              <a:spLocks noChangeAspect="1" noChangeShapeType="1"/>
            </p:cNvSpPr>
            <p:nvPr/>
          </p:nvSpPr>
          <p:spPr bwMode="auto">
            <a:xfrm>
              <a:off x="1488" y="2208"/>
              <a:ext cx="384" cy="96"/>
            </a:xfrm>
            <a:prstGeom prst="line">
              <a:avLst/>
            </a:prstGeom>
            <a:noFill/>
            <a:ln w="76200">
              <a:solidFill>
                <a:schemeClr val="accent2"/>
              </a:solidFill>
              <a:round/>
              <a:headEnd/>
              <a:tailEnd/>
            </a:ln>
          </p:spPr>
          <p:txBody>
            <a:bodyPr/>
            <a:lstStyle/>
            <a:p>
              <a:endParaRPr lang="en-US"/>
            </a:p>
          </p:txBody>
        </p:sp>
        <p:sp>
          <p:nvSpPr>
            <p:cNvPr id="17530" name="Line 111"/>
            <p:cNvSpPr>
              <a:spLocks noChangeAspect="1" noChangeShapeType="1"/>
            </p:cNvSpPr>
            <p:nvPr/>
          </p:nvSpPr>
          <p:spPr bwMode="auto">
            <a:xfrm>
              <a:off x="1872" y="2304"/>
              <a:ext cx="48" cy="192"/>
            </a:xfrm>
            <a:prstGeom prst="line">
              <a:avLst/>
            </a:prstGeom>
            <a:noFill/>
            <a:ln w="76200">
              <a:solidFill>
                <a:schemeClr val="accent2"/>
              </a:solidFill>
              <a:round/>
              <a:headEnd/>
              <a:tailEnd/>
            </a:ln>
          </p:spPr>
          <p:txBody>
            <a:bodyPr/>
            <a:lstStyle/>
            <a:p>
              <a:endParaRPr lang="en-US"/>
            </a:p>
          </p:txBody>
        </p:sp>
        <p:sp>
          <p:nvSpPr>
            <p:cNvPr id="17531" name="Line 112"/>
            <p:cNvSpPr>
              <a:spLocks noChangeAspect="1" noChangeShapeType="1"/>
            </p:cNvSpPr>
            <p:nvPr/>
          </p:nvSpPr>
          <p:spPr bwMode="auto">
            <a:xfrm>
              <a:off x="1920" y="2496"/>
              <a:ext cx="192" cy="192"/>
            </a:xfrm>
            <a:prstGeom prst="line">
              <a:avLst/>
            </a:prstGeom>
            <a:noFill/>
            <a:ln w="76200">
              <a:solidFill>
                <a:schemeClr val="accent2"/>
              </a:solidFill>
              <a:round/>
              <a:headEnd/>
              <a:tailEnd/>
            </a:ln>
          </p:spPr>
          <p:txBody>
            <a:bodyPr/>
            <a:lstStyle/>
            <a:p>
              <a:endParaRPr lang="en-US"/>
            </a:p>
          </p:txBody>
        </p:sp>
        <p:sp>
          <p:nvSpPr>
            <p:cNvPr id="17532" name="Line 113"/>
            <p:cNvSpPr>
              <a:spLocks noChangeAspect="1" noChangeShapeType="1"/>
            </p:cNvSpPr>
            <p:nvPr/>
          </p:nvSpPr>
          <p:spPr bwMode="auto">
            <a:xfrm>
              <a:off x="1152" y="2160"/>
              <a:ext cx="0" cy="288"/>
            </a:xfrm>
            <a:prstGeom prst="line">
              <a:avLst/>
            </a:prstGeom>
            <a:noFill/>
            <a:ln w="76200">
              <a:solidFill>
                <a:schemeClr val="accent2"/>
              </a:solidFill>
              <a:round/>
              <a:headEnd/>
              <a:tailEnd/>
            </a:ln>
          </p:spPr>
          <p:txBody>
            <a:bodyPr/>
            <a:lstStyle/>
            <a:p>
              <a:endParaRPr lang="en-US"/>
            </a:p>
          </p:txBody>
        </p:sp>
        <p:sp>
          <p:nvSpPr>
            <p:cNvPr id="17533" name="Line 114"/>
            <p:cNvSpPr>
              <a:spLocks noChangeAspect="1" noChangeShapeType="1"/>
            </p:cNvSpPr>
            <p:nvPr/>
          </p:nvSpPr>
          <p:spPr bwMode="auto">
            <a:xfrm>
              <a:off x="1152" y="2448"/>
              <a:ext cx="240" cy="48"/>
            </a:xfrm>
            <a:prstGeom prst="line">
              <a:avLst/>
            </a:prstGeom>
            <a:noFill/>
            <a:ln w="76200">
              <a:solidFill>
                <a:schemeClr val="accent2"/>
              </a:solidFill>
              <a:round/>
              <a:headEnd/>
              <a:tailEnd/>
            </a:ln>
          </p:spPr>
          <p:txBody>
            <a:bodyPr/>
            <a:lstStyle/>
            <a:p>
              <a:endParaRPr lang="en-US"/>
            </a:p>
          </p:txBody>
        </p:sp>
        <p:sp>
          <p:nvSpPr>
            <p:cNvPr id="17534" name="Line 115"/>
            <p:cNvSpPr>
              <a:spLocks noChangeAspect="1" noChangeShapeType="1"/>
            </p:cNvSpPr>
            <p:nvPr/>
          </p:nvSpPr>
          <p:spPr bwMode="auto">
            <a:xfrm>
              <a:off x="1392" y="2496"/>
              <a:ext cx="144" cy="240"/>
            </a:xfrm>
            <a:prstGeom prst="line">
              <a:avLst/>
            </a:prstGeom>
            <a:noFill/>
            <a:ln w="76200">
              <a:solidFill>
                <a:schemeClr val="accent2"/>
              </a:solidFill>
              <a:round/>
              <a:headEnd/>
              <a:tailEnd/>
            </a:ln>
          </p:spPr>
          <p:txBody>
            <a:bodyPr/>
            <a:lstStyle/>
            <a:p>
              <a:endParaRPr lang="en-US"/>
            </a:p>
          </p:txBody>
        </p:sp>
        <p:sp>
          <p:nvSpPr>
            <p:cNvPr id="17535" name="Line 116"/>
            <p:cNvSpPr>
              <a:spLocks noChangeAspect="1" noChangeShapeType="1"/>
            </p:cNvSpPr>
            <p:nvPr/>
          </p:nvSpPr>
          <p:spPr bwMode="auto">
            <a:xfrm flipV="1">
              <a:off x="1536" y="2688"/>
              <a:ext cx="576" cy="48"/>
            </a:xfrm>
            <a:prstGeom prst="line">
              <a:avLst/>
            </a:prstGeom>
            <a:noFill/>
            <a:ln w="76200">
              <a:solidFill>
                <a:schemeClr val="accent2"/>
              </a:solidFill>
              <a:round/>
              <a:headEnd/>
              <a:tailEnd/>
            </a:ln>
          </p:spPr>
          <p:txBody>
            <a:bodyPr/>
            <a:lstStyle/>
            <a:p>
              <a:endParaRPr lang="en-US"/>
            </a:p>
          </p:txBody>
        </p:sp>
      </p:grpSp>
      <p:grpSp>
        <p:nvGrpSpPr>
          <p:cNvPr id="6" name="Group 117"/>
          <p:cNvGrpSpPr>
            <a:grpSpLocks noChangeAspect="1"/>
          </p:cNvGrpSpPr>
          <p:nvPr/>
        </p:nvGrpSpPr>
        <p:grpSpPr bwMode="auto">
          <a:xfrm>
            <a:off x="1790700" y="2628900"/>
            <a:ext cx="2741613" cy="2170113"/>
            <a:chOff x="1152" y="1824"/>
            <a:chExt cx="1152" cy="912"/>
          </a:xfrm>
        </p:grpSpPr>
        <p:sp>
          <p:nvSpPr>
            <p:cNvPr id="17513" name="Line 118"/>
            <p:cNvSpPr>
              <a:spLocks noChangeAspect="1" noChangeShapeType="1"/>
            </p:cNvSpPr>
            <p:nvPr/>
          </p:nvSpPr>
          <p:spPr bwMode="auto">
            <a:xfrm>
              <a:off x="1152" y="2160"/>
              <a:ext cx="0" cy="288"/>
            </a:xfrm>
            <a:prstGeom prst="line">
              <a:avLst/>
            </a:prstGeom>
            <a:noFill/>
            <a:ln w="76200">
              <a:solidFill>
                <a:schemeClr val="accent2"/>
              </a:solidFill>
              <a:round/>
              <a:headEnd/>
              <a:tailEnd/>
            </a:ln>
          </p:spPr>
          <p:txBody>
            <a:bodyPr/>
            <a:lstStyle/>
            <a:p>
              <a:endParaRPr lang="en-US"/>
            </a:p>
          </p:txBody>
        </p:sp>
        <p:sp>
          <p:nvSpPr>
            <p:cNvPr id="17514" name="Line 119"/>
            <p:cNvSpPr>
              <a:spLocks noChangeAspect="1" noChangeShapeType="1"/>
            </p:cNvSpPr>
            <p:nvPr/>
          </p:nvSpPr>
          <p:spPr bwMode="auto">
            <a:xfrm>
              <a:off x="1152" y="2448"/>
              <a:ext cx="240" cy="48"/>
            </a:xfrm>
            <a:prstGeom prst="line">
              <a:avLst/>
            </a:prstGeom>
            <a:noFill/>
            <a:ln w="76200">
              <a:solidFill>
                <a:schemeClr val="accent2"/>
              </a:solidFill>
              <a:round/>
              <a:headEnd/>
              <a:tailEnd/>
            </a:ln>
          </p:spPr>
          <p:txBody>
            <a:bodyPr/>
            <a:lstStyle/>
            <a:p>
              <a:endParaRPr lang="en-US"/>
            </a:p>
          </p:txBody>
        </p:sp>
        <p:sp>
          <p:nvSpPr>
            <p:cNvPr id="17515" name="Line 120"/>
            <p:cNvSpPr>
              <a:spLocks noChangeAspect="1" noChangeShapeType="1"/>
            </p:cNvSpPr>
            <p:nvPr/>
          </p:nvSpPr>
          <p:spPr bwMode="auto">
            <a:xfrm>
              <a:off x="1392" y="2496"/>
              <a:ext cx="144" cy="240"/>
            </a:xfrm>
            <a:prstGeom prst="line">
              <a:avLst/>
            </a:prstGeom>
            <a:noFill/>
            <a:ln w="76200">
              <a:solidFill>
                <a:schemeClr val="accent2"/>
              </a:solidFill>
              <a:round/>
              <a:headEnd/>
              <a:tailEnd/>
            </a:ln>
          </p:spPr>
          <p:txBody>
            <a:bodyPr/>
            <a:lstStyle/>
            <a:p>
              <a:endParaRPr lang="en-US"/>
            </a:p>
          </p:txBody>
        </p:sp>
        <p:sp>
          <p:nvSpPr>
            <p:cNvPr id="17516" name="Line 121"/>
            <p:cNvSpPr>
              <a:spLocks noChangeAspect="1" noChangeShapeType="1"/>
            </p:cNvSpPr>
            <p:nvPr/>
          </p:nvSpPr>
          <p:spPr bwMode="auto">
            <a:xfrm flipV="1">
              <a:off x="1536" y="2688"/>
              <a:ext cx="576" cy="48"/>
            </a:xfrm>
            <a:prstGeom prst="line">
              <a:avLst/>
            </a:prstGeom>
            <a:noFill/>
            <a:ln w="76200">
              <a:solidFill>
                <a:schemeClr val="accent2"/>
              </a:solidFill>
              <a:round/>
              <a:headEnd/>
              <a:tailEnd/>
            </a:ln>
          </p:spPr>
          <p:txBody>
            <a:bodyPr/>
            <a:lstStyle/>
            <a:p>
              <a:endParaRPr lang="en-US"/>
            </a:p>
          </p:txBody>
        </p:sp>
        <p:sp>
          <p:nvSpPr>
            <p:cNvPr id="17517" name="Line 122"/>
            <p:cNvSpPr>
              <a:spLocks noChangeAspect="1" noChangeShapeType="1"/>
            </p:cNvSpPr>
            <p:nvPr/>
          </p:nvSpPr>
          <p:spPr bwMode="auto">
            <a:xfrm flipV="1">
              <a:off x="2112" y="2496"/>
              <a:ext cx="192" cy="192"/>
            </a:xfrm>
            <a:prstGeom prst="line">
              <a:avLst/>
            </a:prstGeom>
            <a:noFill/>
            <a:ln w="76200">
              <a:solidFill>
                <a:schemeClr val="accent2"/>
              </a:solidFill>
              <a:round/>
              <a:headEnd/>
              <a:tailEnd/>
            </a:ln>
          </p:spPr>
          <p:txBody>
            <a:bodyPr/>
            <a:lstStyle/>
            <a:p>
              <a:endParaRPr lang="en-US"/>
            </a:p>
          </p:txBody>
        </p:sp>
        <p:sp>
          <p:nvSpPr>
            <p:cNvPr id="17518" name="Line 123"/>
            <p:cNvSpPr>
              <a:spLocks noChangeAspect="1" noChangeShapeType="1"/>
            </p:cNvSpPr>
            <p:nvPr/>
          </p:nvSpPr>
          <p:spPr bwMode="auto">
            <a:xfrm>
              <a:off x="1152" y="2160"/>
              <a:ext cx="336" cy="48"/>
            </a:xfrm>
            <a:prstGeom prst="line">
              <a:avLst/>
            </a:prstGeom>
            <a:noFill/>
            <a:ln w="76200">
              <a:solidFill>
                <a:schemeClr val="accent2"/>
              </a:solidFill>
              <a:round/>
              <a:headEnd/>
              <a:tailEnd/>
            </a:ln>
          </p:spPr>
          <p:txBody>
            <a:bodyPr/>
            <a:lstStyle/>
            <a:p>
              <a:endParaRPr lang="en-US"/>
            </a:p>
          </p:txBody>
        </p:sp>
        <p:sp>
          <p:nvSpPr>
            <p:cNvPr id="17519" name="Line 124"/>
            <p:cNvSpPr>
              <a:spLocks noChangeAspect="1" noChangeShapeType="1"/>
            </p:cNvSpPr>
            <p:nvPr/>
          </p:nvSpPr>
          <p:spPr bwMode="auto">
            <a:xfrm>
              <a:off x="1488" y="2208"/>
              <a:ext cx="384" cy="96"/>
            </a:xfrm>
            <a:prstGeom prst="line">
              <a:avLst/>
            </a:prstGeom>
            <a:noFill/>
            <a:ln w="76200">
              <a:solidFill>
                <a:schemeClr val="accent2"/>
              </a:solidFill>
              <a:round/>
              <a:headEnd/>
              <a:tailEnd/>
            </a:ln>
          </p:spPr>
          <p:txBody>
            <a:bodyPr/>
            <a:lstStyle/>
            <a:p>
              <a:endParaRPr lang="en-US"/>
            </a:p>
          </p:txBody>
        </p:sp>
        <p:sp>
          <p:nvSpPr>
            <p:cNvPr id="17520" name="Line 125"/>
            <p:cNvSpPr>
              <a:spLocks noChangeAspect="1" noChangeShapeType="1"/>
            </p:cNvSpPr>
            <p:nvPr/>
          </p:nvSpPr>
          <p:spPr bwMode="auto">
            <a:xfrm>
              <a:off x="1872" y="2304"/>
              <a:ext cx="48" cy="192"/>
            </a:xfrm>
            <a:prstGeom prst="line">
              <a:avLst/>
            </a:prstGeom>
            <a:noFill/>
            <a:ln w="76200">
              <a:solidFill>
                <a:schemeClr val="accent2"/>
              </a:solidFill>
              <a:round/>
              <a:headEnd/>
              <a:tailEnd/>
            </a:ln>
          </p:spPr>
          <p:txBody>
            <a:bodyPr/>
            <a:lstStyle/>
            <a:p>
              <a:endParaRPr lang="en-US"/>
            </a:p>
          </p:txBody>
        </p:sp>
        <p:sp>
          <p:nvSpPr>
            <p:cNvPr id="17521" name="Line 126"/>
            <p:cNvSpPr>
              <a:spLocks noChangeAspect="1" noChangeShapeType="1"/>
            </p:cNvSpPr>
            <p:nvPr/>
          </p:nvSpPr>
          <p:spPr bwMode="auto">
            <a:xfrm>
              <a:off x="1920" y="2496"/>
              <a:ext cx="384" cy="0"/>
            </a:xfrm>
            <a:prstGeom prst="line">
              <a:avLst/>
            </a:prstGeom>
            <a:noFill/>
            <a:ln w="76200">
              <a:solidFill>
                <a:schemeClr val="accent2"/>
              </a:solidFill>
              <a:round/>
              <a:headEnd/>
              <a:tailEnd/>
            </a:ln>
          </p:spPr>
          <p:txBody>
            <a:bodyPr/>
            <a:lstStyle/>
            <a:p>
              <a:endParaRPr lang="en-US"/>
            </a:p>
          </p:txBody>
        </p:sp>
        <p:sp>
          <p:nvSpPr>
            <p:cNvPr id="17522" name="Line 127"/>
            <p:cNvSpPr>
              <a:spLocks noChangeAspect="1" noChangeShapeType="1"/>
            </p:cNvSpPr>
            <p:nvPr/>
          </p:nvSpPr>
          <p:spPr bwMode="auto">
            <a:xfrm flipV="1">
              <a:off x="1152" y="1824"/>
              <a:ext cx="336" cy="336"/>
            </a:xfrm>
            <a:prstGeom prst="line">
              <a:avLst/>
            </a:prstGeom>
            <a:noFill/>
            <a:ln w="76200">
              <a:solidFill>
                <a:schemeClr val="accent2"/>
              </a:solidFill>
              <a:round/>
              <a:headEnd/>
              <a:tailEnd/>
            </a:ln>
          </p:spPr>
          <p:txBody>
            <a:bodyPr/>
            <a:lstStyle/>
            <a:p>
              <a:endParaRPr lang="en-US"/>
            </a:p>
          </p:txBody>
        </p:sp>
        <p:sp>
          <p:nvSpPr>
            <p:cNvPr id="17523" name="Line 128"/>
            <p:cNvSpPr>
              <a:spLocks noChangeAspect="1" noChangeShapeType="1"/>
            </p:cNvSpPr>
            <p:nvPr/>
          </p:nvSpPr>
          <p:spPr bwMode="auto">
            <a:xfrm>
              <a:off x="1488" y="1824"/>
              <a:ext cx="240" cy="144"/>
            </a:xfrm>
            <a:prstGeom prst="line">
              <a:avLst/>
            </a:prstGeom>
            <a:noFill/>
            <a:ln w="76200">
              <a:solidFill>
                <a:schemeClr val="accent2"/>
              </a:solidFill>
              <a:round/>
              <a:headEnd/>
              <a:tailEnd/>
            </a:ln>
          </p:spPr>
          <p:txBody>
            <a:bodyPr/>
            <a:lstStyle/>
            <a:p>
              <a:endParaRPr lang="en-US"/>
            </a:p>
          </p:txBody>
        </p:sp>
        <p:sp>
          <p:nvSpPr>
            <p:cNvPr id="17524" name="Line 129"/>
            <p:cNvSpPr>
              <a:spLocks noChangeAspect="1" noChangeShapeType="1"/>
            </p:cNvSpPr>
            <p:nvPr/>
          </p:nvSpPr>
          <p:spPr bwMode="auto">
            <a:xfrm>
              <a:off x="1728" y="1968"/>
              <a:ext cx="192" cy="48"/>
            </a:xfrm>
            <a:prstGeom prst="line">
              <a:avLst/>
            </a:prstGeom>
            <a:noFill/>
            <a:ln w="76200">
              <a:solidFill>
                <a:schemeClr val="accent2"/>
              </a:solidFill>
              <a:round/>
              <a:headEnd/>
              <a:tailEnd/>
            </a:ln>
          </p:spPr>
          <p:txBody>
            <a:bodyPr/>
            <a:lstStyle/>
            <a:p>
              <a:endParaRPr lang="en-US"/>
            </a:p>
          </p:txBody>
        </p:sp>
        <p:sp>
          <p:nvSpPr>
            <p:cNvPr id="17525" name="Line 130"/>
            <p:cNvSpPr>
              <a:spLocks noChangeAspect="1" noChangeShapeType="1"/>
            </p:cNvSpPr>
            <p:nvPr/>
          </p:nvSpPr>
          <p:spPr bwMode="auto">
            <a:xfrm>
              <a:off x="1920" y="2016"/>
              <a:ext cx="192" cy="0"/>
            </a:xfrm>
            <a:prstGeom prst="line">
              <a:avLst/>
            </a:prstGeom>
            <a:noFill/>
            <a:ln w="76200">
              <a:solidFill>
                <a:schemeClr val="accent2"/>
              </a:solidFill>
              <a:round/>
              <a:headEnd/>
              <a:tailEnd/>
            </a:ln>
          </p:spPr>
          <p:txBody>
            <a:bodyPr/>
            <a:lstStyle/>
            <a:p>
              <a:endParaRPr lang="en-US"/>
            </a:p>
          </p:txBody>
        </p:sp>
        <p:sp>
          <p:nvSpPr>
            <p:cNvPr id="17526" name="Line 131"/>
            <p:cNvSpPr>
              <a:spLocks noChangeAspect="1" noChangeShapeType="1"/>
            </p:cNvSpPr>
            <p:nvPr/>
          </p:nvSpPr>
          <p:spPr bwMode="auto">
            <a:xfrm>
              <a:off x="2112" y="2016"/>
              <a:ext cx="48" cy="240"/>
            </a:xfrm>
            <a:prstGeom prst="line">
              <a:avLst/>
            </a:prstGeom>
            <a:noFill/>
            <a:ln w="76200">
              <a:solidFill>
                <a:schemeClr val="accent2"/>
              </a:solidFill>
              <a:round/>
              <a:headEnd/>
              <a:tailEnd/>
            </a:ln>
          </p:spPr>
          <p:txBody>
            <a:bodyPr/>
            <a:lstStyle/>
            <a:p>
              <a:endParaRPr lang="en-US"/>
            </a:p>
          </p:txBody>
        </p:sp>
        <p:sp>
          <p:nvSpPr>
            <p:cNvPr id="17527" name="Line 132"/>
            <p:cNvSpPr>
              <a:spLocks noChangeAspect="1" noChangeShapeType="1"/>
            </p:cNvSpPr>
            <p:nvPr/>
          </p:nvSpPr>
          <p:spPr bwMode="auto">
            <a:xfrm>
              <a:off x="2160" y="2256"/>
              <a:ext cx="144" cy="240"/>
            </a:xfrm>
            <a:prstGeom prst="line">
              <a:avLst/>
            </a:prstGeom>
            <a:noFill/>
            <a:ln w="76200">
              <a:solidFill>
                <a:schemeClr val="accent2"/>
              </a:solidFill>
              <a:round/>
              <a:headEnd/>
              <a:tailEnd/>
            </a:ln>
          </p:spPr>
          <p:txBody>
            <a:bodyPr/>
            <a:lstStyle/>
            <a:p>
              <a:endParaRPr lang="en-US"/>
            </a:p>
          </p:txBody>
        </p:sp>
      </p:grpSp>
      <p:sp>
        <p:nvSpPr>
          <p:cNvPr id="181" name="Oval 74"/>
          <p:cNvSpPr>
            <a:spLocks noChangeAspect="1" noChangeArrowheads="1"/>
          </p:cNvSpPr>
          <p:nvPr/>
        </p:nvSpPr>
        <p:spPr bwMode="auto">
          <a:xfrm>
            <a:off x="4418013" y="4113213"/>
            <a:ext cx="228600" cy="2286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289926" name="Oval 134"/>
          <p:cNvSpPr>
            <a:spLocks noChangeAspect="1" noChangeArrowheads="1"/>
          </p:cNvSpPr>
          <p:nvPr/>
        </p:nvSpPr>
        <p:spPr bwMode="auto">
          <a:xfrm>
            <a:off x="2933700" y="4113213"/>
            <a:ext cx="227013" cy="2286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289927" name="Oval 135"/>
          <p:cNvSpPr>
            <a:spLocks noChangeAspect="1" noChangeArrowheads="1"/>
          </p:cNvSpPr>
          <p:nvPr/>
        </p:nvSpPr>
        <p:spPr bwMode="auto">
          <a:xfrm>
            <a:off x="3960813" y="4570413"/>
            <a:ext cx="228600" cy="2286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289929" name="Oval 137"/>
          <p:cNvSpPr>
            <a:spLocks noChangeAspect="1" noChangeArrowheads="1"/>
          </p:cNvSpPr>
          <p:nvPr/>
        </p:nvSpPr>
        <p:spPr bwMode="auto">
          <a:xfrm>
            <a:off x="3960813" y="2057400"/>
            <a:ext cx="228600" cy="228600"/>
          </a:xfrm>
          <a:prstGeom prst="ellipse">
            <a:avLst/>
          </a:prstGeom>
          <a:solidFill>
            <a:schemeClr val="hlink"/>
          </a:solidFill>
          <a:ln w="9525">
            <a:solidFill>
              <a:schemeClr val="tx1"/>
            </a:solidFill>
            <a:round/>
            <a:headEnd/>
            <a:tailEnd/>
          </a:ln>
        </p:spPr>
        <p:txBody>
          <a:bodyPr wrap="none" anchor="ctr"/>
          <a:lstStyle/>
          <a:p>
            <a:endParaRPr lang="en-US"/>
          </a:p>
        </p:txBody>
      </p:sp>
      <p:grpSp>
        <p:nvGrpSpPr>
          <p:cNvPr id="17425" name="Group 274"/>
          <p:cNvGrpSpPr>
            <a:grpSpLocks/>
          </p:cNvGrpSpPr>
          <p:nvPr/>
        </p:nvGrpSpPr>
        <p:grpSpPr bwMode="auto">
          <a:xfrm>
            <a:off x="1219200" y="2057400"/>
            <a:ext cx="3427413" cy="2741613"/>
            <a:chOff x="768" y="1296"/>
            <a:chExt cx="2159" cy="1727"/>
          </a:xfrm>
        </p:grpSpPr>
        <p:sp>
          <p:nvSpPr>
            <p:cNvPr id="17428" name="Oval 138"/>
            <p:cNvSpPr>
              <a:spLocks noChangeAspect="1" noChangeArrowheads="1"/>
            </p:cNvSpPr>
            <p:nvPr/>
          </p:nvSpPr>
          <p:spPr bwMode="auto">
            <a:xfrm>
              <a:off x="1056" y="2088"/>
              <a:ext cx="144" cy="143"/>
            </a:xfrm>
            <a:prstGeom prst="ellipse">
              <a:avLst/>
            </a:prstGeom>
            <a:solidFill>
              <a:schemeClr val="accent1"/>
            </a:solidFill>
            <a:ln w="9525">
              <a:solidFill>
                <a:schemeClr val="tx1"/>
              </a:solidFill>
              <a:round/>
              <a:headEnd/>
              <a:tailEnd/>
            </a:ln>
          </p:spPr>
          <p:txBody>
            <a:bodyPr wrap="none" anchor="ctr"/>
            <a:lstStyle/>
            <a:p>
              <a:endParaRPr lang="en-US"/>
            </a:p>
          </p:txBody>
        </p:sp>
        <p:grpSp>
          <p:nvGrpSpPr>
            <p:cNvPr id="17429" name="Group 139"/>
            <p:cNvGrpSpPr>
              <a:grpSpLocks noChangeAspect="1"/>
            </p:cNvGrpSpPr>
            <p:nvPr/>
          </p:nvGrpSpPr>
          <p:grpSpPr bwMode="auto">
            <a:xfrm>
              <a:off x="768" y="1296"/>
              <a:ext cx="2123" cy="1727"/>
              <a:chOff x="3456" y="1584"/>
              <a:chExt cx="1416" cy="1152"/>
            </a:xfrm>
          </p:grpSpPr>
          <p:sp>
            <p:nvSpPr>
              <p:cNvPr id="17472" name="Line 140"/>
              <p:cNvSpPr>
                <a:spLocks noChangeAspect="1" noChangeShapeType="1"/>
              </p:cNvSpPr>
              <p:nvPr/>
            </p:nvSpPr>
            <p:spPr bwMode="auto">
              <a:xfrm>
                <a:off x="3696" y="2160"/>
                <a:ext cx="0" cy="148"/>
              </a:xfrm>
              <a:prstGeom prst="line">
                <a:avLst/>
              </a:prstGeom>
              <a:noFill/>
              <a:ln w="9525">
                <a:solidFill>
                  <a:schemeClr val="tx1"/>
                </a:solidFill>
                <a:round/>
                <a:headEnd/>
                <a:tailEnd type="triangle" w="med" len="med"/>
              </a:ln>
            </p:spPr>
            <p:txBody>
              <a:bodyPr/>
              <a:lstStyle/>
              <a:p>
                <a:endParaRPr lang="en-US"/>
              </a:p>
            </p:txBody>
          </p:sp>
          <p:sp>
            <p:nvSpPr>
              <p:cNvPr id="17473" name="Line 141"/>
              <p:cNvSpPr>
                <a:spLocks noChangeAspect="1" noChangeShapeType="1"/>
              </p:cNvSpPr>
              <p:nvPr/>
            </p:nvSpPr>
            <p:spPr bwMode="auto">
              <a:xfrm flipH="1">
                <a:off x="3574" y="2160"/>
                <a:ext cx="122" cy="96"/>
              </a:xfrm>
              <a:prstGeom prst="line">
                <a:avLst/>
              </a:prstGeom>
              <a:noFill/>
              <a:ln w="9525">
                <a:solidFill>
                  <a:schemeClr val="tx1"/>
                </a:solidFill>
                <a:round/>
                <a:headEnd/>
                <a:tailEnd type="triangle" w="med" len="med"/>
              </a:ln>
            </p:spPr>
            <p:txBody>
              <a:bodyPr/>
              <a:lstStyle/>
              <a:p>
                <a:endParaRPr lang="en-US"/>
              </a:p>
            </p:txBody>
          </p:sp>
          <p:sp>
            <p:nvSpPr>
              <p:cNvPr id="17474" name="Line 142"/>
              <p:cNvSpPr>
                <a:spLocks noChangeAspect="1" noChangeShapeType="1"/>
              </p:cNvSpPr>
              <p:nvPr/>
            </p:nvSpPr>
            <p:spPr bwMode="auto">
              <a:xfrm flipH="1" flipV="1">
                <a:off x="3578" y="2092"/>
                <a:ext cx="118" cy="68"/>
              </a:xfrm>
              <a:prstGeom prst="line">
                <a:avLst/>
              </a:prstGeom>
              <a:noFill/>
              <a:ln w="9525">
                <a:solidFill>
                  <a:schemeClr val="tx1"/>
                </a:solidFill>
                <a:round/>
                <a:headEnd/>
                <a:tailEnd type="triangle" w="med" len="med"/>
              </a:ln>
            </p:spPr>
            <p:txBody>
              <a:bodyPr/>
              <a:lstStyle/>
              <a:p>
                <a:endParaRPr lang="en-US"/>
              </a:p>
            </p:txBody>
          </p:sp>
          <p:sp>
            <p:nvSpPr>
              <p:cNvPr id="17475" name="Line 143"/>
              <p:cNvSpPr>
                <a:spLocks noChangeAspect="1" noChangeShapeType="1"/>
              </p:cNvSpPr>
              <p:nvPr/>
            </p:nvSpPr>
            <p:spPr bwMode="auto">
              <a:xfrm flipV="1">
                <a:off x="3696" y="2020"/>
                <a:ext cx="0" cy="140"/>
              </a:xfrm>
              <a:prstGeom prst="line">
                <a:avLst/>
              </a:prstGeom>
              <a:noFill/>
              <a:ln w="9525">
                <a:solidFill>
                  <a:schemeClr val="tx1"/>
                </a:solidFill>
                <a:round/>
                <a:headEnd/>
                <a:tailEnd type="triangle" w="med" len="med"/>
              </a:ln>
            </p:spPr>
            <p:txBody>
              <a:bodyPr/>
              <a:lstStyle/>
              <a:p>
                <a:endParaRPr lang="en-US"/>
              </a:p>
            </p:txBody>
          </p:sp>
          <p:sp>
            <p:nvSpPr>
              <p:cNvPr id="17476" name="Line 144"/>
              <p:cNvSpPr>
                <a:spLocks noChangeAspect="1" noChangeShapeType="1"/>
              </p:cNvSpPr>
              <p:nvPr/>
            </p:nvSpPr>
            <p:spPr bwMode="auto">
              <a:xfrm flipV="1">
                <a:off x="3696" y="1980"/>
                <a:ext cx="180" cy="180"/>
              </a:xfrm>
              <a:prstGeom prst="line">
                <a:avLst/>
              </a:prstGeom>
              <a:noFill/>
              <a:ln w="9525">
                <a:solidFill>
                  <a:schemeClr val="tx1"/>
                </a:solidFill>
                <a:round/>
                <a:headEnd/>
                <a:tailEnd type="triangle" w="med" len="med"/>
              </a:ln>
            </p:spPr>
            <p:txBody>
              <a:bodyPr/>
              <a:lstStyle/>
              <a:p>
                <a:endParaRPr lang="en-US"/>
              </a:p>
            </p:txBody>
          </p:sp>
          <p:sp>
            <p:nvSpPr>
              <p:cNvPr id="17477" name="Line 145"/>
              <p:cNvSpPr>
                <a:spLocks noChangeAspect="1" noChangeShapeType="1"/>
              </p:cNvSpPr>
              <p:nvPr/>
            </p:nvSpPr>
            <p:spPr bwMode="auto">
              <a:xfrm>
                <a:off x="3696" y="2160"/>
                <a:ext cx="174" cy="26"/>
              </a:xfrm>
              <a:prstGeom prst="line">
                <a:avLst/>
              </a:prstGeom>
              <a:noFill/>
              <a:ln w="9525">
                <a:solidFill>
                  <a:schemeClr val="tx1"/>
                </a:solidFill>
                <a:round/>
                <a:headEnd/>
                <a:tailEnd type="triangle" w="med" len="med"/>
              </a:ln>
            </p:spPr>
            <p:txBody>
              <a:bodyPr/>
              <a:lstStyle/>
              <a:p>
                <a:endParaRPr lang="en-US"/>
              </a:p>
            </p:txBody>
          </p:sp>
          <p:sp>
            <p:nvSpPr>
              <p:cNvPr id="17478" name="Line 146"/>
              <p:cNvSpPr>
                <a:spLocks noChangeAspect="1" noChangeShapeType="1"/>
              </p:cNvSpPr>
              <p:nvPr/>
            </p:nvSpPr>
            <p:spPr bwMode="auto">
              <a:xfrm flipV="1">
                <a:off x="4032" y="2086"/>
                <a:ext cx="122" cy="122"/>
              </a:xfrm>
              <a:prstGeom prst="line">
                <a:avLst/>
              </a:prstGeom>
              <a:noFill/>
              <a:ln w="9525">
                <a:solidFill>
                  <a:schemeClr val="tx1"/>
                </a:solidFill>
                <a:round/>
                <a:headEnd/>
                <a:tailEnd type="triangle" w="med" len="med"/>
              </a:ln>
            </p:spPr>
            <p:txBody>
              <a:bodyPr/>
              <a:lstStyle/>
              <a:p>
                <a:endParaRPr lang="en-US"/>
              </a:p>
            </p:txBody>
          </p:sp>
          <p:sp>
            <p:nvSpPr>
              <p:cNvPr id="17479" name="Line 147"/>
              <p:cNvSpPr>
                <a:spLocks noChangeAspect="1" noChangeShapeType="1"/>
              </p:cNvSpPr>
              <p:nvPr/>
            </p:nvSpPr>
            <p:spPr bwMode="auto">
              <a:xfrm flipV="1">
                <a:off x="4272" y="1806"/>
                <a:ext cx="186" cy="162"/>
              </a:xfrm>
              <a:prstGeom prst="line">
                <a:avLst/>
              </a:prstGeom>
              <a:noFill/>
              <a:ln w="9525">
                <a:solidFill>
                  <a:schemeClr val="tx1"/>
                </a:solidFill>
                <a:round/>
                <a:headEnd/>
                <a:tailEnd type="triangle" w="med" len="med"/>
              </a:ln>
            </p:spPr>
            <p:txBody>
              <a:bodyPr/>
              <a:lstStyle/>
              <a:p>
                <a:endParaRPr lang="en-US"/>
              </a:p>
            </p:txBody>
          </p:sp>
          <p:sp>
            <p:nvSpPr>
              <p:cNvPr id="17480" name="Line 148"/>
              <p:cNvSpPr>
                <a:spLocks noChangeAspect="1" noChangeShapeType="1"/>
              </p:cNvSpPr>
              <p:nvPr/>
            </p:nvSpPr>
            <p:spPr bwMode="auto">
              <a:xfrm>
                <a:off x="4032" y="2208"/>
                <a:ext cx="200" cy="50"/>
              </a:xfrm>
              <a:prstGeom prst="line">
                <a:avLst/>
              </a:prstGeom>
              <a:noFill/>
              <a:ln w="9525">
                <a:solidFill>
                  <a:schemeClr val="tx1"/>
                </a:solidFill>
                <a:round/>
                <a:headEnd/>
                <a:tailEnd type="triangle" w="med" len="med"/>
              </a:ln>
            </p:spPr>
            <p:txBody>
              <a:bodyPr/>
              <a:lstStyle/>
              <a:p>
                <a:endParaRPr lang="en-US"/>
              </a:p>
            </p:txBody>
          </p:sp>
          <p:sp>
            <p:nvSpPr>
              <p:cNvPr id="17481" name="Line 149"/>
              <p:cNvSpPr>
                <a:spLocks noChangeAspect="1" noChangeShapeType="1"/>
              </p:cNvSpPr>
              <p:nvPr/>
            </p:nvSpPr>
            <p:spPr bwMode="auto">
              <a:xfrm flipH="1">
                <a:off x="3650" y="2448"/>
                <a:ext cx="46" cy="118"/>
              </a:xfrm>
              <a:prstGeom prst="line">
                <a:avLst/>
              </a:prstGeom>
              <a:noFill/>
              <a:ln w="9525">
                <a:solidFill>
                  <a:schemeClr val="tx1"/>
                </a:solidFill>
                <a:round/>
                <a:headEnd/>
                <a:tailEnd type="triangle" w="med" len="med"/>
              </a:ln>
            </p:spPr>
            <p:txBody>
              <a:bodyPr/>
              <a:lstStyle/>
              <a:p>
                <a:endParaRPr lang="en-US"/>
              </a:p>
            </p:txBody>
          </p:sp>
          <p:sp>
            <p:nvSpPr>
              <p:cNvPr id="17482" name="Line 150"/>
              <p:cNvSpPr>
                <a:spLocks noChangeAspect="1" noChangeShapeType="1"/>
              </p:cNvSpPr>
              <p:nvPr/>
            </p:nvSpPr>
            <p:spPr bwMode="auto">
              <a:xfrm>
                <a:off x="3456" y="2352"/>
                <a:ext cx="72" cy="172"/>
              </a:xfrm>
              <a:prstGeom prst="line">
                <a:avLst/>
              </a:prstGeom>
              <a:noFill/>
              <a:ln w="9525">
                <a:solidFill>
                  <a:schemeClr val="tx1"/>
                </a:solidFill>
                <a:round/>
                <a:headEnd/>
                <a:tailEnd type="triangle" w="med" len="med"/>
              </a:ln>
            </p:spPr>
            <p:txBody>
              <a:bodyPr/>
              <a:lstStyle/>
              <a:p>
                <a:endParaRPr lang="en-US"/>
              </a:p>
            </p:txBody>
          </p:sp>
          <p:sp>
            <p:nvSpPr>
              <p:cNvPr id="17483" name="Line 151"/>
              <p:cNvSpPr>
                <a:spLocks noChangeAspect="1" noChangeShapeType="1"/>
              </p:cNvSpPr>
              <p:nvPr/>
            </p:nvSpPr>
            <p:spPr bwMode="auto">
              <a:xfrm>
                <a:off x="3696" y="2448"/>
                <a:ext cx="124" cy="26"/>
              </a:xfrm>
              <a:prstGeom prst="line">
                <a:avLst/>
              </a:prstGeom>
              <a:noFill/>
              <a:ln w="9525">
                <a:solidFill>
                  <a:schemeClr val="tx1"/>
                </a:solidFill>
                <a:round/>
                <a:headEnd/>
                <a:tailEnd type="triangle" w="med" len="med"/>
              </a:ln>
            </p:spPr>
            <p:txBody>
              <a:bodyPr/>
              <a:lstStyle/>
              <a:p>
                <a:endParaRPr lang="en-US"/>
              </a:p>
            </p:txBody>
          </p:sp>
          <p:sp>
            <p:nvSpPr>
              <p:cNvPr id="17484" name="Line 152"/>
              <p:cNvSpPr>
                <a:spLocks noChangeAspect="1" noChangeShapeType="1"/>
              </p:cNvSpPr>
              <p:nvPr/>
            </p:nvSpPr>
            <p:spPr bwMode="auto">
              <a:xfrm flipH="1">
                <a:off x="4316" y="2304"/>
                <a:ext cx="100" cy="100"/>
              </a:xfrm>
              <a:prstGeom prst="line">
                <a:avLst/>
              </a:prstGeom>
              <a:noFill/>
              <a:ln w="9525">
                <a:solidFill>
                  <a:schemeClr val="tx1"/>
                </a:solidFill>
                <a:round/>
                <a:headEnd/>
                <a:tailEnd type="triangle" w="med" len="med"/>
              </a:ln>
            </p:spPr>
            <p:txBody>
              <a:bodyPr/>
              <a:lstStyle/>
              <a:p>
                <a:endParaRPr lang="en-US"/>
              </a:p>
            </p:txBody>
          </p:sp>
          <p:sp>
            <p:nvSpPr>
              <p:cNvPr id="17485" name="Line 153"/>
              <p:cNvSpPr>
                <a:spLocks noChangeAspect="1" noChangeShapeType="1"/>
              </p:cNvSpPr>
              <p:nvPr/>
            </p:nvSpPr>
            <p:spPr bwMode="auto">
              <a:xfrm flipV="1">
                <a:off x="4080" y="2622"/>
                <a:ext cx="70" cy="114"/>
              </a:xfrm>
              <a:prstGeom prst="line">
                <a:avLst/>
              </a:prstGeom>
              <a:noFill/>
              <a:ln w="9525">
                <a:solidFill>
                  <a:schemeClr val="tx1"/>
                </a:solidFill>
                <a:round/>
                <a:headEnd/>
                <a:tailEnd type="triangle" w="med" len="med"/>
              </a:ln>
            </p:spPr>
            <p:txBody>
              <a:bodyPr/>
              <a:lstStyle/>
              <a:p>
                <a:endParaRPr lang="en-US"/>
              </a:p>
            </p:txBody>
          </p:sp>
          <p:sp>
            <p:nvSpPr>
              <p:cNvPr id="17486" name="Line 154"/>
              <p:cNvSpPr>
                <a:spLocks noChangeAspect="1" noChangeShapeType="1"/>
              </p:cNvSpPr>
              <p:nvPr/>
            </p:nvSpPr>
            <p:spPr bwMode="auto">
              <a:xfrm>
                <a:off x="3936" y="2496"/>
                <a:ext cx="66" cy="112"/>
              </a:xfrm>
              <a:prstGeom prst="line">
                <a:avLst/>
              </a:prstGeom>
              <a:noFill/>
              <a:ln w="9525">
                <a:solidFill>
                  <a:schemeClr val="tx1"/>
                </a:solidFill>
                <a:round/>
                <a:headEnd/>
                <a:tailEnd type="triangle" w="med" len="med"/>
              </a:ln>
            </p:spPr>
            <p:txBody>
              <a:bodyPr/>
              <a:lstStyle/>
              <a:p>
                <a:endParaRPr lang="en-US"/>
              </a:p>
            </p:txBody>
          </p:sp>
          <p:sp>
            <p:nvSpPr>
              <p:cNvPr id="17487" name="Line 155"/>
              <p:cNvSpPr>
                <a:spLocks noChangeAspect="1" noChangeShapeType="1"/>
              </p:cNvSpPr>
              <p:nvPr/>
            </p:nvSpPr>
            <p:spPr bwMode="auto">
              <a:xfrm>
                <a:off x="3600" y="2688"/>
                <a:ext cx="232" cy="24"/>
              </a:xfrm>
              <a:prstGeom prst="line">
                <a:avLst/>
              </a:prstGeom>
              <a:noFill/>
              <a:ln w="9525">
                <a:solidFill>
                  <a:schemeClr val="tx1"/>
                </a:solidFill>
                <a:round/>
                <a:headEnd/>
                <a:tailEnd type="triangle" w="med" len="med"/>
              </a:ln>
            </p:spPr>
            <p:txBody>
              <a:bodyPr/>
              <a:lstStyle/>
              <a:p>
                <a:endParaRPr lang="en-US"/>
              </a:p>
            </p:txBody>
          </p:sp>
          <p:sp>
            <p:nvSpPr>
              <p:cNvPr id="17488" name="Line 156"/>
              <p:cNvSpPr>
                <a:spLocks noChangeAspect="1" noChangeShapeType="1"/>
              </p:cNvSpPr>
              <p:nvPr/>
            </p:nvSpPr>
            <p:spPr bwMode="auto">
              <a:xfrm flipV="1">
                <a:off x="4080" y="2712"/>
                <a:ext cx="294" cy="24"/>
              </a:xfrm>
              <a:prstGeom prst="line">
                <a:avLst/>
              </a:prstGeom>
              <a:noFill/>
              <a:ln w="9525">
                <a:solidFill>
                  <a:schemeClr val="tx1"/>
                </a:solidFill>
                <a:round/>
                <a:headEnd/>
                <a:tailEnd type="triangle" w="med" len="med"/>
              </a:ln>
            </p:spPr>
            <p:txBody>
              <a:bodyPr/>
              <a:lstStyle/>
              <a:p>
                <a:endParaRPr lang="en-US"/>
              </a:p>
            </p:txBody>
          </p:sp>
          <p:sp>
            <p:nvSpPr>
              <p:cNvPr id="17489" name="Line 157"/>
              <p:cNvSpPr>
                <a:spLocks noChangeAspect="1" noChangeShapeType="1"/>
              </p:cNvSpPr>
              <p:nvPr/>
            </p:nvSpPr>
            <p:spPr bwMode="auto">
              <a:xfrm>
                <a:off x="4416" y="2304"/>
                <a:ext cx="26" cy="100"/>
              </a:xfrm>
              <a:prstGeom prst="line">
                <a:avLst/>
              </a:prstGeom>
              <a:noFill/>
              <a:ln w="9525">
                <a:solidFill>
                  <a:schemeClr val="tx1"/>
                </a:solidFill>
                <a:round/>
                <a:headEnd/>
                <a:tailEnd type="triangle" w="med" len="med"/>
              </a:ln>
            </p:spPr>
            <p:txBody>
              <a:bodyPr/>
              <a:lstStyle/>
              <a:p>
                <a:endParaRPr lang="en-US"/>
              </a:p>
            </p:txBody>
          </p:sp>
          <p:sp>
            <p:nvSpPr>
              <p:cNvPr id="17490" name="Line 158"/>
              <p:cNvSpPr>
                <a:spLocks noChangeAspect="1" noChangeShapeType="1"/>
              </p:cNvSpPr>
              <p:nvPr/>
            </p:nvSpPr>
            <p:spPr bwMode="auto">
              <a:xfrm flipV="1">
                <a:off x="4656" y="2606"/>
                <a:ext cx="82" cy="82"/>
              </a:xfrm>
              <a:prstGeom prst="line">
                <a:avLst/>
              </a:prstGeom>
              <a:noFill/>
              <a:ln w="9525">
                <a:solidFill>
                  <a:schemeClr val="tx1"/>
                </a:solidFill>
                <a:round/>
                <a:headEnd/>
                <a:tailEnd type="triangle" w="med" len="med"/>
              </a:ln>
            </p:spPr>
            <p:txBody>
              <a:bodyPr/>
              <a:lstStyle/>
              <a:p>
                <a:endParaRPr lang="en-US"/>
              </a:p>
            </p:txBody>
          </p:sp>
          <p:sp>
            <p:nvSpPr>
              <p:cNvPr id="17491" name="Line 159"/>
              <p:cNvSpPr>
                <a:spLocks noChangeAspect="1" noChangeShapeType="1"/>
              </p:cNvSpPr>
              <p:nvPr/>
            </p:nvSpPr>
            <p:spPr bwMode="auto">
              <a:xfrm>
                <a:off x="3456" y="2016"/>
                <a:ext cx="0" cy="172"/>
              </a:xfrm>
              <a:prstGeom prst="line">
                <a:avLst/>
              </a:prstGeom>
              <a:noFill/>
              <a:ln w="9525">
                <a:solidFill>
                  <a:schemeClr val="tx1"/>
                </a:solidFill>
                <a:round/>
                <a:headEnd/>
                <a:tailEnd type="triangle" w="med" len="med"/>
              </a:ln>
            </p:spPr>
            <p:txBody>
              <a:bodyPr/>
              <a:lstStyle/>
              <a:p>
                <a:endParaRPr lang="en-US"/>
              </a:p>
            </p:txBody>
          </p:sp>
          <p:sp>
            <p:nvSpPr>
              <p:cNvPr id="17492" name="Line 160"/>
              <p:cNvSpPr>
                <a:spLocks noChangeAspect="1" noChangeShapeType="1"/>
              </p:cNvSpPr>
              <p:nvPr/>
            </p:nvSpPr>
            <p:spPr bwMode="auto">
              <a:xfrm flipH="1">
                <a:off x="3516" y="1728"/>
                <a:ext cx="84" cy="162"/>
              </a:xfrm>
              <a:prstGeom prst="line">
                <a:avLst/>
              </a:prstGeom>
              <a:noFill/>
              <a:ln w="9525">
                <a:solidFill>
                  <a:schemeClr val="tx1"/>
                </a:solidFill>
                <a:round/>
                <a:headEnd/>
                <a:tailEnd type="triangle" w="med" len="med"/>
              </a:ln>
            </p:spPr>
            <p:txBody>
              <a:bodyPr/>
              <a:lstStyle/>
              <a:p>
                <a:endParaRPr lang="en-US"/>
              </a:p>
            </p:txBody>
          </p:sp>
          <p:sp>
            <p:nvSpPr>
              <p:cNvPr id="17493" name="Line 161"/>
              <p:cNvSpPr>
                <a:spLocks noChangeAspect="1" noChangeShapeType="1"/>
              </p:cNvSpPr>
              <p:nvPr/>
            </p:nvSpPr>
            <p:spPr bwMode="auto">
              <a:xfrm flipH="1" flipV="1">
                <a:off x="3643" y="1792"/>
                <a:ext cx="53" cy="80"/>
              </a:xfrm>
              <a:prstGeom prst="line">
                <a:avLst/>
              </a:prstGeom>
              <a:noFill/>
              <a:ln w="9525">
                <a:solidFill>
                  <a:schemeClr val="tx1"/>
                </a:solidFill>
                <a:round/>
                <a:headEnd/>
                <a:tailEnd type="triangle" w="med" len="med"/>
              </a:ln>
            </p:spPr>
            <p:txBody>
              <a:bodyPr/>
              <a:lstStyle/>
              <a:p>
                <a:endParaRPr lang="en-US"/>
              </a:p>
            </p:txBody>
          </p:sp>
          <p:sp>
            <p:nvSpPr>
              <p:cNvPr id="17494" name="Line 162"/>
              <p:cNvSpPr>
                <a:spLocks noChangeAspect="1" noChangeShapeType="1"/>
              </p:cNvSpPr>
              <p:nvPr/>
            </p:nvSpPr>
            <p:spPr bwMode="auto">
              <a:xfrm flipV="1">
                <a:off x="3600" y="1680"/>
                <a:ext cx="144" cy="48"/>
              </a:xfrm>
              <a:prstGeom prst="line">
                <a:avLst/>
              </a:prstGeom>
              <a:noFill/>
              <a:ln w="9525">
                <a:solidFill>
                  <a:schemeClr val="tx1"/>
                </a:solidFill>
                <a:round/>
                <a:headEnd/>
                <a:tailEnd type="triangle" w="med" len="med"/>
              </a:ln>
            </p:spPr>
            <p:txBody>
              <a:bodyPr/>
              <a:lstStyle/>
              <a:p>
                <a:endParaRPr lang="en-US"/>
              </a:p>
            </p:txBody>
          </p:sp>
          <p:sp>
            <p:nvSpPr>
              <p:cNvPr id="17495" name="Line 163"/>
              <p:cNvSpPr>
                <a:spLocks noChangeAspect="1" noChangeShapeType="1"/>
              </p:cNvSpPr>
              <p:nvPr/>
            </p:nvSpPr>
            <p:spPr bwMode="auto">
              <a:xfrm>
                <a:off x="4032" y="1824"/>
                <a:ext cx="124" cy="74"/>
              </a:xfrm>
              <a:prstGeom prst="line">
                <a:avLst/>
              </a:prstGeom>
              <a:noFill/>
              <a:ln w="9525">
                <a:solidFill>
                  <a:schemeClr val="tx1"/>
                </a:solidFill>
                <a:round/>
                <a:headEnd/>
                <a:tailEnd type="triangle" w="med" len="med"/>
              </a:ln>
            </p:spPr>
            <p:txBody>
              <a:bodyPr/>
              <a:lstStyle/>
              <a:p>
                <a:endParaRPr lang="en-US"/>
              </a:p>
            </p:txBody>
          </p:sp>
          <p:sp>
            <p:nvSpPr>
              <p:cNvPr id="17496" name="Line 164"/>
              <p:cNvSpPr>
                <a:spLocks noChangeAspect="1" noChangeShapeType="1"/>
              </p:cNvSpPr>
              <p:nvPr/>
            </p:nvSpPr>
            <p:spPr bwMode="auto">
              <a:xfrm>
                <a:off x="4272" y="1584"/>
                <a:ext cx="0" cy="184"/>
              </a:xfrm>
              <a:prstGeom prst="line">
                <a:avLst/>
              </a:prstGeom>
              <a:noFill/>
              <a:ln w="9525">
                <a:solidFill>
                  <a:schemeClr val="tx1"/>
                </a:solidFill>
                <a:round/>
                <a:headEnd/>
                <a:tailEnd type="triangle" w="med" len="med"/>
              </a:ln>
            </p:spPr>
            <p:txBody>
              <a:bodyPr/>
              <a:lstStyle/>
              <a:p>
                <a:endParaRPr lang="en-US"/>
              </a:p>
            </p:txBody>
          </p:sp>
          <p:sp>
            <p:nvSpPr>
              <p:cNvPr id="17497" name="Line 165"/>
              <p:cNvSpPr>
                <a:spLocks noChangeAspect="1" noChangeShapeType="1"/>
              </p:cNvSpPr>
              <p:nvPr/>
            </p:nvSpPr>
            <p:spPr bwMode="auto">
              <a:xfrm flipV="1">
                <a:off x="4032" y="1710"/>
                <a:ext cx="114" cy="114"/>
              </a:xfrm>
              <a:prstGeom prst="line">
                <a:avLst/>
              </a:prstGeom>
              <a:noFill/>
              <a:ln w="9525">
                <a:solidFill>
                  <a:schemeClr val="tx1"/>
                </a:solidFill>
                <a:round/>
                <a:headEnd/>
                <a:tailEnd type="triangle" w="med" len="med"/>
              </a:ln>
            </p:spPr>
            <p:txBody>
              <a:bodyPr/>
              <a:lstStyle/>
              <a:p>
                <a:endParaRPr lang="en-US"/>
              </a:p>
            </p:txBody>
          </p:sp>
          <p:sp>
            <p:nvSpPr>
              <p:cNvPr id="17498" name="Line 166"/>
              <p:cNvSpPr>
                <a:spLocks noChangeAspect="1" noChangeShapeType="1"/>
              </p:cNvSpPr>
              <p:nvPr/>
            </p:nvSpPr>
            <p:spPr bwMode="auto">
              <a:xfrm flipV="1">
                <a:off x="3888" y="1610"/>
                <a:ext cx="192" cy="22"/>
              </a:xfrm>
              <a:prstGeom prst="line">
                <a:avLst/>
              </a:prstGeom>
              <a:noFill/>
              <a:ln w="9525">
                <a:solidFill>
                  <a:schemeClr val="tx1"/>
                </a:solidFill>
                <a:round/>
                <a:headEnd/>
                <a:tailEnd type="triangle" w="med" len="med"/>
              </a:ln>
            </p:spPr>
            <p:txBody>
              <a:bodyPr/>
              <a:lstStyle/>
              <a:p>
                <a:endParaRPr lang="en-US"/>
              </a:p>
            </p:txBody>
          </p:sp>
          <p:sp>
            <p:nvSpPr>
              <p:cNvPr id="17499" name="Line 167"/>
              <p:cNvSpPr>
                <a:spLocks noChangeAspect="1" noChangeShapeType="1"/>
              </p:cNvSpPr>
              <p:nvPr/>
            </p:nvSpPr>
            <p:spPr bwMode="auto">
              <a:xfrm>
                <a:off x="4272" y="1584"/>
                <a:ext cx="192" cy="26"/>
              </a:xfrm>
              <a:prstGeom prst="line">
                <a:avLst/>
              </a:prstGeom>
              <a:noFill/>
              <a:ln w="9525">
                <a:solidFill>
                  <a:schemeClr val="tx1"/>
                </a:solidFill>
                <a:round/>
                <a:headEnd/>
                <a:tailEnd type="triangle" w="med" len="med"/>
              </a:ln>
            </p:spPr>
            <p:txBody>
              <a:bodyPr/>
              <a:lstStyle/>
              <a:p>
                <a:endParaRPr lang="en-US"/>
              </a:p>
            </p:txBody>
          </p:sp>
          <p:sp>
            <p:nvSpPr>
              <p:cNvPr id="17500" name="Line 168"/>
              <p:cNvSpPr>
                <a:spLocks noChangeAspect="1" noChangeShapeType="1"/>
              </p:cNvSpPr>
              <p:nvPr/>
            </p:nvSpPr>
            <p:spPr bwMode="auto">
              <a:xfrm>
                <a:off x="4272" y="1968"/>
                <a:ext cx="113" cy="28"/>
              </a:xfrm>
              <a:prstGeom prst="line">
                <a:avLst/>
              </a:prstGeom>
              <a:noFill/>
              <a:ln w="9525">
                <a:solidFill>
                  <a:schemeClr val="tx1"/>
                </a:solidFill>
                <a:round/>
                <a:headEnd/>
                <a:tailEnd type="triangle" w="med" len="med"/>
              </a:ln>
            </p:spPr>
            <p:txBody>
              <a:bodyPr/>
              <a:lstStyle/>
              <a:p>
                <a:endParaRPr lang="en-US"/>
              </a:p>
            </p:txBody>
          </p:sp>
          <p:sp>
            <p:nvSpPr>
              <p:cNvPr id="17501" name="Line 169"/>
              <p:cNvSpPr>
                <a:spLocks noChangeAspect="1" noChangeShapeType="1"/>
              </p:cNvSpPr>
              <p:nvPr/>
            </p:nvSpPr>
            <p:spPr bwMode="auto">
              <a:xfrm flipH="1">
                <a:off x="4442" y="2016"/>
                <a:ext cx="22" cy="138"/>
              </a:xfrm>
              <a:prstGeom prst="line">
                <a:avLst/>
              </a:prstGeom>
              <a:noFill/>
              <a:ln w="9525">
                <a:solidFill>
                  <a:schemeClr val="tx1"/>
                </a:solidFill>
                <a:round/>
                <a:headEnd/>
                <a:tailEnd type="triangle" w="med" len="med"/>
              </a:ln>
            </p:spPr>
            <p:txBody>
              <a:bodyPr/>
              <a:lstStyle/>
              <a:p>
                <a:endParaRPr lang="en-US"/>
              </a:p>
            </p:txBody>
          </p:sp>
          <p:sp>
            <p:nvSpPr>
              <p:cNvPr id="17502" name="Line 170"/>
              <p:cNvSpPr>
                <a:spLocks noChangeAspect="1" noChangeShapeType="1"/>
              </p:cNvSpPr>
              <p:nvPr/>
            </p:nvSpPr>
            <p:spPr bwMode="auto">
              <a:xfrm>
                <a:off x="4464" y="2016"/>
                <a:ext cx="98" cy="0"/>
              </a:xfrm>
              <a:prstGeom prst="line">
                <a:avLst/>
              </a:prstGeom>
              <a:noFill/>
              <a:ln w="9525">
                <a:solidFill>
                  <a:schemeClr val="tx1"/>
                </a:solidFill>
                <a:round/>
                <a:headEnd/>
                <a:tailEnd type="triangle" w="med" len="med"/>
              </a:ln>
            </p:spPr>
            <p:txBody>
              <a:bodyPr/>
              <a:lstStyle/>
              <a:p>
                <a:endParaRPr lang="en-US"/>
              </a:p>
            </p:txBody>
          </p:sp>
          <p:sp>
            <p:nvSpPr>
              <p:cNvPr id="17503" name="Line 171"/>
              <p:cNvSpPr>
                <a:spLocks noChangeAspect="1" noChangeShapeType="1"/>
              </p:cNvSpPr>
              <p:nvPr/>
            </p:nvSpPr>
            <p:spPr bwMode="auto">
              <a:xfrm flipH="1">
                <a:off x="4656" y="1632"/>
                <a:ext cx="0" cy="202"/>
              </a:xfrm>
              <a:prstGeom prst="line">
                <a:avLst/>
              </a:prstGeom>
              <a:noFill/>
              <a:ln w="9525">
                <a:solidFill>
                  <a:schemeClr val="tx1"/>
                </a:solidFill>
                <a:round/>
                <a:headEnd/>
                <a:tailEnd type="triangle" w="med" len="med"/>
              </a:ln>
            </p:spPr>
            <p:txBody>
              <a:bodyPr/>
              <a:lstStyle/>
              <a:p>
                <a:endParaRPr lang="en-US"/>
              </a:p>
            </p:txBody>
          </p:sp>
          <p:sp>
            <p:nvSpPr>
              <p:cNvPr id="17504" name="Line 172"/>
              <p:cNvSpPr>
                <a:spLocks noChangeAspect="1" noChangeShapeType="1"/>
              </p:cNvSpPr>
              <p:nvPr/>
            </p:nvSpPr>
            <p:spPr bwMode="auto">
              <a:xfrm>
                <a:off x="4656" y="1632"/>
                <a:ext cx="132" cy="236"/>
              </a:xfrm>
              <a:prstGeom prst="line">
                <a:avLst/>
              </a:prstGeom>
              <a:noFill/>
              <a:ln w="9525">
                <a:solidFill>
                  <a:schemeClr val="tx1"/>
                </a:solidFill>
                <a:round/>
                <a:headEnd/>
                <a:tailEnd type="triangle" w="med" len="med"/>
              </a:ln>
            </p:spPr>
            <p:txBody>
              <a:bodyPr/>
              <a:lstStyle/>
              <a:p>
                <a:endParaRPr lang="en-US"/>
              </a:p>
            </p:txBody>
          </p:sp>
          <p:sp>
            <p:nvSpPr>
              <p:cNvPr id="17505" name="Line 173"/>
              <p:cNvSpPr>
                <a:spLocks noChangeAspect="1" noChangeShapeType="1"/>
              </p:cNvSpPr>
              <p:nvPr/>
            </p:nvSpPr>
            <p:spPr bwMode="auto">
              <a:xfrm flipV="1">
                <a:off x="4848" y="2292"/>
                <a:ext cx="24" cy="204"/>
              </a:xfrm>
              <a:prstGeom prst="line">
                <a:avLst/>
              </a:prstGeom>
              <a:noFill/>
              <a:ln w="9525">
                <a:solidFill>
                  <a:schemeClr val="tx1"/>
                </a:solidFill>
                <a:round/>
                <a:headEnd/>
                <a:tailEnd type="triangle" w="med" len="med"/>
              </a:ln>
            </p:spPr>
            <p:txBody>
              <a:bodyPr/>
              <a:lstStyle/>
              <a:p>
                <a:endParaRPr lang="en-US"/>
              </a:p>
            </p:txBody>
          </p:sp>
          <p:sp>
            <p:nvSpPr>
              <p:cNvPr id="17506" name="Line 174"/>
              <p:cNvSpPr>
                <a:spLocks noChangeAspect="1" noChangeShapeType="1"/>
              </p:cNvSpPr>
              <p:nvPr/>
            </p:nvSpPr>
            <p:spPr bwMode="auto">
              <a:xfrm>
                <a:off x="4656" y="2016"/>
                <a:ext cx="24" cy="116"/>
              </a:xfrm>
              <a:prstGeom prst="line">
                <a:avLst/>
              </a:prstGeom>
              <a:noFill/>
              <a:ln w="9525">
                <a:solidFill>
                  <a:schemeClr val="tx1"/>
                </a:solidFill>
                <a:round/>
                <a:headEnd/>
                <a:tailEnd type="triangle" w="med" len="med"/>
              </a:ln>
            </p:spPr>
            <p:txBody>
              <a:bodyPr/>
              <a:lstStyle/>
              <a:p>
                <a:endParaRPr lang="en-US"/>
              </a:p>
            </p:txBody>
          </p:sp>
          <p:sp>
            <p:nvSpPr>
              <p:cNvPr id="17507" name="Line 175"/>
              <p:cNvSpPr>
                <a:spLocks noChangeAspect="1" noChangeShapeType="1"/>
              </p:cNvSpPr>
              <p:nvPr/>
            </p:nvSpPr>
            <p:spPr bwMode="auto">
              <a:xfrm>
                <a:off x="4704" y="2256"/>
                <a:ext cx="68" cy="112"/>
              </a:xfrm>
              <a:prstGeom prst="line">
                <a:avLst/>
              </a:prstGeom>
              <a:noFill/>
              <a:ln w="9525">
                <a:solidFill>
                  <a:schemeClr val="tx1"/>
                </a:solidFill>
                <a:round/>
                <a:headEnd/>
                <a:tailEnd type="triangle" w="med" len="med"/>
              </a:ln>
            </p:spPr>
            <p:txBody>
              <a:bodyPr/>
              <a:lstStyle/>
              <a:p>
                <a:endParaRPr lang="en-US"/>
              </a:p>
            </p:txBody>
          </p:sp>
          <p:sp>
            <p:nvSpPr>
              <p:cNvPr id="17508" name="Line 176"/>
              <p:cNvSpPr>
                <a:spLocks noChangeAspect="1" noChangeShapeType="1"/>
              </p:cNvSpPr>
              <p:nvPr/>
            </p:nvSpPr>
            <p:spPr bwMode="auto">
              <a:xfrm flipV="1">
                <a:off x="4416" y="2280"/>
                <a:ext cx="144" cy="24"/>
              </a:xfrm>
              <a:prstGeom prst="line">
                <a:avLst/>
              </a:prstGeom>
              <a:noFill/>
              <a:ln w="9525">
                <a:solidFill>
                  <a:schemeClr val="tx1"/>
                </a:solidFill>
                <a:round/>
                <a:headEnd/>
                <a:tailEnd type="triangle" w="med" len="med"/>
              </a:ln>
            </p:spPr>
            <p:txBody>
              <a:bodyPr/>
              <a:lstStyle/>
              <a:p>
                <a:endParaRPr lang="en-US"/>
              </a:p>
            </p:txBody>
          </p:sp>
          <p:sp>
            <p:nvSpPr>
              <p:cNvPr id="17509" name="Line 177"/>
              <p:cNvSpPr>
                <a:spLocks noChangeAspect="1" noChangeShapeType="1"/>
              </p:cNvSpPr>
              <p:nvPr/>
            </p:nvSpPr>
            <p:spPr bwMode="auto">
              <a:xfrm flipV="1">
                <a:off x="3696" y="1850"/>
                <a:ext cx="164" cy="22"/>
              </a:xfrm>
              <a:prstGeom prst="line">
                <a:avLst/>
              </a:prstGeom>
              <a:noFill/>
              <a:ln w="9525">
                <a:solidFill>
                  <a:schemeClr val="tx1"/>
                </a:solidFill>
                <a:round/>
                <a:headEnd/>
                <a:tailEnd type="triangle" w="med" len="med"/>
              </a:ln>
            </p:spPr>
            <p:txBody>
              <a:bodyPr/>
              <a:lstStyle/>
              <a:p>
                <a:endParaRPr lang="en-US"/>
              </a:p>
            </p:txBody>
          </p:sp>
          <p:sp>
            <p:nvSpPr>
              <p:cNvPr id="17510" name="Line 178"/>
              <p:cNvSpPr>
                <a:spLocks noChangeAspect="1" noChangeShapeType="1"/>
              </p:cNvSpPr>
              <p:nvPr/>
            </p:nvSpPr>
            <p:spPr bwMode="auto">
              <a:xfrm flipH="1">
                <a:off x="3986" y="2208"/>
                <a:ext cx="46" cy="140"/>
              </a:xfrm>
              <a:prstGeom prst="line">
                <a:avLst/>
              </a:prstGeom>
              <a:noFill/>
              <a:ln w="9525">
                <a:solidFill>
                  <a:schemeClr val="tx1"/>
                </a:solidFill>
                <a:round/>
                <a:headEnd/>
                <a:tailEnd type="triangle" w="med" len="med"/>
              </a:ln>
            </p:spPr>
            <p:txBody>
              <a:bodyPr/>
              <a:lstStyle/>
              <a:p>
                <a:endParaRPr lang="en-US"/>
              </a:p>
            </p:txBody>
          </p:sp>
          <p:sp>
            <p:nvSpPr>
              <p:cNvPr id="17511" name="Line 179"/>
              <p:cNvSpPr>
                <a:spLocks noChangeAspect="1" noChangeShapeType="1"/>
              </p:cNvSpPr>
              <p:nvPr/>
            </p:nvSpPr>
            <p:spPr bwMode="auto">
              <a:xfrm>
                <a:off x="4464" y="2496"/>
                <a:ext cx="92" cy="94"/>
              </a:xfrm>
              <a:prstGeom prst="line">
                <a:avLst/>
              </a:prstGeom>
              <a:noFill/>
              <a:ln w="9525">
                <a:solidFill>
                  <a:schemeClr val="tx1"/>
                </a:solidFill>
                <a:round/>
                <a:headEnd/>
                <a:tailEnd type="triangle" w="med" len="med"/>
              </a:ln>
            </p:spPr>
            <p:txBody>
              <a:bodyPr/>
              <a:lstStyle/>
              <a:p>
                <a:endParaRPr lang="en-US"/>
              </a:p>
            </p:txBody>
          </p:sp>
          <p:sp>
            <p:nvSpPr>
              <p:cNvPr id="17512" name="Line 180"/>
              <p:cNvSpPr>
                <a:spLocks noChangeAspect="1" noChangeShapeType="1"/>
              </p:cNvSpPr>
              <p:nvPr/>
            </p:nvSpPr>
            <p:spPr bwMode="auto">
              <a:xfrm flipV="1">
                <a:off x="4464" y="2496"/>
                <a:ext cx="188" cy="0"/>
              </a:xfrm>
              <a:prstGeom prst="line">
                <a:avLst/>
              </a:prstGeom>
              <a:noFill/>
              <a:ln w="9525">
                <a:solidFill>
                  <a:schemeClr val="tx1"/>
                </a:solidFill>
                <a:round/>
                <a:headEnd/>
                <a:tailEnd type="triangle" w="med" len="med"/>
              </a:ln>
            </p:spPr>
            <p:txBody>
              <a:bodyPr/>
              <a:lstStyle/>
              <a:p>
                <a:endParaRPr lang="en-US"/>
              </a:p>
            </p:txBody>
          </p:sp>
        </p:grpSp>
        <p:grpSp>
          <p:nvGrpSpPr>
            <p:cNvPr id="17430" name="Group 181"/>
            <p:cNvGrpSpPr>
              <a:grpSpLocks noChangeAspect="1"/>
            </p:cNvGrpSpPr>
            <p:nvPr/>
          </p:nvGrpSpPr>
          <p:grpSpPr bwMode="auto">
            <a:xfrm>
              <a:off x="768" y="1296"/>
              <a:ext cx="2159" cy="1727"/>
              <a:chOff x="864" y="1584"/>
              <a:chExt cx="1440" cy="1152"/>
            </a:xfrm>
          </p:grpSpPr>
          <p:sp>
            <p:nvSpPr>
              <p:cNvPr id="17431" name="Line 182"/>
              <p:cNvSpPr>
                <a:spLocks noChangeAspect="1" noChangeShapeType="1"/>
              </p:cNvSpPr>
              <p:nvPr/>
            </p:nvSpPr>
            <p:spPr bwMode="auto">
              <a:xfrm>
                <a:off x="1104" y="2160"/>
                <a:ext cx="0" cy="288"/>
              </a:xfrm>
              <a:prstGeom prst="line">
                <a:avLst/>
              </a:prstGeom>
              <a:noFill/>
              <a:ln w="9525">
                <a:solidFill>
                  <a:schemeClr val="tx1"/>
                </a:solidFill>
                <a:round/>
                <a:headEnd type="oval" w="med" len="med"/>
                <a:tailEnd type="oval" w="med" len="med"/>
              </a:ln>
            </p:spPr>
            <p:txBody>
              <a:bodyPr/>
              <a:lstStyle/>
              <a:p>
                <a:endParaRPr lang="en-US"/>
              </a:p>
            </p:txBody>
          </p:sp>
          <p:sp>
            <p:nvSpPr>
              <p:cNvPr id="17432" name="Line 183"/>
              <p:cNvSpPr>
                <a:spLocks noChangeAspect="1" noChangeShapeType="1"/>
              </p:cNvSpPr>
              <p:nvPr/>
            </p:nvSpPr>
            <p:spPr bwMode="auto">
              <a:xfrm flipH="1">
                <a:off x="864" y="2160"/>
                <a:ext cx="240" cy="192"/>
              </a:xfrm>
              <a:prstGeom prst="line">
                <a:avLst/>
              </a:prstGeom>
              <a:noFill/>
              <a:ln w="9525">
                <a:solidFill>
                  <a:schemeClr val="tx1"/>
                </a:solidFill>
                <a:round/>
                <a:headEnd type="oval" w="med" len="med"/>
                <a:tailEnd type="oval" w="med" len="med"/>
              </a:ln>
            </p:spPr>
            <p:txBody>
              <a:bodyPr/>
              <a:lstStyle/>
              <a:p>
                <a:endParaRPr lang="en-US"/>
              </a:p>
            </p:txBody>
          </p:sp>
          <p:sp>
            <p:nvSpPr>
              <p:cNvPr id="17433" name="Line 184"/>
              <p:cNvSpPr>
                <a:spLocks noChangeAspect="1" noChangeShapeType="1"/>
              </p:cNvSpPr>
              <p:nvPr/>
            </p:nvSpPr>
            <p:spPr bwMode="auto">
              <a:xfrm flipH="1" flipV="1">
                <a:off x="864" y="2016"/>
                <a:ext cx="240" cy="144"/>
              </a:xfrm>
              <a:prstGeom prst="line">
                <a:avLst/>
              </a:prstGeom>
              <a:noFill/>
              <a:ln w="9525">
                <a:solidFill>
                  <a:schemeClr val="tx1"/>
                </a:solidFill>
                <a:round/>
                <a:headEnd type="oval" w="med" len="med"/>
                <a:tailEnd type="oval" w="med" len="med"/>
              </a:ln>
            </p:spPr>
            <p:txBody>
              <a:bodyPr/>
              <a:lstStyle/>
              <a:p>
                <a:endParaRPr lang="en-US"/>
              </a:p>
            </p:txBody>
          </p:sp>
          <p:sp>
            <p:nvSpPr>
              <p:cNvPr id="17434" name="Line 185"/>
              <p:cNvSpPr>
                <a:spLocks noChangeAspect="1" noChangeShapeType="1"/>
              </p:cNvSpPr>
              <p:nvPr/>
            </p:nvSpPr>
            <p:spPr bwMode="auto">
              <a:xfrm flipV="1">
                <a:off x="1104" y="1872"/>
                <a:ext cx="0" cy="288"/>
              </a:xfrm>
              <a:prstGeom prst="line">
                <a:avLst/>
              </a:prstGeom>
              <a:noFill/>
              <a:ln w="9525">
                <a:solidFill>
                  <a:schemeClr val="tx1"/>
                </a:solidFill>
                <a:round/>
                <a:headEnd type="oval" w="med" len="med"/>
                <a:tailEnd type="oval" w="med" len="med"/>
              </a:ln>
            </p:spPr>
            <p:txBody>
              <a:bodyPr/>
              <a:lstStyle/>
              <a:p>
                <a:endParaRPr lang="en-US"/>
              </a:p>
            </p:txBody>
          </p:sp>
          <p:sp>
            <p:nvSpPr>
              <p:cNvPr id="17435" name="Line 186"/>
              <p:cNvSpPr>
                <a:spLocks noChangeAspect="1" noChangeShapeType="1"/>
              </p:cNvSpPr>
              <p:nvPr/>
            </p:nvSpPr>
            <p:spPr bwMode="auto">
              <a:xfrm flipV="1">
                <a:off x="1104" y="1824"/>
                <a:ext cx="336" cy="336"/>
              </a:xfrm>
              <a:prstGeom prst="line">
                <a:avLst/>
              </a:prstGeom>
              <a:noFill/>
              <a:ln w="9525">
                <a:solidFill>
                  <a:schemeClr val="tx1"/>
                </a:solidFill>
                <a:round/>
                <a:headEnd type="oval" w="med" len="med"/>
                <a:tailEnd type="oval" w="med" len="med"/>
              </a:ln>
            </p:spPr>
            <p:txBody>
              <a:bodyPr/>
              <a:lstStyle/>
              <a:p>
                <a:endParaRPr lang="en-US"/>
              </a:p>
            </p:txBody>
          </p:sp>
          <p:sp>
            <p:nvSpPr>
              <p:cNvPr id="17436" name="Line 187"/>
              <p:cNvSpPr>
                <a:spLocks noChangeAspect="1" noChangeShapeType="1"/>
              </p:cNvSpPr>
              <p:nvPr/>
            </p:nvSpPr>
            <p:spPr bwMode="auto">
              <a:xfrm>
                <a:off x="1104" y="2160"/>
                <a:ext cx="336" cy="48"/>
              </a:xfrm>
              <a:prstGeom prst="line">
                <a:avLst/>
              </a:prstGeom>
              <a:noFill/>
              <a:ln w="9525">
                <a:solidFill>
                  <a:schemeClr val="tx1"/>
                </a:solidFill>
                <a:round/>
                <a:headEnd type="oval" w="med" len="med"/>
                <a:tailEnd type="oval" w="med" len="med"/>
              </a:ln>
            </p:spPr>
            <p:txBody>
              <a:bodyPr/>
              <a:lstStyle/>
              <a:p>
                <a:endParaRPr lang="en-US"/>
              </a:p>
            </p:txBody>
          </p:sp>
          <p:sp>
            <p:nvSpPr>
              <p:cNvPr id="17437" name="Line 188"/>
              <p:cNvSpPr>
                <a:spLocks noChangeAspect="1" noChangeShapeType="1"/>
              </p:cNvSpPr>
              <p:nvPr/>
            </p:nvSpPr>
            <p:spPr bwMode="auto">
              <a:xfrm flipV="1">
                <a:off x="1440" y="1968"/>
                <a:ext cx="240" cy="240"/>
              </a:xfrm>
              <a:prstGeom prst="line">
                <a:avLst/>
              </a:prstGeom>
              <a:noFill/>
              <a:ln w="9525">
                <a:solidFill>
                  <a:schemeClr val="tx1"/>
                </a:solidFill>
                <a:round/>
                <a:headEnd type="oval" w="med" len="med"/>
                <a:tailEnd type="oval" w="med" len="med"/>
              </a:ln>
            </p:spPr>
            <p:txBody>
              <a:bodyPr/>
              <a:lstStyle/>
              <a:p>
                <a:endParaRPr lang="en-US"/>
              </a:p>
            </p:txBody>
          </p:sp>
          <p:sp>
            <p:nvSpPr>
              <p:cNvPr id="17438" name="Line 189"/>
              <p:cNvSpPr>
                <a:spLocks noChangeAspect="1" noChangeShapeType="1"/>
              </p:cNvSpPr>
              <p:nvPr/>
            </p:nvSpPr>
            <p:spPr bwMode="auto">
              <a:xfrm flipV="1">
                <a:off x="1680" y="1632"/>
                <a:ext cx="384" cy="336"/>
              </a:xfrm>
              <a:prstGeom prst="line">
                <a:avLst/>
              </a:prstGeom>
              <a:noFill/>
              <a:ln w="9525">
                <a:solidFill>
                  <a:schemeClr val="tx1"/>
                </a:solidFill>
                <a:round/>
                <a:headEnd type="oval" w="med" len="med"/>
                <a:tailEnd type="oval" w="med" len="med"/>
              </a:ln>
            </p:spPr>
            <p:txBody>
              <a:bodyPr/>
              <a:lstStyle/>
              <a:p>
                <a:endParaRPr lang="en-US"/>
              </a:p>
            </p:txBody>
          </p:sp>
          <p:sp>
            <p:nvSpPr>
              <p:cNvPr id="17439" name="Line 190"/>
              <p:cNvSpPr>
                <a:spLocks noChangeAspect="1" noChangeShapeType="1"/>
              </p:cNvSpPr>
              <p:nvPr/>
            </p:nvSpPr>
            <p:spPr bwMode="auto">
              <a:xfrm>
                <a:off x="1440" y="2208"/>
                <a:ext cx="384" cy="96"/>
              </a:xfrm>
              <a:prstGeom prst="line">
                <a:avLst/>
              </a:prstGeom>
              <a:noFill/>
              <a:ln w="9525">
                <a:solidFill>
                  <a:schemeClr val="tx1"/>
                </a:solidFill>
                <a:round/>
                <a:headEnd type="oval" w="med" len="med"/>
                <a:tailEnd type="oval" w="med" len="med"/>
              </a:ln>
            </p:spPr>
            <p:txBody>
              <a:bodyPr/>
              <a:lstStyle/>
              <a:p>
                <a:endParaRPr lang="en-US"/>
              </a:p>
            </p:txBody>
          </p:sp>
          <p:sp>
            <p:nvSpPr>
              <p:cNvPr id="17440" name="Line 191"/>
              <p:cNvSpPr>
                <a:spLocks noChangeAspect="1" noChangeShapeType="1"/>
              </p:cNvSpPr>
              <p:nvPr/>
            </p:nvSpPr>
            <p:spPr bwMode="auto">
              <a:xfrm flipH="1">
                <a:off x="1008" y="2448"/>
                <a:ext cx="96" cy="240"/>
              </a:xfrm>
              <a:prstGeom prst="line">
                <a:avLst/>
              </a:prstGeom>
              <a:noFill/>
              <a:ln w="9525">
                <a:solidFill>
                  <a:schemeClr val="tx1"/>
                </a:solidFill>
                <a:round/>
                <a:headEnd type="oval" w="med" len="med"/>
                <a:tailEnd type="oval" w="med" len="med"/>
              </a:ln>
            </p:spPr>
            <p:txBody>
              <a:bodyPr/>
              <a:lstStyle/>
              <a:p>
                <a:endParaRPr lang="en-US"/>
              </a:p>
            </p:txBody>
          </p:sp>
          <p:sp>
            <p:nvSpPr>
              <p:cNvPr id="17441" name="Line 192"/>
              <p:cNvSpPr>
                <a:spLocks noChangeAspect="1" noChangeShapeType="1"/>
              </p:cNvSpPr>
              <p:nvPr/>
            </p:nvSpPr>
            <p:spPr bwMode="auto">
              <a:xfrm>
                <a:off x="864" y="2352"/>
                <a:ext cx="144" cy="336"/>
              </a:xfrm>
              <a:prstGeom prst="line">
                <a:avLst/>
              </a:prstGeom>
              <a:noFill/>
              <a:ln w="9525">
                <a:solidFill>
                  <a:schemeClr val="tx1"/>
                </a:solidFill>
                <a:round/>
                <a:headEnd type="oval" w="med" len="med"/>
                <a:tailEnd type="oval" w="med" len="med"/>
              </a:ln>
            </p:spPr>
            <p:txBody>
              <a:bodyPr/>
              <a:lstStyle/>
              <a:p>
                <a:endParaRPr lang="en-US"/>
              </a:p>
            </p:txBody>
          </p:sp>
          <p:sp>
            <p:nvSpPr>
              <p:cNvPr id="17442" name="Line 193"/>
              <p:cNvSpPr>
                <a:spLocks noChangeAspect="1" noChangeShapeType="1"/>
              </p:cNvSpPr>
              <p:nvPr/>
            </p:nvSpPr>
            <p:spPr bwMode="auto">
              <a:xfrm>
                <a:off x="1104" y="2448"/>
                <a:ext cx="240" cy="48"/>
              </a:xfrm>
              <a:prstGeom prst="line">
                <a:avLst/>
              </a:prstGeom>
              <a:noFill/>
              <a:ln w="9525">
                <a:solidFill>
                  <a:schemeClr val="tx1"/>
                </a:solidFill>
                <a:round/>
                <a:headEnd type="oval" w="med" len="med"/>
                <a:tailEnd type="oval" w="med" len="med"/>
              </a:ln>
            </p:spPr>
            <p:txBody>
              <a:bodyPr/>
              <a:lstStyle/>
              <a:p>
                <a:endParaRPr lang="en-US"/>
              </a:p>
            </p:txBody>
          </p:sp>
          <p:sp>
            <p:nvSpPr>
              <p:cNvPr id="17443" name="Line 194"/>
              <p:cNvSpPr>
                <a:spLocks noChangeAspect="1" noChangeShapeType="1"/>
              </p:cNvSpPr>
              <p:nvPr/>
            </p:nvSpPr>
            <p:spPr bwMode="auto">
              <a:xfrm flipH="1">
                <a:off x="1632" y="2304"/>
                <a:ext cx="192" cy="192"/>
              </a:xfrm>
              <a:prstGeom prst="line">
                <a:avLst/>
              </a:prstGeom>
              <a:noFill/>
              <a:ln w="9525">
                <a:solidFill>
                  <a:schemeClr val="tx1"/>
                </a:solidFill>
                <a:round/>
                <a:headEnd type="oval" w="med" len="med"/>
                <a:tailEnd type="oval" w="med" len="med"/>
              </a:ln>
            </p:spPr>
            <p:txBody>
              <a:bodyPr/>
              <a:lstStyle/>
              <a:p>
                <a:endParaRPr lang="en-US"/>
              </a:p>
            </p:txBody>
          </p:sp>
          <p:sp>
            <p:nvSpPr>
              <p:cNvPr id="17444" name="Line 195"/>
              <p:cNvSpPr>
                <a:spLocks noChangeAspect="1" noChangeShapeType="1"/>
              </p:cNvSpPr>
              <p:nvPr/>
            </p:nvSpPr>
            <p:spPr bwMode="auto">
              <a:xfrm flipV="1">
                <a:off x="1488" y="2496"/>
                <a:ext cx="144" cy="240"/>
              </a:xfrm>
              <a:prstGeom prst="line">
                <a:avLst/>
              </a:prstGeom>
              <a:noFill/>
              <a:ln w="9525">
                <a:solidFill>
                  <a:schemeClr val="tx1"/>
                </a:solidFill>
                <a:round/>
                <a:headEnd type="oval" w="med" len="med"/>
                <a:tailEnd type="oval" w="med" len="med"/>
              </a:ln>
            </p:spPr>
            <p:txBody>
              <a:bodyPr/>
              <a:lstStyle/>
              <a:p>
                <a:endParaRPr lang="en-US"/>
              </a:p>
            </p:txBody>
          </p:sp>
          <p:sp>
            <p:nvSpPr>
              <p:cNvPr id="17445" name="Line 196"/>
              <p:cNvSpPr>
                <a:spLocks noChangeAspect="1" noChangeShapeType="1"/>
              </p:cNvSpPr>
              <p:nvPr/>
            </p:nvSpPr>
            <p:spPr bwMode="auto">
              <a:xfrm>
                <a:off x="1344" y="2496"/>
                <a:ext cx="144" cy="240"/>
              </a:xfrm>
              <a:prstGeom prst="line">
                <a:avLst/>
              </a:prstGeom>
              <a:noFill/>
              <a:ln w="9525">
                <a:solidFill>
                  <a:schemeClr val="tx1"/>
                </a:solidFill>
                <a:round/>
                <a:headEnd type="oval" w="med" len="med"/>
                <a:tailEnd type="oval" w="med" len="med"/>
              </a:ln>
            </p:spPr>
            <p:txBody>
              <a:bodyPr/>
              <a:lstStyle/>
              <a:p>
                <a:endParaRPr lang="en-US"/>
              </a:p>
            </p:txBody>
          </p:sp>
          <p:sp>
            <p:nvSpPr>
              <p:cNvPr id="17446" name="Line 197"/>
              <p:cNvSpPr>
                <a:spLocks noChangeAspect="1" noChangeShapeType="1"/>
              </p:cNvSpPr>
              <p:nvPr/>
            </p:nvSpPr>
            <p:spPr bwMode="auto">
              <a:xfrm>
                <a:off x="1008" y="2688"/>
                <a:ext cx="480" cy="48"/>
              </a:xfrm>
              <a:prstGeom prst="line">
                <a:avLst/>
              </a:prstGeom>
              <a:noFill/>
              <a:ln w="9525">
                <a:solidFill>
                  <a:schemeClr val="tx1"/>
                </a:solidFill>
                <a:round/>
                <a:headEnd type="oval" w="med" len="med"/>
                <a:tailEnd type="oval" w="med" len="med"/>
              </a:ln>
            </p:spPr>
            <p:txBody>
              <a:bodyPr/>
              <a:lstStyle/>
              <a:p>
                <a:endParaRPr lang="en-US"/>
              </a:p>
            </p:txBody>
          </p:sp>
          <p:sp>
            <p:nvSpPr>
              <p:cNvPr id="17447" name="Line 198"/>
              <p:cNvSpPr>
                <a:spLocks noChangeAspect="1" noChangeShapeType="1"/>
              </p:cNvSpPr>
              <p:nvPr/>
            </p:nvSpPr>
            <p:spPr bwMode="auto">
              <a:xfrm flipV="1">
                <a:off x="1488" y="2688"/>
                <a:ext cx="576" cy="48"/>
              </a:xfrm>
              <a:prstGeom prst="line">
                <a:avLst/>
              </a:prstGeom>
              <a:noFill/>
              <a:ln w="9525">
                <a:solidFill>
                  <a:schemeClr val="tx1"/>
                </a:solidFill>
                <a:round/>
                <a:headEnd type="oval" w="med" len="med"/>
                <a:tailEnd type="oval" w="med" len="med"/>
              </a:ln>
            </p:spPr>
            <p:txBody>
              <a:bodyPr/>
              <a:lstStyle/>
              <a:p>
                <a:endParaRPr lang="en-US"/>
              </a:p>
            </p:txBody>
          </p:sp>
          <p:sp>
            <p:nvSpPr>
              <p:cNvPr id="17448" name="Line 199"/>
              <p:cNvSpPr>
                <a:spLocks noChangeAspect="1" noChangeShapeType="1"/>
              </p:cNvSpPr>
              <p:nvPr/>
            </p:nvSpPr>
            <p:spPr bwMode="auto">
              <a:xfrm>
                <a:off x="1824" y="2304"/>
                <a:ext cx="48" cy="192"/>
              </a:xfrm>
              <a:prstGeom prst="line">
                <a:avLst/>
              </a:prstGeom>
              <a:noFill/>
              <a:ln w="9525">
                <a:solidFill>
                  <a:schemeClr val="tx1"/>
                </a:solidFill>
                <a:round/>
                <a:headEnd type="oval" w="med" len="med"/>
                <a:tailEnd type="oval" w="med" len="med"/>
              </a:ln>
            </p:spPr>
            <p:txBody>
              <a:bodyPr/>
              <a:lstStyle/>
              <a:p>
                <a:endParaRPr lang="en-US"/>
              </a:p>
            </p:txBody>
          </p:sp>
          <p:sp>
            <p:nvSpPr>
              <p:cNvPr id="17449" name="Line 200"/>
              <p:cNvSpPr>
                <a:spLocks noChangeAspect="1" noChangeShapeType="1"/>
              </p:cNvSpPr>
              <p:nvPr/>
            </p:nvSpPr>
            <p:spPr bwMode="auto">
              <a:xfrm flipV="1">
                <a:off x="2064" y="2496"/>
                <a:ext cx="192" cy="192"/>
              </a:xfrm>
              <a:prstGeom prst="line">
                <a:avLst/>
              </a:prstGeom>
              <a:noFill/>
              <a:ln w="9525">
                <a:solidFill>
                  <a:schemeClr val="tx1"/>
                </a:solidFill>
                <a:round/>
                <a:headEnd type="oval" w="med" len="med"/>
                <a:tailEnd type="oval" w="med" len="med"/>
              </a:ln>
            </p:spPr>
            <p:txBody>
              <a:bodyPr/>
              <a:lstStyle/>
              <a:p>
                <a:endParaRPr lang="en-US"/>
              </a:p>
            </p:txBody>
          </p:sp>
          <p:sp>
            <p:nvSpPr>
              <p:cNvPr id="17450" name="Line 201"/>
              <p:cNvSpPr>
                <a:spLocks noChangeAspect="1" noChangeShapeType="1"/>
              </p:cNvSpPr>
              <p:nvPr/>
            </p:nvSpPr>
            <p:spPr bwMode="auto">
              <a:xfrm>
                <a:off x="864" y="2016"/>
                <a:ext cx="0" cy="336"/>
              </a:xfrm>
              <a:prstGeom prst="line">
                <a:avLst/>
              </a:prstGeom>
              <a:noFill/>
              <a:ln w="9525">
                <a:solidFill>
                  <a:schemeClr val="tx1"/>
                </a:solidFill>
                <a:round/>
                <a:headEnd type="oval" w="med" len="med"/>
                <a:tailEnd type="oval" w="med" len="med"/>
              </a:ln>
            </p:spPr>
            <p:txBody>
              <a:bodyPr/>
              <a:lstStyle/>
              <a:p>
                <a:endParaRPr lang="en-US"/>
              </a:p>
            </p:txBody>
          </p:sp>
          <p:sp>
            <p:nvSpPr>
              <p:cNvPr id="17451" name="Line 202"/>
              <p:cNvSpPr>
                <a:spLocks noChangeAspect="1" noChangeShapeType="1"/>
              </p:cNvSpPr>
              <p:nvPr/>
            </p:nvSpPr>
            <p:spPr bwMode="auto">
              <a:xfrm flipH="1">
                <a:off x="864" y="1728"/>
                <a:ext cx="144" cy="288"/>
              </a:xfrm>
              <a:prstGeom prst="line">
                <a:avLst/>
              </a:prstGeom>
              <a:noFill/>
              <a:ln w="9525">
                <a:solidFill>
                  <a:schemeClr val="tx1"/>
                </a:solidFill>
                <a:round/>
                <a:headEnd type="oval" w="med" len="med"/>
                <a:tailEnd type="oval" w="med" len="med"/>
              </a:ln>
            </p:spPr>
            <p:txBody>
              <a:bodyPr/>
              <a:lstStyle/>
              <a:p>
                <a:endParaRPr lang="en-US"/>
              </a:p>
            </p:txBody>
          </p:sp>
          <p:sp>
            <p:nvSpPr>
              <p:cNvPr id="17452" name="Line 203"/>
              <p:cNvSpPr>
                <a:spLocks noChangeAspect="1" noChangeShapeType="1"/>
              </p:cNvSpPr>
              <p:nvPr/>
            </p:nvSpPr>
            <p:spPr bwMode="auto">
              <a:xfrm flipH="1" flipV="1">
                <a:off x="1008" y="1728"/>
                <a:ext cx="96" cy="144"/>
              </a:xfrm>
              <a:prstGeom prst="line">
                <a:avLst/>
              </a:prstGeom>
              <a:noFill/>
              <a:ln w="9525">
                <a:solidFill>
                  <a:schemeClr val="tx1"/>
                </a:solidFill>
                <a:round/>
                <a:headEnd type="oval" w="med" len="med"/>
                <a:tailEnd type="oval" w="med" len="med"/>
              </a:ln>
            </p:spPr>
            <p:txBody>
              <a:bodyPr/>
              <a:lstStyle/>
              <a:p>
                <a:endParaRPr lang="en-US"/>
              </a:p>
            </p:txBody>
          </p:sp>
          <p:sp>
            <p:nvSpPr>
              <p:cNvPr id="17453" name="Line 204"/>
              <p:cNvSpPr>
                <a:spLocks noChangeAspect="1" noChangeShapeType="1"/>
              </p:cNvSpPr>
              <p:nvPr/>
            </p:nvSpPr>
            <p:spPr bwMode="auto">
              <a:xfrm flipV="1">
                <a:off x="1008" y="1632"/>
                <a:ext cx="288" cy="96"/>
              </a:xfrm>
              <a:prstGeom prst="line">
                <a:avLst/>
              </a:prstGeom>
              <a:noFill/>
              <a:ln w="9525">
                <a:solidFill>
                  <a:schemeClr val="tx1"/>
                </a:solidFill>
                <a:round/>
                <a:headEnd type="oval" w="med" len="med"/>
                <a:tailEnd type="oval" w="med" len="med"/>
              </a:ln>
            </p:spPr>
            <p:txBody>
              <a:bodyPr/>
              <a:lstStyle/>
              <a:p>
                <a:endParaRPr lang="en-US"/>
              </a:p>
            </p:txBody>
          </p:sp>
          <p:sp>
            <p:nvSpPr>
              <p:cNvPr id="17454" name="Line 205"/>
              <p:cNvSpPr>
                <a:spLocks noChangeAspect="1" noChangeShapeType="1"/>
              </p:cNvSpPr>
              <p:nvPr/>
            </p:nvSpPr>
            <p:spPr bwMode="auto">
              <a:xfrm>
                <a:off x="1440" y="1824"/>
                <a:ext cx="240" cy="144"/>
              </a:xfrm>
              <a:prstGeom prst="line">
                <a:avLst/>
              </a:prstGeom>
              <a:noFill/>
              <a:ln w="9525">
                <a:solidFill>
                  <a:schemeClr val="tx1"/>
                </a:solidFill>
                <a:round/>
                <a:headEnd type="oval" w="med" len="med"/>
                <a:tailEnd type="oval" w="med" len="med"/>
              </a:ln>
            </p:spPr>
            <p:txBody>
              <a:bodyPr/>
              <a:lstStyle/>
              <a:p>
                <a:endParaRPr lang="en-US"/>
              </a:p>
            </p:txBody>
          </p:sp>
          <p:sp>
            <p:nvSpPr>
              <p:cNvPr id="17455" name="Line 206"/>
              <p:cNvSpPr>
                <a:spLocks noChangeAspect="1" noChangeShapeType="1"/>
              </p:cNvSpPr>
              <p:nvPr/>
            </p:nvSpPr>
            <p:spPr bwMode="auto">
              <a:xfrm>
                <a:off x="1680" y="1584"/>
                <a:ext cx="0" cy="384"/>
              </a:xfrm>
              <a:prstGeom prst="line">
                <a:avLst/>
              </a:prstGeom>
              <a:noFill/>
              <a:ln w="9525">
                <a:solidFill>
                  <a:schemeClr val="tx1"/>
                </a:solidFill>
                <a:round/>
                <a:headEnd type="oval" w="med" len="med"/>
                <a:tailEnd type="oval" w="med" len="med"/>
              </a:ln>
            </p:spPr>
            <p:txBody>
              <a:bodyPr/>
              <a:lstStyle/>
              <a:p>
                <a:endParaRPr lang="en-US"/>
              </a:p>
            </p:txBody>
          </p:sp>
          <p:sp>
            <p:nvSpPr>
              <p:cNvPr id="17456" name="Line 207"/>
              <p:cNvSpPr>
                <a:spLocks noChangeAspect="1" noChangeShapeType="1"/>
              </p:cNvSpPr>
              <p:nvPr/>
            </p:nvSpPr>
            <p:spPr bwMode="auto">
              <a:xfrm flipV="1">
                <a:off x="1440" y="1584"/>
                <a:ext cx="240" cy="240"/>
              </a:xfrm>
              <a:prstGeom prst="line">
                <a:avLst/>
              </a:prstGeom>
              <a:noFill/>
              <a:ln w="9525">
                <a:solidFill>
                  <a:schemeClr val="tx1"/>
                </a:solidFill>
                <a:round/>
                <a:headEnd type="oval" w="med" len="med"/>
                <a:tailEnd type="oval" w="med" len="med"/>
              </a:ln>
            </p:spPr>
            <p:txBody>
              <a:bodyPr/>
              <a:lstStyle/>
              <a:p>
                <a:endParaRPr lang="en-US"/>
              </a:p>
            </p:txBody>
          </p:sp>
          <p:sp>
            <p:nvSpPr>
              <p:cNvPr id="17457" name="Line 208"/>
              <p:cNvSpPr>
                <a:spLocks noChangeAspect="1" noChangeShapeType="1"/>
              </p:cNvSpPr>
              <p:nvPr/>
            </p:nvSpPr>
            <p:spPr bwMode="auto">
              <a:xfrm flipV="1">
                <a:off x="1296" y="1584"/>
                <a:ext cx="384" cy="48"/>
              </a:xfrm>
              <a:prstGeom prst="line">
                <a:avLst/>
              </a:prstGeom>
              <a:noFill/>
              <a:ln w="9525">
                <a:solidFill>
                  <a:schemeClr val="tx1"/>
                </a:solidFill>
                <a:round/>
                <a:headEnd type="oval" w="med" len="med"/>
                <a:tailEnd type="oval" w="med" len="med"/>
              </a:ln>
            </p:spPr>
            <p:txBody>
              <a:bodyPr/>
              <a:lstStyle/>
              <a:p>
                <a:endParaRPr lang="en-US"/>
              </a:p>
            </p:txBody>
          </p:sp>
          <p:sp>
            <p:nvSpPr>
              <p:cNvPr id="17458" name="Line 209"/>
              <p:cNvSpPr>
                <a:spLocks noChangeAspect="1" noChangeShapeType="1"/>
              </p:cNvSpPr>
              <p:nvPr/>
            </p:nvSpPr>
            <p:spPr bwMode="auto">
              <a:xfrm>
                <a:off x="1680" y="1584"/>
                <a:ext cx="384" cy="48"/>
              </a:xfrm>
              <a:prstGeom prst="line">
                <a:avLst/>
              </a:prstGeom>
              <a:noFill/>
              <a:ln w="9525">
                <a:solidFill>
                  <a:schemeClr val="tx1"/>
                </a:solidFill>
                <a:round/>
                <a:headEnd type="oval" w="med" len="med"/>
                <a:tailEnd type="oval" w="med" len="med"/>
              </a:ln>
            </p:spPr>
            <p:txBody>
              <a:bodyPr/>
              <a:lstStyle/>
              <a:p>
                <a:endParaRPr lang="en-US"/>
              </a:p>
            </p:txBody>
          </p:sp>
          <p:sp>
            <p:nvSpPr>
              <p:cNvPr id="17459" name="Line 210"/>
              <p:cNvSpPr>
                <a:spLocks noChangeAspect="1" noChangeShapeType="1"/>
              </p:cNvSpPr>
              <p:nvPr/>
            </p:nvSpPr>
            <p:spPr bwMode="auto">
              <a:xfrm>
                <a:off x="1680" y="1968"/>
                <a:ext cx="192" cy="48"/>
              </a:xfrm>
              <a:prstGeom prst="line">
                <a:avLst/>
              </a:prstGeom>
              <a:noFill/>
              <a:ln w="9525">
                <a:solidFill>
                  <a:schemeClr val="tx1"/>
                </a:solidFill>
                <a:round/>
                <a:headEnd type="oval" w="med" len="med"/>
                <a:tailEnd type="oval" w="med" len="med"/>
              </a:ln>
            </p:spPr>
            <p:txBody>
              <a:bodyPr/>
              <a:lstStyle/>
              <a:p>
                <a:endParaRPr lang="en-US"/>
              </a:p>
            </p:txBody>
          </p:sp>
          <p:sp>
            <p:nvSpPr>
              <p:cNvPr id="17460" name="Line 211"/>
              <p:cNvSpPr>
                <a:spLocks noChangeAspect="1" noChangeShapeType="1"/>
              </p:cNvSpPr>
              <p:nvPr/>
            </p:nvSpPr>
            <p:spPr bwMode="auto">
              <a:xfrm flipH="1">
                <a:off x="1824" y="2016"/>
                <a:ext cx="48" cy="288"/>
              </a:xfrm>
              <a:prstGeom prst="line">
                <a:avLst/>
              </a:prstGeom>
              <a:noFill/>
              <a:ln w="9525">
                <a:solidFill>
                  <a:schemeClr val="tx1"/>
                </a:solidFill>
                <a:round/>
                <a:headEnd type="oval" w="med" len="med"/>
                <a:tailEnd type="oval" w="med" len="med"/>
              </a:ln>
            </p:spPr>
            <p:txBody>
              <a:bodyPr/>
              <a:lstStyle/>
              <a:p>
                <a:endParaRPr lang="en-US"/>
              </a:p>
            </p:txBody>
          </p:sp>
          <p:sp>
            <p:nvSpPr>
              <p:cNvPr id="17461" name="Line 212"/>
              <p:cNvSpPr>
                <a:spLocks noChangeAspect="1" noChangeShapeType="1"/>
              </p:cNvSpPr>
              <p:nvPr/>
            </p:nvSpPr>
            <p:spPr bwMode="auto">
              <a:xfrm>
                <a:off x="1872" y="2016"/>
                <a:ext cx="192" cy="0"/>
              </a:xfrm>
              <a:prstGeom prst="line">
                <a:avLst/>
              </a:prstGeom>
              <a:noFill/>
              <a:ln w="9525">
                <a:solidFill>
                  <a:schemeClr val="tx1"/>
                </a:solidFill>
                <a:round/>
                <a:headEnd type="oval" w="med" len="med"/>
                <a:tailEnd type="oval" w="med" len="med"/>
              </a:ln>
            </p:spPr>
            <p:txBody>
              <a:bodyPr/>
              <a:lstStyle/>
              <a:p>
                <a:endParaRPr lang="en-US"/>
              </a:p>
            </p:txBody>
          </p:sp>
          <p:sp>
            <p:nvSpPr>
              <p:cNvPr id="17462" name="Line 213"/>
              <p:cNvSpPr>
                <a:spLocks noChangeAspect="1" noChangeShapeType="1"/>
              </p:cNvSpPr>
              <p:nvPr/>
            </p:nvSpPr>
            <p:spPr bwMode="auto">
              <a:xfrm flipH="1">
                <a:off x="2064" y="1632"/>
                <a:ext cx="0" cy="384"/>
              </a:xfrm>
              <a:prstGeom prst="line">
                <a:avLst/>
              </a:prstGeom>
              <a:noFill/>
              <a:ln w="9525">
                <a:solidFill>
                  <a:schemeClr val="tx1"/>
                </a:solidFill>
                <a:round/>
                <a:headEnd type="oval" w="med" len="med"/>
                <a:tailEnd type="oval" w="med" len="med"/>
              </a:ln>
            </p:spPr>
            <p:txBody>
              <a:bodyPr/>
              <a:lstStyle/>
              <a:p>
                <a:endParaRPr lang="en-US"/>
              </a:p>
            </p:txBody>
          </p:sp>
          <p:sp>
            <p:nvSpPr>
              <p:cNvPr id="17463" name="Line 214"/>
              <p:cNvSpPr>
                <a:spLocks noChangeAspect="1" noChangeShapeType="1"/>
              </p:cNvSpPr>
              <p:nvPr/>
            </p:nvSpPr>
            <p:spPr bwMode="auto">
              <a:xfrm>
                <a:off x="2064" y="1632"/>
                <a:ext cx="240" cy="432"/>
              </a:xfrm>
              <a:prstGeom prst="line">
                <a:avLst/>
              </a:prstGeom>
              <a:noFill/>
              <a:ln w="9525">
                <a:solidFill>
                  <a:schemeClr val="tx1"/>
                </a:solidFill>
                <a:round/>
                <a:headEnd type="oval" w="med" len="med"/>
                <a:tailEnd type="oval" w="med" len="med"/>
              </a:ln>
            </p:spPr>
            <p:txBody>
              <a:bodyPr/>
              <a:lstStyle/>
              <a:p>
                <a:endParaRPr lang="en-US"/>
              </a:p>
            </p:txBody>
          </p:sp>
          <p:sp>
            <p:nvSpPr>
              <p:cNvPr id="17464" name="Line 215"/>
              <p:cNvSpPr>
                <a:spLocks noChangeAspect="1" noChangeShapeType="1"/>
              </p:cNvSpPr>
              <p:nvPr/>
            </p:nvSpPr>
            <p:spPr bwMode="auto">
              <a:xfrm flipV="1">
                <a:off x="2256" y="2064"/>
                <a:ext cx="48" cy="432"/>
              </a:xfrm>
              <a:prstGeom prst="line">
                <a:avLst/>
              </a:prstGeom>
              <a:noFill/>
              <a:ln w="9525">
                <a:solidFill>
                  <a:schemeClr val="tx1"/>
                </a:solidFill>
                <a:round/>
                <a:headEnd type="oval" w="med" len="med"/>
                <a:tailEnd type="oval" w="med" len="med"/>
              </a:ln>
            </p:spPr>
            <p:txBody>
              <a:bodyPr/>
              <a:lstStyle/>
              <a:p>
                <a:endParaRPr lang="en-US"/>
              </a:p>
            </p:txBody>
          </p:sp>
          <p:sp>
            <p:nvSpPr>
              <p:cNvPr id="17465" name="Line 216"/>
              <p:cNvSpPr>
                <a:spLocks noChangeAspect="1" noChangeShapeType="1"/>
              </p:cNvSpPr>
              <p:nvPr/>
            </p:nvSpPr>
            <p:spPr bwMode="auto">
              <a:xfrm>
                <a:off x="2064" y="2016"/>
                <a:ext cx="48" cy="240"/>
              </a:xfrm>
              <a:prstGeom prst="line">
                <a:avLst/>
              </a:prstGeom>
              <a:noFill/>
              <a:ln w="9525">
                <a:solidFill>
                  <a:schemeClr val="tx1"/>
                </a:solidFill>
                <a:round/>
                <a:headEnd type="oval" w="med" len="med"/>
                <a:tailEnd type="oval" w="med" len="med"/>
              </a:ln>
            </p:spPr>
            <p:txBody>
              <a:bodyPr/>
              <a:lstStyle/>
              <a:p>
                <a:endParaRPr lang="en-US"/>
              </a:p>
            </p:txBody>
          </p:sp>
          <p:sp>
            <p:nvSpPr>
              <p:cNvPr id="17466" name="Line 217"/>
              <p:cNvSpPr>
                <a:spLocks noChangeAspect="1" noChangeShapeType="1"/>
              </p:cNvSpPr>
              <p:nvPr/>
            </p:nvSpPr>
            <p:spPr bwMode="auto">
              <a:xfrm>
                <a:off x="2112" y="2256"/>
                <a:ext cx="144" cy="240"/>
              </a:xfrm>
              <a:prstGeom prst="line">
                <a:avLst/>
              </a:prstGeom>
              <a:noFill/>
              <a:ln w="9525">
                <a:solidFill>
                  <a:schemeClr val="tx1"/>
                </a:solidFill>
                <a:round/>
                <a:headEnd type="oval" w="med" len="med"/>
                <a:tailEnd type="oval" w="med" len="med"/>
              </a:ln>
            </p:spPr>
            <p:txBody>
              <a:bodyPr/>
              <a:lstStyle/>
              <a:p>
                <a:endParaRPr lang="en-US"/>
              </a:p>
            </p:txBody>
          </p:sp>
          <p:sp>
            <p:nvSpPr>
              <p:cNvPr id="17467" name="Line 218"/>
              <p:cNvSpPr>
                <a:spLocks noChangeAspect="1" noChangeShapeType="1"/>
              </p:cNvSpPr>
              <p:nvPr/>
            </p:nvSpPr>
            <p:spPr bwMode="auto">
              <a:xfrm flipV="1">
                <a:off x="1824" y="2256"/>
                <a:ext cx="288" cy="48"/>
              </a:xfrm>
              <a:prstGeom prst="line">
                <a:avLst/>
              </a:prstGeom>
              <a:noFill/>
              <a:ln w="9525">
                <a:solidFill>
                  <a:schemeClr val="tx1"/>
                </a:solidFill>
                <a:round/>
                <a:headEnd type="oval" w="med" len="med"/>
                <a:tailEnd type="oval" w="med" len="med"/>
              </a:ln>
            </p:spPr>
            <p:txBody>
              <a:bodyPr/>
              <a:lstStyle/>
              <a:p>
                <a:endParaRPr lang="en-US"/>
              </a:p>
            </p:txBody>
          </p:sp>
          <p:sp>
            <p:nvSpPr>
              <p:cNvPr id="17468" name="Line 219"/>
              <p:cNvSpPr>
                <a:spLocks noChangeAspect="1" noChangeShapeType="1"/>
              </p:cNvSpPr>
              <p:nvPr/>
            </p:nvSpPr>
            <p:spPr bwMode="auto">
              <a:xfrm flipV="1">
                <a:off x="1104" y="1824"/>
                <a:ext cx="336" cy="48"/>
              </a:xfrm>
              <a:prstGeom prst="line">
                <a:avLst/>
              </a:prstGeom>
              <a:noFill/>
              <a:ln w="9525">
                <a:solidFill>
                  <a:schemeClr val="tx1"/>
                </a:solidFill>
                <a:round/>
                <a:headEnd type="oval" w="med" len="med"/>
                <a:tailEnd type="oval" w="med" len="med"/>
              </a:ln>
            </p:spPr>
            <p:txBody>
              <a:bodyPr/>
              <a:lstStyle/>
              <a:p>
                <a:endParaRPr lang="en-US"/>
              </a:p>
            </p:txBody>
          </p:sp>
          <p:sp>
            <p:nvSpPr>
              <p:cNvPr id="17469" name="Line 220"/>
              <p:cNvSpPr>
                <a:spLocks noChangeAspect="1" noChangeShapeType="1"/>
              </p:cNvSpPr>
              <p:nvPr/>
            </p:nvSpPr>
            <p:spPr bwMode="auto">
              <a:xfrm flipH="1">
                <a:off x="1344" y="2208"/>
                <a:ext cx="96" cy="288"/>
              </a:xfrm>
              <a:prstGeom prst="line">
                <a:avLst/>
              </a:prstGeom>
              <a:noFill/>
              <a:ln w="9525">
                <a:solidFill>
                  <a:schemeClr val="tx1"/>
                </a:solidFill>
                <a:round/>
                <a:headEnd type="oval" w="med" len="med"/>
                <a:tailEnd type="oval" w="med" len="med"/>
              </a:ln>
            </p:spPr>
            <p:txBody>
              <a:bodyPr/>
              <a:lstStyle/>
              <a:p>
                <a:endParaRPr lang="en-US"/>
              </a:p>
            </p:txBody>
          </p:sp>
          <p:sp>
            <p:nvSpPr>
              <p:cNvPr id="17470" name="Line 221"/>
              <p:cNvSpPr>
                <a:spLocks noChangeAspect="1" noChangeShapeType="1"/>
              </p:cNvSpPr>
              <p:nvPr/>
            </p:nvSpPr>
            <p:spPr bwMode="auto">
              <a:xfrm>
                <a:off x="1872" y="2496"/>
                <a:ext cx="192" cy="192"/>
              </a:xfrm>
              <a:prstGeom prst="line">
                <a:avLst/>
              </a:prstGeom>
              <a:noFill/>
              <a:ln w="9525">
                <a:solidFill>
                  <a:schemeClr val="tx1"/>
                </a:solidFill>
                <a:round/>
                <a:headEnd type="oval" w="med" len="med"/>
                <a:tailEnd type="oval" w="med" len="med"/>
              </a:ln>
            </p:spPr>
            <p:txBody>
              <a:bodyPr/>
              <a:lstStyle/>
              <a:p>
                <a:endParaRPr lang="en-US"/>
              </a:p>
            </p:txBody>
          </p:sp>
          <p:sp>
            <p:nvSpPr>
              <p:cNvPr id="17471" name="Line 222"/>
              <p:cNvSpPr>
                <a:spLocks noChangeAspect="1" noChangeShapeType="1"/>
              </p:cNvSpPr>
              <p:nvPr/>
            </p:nvSpPr>
            <p:spPr bwMode="auto">
              <a:xfrm flipV="1">
                <a:off x="1872" y="2496"/>
                <a:ext cx="384" cy="0"/>
              </a:xfrm>
              <a:prstGeom prst="line">
                <a:avLst/>
              </a:prstGeom>
              <a:noFill/>
              <a:ln w="9525">
                <a:solidFill>
                  <a:schemeClr val="tx1"/>
                </a:solidFill>
                <a:round/>
                <a:headEnd type="oval" w="med" len="med"/>
                <a:tailEnd type="oval" w="med" len="med"/>
              </a:ln>
            </p:spPr>
            <p:txBody>
              <a:bodyPr/>
              <a:lstStyle/>
              <a:p>
                <a:endParaRPr lang="en-US"/>
              </a:p>
            </p:txBody>
          </p:sp>
        </p:grpSp>
      </p:grpSp>
      <p:sp>
        <p:nvSpPr>
          <p:cNvPr id="164" name="Text Box 63"/>
          <p:cNvSpPr txBox="1">
            <a:spLocks noChangeArrowheads="1"/>
          </p:cNvSpPr>
          <p:nvPr/>
        </p:nvSpPr>
        <p:spPr bwMode="auto">
          <a:xfrm>
            <a:off x="533400" y="6265863"/>
            <a:ext cx="8077200" cy="339725"/>
          </a:xfrm>
          <a:prstGeom prst="rect">
            <a:avLst/>
          </a:prstGeom>
          <a:noFill/>
          <a:ln w="9525" algn="ctr">
            <a:noFill/>
            <a:miter lim="800000"/>
            <a:headEnd/>
            <a:tailEnd/>
          </a:ln>
        </p:spPr>
        <p:txBody>
          <a:bodyPr>
            <a:spAutoFit/>
          </a:bodyPr>
          <a:lstStyle/>
          <a:p>
            <a:pPr lvl="1" eaLnBrk="1" hangingPunct="1">
              <a:lnSpc>
                <a:spcPct val="90000"/>
              </a:lnSpc>
              <a:spcBef>
                <a:spcPct val="20000"/>
              </a:spcBef>
              <a:buClr>
                <a:schemeClr val="hlink"/>
              </a:buClr>
              <a:buSzPct val="55000"/>
              <a:buFont typeface="Wingdings" pitchFamily="2" charset="2"/>
              <a:buNone/>
            </a:pPr>
            <a:r>
              <a:rPr lang="en-US" i="1" dirty="0" smtClean="0">
                <a:solidFill>
                  <a:schemeClr val="tx2"/>
                </a:solidFill>
              </a:rPr>
              <a:t>[Edmonds; 1972]</a:t>
            </a:r>
            <a:endParaRPr lang="en-US" i="1" dirty="0">
              <a:solidFill>
                <a:schemeClr val="tx2"/>
              </a:solidFill>
            </a:endParaRPr>
          </a:p>
        </p:txBody>
      </p:sp>
      <p:grpSp>
        <p:nvGrpSpPr>
          <p:cNvPr id="176" name="Group 175"/>
          <p:cNvGrpSpPr/>
          <p:nvPr/>
        </p:nvGrpSpPr>
        <p:grpSpPr>
          <a:xfrm>
            <a:off x="4800600" y="1981200"/>
            <a:ext cx="4038600" cy="2971800"/>
            <a:chOff x="4800600" y="1981200"/>
            <a:chExt cx="4038600" cy="2971800"/>
          </a:xfrm>
        </p:grpSpPr>
        <p:sp>
          <p:nvSpPr>
            <p:cNvPr id="177" name="Content Placeholder 3"/>
            <p:cNvSpPr txBox="1">
              <a:spLocks/>
            </p:cNvSpPr>
            <p:nvPr/>
          </p:nvSpPr>
          <p:spPr>
            <a:xfrm>
              <a:off x="4800600" y="1981200"/>
              <a:ext cx="4038600" cy="29718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Given</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Directed graph (</a:t>
              </a:r>
              <a:r>
                <a:rPr kumimoji="0" lang="en-US" sz="2000" b="0" i="1" u="none" strike="noStrike" kern="0" cap="none" spc="0" normalizeH="0" baseline="0" noProof="0" dirty="0" smtClean="0">
                  <a:ln>
                    <a:noFill/>
                  </a:ln>
                  <a:solidFill>
                    <a:schemeClr val="tx1"/>
                  </a:solidFill>
                  <a:effectLst/>
                  <a:uLnTx/>
                  <a:uFillTx/>
                  <a:latin typeface="+mn-lt"/>
                </a:rPr>
                <a:t>V,E</a:t>
              </a:r>
              <a:r>
                <a:rPr kumimoji="0" lang="en-US" sz="2000" b="0" i="0" u="none" strike="noStrike" kern="0" cap="none" spc="0" normalizeH="0" baseline="0" noProof="0" dirty="0" smtClean="0">
                  <a:ln>
                    <a:noFill/>
                  </a:ln>
                  <a:solidFill>
                    <a:schemeClr val="tx1"/>
                  </a:solidFill>
                  <a:effectLst/>
                  <a:uLnTx/>
                  <a:uFillTx/>
                  <a:latin typeface="+mn-lt"/>
                </a:rPr>
                <a:t>) with</a:t>
              </a:r>
              <a:br>
                <a:rPr kumimoji="0" lang="en-US" sz="2000" b="0" i="0" u="none" strike="noStrike" kern="0" cap="none" spc="0" normalizeH="0" baseline="0" noProof="0" dirty="0" smtClean="0">
                  <a:ln>
                    <a:noFill/>
                  </a:ln>
                  <a:solidFill>
                    <a:schemeClr val="tx1"/>
                  </a:solidFill>
                  <a:effectLst/>
                  <a:uLnTx/>
                  <a:uFillTx/>
                  <a:latin typeface="+mn-lt"/>
                </a:rPr>
              </a:br>
              <a:r>
                <a:rPr kumimoji="0" lang="en-US" sz="2000" b="0" i="0" u="none" strike="noStrike" kern="0" cap="none" spc="0" normalizeH="0" baseline="0" noProof="0" dirty="0" smtClean="0">
                  <a:ln>
                    <a:noFill/>
                  </a:ln>
                  <a:solidFill>
                    <a:schemeClr val="tx1"/>
                  </a:solidFill>
                  <a:effectLst/>
                  <a:uLnTx/>
                  <a:uFillTx/>
                  <a:latin typeface="+mn-lt"/>
                </a:rPr>
                <a:t>edge capacities</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Single</a:t>
              </a:r>
              <a:r>
                <a:rPr kumimoji="0" lang="en-US" sz="2000" b="0" i="0" u="none" strike="noStrike" kern="0" cap="none" spc="0" normalizeH="0" noProof="0" dirty="0" smtClean="0">
                  <a:ln>
                    <a:noFill/>
                  </a:ln>
                  <a:solidFill>
                    <a:schemeClr val="tx1"/>
                  </a:solidFill>
                  <a:effectLst/>
                  <a:uLnTx/>
                  <a:uFillTx/>
                  <a:latin typeface="+mn-lt"/>
                </a:rPr>
                <a:t> broadcast session with</a:t>
              </a:r>
            </a:p>
            <a:p>
              <a:pPr marL="1200150" lvl="2" indent="-285750" algn="l">
                <a:spcBef>
                  <a:spcPct val="20000"/>
                </a:spcBef>
                <a:buClr>
                  <a:schemeClr val="hlink"/>
                </a:buClr>
                <a:buSzPct val="55000"/>
                <a:buFont typeface="Wingdings" pitchFamily="2" charset="2"/>
                <a:buChar char="n"/>
              </a:pPr>
              <a:r>
                <a:rPr lang="en-US" sz="2000" kern="0" baseline="0" dirty="0" smtClean="0">
                  <a:latin typeface="+mn-lt"/>
                </a:rPr>
                <a:t>Sender</a:t>
              </a:r>
              <a:r>
                <a:rPr lang="en-US" sz="2000" i="1" kern="0" dirty="0" smtClean="0">
                  <a:latin typeface="Times New Roman" pitchFamily="18" charset="0"/>
                  <a:cs typeface="Times New Roman" pitchFamily="18" charset="0"/>
                </a:rPr>
                <a:t> s</a:t>
              </a:r>
            </a:p>
            <a:p>
              <a:pPr marL="1200150" lvl="2" indent="-285750" algn="l">
                <a:spcBef>
                  <a:spcPct val="20000"/>
                </a:spcBef>
                <a:buClr>
                  <a:schemeClr val="hlink"/>
                </a:buClr>
                <a:buSzPct val="55000"/>
                <a:buFont typeface="Wingdings" pitchFamily="2" charset="2"/>
                <a:buChar char="n"/>
              </a:pPr>
              <a:r>
                <a:rPr kumimoji="0" lang="en-US" sz="2000" b="0" i="0" u="none" strike="noStrike" kern="0" cap="none" spc="0" normalizeH="0" baseline="0" noProof="0" dirty="0" smtClean="0">
                  <a:ln>
                    <a:noFill/>
                  </a:ln>
                  <a:solidFill>
                    <a:schemeClr val="tx1"/>
                  </a:solidFill>
                  <a:effectLst/>
                  <a:uLnTx/>
                  <a:uFillTx/>
                  <a:latin typeface="+mn-lt"/>
                </a:rPr>
                <a:t>Receiver set </a:t>
              </a:r>
              <a:r>
                <a:rPr lang="en-US" sz="2000" i="1" kern="0" dirty="0" smtClean="0">
                  <a:latin typeface="+mn-lt"/>
                </a:rPr>
                <a:t>T=V</a:t>
              </a:r>
              <a:endParaRPr kumimoji="0" lang="en-US" sz="2000" b="0" i="1" u="none" strike="noStrike" kern="0" cap="none" spc="0" normalizeH="0" baseline="0" noProof="0" dirty="0" smtClean="0">
                <a:ln>
                  <a:noFill/>
                </a:ln>
                <a:solidFill>
                  <a:schemeClr val="tx1"/>
                </a:solidFill>
                <a:effectLst/>
                <a:uLnTx/>
                <a:uFillTx/>
                <a:latin typeface="+mn-lt"/>
              </a:endParaRPr>
            </a:p>
            <a:p>
              <a:pPr marL="1200150" lvl="2" indent="-285750" algn="l">
                <a:spcBef>
                  <a:spcPct val="20000"/>
                </a:spcBef>
                <a:buClr>
                  <a:schemeClr val="hlink"/>
                </a:buClr>
                <a:buSzPct val="55000"/>
                <a:buFont typeface="Wingdings" pitchFamily="2" charset="2"/>
                <a:buChar char="n"/>
              </a:pPr>
              <a:r>
                <a:rPr kumimoji="0" lang="en-US" sz="2000" b="0" u="none" strike="noStrike" kern="0" cap="none" spc="0" normalizeH="0" baseline="0" noProof="0" dirty="0" smtClean="0">
                  <a:ln>
                    <a:noFill/>
                  </a:ln>
                  <a:solidFill>
                    <a:schemeClr val="tx1"/>
                  </a:solidFill>
                  <a:effectLst/>
                  <a:uLnTx/>
                  <a:uFillTx/>
                  <a:latin typeface="+mn-lt"/>
                </a:rPr>
                <a:t>Transmission</a:t>
              </a:r>
              <a:r>
                <a:rPr kumimoji="0" lang="en-US" sz="2000" b="0" u="none" strike="noStrike" kern="0" cap="none" spc="0" normalizeH="0" noProof="0" dirty="0" smtClean="0">
                  <a:ln>
                    <a:noFill/>
                  </a:ln>
                  <a:solidFill>
                    <a:schemeClr val="tx1"/>
                  </a:solidFill>
                  <a:effectLst/>
                  <a:uLnTx/>
                  <a:uFillTx/>
                  <a:latin typeface="+mn-lt"/>
                </a:rPr>
                <a:t> rate</a:t>
              </a:r>
              <a:r>
                <a:rPr lang="en-US" sz="2000" kern="0" dirty="0">
                  <a:latin typeface="+mn-lt"/>
                </a:rPr>
                <a:t> </a:t>
              </a:r>
              <a:r>
                <a:rPr kumimoji="0" lang="en-US" sz="2000" b="0" i="1" u="none" strike="noStrike" kern="0" cap="none" spc="0" normalizeH="0" noProof="0" dirty="0" smtClean="0">
                  <a:ln>
                    <a:noFill/>
                  </a:ln>
                  <a:solidFill>
                    <a:schemeClr val="tx1"/>
                  </a:solidFill>
                  <a:effectLst/>
                  <a:uLnTx/>
                  <a:uFillTx/>
                  <a:latin typeface="+mn-lt"/>
                </a:rPr>
                <a:t>r</a:t>
              </a:r>
              <a:endParaRPr kumimoji="0" lang="en-US" sz="2000" b="0" u="none" strike="noStrike" kern="0" cap="none" spc="0" normalizeH="0" baseline="0" noProof="0" dirty="0" smtClean="0">
                <a:ln>
                  <a:noFill/>
                </a:ln>
                <a:solidFill>
                  <a:schemeClr val="tx1"/>
                </a:solidFill>
                <a:effectLst/>
                <a:uLnTx/>
                <a:uFillTx/>
                <a:latin typeface="+mn-lt"/>
              </a:endParaRPr>
            </a:p>
          </p:txBody>
        </p:sp>
        <p:graphicFrame>
          <p:nvGraphicFramePr>
            <p:cNvPr id="178" name="Object 27"/>
            <p:cNvGraphicFramePr>
              <a:graphicFrameLocks noChangeAspect="1"/>
            </p:cNvGraphicFramePr>
            <p:nvPr/>
          </p:nvGraphicFramePr>
          <p:xfrm>
            <a:off x="7181849" y="2755900"/>
            <a:ext cx="1217613" cy="347663"/>
          </p:xfrm>
          <a:graphic>
            <a:graphicData uri="http://schemas.openxmlformats.org/presentationml/2006/ole">
              <p:oleObj spid="_x0000_s17575" name="Equation" r:id="rId3" imgW="711000" imgH="203040" progId="Equation.DSMT4">
                <p:embed/>
              </p:oleObj>
            </a:graphicData>
          </a:graphic>
        </p:graphicFrame>
        <p:sp>
          <p:nvSpPr>
            <p:cNvPr id="179" name="Oval 89"/>
            <p:cNvSpPr>
              <a:spLocks noChangeArrowheads="1"/>
            </p:cNvSpPr>
            <p:nvPr/>
          </p:nvSpPr>
          <p:spPr bwMode="auto">
            <a:xfrm>
              <a:off x="7053263" y="3543300"/>
              <a:ext cx="228600" cy="228600"/>
            </a:xfrm>
            <a:prstGeom prst="ellipse">
              <a:avLst/>
            </a:prstGeom>
            <a:solidFill>
              <a:schemeClr val="accent1"/>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80" name="Oval 223"/>
            <p:cNvSpPr>
              <a:spLocks noChangeArrowheads="1"/>
            </p:cNvSpPr>
            <p:nvPr/>
          </p:nvSpPr>
          <p:spPr bwMode="auto">
            <a:xfrm>
              <a:off x="8007397" y="3914775"/>
              <a:ext cx="228600" cy="228600"/>
            </a:xfrm>
            <a:prstGeom prst="ellipse">
              <a:avLst/>
            </a:prstGeom>
            <a:solidFill>
              <a:schemeClr val="hlink"/>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8992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left)">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nodeType="clickEffect">
                                  <p:stCondLst>
                                    <p:cond delay="0"/>
                                  </p:stCondLst>
                                  <p:childTnLst>
                                    <p:set>
                                      <p:cBhvr>
                                        <p:cTn id="17" dur="1" fill="hold">
                                          <p:stCondLst>
                                            <p:cond delay="0"/>
                                          </p:stCondLst>
                                        </p:cTn>
                                        <p:tgtEl>
                                          <p:spTgt spid="3"/>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289929"/>
                                        </p:tgtEl>
                                        <p:attrNameLst>
                                          <p:attrName>style.visibility</p:attrName>
                                        </p:attrNameLst>
                                      </p:cBhvr>
                                      <p:to>
                                        <p:strVal val="hidden"/>
                                      </p:to>
                                    </p:set>
                                  </p:childTnLst>
                                </p:cTn>
                              </p:par>
                              <p:par>
                                <p:cTn id="20" presetID="1" presetClass="entr" presetSubtype="0" fill="hold" grpId="0" nodeType="withEffect">
                                  <p:stCondLst>
                                    <p:cond delay="0"/>
                                  </p:stCondLst>
                                  <p:childTnLst>
                                    <p:set>
                                      <p:cBhvr>
                                        <p:cTn id="21" dur="1" fill="hold">
                                          <p:stCondLst>
                                            <p:cond delay="0"/>
                                          </p:stCondLst>
                                        </p:cTn>
                                        <p:tgtEl>
                                          <p:spTgt spid="28992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left)">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4"/>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289926"/>
                                        </p:tgtEl>
                                        <p:attrNameLst>
                                          <p:attrName>style.visibility</p:attrName>
                                        </p:attrNameLst>
                                      </p:cBhvr>
                                      <p:to>
                                        <p:strVal val="hidden"/>
                                      </p:to>
                                    </p:set>
                                  </p:childTnLst>
                                </p:cTn>
                              </p:par>
                              <p:par>
                                <p:cTn id="33" presetID="1" presetClass="entr" presetSubtype="0" fill="hold" grpId="0" nodeType="withEffect">
                                  <p:stCondLst>
                                    <p:cond delay="0"/>
                                  </p:stCondLst>
                                  <p:childTnLst>
                                    <p:set>
                                      <p:cBhvr>
                                        <p:cTn id="34" dur="1" fill="hold">
                                          <p:stCondLst>
                                            <p:cond delay="0"/>
                                          </p:stCondLst>
                                        </p:cTn>
                                        <p:tgtEl>
                                          <p:spTgt spid="2899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wipe(left)">
                                      <p:cBhvr>
                                        <p:cTn id="39" dur="500"/>
                                        <p:tgtEl>
                                          <p:spTgt spid="5"/>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nodeType="clickEffect">
                                  <p:stCondLst>
                                    <p:cond delay="0"/>
                                  </p:stCondLst>
                                  <p:childTnLst>
                                    <p:set>
                                      <p:cBhvr>
                                        <p:cTn id="43" dur="1" fill="hold">
                                          <p:stCondLst>
                                            <p:cond delay="0"/>
                                          </p:stCondLst>
                                        </p:cTn>
                                        <p:tgtEl>
                                          <p:spTgt spid="5"/>
                                        </p:tgtEl>
                                        <p:attrNameLst>
                                          <p:attrName>style.visibility</p:attrName>
                                        </p:attrNameLst>
                                      </p:cBhvr>
                                      <p:to>
                                        <p:strVal val="hidden"/>
                                      </p:to>
                                    </p:set>
                                  </p:childTnLst>
                                </p:cTn>
                              </p:par>
                              <p:par>
                                <p:cTn id="44" presetID="1" presetClass="exit" presetSubtype="0" fill="hold" grpId="1" nodeType="withEffect">
                                  <p:stCondLst>
                                    <p:cond delay="0"/>
                                  </p:stCondLst>
                                  <p:childTnLst>
                                    <p:set>
                                      <p:cBhvr>
                                        <p:cTn id="45" dur="1" fill="hold">
                                          <p:stCondLst>
                                            <p:cond delay="0"/>
                                          </p:stCondLst>
                                        </p:cTn>
                                        <p:tgtEl>
                                          <p:spTgt spid="289927"/>
                                        </p:tgtEl>
                                        <p:attrNameLst>
                                          <p:attrName>style.visibility</p:attrName>
                                        </p:attrNameLst>
                                      </p:cBhvr>
                                      <p:to>
                                        <p:strVal val="hidden"/>
                                      </p:to>
                                    </p:set>
                                  </p:childTnLst>
                                </p:cTn>
                              </p:par>
                              <p:par>
                                <p:cTn id="46" presetID="1" presetClass="entr" presetSubtype="0" fill="hold" grpId="0" nodeType="withEffect">
                                  <p:stCondLst>
                                    <p:cond delay="0"/>
                                  </p:stCondLst>
                                  <p:childTnLst>
                                    <p:set>
                                      <p:cBhvr>
                                        <p:cTn id="47" dur="1" fill="hold">
                                          <p:stCondLst>
                                            <p:cond delay="0"/>
                                          </p:stCondLst>
                                        </p:cTn>
                                        <p:tgtEl>
                                          <p:spTgt spid="18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wipe(left)">
                                      <p:cBhvr>
                                        <p:cTn id="5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0" animBg="1"/>
      <p:bldP spid="289926" grpId="0" animBg="1"/>
      <p:bldP spid="289926" grpId="1" animBg="1"/>
      <p:bldP spid="289927" grpId="0" animBg="1"/>
      <p:bldP spid="289927" grpId="1" animBg="1"/>
      <p:bldP spid="289929" grpId="0" animBg="1"/>
      <p:bldP spid="289929"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44"/>
          <p:cNvSpPr>
            <a:spLocks noGrp="1" noChangeArrowheads="1"/>
          </p:cNvSpPr>
          <p:nvPr>
            <p:ph type="title"/>
          </p:nvPr>
        </p:nvSpPr>
        <p:spPr/>
        <p:txBody>
          <a:bodyPr/>
          <a:lstStyle/>
          <a:p>
            <a:pPr eaLnBrk="1" hangingPunct="1"/>
            <a:r>
              <a:rPr lang="en-US" dirty="0" smtClean="0"/>
              <a:t>Single Broadcast Session</a:t>
            </a:r>
          </a:p>
        </p:txBody>
      </p:sp>
      <p:sp>
        <p:nvSpPr>
          <p:cNvPr id="17412" name="Rectangle 45"/>
          <p:cNvSpPr>
            <a:spLocks noGrp="1" noChangeArrowheads="1"/>
          </p:cNvSpPr>
          <p:nvPr>
            <p:ph idx="1"/>
          </p:nvPr>
        </p:nvSpPr>
        <p:spPr>
          <a:xfrm>
            <a:off x="1182688" y="4953000"/>
            <a:ext cx="7772400" cy="1600200"/>
          </a:xfrm>
        </p:spPr>
        <p:txBody>
          <a:bodyPr/>
          <a:lstStyle/>
          <a:p>
            <a:pPr eaLnBrk="1" hangingPunct="1"/>
            <a:r>
              <a:rPr lang="en-US" sz="2400" i="1" dirty="0" smtClean="0"/>
              <a:t>r</a:t>
            </a:r>
            <a:r>
              <a:rPr lang="en-US" sz="2400" dirty="0" smtClean="0"/>
              <a:t> </a:t>
            </a:r>
            <a:r>
              <a:rPr lang="en-US" sz="2400" dirty="0" smtClean="0">
                <a:cs typeface="Tahoma" pitchFamily="34" charset="0"/>
              </a:rPr>
              <a:t>≤</a:t>
            </a:r>
            <a:r>
              <a:rPr lang="en-US" sz="2400" dirty="0" smtClean="0"/>
              <a:t> </a:t>
            </a:r>
            <a:r>
              <a:rPr lang="en-US" sz="2400" dirty="0" err="1" smtClean="0">
                <a:solidFill>
                  <a:schemeClr val="folHlink"/>
                </a:solidFill>
              </a:rPr>
              <a:t>min</a:t>
            </a:r>
            <a:r>
              <a:rPr lang="en-US" sz="2400" i="1" baseline="-25000" dirty="0" err="1" smtClean="0">
                <a:solidFill>
                  <a:schemeClr val="folHlink"/>
                </a:solidFill>
                <a:latin typeface="Times New Roman" pitchFamily="18" charset="0"/>
              </a:rPr>
              <a:t>v</a:t>
            </a:r>
            <a:r>
              <a:rPr lang="ru-RU" sz="1800" baseline="-25000" dirty="0" smtClean="0">
                <a:solidFill>
                  <a:schemeClr val="folHlink"/>
                </a:solidFill>
                <a:latin typeface="Times New Roman" pitchFamily="18" charset="0"/>
                <a:cs typeface="Tahoma" pitchFamily="34" charset="0"/>
              </a:rPr>
              <a:t>Є</a:t>
            </a:r>
            <a:r>
              <a:rPr lang="en-US" sz="2400" i="1" baseline="-25000" dirty="0" smtClean="0">
                <a:solidFill>
                  <a:schemeClr val="folHlink"/>
                </a:solidFill>
                <a:latin typeface="Times New Roman" pitchFamily="18" charset="0"/>
              </a:rPr>
              <a:t>V</a:t>
            </a:r>
            <a:r>
              <a:rPr lang="en-US" sz="2400" dirty="0" smtClean="0">
                <a:solidFill>
                  <a:schemeClr val="folHlink"/>
                </a:solidFill>
              </a:rPr>
              <a:t> </a:t>
            </a:r>
            <a:r>
              <a:rPr lang="en-US" sz="2400" dirty="0" err="1" smtClean="0">
                <a:solidFill>
                  <a:schemeClr val="folHlink"/>
                </a:solidFill>
              </a:rPr>
              <a:t>MinCut</a:t>
            </a:r>
            <a:r>
              <a:rPr lang="en-US" sz="2400" dirty="0" smtClean="0">
                <a:solidFill>
                  <a:schemeClr val="folHlink"/>
                </a:solidFill>
              </a:rPr>
              <a:t>(</a:t>
            </a:r>
            <a:r>
              <a:rPr lang="en-US" sz="2400" i="1" dirty="0" err="1" smtClean="0">
                <a:solidFill>
                  <a:schemeClr val="folHlink"/>
                </a:solidFill>
                <a:latin typeface="Times New Roman" pitchFamily="18" charset="0"/>
              </a:rPr>
              <a:t>s</a:t>
            </a:r>
            <a:r>
              <a:rPr lang="en-US" sz="2400" dirty="0" err="1" smtClean="0">
                <a:solidFill>
                  <a:schemeClr val="folHlink"/>
                </a:solidFill>
              </a:rPr>
              <a:t>,</a:t>
            </a:r>
            <a:r>
              <a:rPr lang="en-US" sz="2400" i="1" dirty="0" err="1" smtClean="0">
                <a:solidFill>
                  <a:schemeClr val="folHlink"/>
                </a:solidFill>
                <a:latin typeface="Times New Roman" pitchFamily="18" charset="0"/>
              </a:rPr>
              <a:t>v</a:t>
            </a:r>
            <a:r>
              <a:rPr lang="en-US" sz="2400" dirty="0" smtClean="0">
                <a:solidFill>
                  <a:schemeClr val="folHlink"/>
                </a:solidFill>
              </a:rPr>
              <a:t>)</a:t>
            </a:r>
          </a:p>
          <a:p>
            <a:pPr eaLnBrk="1" hangingPunct="1"/>
            <a:r>
              <a:rPr lang="en-US" sz="2400" dirty="0" err="1" smtClean="0">
                <a:solidFill>
                  <a:schemeClr val="folHlink"/>
                </a:solidFill>
              </a:rPr>
              <a:t>min</a:t>
            </a:r>
            <a:r>
              <a:rPr lang="en-US" sz="2400" i="1" baseline="-25000" dirty="0" err="1" smtClean="0">
                <a:solidFill>
                  <a:schemeClr val="folHlink"/>
                </a:solidFill>
                <a:latin typeface="Times New Roman" pitchFamily="18" charset="0"/>
              </a:rPr>
              <a:t>v</a:t>
            </a:r>
            <a:r>
              <a:rPr lang="ru-RU" sz="2000" baseline="-25000" dirty="0" smtClean="0">
                <a:solidFill>
                  <a:schemeClr val="folHlink"/>
                </a:solidFill>
                <a:latin typeface="Times New Roman" pitchFamily="18" charset="0"/>
                <a:cs typeface="Tahoma" pitchFamily="34" charset="0"/>
              </a:rPr>
              <a:t>Є</a:t>
            </a:r>
            <a:r>
              <a:rPr lang="en-US" sz="2400" i="1" baseline="-25000" dirty="0" smtClean="0">
                <a:solidFill>
                  <a:schemeClr val="folHlink"/>
                </a:solidFill>
                <a:latin typeface="Times New Roman" pitchFamily="18" charset="0"/>
              </a:rPr>
              <a:t>V</a:t>
            </a:r>
            <a:r>
              <a:rPr lang="en-US" sz="2400" dirty="0" smtClean="0">
                <a:solidFill>
                  <a:schemeClr val="folHlink"/>
                </a:solidFill>
              </a:rPr>
              <a:t> </a:t>
            </a:r>
            <a:r>
              <a:rPr lang="en-US" sz="2400" dirty="0" err="1" smtClean="0">
                <a:solidFill>
                  <a:schemeClr val="folHlink"/>
                </a:solidFill>
              </a:rPr>
              <a:t>MinCut</a:t>
            </a:r>
            <a:r>
              <a:rPr lang="en-US" sz="2400" dirty="0" smtClean="0">
                <a:solidFill>
                  <a:schemeClr val="folHlink"/>
                </a:solidFill>
              </a:rPr>
              <a:t>(</a:t>
            </a:r>
            <a:r>
              <a:rPr lang="en-US" sz="2400" i="1" dirty="0" err="1" smtClean="0">
                <a:solidFill>
                  <a:schemeClr val="folHlink"/>
                </a:solidFill>
                <a:latin typeface="Times New Roman" pitchFamily="18" charset="0"/>
              </a:rPr>
              <a:t>s</a:t>
            </a:r>
            <a:r>
              <a:rPr lang="en-US" sz="2400" dirty="0" err="1" smtClean="0">
                <a:solidFill>
                  <a:schemeClr val="folHlink"/>
                </a:solidFill>
              </a:rPr>
              <a:t>,</a:t>
            </a:r>
            <a:r>
              <a:rPr lang="en-US" sz="2400" i="1" dirty="0" err="1" smtClean="0">
                <a:solidFill>
                  <a:schemeClr val="folHlink"/>
                </a:solidFill>
                <a:latin typeface="Times New Roman" pitchFamily="18" charset="0"/>
              </a:rPr>
              <a:t>v</a:t>
            </a:r>
            <a:r>
              <a:rPr lang="en-US" sz="2400" dirty="0" smtClean="0">
                <a:solidFill>
                  <a:schemeClr val="folHlink"/>
                </a:solidFill>
              </a:rPr>
              <a:t>)</a:t>
            </a:r>
            <a:r>
              <a:rPr lang="en-US" sz="2400" dirty="0" smtClean="0"/>
              <a:t> is achievable (“broadcast capacity”)</a:t>
            </a:r>
            <a:br>
              <a:rPr lang="en-US" sz="2400" dirty="0" smtClean="0"/>
            </a:br>
            <a:r>
              <a:rPr lang="en-US" sz="2400" dirty="0" smtClean="0"/>
              <a:t>by packing edge-disjoint directed spanning trees</a:t>
            </a:r>
          </a:p>
        </p:txBody>
      </p:sp>
      <p:sp>
        <p:nvSpPr>
          <p:cNvPr id="164" name="Text Box 63"/>
          <p:cNvSpPr txBox="1">
            <a:spLocks noChangeArrowheads="1"/>
          </p:cNvSpPr>
          <p:nvPr/>
        </p:nvSpPr>
        <p:spPr bwMode="auto">
          <a:xfrm>
            <a:off x="533400" y="6265863"/>
            <a:ext cx="8077200" cy="339725"/>
          </a:xfrm>
          <a:prstGeom prst="rect">
            <a:avLst/>
          </a:prstGeom>
          <a:noFill/>
          <a:ln w="9525" algn="ctr">
            <a:noFill/>
            <a:miter lim="800000"/>
            <a:headEnd/>
            <a:tailEnd/>
          </a:ln>
        </p:spPr>
        <p:txBody>
          <a:bodyPr>
            <a:spAutoFit/>
          </a:bodyPr>
          <a:lstStyle/>
          <a:p>
            <a:pPr lvl="1" eaLnBrk="1" hangingPunct="1">
              <a:lnSpc>
                <a:spcPct val="90000"/>
              </a:lnSpc>
              <a:spcBef>
                <a:spcPct val="20000"/>
              </a:spcBef>
              <a:buClr>
                <a:schemeClr val="hlink"/>
              </a:buClr>
              <a:buSzPct val="55000"/>
              <a:buFont typeface="Wingdings" pitchFamily="2" charset="2"/>
              <a:buNone/>
            </a:pPr>
            <a:r>
              <a:rPr lang="en-US" i="1" dirty="0" smtClean="0">
                <a:solidFill>
                  <a:schemeClr val="tx2"/>
                </a:solidFill>
              </a:rPr>
              <a:t>[Edmonds; 1972]</a:t>
            </a:r>
            <a:endParaRPr lang="en-US" i="1" dirty="0">
              <a:solidFill>
                <a:schemeClr val="tx2"/>
              </a:solidFill>
            </a:endParaRPr>
          </a:p>
        </p:txBody>
      </p:sp>
      <p:grpSp>
        <p:nvGrpSpPr>
          <p:cNvPr id="253" name="Group 252"/>
          <p:cNvGrpSpPr/>
          <p:nvPr/>
        </p:nvGrpSpPr>
        <p:grpSpPr>
          <a:xfrm>
            <a:off x="4800600" y="1981200"/>
            <a:ext cx="4038600" cy="2971800"/>
            <a:chOff x="4800600" y="1981200"/>
            <a:chExt cx="4038600" cy="2971800"/>
          </a:xfrm>
        </p:grpSpPr>
        <p:sp>
          <p:nvSpPr>
            <p:cNvPr id="165" name="Content Placeholder 3"/>
            <p:cNvSpPr txBox="1">
              <a:spLocks/>
            </p:cNvSpPr>
            <p:nvPr/>
          </p:nvSpPr>
          <p:spPr>
            <a:xfrm>
              <a:off x="4800600" y="1981200"/>
              <a:ext cx="4038600" cy="29718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Given</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Directed graph (</a:t>
              </a:r>
              <a:r>
                <a:rPr kumimoji="0" lang="en-US" sz="2000" b="0" i="1" u="none" strike="noStrike" kern="0" cap="none" spc="0" normalizeH="0" baseline="0" noProof="0" dirty="0" smtClean="0">
                  <a:ln>
                    <a:noFill/>
                  </a:ln>
                  <a:solidFill>
                    <a:schemeClr val="tx1"/>
                  </a:solidFill>
                  <a:effectLst/>
                  <a:uLnTx/>
                  <a:uFillTx/>
                  <a:latin typeface="+mn-lt"/>
                </a:rPr>
                <a:t>V,E</a:t>
              </a:r>
              <a:r>
                <a:rPr kumimoji="0" lang="en-US" sz="2000" b="0" i="0" u="none" strike="noStrike" kern="0" cap="none" spc="0" normalizeH="0" baseline="0" noProof="0" dirty="0" smtClean="0">
                  <a:ln>
                    <a:noFill/>
                  </a:ln>
                  <a:solidFill>
                    <a:schemeClr val="tx1"/>
                  </a:solidFill>
                  <a:effectLst/>
                  <a:uLnTx/>
                  <a:uFillTx/>
                  <a:latin typeface="+mn-lt"/>
                </a:rPr>
                <a:t>) with</a:t>
              </a:r>
              <a:br>
                <a:rPr kumimoji="0" lang="en-US" sz="2000" b="0" i="0" u="none" strike="noStrike" kern="0" cap="none" spc="0" normalizeH="0" baseline="0" noProof="0" dirty="0" smtClean="0">
                  <a:ln>
                    <a:noFill/>
                  </a:ln>
                  <a:solidFill>
                    <a:schemeClr val="tx1"/>
                  </a:solidFill>
                  <a:effectLst/>
                  <a:uLnTx/>
                  <a:uFillTx/>
                  <a:latin typeface="+mn-lt"/>
                </a:rPr>
              </a:br>
              <a:r>
                <a:rPr kumimoji="0" lang="en-US" sz="2000" b="0" i="0" u="none" strike="noStrike" kern="0" cap="none" spc="0" normalizeH="0" baseline="0" noProof="0" dirty="0" smtClean="0">
                  <a:ln>
                    <a:noFill/>
                  </a:ln>
                  <a:solidFill>
                    <a:schemeClr val="tx1"/>
                  </a:solidFill>
                  <a:effectLst/>
                  <a:uLnTx/>
                  <a:uFillTx/>
                  <a:latin typeface="+mn-lt"/>
                </a:rPr>
                <a:t>edge capacities</a:t>
              </a:r>
            </a:p>
            <a:p>
              <a:pPr marL="742950" marR="0" lvl="1" indent="-285750" algn="l" defTabSz="914400" rtl="0" eaLnBrk="0" fontAlgn="base" latinLnBrk="0" hangingPunct="0">
                <a:lnSpc>
                  <a:spcPct val="100000"/>
                </a:lnSpc>
                <a:spcBef>
                  <a:spcPct val="20000"/>
                </a:spcBef>
                <a:spcAft>
                  <a:spcPct val="0"/>
                </a:spcAft>
                <a:buClr>
                  <a:schemeClr val="hlink"/>
                </a:buClr>
                <a:buSzPct val="5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rPr>
                <a:t>Single</a:t>
              </a:r>
              <a:r>
                <a:rPr kumimoji="0" lang="en-US" sz="2000" b="0" i="0" u="none" strike="noStrike" kern="0" cap="none" spc="0" normalizeH="0" noProof="0" dirty="0" smtClean="0">
                  <a:ln>
                    <a:noFill/>
                  </a:ln>
                  <a:solidFill>
                    <a:schemeClr val="tx1"/>
                  </a:solidFill>
                  <a:effectLst/>
                  <a:uLnTx/>
                  <a:uFillTx/>
                  <a:latin typeface="+mn-lt"/>
                </a:rPr>
                <a:t> broadcast session with</a:t>
              </a:r>
            </a:p>
            <a:p>
              <a:pPr marL="1200150" lvl="2" indent="-285750" algn="l">
                <a:spcBef>
                  <a:spcPct val="20000"/>
                </a:spcBef>
                <a:buClr>
                  <a:schemeClr val="hlink"/>
                </a:buClr>
                <a:buSzPct val="55000"/>
                <a:buFont typeface="Wingdings" pitchFamily="2" charset="2"/>
                <a:buChar char="n"/>
              </a:pPr>
              <a:r>
                <a:rPr lang="en-US" sz="2000" kern="0" baseline="0" dirty="0" smtClean="0">
                  <a:latin typeface="+mn-lt"/>
                </a:rPr>
                <a:t>Sender</a:t>
              </a:r>
              <a:r>
                <a:rPr lang="en-US" sz="2000" i="1" kern="0" dirty="0" smtClean="0">
                  <a:latin typeface="Times New Roman" pitchFamily="18" charset="0"/>
                  <a:cs typeface="Times New Roman" pitchFamily="18" charset="0"/>
                </a:rPr>
                <a:t> s</a:t>
              </a:r>
            </a:p>
            <a:p>
              <a:pPr marL="1200150" lvl="2" indent="-285750" algn="l">
                <a:spcBef>
                  <a:spcPct val="20000"/>
                </a:spcBef>
                <a:buClr>
                  <a:schemeClr val="hlink"/>
                </a:buClr>
                <a:buSzPct val="55000"/>
                <a:buFont typeface="Wingdings" pitchFamily="2" charset="2"/>
                <a:buChar char="n"/>
              </a:pPr>
              <a:r>
                <a:rPr kumimoji="0" lang="en-US" sz="2000" b="0" i="0" u="none" strike="noStrike" kern="0" cap="none" spc="0" normalizeH="0" baseline="0" noProof="0" dirty="0" smtClean="0">
                  <a:ln>
                    <a:noFill/>
                  </a:ln>
                  <a:solidFill>
                    <a:schemeClr val="tx1"/>
                  </a:solidFill>
                  <a:effectLst/>
                  <a:uLnTx/>
                  <a:uFillTx/>
                  <a:latin typeface="+mn-lt"/>
                </a:rPr>
                <a:t>Receiver set </a:t>
              </a:r>
              <a:r>
                <a:rPr lang="en-US" sz="2000" i="1" kern="0" dirty="0" smtClean="0">
                  <a:latin typeface="+mn-lt"/>
                </a:rPr>
                <a:t>T=V</a:t>
              </a:r>
              <a:endParaRPr kumimoji="0" lang="en-US" sz="2000" b="0" i="1" u="none" strike="noStrike" kern="0" cap="none" spc="0" normalizeH="0" baseline="0" noProof="0" dirty="0" smtClean="0">
                <a:ln>
                  <a:noFill/>
                </a:ln>
                <a:solidFill>
                  <a:schemeClr val="tx1"/>
                </a:solidFill>
                <a:effectLst/>
                <a:uLnTx/>
                <a:uFillTx/>
                <a:latin typeface="+mn-lt"/>
              </a:endParaRPr>
            </a:p>
            <a:p>
              <a:pPr marL="1200150" lvl="2" indent="-285750" algn="l">
                <a:spcBef>
                  <a:spcPct val="20000"/>
                </a:spcBef>
                <a:buClr>
                  <a:schemeClr val="hlink"/>
                </a:buClr>
                <a:buSzPct val="55000"/>
                <a:buFont typeface="Wingdings" pitchFamily="2" charset="2"/>
                <a:buChar char="n"/>
              </a:pPr>
              <a:r>
                <a:rPr kumimoji="0" lang="en-US" sz="2000" b="0" u="none" strike="noStrike" kern="0" cap="none" spc="0" normalizeH="0" baseline="0" noProof="0" dirty="0" smtClean="0">
                  <a:ln>
                    <a:noFill/>
                  </a:ln>
                  <a:solidFill>
                    <a:schemeClr val="tx1"/>
                  </a:solidFill>
                  <a:effectLst/>
                  <a:uLnTx/>
                  <a:uFillTx/>
                  <a:latin typeface="+mn-lt"/>
                </a:rPr>
                <a:t>Transmission</a:t>
              </a:r>
              <a:r>
                <a:rPr kumimoji="0" lang="en-US" sz="2000" b="0" u="none" strike="noStrike" kern="0" cap="none" spc="0" normalizeH="0" noProof="0" dirty="0" smtClean="0">
                  <a:ln>
                    <a:noFill/>
                  </a:ln>
                  <a:solidFill>
                    <a:schemeClr val="tx1"/>
                  </a:solidFill>
                  <a:effectLst/>
                  <a:uLnTx/>
                  <a:uFillTx/>
                  <a:latin typeface="+mn-lt"/>
                </a:rPr>
                <a:t> rate</a:t>
              </a:r>
              <a:r>
                <a:rPr lang="en-US" sz="2000" kern="0" dirty="0">
                  <a:latin typeface="+mn-lt"/>
                </a:rPr>
                <a:t> </a:t>
              </a:r>
              <a:r>
                <a:rPr kumimoji="0" lang="en-US" sz="2000" b="0" i="1" u="none" strike="noStrike" kern="0" cap="none" spc="0" normalizeH="0" noProof="0" dirty="0" smtClean="0">
                  <a:ln>
                    <a:noFill/>
                  </a:ln>
                  <a:solidFill>
                    <a:schemeClr val="tx1"/>
                  </a:solidFill>
                  <a:effectLst/>
                  <a:uLnTx/>
                  <a:uFillTx/>
                  <a:latin typeface="+mn-lt"/>
                </a:rPr>
                <a:t>r</a:t>
              </a:r>
              <a:endParaRPr kumimoji="0" lang="en-US" sz="2000" b="0" u="none" strike="noStrike" kern="0" cap="none" spc="0" normalizeH="0" baseline="0" noProof="0" dirty="0" smtClean="0">
                <a:ln>
                  <a:noFill/>
                </a:ln>
                <a:solidFill>
                  <a:schemeClr val="tx1"/>
                </a:solidFill>
                <a:effectLst/>
                <a:uLnTx/>
                <a:uFillTx/>
                <a:latin typeface="+mn-lt"/>
              </a:endParaRPr>
            </a:p>
          </p:txBody>
        </p:sp>
        <p:graphicFrame>
          <p:nvGraphicFramePr>
            <p:cNvPr id="166" name="Object 27"/>
            <p:cNvGraphicFramePr>
              <a:graphicFrameLocks noChangeAspect="1"/>
            </p:cNvGraphicFramePr>
            <p:nvPr/>
          </p:nvGraphicFramePr>
          <p:xfrm>
            <a:off x="7181849" y="2755900"/>
            <a:ext cx="1217613" cy="347663"/>
          </p:xfrm>
          <a:graphic>
            <a:graphicData uri="http://schemas.openxmlformats.org/presentationml/2006/ole">
              <p:oleObj spid="_x0000_s114690" name="Equation" r:id="rId3" imgW="711000" imgH="203040" progId="Equation.DSMT4">
                <p:embed/>
              </p:oleObj>
            </a:graphicData>
          </a:graphic>
        </p:graphicFrame>
        <p:sp>
          <p:nvSpPr>
            <p:cNvPr id="167" name="Oval 89"/>
            <p:cNvSpPr>
              <a:spLocks noChangeArrowheads="1"/>
            </p:cNvSpPr>
            <p:nvPr/>
          </p:nvSpPr>
          <p:spPr bwMode="auto">
            <a:xfrm>
              <a:off x="7053263" y="3543300"/>
              <a:ext cx="228600" cy="228600"/>
            </a:xfrm>
            <a:prstGeom prst="ellipse">
              <a:avLst/>
            </a:prstGeom>
            <a:solidFill>
              <a:schemeClr val="accent1"/>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sp>
          <p:nvSpPr>
            <p:cNvPr id="168" name="Oval 223"/>
            <p:cNvSpPr>
              <a:spLocks noChangeArrowheads="1"/>
            </p:cNvSpPr>
            <p:nvPr/>
          </p:nvSpPr>
          <p:spPr bwMode="auto">
            <a:xfrm>
              <a:off x="8007397" y="3914775"/>
              <a:ext cx="228600" cy="228600"/>
            </a:xfrm>
            <a:prstGeom prst="ellipse">
              <a:avLst/>
            </a:prstGeom>
            <a:solidFill>
              <a:schemeClr val="hlink"/>
            </a:solidFill>
            <a:ln w="9525">
              <a:solidFill>
                <a:schemeClr val="tx1"/>
              </a:solidFill>
              <a:round/>
              <a:headEnd/>
              <a:tailEnd/>
            </a:ln>
          </p:spPr>
          <p:txBody>
            <a:bodyPr wrap="none" anchor="ctr"/>
            <a:lstStyle/>
            <a:p>
              <a:endParaRPr lang="en-US" i="1" dirty="0">
                <a:latin typeface="Times New Roman" pitchFamily="18" charset="0"/>
                <a:cs typeface="Times New Roman" pitchFamily="18" charset="0"/>
              </a:endParaRPr>
            </a:p>
          </p:txBody>
        </p:sp>
      </p:grpSp>
      <p:sp>
        <p:nvSpPr>
          <p:cNvPr id="163" name="Oval 165"/>
          <p:cNvSpPr>
            <a:spLocks noChangeAspect="1" noChangeArrowheads="1"/>
          </p:cNvSpPr>
          <p:nvPr/>
        </p:nvSpPr>
        <p:spPr bwMode="auto">
          <a:xfrm>
            <a:off x="1676400" y="3314700"/>
            <a:ext cx="228600" cy="227013"/>
          </a:xfrm>
          <a:prstGeom prst="ellipse">
            <a:avLst/>
          </a:prstGeom>
          <a:solidFill>
            <a:schemeClr val="accent1"/>
          </a:solidFill>
          <a:ln w="9525">
            <a:solidFill>
              <a:schemeClr val="tx1"/>
            </a:solidFill>
            <a:round/>
            <a:headEnd/>
            <a:tailEnd/>
          </a:ln>
        </p:spPr>
        <p:txBody>
          <a:bodyPr wrap="none" anchor="ctr"/>
          <a:lstStyle/>
          <a:p>
            <a:endParaRPr lang="en-US"/>
          </a:p>
        </p:txBody>
      </p:sp>
      <p:grpSp>
        <p:nvGrpSpPr>
          <p:cNvPr id="169" name="Group 166"/>
          <p:cNvGrpSpPr>
            <a:grpSpLocks noChangeAspect="1"/>
          </p:cNvGrpSpPr>
          <p:nvPr/>
        </p:nvGrpSpPr>
        <p:grpSpPr bwMode="auto">
          <a:xfrm>
            <a:off x="1219200" y="2057400"/>
            <a:ext cx="3370263" cy="2741613"/>
            <a:chOff x="3456" y="1584"/>
            <a:chExt cx="1416" cy="1152"/>
          </a:xfrm>
        </p:grpSpPr>
        <p:sp>
          <p:nvSpPr>
            <p:cNvPr id="170" name="Line 167"/>
            <p:cNvSpPr>
              <a:spLocks noChangeAspect="1" noChangeShapeType="1"/>
            </p:cNvSpPr>
            <p:nvPr/>
          </p:nvSpPr>
          <p:spPr bwMode="auto">
            <a:xfrm>
              <a:off x="3696" y="2160"/>
              <a:ext cx="0" cy="148"/>
            </a:xfrm>
            <a:prstGeom prst="line">
              <a:avLst/>
            </a:prstGeom>
            <a:noFill/>
            <a:ln w="9525">
              <a:solidFill>
                <a:schemeClr val="tx1"/>
              </a:solidFill>
              <a:round/>
              <a:headEnd/>
              <a:tailEnd type="triangle" w="med" len="med"/>
            </a:ln>
          </p:spPr>
          <p:txBody>
            <a:bodyPr/>
            <a:lstStyle/>
            <a:p>
              <a:endParaRPr lang="en-US"/>
            </a:p>
          </p:txBody>
        </p:sp>
        <p:sp>
          <p:nvSpPr>
            <p:cNvPr id="171" name="Line 168"/>
            <p:cNvSpPr>
              <a:spLocks noChangeAspect="1" noChangeShapeType="1"/>
            </p:cNvSpPr>
            <p:nvPr/>
          </p:nvSpPr>
          <p:spPr bwMode="auto">
            <a:xfrm flipH="1">
              <a:off x="3574" y="2160"/>
              <a:ext cx="122" cy="96"/>
            </a:xfrm>
            <a:prstGeom prst="line">
              <a:avLst/>
            </a:prstGeom>
            <a:noFill/>
            <a:ln w="9525">
              <a:solidFill>
                <a:schemeClr val="tx1"/>
              </a:solidFill>
              <a:round/>
              <a:headEnd/>
              <a:tailEnd type="triangle" w="med" len="med"/>
            </a:ln>
          </p:spPr>
          <p:txBody>
            <a:bodyPr/>
            <a:lstStyle/>
            <a:p>
              <a:endParaRPr lang="en-US"/>
            </a:p>
          </p:txBody>
        </p:sp>
        <p:sp>
          <p:nvSpPr>
            <p:cNvPr id="172" name="Line 169"/>
            <p:cNvSpPr>
              <a:spLocks noChangeAspect="1" noChangeShapeType="1"/>
            </p:cNvSpPr>
            <p:nvPr/>
          </p:nvSpPr>
          <p:spPr bwMode="auto">
            <a:xfrm flipH="1" flipV="1">
              <a:off x="3578" y="2092"/>
              <a:ext cx="118" cy="68"/>
            </a:xfrm>
            <a:prstGeom prst="line">
              <a:avLst/>
            </a:prstGeom>
            <a:noFill/>
            <a:ln w="9525">
              <a:solidFill>
                <a:schemeClr val="tx1"/>
              </a:solidFill>
              <a:round/>
              <a:headEnd/>
              <a:tailEnd type="triangle" w="med" len="med"/>
            </a:ln>
          </p:spPr>
          <p:txBody>
            <a:bodyPr/>
            <a:lstStyle/>
            <a:p>
              <a:endParaRPr lang="en-US"/>
            </a:p>
          </p:txBody>
        </p:sp>
        <p:sp>
          <p:nvSpPr>
            <p:cNvPr id="173" name="Line 170"/>
            <p:cNvSpPr>
              <a:spLocks noChangeAspect="1" noChangeShapeType="1"/>
            </p:cNvSpPr>
            <p:nvPr/>
          </p:nvSpPr>
          <p:spPr bwMode="auto">
            <a:xfrm flipV="1">
              <a:off x="3696" y="2020"/>
              <a:ext cx="0" cy="140"/>
            </a:xfrm>
            <a:prstGeom prst="line">
              <a:avLst/>
            </a:prstGeom>
            <a:noFill/>
            <a:ln w="9525">
              <a:solidFill>
                <a:schemeClr val="tx1"/>
              </a:solidFill>
              <a:round/>
              <a:headEnd/>
              <a:tailEnd type="triangle" w="med" len="med"/>
            </a:ln>
          </p:spPr>
          <p:txBody>
            <a:bodyPr/>
            <a:lstStyle/>
            <a:p>
              <a:endParaRPr lang="en-US"/>
            </a:p>
          </p:txBody>
        </p:sp>
        <p:sp>
          <p:nvSpPr>
            <p:cNvPr id="174" name="Line 171"/>
            <p:cNvSpPr>
              <a:spLocks noChangeAspect="1" noChangeShapeType="1"/>
            </p:cNvSpPr>
            <p:nvPr/>
          </p:nvSpPr>
          <p:spPr bwMode="auto">
            <a:xfrm flipV="1">
              <a:off x="3696" y="1980"/>
              <a:ext cx="180" cy="180"/>
            </a:xfrm>
            <a:prstGeom prst="line">
              <a:avLst/>
            </a:prstGeom>
            <a:noFill/>
            <a:ln w="9525">
              <a:solidFill>
                <a:schemeClr val="tx1"/>
              </a:solidFill>
              <a:round/>
              <a:headEnd/>
              <a:tailEnd type="triangle" w="med" len="med"/>
            </a:ln>
          </p:spPr>
          <p:txBody>
            <a:bodyPr/>
            <a:lstStyle/>
            <a:p>
              <a:endParaRPr lang="en-US"/>
            </a:p>
          </p:txBody>
        </p:sp>
        <p:sp>
          <p:nvSpPr>
            <p:cNvPr id="175" name="Line 172"/>
            <p:cNvSpPr>
              <a:spLocks noChangeAspect="1" noChangeShapeType="1"/>
            </p:cNvSpPr>
            <p:nvPr/>
          </p:nvSpPr>
          <p:spPr bwMode="auto">
            <a:xfrm>
              <a:off x="3696" y="2160"/>
              <a:ext cx="174" cy="26"/>
            </a:xfrm>
            <a:prstGeom prst="line">
              <a:avLst/>
            </a:prstGeom>
            <a:noFill/>
            <a:ln w="9525">
              <a:solidFill>
                <a:schemeClr val="tx1"/>
              </a:solidFill>
              <a:round/>
              <a:headEnd/>
              <a:tailEnd type="triangle" w="med" len="med"/>
            </a:ln>
          </p:spPr>
          <p:txBody>
            <a:bodyPr/>
            <a:lstStyle/>
            <a:p>
              <a:endParaRPr lang="en-US"/>
            </a:p>
          </p:txBody>
        </p:sp>
        <p:sp>
          <p:nvSpPr>
            <p:cNvPr id="176" name="Line 173"/>
            <p:cNvSpPr>
              <a:spLocks noChangeAspect="1" noChangeShapeType="1"/>
            </p:cNvSpPr>
            <p:nvPr/>
          </p:nvSpPr>
          <p:spPr bwMode="auto">
            <a:xfrm flipV="1">
              <a:off x="4032" y="2086"/>
              <a:ext cx="122" cy="122"/>
            </a:xfrm>
            <a:prstGeom prst="line">
              <a:avLst/>
            </a:prstGeom>
            <a:noFill/>
            <a:ln w="9525">
              <a:solidFill>
                <a:schemeClr val="tx1"/>
              </a:solidFill>
              <a:round/>
              <a:headEnd/>
              <a:tailEnd type="triangle" w="med" len="med"/>
            </a:ln>
          </p:spPr>
          <p:txBody>
            <a:bodyPr/>
            <a:lstStyle/>
            <a:p>
              <a:endParaRPr lang="en-US"/>
            </a:p>
          </p:txBody>
        </p:sp>
        <p:sp>
          <p:nvSpPr>
            <p:cNvPr id="177" name="Line 174"/>
            <p:cNvSpPr>
              <a:spLocks noChangeAspect="1" noChangeShapeType="1"/>
            </p:cNvSpPr>
            <p:nvPr/>
          </p:nvSpPr>
          <p:spPr bwMode="auto">
            <a:xfrm flipV="1">
              <a:off x="4272" y="1806"/>
              <a:ext cx="186" cy="162"/>
            </a:xfrm>
            <a:prstGeom prst="line">
              <a:avLst/>
            </a:prstGeom>
            <a:noFill/>
            <a:ln w="9525">
              <a:solidFill>
                <a:schemeClr val="tx1"/>
              </a:solidFill>
              <a:round/>
              <a:headEnd/>
              <a:tailEnd type="triangle" w="med" len="med"/>
            </a:ln>
          </p:spPr>
          <p:txBody>
            <a:bodyPr/>
            <a:lstStyle/>
            <a:p>
              <a:endParaRPr lang="en-US"/>
            </a:p>
          </p:txBody>
        </p:sp>
        <p:sp>
          <p:nvSpPr>
            <p:cNvPr id="178" name="Line 175"/>
            <p:cNvSpPr>
              <a:spLocks noChangeAspect="1" noChangeShapeType="1"/>
            </p:cNvSpPr>
            <p:nvPr/>
          </p:nvSpPr>
          <p:spPr bwMode="auto">
            <a:xfrm>
              <a:off x="4032" y="2208"/>
              <a:ext cx="200" cy="50"/>
            </a:xfrm>
            <a:prstGeom prst="line">
              <a:avLst/>
            </a:prstGeom>
            <a:noFill/>
            <a:ln w="9525">
              <a:solidFill>
                <a:schemeClr val="tx1"/>
              </a:solidFill>
              <a:round/>
              <a:headEnd/>
              <a:tailEnd type="triangle" w="med" len="med"/>
            </a:ln>
          </p:spPr>
          <p:txBody>
            <a:bodyPr/>
            <a:lstStyle/>
            <a:p>
              <a:endParaRPr lang="en-US"/>
            </a:p>
          </p:txBody>
        </p:sp>
        <p:sp>
          <p:nvSpPr>
            <p:cNvPr id="179" name="Line 176"/>
            <p:cNvSpPr>
              <a:spLocks noChangeAspect="1" noChangeShapeType="1"/>
            </p:cNvSpPr>
            <p:nvPr/>
          </p:nvSpPr>
          <p:spPr bwMode="auto">
            <a:xfrm flipH="1">
              <a:off x="3650" y="2448"/>
              <a:ext cx="46" cy="118"/>
            </a:xfrm>
            <a:prstGeom prst="line">
              <a:avLst/>
            </a:prstGeom>
            <a:noFill/>
            <a:ln w="9525">
              <a:solidFill>
                <a:schemeClr val="tx1"/>
              </a:solidFill>
              <a:round/>
              <a:headEnd/>
              <a:tailEnd type="triangle" w="med" len="med"/>
            </a:ln>
          </p:spPr>
          <p:txBody>
            <a:bodyPr/>
            <a:lstStyle/>
            <a:p>
              <a:endParaRPr lang="en-US"/>
            </a:p>
          </p:txBody>
        </p:sp>
        <p:sp>
          <p:nvSpPr>
            <p:cNvPr id="180" name="Line 177"/>
            <p:cNvSpPr>
              <a:spLocks noChangeAspect="1" noChangeShapeType="1"/>
            </p:cNvSpPr>
            <p:nvPr/>
          </p:nvSpPr>
          <p:spPr bwMode="auto">
            <a:xfrm>
              <a:off x="3456" y="2352"/>
              <a:ext cx="72" cy="172"/>
            </a:xfrm>
            <a:prstGeom prst="line">
              <a:avLst/>
            </a:prstGeom>
            <a:noFill/>
            <a:ln w="9525">
              <a:solidFill>
                <a:schemeClr val="tx1"/>
              </a:solidFill>
              <a:round/>
              <a:headEnd/>
              <a:tailEnd type="triangle" w="med" len="med"/>
            </a:ln>
          </p:spPr>
          <p:txBody>
            <a:bodyPr/>
            <a:lstStyle/>
            <a:p>
              <a:endParaRPr lang="en-US"/>
            </a:p>
          </p:txBody>
        </p:sp>
        <p:sp>
          <p:nvSpPr>
            <p:cNvPr id="181" name="Line 178"/>
            <p:cNvSpPr>
              <a:spLocks noChangeAspect="1" noChangeShapeType="1"/>
            </p:cNvSpPr>
            <p:nvPr/>
          </p:nvSpPr>
          <p:spPr bwMode="auto">
            <a:xfrm>
              <a:off x="3696" y="2448"/>
              <a:ext cx="124" cy="26"/>
            </a:xfrm>
            <a:prstGeom prst="line">
              <a:avLst/>
            </a:prstGeom>
            <a:noFill/>
            <a:ln w="9525">
              <a:solidFill>
                <a:schemeClr val="tx1"/>
              </a:solidFill>
              <a:round/>
              <a:headEnd/>
              <a:tailEnd type="triangle" w="med" len="med"/>
            </a:ln>
          </p:spPr>
          <p:txBody>
            <a:bodyPr/>
            <a:lstStyle/>
            <a:p>
              <a:endParaRPr lang="en-US"/>
            </a:p>
          </p:txBody>
        </p:sp>
        <p:sp>
          <p:nvSpPr>
            <p:cNvPr id="182" name="Line 179"/>
            <p:cNvSpPr>
              <a:spLocks noChangeAspect="1" noChangeShapeType="1"/>
            </p:cNvSpPr>
            <p:nvPr/>
          </p:nvSpPr>
          <p:spPr bwMode="auto">
            <a:xfrm flipH="1">
              <a:off x="4316" y="2304"/>
              <a:ext cx="100" cy="100"/>
            </a:xfrm>
            <a:prstGeom prst="line">
              <a:avLst/>
            </a:prstGeom>
            <a:noFill/>
            <a:ln w="9525">
              <a:solidFill>
                <a:schemeClr val="tx1"/>
              </a:solidFill>
              <a:round/>
              <a:headEnd/>
              <a:tailEnd type="triangle" w="med" len="med"/>
            </a:ln>
          </p:spPr>
          <p:txBody>
            <a:bodyPr/>
            <a:lstStyle/>
            <a:p>
              <a:endParaRPr lang="en-US"/>
            </a:p>
          </p:txBody>
        </p:sp>
        <p:sp>
          <p:nvSpPr>
            <p:cNvPr id="183" name="Line 180"/>
            <p:cNvSpPr>
              <a:spLocks noChangeAspect="1" noChangeShapeType="1"/>
            </p:cNvSpPr>
            <p:nvPr/>
          </p:nvSpPr>
          <p:spPr bwMode="auto">
            <a:xfrm flipV="1">
              <a:off x="4080" y="2622"/>
              <a:ext cx="70" cy="114"/>
            </a:xfrm>
            <a:prstGeom prst="line">
              <a:avLst/>
            </a:prstGeom>
            <a:noFill/>
            <a:ln w="9525">
              <a:solidFill>
                <a:schemeClr val="tx1"/>
              </a:solidFill>
              <a:round/>
              <a:headEnd/>
              <a:tailEnd type="triangle" w="med" len="med"/>
            </a:ln>
          </p:spPr>
          <p:txBody>
            <a:bodyPr/>
            <a:lstStyle/>
            <a:p>
              <a:endParaRPr lang="en-US"/>
            </a:p>
          </p:txBody>
        </p:sp>
        <p:sp>
          <p:nvSpPr>
            <p:cNvPr id="184" name="Line 181"/>
            <p:cNvSpPr>
              <a:spLocks noChangeAspect="1" noChangeShapeType="1"/>
            </p:cNvSpPr>
            <p:nvPr/>
          </p:nvSpPr>
          <p:spPr bwMode="auto">
            <a:xfrm>
              <a:off x="3936" y="2496"/>
              <a:ext cx="66" cy="112"/>
            </a:xfrm>
            <a:prstGeom prst="line">
              <a:avLst/>
            </a:prstGeom>
            <a:noFill/>
            <a:ln w="9525">
              <a:solidFill>
                <a:schemeClr val="tx1"/>
              </a:solidFill>
              <a:round/>
              <a:headEnd/>
              <a:tailEnd type="triangle" w="med" len="med"/>
            </a:ln>
          </p:spPr>
          <p:txBody>
            <a:bodyPr/>
            <a:lstStyle/>
            <a:p>
              <a:endParaRPr lang="en-US"/>
            </a:p>
          </p:txBody>
        </p:sp>
        <p:sp>
          <p:nvSpPr>
            <p:cNvPr id="185" name="Line 182"/>
            <p:cNvSpPr>
              <a:spLocks noChangeAspect="1" noChangeShapeType="1"/>
            </p:cNvSpPr>
            <p:nvPr/>
          </p:nvSpPr>
          <p:spPr bwMode="auto">
            <a:xfrm>
              <a:off x="3600" y="2688"/>
              <a:ext cx="232" cy="24"/>
            </a:xfrm>
            <a:prstGeom prst="line">
              <a:avLst/>
            </a:prstGeom>
            <a:noFill/>
            <a:ln w="9525">
              <a:solidFill>
                <a:schemeClr val="tx1"/>
              </a:solidFill>
              <a:round/>
              <a:headEnd/>
              <a:tailEnd type="triangle" w="med" len="med"/>
            </a:ln>
          </p:spPr>
          <p:txBody>
            <a:bodyPr/>
            <a:lstStyle/>
            <a:p>
              <a:endParaRPr lang="en-US"/>
            </a:p>
          </p:txBody>
        </p:sp>
        <p:sp>
          <p:nvSpPr>
            <p:cNvPr id="186" name="Line 183"/>
            <p:cNvSpPr>
              <a:spLocks noChangeAspect="1" noChangeShapeType="1"/>
            </p:cNvSpPr>
            <p:nvPr/>
          </p:nvSpPr>
          <p:spPr bwMode="auto">
            <a:xfrm flipV="1">
              <a:off x="4080" y="2712"/>
              <a:ext cx="294" cy="24"/>
            </a:xfrm>
            <a:prstGeom prst="line">
              <a:avLst/>
            </a:prstGeom>
            <a:noFill/>
            <a:ln w="9525">
              <a:solidFill>
                <a:schemeClr val="tx1"/>
              </a:solidFill>
              <a:round/>
              <a:headEnd/>
              <a:tailEnd type="triangle" w="med" len="med"/>
            </a:ln>
          </p:spPr>
          <p:txBody>
            <a:bodyPr/>
            <a:lstStyle/>
            <a:p>
              <a:endParaRPr lang="en-US"/>
            </a:p>
          </p:txBody>
        </p:sp>
        <p:sp>
          <p:nvSpPr>
            <p:cNvPr id="187" name="Line 184"/>
            <p:cNvSpPr>
              <a:spLocks noChangeAspect="1" noChangeShapeType="1"/>
            </p:cNvSpPr>
            <p:nvPr/>
          </p:nvSpPr>
          <p:spPr bwMode="auto">
            <a:xfrm>
              <a:off x="4416" y="2304"/>
              <a:ext cx="26" cy="100"/>
            </a:xfrm>
            <a:prstGeom prst="line">
              <a:avLst/>
            </a:prstGeom>
            <a:noFill/>
            <a:ln w="9525">
              <a:solidFill>
                <a:schemeClr val="tx1"/>
              </a:solidFill>
              <a:round/>
              <a:headEnd/>
              <a:tailEnd type="triangle" w="med" len="med"/>
            </a:ln>
          </p:spPr>
          <p:txBody>
            <a:bodyPr/>
            <a:lstStyle/>
            <a:p>
              <a:endParaRPr lang="en-US"/>
            </a:p>
          </p:txBody>
        </p:sp>
        <p:sp>
          <p:nvSpPr>
            <p:cNvPr id="188" name="Line 185"/>
            <p:cNvSpPr>
              <a:spLocks noChangeAspect="1" noChangeShapeType="1"/>
            </p:cNvSpPr>
            <p:nvPr/>
          </p:nvSpPr>
          <p:spPr bwMode="auto">
            <a:xfrm flipV="1">
              <a:off x="4656" y="2606"/>
              <a:ext cx="82" cy="82"/>
            </a:xfrm>
            <a:prstGeom prst="line">
              <a:avLst/>
            </a:prstGeom>
            <a:noFill/>
            <a:ln w="9525">
              <a:solidFill>
                <a:schemeClr val="tx1"/>
              </a:solidFill>
              <a:round/>
              <a:headEnd/>
              <a:tailEnd type="triangle" w="med" len="med"/>
            </a:ln>
          </p:spPr>
          <p:txBody>
            <a:bodyPr/>
            <a:lstStyle/>
            <a:p>
              <a:endParaRPr lang="en-US"/>
            </a:p>
          </p:txBody>
        </p:sp>
        <p:sp>
          <p:nvSpPr>
            <p:cNvPr id="189" name="Line 186"/>
            <p:cNvSpPr>
              <a:spLocks noChangeAspect="1" noChangeShapeType="1"/>
            </p:cNvSpPr>
            <p:nvPr/>
          </p:nvSpPr>
          <p:spPr bwMode="auto">
            <a:xfrm>
              <a:off x="3456" y="2016"/>
              <a:ext cx="0" cy="172"/>
            </a:xfrm>
            <a:prstGeom prst="line">
              <a:avLst/>
            </a:prstGeom>
            <a:noFill/>
            <a:ln w="9525">
              <a:solidFill>
                <a:schemeClr val="tx1"/>
              </a:solidFill>
              <a:round/>
              <a:headEnd/>
              <a:tailEnd type="triangle" w="med" len="med"/>
            </a:ln>
          </p:spPr>
          <p:txBody>
            <a:bodyPr/>
            <a:lstStyle/>
            <a:p>
              <a:endParaRPr lang="en-US"/>
            </a:p>
          </p:txBody>
        </p:sp>
        <p:sp>
          <p:nvSpPr>
            <p:cNvPr id="190" name="Line 187"/>
            <p:cNvSpPr>
              <a:spLocks noChangeAspect="1" noChangeShapeType="1"/>
            </p:cNvSpPr>
            <p:nvPr/>
          </p:nvSpPr>
          <p:spPr bwMode="auto">
            <a:xfrm flipH="1">
              <a:off x="3516" y="1728"/>
              <a:ext cx="84" cy="162"/>
            </a:xfrm>
            <a:prstGeom prst="line">
              <a:avLst/>
            </a:prstGeom>
            <a:noFill/>
            <a:ln w="9525">
              <a:solidFill>
                <a:schemeClr val="tx1"/>
              </a:solidFill>
              <a:round/>
              <a:headEnd/>
              <a:tailEnd type="triangle" w="med" len="med"/>
            </a:ln>
          </p:spPr>
          <p:txBody>
            <a:bodyPr/>
            <a:lstStyle/>
            <a:p>
              <a:endParaRPr lang="en-US"/>
            </a:p>
          </p:txBody>
        </p:sp>
        <p:sp>
          <p:nvSpPr>
            <p:cNvPr id="191" name="Line 188"/>
            <p:cNvSpPr>
              <a:spLocks noChangeAspect="1" noChangeShapeType="1"/>
            </p:cNvSpPr>
            <p:nvPr/>
          </p:nvSpPr>
          <p:spPr bwMode="auto">
            <a:xfrm flipH="1" flipV="1">
              <a:off x="3643" y="1792"/>
              <a:ext cx="53" cy="80"/>
            </a:xfrm>
            <a:prstGeom prst="line">
              <a:avLst/>
            </a:prstGeom>
            <a:noFill/>
            <a:ln w="9525">
              <a:solidFill>
                <a:schemeClr val="tx1"/>
              </a:solidFill>
              <a:round/>
              <a:headEnd/>
              <a:tailEnd type="triangle" w="med" len="med"/>
            </a:ln>
          </p:spPr>
          <p:txBody>
            <a:bodyPr/>
            <a:lstStyle/>
            <a:p>
              <a:endParaRPr lang="en-US"/>
            </a:p>
          </p:txBody>
        </p:sp>
        <p:sp>
          <p:nvSpPr>
            <p:cNvPr id="192" name="Line 189"/>
            <p:cNvSpPr>
              <a:spLocks noChangeAspect="1" noChangeShapeType="1"/>
            </p:cNvSpPr>
            <p:nvPr/>
          </p:nvSpPr>
          <p:spPr bwMode="auto">
            <a:xfrm flipV="1">
              <a:off x="3600" y="1680"/>
              <a:ext cx="144" cy="48"/>
            </a:xfrm>
            <a:prstGeom prst="line">
              <a:avLst/>
            </a:prstGeom>
            <a:noFill/>
            <a:ln w="9525">
              <a:solidFill>
                <a:schemeClr val="tx1"/>
              </a:solidFill>
              <a:round/>
              <a:headEnd/>
              <a:tailEnd type="triangle" w="med" len="med"/>
            </a:ln>
          </p:spPr>
          <p:txBody>
            <a:bodyPr/>
            <a:lstStyle/>
            <a:p>
              <a:endParaRPr lang="en-US"/>
            </a:p>
          </p:txBody>
        </p:sp>
        <p:sp>
          <p:nvSpPr>
            <p:cNvPr id="193" name="Line 190"/>
            <p:cNvSpPr>
              <a:spLocks noChangeAspect="1" noChangeShapeType="1"/>
            </p:cNvSpPr>
            <p:nvPr/>
          </p:nvSpPr>
          <p:spPr bwMode="auto">
            <a:xfrm>
              <a:off x="4032" y="1824"/>
              <a:ext cx="124" cy="74"/>
            </a:xfrm>
            <a:prstGeom prst="line">
              <a:avLst/>
            </a:prstGeom>
            <a:noFill/>
            <a:ln w="9525">
              <a:solidFill>
                <a:schemeClr val="tx1"/>
              </a:solidFill>
              <a:round/>
              <a:headEnd/>
              <a:tailEnd type="triangle" w="med" len="med"/>
            </a:ln>
          </p:spPr>
          <p:txBody>
            <a:bodyPr/>
            <a:lstStyle/>
            <a:p>
              <a:endParaRPr lang="en-US"/>
            </a:p>
          </p:txBody>
        </p:sp>
        <p:sp>
          <p:nvSpPr>
            <p:cNvPr id="194" name="Line 191"/>
            <p:cNvSpPr>
              <a:spLocks noChangeAspect="1" noChangeShapeType="1"/>
            </p:cNvSpPr>
            <p:nvPr/>
          </p:nvSpPr>
          <p:spPr bwMode="auto">
            <a:xfrm>
              <a:off x="4272" y="1584"/>
              <a:ext cx="0" cy="184"/>
            </a:xfrm>
            <a:prstGeom prst="line">
              <a:avLst/>
            </a:prstGeom>
            <a:noFill/>
            <a:ln w="9525">
              <a:solidFill>
                <a:schemeClr val="tx1"/>
              </a:solidFill>
              <a:round/>
              <a:headEnd/>
              <a:tailEnd type="triangle" w="med" len="med"/>
            </a:ln>
          </p:spPr>
          <p:txBody>
            <a:bodyPr/>
            <a:lstStyle/>
            <a:p>
              <a:endParaRPr lang="en-US"/>
            </a:p>
          </p:txBody>
        </p:sp>
        <p:sp>
          <p:nvSpPr>
            <p:cNvPr id="195" name="Line 192"/>
            <p:cNvSpPr>
              <a:spLocks noChangeAspect="1" noChangeShapeType="1"/>
            </p:cNvSpPr>
            <p:nvPr/>
          </p:nvSpPr>
          <p:spPr bwMode="auto">
            <a:xfrm flipV="1">
              <a:off x="4032" y="1710"/>
              <a:ext cx="114" cy="114"/>
            </a:xfrm>
            <a:prstGeom prst="line">
              <a:avLst/>
            </a:prstGeom>
            <a:noFill/>
            <a:ln w="9525">
              <a:solidFill>
                <a:schemeClr val="tx1"/>
              </a:solidFill>
              <a:round/>
              <a:headEnd/>
              <a:tailEnd type="triangle" w="med" len="med"/>
            </a:ln>
          </p:spPr>
          <p:txBody>
            <a:bodyPr/>
            <a:lstStyle/>
            <a:p>
              <a:endParaRPr lang="en-US"/>
            </a:p>
          </p:txBody>
        </p:sp>
        <p:sp>
          <p:nvSpPr>
            <p:cNvPr id="196" name="Line 193"/>
            <p:cNvSpPr>
              <a:spLocks noChangeAspect="1" noChangeShapeType="1"/>
            </p:cNvSpPr>
            <p:nvPr/>
          </p:nvSpPr>
          <p:spPr bwMode="auto">
            <a:xfrm flipV="1">
              <a:off x="3888" y="1610"/>
              <a:ext cx="192" cy="22"/>
            </a:xfrm>
            <a:prstGeom prst="line">
              <a:avLst/>
            </a:prstGeom>
            <a:noFill/>
            <a:ln w="9525">
              <a:solidFill>
                <a:schemeClr val="tx1"/>
              </a:solidFill>
              <a:round/>
              <a:headEnd/>
              <a:tailEnd type="triangle" w="med" len="med"/>
            </a:ln>
          </p:spPr>
          <p:txBody>
            <a:bodyPr/>
            <a:lstStyle/>
            <a:p>
              <a:endParaRPr lang="en-US"/>
            </a:p>
          </p:txBody>
        </p:sp>
        <p:sp>
          <p:nvSpPr>
            <p:cNvPr id="197" name="Line 194"/>
            <p:cNvSpPr>
              <a:spLocks noChangeAspect="1" noChangeShapeType="1"/>
            </p:cNvSpPr>
            <p:nvPr/>
          </p:nvSpPr>
          <p:spPr bwMode="auto">
            <a:xfrm>
              <a:off x="4272" y="1584"/>
              <a:ext cx="192" cy="26"/>
            </a:xfrm>
            <a:prstGeom prst="line">
              <a:avLst/>
            </a:prstGeom>
            <a:noFill/>
            <a:ln w="9525">
              <a:solidFill>
                <a:schemeClr val="tx1"/>
              </a:solidFill>
              <a:round/>
              <a:headEnd/>
              <a:tailEnd type="triangle" w="med" len="med"/>
            </a:ln>
          </p:spPr>
          <p:txBody>
            <a:bodyPr/>
            <a:lstStyle/>
            <a:p>
              <a:endParaRPr lang="en-US"/>
            </a:p>
          </p:txBody>
        </p:sp>
        <p:sp>
          <p:nvSpPr>
            <p:cNvPr id="198" name="Line 195"/>
            <p:cNvSpPr>
              <a:spLocks noChangeAspect="1" noChangeShapeType="1"/>
            </p:cNvSpPr>
            <p:nvPr/>
          </p:nvSpPr>
          <p:spPr bwMode="auto">
            <a:xfrm>
              <a:off x="4272" y="1968"/>
              <a:ext cx="113" cy="28"/>
            </a:xfrm>
            <a:prstGeom prst="line">
              <a:avLst/>
            </a:prstGeom>
            <a:noFill/>
            <a:ln w="9525">
              <a:solidFill>
                <a:schemeClr val="tx1"/>
              </a:solidFill>
              <a:round/>
              <a:headEnd/>
              <a:tailEnd type="triangle" w="med" len="med"/>
            </a:ln>
          </p:spPr>
          <p:txBody>
            <a:bodyPr/>
            <a:lstStyle/>
            <a:p>
              <a:endParaRPr lang="en-US"/>
            </a:p>
          </p:txBody>
        </p:sp>
        <p:sp>
          <p:nvSpPr>
            <p:cNvPr id="199" name="Line 196"/>
            <p:cNvSpPr>
              <a:spLocks noChangeAspect="1" noChangeShapeType="1"/>
            </p:cNvSpPr>
            <p:nvPr/>
          </p:nvSpPr>
          <p:spPr bwMode="auto">
            <a:xfrm flipH="1">
              <a:off x="4442" y="2016"/>
              <a:ext cx="22" cy="138"/>
            </a:xfrm>
            <a:prstGeom prst="line">
              <a:avLst/>
            </a:prstGeom>
            <a:noFill/>
            <a:ln w="9525">
              <a:solidFill>
                <a:schemeClr val="tx1"/>
              </a:solidFill>
              <a:round/>
              <a:headEnd/>
              <a:tailEnd type="triangle" w="med" len="med"/>
            </a:ln>
          </p:spPr>
          <p:txBody>
            <a:bodyPr/>
            <a:lstStyle/>
            <a:p>
              <a:endParaRPr lang="en-US"/>
            </a:p>
          </p:txBody>
        </p:sp>
        <p:sp>
          <p:nvSpPr>
            <p:cNvPr id="200" name="Line 197"/>
            <p:cNvSpPr>
              <a:spLocks noChangeAspect="1" noChangeShapeType="1"/>
            </p:cNvSpPr>
            <p:nvPr/>
          </p:nvSpPr>
          <p:spPr bwMode="auto">
            <a:xfrm>
              <a:off x="4464" y="2016"/>
              <a:ext cx="98" cy="0"/>
            </a:xfrm>
            <a:prstGeom prst="line">
              <a:avLst/>
            </a:prstGeom>
            <a:noFill/>
            <a:ln w="9525">
              <a:solidFill>
                <a:schemeClr val="tx1"/>
              </a:solidFill>
              <a:round/>
              <a:headEnd/>
              <a:tailEnd type="triangle" w="med" len="med"/>
            </a:ln>
          </p:spPr>
          <p:txBody>
            <a:bodyPr/>
            <a:lstStyle/>
            <a:p>
              <a:endParaRPr lang="en-US"/>
            </a:p>
          </p:txBody>
        </p:sp>
        <p:sp>
          <p:nvSpPr>
            <p:cNvPr id="201" name="Line 198"/>
            <p:cNvSpPr>
              <a:spLocks noChangeAspect="1" noChangeShapeType="1"/>
            </p:cNvSpPr>
            <p:nvPr/>
          </p:nvSpPr>
          <p:spPr bwMode="auto">
            <a:xfrm flipH="1">
              <a:off x="4656" y="1632"/>
              <a:ext cx="0" cy="202"/>
            </a:xfrm>
            <a:prstGeom prst="line">
              <a:avLst/>
            </a:prstGeom>
            <a:noFill/>
            <a:ln w="9525">
              <a:solidFill>
                <a:schemeClr val="tx1"/>
              </a:solidFill>
              <a:round/>
              <a:headEnd/>
              <a:tailEnd type="triangle" w="med" len="med"/>
            </a:ln>
          </p:spPr>
          <p:txBody>
            <a:bodyPr/>
            <a:lstStyle/>
            <a:p>
              <a:endParaRPr lang="en-US"/>
            </a:p>
          </p:txBody>
        </p:sp>
        <p:sp>
          <p:nvSpPr>
            <p:cNvPr id="202" name="Line 199"/>
            <p:cNvSpPr>
              <a:spLocks noChangeAspect="1" noChangeShapeType="1"/>
            </p:cNvSpPr>
            <p:nvPr/>
          </p:nvSpPr>
          <p:spPr bwMode="auto">
            <a:xfrm>
              <a:off x="4656" y="1632"/>
              <a:ext cx="132" cy="236"/>
            </a:xfrm>
            <a:prstGeom prst="line">
              <a:avLst/>
            </a:prstGeom>
            <a:noFill/>
            <a:ln w="9525">
              <a:solidFill>
                <a:schemeClr val="tx1"/>
              </a:solidFill>
              <a:round/>
              <a:headEnd/>
              <a:tailEnd type="triangle" w="med" len="med"/>
            </a:ln>
          </p:spPr>
          <p:txBody>
            <a:bodyPr/>
            <a:lstStyle/>
            <a:p>
              <a:endParaRPr lang="en-US"/>
            </a:p>
          </p:txBody>
        </p:sp>
        <p:sp>
          <p:nvSpPr>
            <p:cNvPr id="203" name="Line 200"/>
            <p:cNvSpPr>
              <a:spLocks noChangeAspect="1" noChangeShapeType="1"/>
            </p:cNvSpPr>
            <p:nvPr/>
          </p:nvSpPr>
          <p:spPr bwMode="auto">
            <a:xfrm flipV="1">
              <a:off x="4848" y="2292"/>
              <a:ext cx="24" cy="204"/>
            </a:xfrm>
            <a:prstGeom prst="line">
              <a:avLst/>
            </a:prstGeom>
            <a:noFill/>
            <a:ln w="9525">
              <a:solidFill>
                <a:schemeClr val="tx1"/>
              </a:solidFill>
              <a:round/>
              <a:headEnd/>
              <a:tailEnd type="triangle" w="med" len="med"/>
            </a:ln>
          </p:spPr>
          <p:txBody>
            <a:bodyPr/>
            <a:lstStyle/>
            <a:p>
              <a:endParaRPr lang="en-US"/>
            </a:p>
          </p:txBody>
        </p:sp>
        <p:sp>
          <p:nvSpPr>
            <p:cNvPr id="204" name="Line 201"/>
            <p:cNvSpPr>
              <a:spLocks noChangeAspect="1" noChangeShapeType="1"/>
            </p:cNvSpPr>
            <p:nvPr/>
          </p:nvSpPr>
          <p:spPr bwMode="auto">
            <a:xfrm>
              <a:off x="4656" y="2016"/>
              <a:ext cx="24" cy="116"/>
            </a:xfrm>
            <a:prstGeom prst="line">
              <a:avLst/>
            </a:prstGeom>
            <a:noFill/>
            <a:ln w="9525">
              <a:solidFill>
                <a:schemeClr val="tx1"/>
              </a:solidFill>
              <a:round/>
              <a:headEnd/>
              <a:tailEnd type="triangle" w="med" len="med"/>
            </a:ln>
          </p:spPr>
          <p:txBody>
            <a:bodyPr/>
            <a:lstStyle/>
            <a:p>
              <a:endParaRPr lang="en-US"/>
            </a:p>
          </p:txBody>
        </p:sp>
        <p:sp>
          <p:nvSpPr>
            <p:cNvPr id="205" name="Line 202"/>
            <p:cNvSpPr>
              <a:spLocks noChangeAspect="1" noChangeShapeType="1"/>
            </p:cNvSpPr>
            <p:nvPr/>
          </p:nvSpPr>
          <p:spPr bwMode="auto">
            <a:xfrm>
              <a:off x="4704" y="2256"/>
              <a:ext cx="68" cy="112"/>
            </a:xfrm>
            <a:prstGeom prst="line">
              <a:avLst/>
            </a:prstGeom>
            <a:noFill/>
            <a:ln w="9525">
              <a:solidFill>
                <a:schemeClr val="tx1"/>
              </a:solidFill>
              <a:round/>
              <a:headEnd/>
              <a:tailEnd type="triangle" w="med" len="med"/>
            </a:ln>
          </p:spPr>
          <p:txBody>
            <a:bodyPr/>
            <a:lstStyle/>
            <a:p>
              <a:endParaRPr lang="en-US"/>
            </a:p>
          </p:txBody>
        </p:sp>
        <p:sp>
          <p:nvSpPr>
            <p:cNvPr id="206" name="Line 203"/>
            <p:cNvSpPr>
              <a:spLocks noChangeAspect="1" noChangeShapeType="1"/>
            </p:cNvSpPr>
            <p:nvPr/>
          </p:nvSpPr>
          <p:spPr bwMode="auto">
            <a:xfrm flipV="1">
              <a:off x="4416" y="2280"/>
              <a:ext cx="144" cy="24"/>
            </a:xfrm>
            <a:prstGeom prst="line">
              <a:avLst/>
            </a:prstGeom>
            <a:noFill/>
            <a:ln w="9525">
              <a:solidFill>
                <a:schemeClr val="tx1"/>
              </a:solidFill>
              <a:round/>
              <a:headEnd/>
              <a:tailEnd type="triangle" w="med" len="med"/>
            </a:ln>
          </p:spPr>
          <p:txBody>
            <a:bodyPr/>
            <a:lstStyle/>
            <a:p>
              <a:endParaRPr lang="en-US"/>
            </a:p>
          </p:txBody>
        </p:sp>
        <p:sp>
          <p:nvSpPr>
            <p:cNvPr id="207" name="Line 204"/>
            <p:cNvSpPr>
              <a:spLocks noChangeAspect="1" noChangeShapeType="1"/>
            </p:cNvSpPr>
            <p:nvPr/>
          </p:nvSpPr>
          <p:spPr bwMode="auto">
            <a:xfrm flipV="1">
              <a:off x="3696" y="1850"/>
              <a:ext cx="164" cy="22"/>
            </a:xfrm>
            <a:prstGeom prst="line">
              <a:avLst/>
            </a:prstGeom>
            <a:noFill/>
            <a:ln w="9525">
              <a:solidFill>
                <a:schemeClr val="tx1"/>
              </a:solidFill>
              <a:round/>
              <a:headEnd/>
              <a:tailEnd type="triangle" w="med" len="med"/>
            </a:ln>
          </p:spPr>
          <p:txBody>
            <a:bodyPr/>
            <a:lstStyle/>
            <a:p>
              <a:endParaRPr lang="en-US"/>
            </a:p>
          </p:txBody>
        </p:sp>
        <p:sp>
          <p:nvSpPr>
            <p:cNvPr id="208" name="Line 205"/>
            <p:cNvSpPr>
              <a:spLocks noChangeAspect="1" noChangeShapeType="1"/>
            </p:cNvSpPr>
            <p:nvPr/>
          </p:nvSpPr>
          <p:spPr bwMode="auto">
            <a:xfrm flipH="1">
              <a:off x="3986" y="2208"/>
              <a:ext cx="46" cy="140"/>
            </a:xfrm>
            <a:prstGeom prst="line">
              <a:avLst/>
            </a:prstGeom>
            <a:noFill/>
            <a:ln w="9525">
              <a:solidFill>
                <a:schemeClr val="tx1"/>
              </a:solidFill>
              <a:round/>
              <a:headEnd/>
              <a:tailEnd type="triangle" w="med" len="med"/>
            </a:ln>
          </p:spPr>
          <p:txBody>
            <a:bodyPr/>
            <a:lstStyle/>
            <a:p>
              <a:endParaRPr lang="en-US"/>
            </a:p>
          </p:txBody>
        </p:sp>
        <p:sp>
          <p:nvSpPr>
            <p:cNvPr id="209" name="Line 206"/>
            <p:cNvSpPr>
              <a:spLocks noChangeAspect="1" noChangeShapeType="1"/>
            </p:cNvSpPr>
            <p:nvPr/>
          </p:nvSpPr>
          <p:spPr bwMode="auto">
            <a:xfrm>
              <a:off x="4464" y="2496"/>
              <a:ext cx="92" cy="94"/>
            </a:xfrm>
            <a:prstGeom prst="line">
              <a:avLst/>
            </a:prstGeom>
            <a:noFill/>
            <a:ln w="9525">
              <a:solidFill>
                <a:schemeClr val="tx1"/>
              </a:solidFill>
              <a:round/>
              <a:headEnd/>
              <a:tailEnd type="triangle" w="med" len="med"/>
            </a:ln>
          </p:spPr>
          <p:txBody>
            <a:bodyPr/>
            <a:lstStyle/>
            <a:p>
              <a:endParaRPr lang="en-US"/>
            </a:p>
          </p:txBody>
        </p:sp>
        <p:sp>
          <p:nvSpPr>
            <p:cNvPr id="210" name="Line 207"/>
            <p:cNvSpPr>
              <a:spLocks noChangeAspect="1" noChangeShapeType="1"/>
            </p:cNvSpPr>
            <p:nvPr/>
          </p:nvSpPr>
          <p:spPr bwMode="auto">
            <a:xfrm flipV="1">
              <a:off x="4464" y="2496"/>
              <a:ext cx="188" cy="0"/>
            </a:xfrm>
            <a:prstGeom prst="line">
              <a:avLst/>
            </a:prstGeom>
            <a:noFill/>
            <a:ln w="9525">
              <a:solidFill>
                <a:schemeClr val="tx1"/>
              </a:solidFill>
              <a:round/>
              <a:headEnd/>
              <a:tailEnd type="triangle" w="med" len="med"/>
            </a:ln>
          </p:spPr>
          <p:txBody>
            <a:bodyPr/>
            <a:lstStyle/>
            <a:p>
              <a:endParaRPr lang="en-US"/>
            </a:p>
          </p:txBody>
        </p:sp>
      </p:grpSp>
      <p:sp>
        <p:nvSpPr>
          <p:cNvPr id="211" name="Line 210"/>
          <p:cNvSpPr>
            <a:spLocks noChangeAspect="1" noChangeShapeType="1"/>
          </p:cNvSpPr>
          <p:nvPr/>
        </p:nvSpPr>
        <p:spPr bwMode="auto">
          <a:xfrm flipH="1">
            <a:off x="1219200" y="3429000"/>
            <a:ext cx="571500" cy="455613"/>
          </a:xfrm>
          <a:prstGeom prst="line">
            <a:avLst/>
          </a:prstGeom>
          <a:noFill/>
          <a:ln w="9525">
            <a:solidFill>
              <a:schemeClr val="tx1"/>
            </a:solidFill>
            <a:round/>
            <a:headEnd type="oval" w="med" len="med"/>
            <a:tailEnd type="oval" w="med" len="med"/>
          </a:ln>
        </p:spPr>
        <p:txBody>
          <a:bodyPr/>
          <a:lstStyle/>
          <a:p>
            <a:endParaRPr lang="en-US"/>
          </a:p>
        </p:txBody>
      </p:sp>
      <p:sp>
        <p:nvSpPr>
          <p:cNvPr id="212" name="Line 216"/>
          <p:cNvSpPr>
            <a:spLocks noChangeAspect="1" noChangeShapeType="1"/>
          </p:cNvSpPr>
          <p:nvPr/>
        </p:nvSpPr>
        <p:spPr bwMode="auto">
          <a:xfrm flipV="1">
            <a:off x="3160713" y="2171700"/>
            <a:ext cx="914400" cy="800100"/>
          </a:xfrm>
          <a:prstGeom prst="line">
            <a:avLst/>
          </a:prstGeom>
          <a:noFill/>
          <a:ln w="9525">
            <a:solidFill>
              <a:schemeClr val="tx1"/>
            </a:solidFill>
            <a:round/>
            <a:headEnd type="oval" w="med" len="med"/>
            <a:tailEnd type="oval" w="med" len="med"/>
          </a:ln>
        </p:spPr>
        <p:txBody>
          <a:bodyPr/>
          <a:lstStyle/>
          <a:p>
            <a:endParaRPr lang="en-US"/>
          </a:p>
        </p:txBody>
      </p:sp>
      <p:sp>
        <p:nvSpPr>
          <p:cNvPr id="213" name="Line 219"/>
          <p:cNvSpPr>
            <a:spLocks noChangeAspect="1" noChangeShapeType="1"/>
          </p:cNvSpPr>
          <p:nvPr/>
        </p:nvSpPr>
        <p:spPr bwMode="auto">
          <a:xfrm>
            <a:off x="1219200" y="3884613"/>
            <a:ext cx="342900" cy="800100"/>
          </a:xfrm>
          <a:prstGeom prst="line">
            <a:avLst/>
          </a:prstGeom>
          <a:noFill/>
          <a:ln w="9525">
            <a:solidFill>
              <a:schemeClr val="tx1"/>
            </a:solidFill>
            <a:round/>
            <a:headEnd type="oval" w="med" len="med"/>
            <a:tailEnd type="oval" w="med" len="med"/>
          </a:ln>
        </p:spPr>
        <p:txBody>
          <a:bodyPr/>
          <a:lstStyle/>
          <a:p>
            <a:endParaRPr lang="en-US"/>
          </a:p>
        </p:txBody>
      </p:sp>
      <p:sp>
        <p:nvSpPr>
          <p:cNvPr id="214" name="Line 222"/>
          <p:cNvSpPr>
            <a:spLocks noChangeAspect="1" noChangeShapeType="1"/>
          </p:cNvSpPr>
          <p:nvPr/>
        </p:nvSpPr>
        <p:spPr bwMode="auto">
          <a:xfrm flipV="1">
            <a:off x="2705100" y="4227513"/>
            <a:ext cx="341313" cy="571500"/>
          </a:xfrm>
          <a:prstGeom prst="line">
            <a:avLst/>
          </a:prstGeom>
          <a:noFill/>
          <a:ln w="9525">
            <a:solidFill>
              <a:schemeClr val="tx1"/>
            </a:solidFill>
            <a:round/>
            <a:headEnd type="oval" w="med" len="med"/>
            <a:tailEnd type="oval" w="med" len="med"/>
          </a:ln>
        </p:spPr>
        <p:txBody>
          <a:bodyPr/>
          <a:lstStyle/>
          <a:p>
            <a:endParaRPr lang="en-US"/>
          </a:p>
        </p:txBody>
      </p:sp>
      <p:sp>
        <p:nvSpPr>
          <p:cNvPr id="215" name="Line 224"/>
          <p:cNvSpPr>
            <a:spLocks noChangeAspect="1" noChangeShapeType="1"/>
          </p:cNvSpPr>
          <p:nvPr/>
        </p:nvSpPr>
        <p:spPr bwMode="auto">
          <a:xfrm>
            <a:off x="1562100" y="4684713"/>
            <a:ext cx="1143000" cy="114300"/>
          </a:xfrm>
          <a:prstGeom prst="line">
            <a:avLst/>
          </a:prstGeom>
          <a:noFill/>
          <a:ln w="9525">
            <a:solidFill>
              <a:schemeClr val="tx1"/>
            </a:solidFill>
            <a:round/>
            <a:headEnd type="oval" w="med" len="med"/>
            <a:tailEnd type="oval" w="med" len="med"/>
          </a:ln>
        </p:spPr>
        <p:txBody>
          <a:bodyPr/>
          <a:lstStyle/>
          <a:p>
            <a:endParaRPr lang="en-US"/>
          </a:p>
        </p:txBody>
      </p:sp>
      <p:sp>
        <p:nvSpPr>
          <p:cNvPr id="216" name="Line 225"/>
          <p:cNvSpPr>
            <a:spLocks noChangeAspect="1" noChangeShapeType="1"/>
          </p:cNvSpPr>
          <p:nvPr/>
        </p:nvSpPr>
        <p:spPr bwMode="auto">
          <a:xfrm flipV="1">
            <a:off x="2705100" y="4684713"/>
            <a:ext cx="1370013" cy="114300"/>
          </a:xfrm>
          <a:prstGeom prst="line">
            <a:avLst/>
          </a:prstGeom>
          <a:noFill/>
          <a:ln w="9525">
            <a:solidFill>
              <a:schemeClr val="tx1"/>
            </a:solidFill>
            <a:round/>
            <a:headEnd type="oval" w="med" len="med"/>
            <a:tailEnd type="oval" w="med" len="med"/>
          </a:ln>
        </p:spPr>
        <p:txBody>
          <a:bodyPr/>
          <a:lstStyle/>
          <a:p>
            <a:endParaRPr lang="en-US"/>
          </a:p>
        </p:txBody>
      </p:sp>
      <p:sp>
        <p:nvSpPr>
          <p:cNvPr id="217" name="Line 227"/>
          <p:cNvSpPr>
            <a:spLocks noChangeAspect="1" noChangeShapeType="1"/>
          </p:cNvSpPr>
          <p:nvPr/>
        </p:nvSpPr>
        <p:spPr bwMode="auto">
          <a:xfrm flipV="1">
            <a:off x="4075113" y="4227513"/>
            <a:ext cx="457200" cy="457200"/>
          </a:xfrm>
          <a:prstGeom prst="line">
            <a:avLst/>
          </a:prstGeom>
          <a:noFill/>
          <a:ln w="9525">
            <a:solidFill>
              <a:schemeClr val="tx1"/>
            </a:solidFill>
            <a:round/>
            <a:headEnd type="oval" w="med" len="med"/>
            <a:tailEnd type="oval" w="med" len="med"/>
          </a:ln>
        </p:spPr>
        <p:txBody>
          <a:bodyPr/>
          <a:lstStyle/>
          <a:p>
            <a:endParaRPr lang="en-US"/>
          </a:p>
        </p:txBody>
      </p:sp>
      <p:sp>
        <p:nvSpPr>
          <p:cNvPr id="218" name="Line 229"/>
          <p:cNvSpPr>
            <a:spLocks noChangeAspect="1" noChangeShapeType="1"/>
          </p:cNvSpPr>
          <p:nvPr/>
        </p:nvSpPr>
        <p:spPr bwMode="auto">
          <a:xfrm flipH="1">
            <a:off x="1219200" y="2400300"/>
            <a:ext cx="342900" cy="685800"/>
          </a:xfrm>
          <a:prstGeom prst="line">
            <a:avLst/>
          </a:prstGeom>
          <a:noFill/>
          <a:ln w="9525">
            <a:solidFill>
              <a:schemeClr val="tx1"/>
            </a:solidFill>
            <a:round/>
            <a:headEnd type="oval" w="med" len="med"/>
            <a:tailEnd type="oval" w="med" len="med"/>
          </a:ln>
        </p:spPr>
        <p:txBody>
          <a:bodyPr/>
          <a:lstStyle/>
          <a:p>
            <a:endParaRPr lang="en-US"/>
          </a:p>
        </p:txBody>
      </p:sp>
      <p:sp>
        <p:nvSpPr>
          <p:cNvPr id="219" name="Line 232"/>
          <p:cNvSpPr>
            <a:spLocks noChangeAspect="1" noChangeShapeType="1"/>
          </p:cNvSpPr>
          <p:nvPr/>
        </p:nvSpPr>
        <p:spPr bwMode="auto">
          <a:xfrm>
            <a:off x="2590800" y="2628900"/>
            <a:ext cx="569913" cy="342900"/>
          </a:xfrm>
          <a:prstGeom prst="line">
            <a:avLst/>
          </a:prstGeom>
          <a:noFill/>
          <a:ln w="9525">
            <a:solidFill>
              <a:schemeClr val="tx1"/>
            </a:solidFill>
            <a:round/>
            <a:headEnd type="oval" w="med" len="med"/>
            <a:tailEnd type="oval" w="med" len="med"/>
          </a:ln>
        </p:spPr>
        <p:txBody>
          <a:bodyPr/>
          <a:lstStyle/>
          <a:p>
            <a:endParaRPr lang="en-US"/>
          </a:p>
        </p:txBody>
      </p:sp>
      <p:sp>
        <p:nvSpPr>
          <p:cNvPr id="220" name="Line 233"/>
          <p:cNvSpPr>
            <a:spLocks noChangeAspect="1" noChangeShapeType="1"/>
          </p:cNvSpPr>
          <p:nvPr/>
        </p:nvSpPr>
        <p:spPr bwMode="auto">
          <a:xfrm>
            <a:off x="3160713" y="2057400"/>
            <a:ext cx="0" cy="914400"/>
          </a:xfrm>
          <a:prstGeom prst="line">
            <a:avLst/>
          </a:prstGeom>
          <a:noFill/>
          <a:ln w="9525">
            <a:solidFill>
              <a:schemeClr val="tx1"/>
            </a:solidFill>
            <a:round/>
            <a:headEnd type="oval" w="med" len="med"/>
            <a:tailEnd type="oval" w="med" len="med"/>
          </a:ln>
        </p:spPr>
        <p:txBody>
          <a:bodyPr/>
          <a:lstStyle/>
          <a:p>
            <a:endParaRPr lang="en-US"/>
          </a:p>
        </p:txBody>
      </p:sp>
      <p:sp>
        <p:nvSpPr>
          <p:cNvPr id="221" name="Line 235"/>
          <p:cNvSpPr>
            <a:spLocks noChangeAspect="1" noChangeShapeType="1"/>
          </p:cNvSpPr>
          <p:nvPr/>
        </p:nvSpPr>
        <p:spPr bwMode="auto">
          <a:xfrm flipV="1">
            <a:off x="2247900" y="2057400"/>
            <a:ext cx="912813" cy="114300"/>
          </a:xfrm>
          <a:prstGeom prst="line">
            <a:avLst/>
          </a:prstGeom>
          <a:noFill/>
          <a:ln w="9525">
            <a:solidFill>
              <a:schemeClr val="tx1"/>
            </a:solidFill>
            <a:round/>
            <a:headEnd type="oval" w="med" len="med"/>
            <a:tailEnd type="oval" w="med" len="med"/>
          </a:ln>
        </p:spPr>
        <p:txBody>
          <a:bodyPr/>
          <a:lstStyle/>
          <a:p>
            <a:endParaRPr lang="en-US"/>
          </a:p>
        </p:txBody>
      </p:sp>
      <p:sp>
        <p:nvSpPr>
          <p:cNvPr id="222" name="Line 238"/>
          <p:cNvSpPr>
            <a:spLocks noChangeAspect="1" noChangeShapeType="1"/>
          </p:cNvSpPr>
          <p:nvPr/>
        </p:nvSpPr>
        <p:spPr bwMode="auto">
          <a:xfrm flipH="1">
            <a:off x="3503613" y="3086100"/>
            <a:ext cx="114300" cy="684213"/>
          </a:xfrm>
          <a:prstGeom prst="line">
            <a:avLst/>
          </a:prstGeom>
          <a:noFill/>
          <a:ln w="9525">
            <a:solidFill>
              <a:schemeClr val="tx1"/>
            </a:solidFill>
            <a:round/>
            <a:headEnd type="oval" w="med" len="med"/>
            <a:tailEnd type="oval" w="med" len="med"/>
          </a:ln>
        </p:spPr>
        <p:txBody>
          <a:bodyPr/>
          <a:lstStyle/>
          <a:p>
            <a:endParaRPr lang="en-US"/>
          </a:p>
        </p:txBody>
      </p:sp>
      <p:sp>
        <p:nvSpPr>
          <p:cNvPr id="223" name="Line 240"/>
          <p:cNvSpPr>
            <a:spLocks noChangeAspect="1" noChangeShapeType="1"/>
          </p:cNvSpPr>
          <p:nvPr/>
        </p:nvSpPr>
        <p:spPr bwMode="auto">
          <a:xfrm flipH="1">
            <a:off x="4075113" y="2171700"/>
            <a:ext cx="0" cy="914400"/>
          </a:xfrm>
          <a:prstGeom prst="line">
            <a:avLst/>
          </a:prstGeom>
          <a:noFill/>
          <a:ln w="9525">
            <a:solidFill>
              <a:schemeClr val="tx1"/>
            </a:solidFill>
            <a:round/>
            <a:headEnd type="oval" w="med" len="med"/>
            <a:tailEnd type="oval" w="med" len="med"/>
          </a:ln>
        </p:spPr>
        <p:txBody>
          <a:bodyPr/>
          <a:lstStyle/>
          <a:p>
            <a:endParaRPr lang="en-US"/>
          </a:p>
        </p:txBody>
      </p:sp>
      <p:sp>
        <p:nvSpPr>
          <p:cNvPr id="224" name="Line 241"/>
          <p:cNvSpPr>
            <a:spLocks noChangeAspect="1" noChangeShapeType="1"/>
          </p:cNvSpPr>
          <p:nvPr/>
        </p:nvSpPr>
        <p:spPr bwMode="auto">
          <a:xfrm>
            <a:off x="4075113" y="2171700"/>
            <a:ext cx="571500" cy="1028700"/>
          </a:xfrm>
          <a:prstGeom prst="line">
            <a:avLst/>
          </a:prstGeom>
          <a:noFill/>
          <a:ln w="9525">
            <a:solidFill>
              <a:schemeClr val="tx1"/>
            </a:solidFill>
            <a:round/>
            <a:headEnd type="oval" w="med" len="med"/>
            <a:tailEnd type="oval" w="med" len="med"/>
          </a:ln>
        </p:spPr>
        <p:txBody>
          <a:bodyPr/>
          <a:lstStyle/>
          <a:p>
            <a:endParaRPr lang="en-US"/>
          </a:p>
        </p:txBody>
      </p:sp>
      <p:sp>
        <p:nvSpPr>
          <p:cNvPr id="225" name="Line 243"/>
          <p:cNvSpPr>
            <a:spLocks noChangeAspect="1" noChangeShapeType="1"/>
          </p:cNvSpPr>
          <p:nvPr/>
        </p:nvSpPr>
        <p:spPr bwMode="auto">
          <a:xfrm>
            <a:off x="4075113" y="3086100"/>
            <a:ext cx="114300" cy="569913"/>
          </a:xfrm>
          <a:prstGeom prst="line">
            <a:avLst/>
          </a:prstGeom>
          <a:noFill/>
          <a:ln w="9525">
            <a:solidFill>
              <a:schemeClr val="tx1"/>
            </a:solidFill>
            <a:round/>
            <a:headEnd type="oval" w="med" len="med"/>
            <a:tailEnd type="oval" w="med" len="med"/>
          </a:ln>
        </p:spPr>
        <p:txBody>
          <a:bodyPr/>
          <a:lstStyle/>
          <a:p>
            <a:endParaRPr lang="en-US"/>
          </a:p>
        </p:txBody>
      </p:sp>
      <p:sp>
        <p:nvSpPr>
          <p:cNvPr id="226" name="Line 246"/>
          <p:cNvSpPr>
            <a:spLocks noChangeAspect="1" noChangeShapeType="1"/>
          </p:cNvSpPr>
          <p:nvPr/>
        </p:nvSpPr>
        <p:spPr bwMode="auto">
          <a:xfrm flipV="1">
            <a:off x="1790700" y="2628900"/>
            <a:ext cx="800100" cy="114300"/>
          </a:xfrm>
          <a:prstGeom prst="line">
            <a:avLst/>
          </a:prstGeom>
          <a:noFill/>
          <a:ln w="9525">
            <a:solidFill>
              <a:schemeClr val="tx1"/>
            </a:solidFill>
            <a:round/>
            <a:headEnd type="oval" w="med" len="med"/>
            <a:tailEnd type="oval" w="med" len="med"/>
          </a:ln>
        </p:spPr>
        <p:txBody>
          <a:bodyPr/>
          <a:lstStyle/>
          <a:p>
            <a:endParaRPr lang="en-US"/>
          </a:p>
        </p:txBody>
      </p:sp>
      <p:sp>
        <p:nvSpPr>
          <p:cNvPr id="227" name="Line 247"/>
          <p:cNvSpPr>
            <a:spLocks noChangeAspect="1" noChangeShapeType="1"/>
          </p:cNvSpPr>
          <p:nvPr/>
        </p:nvSpPr>
        <p:spPr bwMode="auto">
          <a:xfrm flipH="1">
            <a:off x="2362200" y="3541713"/>
            <a:ext cx="228600" cy="685800"/>
          </a:xfrm>
          <a:prstGeom prst="line">
            <a:avLst/>
          </a:prstGeom>
          <a:noFill/>
          <a:ln w="9525">
            <a:solidFill>
              <a:schemeClr val="tx1"/>
            </a:solidFill>
            <a:round/>
            <a:headEnd type="oval" w="med" len="med"/>
            <a:tailEnd type="oval" w="med" len="med"/>
          </a:ln>
        </p:spPr>
        <p:txBody>
          <a:bodyPr/>
          <a:lstStyle/>
          <a:p>
            <a:endParaRPr lang="en-US"/>
          </a:p>
        </p:txBody>
      </p:sp>
      <p:sp>
        <p:nvSpPr>
          <p:cNvPr id="228" name="Line 249"/>
          <p:cNvSpPr>
            <a:spLocks noChangeAspect="1" noChangeShapeType="1"/>
          </p:cNvSpPr>
          <p:nvPr/>
        </p:nvSpPr>
        <p:spPr bwMode="auto">
          <a:xfrm flipV="1">
            <a:off x="3617913" y="4227513"/>
            <a:ext cx="914400" cy="0"/>
          </a:xfrm>
          <a:prstGeom prst="line">
            <a:avLst/>
          </a:prstGeom>
          <a:noFill/>
          <a:ln w="9525">
            <a:solidFill>
              <a:schemeClr val="tx1"/>
            </a:solidFill>
            <a:round/>
            <a:headEnd type="oval" w="med" len="med"/>
            <a:tailEnd type="oval" w="med" len="med"/>
          </a:ln>
        </p:spPr>
        <p:txBody>
          <a:bodyPr/>
          <a:lstStyle/>
          <a:p>
            <a:endParaRPr lang="en-US"/>
          </a:p>
        </p:txBody>
      </p:sp>
      <p:grpSp>
        <p:nvGrpSpPr>
          <p:cNvPr id="229" name="Group 250"/>
          <p:cNvGrpSpPr>
            <a:grpSpLocks/>
          </p:cNvGrpSpPr>
          <p:nvPr/>
        </p:nvGrpSpPr>
        <p:grpSpPr bwMode="auto">
          <a:xfrm>
            <a:off x="1219200" y="2057400"/>
            <a:ext cx="3427413" cy="2741613"/>
            <a:chOff x="768" y="1296"/>
            <a:chExt cx="2159" cy="1727"/>
          </a:xfrm>
        </p:grpSpPr>
        <p:sp>
          <p:nvSpPr>
            <p:cNvPr id="230" name="Line 209"/>
            <p:cNvSpPr>
              <a:spLocks noChangeAspect="1" noChangeShapeType="1"/>
            </p:cNvSpPr>
            <p:nvPr/>
          </p:nvSpPr>
          <p:spPr bwMode="auto">
            <a:xfrm>
              <a:off x="1128" y="2160"/>
              <a:ext cx="0" cy="431"/>
            </a:xfrm>
            <a:prstGeom prst="line">
              <a:avLst/>
            </a:prstGeom>
            <a:noFill/>
            <a:ln w="38100">
              <a:solidFill>
                <a:schemeClr val="hlink"/>
              </a:solidFill>
              <a:round/>
              <a:headEnd type="oval" w="med" len="med"/>
              <a:tailEnd type="oval" w="med" len="med"/>
            </a:ln>
          </p:spPr>
          <p:txBody>
            <a:bodyPr/>
            <a:lstStyle/>
            <a:p>
              <a:endParaRPr lang="en-US"/>
            </a:p>
          </p:txBody>
        </p:sp>
        <p:sp>
          <p:nvSpPr>
            <p:cNvPr id="231" name="Line 211"/>
            <p:cNvSpPr>
              <a:spLocks noChangeAspect="1" noChangeShapeType="1"/>
            </p:cNvSpPr>
            <p:nvPr/>
          </p:nvSpPr>
          <p:spPr bwMode="auto">
            <a:xfrm flipH="1" flipV="1">
              <a:off x="768" y="1944"/>
              <a:ext cx="360" cy="216"/>
            </a:xfrm>
            <a:prstGeom prst="line">
              <a:avLst/>
            </a:prstGeom>
            <a:noFill/>
            <a:ln w="38100">
              <a:solidFill>
                <a:schemeClr val="hlink"/>
              </a:solidFill>
              <a:round/>
              <a:headEnd type="oval" w="med" len="med"/>
              <a:tailEnd type="oval" w="med" len="med"/>
            </a:ln>
          </p:spPr>
          <p:txBody>
            <a:bodyPr/>
            <a:lstStyle/>
            <a:p>
              <a:endParaRPr lang="en-US"/>
            </a:p>
          </p:txBody>
        </p:sp>
        <p:sp>
          <p:nvSpPr>
            <p:cNvPr id="232" name="Line 212"/>
            <p:cNvSpPr>
              <a:spLocks noChangeAspect="1" noChangeShapeType="1"/>
            </p:cNvSpPr>
            <p:nvPr/>
          </p:nvSpPr>
          <p:spPr bwMode="auto">
            <a:xfrm flipV="1">
              <a:off x="1128" y="1728"/>
              <a:ext cx="0" cy="432"/>
            </a:xfrm>
            <a:prstGeom prst="line">
              <a:avLst/>
            </a:prstGeom>
            <a:noFill/>
            <a:ln w="38100">
              <a:solidFill>
                <a:schemeClr val="hlink"/>
              </a:solidFill>
              <a:round/>
              <a:headEnd type="oval" w="med" len="med"/>
              <a:tailEnd type="oval" w="med" len="med"/>
            </a:ln>
          </p:spPr>
          <p:txBody>
            <a:bodyPr/>
            <a:lstStyle/>
            <a:p>
              <a:endParaRPr lang="en-US"/>
            </a:p>
          </p:txBody>
        </p:sp>
        <p:sp>
          <p:nvSpPr>
            <p:cNvPr id="233" name="Line 213"/>
            <p:cNvSpPr>
              <a:spLocks noChangeAspect="1" noChangeShapeType="1"/>
            </p:cNvSpPr>
            <p:nvPr/>
          </p:nvSpPr>
          <p:spPr bwMode="auto">
            <a:xfrm flipV="1">
              <a:off x="1128" y="1656"/>
              <a:ext cx="504" cy="504"/>
            </a:xfrm>
            <a:prstGeom prst="line">
              <a:avLst/>
            </a:prstGeom>
            <a:noFill/>
            <a:ln w="38100">
              <a:solidFill>
                <a:schemeClr val="hlink"/>
              </a:solidFill>
              <a:round/>
              <a:headEnd type="oval" w="med" len="med"/>
              <a:tailEnd type="oval" w="med" len="med"/>
            </a:ln>
          </p:spPr>
          <p:txBody>
            <a:bodyPr/>
            <a:lstStyle/>
            <a:p>
              <a:endParaRPr lang="en-US"/>
            </a:p>
          </p:txBody>
        </p:sp>
        <p:sp>
          <p:nvSpPr>
            <p:cNvPr id="234" name="Line 214"/>
            <p:cNvSpPr>
              <a:spLocks noChangeAspect="1" noChangeShapeType="1"/>
            </p:cNvSpPr>
            <p:nvPr/>
          </p:nvSpPr>
          <p:spPr bwMode="auto">
            <a:xfrm>
              <a:off x="1128" y="2160"/>
              <a:ext cx="504" cy="71"/>
            </a:xfrm>
            <a:prstGeom prst="line">
              <a:avLst/>
            </a:prstGeom>
            <a:noFill/>
            <a:ln w="38100">
              <a:solidFill>
                <a:schemeClr val="hlink"/>
              </a:solidFill>
              <a:round/>
              <a:headEnd type="oval" w="med" len="med"/>
              <a:tailEnd type="oval" w="med" len="med"/>
            </a:ln>
          </p:spPr>
          <p:txBody>
            <a:bodyPr/>
            <a:lstStyle/>
            <a:p>
              <a:endParaRPr lang="en-US"/>
            </a:p>
          </p:txBody>
        </p:sp>
        <p:sp>
          <p:nvSpPr>
            <p:cNvPr id="235" name="Line 215"/>
            <p:cNvSpPr>
              <a:spLocks noChangeAspect="1" noChangeShapeType="1"/>
            </p:cNvSpPr>
            <p:nvPr/>
          </p:nvSpPr>
          <p:spPr bwMode="auto">
            <a:xfrm flipV="1">
              <a:off x="1632" y="1872"/>
              <a:ext cx="359" cy="359"/>
            </a:xfrm>
            <a:prstGeom prst="line">
              <a:avLst/>
            </a:prstGeom>
            <a:noFill/>
            <a:ln w="38100">
              <a:solidFill>
                <a:schemeClr val="hlink"/>
              </a:solidFill>
              <a:round/>
              <a:headEnd type="oval" w="med" len="med"/>
              <a:tailEnd type="oval" w="med" len="med"/>
            </a:ln>
          </p:spPr>
          <p:txBody>
            <a:bodyPr/>
            <a:lstStyle/>
            <a:p>
              <a:endParaRPr lang="en-US"/>
            </a:p>
          </p:txBody>
        </p:sp>
        <p:sp>
          <p:nvSpPr>
            <p:cNvPr id="236" name="Line 217"/>
            <p:cNvSpPr>
              <a:spLocks noChangeAspect="1" noChangeShapeType="1"/>
            </p:cNvSpPr>
            <p:nvPr/>
          </p:nvSpPr>
          <p:spPr bwMode="auto">
            <a:xfrm>
              <a:off x="1632" y="2231"/>
              <a:ext cx="575" cy="144"/>
            </a:xfrm>
            <a:prstGeom prst="line">
              <a:avLst/>
            </a:prstGeom>
            <a:noFill/>
            <a:ln w="38100">
              <a:solidFill>
                <a:schemeClr val="hlink"/>
              </a:solidFill>
              <a:round/>
              <a:headEnd type="oval" w="med" len="med"/>
              <a:tailEnd type="oval" w="med" len="med"/>
            </a:ln>
          </p:spPr>
          <p:txBody>
            <a:bodyPr/>
            <a:lstStyle/>
            <a:p>
              <a:endParaRPr lang="en-US"/>
            </a:p>
          </p:txBody>
        </p:sp>
        <p:sp>
          <p:nvSpPr>
            <p:cNvPr id="237" name="Line 218"/>
            <p:cNvSpPr>
              <a:spLocks noChangeAspect="1" noChangeShapeType="1"/>
            </p:cNvSpPr>
            <p:nvPr/>
          </p:nvSpPr>
          <p:spPr bwMode="auto">
            <a:xfrm flipH="1">
              <a:off x="984" y="2591"/>
              <a:ext cx="144" cy="360"/>
            </a:xfrm>
            <a:prstGeom prst="line">
              <a:avLst/>
            </a:prstGeom>
            <a:noFill/>
            <a:ln w="38100">
              <a:solidFill>
                <a:schemeClr val="hlink"/>
              </a:solidFill>
              <a:round/>
              <a:headEnd type="oval" w="med" len="med"/>
              <a:tailEnd type="oval" w="med" len="med"/>
            </a:ln>
          </p:spPr>
          <p:txBody>
            <a:bodyPr/>
            <a:lstStyle/>
            <a:p>
              <a:endParaRPr lang="en-US"/>
            </a:p>
          </p:txBody>
        </p:sp>
        <p:sp>
          <p:nvSpPr>
            <p:cNvPr id="238" name="Line 220"/>
            <p:cNvSpPr>
              <a:spLocks noChangeAspect="1" noChangeShapeType="1"/>
            </p:cNvSpPr>
            <p:nvPr/>
          </p:nvSpPr>
          <p:spPr bwMode="auto">
            <a:xfrm>
              <a:off x="1128" y="2591"/>
              <a:ext cx="360" cy="72"/>
            </a:xfrm>
            <a:prstGeom prst="line">
              <a:avLst/>
            </a:prstGeom>
            <a:noFill/>
            <a:ln w="38100">
              <a:solidFill>
                <a:schemeClr val="hlink"/>
              </a:solidFill>
              <a:round/>
              <a:headEnd type="oval" w="med" len="med"/>
              <a:tailEnd type="oval" w="med" len="med"/>
            </a:ln>
          </p:spPr>
          <p:txBody>
            <a:bodyPr/>
            <a:lstStyle/>
            <a:p>
              <a:endParaRPr lang="en-US"/>
            </a:p>
          </p:txBody>
        </p:sp>
        <p:sp>
          <p:nvSpPr>
            <p:cNvPr id="239" name="Line 221"/>
            <p:cNvSpPr>
              <a:spLocks noChangeAspect="1" noChangeShapeType="1"/>
            </p:cNvSpPr>
            <p:nvPr/>
          </p:nvSpPr>
          <p:spPr bwMode="auto">
            <a:xfrm flipH="1">
              <a:off x="1919" y="2375"/>
              <a:ext cx="288" cy="288"/>
            </a:xfrm>
            <a:prstGeom prst="line">
              <a:avLst/>
            </a:prstGeom>
            <a:noFill/>
            <a:ln w="38100">
              <a:solidFill>
                <a:schemeClr val="hlink"/>
              </a:solidFill>
              <a:round/>
              <a:headEnd type="oval" w="med" len="med"/>
              <a:tailEnd type="oval" w="med" len="med"/>
            </a:ln>
          </p:spPr>
          <p:txBody>
            <a:bodyPr/>
            <a:lstStyle/>
            <a:p>
              <a:endParaRPr lang="en-US"/>
            </a:p>
          </p:txBody>
        </p:sp>
        <p:sp>
          <p:nvSpPr>
            <p:cNvPr id="240" name="Line 223"/>
            <p:cNvSpPr>
              <a:spLocks noChangeAspect="1" noChangeShapeType="1"/>
            </p:cNvSpPr>
            <p:nvPr/>
          </p:nvSpPr>
          <p:spPr bwMode="auto">
            <a:xfrm>
              <a:off x="1488" y="2663"/>
              <a:ext cx="216" cy="360"/>
            </a:xfrm>
            <a:prstGeom prst="line">
              <a:avLst/>
            </a:prstGeom>
            <a:noFill/>
            <a:ln w="38100">
              <a:solidFill>
                <a:schemeClr val="hlink"/>
              </a:solidFill>
              <a:round/>
              <a:headEnd type="oval" w="med" len="med"/>
              <a:tailEnd type="oval" w="med" len="med"/>
            </a:ln>
          </p:spPr>
          <p:txBody>
            <a:bodyPr/>
            <a:lstStyle/>
            <a:p>
              <a:endParaRPr lang="en-US"/>
            </a:p>
          </p:txBody>
        </p:sp>
        <p:sp>
          <p:nvSpPr>
            <p:cNvPr id="241" name="Line 226"/>
            <p:cNvSpPr>
              <a:spLocks noChangeAspect="1" noChangeShapeType="1"/>
            </p:cNvSpPr>
            <p:nvPr/>
          </p:nvSpPr>
          <p:spPr bwMode="auto">
            <a:xfrm>
              <a:off x="2207" y="2375"/>
              <a:ext cx="72" cy="288"/>
            </a:xfrm>
            <a:prstGeom prst="line">
              <a:avLst/>
            </a:prstGeom>
            <a:noFill/>
            <a:ln w="38100">
              <a:solidFill>
                <a:schemeClr val="hlink"/>
              </a:solidFill>
              <a:round/>
              <a:headEnd type="oval" w="med" len="med"/>
              <a:tailEnd type="oval" w="med" len="med"/>
            </a:ln>
          </p:spPr>
          <p:txBody>
            <a:bodyPr/>
            <a:lstStyle/>
            <a:p>
              <a:endParaRPr lang="en-US"/>
            </a:p>
          </p:txBody>
        </p:sp>
        <p:sp>
          <p:nvSpPr>
            <p:cNvPr id="242" name="Line 228"/>
            <p:cNvSpPr>
              <a:spLocks noChangeAspect="1" noChangeShapeType="1"/>
            </p:cNvSpPr>
            <p:nvPr/>
          </p:nvSpPr>
          <p:spPr bwMode="auto">
            <a:xfrm>
              <a:off x="768" y="1944"/>
              <a:ext cx="0" cy="503"/>
            </a:xfrm>
            <a:prstGeom prst="line">
              <a:avLst/>
            </a:prstGeom>
            <a:noFill/>
            <a:ln w="38100">
              <a:solidFill>
                <a:schemeClr val="hlink"/>
              </a:solidFill>
              <a:round/>
              <a:headEnd type="oval" w="med" len="med"/>
              <a:tailEnd type="oval" w="med" len="med"/>
            </a:ln>
          </p:spPr>
          <p:txBody>
            <a:bodyPr/>
            <a:lstStyle/>
            <a:p>
              <a:endParaRPr lang="en-US"/>
            </a:p>
          </p:txBody>
        </p:sp>
        <p:sp>
          <p:nvSpPr>
            <p:cNvPr id="243" name="Line 230"/>
            <p:cNvSpPr>
              <a:spLocks noChangeAspect="1" noChangeShapeType="1"/>
            </p:cNvSpPr>
            <p:nvPr/>
          </p:nvSpPr>
          <p:spPr bwMode="auto">
            <a:xfrm flipH="1" flipV="1">
              <a:off x="984" y="1512"/>
              <a:ext cx="144" cy="216"/>
            </a:xfrm>
            <a:prstGeom prst="line">
              <a:avLst/>
            </a:prstGeom>
            <a:noFill/>
            <a:ln w="38100">
              <a:solidFill>
                <a:schemeClr val="hlink"/>
              </a:solidFill>
              <a:round/>
              <a:headEnd type="oval" w="med" len="med"/>
              <a:tailEnd type="oval" w="med" len="med"/>
            </a:ln>
          </p:spPr>
          <p:txBody>
            <a:bodyPr/>
            <a:lstStyle/>
            <a:p>
              <a:endParaRPr lang="en-US"/>
            </a:p>
          </p:txBody>
        </p:sp>
        <p:sp>
          <p:nvSpPr>
            <p:cNvPr id="244" name="Line 231"/>
            <p:cNvSpPr>
              <a:spLocks noChangeAspect="1" noChangeShapeType="1"/>
            </p:cNvSpPr>
            <p:nvPr/>
          </p:nvSpPr>
          <p:spPr bwMode="auto">
            <a:xfrm flipV="1">
              <a:off x="984" y="1368"/>
              <a:ext cx="432" cy="144"/>
            </a:xfrm>
            <a:prstGeom prst="line">
              <a:avLst/>
            </a:prstGeom>
            <a:noFill/>
            <a:ln w="38100">
              <a:solidFill>
                <a:schemeClr val="hlink"/>
              </a:solidFill>
              <a:round/>
              <a:headEnd type="oval" w="med" len="med"/>
              <a:tailEnd type="oval" w="med" len="med"/>
            </a:ln>
          </p:spPr>
          <p:txBody>
            <a:bodyPr/>
            <a:lstStyle/>
            <a:p>
              <a:endParaRPr lang="en-US"/>
            </a:p>
          </p:txBody>
        </p:sp>
        <p:sp>
          <p:nvSpPr>
            <p:cNvPr id="245" name="Line 234"/>
            <p:cNvSpPr>
              <a:spLocks noChangeAspect="1" noChangeShapeType="1"/>
            </p:cNvSpPr>
            <p:nvPr/>
          </p:nvSpPr>
          <p:spPr bwMode="auto">
            <a:xfrm flipV="1">
              <a:off x="1632" y="1296"/>
              <a:ext cx="359" cy="360"/>
            </a:xfrm>
            <a:prstGeom prst="line">
              <a:avLst/>
            </a:prstGeom>
            <a:noFill/>
            <a:ln w="38100">
              <a:solidFill>
                <a:schemeClr val="hlink"/>
              </a:solidFill>
              <a:round/>
              <a:headEnd type="oval" w="med" len="med"/>
              <a:tailEnd type="oval" w="med" len="med"/>
            </a:ln>
          </p:spPr>
          <p:txBody>
            <a:bodyPr/>
            <a:lstStyle/>
            <a:p>
              <a:endParaRPr lang="en-US"/>
            </a:p>
          </p:txBody>
        </p:sp>
        <p:sp>
          <p:nvSpPr>
            <p:cNvPr id="246" name="Line 236"/>
            <p:cNvSpPr>
              <a:spLocks noChangeAspect="1" noChangeShapeType="1"/>
            </p:cNvSpPr>
            <p:nvPr/>
          </p:nvSpPr>
          <p:spPr bwMode="auto">
            <a:xfrm>
              <a:off x="1991" y="1296"/>
              <a:ext cx="576" cy="72"/>
            </a:xfrm>
            <a:prstGeom prst="line">
              <a:avLst/>
            </a:prstGeom>
            <a:noFill/>
            <a:ln w="38100">
              <a:solidFill>
                <a:schemeClr val="hlink"/>
              </a:solidFill>
              <a:round/>
              <a:headEnd type="oval" w="med" len="med"/>
              <a:tailEnd type="oval" w="med" len="med"/>
            </a:ln>
          </p:spPr>
          <p:txBody>
            <a:bodyPr/>
            <a:lstStyle/>
            <a:p>
              <a:endParaRPr lang="en-US"/>
            </a:p>
          </p:txBody>
        </p:sp>
        <p:sp>
          <p:nvSpPr>
            <p:cNvPr id="247" name="Line 237"/>
            <p:cNvSpPr>
              <a:spLocks noChangeAspect="1" noChangeShapeType="1"/>
            </p:cNvSpPr>
            <p:nvPr/>
          </p:nvSpPr>
          <p:spPr bwMode="auto">
            <a:xfrm>
              <a:off x="1991" y="1872"/>
              <a:ext cx="288" cy="72"/>
            </a:xfrm>
            <a:prstGeom prst="line">
              <a:avLst/>
            </a:prstGeom>
            <a:noFill/>
            <a:ln w="38100">
              <a:solidFill>
                <a:schemeClr val="hlink"/>
              </a:solidFill>
              <a:round/>
              <a:headEnd type="oval" w="med" len="med"/>
              <a:tailEnd type="oval" w="med" len="med"/>
            </a:ln>
          </p:spPr>
          <p:txBody>
            <a:bodyPr/>
            <a:lstStyle/>
            <a:p>
              <a:endParaRPr lang="en-US"/>
            </a:p>
          </p:txBody>
        </p:sp>
        <p:sp>
          <p:nvSpPr>
            <p:cNvPr id="248" name="Line 239"/>
            <p:cNvSpPr>
              <a:spLocks noChangeAspect="1" noChangeShapeType="1"/>
            </p:cNvSpPr>
            <p:nvPr/>
          </p:nvSpPr>
          <p:spPr bwMode="auto">
            <a:xfrm>
              <a:off x="2279" y="1944"/>
              <a:ext cx="288" cy="0"/>
            </a:xfrm>
            <a:prstGeom prst="line">
              <a:avLst/>
            </a:prstGeom>
            <a:noFill/>
            <a:ln w="38100">
              <a:solidFill>
                <a:schemeClr val="hlink"/>
              </a:solidFill>
              <a:round/>
              <a:headEnd type="oval" w="med" len="med"/>
              <a:tailEnd type="oval" w="med" len="med"/>
            </a:ln>
          </p:spPr>
          <p:txBody>
            <a:bodyPr/>
            <a:lstStyle/>
            <a:p>
              <a:endParaRPr lang="en-US"/>
            </a:p>
          </p:txBody>
        </p:sp>
        <p:sp>
          <p:nvSpPr>
            <p:cNvPr id="249" name="Line 242"/>
            <p:cNvSpPr>
              <a:spLocks noChangeAspect="1" noChangeShapeType="1"/>
            </p:cNvSpPr>
            <p:nvPr/>
          </p:nvSpPr>
          <p:spPr bwMode="auto">
            <a:xfrm flipV="1">
              <a:off x="2855" y="2016"/>
              <a:ext cx="72" cy="647"/>
            </a:xfrm>
            <a:prstGeom prst="line">
              <a:avLst/>
            </a:prstGeom>
            <a:noFill/>
            <a:ln w="38100">
              <a:solidFill>
                <a:schemeClr val="hlink"/>
              </a:solidFill>
              <a:round/>
              <a:headEnd type="oval" w="med" len="med"/>
              <a:tailEnd type="oval" w="med" len="med"/>
            </a:ln>
          </p:spPr>
          <p:txBody>
            <a:bodyPr/>
            <a:lstStyle/>
            <a:p>
              <a:endParaRPr lang="en-US"/>
            </a:p>
          </p:txBody>
        </p:sp>
        <p:sp>
          <p:nvSpPr>
            <p:cNvPr id="250" name="Line 244"/>
            <p:cNvSpPr>
              <a:spLocks noChangeAspect="1" noChangeShapeType="1"/>
            </p:cNvSpPr>
            <p:nvPr/>
          </p:nvSpPr>
          <p:spPr bwMode="auto">
            <a:xfrm>
              <a:off x="2639" y="2303"/>
              <a:ext cx="216" cy="360"/>
            </a:xfrm>
            <a:prstGeom prst="line">
              <a:avLst/>
            </a:prstGeom>
            <a:noFill/>
            <a:ln w="38100">
              <a:solidFill>
                <a:schemeClr val="hlink"/>
              </a:solidFill>
              <a:round/>
              <a:headEnd type="oval" w="med" len="med"/>
              <a:tailEnd type="oval" w="med" len="med"/>
            </a:ln>
          </p:spPr>
          <p:txBody>
            <a:bodyPr/>
            <a:lstStyle/>
            <a:p>
              <a:endParaRPr lang="en-US"/>
            </a:p>
          </p:txBody>
        </p:sp>
        <p:sp>
          <p:nvSpPr>
            <p:cNvPr id="251" name="Line 245"/>
            <p:cNvSpPr>
              <a:spLocks noChangeAspect="1" noChangeShapeType="1"/>
            </p:cNvSpPr>
            <p:nvPr/>
          </p:nvSpPr>
          <p:spPr bwMode="auto">
            <a:xfrm flipV="1">
              <a:off x="2207" y="2303"/>
              <a:ext cx="432" cy="72"/>
            </a:xfrm>
            <a:prstGeom prst="line">
              <a:avLst/>
            </a:prstGeom>
            <a:noFill/>
            <a:ln w="38100">
              <a:solidFill>
                <a:schemeClr val="hlink"/>
              </a:solidFill>
              <a:round/>
              <a:headEnd type="oval" w="med" len="med"/>
              <a:tailEnd type="oval" w="med" len="med"/>
            </a:ln>
          </p:spPr>
          <p:txBody>
            <a:bodyPr/>
            <a:lstStyle/>
            <a:p>
              <a:endParaRPr lang="en-US"/>
            </a:p>
          </p:txBody>
        </p:sp>
        <p:sp>
          <p:nvSpPr>
            <p:cNvPr id="252" name="Line 248"/>
            <p:cNvSpPr>
              <a:spLocks noChangeAspect="1" noChangeShapeType="1"/>
            </p:cNvSpPr>
            <p:nvPr/>
          </p:nvSpPr>
          <p:spPr bwMode="auto">
            <a:xfrm>
              <a:off x="2279" y="2663"/>
              <a:ext cx="288" cy="288"/>
            </a:xfrm>
            <a:prstGeom prst="line">
              <a:avLst/>
            </a:prstGeom>
            <a:noFill/>
            <a:ln w="38100">
              <a:solidFill>
                <a:schemeClr val="hlink"/>
              </a:solidFill>
              <a:round/>
              <a:headEnd type="oval" w="med" len="med"/>
              <a:tailEnd type="oval" w="med" len="med"/>
            </a:ln>
          </p:spPr>
          <p:txBody>
            <a:bodyPr/>
            <a:lstStyle/>
            <a:p>
              <a:endParaRPr lang="en-US"/>
            </a:p>
          </p:txBody>
        </p:sp>
      </p:gr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OURCE" val="\documentclass{slides}\pagestyle{empty}&#10;\begin{document}&#10;$$U$$&#10;\end{document}&#10;"/>
  <p:tag name="EXTERNALNAME" val="txp_fig"/>
  <p:tag name="BLEND" val="False"/>
  <p:tag name="TRANSPARENT" val="False"/>
  <p:tag name="KEEPFILES" val="False"/>
  <p:tag name="DEBUGPAUSE" val="False"/>
  <p:tag name="RESOLUTION" val="1200"/>
  <p:tag name="TIMEOUT" val="(none)"/>
  <p:tag name="BOXWIDTH" val="348"/>
  <p:tag name="BOXHEIGHT" val="200"/>
  <p:tag name="BOXFONT" val="10"/>
  <p:tag name="BOXWRAP" val="False"/>
  <p:tag name="WORKAROUNDTRANSPARENCYBUG" val="False"/>
  <p:tag name="ALLOWFONTSUBSTITUTION" val="False"/>
  <p:tag name="BITMAPFORMAT" val="pngmono"/>
  <p:tag name="ORIGWIDTH" val="15"/>
  <p:tag name="PICTUREFILESIZE" val="922"/>
</p:tagLst>
</file>

<file path=ppt/tags/tag2.xml><?xml version="1.0" encoding="utf-8"?>
<p:tagLst xmlns:a="http://schemas.openxmlformats.org/drawingml/2006/main" xmlns:r="http://schemas.openxmlformats.org/officeDocument/2006/relationships" xmlns:p="http://schemas.openxmlformats.org/presentationml/2006/main">
  <p:tag name="SOURCE" val="\documentclass{slides}\pagestyle{empty}&#10;\begin{document}&#10;$$\overline{U}$$&#10;\end{document}&#10;"/>
  <p:tag name="EXTERNALNAME" val="txp_fig"/>
  <p:tag name="BLEND" val="False"/>
  <p:tag name="TRANSPARENT" val="False"/>
  <p:tag name="KEEPFILES" val="False"/>
  <p:tag name="DEBUGPAUSE" val="False"/>
  <p:tag name="RESOLUTION" val="1200"/>
  <p:tag name="TIMEOUT" val="(none)"/>
  <p:tag name="BOXWIDTH" val="348"/>
  <p:tag name="BOXHEIGHT" val="200"/>
  <p:tag name="BOXFONT" val="10"/>
  <p:tag name="BOXWRAP" val="False"/>
  <p:tag name="WORKAROUNDTRANSPARENCYBUG" val="False"/>
  <p:tag name="ALLOWFONTSUBSTITUTION" val="False"/>
  <p:tag name="BITMAPFORMAT" val="pngmono"/>
  <p:tag name="ORIGWIDTH" val="18"/>
  <p:tag name="PICTUREFILESIZE" val="955"/>
</p:tagLst>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44199</TotalTime>
  <Words>1526</Words>
  <Application>Microsoft PowerPoint</Application>
  <PresentationFormat>On-screen Show (4:3)</PresentationFormat>
  <Paragraphs>247</Paragraphs>
  <Slides>24</Slides>
  <Notes>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2" baseType="lpstr">
      <vt:lpstr>Arial</vt:lpstr>
      <vt:lpstr>Times New Roman</vt:lpstr>
      <vt:lpstr>Wingdings</vt:lpstr>
      <vt:lpstr>Tahoma</vt:lpstr>
      <vt:lpstr>Symbol</vt:lpstr>
      <vt:lpstr>Blends</vt:lpstr>
      <vt:lpstr>Equation</vt:lpstr>
      <vt:lpstr>MathType 6.0 Equation</vt:lpstr>
      <vt:lpstr>Packing Multicast Trees</vt:lpstr>
      <vt:lpstr>Problem</vt:lpstr>
      <vt:lpstr>Butterfly Network with Two Unicast Sessions</vt:lpstr>
      <vt:lpstr>Network Coding vs Routing</vt:lpstr>
      <vt:lpstr>Butterfly Network with Two Unicast Sessions</vt:lpstr>
      <vt:lpstr>Characterization of Capacity for Acyclic Graphs</vt:lpstr>
      <vt:lpstr>Single Unicast Session</vt:lpstr>
      <vt:lpstr>Single Broadcast Session</vt:lpstr>
      <vt:lpstr>Single Broadcast Session</vt:lpstr>
      <vt:lpstr>Single Multicast Session</vt:lpstr>
      <vt:lpstr>Packing Multicast Trees Insufficient to achieve MinCut</vt:lpstr>
      <vt:lpstr>Linear Network Coding Sufficient to achieve MinCut</vt:lpstr>
      <vt:lpstr>Linear Network Coding Sufficient to achieve MinCut</vt:lpstr>
      <vt:lpstr>Linear Network Coding NOT Sufficient for Multiple Sessions</vt:lpstr>
      <vt:lpstr>P2P Networks</vt:lpstr>
      <vt:lpstr>P2P Network as Special Case</vt:lpstr>
      <vt:lpstr>P2P Network as Set of Networks</vt:lpstr>
      <vt:lpstr>Mutualcast</vt:lpstr>
      <vt:lpstr>Mutualcast with Helpers</vt:lpstr>
      <vt:lpstr>Mutualcast Theorem</vt:lpstr>
      <vt:lpstr>Multi-session Mutualcast Theorem</vt:lpstr>
      <vt:lpstr>Multi-session Mutualcast Theorem</vt:lpstr>
      <vt:lpstr>Application to Video Conferencing</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pachou</dc:creator>
  <cp:lastModifiedBy>Philip A. Chou</cp:lastModifiedBy>
  <cp:revision>113</cp:revision>
  <dcterms:created xsi:type="dcterms:W3CDTF">1601-01-01T00:00:00Z</dcterms:created>
  <dcterms:modified xsi:type="dcterms:W3CDTF">2008-05-09T12:50:21Z</dcterms:modified>
</cp:coreProperties>
</file>