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8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6" autoAdjust="0"/>
    <p:restoredTop sz="73453" autoAdjust="0"/>
  </p:normalViewPr>
  <p:slideViewPr>
    <p:cSldViewPr>
      <p:cViewPr varScale="1">
        <p:scale>
          <a:sx n="75" d="100"/>
          <a:sy n="75" d="100"/>
        </p:scale>
        <p:origin x="2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FEC1E-7830-44DE-B5BF-8F95BA5CFD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5907E-5D74-4432-8C37-C3F214DA2A03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managing impressions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814A41A-52AD-46F0-A5D1-69B15629DC44}" type="parTrans" cxnId="{85D0BEC7-CCD7-4361-8399-BA2AEC793AD5}">
      <dgm:prSet/>
      <dgm:spPr/>
      <dgm:t>
        <a:bodyPr/>
        <a:lstStyle/>
        <a:p>
          <a:endParaRPr lang="en-US"/>
        </a:p>
      </dgm:t>
    </dgm:pt>
    <dgm:pt modelId="{7E7A6CD7-8ABE-44D9-A3EC-DE3A1D92F908}" type="sibTrans" cxnId="{85D0BEC7-CCD7-4361-8399-BA2AEC793AD5}">
      <dgm:prSet/>
      <dgm:spPr/>
      <dgm:t>
        <a:bodyPr/>
        <a:lstStyle/>
        <a:p>
          <a:endParaRPr lang="en-US"/>
        </a:p>
      </dgm:t>
    </dgm:pt>
    <dgm:pt modelId="{6077DAEE-0CA5-45BB-9988-CC5742E05AD2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relationships with </a:t>
          </a:r>
          <a:b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</a:br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space &amp; place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5306B4E-8263-4F61-A622-490F0B6A9E6A}" type="parTrans" cxnId="{C22A8DE9-A171-4945-9748-EDD43EE19BA4}">
      <dgm:prSet/>
      <dgm:spPr/>
      <dgm:t>
        <a:bodyPr/>
        <a:lstStyle/>
        <a:p>
          <a:endParaRPr lang="en-US"/>
        </a:p>
      </dgm:t>
    </dgm:pt>
    <dgm:pt modelId="{E43013D4-45B2-4C41-8A8F-1D2120E8266F}" type="sibTrans" cxnId="{C22A8DE9-A171-4945-9748-EDD43EE19BA4}">
      <dgm:prSet/>
      <dgm:spPr/>
      <dgm:t>
        <a:bodyPr/>
        <a:lstStyle/>
        <a:p>
          <a:endParaRPr lang="en-US"/>
        </a:p>
      </dgm:t>
    </dgm:pt>
    <dgm:pt modelId="{449025F4-65AE-48BB-91BC-98CA134C0497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shared activities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0D56283B-5927-4352-B8AC-9E0FEFC9EE5A}" type="parTrans" cxnId="{DAB6D57B-9EE9-4FF3-8814-381212902AE1}">
      <dgm:prSet/>
      <dgm:spPr/>
      <dgm:t>
        <a:bodyPr/>
        <a:lstStyle/>
        <a:p>
          <a:endParaRPr lang="en-US"/>
        </a:p>
      </dgm:t>
    </dgm:pt>
    <dgm:pt modelId="{2496D44C-7A1F-4359-ABD3-CBB2F6AA47F6}" type="sibTrans" cxnId="{DAB6D57B-9EE9-4FF3-8814-381212902AE1}">
      <dgm:prSet/>
      <dgm:spPr/>
      <dgm:t>
        <a:bodyPr/>
        <a:lstStyle/>
        <a:p>
          <a:endParaRPr lang="en-US"/>
        </a:p>
      </dgm:t>
    </dgm:pt>
    <dgm:pt modelId="{A8610DAE-BFFF-4B1D-ADED-891DA6E72369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co-presence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B0BFA68-C1F0-4F38-8A28-E3F637272E85}" type="parTrans" cxnId="{F41E3C5E-D653-42D7-AF1F-93E5F581CFDE}">
      <dgm:prSet/>
      <dgm:spPr/>
      <dgm:t>
        <a:bodyPr/>
        <a:lstStyle/>
        <a:p>
          <a:endParaRPr lang="en-US"/>
        </a:p>
      </dgm:t>
    </dgm:pt>
    <dgm:pt modelId="{0D06F11E-9870-4512-B34B-BA97522939BD}" type="sibTrans" cxnId="{F41E3C5E-D653-42D7-AF1F-93E5F581CFDE}">
      <dgm:prSet/>
      <dgm:spPr/>
      <dgm:t>
        <a:bodyPr/>
        <a:lstStyle/>
        <a:p>
          <a:endParaRPr lang="en-US"/>
        </a:p>
      </dgm:t>
    </dgm:pt>
    <dgm:pt modelId="{CCEB13AE-7155-4D12-B7B7-9F2486BA217D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maintaining connections at a distance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580BC41-562B-4769-B50A-91EC4DF12F36}" type="parTrans" cxnId="{0834A89D-CE09-49B3-B364-23C0E50E895A}">
      <dgm:prSet/>
      <dgm:spPr/>
      <dgm:t>
        <a:bodyPr/>
        <a:lstStyle/>
        <a:p>
          <a:endParaRPr lang="en-US"/>
        </a:p>
      </dgm:t>
    </dgm:pt>
    <dgm:pt modelId="{FA183814-5074-4AB9-949E-5761A0014CE9}" type="sibTrans" cxnId="{0834A89D-CE09-49B3-B364-23C0E50E895A}">
      <dgm:prSet/>
      <dgm:spPr/>
      <dgm:t>
        <a:bodyPr/>
        <a:lstStyle/>
        <a:p>
          <a:endParaRPr lang="en-US"/>
        </a:p>
      </dgm:t>
    </dgm:pt>
    <dgm:pt modelId="{4BB77D34-31BA-4CBD-92A0-60077758664D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group identity &amp; shared values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76DAB4CB-B5CF-4656-995B-3E2D8D017355}" type="parTrans" cxnId="{5AB9851A-E561-4EDD-9948-954F7196FED8}">
      <dgm:prSet/>
      <dgm:spPr/>
      <dgm:t>
        <a:bodyPr/>
        <a:lstStyle/>
        <a:p>
          <a:endParaRPr lang="en-US"/>
        </a:p>
      </dgm:t>
    </dgm:pt>
    <dgm:pt modelId="{99D9F446-615E-4B45-A590-2F6FA04F8945}" type="sibTrans" cxnId="{5AB9851A-E561-4EDD-9948-954F7196FED8}">
      <dgm:prSet/>
      <dgm:spPr/>
      <dgm:t>
        <a:bodyPr/>
        <a:lstStyle/>
        <a:p>
          <a:endParaRPr lang="en-US"/>
        </a:p>
      </dgm:t>
    </dgm:pt>
    <dgm:pt modelId="{8E08BA18-4531-4058-AF7A-963D4E83F529}" type="pres">
      <dgm:prSet presAssocID="{CFAFEC1E-7830-44DE-B5BF-8F95BA5CFD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6034A2-CCF9-466E-95D7-8393208B5D28}" type="pres">
      <dgm:prSet presAssocID="{A8C5907E-5D74-4432-8C37-C3F214DA2A0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07111-202B-46A6-8DE0-051CA76615BD}" type="pres">
      <dgm:prSet presAssocID="{7E7A6CD7-8ABE-44D9-A3EC-DE3A1D92F908}" presName="sibTrans" presStyleCnt="0"/>
      <dgm:spPr/>
    </dgm:pt>
    <dgm:pt modelId="{3C02E774-888E-470A-B526-AA3ED3879C85}" type="pres">
      <dgm:prSet presAssocID="{CCEB13AE-7155-4D12-B7B7-9F2486BA217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901DB-F772-4E16-887F-1A46E0D069B0}" type="pres">
      <dgm:prSet presAssocID="{FA183814-5074-4AB9-949E-5761A0014CE9}" presName="sibTrans" presStyleCnt="0"/>
      <dgm:spPr/>
    </dgm:pt>
    <dgm:pt modelId="{E8AB14B8-0656-4079-BE0B-00DAD9318455}" type="pres">
      <dgm:prSet presAssocID="{4BB77D34-31BA-4CBD-92A0-60077758664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6F6B-214B-4497-8605-CA8AED805699}" type="pres">
      <dgm:prSet presAssocID="{99D9F446-615E-4B45-A590-2F6FA04F8945}" presName="sibTrans" presStyleCnt="0"/>
      <dgm:spPr/>
    </dgm:pt>
    <dgm:pt modelId="{0C5E4BA1-3012-4850-AC6E-D99C3A9A15E0}" type="pres">
      <dgm:prSet presAssocID="{6077DAEE-0CA5-45BB-9988-CC5742E05AD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AAE33-858F-4E5A-BC6A-0A869A516E17}" type="pres">
      <dgm:prSet presAssocID="{E43013D4-45B2-4C41-8A8F-1D2120E8266F}" presName="sibTrans" presStyleCnt="0"/>
      <dgm:spPr/>
    </dgm:pt>
    <dgm:pt modelId="{874DBD64-71A7-4B3C-B4F2-0735F87F199D}" type="pres">
      <dgm:prSet presAssocID="{449025F4-65AE-48BB-91BC-98CA134C049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BACCF-9915-40C9-B052-5E6A6692D774}" type="pres">
      <dgm:prSet presAssocID="{2496D44C-7A1F-4359-ABD3-CBB2F6AA47F6}" presName="sibTrans" presStyleCnt="0"/>
      <dgm:spPr/>
    </dgm:pt>
    <dgm:pt modelId="{974BDD5D-5B98-4BA6-9069-1F62F7C77F39}" type="pres">
      <dgm:prSet presAssocID="{A8610DAE-BFFF-4B1D-ADED-891DA6E7236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24050D-9800-4E2B-BA2C-7FC7FD5B3C1C}" type="presOf" srcId="{449025F4-65AE-48BB-91BC-98CA134C0497}" destId="{874DBD64-71A7-4B3C-B4F2-0735F87F199D}" srcOrd="0" destOrd="0" presId="urn:microsoft.com/office/officeart/2005/8/layout/default"/>
    <dgm:cxn modelId="{F5CFA990-55C8-4DEF-8736-464734C6EF02}" type="presOf" srcId="{A8610DAE-BFFF-4B1D-ADED-891DA6E72369}" destId="{974BDD5D-5B98-4BA6-9069-1F62F7C77F39}" srcOrd="0" destOrd="0" presId="urn:microsoft.com/office/officeart/2005/8/layout/default"/>
    <dgm:cxn modelId="{0F695E99-47AE-450B-AED9-7014F1B61D57}" type="presOf" srcId="{CCEB13AE-7155-4D12-B7B7-9F2486BA217D}" destId="{3C02E774-888E-470A-B526-AA3ED3879C85}" srcOrd="0" destOrd="0" presId="urn:microsoft.com/office/officeart/2005/8/layout/default"/>
    <dgm:cxn modelId="{0834A89D-CE09-49B3-B364-23C0E50E895A}" srcId="{CFAFEC1E-7830-44DE-B5BF-8F95BA5CFD79}" destId="{CCEB13AE-7155-4D12-B7B7-9F2486BA217D}" srcOrd="1" destOrd="0" parTransId="{3580BC41-562B-4769-B50A-91EC4DF12F36}" sibTransId="{FA183814-5074-4AB9-949E-5761A0014CE9}"/>
    <dgm:cxn modelId="{DAB6D57B-9EE9-4FF3-8814-381212902AE1}" srcId="{CFAFEC1E-7830-44DE-B5BF-8F95BA5CFD79}" destId="{449025F4-65AE-48BB-91BC-98CA134C0497}" srcOrd="4" destOrd="0" parTransId="{0D56283B-5927-4352-B8AC-9E0FEFC9EE5A}" sibTransId="{2496D44C-7A1F-4359-ABD3-CBB2F6AA47F6}"/>
    <dgm:cxn modelId="{85D0BEC7-CCD7-4361-8399-BA2AEC793AD5}" srcId="{CFAFEC1E-7830-44DE-B5BF-8F95BA5CFD79}" destId="{A8C5907E-5D74-4432-8C37-C3F214DA2A03}" srcOrd="0" destOrd="0" parTransId="{5814A41A-52AD-46F0-A5D1-69B15629DC44}" sibTransId="{7E7A6CD7-8ABE-44D9-A3EC-DE3A1D92F908}"/>
    <dgm:cxn modelId="{CD500FFE-FD00-4903-AADA-CEA22A3E0AE5}" type="presOf" srcId="{CFAFEC1E-7830-44DE-B5BF-8F95BA5CFD79}" destId="{8E08BA18-4531-4058-AF7A-963D4E83F529}" srcOrd="0" destOrd="0" presId="urn:microsoft.com/office/officeart/2005/8/layout/default"/>
    <dgm:cxn modelId="{AB35E98D-44B2-4D7E-BDA8-9CABBAE080C0}" type="presOf" srcId="{A8C5907E-5D74-4432-8C37-C3F214DA2A03}" destId="{436034A2-CCF9-466E-95D7-8393208B5D28}" srcOrd="0" destOrd="0" presId="urn:microsoft.com/office/officeart/2005/8/layout/default"/>
    <dgm:cxn modelId="{51182B93-6A41-4EAC-B09F-BB25C4A2C909}" type="presOf" srcId="{6077DAEE-0CA5-45BB-9988-CC5742E05AD2}" destId="{0C5E4BA1-3012-4850-AC6E-D99C3A9A15E0}" srcOrd="0" destOrd="0" presId="urn:microsoft.com/office/officeart/2005/8/layout/default"/>
    <dgm:cxn modelId="{C22A8DE9-A171-4945-9748-EDD43EE19BA4}" srcId="{CFAFEC1E-7830-44DE-B5BF-8F95BA5CFD79}" destId="{6077DAEE-0CA5-45BB-9988-CC5742E05AD2}" srcOrd="3" destOrd="0" parTransId="{B5306B4E-8263-4F61-A622-490F0B6A9E6A}" sibTransId="{E43013D4-45B2-4C41-8A8F-1D2120E8266F}"/>
    <dgm:cxn modelId="{F41E3C5E-D653-42D7-AF1F-93E5F581CFDE}" srcId="{CFAFEC1E-7830-44DE-B5BF-8F95BA5CFD79}" destId="{A8610DAE-BFFF-4B1D-ADED-891DA6E72369}" srcOrd="5" destOrd="0" parTransId="{5B0BFA68-C1F0-4F38-8A28-E3F637272E85}" sibTransId="{0D06F11E-9870-4512-B34B-BA97522939BD}"/>
    <dgm:cxn modelId="{5AB9851A-E561-4EDD-9948-954F7196FED8}" srcId="{CFAFEC1E-7830-44DE-B5BF-8F95BA5CFD79}" destId="{4BB77D34-31BA-4CBD-92A0-60077758664D}" srcOrd="2" destOrd="0" parTransId="{76DAB4CB-B5CF-4656-995B-3E2D8D017355}" sibTransId="{99D9F446-615E-4B45-A590-2F6FA04F8945}"/>
    <dgm:cxn modelId="{0D607E8E-809B-4294-A4DE-2B1C6BE55F06}" type="presOf" srcId="{4BB77D34-31BA-4CBD-92A0-60077758664D}" destId="{E8AB14B8-0656-4079-BE0B-00DAD9318455}" srcOrd="0" destOrd="0" presId="urn:microsoft.com/office/officeart/2005/8/layout/default"/>
    <dgm:cxn modelId="{D0DA08F1-B6D9-4838-A46D-717BF90E6028}" type="presParOf" srcId="{8E08BA18-4531-4058-AF7A-963D4E83F529}" destId="{436034A2-CCF9-466E-95D7-8393208B5D28}" srcOrd="0" destOrd="0" presId="urn:microsoft.com/office/officeart/2005/8/layout/default"/>
    <dgm:cxn modelId="{F71E08B7-D3AF-4BC6-B00A-E2301FAA92CF}" type="presParOf" srcId="{8E08BA18-4531-4058-AF7A-963D4E83F529}" destId="{C8F07111-202B-46A6-8DE0-051CA76615BD}" srcOrd="1" destOrd="0" presId="urn:microsoft.com/office/officeart/2005/8/layout/default"/>
    <dgm:cxn modelId="{2084272C-9CB1-4A29-9817-44C50AA347FD}" type="presParOf" srcId="{8E08BA18-4531-4058-AF7A-963D4E83F529}" destId="{3C02E774-888E-470A-B526-AA3ED3879C85}" srcOrd="2" destOrd="0" presId="urn:microsoft.com/office/officeart/2005/8/layout/default"/>
    <dgm:cxn modelId="{FB3194BA-D5EB-47BF-B664-D5FFDE260A88}" type="presParOf" srcId="{8E08BA18-4531-4058-AF7A-963D4E83F529}" destId="{558901DB-F772-4E16-887F-1A46E0D069B0}" srcOrd="3" destOrd="0" presId="urn:microsoft.com/office/officeart/2005/8/layout/default"/>
    <dgm:cxn modelId="{4F0DE590-1A51-476E-9891-C055C7A02162}" type="presParOf" srcId="{8E08BA18-4531-4058-AF7A-963D4E83F529}" destId="{E8AB14B8-0656-4079-BE0B-00DAD9318455}" srcOrd="4" destOrd="0" presId="urn:microsoft.com/office/officeart/2005/8/layout/default"/>
    <dgm:cxn modelId="{EEAA1744-61A9-42DE-A2A2-C9515A5E9FF9}" type="presParOf" srcId="{8E08BA18-4531-4058-AF7A-963D4E83F529}" destId="{D7656F6B-214B-4497-8605-CA8AED805699}" srcOrd="5" destOrd="0" presId="urn:microsoft.com/office/officeart/2005/8/layout/default"/>
    <dgm:cxn modelId="{B67784C5-7CFA-4F52-A53C-6BEFC9196869}" type="presParOf" srcId="{8E08BA18-4531-4058-AF7A-963D4E83F529}" destId="{0C5E4BA1-3012-4850-AC6E-D99C3A9A15E0}" srcOrd="6" destOrd="0" presId="urn:microsoft.com/office/officeart/2005/8/layout/default"/>
    <dgm:cxn modelId="{2BD6AC2D-82D9-4B1C-A1D0-90D99A027861}" type="presParOf" srcId="{8E08BA18-4531-4058-AF7A-963D4E83F529}" destId="{D9BAAE33-858F-4E5A-BC6A-0A869A516E17}" srcOrd="7" destOrd="0" presId="urn:microsoft.com/office/officeart/2005/8/layout/default"/>
    <dgm:cxn modelId="{CB835A97-D3EA-4E7A-8271-2A8C12A424FA}" type="presParOf" srcId="{8E08BA18-4531-4058-AF7A-963D4E83F529}" destId="{874DBD64-71A7-4B3C-B4F2-0735F87F199D}" srcOrd="8" destOrd="0" presId="urn:microsoft.com/office/officeart/2005/8/layout/default"/>
    <dgm:cxn modelId="{9243CF50-5452-47EA-8E7A-0704ECA7B8F9}" type="presParOf" srcId="{8E08BA18-4531-4058-AF7A-963D4E83F529}" destId="{746BACCF-9915-40C9-B052-5E6A6692D774}" srcOrd="9" destOrd="0" presId="urn:microsoft.com/office/officeart/2005/8/layout/default"/>
    <dgm:cxn modelId="{929BC528-DEF9-422C-9DCB-F5BB7481DD50}" type="presParOf" srcId="{8E08BA18-4531-4058-AF7A-963D4E83F529}" destId="{974BDD5D-5B98-4BA6-9069-1F62F7C77F3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FEC1E-7830-44DE-B5BF-8F95BA5CFD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5907E-5D74-4432-8C37-C3F214DA2A03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managing impressions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814A41A-52AD-46F0-A5D1-69B15629DC44}" type="parTrans" cxnId="{85D0BEC7-CCD7-4361-8399-BA2AEC793AD5}">
      <dgm:prSet/>
      <dgm:spPr/>
      <dgm:t>
        <a:bodyPr/>
        <a:lstStyle/>
        <a:p>
          <a:endParaRPr lang="en-US"/>
        </a:p>
      </dgm:t>
    </dgm:pt>
    <dgm:pt modelId="{7E7A6CD7-8ABE-44D9-A3EC-DE3A1D92F908}" type="sibTrans" cxnId="{85D0BEC7-CCD7-4361-8399-BA2AEC793AD5}">
      <dgm:prSet/>
      <dgm:spPr/>
      <dgm:t>
        <a:bodyPr/>
        <a:lstStyle/>
        <a:p>
          <a:endParaRPr lang="en-US"/>
        </a:p>
      </dgm:t>
    </dgm:pt>
    <dgm:pt modelId="{6077DAEE-0CA5-45BB-9988-CC5742E05AD2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relationships with </a:t>
          </a:r>
          <a:b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</a:br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space &amp; place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5306B4E-8263-4F61-A622-490F0B6A9E6A}" type="parTrans" cxnId="{C22A8DE9-A171-4945-9748-EDD43EE19BA4}">
      <dgm:prSet/>
      <dgm:spPr/>
      <dgm:t>
        <a:bodyPr/>
        <a:lstStyle/>
        <a:p>
          <a:endParaRPr lang="en-US"/>
        </a:p>
      </dgm:t>
    </dgm:pt>
    <dgm:pt modelId="{E43013D4-45B2-4C41-8A8F-1D2120E8266F}" type="sibTrans" cxnId="{C22A8DE9-A171-4945-9748-EDD43EE19BA4}">
      <dgm:prSet/>
      <dgm:spPr/>
      <dgm:t>
        <a:bodyPr/>
        <a:lstStyle/>
        <a:p>
          <a:endParaRPr lang="en-US"/>
        </a:p>
      </dgm:t>
    </dgm:pt>
    <dgm:pt modelId="{449025F4-65AE-48BB-91BC-98CA134C0497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shared activities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0D56283B-5927-4352-B8AC-9E0FEFC9EE5A}" type="parTrans" cxnId="{DAB6D57B-9EE9-4FF3-8814-381212902AE1}">
      <dgm:prSet/>
      <dgm:spPr/>
      <dgm:t>
        <a:bodyPr/>
        <a:lstStyle/>
        <a:p>
          <a:endParaRPr lang="en-US"/>
        </a:p>
      </dgm:t>
    </dgm:pt>
    <dgm:pt modelId="{2496D44C-7A1F-4359-ABD3-CBB2F6AA47F6}" type="sibTrans" cxnId="{DAB6D57B-9EE9-4FF3-8814-381212902AE1}">
      <dgm:prSet/>
      <dgm:spPr/>
      <dgm:t>
        <a:bodyPr/>
        <a:lstStyle/>
        <a:p>
          <a:endParaRPr lang="en-US"/>
        </a:p>
      </dgm:t>
    </dgm:pt>
    <dgm:pt modelId="{A8610DAE-BFFF-4B1D-ADED-891DA6E72369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co-presence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B0BFA68-C1F0-4F38-8A28-E3F637272E85}" type="parTrans" cxnId="{F41E3C5E-D653-42D7-AF1F-93E5F581CFDE}">
      <dgm:prSet/>
      <dgm:spPr/>
      <dgm:t>
        <a:bodyPr/>
        <a:lstStyle/>
        <a:p>
          <a:endParaRPr lang="en-US"/>
        </a:p>
      </dgm:t>
    </dgm:pt>
    <dgm:pt modelId="{0D06F11E-9870-4512-B34B-BA97522939BD}" type="sibTrans" cxnId="{F41E3C5E-D653-42D7-AF1F-93E5F581CFDE}">
      <dgm:prSet/>
      <dgm:spPr/>
      <dgm:t>
        <a:bodyPr/>
        <a:lstStyle/>
        <a:p>
          <a:endParaRPr lang="en-US"/>
        </a:p>
      </dgm:t>
    </dgm:pt>
    <dgm:pt modelId="{CCEB13AE-7155-4D12-B7B7-9F2486BA217D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maintaining connections at a distance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580BC41-562B-4769-B50A-91EC4DF12F36}" type="parTrans" cxnId="{0834A89D-CE09-49B3-B364-23C0E50E895A}">
      <dgm:prSet/>
      <dgm:spPr/>
      <dgm:t>
        <a:bodyPr/>
        <a:lstStyle/>
        <a:p>
          <a:endParaRPr lang="en-US"/>
        </a:p>
      </dgm:t>
    </dgm:pt>
    <dgm:pt modelId="{FA183814-5074-4AB9-949E-5761A0014CE9}" type="sibTrans" cxnId="{0834A89D-CE09-49B3-B364-23C0E50E895A}">
      <dgm:prSet/>
      <dgm:spPr/>
      <dgm:t>
        <a:bodyPr/>
        <a:lstStyle/>
        <a:p>
          <a:endParaRPr lang="en-US"/>
        </a:p>
      </dgm:t>
    </dgm:pt>
    <dgm:pt modelId="{4BB77D34-31BA-4CBD-92A0-60077758664D}">
      <dgm:prSet phldrT="[Text]" custT="1"/>
      <dgm:spPr>
        <a:solidFill>
          <a:schemeClr val="bg1">
            <a:alpha val="46000"/>
          </a:schemeClr>
        </a:solidFill>
        <a:ln w="12700">
          <a:solidFill>
            <a:schemeClr val="lt1">
              <a:hueOff val="0"/>
              <a:satOff val="0"/>
              <a:lumOff val="0"/>
              <a:alpha val="67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>
                  <a:lumMod val="1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rPr>
            <a:t>group identity &amp; shared values</a:t>
          </a:r>
          <a:endParaRPr lang="en-US" sz="2000" b="1" dirty="0">
            <a:solidFill>
              <a:schemeClr val="bg2">
                <a:lumMod val="10000"/>
              </a:schemeClr>
            </a:solidFill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76DAB4CB-B5CF-4656-995B-3E2D8D017355}" type="parTrans" cxnId="{5AB9851A-E561-4EDD-9948-954F7196FED8}">
      <dgm:prSet/>
      <dgm:spPr/>
      <dgm:t>
        <a:bodyPr/>
        <a:lstStyle/>
        <a:p>
          <a:endParaRPr lang="en-US"/>
        </a:p>
      </dgm:t>
    </dgm:pt>
    <dgm:pt modelId="{99D9F446-615E-4B45-A590-2F6FA04F8945}" type="sibTrans" cxnId="{5AB9851A-E561-4EDD-9948-954F7196FED8}">
      <dgm:prSet/>
      <dgm:spPr/>
      <dgm:t>
        <a:bodyPr/>
        <a:lstStyle/>
        <a:p>
          <a:endParaRPr lang="en-US"/>
        </a:p>
      </dgm:t>
    </dgm:pt>
    <dgm:pt modelId="{8E08BA18-4531-4058-AF7A-963D4E83F529}" type="pres">
      <dgm:prSet presAssocID="{CFAFEC1E-7830-44DE-B5BF-8F95BA5CFD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6034A2-CCF9-466E-95D7-8393208B5D28}" type="pres">
      <dgm:prSet presAssocID="{A8C5907E-5D74-4432-8C37-C3F214DA2A0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07111-202B-46A6-8DE0-051CA76615BD}" type="pres">
      <dgm:prSet presAssocID="{7E7A6CD7-8ABE-44D9-A3EC-DE3A1D92F908}" presName="sibTrans" presStyleCnt="0"/>
      <dgm:spPr/>
    </dgm:pt>
    <dgm:pt modelId="{3C02E774-888E-470A-B526-AA3ED3879C85}" type="pres">
      <dgm:prSet presAssocID="{CCEB13AE-7155-4D12-B7B7-9F2486BA217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901DB-F772-4E16-887F-1A46E0D069B0}" type="pres">
      <dgm:prSet presAssocID="{FA183814-5074-4AB9-949E-5761A0014CE9}" presName="sibTrans" presStyleCnt="0"/>
      <dgm:spPr/>
    </dgm:pt>
    <dgm:pt modelId="{E8AB14B8-0656-4079-BE0B-00DAD9318455}" type="pres">
      <dgm:prSet presAssocID="{4BB77D34-31BA-4CBD-92A0-60077758664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6F6B-214B-4497-8605-CA8AED805699}" type="pres">
      <dgm:prSet presAssocID="{99D9F446-615E-4B45-A590-2F6FA04F8945}" presName="sibTrans" presStyleCnt="0"/>
      <dgm:spPr/>
    </dgm:pt>
    <dgm:pt modelId="{0C5E4BA1-3012-4850-AC6E-D99C3A9A15E0}" type="pres">
      <dgm:prSet presAssocID="{6077DAEE-0CA5-45BB-9988-CC5742E05AD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AAE33-858F-4E5A-BC6A-0A869A516E17}" type="pres">
      <dgm:prSet presAssocID="{E43013D4-45B2-4C41-8A8F-1D2120E8266F}" presName="sibTrans" presStyleCnt="0"/>
      <dgm:spPr/>
    </dgm:pt>
    <dgm:pt modelId="{874DBD64-71A7-4B3C-B4F2-0735F87F199D}" type="pres">
      <dgm:prSet presAssocID="{449025F4-65AE-48BB-91BC-98CA134C049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BACCF-9915-40C9-B052-5E6A6692D774}" type="pres">
      <dgm:prSet presAssocID="{2496D44C-7A1F-4359-ABD3-CBB2F6AA47F6}" presName="sibTrans" presStyleCnt="0"/>
      <dgm:spPr/>
    </dgm:pt>
    <dgm:pt modelId="{974BDD5D-5B98-4BA6-9069-1F62F7C77F39}" type="pres">
      <dgm:prSet presAssocID="{A8610DAE-BFFF-4B1D-ADED-891DA6E7236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D7A71F-E1FC-47FA-A44F-FAEAF1E7E14C}" type="presOf" srcId="{A8C5907E-5D74-4432-8C37-C3F214DA2A03}" destId="{436034A2-CCF9-466E-95D7-8393208B5D28}" srcOrd="0" destOrd="0" presId="urn:microsoft.com/office/officeart/2005/8/layout/default"/>
    <dgm:cxn modelId="{0834A89D-CE09-49B3-B364-23C0E50E895A}" srcId="{CFAFEC1E-7830-44DE-B5BF-8F95BA5CFD79}" destId="{CCEB13AE-7155-4D12-B7B7-9F2486BA217D}" srcOrd="1" destOrd="0" parTransId="{3580BC41-562B-4769-B50A-91EC4DF12F36}" sibTransId="{FA183814-5074-4AB9-949E-5761A0014CE9}"/>
    <dgm:cxn modelId="{DAB6D57B-9EE9-4FF3-8814-381212902AE1}" srcId="{CFAFEC1E-7830-44DE-B5BF-8F95BA5CFD79}" destId="{449025F4-65AE-48BB-91BC-98CA134C0497}" srcOrd="4" destOrd="0" parTransId="{0D56283B-5927-4352-B8AC-9E0FEFC9EE5A}" sibTransId="{2496D44C-7A1F-4359-ABD3-CBB2F6AA47F6}"/>
    <dgm:cxn modelId="{1BB10A3B-4204-40F2-A267-4E2F0DB30F7C}" type="presOf" srcId="{CFAFEC1E-7830-44DE-B5BF-8F95BA5CFD79}" destId="{8E08BA18-4531-4058-AF7A-963D4E83F529}" srcOrd="0" destOrd="0" presId="urn:microsoft.com/office/officeart/2005/8/layout/default"/>
    <dgm:cxn modelId="{FB53DD71-C224-4D4C-9075-7F4C9D58F217}" type="presOf" srcId="{A8610DAE-BFFF-4B1D-ADED-891DA6E72369}" destId="{974BDD5D-5B98-4BA6-9069-1F62F7C77F39}" srcOrd="0" destOrd="0" presId="urn:microsoft.com/office/officeart/2005/8/layout/default"/>
    <dgm:cxn modelId="{85D0BEC7-CCD7-4361-8399-BA2AEC793AD5}" srcId="{CFAFEC1E-7830-44DE-B5BF-8F95BA5CFD79}" destId="{A8C5907E-5D74-4432-8C37-C3F214DA2A03}" srcOrd="0" destOrd="0" parTransId="{5814A41A-52AD-46F0-A5D1-69B15629DC44}" sibTransId="{7E7A6CD7-8ABE-44D9-A3EC-DE3A1D92F908}"/>
    <dgm:cxn modelId="{DC0A48A8-7ED1-4AAE-8363-4058C86ED3F5}" type="presOf" srcId="{449025F4-65AE-48BB-91BC-98CA134C0497}" destId="{874DBD64-71A7-4B3C-B4F2-0735F87F199D}" srcOrd="0" destOrd="0" presId="urn:microsoft.com/office/officeart/2005/8/layout/default"/>
    <dgm:cxn modelId="{F8504F00-610D-4C93-B86F-738880624015}" type="presOf" srcId="{6077DAEE-0CA5-45BB-9988-CC5742E05AD2}" destId="{0C5E4BA1-3012-4850-AC6E-D99C3A9A15E0}" srcOrd="0" destOrd="0" presId="urn:microsoft.com/office/officeart/2005/8/layout/default"/>
    <dgm:cxn modelId="{C22A8DE9-A171-4945-9748-EDD43EE19BA4}" srcId="{CFAFEC1E-7830-44DE-B5BF-8F95BA5CFD79}" destId="{6077DAEE-0CA5-45BB-9988-CC5742E05AD2}" srcOrd="3" destOrd="0" parTransId="{B5306B4E-8263-4F61-A622-490F0B6A9E6A}" sibTransId="{E43013D4-45B2-4C41-8A8F-1D2120E8266F}"/>
    <dgm:cxn modelId="{0BF9EBC2-E522-4B67-9029-A1C75CE111C2}" type="presOf" srcId="{4BB77D34-31BA-4CBD-92A0-60077758664D}" destId="{E8AB14B8-0656-4079-BE0B-00DAD9318455}" srcOrd="0" destOrd="0" presId="urn:microsoft.com/office/officeart/2005/8/layout/default"/>
    <dgm:cxn modelId="{F41E3C5E-D653-42D7-AF1F-93E5F581CFDE}" srcId="{CFAFEC1E-7830-44DE-B5BF-8F95BA5CFD79}" destId="{A8610DAE-BFFF-4B1D-ADED-891DA6E72369}" srcOrd="5" destOrd="0" parTransId="{5B0BFA68-C1F0-4F38-8A28-E3F637272E85}" sibTransId="{0D06F11E-9870-4512-B34B-BA97522939BD}"/>
    <dgm:cxn modelId="{5B1BAF0F-38C6-4685-8ABB-94B12777D8F2}" type="presOf" srcId="{CCEB13AE-7155-4D12-B7B7-9F2486BA217D}" destId="{3C02E774-888E-470A-B526-AA3ED3879C85}" srcOrd="0" destOrd="0" presId="urn:microsoft.com/office/officeart/2005/8/layout/default"/>
    <dgm:cxn modelId="{5AB9851A-E561-4EDD-9948-954F7196FED8}" srcId="{CFAFEC1E-7830-44DE-B5BF-8F95BA5CFD79}" destId="{4BB77D34-31BA-4CBD-92A0-60077758664D}" srcOrd="2" destOrd="0" parTransId="{76DAB4CB-B5CF-4656-995B-3E2D8D017355}" sibTransId="{99D9F446-615E-4B45-A590-2F6FA04F8945}"/>
    <dgm:cxn modelId="{F23B7FD7-3D16-46C2-83EF-E39A63E18028}" type="presParOf" srcId="{8E08BA18-4531-4058-AF7A-963D4E83F529}" destId="{436034A2-CCF9-466E-95D7-8393208B5D28}" srcOrd="0" destOrd="0" presId="urn:microsoft.com/office/officeart/2005/8/layout/default"/>
    <dgm:cxn modelId="{F6B8E251-2DC3-41A2-BFAC-0D03CA85FB7F}" type="presParOf" srcId="{8E08BA18-4531-4058-AF7A-963D4E83F529}" destId="{C8F07111-202B-46A6-8DE0-051CA76615BD}" srcOrd="1" destOrd="0" presId="urn:microsoft.com/office/officeart/2005/8/layout/default"/>
    <dgm:cxn modelId="{13B9B484-D97A-41ED-AE8A-5B23382EE15D}" type="presParOf" srcId="{8E08BA18-4531-4058-AF7A-963D4E83F529}" destId="{3C02E774-888E-470A-B526-AA3ED3879C85}" srcOrd="2" destOrd="0" presId="urn:microsoft.com/office/officeart/2005/8/layout/default"/>
    <dgm:cxn modelId="{19FE67C9-B8B9-4F5F-921C-196A727B0FC2}" type="presParOf" srcId="{8E08BA18-4531-4058-AF7A-963D4E83F529}" destId="{558901DB-F772-4E16-887F-1A46E0D069B0}" srcOrd="3" destOrd="0" presId="urn:microsoft.com/office/officeart/2005/8/layout/default"/>
    <dgm:cxn modelId="{66129A26-9B56-4463-83D2-085D9678D76A}" type="presParOf" srcId="{8E08BA18-4531-4058-AF7A-963D4E83F529}" destId="{E8AB14B8-0656-4079-BE0B-00DAD9318455}" srcOrd="4" destOrd="0" presId="urn:microsoft.com/office/officeart/2005/8/layout/default"/>
    <dgm:cxn modelId="{3054ECA5-829C-4A41-9ED4-6557EBBC2178}" type="presParOf" srcId="{8E08BA18-4531-4058-AF7A-963D4E83F529}" destId="{D7656F6B-214B-4497-8605-CA8AED805699}" srcOrd="5" destOrd="0" presId="urn:microsoft.com/office/officeart/2005/8/layout/default"/>
    <dgm:cxn modelId="{6349437E-8C44-44E2-9AD4-07A1465E60B3}" type="presParOf" srcId="{8E08BA18-4531-4058-AF7A-963D4E83F529}" destId="{0C5E4BA1-3012-4850-AC6E-D99C3A9A15E0}" srcOrd="6" destOrd="0" presId="urn:microsoft.com/office/officeart/2005/8/layout/default"/>
    <dgm:cxn modelId="{469BFFEA-EF32-4AA9-9C8D-2E393703F16B}" type="presParOf" srcId="{8E08BA18-4531-4058-AF7A-963D4E83F529}" destId="{D9BAAE33-858F-4E5A-BC6A-0A869A516E17}" srcOrd="7" destOrd="0" presId="urn:microsoft.com/office/officeart/2005/8/layout/default"/>
    <dgm:cxn modelId="{E5393426-6E67-49A6-872F-C61A9A595D13}" type="presParOf" srcId="{8E08BA18-4531-4058-AF7A-963D4E83F529}" destId="{874DBD64-71A7-4B3C-B4F2-0735F87F199D}" srcOrd="8" destOrd="0" presId="urn:microsoft.com/office/officeart/2005/8/layout/default"/>
    <dgm:cxn modelId="{795BDBFC-EF1E-40A7-8210-942671629BED}" type="presParOf" srcId="{8E08BA18-4531-4058-AF7A-963D4E83F529}" destId="{746BACCF-9915-40C9-B052-5E6A6692D774}" srcOrd="9" destOrd="0" presId="urn:microsoft.com/office/officeart/2005/8/layout/default"/>
    <dgm:cxn modelId="{71FD6E51-5A72-4582-9B4D-B029C4F1E386}" type="presParOf" srcId="{8E08BA18-4531-4058-AF7A-963D4E83F529}" destId="{974BDD5D-5B98-4BA6-9069-1F62F7C77F3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FAF93-9276-BF47-8813-DECB07AB2FB0}" type="datetimeFigureOut">
              <a:rPr lang="en-US" smtClean="0"/>
              <a:t>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5FF15-5652-AB4D-8DBB-923C47502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30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5AC8-7B2C-4B68-A8A3-57D228E4D08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F12AF-DFA8-4F60-BFA2-FC263135FD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8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32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could</a:t>
            </a:r>
            <a:r>
              <a:rPr lang="en-US" baseline="0" dirty="0" smtClean="0"/>
              <a:t> share more quotes with you, but I think this might be more powerful.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Definition:</a:t>
            </a:r>
            <a:r>
              <a:rPr lang="en-US" baseline="0" dirty="0" smtClean="0"/>
              <a:t> This theme relates to how individuals experience video in relationship to other mediums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Participants described it as a &lt;list of attributes&gt;</a:t>
            </a:r>
          </a:p>
          <a:p>
            <a:r>
              <a:rPr lang="en-US" baseline="0" dirty="0" smtClean="0"/>
              <a:t>It is hard to overstate the powerfulness of video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you might think that</a:t>
            </a:r>
            <a:r>
              <a:rPr lang="en-US" baseline="0" dirty="0" smtClean="0"/>
              <a:t> looking straight into someone else’s face provides the most co-presence, actually focusing on something else together gives a strong sense of co-presence. 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9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49BC6-81E7-45A7-A1C8-66C68EABD0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1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maybe you are more</a:t>
            </a:r>
            <a:r>
              <a:rPr lang="en-US" baseline="0" dirty="0" smtClean="0"/>
              <a:t> into numbers?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51% -- adopted as a result of someone moving</a:t>
            </a:r>
          </a:p>
          <a:p>
            <a:r>
              <a:rPr lang="en-US" baseline="0" dirty="0" smtClean="0"/>
              <a:t>53% -- increased usage after someone relocated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73% of agree or strongly agree that VC helps them cope with distance.</a:t>
            </a:r>
          </a:p>
          <a:p>
            <a:r>
              <a:rPr lang="en-US" baseline="0" dirty="0" smtClean="0"/>
              <a:t>88% say that it helps them stay in touch between visits.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result of VC:</a:t>
            </a:r>
          </a:p>
          <a:p>
            <a:r>
              <a:rPr lang="en-US" baseline="0" dirty="0" smtClean="0"/>
              <a:t>68% say that they are more open to traveling to travel for work. </a:t>
            </a:r>
          </a:p>
          <a:p>
            <a:r>
              <a:rPr lang="en-US" baseline="0" dirty="0" smtClean="0"/>
              <a:t>43% say that they are more open to relocating for a job.</a:t>
            </a:r>
          </a:p>
          <a:p>
            <a:r>
              <a:rPr lang="en-US" baseline="0" dirty="0" smtClean="0"/>
              <a:t>37% more open to living apart from their spouse or partner.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Professionally – </a:t>
            </a:r>
          </a:p>
          <a:p>
            <a:r>
              <a:rPr lang="en-US" baseline="0" dirty="0" smtClean="0"/>
              <a:t>78% work with remote teams</a:t>
            </a:r>
          </a:p>
          <a:p>
            <a:r>
              <a:rPr lang="en-US" dirty="0" smtClean="0"/>
              <a:t>83%</a:t>
            </a:r>
            <a:r>
              <a:rPr lang="en-US" baseline="0" dirty="0" smtClean="0"/>
              <a:t> work with remote individuals</a:t>
            </a:r>
          </a:p>
          <a:p>
            <a:r>
              <a:rPr lang="en-US" baseline="0" dirty="0" smtClean="0"/>
              <a:t>72% remote from their teams</a:t>
            </a:r>
          </a:p>
          <a:p>
            <a:r>
              <a:rPr lang="en-US" baseline="0" dirty="0" smtClean="0"/>
              <a:t>72% remote from their manager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73% agree or strongly agree that it demonstrates that the other person is important.</a:t>
            </a:r>
          </a:p>
          <a:p>
            <a:r>
              <a:rPr lang="en-US" dirty="0" smtClean="0"/>
              <a:t>81% that “including</a:t>
            </a:r>
            <a:r>
              <a:rPr lang="en-US" baseline="0" dirty="0" smtClean="0"/>
              <a:t> remote family members is worth the hassle.”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Definition:</a:t>
            </a:r>
            <a:r>
              <a:rPr lang="en-US" baseline="0" dirty="0" smtClean="0"/>
              <a:t> This theme relates to how individuals experience video in relationship to other mediums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Participants described it as a &lt;list of attributes&gt;</a:t>
            </a:r>
          </a:p>
          <a:p>
            <a:r>
              <a:rPr lang="en-US" baseline="0" dirty="0" smtClean="0"/>
              <a:t>It is hard to overstate the powerfulness of video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IMPORTANT: </a:t>
            </a:r>
          </a:p>
          <a:p>
            <a:r>
              <a:rPr lang="en-US" dirty="0" smtClean="0"/>
              <a:t>Previously I talked about how people are open to the challenge of distance.</a:t>
            </a:r>
          </a:p>
          <a:p>
            <a:r>
              <a:rPr lang="en-US" dirty="0" smtClean="0"/>
              <a:t>Here</a:t>
            </a:r>
            <a:r>
              <a:rPr lang="en-US" baseline="0" dirty="0" smtClean="0"/>
              <a:t> we see people actively redefining what distance even is.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F12AF-DFA8-4F60-BFA2-FC263135FDD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87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Key Implications: </a:t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Support the creation of user-places.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Support shared activities.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F12AF-DFA8-4F60-BFA2-FC263135FDD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Project Objective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Video is successful at</a:t>
            </a:r>
            <a:r>
              <a:rPr lang="en-US" baseline="0" dirty="0" smtClean="0"/>
              <a:t> home, less at work.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Trying to understand what this medium means to users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How are they distinct? How are they the same?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How are these domains impacting each other?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Not about technical barriers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Instead, what the future might hold.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Today I am going to talk about: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While our project looked at both personal and professional domains,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Our objective was to use the contrast between the two to highlight the nuances of how people understand video communication as a medium.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Today I want to focus on four insights from our study that I hope will help stimulate some thinking around some potentials for consumer video.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FOR DEEP DIVE – Next Wednesday over lunch.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7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ALEXA</a:t>
            </a:r>
            <a:r>
              <a:rPr lang="en-US" baseline="0" dirty="0" smtClean="0"/>
              <a:t> STORY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Maroof</a:t>
            </a:r>
          </a:p>
          <a:p>
            <a:r>
              <a:rPr lang="en-US" baseline="0" dirty="0" smtClean="0"/>
              <a:t>- started using video </a:t>
            </a:r>
            <a:r>
              <a:rPr lang="en-US" baseline="0" dirty="0" err="1" smtClean="0"/>
              <a:t>comm</a:t>
            </a:r>
            <a:r>
              <a:rPr lang="en-US" baseline="0" dirty="0" smtClean="0"/>
              <a:t> years ago, but it didn’t stick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Until his brother moved across seas.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&lt;SLIDE&gt;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Professional ruptures too.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&lt;SLIDE&gt;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People trying it once, only to return and adopt it when faced with rupture.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628650" lvl="1" indent="-171450">
              <a:buFont typeface="Arial" pitchFamily="34" charset="0"/>
              <a:buChar char="•"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8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 really cherish that photo," Audrey explained. The photo in question was taken in a hospital recovery room, shortly after the birth of her child. In the photo, Audrey holds her new infant while a smiling family gathers around -- including her mother-in-law who was across the country at the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Large family gathering in a house, walking around with a laptop, set up in a corner to sit down and have a chat.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name of this theme is clever,</a:t>
            </a:r>
            <a:r>
              <a:rPr lang="en-US" baseline="0" dirty="0" smtClean="0"/>
              <a:t> that is only secondary.</a:t>
            </a:r>
          </a:p>
          <a:p>
            <a:r>
              <a:rPr lang="en-US" baseline="0" dirty="0" smtClean="0"/>
              <a:t>Throughout this study, the importance of place has become very apparent.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Video communication is situated in places that already have norms and mores.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People hate being confined to the PC.</a:t>
            </a:r>
          </a:p>
          <a:p>
            <a:r>
              <a:rPr lang="en-US" baseline="0" dirty="0" smtClean="0"/>
              <a:t>Quote #1: Most people turn to mobile when thinking about the solution.</a:t>
            </a:r>
          </a:p>
          <a:p>
            <a:r>
              <a:rPr lang="en-US" baseline="0" dirty="0" smtClean="0"/>
              <a:t>Quote #2 &amp; 3: However, people love the Kinect.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9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name of this theme is clever,</a:t>
            </a:r>
            <a:r>
              <a:rPr lang="en-US" baseline="0" dirty="0" smtClean="0"/>
              <a:t> that is only secondary.</a:t>
            </a:r>
          </a:p>
          <a:p>
            <a:r>
              <a:rPr lang="en-US" baseline="0" dirty="0" smtClean="0"/>
              <a:t>Throughout this study, the importance of place has become very apparent.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Video communication is situated in places that already have norms and mores.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People hate being confined to the PC.</a:t>
            </a:r>
          </a:p>
          <a:p>
            <a:r>
              <a:rPr lang="en-US" baseline="0" dirty="0" smtClean="0"/>
              <a:t>Quote #1: Most people turn to mobile when thinking about the solution.</a:t>
            </a:r>
          </a:p>
          <a:p>
            <a:r>
              <a:rPr lang="en-US" baseline="0" dirty="0" smtClean="0"/>
              <a:t>Quote #2 &amp; 3: However, people love the Kinect.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Earlier in my interviews, I sat down with Steven.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Cooking with mom.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Swatti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Who is very close to her grandparents, talked to me about “taking her grandparents out to the garden” and show them how the various chilies were growing.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Of course she is cooking too. She told me about calling her grandparents to be reminded just how many chillies she was supposed to include.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The key insight here is that people are moving beyond face-to-face conversations.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 engage in shared activities.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do this with little direct assistance from technology, and in fact, they are often doing this despite the technology.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58040-FD73-491C-B1CF-07652DD249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5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2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7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0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6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1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2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1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7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3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5A166-7521-4FC3-816E-C078426EEB21}" type="datetimeFigureOut">
              <a:rPr lang="en-US" smtClean="0"/>
              <a:t>1/16/2013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48843-79D2-42AF-85DF-F315A10703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7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5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26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5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cityis.com/wp-content/uploads/2010/10/Movi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3235" cy="68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1000"/>
            <a:ext cx="9143999" cy="990600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/>
          <a:p>
            <a:r>
              <a:rPr lang="en-US" sz="3200" cap="none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36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focusing on shared experiences</a:t>
            </a:r>
            <a:endParaRPr lang="en-US" sz="3600" b="0" cap="none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74456" y="5791200"/>
            <a:ext cx="6860018" cy="1076325"/>
          </a:xfrm>
          <a:solidFill>
            <a:schemeClr val="accent1">
              <a:lumMod val="40000"/>
              <a:lumOff val="60000"/>
              <a:alpha val="7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Jed R. Brubaker 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Gina Venolia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John C. Tang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-11544" y="1371600"/>
            <a:ext cx="6107544" cy="1066800"/>
          </a:xfrm>
          <a:prstGeom prst="rect">
            <a:avLst/>
          </a:prstGeom>
          <a:gradFill>
            <a:gsLst>
              <a:gs pos="0">
                <a:schemeClr val="accent1">
                  <a:lumMod val="83000"/>
                  <a:lumOff val="17000"/>
                  <a:alpha val="68000"/>
                </a:schemeClr>
              </a:gs>
              <a:gs pos="100000">
                <a:schemeClr val="bg1">
                  <a:alpha val="0"/>
                </a:schemeClr>
              </a:gs>
              <a:gs pos="58000">
                <a:schemeClr val="accent1">
                  <a:lumMod val="20000"/>
                  <a:lumOff val="80000"/>
                  <a:alpha val="63000"/>
                </a:schemeClr>
              </a:gs>
            </a:gsLst>
            <a:lin ang="2160000" scaled="0"/>
          </a:gra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moving beyond the camera </a:t>
            </a:r>
          </a:p>
          <a:p>
            <a:r>
              <a:rPr lang="en-US" sz="28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in video communication</a:t>
            </a:r>
            <a:endParaRPr lang="en-US" sz="2800" b="0" dirty="0">
              <a:solidFill>
                <a:schemeClr val="tx1">
                  <a:lumMod val="85000"/>
                  <a:lumOff val="1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146" name="Picture 2" descr="C:\Users\t-jedb\Pictures\DVD_Art_Sept-2-2010\DVD_Art_Sept-2-2010\Logos\Microsoft Research\Microsoft Research 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943600"/>
            <a:ext cx="2847975" cy="7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44" y="5797230"/>
            <a:ext cx="2286000" cy="10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9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t-jedb\Pictures\DVD_Art_UPDATE_ONLY_06-14-11\DVD_Art_UPDATE_ONLY_06-14-11\Artwork_Imagery\Brand Photos\Windows Consumer\Transitioners - No exp\Win08_Anna03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094" t="7683" r="27051" b="14490"/>
          <a:stretch/>
        </p:blipFill>
        <p:spPr bwMode="auto">
          <a:xfrm>
            <a:off x="4537881" y="0"/>
            <a:ext cx="4606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-jedb\Pictures\DVD_Art_UPDATE_ONLY_06-14-11\DVD_Art_UPDATE_ONLY_06-14-11\Artwork_Imagery\Other Photos\Microsoft Employees\IMG_634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80" r="34255"/>
          <a:stretch/>
        </p:blipFill>
        <p:spPr bwMode="auto">
          <a:xfrm>
            <a:off x="0" y="-1"/>
            <a:ext cx="4545606" cy="687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Segoe UI" pitchFamily="34" charset="0"/>
                <a:cs typeface="Times New Roman" pitchFamily="18" charset="0"/>
              </a:rPr>
              <a:t>&amp;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place</a:t>
            </a:r>
            <a:endParaRPr lang="en-US" sz="4400" i="1" dirty="0">
              <a:solidFill>
                <a:schemeClr val="tx2">
                  <a:lumMod val="50000"/>
                </a:schemeClr>
              </a:solidFill>
              <a:latin typeface="Calisto MT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74876"/>
            <a:ext cx="7543800" cy="3182410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“So my daughter lived in Italy for a year… [and] could not make the trip [home]...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But we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try to make a point of getting together at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Thanksgiving time…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at one point, the phone rings, and we have a niece -- her cousin -- that lives in Hawaii. …we literally had the phone on speaker next to the computer that's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Skyping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with people in the room, all sharing a Thanksgiving experience…”</a:t>
            </a:r>
          </a:p>
        </p:txBody>
      </p:sp>
    </p:spTree>
    <p:extLst>
      <p:ext uri="{BB962C8B-B14F-4D97-AF65-F5344CB8AC3E}">
        <p14:creationId xmlns:p14="http://schemas.microsoft.com/office/powerpoint/2010/main" val="4228959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t-jedb\Pictures\DVD_Art_UPDATE_ONLY_06-14-11\DVD_Art_UPDATE_ONLY_06-14-11\Artwork_Imagery\Brand Photos\Windows Consumer\Transitioners - No exp\Win08_Anna03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094" t="7683" r="27051" b="14490"/>
          <a:stretch/>
        </p:blipFill>
        <p:spPr bwMode="auto">
          <a:xfrm>
            <a:off x="4537881" y="0"/>
            <a:ext cx="4606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-jedb\Pictures\DVD_Art_UPDATE_ONLY_06-14-11\DVD_Art_UPDATE_ONLY_06-14-11\Artwork_Imagery\Other Photos\Microsoft Employees\IMG_634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80" r="34255"/>
          <a:stretch/>
        </p:blipFill>
        <p:spPr bwMode="auto">
          <a:xfrm>
            <a:off x="0" y="-1"/>
            <a:ext cx="4545606" cy="687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Segoe UI" pitchFamily="34" charset="0"/>
                <a:cs typeface="Times New Roman" pitchFamily="18" charset="0"/>
              </a:rPr>
              <a:t>&amp;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place</a:t>
            </a:r>
            <a:endParaRPr lang="en-US" sz="4400" i="1" dirty="0">
              <a:solidFill>
                <a:schemeClr val="tx2">
                  <a:lumMod val="50000"/>
                </a:schemeClr>
              </a:solidFill>
              <a:latin typeface="Calisto MT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946400"/>
            <a:ext cx="4628867" cy="13665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 wish I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didn’t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really need the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PC. So the mobile phone will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really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next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level for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463764" y="4114800"/>
            <a:ext cx="4667535" cy="1034129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“Chatting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via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Kinect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is much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easier for my daughter.”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0" y="76200"/>
            <a:ext cx="4598395" cy="738664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rPr>
              <a:t>mobile and the living room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82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t-jedb\Pictures\DVD_Art_UPDATE_ONLY_06-14-11\DVD_Art_UPDATE_ONLY_06-14-11\Artwork_Imagery\Brand Photos\Windows Consumer\Transitioners - No exp\Win08_Anna03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094" t="7683" r="27051" b="14490"/>
          <a:stretch/>
        </p:blipFill>
        <p:spPr bwMode="auto">
          <a:xfrm>
            <a:off x="4537881" y="0"/>
            <a:ext cx="4606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-jedb\Pictures\DVD_Art_UPDATE_ONLY_06-14-11\DVD_Art_UPDATE_ONLY_06-14-11\Artwork_Imagery\Other Photos\Microsoft Employees\IMG_634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80" r="34255"/>
          <a:stretch/>
        </p:blipFill>
        <p:spPr bwMode="auto">
          <a:xfrm>
            <a:off x="0" y="-1"/>
            <a:ext cx="4545606" cy="687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2576459"/>
            <a:ext cx="6477000" cy="1705082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Video communication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is reconfiguring personal “place” dramatically, but social expectations for work spaces are relatively stable.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space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Segoe UI" pitchFamily="34" charset="0"/>
                <a:cs typeface="Times New Roman" pitchFamily="18" charset="0"/>
              </a:rPr>
              <a:t>&amp; </a:t>
            </a:r>
            <a:r>
              <a:rPr lang="en-US" sz="4400" b="0" cap="none" dirty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place</a:t>
            </a:r>
            <a:endParaRPr lang="en-US" sz="4400" i="1" dirty="0">
              <a:solidFill>
                <a:schemeClr val="tx2">
                  <a:lumMod val="50000"/>
                </a:schemeClr>
              </a:solidFill>
              <a:latin typeface="Calisto MT" pitchFamily="18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68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-jedb\Pictures\DVD_Art_Sept-2-2010\DVD_Art_Sept-2-2010\Artwork_Imagery\Brand Photos\FY10 Business Identity\Three Screens Cloud - no exp\family couple laptop smiling kitchen house home drink male femal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104"/>
          <a:stretch/>
        </p:blipFill>
        <p:spPr bwMode="auto">
          <a:xfrm>
            <a:off x="0" y="0"/>
            <a:ext cx="91440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activities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52400"/>
            <a:ext cx="6096000" cy="2517612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 took the camera and mounted it above the pot so my mother could help me…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 grab my mom, get her online, and say, okay, ‘Am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 doing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this right?’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 she could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see what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 was working on, and you know, give me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some advice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directly on it.”</a:t>
            </a:r>
          </a:p>
        </p:txBody>
      </p:sp>
    </p:spTree>
    <p:extLst>
      <p:ext uri="{BB962C8B-B14F-4D97-AF65-F5344CB8AC3E}">
        <p14:creationId xmlns:p14="http://schemas.microsoft.com/office/powerpoint/2010/main" val="911872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-jedb\Pictures\DVD_Art_Sept-2-2010\DVD_Art_Sept-2-2010\Artwork_Imagery\Brand Photos\FY10 Business Identity\Three Screens Cloud - no exp\family couple laptop smiling kitchen house home drink male femal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104"/>
          <a:stretch/>
        </p:blipFill>
        <p:spPr bwMode="auto">
          <a:xfrm>
            <a:off x="0" y="0"/>
            <a:ext cx="91440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" y="91440"/>
            <a:ext cx="8961120" cy="6801862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 numCol="2" spcCol="18288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Cooking with mom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Gardening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“Grandma time”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Working on a plane with dad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House tour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Attending a party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Introducing a newborn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Meeting relatives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Saying goodbye to a dying brother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Family Vacation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Training for Search &amp; Rescue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Portal/Open connection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virtual environment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Sharing physical objects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Super Bowl party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Chat Roulette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Attending sports event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Playing with pets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Going on a date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Family Holiday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Tech-support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Watching Netflix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Auto-mechanic 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Screen sharing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Childbirth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Dancing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Remote baby-sitting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Sharing documents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Watching an international soap opera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Surfing the internet together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Purchasing a new home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Meeting people from different cultures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Homework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“Anything that sends my love”</a:t>
            </a:r>
          </a:p>
        </p:txBody>
      </p:sp>
    </p:spTree>
    <p:extLst>
      <p:ext uri="{BB962C8B-B14F-4D97-AF65-F5344CB8AC3E}">
        <p14:creationId xmlns:p14="http://schemas.microsoft.com/office/powerpoint/2010/main" val="3765018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-jedb\Pictures\DVD_Art_Sept-2-2010\DVD_Art_Sept-2-2010\Artwork_Imagery\Brand Photos\FY10 Business Identity\Three Screens Cloud - no exp\family couple laptop smiling kitchen house home drink male femal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104"/>
          <a:stretch/>
        </p:blipFill>
        <p:spPr bwMode="auto">
          <a:xfrm>
            <a:off x="0" y="0"/>
            <a:ext cx="91440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468198"/>
            <a:ext cx="6172200" cy="14773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Individuals are moving beyond conversations to engage in shared activities.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3124200"/>
            <a:ext cx="6172200" cy="14773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People are not using video communication with friends because there are limited activities that it supports.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activities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71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-jedb\Pictures\DVD_Art_Sept-2-2010\DVD_Art_Sept-2-2010\Artwork_Imagery\Brand Photos\Windows Consumer - no Exp\Windows 7 Media Center\Transitioners\WMC09_Carina_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971" t="16787" r="8437" b="809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co-presence</a:t>
            </a:r>
            <a:endParaRPr lang="en-US" sz="4400" i="1" dirty="0">
              <a:solidFill>
                <a:schemeClr val="tx2">
                  <a:lumMod val="50000"/>
                </a:schemeClr>
              </a:solidFill>
              <a:latin typeface="Calisto MT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2138672"/>
            <a:ext cx="5257800" cy="13665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“‘Hey, let’s have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movie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date on Skype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.’… I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think it mimics in-person dates…”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657600"/>
            <a:ext cx="5505735" cy="1107996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points of view create a sense of co-presence.</a:t>
            </a:r>
          </a:p>
        </p:txBody>
      </p:sp>
    </p:spTree>
    <p:extLst>
      <p:ext uri="{BB962C8B-B14F-4D97-AF65-F5344CB8AC3E}">
        <p14:creationId xmlns:p14="http://schemas.microsoft.com/office/powerpoint/2010/main" val="222373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395"/>
            <a:ext cx="9144000" cy="686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1" y="1717313"/>
            <a:ext cx="4232875" cy="3388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87767" y="304800"/>
            <a:ext cx="4038600" cy="1107996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“Its kind of like a Kathy Lee and Regis thing…”</a:t>
            </a:r>
          </a:p>
        </p:txBody>
      </p:sp>
    </p:spTree>
    <p:extLst>
      <p:ext uri="{BB962C8B-B14F-4D97-AF65-F5344CB8AC3E}">
        <p14:creationId xmlns:p14="http://schemas.microsoft.com/office/powerpoint/2010/main" val="25591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edbrubaker.com/wp-content/thumbnails/1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88" y="-1"/>
            <a:ext cx="9149687" cy="68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  <a:solidFill>
            <a:schemeClr val="bg1">
              <a:alpha val="70000"/>
            </a:schemeClr>
          </a:solidFill>
        </p:spPr>
        <p:txBody>
          <a:bodyPr anchor="b">
            <a:normAutofit/>
          </a:bodyPr>
          <a:lstStyle/>
          <a:p>
            <a:r>
              <a:rPr lang="en-US" sz="36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  <a:r>
              <a:rPr lang="en-US" sz="36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context of video communication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75106978"/>
              </p:ext>
            </p:extLst>
          </p:nvPr>
        </p:nvGraphicFramePr>
        <p:xfrm>
          <a:off x="876300" y="2514600"/>
          <a:ext cx="7391400" cy="3145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8936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6034A2-CCF9-466E-95D7-8393208B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436034A2-CCF9-466E-95D7-8393208B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02E774-888E-470A-B526-AA3ED3879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3C02E774-888E-470A-B526-AA3ED3879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AB14B8-0656-4079-BE0B-00DAD9318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8AB14B8-0656-4079-BE0B-00DAD9318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5E4BA1-3012-4850-AC6E-D99C3A9A1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C5E4BA1-3012-4850-AC6E-D99C3A9A15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4DBD64-71A7-4B3C-B4F2-0735F87F1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74DBD64-71A7-4B3C-B4F2-0735F87F1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4BDD5D-5B98-4BA6-9069-1F62F7C77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74BDD5D-5B98-4BA6-9069-1F62F7C77F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CollageDI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12700"/>
            <a:ext cx="10294690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56388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research objectives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269081"/>
            <a:ext cx="5486399" cy="3693319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was really profound to see them on Skype for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first time. We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are so much closer to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each other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.” </a:t>
            </a:r>
          </a:p>
          <a:p>
            <a:endParaRPr lang="en-US" sz="2400" i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Spanning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Pacific, his wife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mother-in-law often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play the piano for each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other... even lets Rick’s family check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 on their cat that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stayed back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 Hong Kong</a:t>
            </a:r>
          </a:p>
        </p:txBody>
      </p:sp>
    </p:spTree>
    <p:extLst>
      <p:ext uri="{BB962C8B-B14F-4D97-AF65-F5344CB8AC3E}">
        <p14:creationId xmlns:p14="http://schemas.microsoft.com/office/powerpoint/2010/main" val="2451132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http://www.workshifting.com/blogimages/webcam-on-lap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1599" y="0"/>
            <a:ext cx="10515600" cy="700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219200"/>
            <a:ext cx="9144000" cy="762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beyond the camera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2362200"/>
            <a:ext cx="5410200" cy="3385542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home / personal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settings</a:t>
            </a:r>
          </a:p>
          <a:p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    contrast with work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ea typeface="Segoe UI" pitchFamily="34" charset="0"/>
              <a:cs typeface="Segoe U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beyond talking heads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   to sharing experiences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iving spaces, mobile, on-the-go</a:t>
            </a:r>
          </a:p>
          <a:p>
            <a:pPr marL="342900" indent="-34290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doing activities together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egoe UI" pitchFamily="34" charset="0"/>
                <a:cs typeface="Segoe UI" pitchFamily="34" charset="0"/>
              </a:rPr>
              <a:t>   with friends</a:t>
            </a:r>
          </a:p>
        </p:txBody>
      </p:sp>
    </p:spTree>
    <p:extLst>
      <p:ext uri="{BB962C8B-B14F-4D97-AF65-F5344CB8AC3E}">
        <p14:creationId xmlns:p14="http://schemas.microsoft.com/office/powerpoint/2010/main" val="489918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ontent.answcdn.com/main/content/img/getty/2/4/7108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028700"/>
            <a:ext cx="599122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82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t-jedb\Pictures\DVD_Art_Sept-2-2010\DVD_Art_Sept-2-2010\Artwork_Imagery\Brand Photos\FY10 Business Identity\Three Screens Cloud - no exp\girl little young kid father mother family dining kitchen room lapto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62" t="212" b="-212"/>
          <a:stretch/>
        </p:blipFill>
        <p:spPr bwMode="auto">
          <a:xfrm>
            <a:off x="-60434" y="-3095"/>
            <a:ext cx="9204434" cy="68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028700"/>
            <a:ext cx="599122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3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-jedb\Pictures\DVD_Art_Sept-2-2010\DVD_Art_Sept-2-2010\Artwork_Imagery\Brand Photos\FY10 Business Identity\Three Screens Cloud - no exp\family couple laptop smiling kitchen house home drink male femal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104"/>
          <a:stretch/>
        </p:blipFill>
        <p:spPr bwMode="auto">
          <a:xfrm>
            <a:off x="0" y="0"/>
            <a:ext cx="9144000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028700"/>
            <a:ext cx="599122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417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-jedb\Pictures\DVD_Art_Sept-2-2010\DVD_Art_Sept-2-2010\Artwork_Imagery\Brand Photos\Windows Consumer - no Exp\Windows 7 Media Center\Transitioners\WMC09_Carina_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971" t="16787" r="8437" b="809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8" y="1028700"/>
            <a:ext cx="5991225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340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6973" y="-38100"/>
            <a:ext cx="9197947" cy="2775500"/>
            <a:chOff x="0" y="-74619"/>
            <a:chExt cx="9197947" cy="2775500"/>
          </a:xfrm>
        </p:grpSpPr>
        <p:pic>
          <p:nvPicPr>
            <p:cNvPr id="1026" name="Picture 2" descr="C:\Users\t-jedb\Pictures\DVD_Art_Sept-2-2010\DVD_Art_Sept-2-2010\Artwork_Imagery\Brand Photos\Office Brand - No_exp\On Campus\boy smiling holding book reptile front view looking side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285" r="10096"/>
            <a:stretch/>
          </p:blipFill>
          <p:spPr bwMode="auto">
            <a:xfrm>
              <a:off x="6173738" y="-74619"/>
              <a:ext cx="3024209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t-jedb\Pictures\DVD_Art_Sept-2-2010\DVD_Art_Sept-2-2010\Artwork_Imagery\Brand Photos\Office Brand - No_exp\At Home\friends couple paddle boat river lake outdoor outside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5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4778" y="-74619"/>
              <a:ext cx="3145566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://gardening.savvy-cafe.com/wp-content/uploads/2009/08/benefits-of-gardening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2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800" r="10800"/>
            <a:stretch/>
          </p:blipFill>
          <p:spPr bwMode="auto">
            <a:xfrm>
              <a:off x="0" y="-74619"/>
              <a:ext cx="3064778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658498"/>
            <a:ext cx="9144000" cy="1329068"/>
          </a:xfrm>
          <a:solidFill>
            <a:schemeClr val="bg1">
              <a:alpha val="7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context of </a:t>
            </a:r>
            <a:b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video communication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29356" y="3124200"/>
            <a:ext cx="3995956" cy="3962400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idx="1"/>
          </p:nvPr>
        </p:nvSpPr>
        <p:spPr>
          <a:xfrm>
            <a:off x="380999" y="3352800"/>
            <a:ext cx="6553201" cy="3429000"/>
          </a:xfrm>
        </p:spPr>
        <p:txBody>
          <a:bodyPr numCol="1" anchor="t"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Four Types of Encounters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simple conversation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Proxies: Including someone in my place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Tours: Socializing space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Shared activities 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</a:pPr>
            <a:endParaRPr lang="en-US" sz="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0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6973" y="-38100"/>
            <a:ext cx="9197947" cy="2775500"/>
            <a:chOff x="0" y="-74619"/>
            <a:chExt cx="9197947" cy="2775500"/>
          </a:xfrm>
        </p:grpSpPr>
        <p:pic>
          <p:nvPicPr>
            <p:cNvPr id="1026" name="Picture 2" descr="C:\Users\t-jedb\Pictures\DVD_Art_Sept-2-2010\DVD_Art_Sept-2-2010\Artwork_Imagery\Brand Photos\Office Brand - No_exp\On Campus\boy smiling holding book reptile front view looking side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285" r="10096"/>
            <a:stretch/>
          </p:blipFill>
          <p:spPr bwMode="auto">
            <a:xfrm>
              <a:off x="6173738" y="-74619"/>
              <a:ext cx="3024209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t-jedb\Pictures\DVD_Art_Sept-2-2010\DVD_Art_Sept-2-2010\Artwork_Imagery\Brand Photos\Office Brand - No_exp\At Home\friends couple paddle boat river lake outdoor outside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5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4778" y="-74619"/>
              <a:ext cx="3145566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://gardening.savvy-cafe.com/wp-content/uploads/2009/08/benefits-of-gardening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2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800" r="10800"/>
            <a:stretch/>
          </p:blipFill>
          <p:spPr bwMode="auto">
            <a:xfrm>
              <a:off x="0" y="-74619"/>
              <a:ext cx="3064778" cy="277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Placeholder 4"/>
          <p:cNvSpPr txBox="1">
            <a:spLocks/>
          </p:cNvSpPr>
          <p:nvPr/>
        </p:nvSpPr>
        <p:spPr>
          <a:xfrm>
            <a:off x="4529356" y="3124200"/>
            <a:ext cx="3995956" cy="3962400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idx="1"/>
          </p:nvPr>
        </p:nvSpPr>
        <p:spPr>
          <a:xfrm>
            <a:off x="381000" y="3276600"/>
            <a:ext cx="5410200" cy="3048000"/>
          </a:xfrm>
        </p:spPr>
        <p:txBody>
          <a:bodyPr numCol="1" anchor="t"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benefit of video communication: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 can be present because they are present.”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But where and when do you want to be present?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658498"/>
            <a:ext cx="9144000" cy="132906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b="0" cap="none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context of </a:t>
            </a:r>
            <a:br>
              <a:rPr lang="en-US" sz="4400" b="0" cap="none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4400" b="0" cap="none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video communication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4584234" y="3247698"/>
            <a:ext cx="3886200" cy="304800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9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41076" y="-389878"/>
            <a:ext cx="9592148" cy="3065931"/>
            <a:chOff x="3200399" y="-389878"/>
            <a:chExt cx="9592148" cy="3065931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399" t="17778" r="7981" b="1879"/>
            <a:stretch/>
          </p:blipFill>
          <p:spPr bwMode="auto">
            <a:xfrm>
              <a:off x="9592147" y="-44952"/>
              <a:ext cx="3200400" cy="272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40" t="5938" r="16664" b="1758"/>
            <a:stretch/>
          </p:blipFill>
          <p:spPr bwMode="auto">
            <a:xfrm>
              <a:off x="3200399" y="-186834"/>
              <a:ext cx="3200400" cy="285181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9"/>
                      </a14:imgEffect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653" t="7287" r="6694" b="2208"/>
            <a:stretch/>
          </p:blipFill>
          <p:spPr bwMode="auto">
            <a:xfrm>
              <a:off x="6400799" y="-389878"/>
              <a:ext cx="3200400" cy="306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7239000" cy="3276600"/>
          </a:xfrm>
        </p:spPr>
        <p:txBody>
          <a:bodyPr numCol="1" anchor="t">
            <a:normAutofit/>
          </a:bodyPr>
          <a:lstStyle/>
          <a:p>
            <a:pPr>
              <a:lnSpc>
                <a:spcPct val="80000"/>
              </a:lnSpc>
              <a:spcBef>
                <a:spcPts val="2400"/>
              </a:spcBef>
            </a:pPr>
            <a:r>
              <a:rPr lang="en-US" sz="2800" dirty="0" smtClean="0"/>
              <a:t>open-ended</a:t>
            </a:r>
            <a:r>
              <a:rPr lang="en-US" sz="2800" dirty="0"/>
              <a:t>, and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narrative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driven </a:t>
            </a:r>
            <a:r>
              <a:rPr lang="en-US" sz="2800" dirty="0" smtClean="0"/>
              <a:t>interviews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(30-90 minutes</a:t>
            </a:r>
            <a:r>
              <a:rPr lang="en-US" sz="2800" dirty="0" smtClean="0"/>
              <a:t>)</a:t>
            </a:r>
          </a:p>
          <a:p>
            <a:pPr>
              <a:lnSpc>
                <a:spcPct val="80000"/>
              </a:lnSpc>
              <a:spcBef>
                <a:spcPts val="2400"/>
              </a:spcBef>
            </a:pPr>
            <a:r>
              <a:rPr lang="en-US" sz="2800" dirty="0" smtClean="0"/>
              <a:t>collected </a:t>
            </a:r>
            <a:r>
              <a:rPr lang="en-US" sz="2800" dirty="0"/>
              <a:t>experiences from </a:t>
            </a:r>
            <a:br>
              <a:rPr lang="en-US" sz="2800" dirty="0"/>
            </a:b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and professional </a:t>
            </a:r>
            <a:r>
              <a:rPr lang="en-US" sz="2800" dirty="0"/>
              <a:t>domains</a:t>
            </a:r>
          </a:p>
          <a:p>
            <a:pPr>
              <a:lnSpc>
                <a:spcPct val="80000"/>
              </a:lnSpc>
              <a:spcBef>
                <a:spcPts val="2400"/>
              </a:spcBef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novel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uses </a:t>
            </a:r>
            <a:r>
              <a:rPr lang="en-US" sz="2800" dirty="0"/>
              <a:t>of video that extend beyond communication (e.g., shared activities)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098344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methods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Segoe UI" pitchFamily="34" charset="0"/>
                <a:cs typeface="Times New Roman" pitchFamily="18" charset="0"/>
              </a:rPr>
              <a:t>&amp;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focus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5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41076" y="-389878"/>
            <a:ext cx="9592148" cy="3065931"/>
            <a:chOff x="3200399" y="-389878"/>
            <a:chExt cx="9592148" cy="3065931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399" t="17778" r="7981" b="1879"/>
            <a:stretch/>
          </p:blipFill>
          <p:spPr bwMode="auto">
            <a:xfrm>
              <a:off x="9592147" y="-44952"/>
              <a:ext cx="3200400" cy="272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40" t="5938" r="16664" b="1758"/>
            <a:stretch/>
          </p:blipFill>
          <p:spPr bwMode="auto">
            <a:xfrm>
              <a:off x="3200399" y="-186834"/>
              <a:ext cx="3200400" cy="285181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9"/>
                      </a14:imgEffect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653" t="7287" r="6694" b="2208"/>
            <a:stretch/>
          </p:blipFill>
          <p:spPr bwMode="auto">
            <a:xfrm>
              <a:off x="6400799" y="-389878"/>
              <a:ext cx="3200400" cy="306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3124200"/>
            <a:ext cx="3995956" cy="3962400"/>
          </a:xfrm>
        </p:spPr>
        <p:txBody>
          <a:bodyPr numCol="1" anchor="t"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Recruitment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email screener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to random set of employees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actively used video at work and home within last 30 days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rated video communication as at least moderately important</a:t>
            </a:r>
            <a:endParaRPr lang="en-US" sz="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29356" y="3124200"/>
            <a:ext cx="4386044" cy="3962400"/>
          </a:xfrm>
          <a:prstGeom prst="rect">
            <a:avLst/>
          </a:prstGeom>
        </p:spPr>
        <p:txBody>
          <a:bodyPr vert="horz" lIns="91440" tIns="45720" rIns="91440" bIns="45720" numCol="1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Sample Profile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23 microsoft employees (+1 spouse):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US (14), India (3), China (3), France, Germany, Russia, Singapore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16 </a:t>
            </a:r>
            <a:r>
              <a:rPr lang="en-US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men,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8 women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average </a:t>
            </a:r>
            <a:r>
              <a:rPr lang="en-US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age: 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34.6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 relationship: 75%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have kids: 62%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073166"/>
            <a:ext cx="9144000" cy="762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interviews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37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41076" y="-389878"/>
            <a:ext cx="9592148" cy="3065931"/>
            <a:chOff x="3200399" y="-389878"/>
            <a:chExt cx="9592148" cy="3065931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399" t="17778" r="7981" b="1879"/>
            <a:stretch/>
          </p:blipFill>
          <p:spPr bwMode="auto">
            <a:xfrm>
              <a:off x="9592147" y="-44952"/>
              <a:ext cx="3200400" cy="272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40" t="5938" r="16664" b="1758"/>
            <a:stretch/>
          </p:blipFill>
          <p:spPr bwMode="auto">
            <a:xfrm>
              <a:off x="3200399" y="-186834"/>
              <a:ext cx="3200400" cy="285181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9"/>
                      </a14:imgEffect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653" t="7287" r="6694" b="2208"/>
            <a:stretch/>
          </p:blipFill>
          <p:spPr bwMode="auto">
            <a:xfrm>
              <a:off x="6400799" y="-389878"/>
              <a:ext cx="3200400" cy="3063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3124200"/>
            <a:ext cx="7469872" cy="3429000"/>
          </a:xfrm>
        </p:spPr>
        <p:txBody>
          <a:bodyPr numCol="1" anchor="t"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Validation Survey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international distribution outside </a:t>
            </a:r>
            <a:r>
              <a:rPr lang="en-US" sz="28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microsoft</a:t>
            </a:r>
            <a:endParaRPr lang="en-US" sz="28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147 responses analyzed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74% male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42% were 36-45/yrs. old (largest block)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74% married or partnered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67% had children (M=2.2; SD=.94)</a:t>
            </a:r>
            <a:endParaRPr lang="en-US" sz="2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spcBef>
                <a:spcPts val="1200"/>
              </a:spcBef>
            </a:pPr>
            <a:endParaRPr lang="en-US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</a:pPr>
            <a:endParaRPr lang="en-US" sz="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</a:pPr>
            <a:endParaRPr lang="en-US" sz="15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073166"/>
            <a:ext cx="9144000" cy="762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surveys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2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edbrubaker.com/wp-content/thumbnails/1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88" y="-1"/>
            <a:ext cx="9149687" cy="68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findings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0995543"/>
              </p:ext>
            </p:extLst>
          </p:nvPr>
        </p:nvGraphicFramePr>
        <p:xfrm>
          <a:off x="876300" y="2514600"/>
          <a:ext cx="7391400" cy="3145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7601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6034A2-CCF9-466E-95D7-8393208B5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436034A2-CCF9-466E-95D7-8393208B5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02E774-888E-470A-B526-AA3ED3879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3C02E774-888E-470A-B526-AA3ED3879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AB14B8-0656-4079-BE0B-00DAD9318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8AB14B8-0656-4079-BE0B-00DAD9318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5E4BA1-3012-4850-AC6E-D99C3A9A1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C5E4BA1-3012-4850-AC6E-D99C3A9A15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4DBD64-71A7-4B3C-B4F2-0735F87F1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74DBD64-71A7-4B3C-B4F2-0735F87F1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4BDD5D-5B98-4BA6-9069-1F62F7C77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74BDD5D-5B98-4BA6-9069-1F62F7C77F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-jedb\Pictures\DVD_Art_Sept-2-2010\DVD_Art_Sept-2-2010\Artwork_Imagery\Brand Photos\Windows Phone Brand Photography\Lifestyle\WP_Naomi Penn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managing impressions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990600"/>
            <a:ext cx="5962651" cy="2215991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“I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don't want them to see me flipping through files and notebooks and trying to find whatever it was that we talked about a week ago, even if I have no idea, I don't want them to see that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3429000"/>
            <a:ext cx="6172200" cy="14773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Video communication constrains physical behavior while exaggerating displays of attention.</a:t>
            </a:r>
          </a:p>
        </p:txBody>
      </p:sp>
    </p:spTree>
    <p:extLst>
      <p:ext uri="{BB962C8B-B14F-4D97-AF65-F5344CB8AC3E}">
        <p14:creationId xmlns:p14="http://schemas.microsoft.com/office/powerpoint/2010/main" val="1288551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ontent.answcdn.com/main/content/img/getty/2/4/7108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maintaining connections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89789"/>
            <a:ext cx="6248401" cy="2739211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“…and your family is abroad, you don’t get to share all the moments, and it’s almost starting from scratch every time you see that little one.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Without video, I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would be the aunt that no-one knows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.”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3581400"/>
            <a:ext cx="6172200" cy="14773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 a result of video communication, people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are more willing to take on the challenge of distance.</a:t>
            </a:r>
          </a:p>
        </p:txBody>
      </p:sp>
    </p:spTree>
    <p:extLst>
      <p:ext uri="{BB962C8B-B14F-4D97-AF65-F5344CB8AC3E}">
        <p14:creationId xmlns:p14="http://schemas.microsoft.com/office/powerpoint/2010/main" val="388432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t-jedb\Pictures\DVD_Art_Sept-2-2010\DVD_Art_Sept-2-2010\Artwork_Imagery\Brand Photos\FY10 Business Identity\Three Screens Cloud - no exp\girl little young kid father mother family dining kitchen room lapto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62" t="212" b="-212"/>
          <a:stretch/>
        </p:blipFill>
        <p:spPr bwMode="auto">
          <a:xfrm>
            <a:off x="-60434" y="-3095"/>
            <a:ext cx="9204434" cy="68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9144000" cy="76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4400" b="0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group identity 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Segoe UI" pitchFamily="34" charset="0"/>
                <a:cs typeface="Times New Roman" pitchFamily="18" charset="0"/>
              </a:rPr>
              <a:t>&amp;</a:t>
            </a:r>
            <a:r>
              <a:rPr lang="en-US" sz="4400" b="0" cap="none" dirty="0" smtClean="0">
                <a:solidFill>
                  <a:schemeClr val="tx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values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152400"/>
            <a:ext cx="7696200" cy="1107996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“We took a picture of my daughter, you know, next to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computer screen… I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really cherish that photo…”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06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6400" y="3323272"/>
            <a:ext cx="7454900" cy="1477328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Insight: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Individuals use video communication to include remote people in group activities and events to demonstrate their membership in the group.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353741"/>
            <a:ext cx="7391400" cy="1846659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12700"/>
          </a:effectLst>
        </p:spPr>
        <p:txBody>
          <a:bodyPr wrap="square" lIns="182880" tIns="182880" rIns="182880" bIns="18288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“She never got to physically meet my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daughter… That picture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ended up getting framed and shown at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her funeral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That was such a powerful moment for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our family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0217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7531</TotalTime>
  <Words>1760</Words>
  <Application>Microsoft Office PowerPoint</Application>
  <PresentationFormat>On-screen Show (4:3)</PresentationFormat>
  <Paragraphs>252</Paragraphs>
  <Slides>26</Slides>
  <Notes>19</Notes>
  <HiddenSlides>7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Baskerville Old Face</vt:lpstr>
      <vt:lpstr>Calibri</vt:lpstr>
      <vt:lpstr>Calisto MT</vt:lpstr>
      <vt:lpstr>Segoe UI</vt:lpstr>
      <vt:lpstr>Segoe UI Semibold</vt:lpstr>
      <vt:lpstr>Times New Roman</vt:lpstr>
      <vt:lpstr>Office Theme</vt:lpstr>
      <vt:lpstr> focusing on shared experiences</vt:lpstr>
      <vt:lpstr>  research objectives</vt:lpstr>
      <vt:lpstr>  methods &amp; focus</vt:lpstr>
      <vt:lpstr>PowerPoint Presentation</vt:lpstr>
      <vt:lpstr>PowerPoint Presentation</vt:lpstr>
      <vt:lpstr>    findings</vt:lpstr>
      <vt:lpstr>  managing impressions</vt:lpstr>
      <vt:lpstr>  maintaining connections</vt:lpstr>
      <vt:lpstr>  group identity &amp; values</vt:lpstr>
      <vt:lpstr> space &amp; place</vt:lpstr>
      <vt:lpstr> space &amp; place</vt:lpstr>
      <vt:lpstr> space &amp; place</vt:lpstr>
      <vt:lpstr>  shared activities</vt:lpstr>
      <vt:lpstr>PowerPoint Presentation</vt:lpstr>
      <vt:lpstr>  shared activities</vt:lpstr>
      <vt:lpstr>   co-presence</vt:lpstr>
      <vt:lpstr>PowerPoint Presentation</vt:lpstr>
      <vt:lpstr>   the context of video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 context of    video communication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Knocking at the Lens</dc:title>
  <dc:creator>Jed Brubaker</dc:creator>
  <cp:lastModifiedBy>Gina Venolia</cp:lastModifiedBy>
  <cp:revision>108</cp:revision>
  <cp:lastPrinted>2011-10-11T22:17:11Z</cp:lastPrinted>
  <dcterms:created xsi:type="dcterms:W3CDTF">2011-09-12T14:50:50Z</dcterms:created>
  <dcterms:modified xsi:type="dcterms:W3CDTF">2013-01-16T17:57:54Z</dcterms:modified>
</cp:coreProperties>
</file>