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 id="2147483700" r:id="rId2"/>
  </p:sldMasterIdLst>
  <p:notesMasterIdLst>
    <p:notesMasterId r:id="rId27"/>
  </p:notesMasterIdLst>
  <p:sldIdLst>
    <p:sldId id="258" r:id="rId3"/>
    <p:sldId id="259" r:id="rId4"/>
    <p:sldId id="260" r:id="rId5"/>
    <p:sldId id="261" r:id="rId6"/>
    <p:sldId id="294" r:id="rId7"/>
    <p:sldId id="295" r:id="rId8"/>
    <p:sldId id="277" r:id="rId9"/>
    <p:sldId id="263" r:id="rId10"/>
    <p:sldId id="296" r:id="rId11"/>
    <p:sldId id="299" r:id="rId12"/>
    <p:sldId id="300" r:id="rId13"/>
    <p:sldId id="265" r:id="rId14"/>
    <p:sldId id="292" r:id="rId15"/>
    <p:sldId id="297" r:id="rId16"/>
    <p:sldId id="278" r:id="rId17"/>
    <p:sldId id="298" r:id="rId18"/>
    <p:sldId id="279" r:id="rId19"/>
    <p:sldId id="280" r:id="rId20"/>
    <p:sldId id="270" r:id="rId21"/>
    <p:sldId id="283" r:id="rId22"/>
    <p:sldId id="285" r:id="rId23"/>
    <p:sldId id="284" r:id="rId24"/>
    <p:sldId id="286" r:id="rId25"/>
    <p:sldId id="28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ACB00C4F-FB6C-46C9-BC8A-CBAD8879DB2D}">
          <p14:sldIdLst>
            <p14:sldId id="258"/>
            <p14:sldId id="259"/>
            <p14:sldId id="260"/>
            <p14:sldId id="261"/>
            <p14:sldId id="294"/>
            <p14:sldId id="295"/>
          </p14:sldIdLst>
        </p14:section>
        <p14:section name="WikiQA dataset" id="{5A676D2A-C47B-4300-9577-3D8FC61FD509}">
          <p14:sldIdLst>
            <p14:sldId id="277"/>
            <p14:sldId id="263"/>
            <p14:sldId id="296"/>
            <p14:sldId id="299"/>
            <p14:sldId id="300"/>
            <p14:sldId id="265"/>
            <p14:sldId id="292"/>
            <p14:sldId id="297"/>
          </p14:sldIdLst>
        </p14:section>
        <p14:section name="Experiments" id="{16D39F7E-DD18-4792-A735-753939D5CE8E}">
          <p14:sldIdLst>
            <p14:sldId id="278"/>
            <p14:sldId id="298"/>
            <p14:sldId id="279"/>
            <p14:sldId id="280"/>
            <p14:sldId id="270"/>
            <p14:sldId id="283"/>
            <p14:sldId id="285"/>
            <p14:sldId id="284"/>
          </p14:sldIdLst>
        </p14:section>
        <p14:section name="Conclusion" id="{46AD3E08-D792-4A36-BC82-5456799F6A32}">
          <p14:sldIdLst>
            <p14:sldId id="286"/>
            <p14:sldId id="2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19" autoAdjust="0"/>
    <p:restoredTop sz="80116" autoAdjust="0"/>
  </p:normalViewPr>
  <p:slideViewPr>
    <p:cSldViewPr snapToGrid="0">
      <p:cViewPr varScale="1">
        <p:scale>
          <a:sx n="90" d="100"/>
          <a:sy n="90" d="100"/>
        </p:scale>
        <p:origin x="72" y="66"/>
      </p:cViewPr>
      <p:guideLst/>
    </p:cSldViewPr>
  </p:slideViewPr>
  <p:outlineViewPr>
    <p:cViewPr>
      <p:scale>
        <a:sx n="33" d="100"/>
        <a:sy n="33" d="100"/>
      </p:scale>
      <p:origin x="0" y="-51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4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c:f>
              <c:numCache>
                <c:formatCode>_(* #,##0_);_(* \(#,##0\);_(* "-"??_);_(@_)</c:formatCode>
                <c:ptCount val="1"/>
                <c:pt idx="0">
                  <c:v>227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QASent</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 of questions</c:v>
                      </c:pt>
                    </c:strCache>
                  </c:strRef>
                </c15:cat>
              </c15:filteredCategoryTitle>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4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Sheet1!$C$2</c:f>
              <c:numCache>
                <c:formatCode>_(* #,##0_);_(* \(#,##0\);_(* "-"??_);_(@_)</c:formatCode>
                <c:ptCount val="1"/>
                <c:pt idx="0">
                  <c:v>3047</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WikiQA</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 of questions</c:v>
                      </c:pt>
                    </c:strCache>
                  </c:strRef>
                </c15:cat>
              </c15:filteredCategoryTitle>
            </c:ext>
          </c:extLst>
        </c:ser>
        <c:dLbls>
          <c:dLblPos val="outEnd"/>
          <c:showLegendKey val="0"/>
          <c:showVal val="1"/>
          <c:showCatName val="0"/>
          <c:showSerName val="0"/>
          <c:showPercent val="0"/>
          <c:showBubbleSize val="0"/>
        </c:dLbls>
        <c:gapWidth val="219"/>
        <c:overlap val="-27"/>
        <c:axId val="417358408"/>
        <c:axId val="417358800"/>
      </c:barChart>
      <c:catAx>
        <c:axId val="417358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17358800"/>
        <c:crosses val="autoZero"/>
        <c:auto val="1"/>
        <c:lblAlgn val="ctr"/>
        <c:lblOffset val="100"/>
        <c:noMultiLvlLbl val="0"/>
      </c:catAx>
      <c:valAx>
        <c:axId val="41735880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173584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4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Sheet1!$B$2:$B$3</c:f>
              <c:numCache>
                <c:formatCode>_(* #,##0_);_(* \(#,##0\);_(* "-"??_);_(@_)</c:formatCode>
                <c:ptCount val="2"/>
                <c:pt idx="0">
                  <c:v>227</c:v>
                </c:pt>
                <c:pt idx="1">
                  <c:v>8478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QASent</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 of questions</c:v>
                      </c:pt>
                      <c:pt idx="1">
                        <c:v># of sentences</c:v>
                      </c:pt>
                    </c:strCache>
                  </c:strRef>
                </c15:cat>
              </c15:filteredCategoryTitle>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4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Sheet1!$C$2:$C$3</c:f>
              <c:numCache>
                <c:formatCode>_(* #,##0_);_(* \(#,##0\);_(* "-"??_);_(@_)</c:formatCode>
                <c:ptCount val="2"/>
                <c:pt idx="0">
                  <c:v>3047</c:v>
                </c:pt>
                <c:pt idx="1">
                  <c:v>29258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WikiQA</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 of questions</c:v>
                      </c:pt>
                      <c:pt idx="1">
                        <c:v># of sentences</c:v>
                      </c:pt>
                    </c:strCache>
                  </c:strRef>
                </c15:cat>
              </c15:filteredCategoryTitle>
            </c:ext>
          </c:extLst>
        </c:ser>
        <c:dLbls>
          <c:dLblPos val="outEnd"/>
          <c:showLegendKey val="0"/>
          <c:showVal val="1"/>
          <c:showCatName val="0"/>
          <c:showSerName val="0"/>
          <c:showPercent val="0"/>
          <c:showBubbleSize val="0"/>
        </c:dLbls>
        <c:gapWidth val="219"/>
        <c:overlap val="-27"/>
        <c:axId val="550226216"/>
        <c:axId val="550226608"/>
      </c:barChart>
      <c:catAx>
        <c:axId val="550226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50226608"/>
        <c:crosses val="autoZero"/>
        <c:auto val="1"/>
        <c:lblAlgn val="ctr"/>
        <c:lblOffset val="100"/>
        <c:noMultiLvlLbl val="0"/>
      </c:catAx>
      <c:valAx>
        <c:axId val="55022660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502262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Lbls>
            <c:dLbl>
              <c:idx val="0"/>
              <c:layout>
                <c:manualLayout>
                  <c:x val="-6.5819849820630591E-2"/>
                  <c:y val="0.162826879796129"/>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20875622420240017"/>
                  <c:y val="3.0776929404710478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5.508745675959964E-2"/>
                  <c:y val="-0.12716387518669303"/>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0548498748505254"/>
                      <c:h val="0.19898222146093572"/>
                    </c:manualLayout>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Sheet1!$B$2:$B$7</c:f>
              <c:numCache>
                <c:formatCode>0%</c:formatCode>
                <c:ptCount val="6"/>
                <c:pt idx="0">
                  <c:v>7.0000000000000007E-2</c:v>
                </c:pt>
                <c:pt idx="1">
                  <c:v>0.28999999999999998</c:v>
                </c:pt>
                <c:pt idx="2">
                  <c:v>0.31</c:v>
                </c:pt>
                <c:pt idx="3">
                  <c:v>0.16</c:v>
                </c:pt>
                <c:pt idx="4">
                  <c:v>0.01</c:v>
                </c:pt>
                <c:pt idx="5">
                  <c:v>0.16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QASent</c:v>
                      </c:pt>
                    </c:strCache>
                  </c:strRef>
                </c15:tx>
              </c15:filteredSeriesTitle>
            </c:ext>
            <c:ext xmlns:c15="http://schemas.microsoft.com/office/drawing/2012/chart" uri="{02D57815-91ED-43cb-92C2-25804820EDAC}">
              <c15:filteredCategoryTitle>
                <c15:cat>
                  <c:strRef>
                    <c:extLst>
                      <c:ext uri="{02D57815-91ED-43cb-92C2-25804820EDAC}">
                        <c15:formulaRef>
                          <c15:sqref>Sheet1!$A$2:$A$7</c15:sqref>
                        </c15:formulaRef>
                      </c:ext>
                    </c:extLst>
                    <c:strCache>
                      <c:ptCount val="6"/>
                      <c:pt idx="0">
                        <c:v>Desc.</c:v>
                      </c:pt>
                      <c:pt idx="1">
                        <c:v>Human</c:v>
                      </c:pt>
                      <c:pt idx="2">
                        <c:v>Numeric</c:v>
                      </c:pt>
                      <c:pt idx="3">
                        <c:v>Location</c:v>
                      </c:pt>
                      <c:pt idx="4">
                        <c:v>Abbr.</c:v>
                      </c:pt>
                      <c:pt idx="5">
                        <c:v>Entity</c:v>
                      </c:pt>
                    </c:strCache>
                  </c:strRef>
                </c15:cat>
              </c15:filteredCategoryTitle>
            </c:ext>
          </c:extLst>
        </c:ser>
        <c:ser>
          <c:idx val="1"/>
          <c:order val="1"/>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Sheet1!$C$2:$C$7</c:f>
              <c:numCache>
                <c:formatCode>0%</c:formatCode>
                <c:ptCount val="6"/>
                <c:pt idx="0">
                  <c:v>0.36</c:v>
                </c:pt>
                <c:pt idx="1">
                  <c:v>0.16</c:v>
                </c:pt>
                <c:pt idx="2">
                  <c:v>0.22</c:v>
                </c:pt>
                <c:pt idx="3">
                  <c:v>0.12</c:v>
                </c:pt>
                <c:pt idx="4">
                  <c:v>0.01</c:v>
                </c:pt>
                <c:pt idx="5">
                  <c:v>0.14000000000000001</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WikiQA</c:v>
                      </c:pt>
                    </c:strCache>
                  </c:strRef>
                </c15:tx>
              </c15:filteredSeriesTitle>
            </c:ext>
            <c:ext xmlns:c15="http://schemas.microsoft.com/office/drawing/2012/chart" uri="{02D57815-91ED-43cb-92C2-25804820EDAC}">
              <c15:filteredCategoryTitle>
                <c15:cat>
                  <c:strRef>
                    <c:extLst>
                      <c:ext uri="{02D57815-91ED-43cb-92C2-25804820EDAC}">
                        <c15:formulaRef>
                          <c15:sqref>Sheet1!$A$2:$A$7</c15:sqref>
                        </c15:formulaRef>
                      </c:ext>
                    </c:extLst>
                    <c:strCache>
                      <c:ptCount val="6"/>
                      <c:pt idx="0">
                        <c:v>Desc.</c:v>
                      </c:pt>
                      <c:pt idx="1">
                        <c:v>Human</c:v>
                      </c:pt>
                      <c:pt idx="2">
                        <c:v>Numeric</c:v>
                      </c:pt>
                      <c:pt idx="3">
                        <c:v>Location</c:v>
                      </c:pt>
                      <c:pt idx="4">
                        <c:v>Abbr.</c:v>
                      </c:pt>
                      <c:pt idx="5">
                        <c:v>Entity</c:v>
                      </c:pt>
                    </c:strCache>
                  </c:strRef>
                </c15:cat>
              </c15:filteredCategoryTitle>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1"/>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Lbls>
            <c:dLbl>
              <c:idx val="0"/>
              <c:layout>
                <c:manualLayout>
                  <c:x val="-0.2403816294964348"/>
                  <c:y val="6.4562670700716127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8654616039046243"/>
                      <c:h val="0.13733435530279306"/>
                    </c:manualLayout>
                  </c15:layout>
                </c:ext>
              </c:extLst>
            </c:dLbl>
            <c:dLbl>
              <c:idx val="2"/>
              <c:layout>
                <c:manualLayout>
                  <c:x val="0.1877981480440897"/>
                  <c:y val="-0.17065678839753237"/>
                </c:manualLayout>
              </c:layout>
              <c:showLegendKey val="0"/>
              <c:showVal val="0"/>
              <c:showCatName val="1"/>
              <c:showSerName val="0"/>
              <c:showPercent val="1"/>
              <c:showBubbleSize val="0"/>
              <c:extLst>
                <c:ext xmlns:c15="http://schemas.microsoft.com/office/drawing/2012/chart" uri="{CE6537A1-D6FC-4f65-9D91-7224C49458BB}">
                  <c15:layout>
                    <c:manualLayout>
                      <c:w val="0.27794125910525275"/>
                      <c:h val="0.13733435530279306"/>
                    </c:manualLayout>
                  </c15:layout>
                </c:ext>
              </c:extLst>
            </c:dLbl>
            <c:dLbl>
              <c:idx val="3"/>
              <c:layout>
                <c:manualLayout>
                  <c:x val="0.1377186418989991"/>
                  <c:y val="6.3478990895513232E-2"/>
                </c:manualLayout>
              </c:layout>
              <c:showLegendKey val="0"/>
              <c:showVal val="0"/>
              <c:showCatName val="1"/>
              <c:showSerName val="0"/>
              <c:showPercent val="1"/>
              <c:showBubbleSize val="0"/>
              <c:extLst>
                <c:ext xmlns:c15="http://schemas.microsoft.com/office/drawing/2012/chart" uri="{CE6537A1-D6FC-4f65-9D91-7224C49458BB}">
                  <c15:layout>
                    <c:manualLayout>
                      <c:w val="0.23286970357467121"/>
                      <c:h val="0.13733435530279306"/>
                    </c:manualLayout>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Sheet1!$C$2:$C$7</c:f>
              <c:numCache>
                <c:formatCode>0%</c:formatCode>
                <c:ptCount val="6"/>
                <c:pt idx="0">
                  <c:v>0.36</c:v>
                </c:pt>
                <c:pt idx="1">
                  <c:v>0.16</c:v>
                </c:pt>
                <c:pt idx="2">
                  <c:v>0.22</c:v>
                </c:pt>
                <c:pt idx="3">
                  <c:v>0.12</c:v>
                </c:pt>
                <c:pt idx="4">
                  <c:v>0.01</c:v>
                </c:pt>
                <c:pt idx="5">
                  <c:v>0.14000000000000001</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WikiQA</c:v>
                      </c:pt>
                    </c:strCache>
                  </c:strRef>
                </c15:tx>
              </c15:filteredSeriesTitle>
            </c:ext>
            <c:ext xmlns:c15="http://schemas.microsoft.com/office/drawing/2012/chart" uri="{02D57815-91ED-43cb-92C2-25804820EDAC}">
              <c15:filteredCategoryTitle>
                <c15:cat>
                  <c:strRef>
                    <c:extLst>
                      <c:ext uri="{02D57815-91ED-43cb-92C2-25804820EDAC}">
                        <c15:formulaRef>
                          <c15:sqref>Sheet1!$A$2:$A$7</c15:sqref>
                        </c15:formulaRef>
                      </c:ext>
                    </c:extLst>
                    <c:strCache>
                      <c:ptCount val="6"/>
                      <c:pt idx="0">
                        <c:v>Desc.</c:v>
                      </c:pt>
                      <c:pt idx="1">
                        <c:v>Human</c:v>
                      </c:pt>
                      <c:pt idx="2">
                        <c:v>Numeric</c:v>
                      </c:pt>
                      <c:pt idx="3">
                        <c:v>Location</c:v>
                      </c:pt>
                      <c:pt idx="4">
                        <c:v>Abbr.</c:v>
                      </c:pt>
                      <c:pt idx="5">
                        <c:v>Entity</c:v>
                      </c:pt>
                    </c:strCache>
                  </c:strRef>
                </c15:cat>
              </c15:filteredCategoryTitle>
            </c:ext>
          </c:extLst>
        </c:ser>
        <c:dLbls>
          <c:showLegendKey val="0"/>
          <c:showVal val="0"/>
          <c:showCatName val="1"/>
          <c:showSerName val="0"/>
          <c:showPercent val="1"/>
          <c:showBubbleSize val="0"/>
          <c:showLeaderLines val="1"/>
        </c:dLbls>
        <c:firstSliceAng val="0"/>
        <c:extLst/>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Sheet1!$B$2:$B$3</c:f>
              <c:numCache>
                <c:formatCode>General</c:formatCode>
                <c:ptCount val="2"/>
                <c:pt idx="0">
                  <c:v>0.66620000000000001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Wd-Cnt</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1"/>
                      <c:pt idx="0">
                        <c:v>QASent</c:v>
                      </c:pt>
                    </c:strCache>
                  </c:strRef>
                </c15:cat>
              </c15:filteredCategoryTitle>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Sheet1!$C$2:$C$3</c:f>
              <c:numCache>
                <c:formatCode>General</c:formatCode>
                <c:ptCount val="2"/>
                <c:pt idx="0">
                  <c:v>0.76170000000000004</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Wd-Algn</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1"/>
                      <c:pt idx="0">
                        <c:v>QASent</c:v>
                      </c:pt>
                    </c:strCache>
                  </c:strRef>
                </c15:cat>
              </c15:filteredCategoryTitle>
            </c:ext>
          </c:extLst>
        </c:ser>
        <c:ser>
          <c:idx val="2"/>
          <c:order val="2"/>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Sheet1!$D$2:$D$3</c:f>
              <c:numCache>
                <c:formatCode>General</c:formatCode>
                <c:ptCount val="2"/>
                <c:pt idx="0">
                  <c:v>0.623</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CNN</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1"/>
                      <c:pt idx="0">
                        <c:v>QASent</c:v>
                      </c:pt>
                    </c:strCache>
                  </c:strRef>
                </c15:cat>
              </c15:filteredCategoryTitle>
            </c:ext>
          </c:extLst>
        </c:ser>
        <c:ser>
          <c:idx val="3"/>
          <c:order val="3"/>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Sheet1!$E$2:$E$3</c:f>
              <c:numCache>
                <c:formatCode>General</c:formatCode>
                <c:ptCount val="2"/>
                <c:pt idx="0">
                  <c:v>0.76329999999999998</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CNN-Cnt</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1"/>
                      <c:pt idx="0">
                        <c:v>QASent</c:v>
                      </c:pt>
                    </c:strCache>
                  </c:strRef>
                </c15:cat>
              </c15:filteredCategoryTitle>
            </c:ext>
          </c:extLst>
        </c:ser>
        <c:dLbls>
          <c:dLblPos val="outEnd"/>
          <c:showLegendKey val="0"/>
          <c:showVal val="1"/>
          <c:showCatName val="0"/>
          <c:showSerName val="0"/>
          <c:showPercent val="0"/>
          <c:showBubbleSize val="0"/>
        </c:dLbls>
        <c:gapWidth val="219"/>
        <c:overlap val="-27"/>
        <c:axId val="550237584"/>
        <c:axId val="550236408"/>
      </c:barChart>
      <c:catAx>
        <c:axId val="550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50236408"/>
        <c:crosses val="autoZero"/>
        <c:auto val="1"/>
        <c:lblAlgn val="ctr"/>
        <c:lblOffset val="100"/>
        <c:noMultiLvlLbl val="0"/>
      </c:catAx>
      <c:valAx>
        <c:axId val="550236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smtClean="0"/>
                  <a:t>Mean Reciprocal Rank (MRR)</a:t>
                </a:r>
                <a:endParaRPr lang="en-US" sz="1800" dirty="0"/>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02375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Sheet1!$B$2:$B$3</c:f>
              <c:numCache>
                <c:formatCode>General</c:formatCode>
                <c:ptCount val="2"/>
                <c:pt idx="0">
                  <c:v>0.66620000000000001</c:v>
                </c:pt>
                <c:pt idx="1">
                  <c:v>0.4924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Wd-Cnt</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QASent</c:v>
                      </c:pt>
                      <c:pt idx="1">
                        <c:v>WikiQA*</c:v>
                      </c:pt>
                    </c:strCache>
                  </c:strRef>
                </c15:cat>
              </c15:filteredCategoryTitle>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Sheet1!$C$2:$C$3</c:f>
              <c:numCache>
                <c:formatCode>General</c:formatCode>
                <c:ptCount val="2"/>
                <c:pt idx="0">
                  <c:v>0.76170000000000004</c:v>
                </c:pt>
                <c:pt idx="1">
                  <c:v>0.60860000000000003</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Wd-Algn</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QASent</c:v>
                      </c:pt>
                      <c:pt idx="1">
                        <c:v>WikiQA*</c:v>
                      </c:pt>
                    </c:strCache>
                  </c:strRef>
                </c15:cat>
              </c15:filteredCategoryTitle>
            </c:ext>
          </c:extLst>
        </c:ser>
        <c:ser>
          <c:idx val="2"/>
          <c:order val="2"/>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Sheet1!$D$2:$D$3</c:f>
              <c:numCache>
                <c:formatCode>General</c:formatCode>
                <c:ptCount val="2"/>
                <c:pt idx="0">
                  <c:v>0.623</c:v>
                </c:pt>
                <c:pt idx="1">
                  <c:v>0.62809999999999999</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CNN</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QASent</c:v>
                      </c:pt>
                      <c:pt idx="1">
                        <c:v>WikiQA*</c:v>
                      </c:pt>
                    </c:strCache>
                  </c:strRef>
                </c15:cat>
              </c15:filteredCategoryTitle>
            </c:ext>
          </c:extLst>
        </c:ser>
        <c:ser>
          <c:idx val="3"/>
          <c:order val="3"/>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Sheet1!$E$2:$E$3</c:f>
              <c:numCache>
                <c:formatCode>General</c:formatCode>
                <c:ptCount val="2"/>
                <c:pt idx="0">
                  <c:v>0.76329999999999998</c:v>
                </c:pt>
                <c:pt idx="1">
                  <c:v>0.66520000000000001</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CNN-Cnt</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QASent</c:v>
                      </c:pt>
                      <c:pt idx="1">
                        <c:v>WikiQA*</c:v>
                      </c:pt>
                    </c:strCache>
                  </c:strRef>
                </c15:cat>
              </c15:filteredCategoryTitle>
            </c:ext>
          </c:extLst>
        </c:ser>
        <c:dLbls>
          <c:dLblPos val="outEnd"/>
          <c:showLegendKey val="0"/>
          <c:showVal val="1"/>
          <c:showCatName val="0"/>
          <c:showSerName val="0"/>
          <c:showPercent val="0"/>
          <c:showBubbleSize val="0"/>
        </c:dLbls>
        <c:gapWidth val="219"/>
        <c:overlap val="-27"/>
        <c:axId val="417310800"/>
        <c:axId val="417304920"/>
      </c:barChart>
      <c:catAx>
        <c:axId val="41731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17304920"/>
        <c:crosses val="autoZero"/>
        <c:auto val="1"/>
        <c:lblAlgn val="ctr"/>
        <c:lblOffset val="100"/>
        <c:noMultiLvlLbl val="0"/>
      </c:catAx>
      <c:valAx>
        <c:axId val="417304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smtClean="0"/>
                  <a:t>Mean Reciprocal Rank (MRR)</a:t>
                </a:r>
                <a:endParaRPr lang="en-US" sz="1800" dirty="0"/>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73108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pt idx="0">
                  <c:v>30.61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CNN-Cnt</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WikiQA</c:v>
                      </c:pt>
                    </c:strCache>
                  </c:strRef>
                </c15:cat>
              </c15:filteredCategoryTitle>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+Q-Length</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WikiQA</c:v>
                      </c:pt>
                    </c:strCache>
                  </c:strRef>
                </c15:cat>
              </c15:filteredCategoryTitle>
            </c:ext>
          </c:extLst>
        </c:ser>
        <c:ser>
          <c:idx val="2"/>
          <c:order val="2"/>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+S-Length</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WikiQA</c:v>
                      </c:pt>
                    </c:strCache>
                  </c:strRef>
                </c15:cat>
              </c15:filteredCategoryTitle>
            </c:ext>
          </c:extLst>
        </c:ser>
        <c:ser>
          <c:idx val="3"/>
          <c:order val="3"/>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General</c:formatCode>
                <c:ptCount val="1"/>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+Q-Class</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WikiQA</c:v>
                      </c:pt>
                    </c:strCache>
                  </c:strRef>
                </c15:cat>
              </c15:filteredCategoryTitle>
            </c:ext>
          </c:extLst>
        </c:ser>
        <c:ser>
          <c:idx val="4"/>
          <c:order val="4"/>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+All</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WikiQA</c:v>
                      </c:pt>
                    </c:strCache>
                  </c:strRef>
                </c15:cat>
              </c15:filteredCategoryTitle>
            </c:ext>
          </c:extLst>
        </c:ser>
        <c:dLbls>
          <c:dLblPos val="outEnd"/>
          <c:showLegendKey val="0"/>
          <c:showVal val="1"/>
          <c:showCatName val="0"/>
          <c:showSerName val="0"/>
          <c:showPercent val="0"/>
          <c:showBubbleSize val="0"/>
        </c:dLbls>
        <c:gapWidth val="219"/>
        <c:overlap val="-27"/>
        <c:axId val="417305704"/>
        <c:axId val="417306096"/>
      </c:barChart>
      <c:catAx>
        <c:axId val="417305704"/>
        <c:scaling>
          <c:orientation val="minMax"/>
        </c:scaling>
        <c:delete val="1"/>
        <c:axPos val="b"/>
        <c:numFmt formatCode="General" sourceLinked="1"/>
        <c:majorTickMark val="none"/>
        <c:minorTickMark val="none"/>
        <c:tickLblPos val="nextTo"/>
        <c:crossAx val="417306096"/>
        <c:crosses val="autoZero"/>
        <c:auto val="1"/>
        <c:lblAlgn val="ctr"/>
        <c:lblOffset val="100"/>
        <c:noMultiLvlLbl val="0"/>
      </c:catAx>
      <c:valAx>
        <c:axId val="417306096"/>
        <c:scaling>
          <c:orientation val="minMax"/>
          <c:max val="33"/>
          <c:min val="2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smtClean="0"/>
                  <a:t>Question-level F1 score</a:t>
                </a:r>
                <a:endParaRPr lang="en-US" sz="2400" dirty="0"/>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7305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pt idx="0">
                  <c:v>30.61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CNN-Cnt</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WikiQA</c:v>
                      </c:pt>
                    </c:strCache>
                  </c:strRef>
                </c15:cat>
              </c15:filteredCategoryTitle>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pt idx="0">
                  <c:v>32.17</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+Q-Length</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WikiQA</c:v>
                      </c:pt>
                    </c:strCache>
                  </c:strRef>
                </c15:cat>
              </c15:filteredCategoryTitle>
            </c:ext>
          </c:extLst>
        </c:ser>
        <c:ser>
          <c:idx val="2"/>
          <c:order val="2"/>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+S-Length</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WikiQA</c:v>
                      </c:pt>
                    </c:strCache>
                  </c:strRef>
                </c15:cat>
              </c15:filteredCategoryTitle>
            </c:ext>
          </c:extLst>
        </c:ser>
        <c:ser>
          <c:idx val="3"/>
          <c:order val="3"/>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General</c:formatCode>
                <c:ptCount val="1"/>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+Q-Class</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WikiQA</c:v>
                      </c:pt>
                    </c:strCache>
                  </c:strRef>
                </c15:cat>
              </c15:filteredCategoryTitle>
            </c:ext>
          </c:extLst>
        </c:ser>
        <c:ser>
          <c:idx val="4"/>
          <c:order val="4"/>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+All</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WikiQA</c:v>
                      </c:pt>
                    </c:strCache>
                  </c:strRef>
                </c15:cat>
              </c15:filteredCategoryTitle>
            </c:ext>
          </c:extLst>
        </c:ser>
        <c:dLbls>
          <c:dLblPos val="outEnd"/>
          <c:showLegendKey val="0"/>
          <c:showVal val="1"/>
          <c:showCatName val="0"/>
          <c:showSerName val="0"/>
          <c:showPercent val="0"/>
          <c:showBubbleSize val="0"/>
        </c:dLbls>
        <c:gapWidth val="219"/>
        <c:overlap val="-27"/>
        <c:axId val="267269280"/>
        <c:axId val="267271240"/>
      </c:barChart>
      <c:catAx>
        <c:axId val="267269280"/>
        <c:scaling>
          <c:orientation val="minMax"/>
        </c:scaling>
        <c:delete val="1"/>
        <c:axPos val="b"/>
        <c:numFmt formatCode="General" sourceLinked="1"/>
        <c:majorTickMark val="none"/>
        <c:minorTickMark val="none"/>
        <c:tickLblPos val="nextTo"/>
        <c:crossAx val="267271240"/>
        <c:crosses val="autoZero"/>
        <c:auto val="1"/>
        <c:lblAlgn val="ctr"/>
        <c:lblOffset val="100"/>
        <c:noMultiLvlLbl val="0"/>
      </c:catAx>
      <c:valAx>
        <c:axId val="267271240"/>
        <c:scaling>
          <c:orientation val="minMax"/>
          <c:max val="33"/>
          <c:min val="2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smtClean="0"/>
                  <a:t>Question-level F1 score</a:t>
                </a:r>
                <a:endParaRPr lang="en-US" sz="2400" dirty="0"/>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72692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pt idx="0">
                  <c:v>30.61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CNN-Cnt</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WikiQA</c:v>
                      </c:pt>
                    </c:strCache>
                  </c:strRef>
                </c15:cat>
              </c15:filteredCategoryTitle>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pt idx="0">
                  <c:v>32.17</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+Q-Length</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WikiQA</c:v>
                      </c:pt>
                    </c:strCache>
                  </c:strRef>
                </c15:cat>
              </c15:filteredCategoryTitle>
            </c:ext>
          </c:extLst>
        </c:ser>
        <c:ser>
          <c:idx val="2"/>
          <c:order val="2"/>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pt idx="0">
                  <c:v>30.92</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+S-Length</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WikiQA</c:v>
                      </c:pt>
                    </c:strCache>
                  </c:strRef>
                </c15:cat>
              </c15:filteredCategoryTitle>
            </c:ext>
          </c:extLst>
        </c:ser>
        <c:ser>
          <c:idx val="3"/>
          <c:order val="3"/>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Sheet1!$E$2</c:f>
              <c:numCache>
                <c:formatCode>General</c:formatCode>
                <c:ptCount val="1"/>
                <c:pt idx="0">
                  <c:v>30.34</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+Q-Class</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WikiQA</c:v>
                      </c:pt>
                    </c:strCache>
                  </c:strRef>
                </c15:cat>
              </c15:filteredCategoryTitle>
            </c:ext>
          </c:extLst>
        </c:ser>
        <c:ser>
          <c:idx val="4"/>
          <c:order val="4"/>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Sheet1!$F$2</c:f>
              <c:numCache>
                <c:formatCode>General</c:formatCode>
                <c:ptCount val="1"/>
                <c:pt idx="0">
                  <c:v>31.64</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+All</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WikiQA</c:v>
                      </c:pt>
                    </c:strCache>
                  </c:strRef>
                </c15:cat>
              </c15:filteredCategoryTitle>
            </c:ext>
          </c:extLst>
        </c:ser>
        <c:dLbls>
          <c:dLblPos val="outEnd"/>
          <c:showLegendKey val="0"/>
          <c:showVal val="1"/>
          <c:showCatName val="0"/>
          <c:showSerName val="0"/>
          <c:showPercent val="0"/>
          <c:showBubbleSize val="0"/>
        </c:dLbls>
        <c:gapWidth val="219"/>
        <c:overlap val="-27"/>
        <c:axId val="550224648"/>
        <c:axId val="550237976"/>
      </c:barChart>
      <c:catAx>
        <c:axId val="550224648"/>
        <c:scaling>
          <c:orientation val="minMax"/>
        </c:scaling>
        <c:delete val="1"/>
        <c:axPos val="b"/>
        <c:numFmt formatCode="General" sourceLinked="1"/>
        <c:majorTickMark val="none"/>
        <c:minorTickMark val="none"/>
        <c:tickLblPos val="nextTo"/>
        <c:crossAx val="550237976"/>
        <c:crosses val="autoZero"/>
        <c:auto val="1"/>
        <c:lblAlgn val="ctr"/>
        <c:lblOffset val="100"/>
        <c:noMultiLvlLbl val="0"/>
      </c:catAx>
      <c:valAx>
        <c:axId val="550237976"/>
        <c:scaling>
          <c:orientation val="minMax"/>
          <c:max val="33"/>
          <c:min val="2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smtClean="0"/>
                  <a:t>Question-level F1 score</a:t>
                </a:r>
                <a:endParaRPr lang="en-US" sz="2400" dirty="0"/>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02246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EDDEC-B732-4EB8-B316-F2BB0339FAE4}" type="datetimeFigureOut">
              <a:rPr lang="en-US" smtClean="0"/>
              <a:t>9/23/2015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6D291-ECD5-47BF-A239-FBEE80243489}" type="slidenum">
              <a:rPr lang="en-US" smtClean="0"/>
              <a:t>‹#›</a:t>
            </a:fld>
            <a:endParaRPr lang="en-US"/>
          </a:p>
        </p:txBody>
      </p:sp>
    </p:spTree>
    <p:extLst>
      <p:ext uri="{BB962C8B-B14F-4D97-AF65-F5344CB8AC3E}">
        <p14:creationId xmlns:p14="http://schemas.microsoft.com/office/powerpoint/2010/main" val="4146487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9/23/2015 10:20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230504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B6D291-ECD5-47BF-A239-FBEE80243489}" type="slidenum">
              <a:rPr lang="en-US" smtClean="0"/>
              <a:t>11</a:t>
            </a:fld>
            <a:endParaRPr lang="en-US"/>
          </a:p>
        </p:txBody>
      </p:sp>
    </p:spTree>
    <p:extLst>
      <p:ext uri="{BB962C8B-B14F-4D97-AF65-F5344CB8AC3E}">
        <p14:creationId xmlns:p14="http://schemas.microsoft.com/office/powerpoint/2010/main" val="3081133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B6D291-ECD5-47BF-A239-FBEE80243489}" type="slidenum">
              <a:rPr lang="en-US" smtClean="0"/>
              <a:t>12</a:t>
            </a:fld>
            <a:endParaRPr lang="en-US"/>
          </a:p>
        </p:txBody>
      </p:sp>
    </p:spTree>
    <p:extLst>
      <p:ext uri="{BB962C8B-B14F-4D97-AF65-F5344CB8AC3E}">
        <p14:creationId xmlns:p14="http://schemas.microsoft.com/office/powerpoint/2010/main" val="1714877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D2B6D291-ECD5-47BF-A239-FBEE80243489}" type="slidenum">
              <a:rPr lang="en-US" smtClean="0"/>
              <a:t>14</a:t>
            </a:fld>
            <a:endParaRPr lang="en-US"/>
          </a:p>
        </p:txBody>
      </p:sp>
    </p:spTree>
    <p:extLst>
      <p:ext uri="{BB962C8B-B14F-4D97-AF65-F5344CB8AC3E}">
        <p14:creationId xmlns:p14="http://schemas.microsoft.com/office/powerpoint/2010/main" val="3309851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B6D291-ECD5-47BF-A239-FBEE80243489}" type="slidenum">
              <a:rPr lang="en-US" smtClean="0"/>
              <a:t>17</a:t>
            </a:fld>
            <a:endParaRPr lang="en-US"/>
          </a:p>
        </p:txBody>
      </p:sp>
    </p:spTree>
    <p:extLst>
      <p:ext uri="{BB962C8B-B14F-4D97-AF65-F5344CB8AC3E}">
        <p14:creationId xmlns:p14="http://schemas.microsoft.com/office/powerpoint/2010/main" val="72107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D2B6D291-ECD5-47BF-A239-FBEE80243489}" type="slidenum">
              <a:rPr lang="en-US" smtClean="0"/>
              <a:t>18</a:t>
            </a:fld>
            <a:endParaRPr lang="en-US"/>
          </a:p>
        </p:txBody>
      </p:sp>
    </p:spTree>
    <p:extLst>
      <p:ext uri="{BB962C8B-B14F-4D97-AF65-F5344CB8AC3E}">
        <p14:creationId xmlns:p14="http://schemas.microsoft.com/office/powerpoint/2010/main" val="2279557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B6D291-ECD5-47BF-A239-FBEE80243489}" type="slidenum">
              <a:rPr lang="en-US" smtClean="0"/>
              <a:t>19</a:t>
            </a:fld>
            <a:endParaRPr lang="en-US"/>
          </a:p>
        </p:txBody>
      </p:sp>
    </p:spTree>
    <p:extLst>
      <p:ext uri="{BB962C8B-B14F-4D97-AF65-F5344CB8AC3E}">
        <p14:creationId xmlns:p14="http://schemas.microsoft.com/office/powerpoint/2010/main" val="2914222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B6D291-ECD5-47BF-A239-FBEE80243489}" type="slidenum">
              <a:rPr lang="en-US" smtClean="0"/>
              <a:t>20</a:t>
            </a:fld>
            <a:endParaRPr lang="en-US"/>
          </a:p>
        </p:txBody>
      </p:sp>
    </p:spTree>
    <p:extLst>
      <p:ext uri="{BB962C8B-B14F-4D97-AF65-F5344CB8AC3E}">
        <p14:creationId xmlns:p14="http://schemas.microsoft.com/office/powerpoint/2010/main" val="1967379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B6D291-ECD5-47BF-A239-FBEE80243489}" type="slidenum">
              <a:rPr lang="en-US" smtClean="0"/>
              <a:t>21</a:t>
            </a:fld>
            <a:endParaRPr lang="en-US"/>
          </a:p>
        </p:txBody>
      </p:sp>
    </p:spTree>
    <p:extLst>
      <p:ext uri="{BB962C8B-B14F-4D97-AF65-F5344CB8AC3E}">
        <p14:creationId xmlns:p14="http://schemas.microsoft.com/office/powerpoint/2010/main" val="3902916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B6D291-ECD5-47BF-A239-FBEE80243489}" type="slidenum">
              <a:rPr lang="en-US" smtClean="0"/>
              <a:t>22</a:t>
            </a:fld>
            <a:endParaRPr lang="en-US"/>
          </a:p>
        </p:txBody>
      </p:sp>
    </p:spTree>
    <p:extLst>
      <p:ext uri="{BB962C8B-B14F-4D97-AF65-F5344CB8AC3E}">
        <p14:creationId xmlns:p14="http://schemas.microsoft.com/office/powerpoint/2010/main" val="2701717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B6D291-ECD5-47BF-A239-FBEE80243489}" type="slidenum">
              <a:rPr lang="en-US" smtClean="0"/>
              <a:t>23</a:t>
            </a:fld>
            <a:endParaRPr lang="en-US"/>
          </a:p>
        </p:txBody>
      </p:sp>
    </p:spTree>
    <p:extLst>
      <p:ext uri="{BB962C8B-B14F-4D97-AF65-F5344CB8AC3E}">
        <p14:creationId xmlns:p14="http://schemas.microsoft.com/office/powerpoint/2010/main" val="1893351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2</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pPr marL="0" indent="0">
              <a:buNone/>
            </a:pPr>
            <a:endParaRPr lang="en-US" dirty="0"/>
          </a:p>
        </p:txBody>
      </p:sp>
      <p:sp>
        <p:nvSpPr>
          <p:cNvPr id="16" name="Date Placeholder 15"/>
          <p:cNvSpPr>
            <a:spLocks noGrp="1"/>
          </p:cNvSpPr>
          <p:nvPr>
            <p:ph type="dt" idx="13"/>
          </p:nvPr>
        </p:nvSpPr>
        <p:spPr/>
        <p:txBody>
          <a:bodyPr/>
          <a:lstStyle/>
          <a:p>
            <a:fld id="{E976D732-92A1-4639-A0E1-31571E261172}" type="datetime8">
              <a:rPr lang="en-US" smtClean="0"/>
              <a:t>9/23/2015 10:20 AM</a:t>
            </a:fld>
            <a:endParaRPr lang="en-US" dirty="0"/>
          </a:p>
        </p:txBody>
      </p:sp>
      <p:sp>
        <p:nvSpPr>
          <p:cNvPr id="17" name="Footer Placeholder 1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8" name="Header Placeholder 17"/>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889483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9/23/2015 10:20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4111610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B6D291-ECD5-47BF-A239-FBEE80243489}" type="slidenum">
              <a:rPr lang="en-US" smtClean="0"/>
              <a:t>3</a:t>
            </a:fld>
            <a:endParaRPr lang="en-US"/>
          </a:p>
        </p:txBody>
      </p:sp>
    </p:spTree>
    <p:extLst>
      <p:ext uri="{BB962C8B-B14F-4D97-AF65-F5344CB8AC3E}">
        <p14:creationId xmlns:p14="http://schemas.microsoft.com/office/powerpoint/2010/main" val="150587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B6D291-ECD5-47BF-A239-FBEE80243489}" type="slidenum">
              <a:rPr lang="en-US" smtClean="0"/>
              <a:t>4</a:t>
            </a:fld>
            <a:endParaRPr lang="en-US"/>
          </a:p>
        </p:txBody>
      </p:sp>
    </p:spTree>
    <p:extLst>
      <p:ext uri="{BB962C8B-B14F-4D97-AF65-F5344CB8AC3E}">
        <p14:creationId xmlns:p14="http://schemas.microsoft.com/office/powerpoint/2010/main" val="2276316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B6D291-ECD5-47BF-A239-FBEE80243489}" type="slidenum">
              <a:rPr lang="en-US" smtClean="0"/>
              <a:t>5</a:t>
            </a:fld>
            <a:endParaRPr lang="en-US"/>
          </a:p>
        </p:txBody>
      </p:sp>
    </p:spTree>
    <p:extLst>
      <p:ext uri="{BB962C8B-B14F-4D97-AF65-F5344CB8AC3E}">
        <p14:creationId xmlns:p14="http://schemas.microsoft.com/office/powerpoint/2010/main" val="2226046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B6D291-ECD5-47BF-A239-FBEE80243489}" type="slidenum">
              <a:rPr lang="en-US" smtClean="0"/>
              <a:t>6</a:t>
            </a:fld>
            <a:endParaRPr lang="en-US"/>
          </a:p>
        </p:txBody>
      </p:sp>
    </p:spTree>
    <p:extLst>
      <p:ext uri="{BB962C8B-B14F-4D97-AF65-F5344CB8AC3E}">
        <p14:creationId xmlns:p14="http://schemas.microsoft.com/office/powerpoint/2010/main" val="3230887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D2B6D291-ECD5-47BF-A239-FBEE80243489}" type="slidenum">
              <a:rPr lang="en-US" smtClean="0"/>
              <a:t>8</a:t>
            </a:fld>
            <a:endParaRPr lang="en-US"/>
          </a:p>
        </p:txBody>
      </p:sp>
    </p:spTree>
    <p:extLst>
      <p:ext uri="{BB962C8B-B14F-4D97-AF65-F5344CB8AC3E}">
        <p14:creationId xmlns:p14="http://schemas.microsoft.com/office/powerpoint/2010/main" val="690535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D2B6D291-ECD5-47BF-A239-FBEE80243489}" type="slidenum">
              <a:rPr lang="en-US" smtClean="0"/>
              <a:t>9</a:t>
            </a:fld>
            <a:endParaRPr lang="en-US"/>
          </a:p>
        </p:txBody>
      </p:sp>
    </p:spTree>
    <p:extLst>
      <p:ext uri="{BB962C8B-B14F-4D97-AF65-F5344CB8AC3E}">
        <p14:creationId xmlns:p14="http://schemas.microsoft.com/office/powerpoint/2010/main" val="3646680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B6D291-ECD5-47BF-A239-FBEE80243489}" type="slidenum">
              <a:rPr lang="en-US" smtClean="0"/>
              <a:t>10</a:t>
            </a:fld>
            <a:endParaRPr lang="en-US"/>
          </a:p>
        </p:txBody>
      </p:sp>
    </p:spTree>
    <p:extLst>
      <p:ext uri="{BB962C8B-B14F-4D97-AF65-F5344CB8AC3E}">
        <p14:creationId xmlns:p14="http://schemas.microsoft.com/office/powerpoint/2010/main" val="29622867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8.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alkin">
    <p:bg bwMode="ltGray">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1"/>
          </a:xfrm>
          <a:prstGeom prst="rect">
            <a:avLst/>
          </a:prstGeom>
          <a:noFill/>
          <a:ln>
            <a:noFill/>
          </a:ln>
        </p:spPr>
      </p:pic>
      <p:pic>
        <p:nvPicPr>
          <p:cNvPr id="15" name="Picture 14"/>
          <p:cNvPicPr>
            <a:picLocks noChangeAspect="1"/>
          </p:cNvPicPr>
          <p:nvPr/>
        </p:nvPicPr>
        <p:blipFill>
          <a:blip r:embed="rId3"/>
          <a:stretch>
            <a:fillRect/>
          </a:stretch>
        </p:blipFill>
        <p:spPr>
          <a:xfrm>
            <a:off x="485564" y="2440234"/>
            <a:ext cx="5470310" cy="54049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white">
          <a:xfrm>
            <a:off x="10129913" y="6042777"/>
            <a:ext cx="1611036" cy="345156"/>
          </a:xfrm>
          <a:prstGeom prst="rect">
            <a:avLst/>
          </a:prstGeom>
        </p:spPr>
      </p:pic>
    </p:spTree>
    <p:extLst>
      <p:ext uri="{BB962C8B-B14F-4D97-AF65-F5344CB8AC3E}">
        <p14:creationId xmlns:p14="http://schemas.microsoft.com/office/powerpoint/2010/main" val="33396471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82867671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89176770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4232135"/>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789363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69239" y="1190734"/>
            <a:ext cx="11653523" cy="2196879"/>
          </a:xfrm>
        </p:spPr>
        <p:txBody>
          <a:bodyPr/>
          <a:lstStyle>
            <a:lvl1pPr>
              <a:defRPr sz="3529"/>
            </a:lvl1pPr>
            <a:lvl2pPr>
              <a:defRPr sz="2745"/>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22958580"/>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6"/>
            <a:ext cx="11653523" cy="2450366"/>
          </a:xfrm>
        </p:spPr>
        <p:txBody>
          <a:bodyPr>
            <a:spAutoFit/>
          </a:bodyPr>
          <a:lstStyle>
            <a:lvl1pPr>
              <a:defRPr sz="3529">
                <a:gradFill>
                  <a:gsLst>
                    <a:gs pos="1250">
                      <a:schemeClr val="tx2"/>
                    </a:gs>
                    <a:gs pos="99000">
                      <a:schemeClr val="tx2"/>
                    </a:gs>
                  </a:gsLst>
                  <a:lin ang="5400000" scaled="0"/>
                </a:gradFill>
              </a:defRPr>
            </a:lvl1pPr>
            <a:lvl2pPr>
              <a:defRPr sz="2745"/>
            </a:lvl2pPr>
            <a:lvl3pPr>
              <a:defRPr sz="2745"/>
            </a:lvl3pPr>
            <a:lvl4pPr>
              <a:defRPr sz="2353"/>
            </a:lvl4pPr>
            <a:lvl5pPr>
              <a:defRPr sz="2353"/>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99643846"/>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6"/>
          <p:cNvSpPr txBox="1"/>
          <p:nvPr/>
        </p:nvSpPr>
        <p:spPr>
          <a:xfrm>
            <a:off x="5199575" y="6405347"/>
            <a:ext cx="1792850" cy="452654"/>
          </a:xfrm>
          <a:prstGeom prst="rect">
            <a:avLst/>
          </a:prstGeom>
          <a:noFill/>
        </p:spPr>
        <p:txBody>
          <a:bodyPr wrap="square" lIns="179285" tIns="143428" rIns="179285" bIns="143428"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588"/>
              </a:spcAft>
            </a:pPr>
            <a:r>
              <a:rPr lang="en-US" sz="1078"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264313268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6"/>
          <p:cNvSpPr txBox="1"/>
          <p:nvPr/>
        </p:nvSpPr>
        <p:spPr>
          <a:xfrm>
            <a:off x="5199575" y="6405347"/>
            <a:ext cx="1792850" cy="452654"/>
          </a:xfrm>
          <a:prstGeom prst="rect">
            <a:avLst/>
          </a:prstGeom>
          <a:noFill/>
        </p:spPr>
        <p:txBody>
          <a:bodyPr wrap="square" lIns="179285" tIns="143428" rIns="179285" bIns="143428"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588"/>
              </a:spcAft>
            </a:pPr>
            <a:r>
              <a:rPr lang="en-US" sz="1078"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2894438216"/>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884913"/>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2745"/>
            </a:lvl2pPr>
            <a:lvl3pPr marL="685803" indent="-165101">
              <a:tabLst/>
              <a:defRPr sz="2745"/>
            </a:lvl3pPr>
            <a:lvl4pPr marL="863603" indent="-177801">
              <a:defRPr sz="2353"/>
            </a:lvl4pPr>
            <a:lvl5pPr marL="1028704" indent="-165101">
              <a:tabLst/>
              <a:defRPr sz="2353"/>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884913"/>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2745"/>
            </a:lvl2pPr>
            <a:lvl3pPr marL="685803" indent="-165101">
              <a:tabLst/>
              <a:defRPr sz="2745"/>
            </a:lvl3pPr>
            <a:lvl4pPr marL="863603" indent="-177801">
              <a:defRPr sz="2353"/>
            </a:lvl4pPr>
            <a:lvl5pPr marL="1028704" indent="-165101">
              <a:tabLst/>
              <a:defRPr sz="2353"/>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25458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1787283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_Walkin">
    <p:bg bwMode="ltGray">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10309635" y="459898"/>
            <a:ext cx="1434153" cy="307259"/>
          </a:xfrm>
          <a:prstGeom prst="rect">
            <a:avLst/>
          </a:prstGeom>
        </p:spPr>
      </p:pic>
      <p:sp>
        <p:nvSpPr>
          <p:cNvPr id="16" name="Freeform 5"/>
          <p:cNvSpPr>
            <a:spLocks noEditPoints="1"/>
          </p:cNvSpPr>
          <p:nvPr/>
        </p:nvSpPr>
        <p:spPr bwMode="auto">
          <a:xfrm>
            <a:off x="4751364" y="2570936"/>
            <a:ext cx="6495838" cy="638172"/>
          </a:xfrm>
          <a:custGeom>
            <a:avLst/>
            <a:gdLst>
              <a:gd name="T0" fmla="*/ 67 w 1484"/>
              <a:gd name="T1" fmla="*/ 117 h 143"/>
              <a:gd name="T2" fmla="*/ 15 w 1484"/>
              <a:gd name="T3" fmla="*/ 141 h 143"/>
              <a:gd name="T4" fmla="*/ 63 w 1484"/>
              <a:gd name="T5" fmla="*/ 141 h 143"/>
              <a:gd name="T6" fmla="*/ 119 w 1484"/>
              <a:gd name="T7" fmla="*/ 53 h 143"/>
              <a:gd name="T8" fmla="*/ 173 w 1484"/>
              <a:gd name="T9" fmla="*/ 4 h 143"/>
              <a:gd name="T10" fmla="*/ 180 w 1484"/>
              <a:gd name="T11" fmla="*/ 21 h 143"/>
              <a:gd name="T12" fmla="*/ 165 w 1484"/>
              <a:gd name="T13" fmla="*/ 141 h 143"/>
              <a:gd name="T14" fmla="*/ 226 w 1484"/>
              <a:gd name="T15" fmla="*/ 121 h 143"/>
              <a:gd name="T16" fmla="*/ 272 w 1484"/>
              <a:gd name="T17" fmla="*/ 50 h 143"/>
              <a:gd name="T18" fmla="*/ 223 w 1484"/>
              <a:gd name="T19" fmla="*/ 138 h 143"/>
              <a:gd name="T20" fmla="*/ 333 w 1484"/>
              <a:gd name="T21" fmla="*/ 46 h 143"/>
              <a:gd name="T22" fmla="*/ 293 w 1484"/>
              <a:gd name="T23" fmla="*/ 47 h 143"/>
              <a:gd name="T24" fmla="*/ 330 w 1484"/>
              <a:gd name="T25" fmla="*/ 59 h 143"/>
              <a:gd name="T26" fmla="*/ 359 w 1484"/>
              <a:gd name="T27" fmla="*/ 58 h 143"/>
              <a:gd name="T28" fmla="*/ 439 w 1484"/>
              <a:gd name="T29" fmla="*/ 94 h 143"/>
              <a:gd name="T30" fmla="*/ 362 w 1484"/>
              <a:gd name="T31" fmla="*/ 95 h 143"/>
              <a:gd name="T32" fmla="*/ 416 w 1484"/>
              <a:gd name="T33" fmla="*/ 121 h 143"/>
              <a:gd name="T34" fmla="*/ 474 w 1484"/>
              <a:gd name="T35" fmla="*/ 61 h 143"/>
              <a:gd name="T36" fmla="*/ 464 w 1484"/>
              <a:gd name="T37" fmla="*/ 53 h 143"/>
              <a:gd name="T38" fmla="*/ 497 w 1484"/>
              <a:gd name="T39" fmla="*/ 117 h 143"/>
              <a:gd name="T40" fmla="*/ 503 w 1484"/>
              <a:gd name="T41" fmla="*/ 136 h 143"/>
              <a:gd name="T42" fmla="*/ 538 w 1484"/>
              <a:gd name="T43" fmla="*/ 58 h 143"/>
              <a:gd name="T44" fmla="*/ 618 w 1484"/>
              <a:gd name="T45" fmla="*/ 94 h 143"/>
              <a:gd name="T46" fmla="*/ 540 w 1484"/>
              <a:gd name="T47" fmla="*/ 95 h 143"/>
              <a:gd name="T48" fmla="*/ 594 w 1484"/>
              <a:gd name="T49" fmla="*/ 121 h 143"/>
              <a:gd name="T50" fmla="*/ 641 w 1484"/>
              <a:gd name="T51" fmla="*/ 47 h 143"/>
              <a:gd name="T52" fmla="*/ 656 w 1484"/>
              <a:gd name="T53" fmla="*/ 141 h 143"/>
              <a:gd name="T54" fmla="*/ 656 w 1484"/>
              <a:gd name="T55" fmla="*/ 33 h 143"/>
              <a:gd name="T56" fmla="*/ 730 w 1484"/>
              <a:gd name="T57" fmla="*/ 130 h 143"/>
              <a:gd name="T58" fmla="*/ 740 w 1484"/>
              <a:gd name="T59" fmla="*/ 47 h 143"/>
              <a:gd name="T60" fmla="*/ 685 w 1484"/>
              <a:gd name="T61" fmla="*/ 47 h 143"/>
              <a:gd name="T62" fmla="*/ 740 w 1484"/>
              <a:gd name="T63" fmla="*/ 140 h 143"/>
              <a:gd name="T64" fmla="*/ 873 w 1484"/>
              <a:gd name="T65" fmla="*/ 68 h 143"/>
              <a:gd name="T66" fmla="*/ 802 w 1484"/>
              <a:gd name="T67" fmla="*/ 141 h 143"/>
              <a:gd name="T68" fmla="*/ 868 w 1484"/>
              <a:gd name="T69" fmla="*/ 141 h 143"/>
              <a:gd name="T70" fmla="*/ 817 w 1484"/>
              <a:gd name="T71" fmla="*/ 71 h 143"/>
              <a:gd name="T72" fmla="*/ 857 w 1484"/>
              <a:gd name="T73" fmla="*/ 64 h 143"/>
              <a:gd name="T74" fmla="*/ 904 w 1484"/>
              <a:gd name="T75" fmla="*/ 69 h 143"/>
              <a:gd name="T76" fmla="*/ 974 w 1484"/>
              <a:gd name="T77" fmla="*/ 120 h 143"/>
              <a:gd name="T78" fmla="*/ 981 w 1484"/>
              <a:gd name="T79" fmla="*/ 90 h 143"/>
              <a:gd name="T80" fmla="*/ 965 w 1484"/>
              <a:gd name="T81" fmla="*/ 85 h 143"/>
              <a:gd name="T82" fmla="*/ 1010 w 1484"/>
              <a:gd name="T83" fmla="*/ 71 h 143"/>
              <a:gd name="T84" fmla="*/ 1028 w 1484"/>
              <a:gd name="T85" fmla="*/ 45 h 143"/>
              <a:gd name="T86" fmla="*/ 1033 w 1484"/>
              <a:gd name="T87" fmla="*/ 109 h 143"/>
              <a:gd name="T88" fmla="*/ 1018 w 1484"/>
              <a:gd name="T89" fmla="*/ 143 h 143"/>
              <a:gd name="T90" fmla="*/ 1137 w 1484"/>
              <a:gd name="T91" fmla="*/ 57 h 143"/>
              <a:gd name="T92" fmla="*/ 1076 w 1484"/>
              <a:gd name="T93" fmla="*/ 130 h 143"/>
              <a:gd name="T94" fmla="*/ 1089 w 1484"/>
              <a:gd name="T95" fmla="*/ 122 h 143"/>
              <a:gd name="T96" fmla="*/ 1090 w 1484"/>
              <a:gd name="T97" fmla="*/ 65 h 143"/>
              <a:gd name="T98" fmla="*/ 1234 w 1484"/>
              <a:gd name="T99" fmla="*/ 80 h 143"/>
              <a:gd name="T100" fmla="*/ 1199 w 1484"/>
              <a:gd name="T101" fmla="*/ 58 h 143"/>
              <a:gd name="T102" fmla="*/ 1190 w 1484"/>
              <a:gd name="T103" fmla="*/ 143 h 143"/>
              <a:gd name="T104" fmla="*/ 1234 w 1484"/>
              <a:gd name="T105" fmla="*/ 80 h 143"/>
              <a:gd name="T106" fmla="*/ 1175 w 1484"/>
              <a:gd name="T107" fmla="*/ 115 h 143"/>
              <a:gd name="T108" fmla="*/ 1309 w 1484"/>
              <a:gd name="T109" fmla="*/ 47 h 143"/>
              <a:gd name="T110" fmla="*/ 1275 w 1484"/>
              <a:gd name="T111" fmla="*/ 47 h 143"/>
              <a:gd name="T112" fmla="*/ 1282 w 1484"/>
              <a:gd name="T113" fmla="*/ 69 h 143"/>
              <a:gd name="T114" fmla="*/ 1362 w 1484"/>
              <a:gd name="T115" fmla="*/ 131 h 143"/>
              <a:gd name="T116" fmla="*/ 1385 w 1484"/>
              <a:gd name="T117" fmla="*/ 65 h 143"/>
              <a:gd name="T118" fmla="*/ 1320 w 1484"/>
              <a:gd name="T119" fmla="*/ 121 h 143"/>
              <a:gd name="T120" fmla="*/ 1484 w 1484"/>
              <a:gd name="T121" fmla="*/ 83 h 143"/>
              <a:gd name="T122" fmla="*/ 1406 w 1484"/>
              <a:gd name="T123" fmla="*/ 2 h 143"/>
              <a:gd name="T124" fmla="*/ 1447 w 1484"/>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3">
                <a:moveTo>
                  <a:pt x="134" y="10"/>
                </a:moveTo>
                <a:cubicBezTo>
                  <a:pt x="115" y="10"/>
                  <a:pt x="115" y="10"/>
                  <a:pt x="115" y="10"/>
                </a:cubicBezTo>
                <a:cubicBezTo>
                  <a:pt x="74" y="101"/>
                  <a:pt x="74" y="101"/>
                  <a:pt x="74" y="101"/>
                </a:cubicBezTo>
                <a:cubicBezTo>
                  <a:pt x="73" y="103"/>
                  <a:pt x="70" y="109"/>
                  <a:pt x="67" y="117"/>
                </a:cubicBezTo>
                <a:cubicBezTo>
                  <a:pt x="67" y="117"/>
                  <a:pt x="67" y="117"/>
                  <a:pt x="67" y="117"/>
                </a:cubicBezTo>
                <a:cubicBezTo>
                  <a:pt x="66" y="114"/>
                  <a:pt x="64" y="108"/>
                  <a:pt x="61" y="101"/>
                </a:cubicBezTo>
                <a:cubicBezTo>
                  <a:pt x="20" y="10"/>
                  <a:pt x="20" y="10"/>
                  <a:pt x="20" y="10"/>
                </a:cubicBezTo>
                <a:cubicBezTo>
                  <a:pt x="0" y="10"/>
                  <a:pt x="0" y="10"/>
                  <a:pt x="0" y="10"/>
                </a:cubicBezTo>
                <a:cubicBezTo>
                  <a:pt x="0" y="141"/>
                  <a:pt x="0" y="141"/>
                  <a:pt x="0" y="141"/>
                </a:cubicBezTo>
                <a:cubicBezTo>
                  <a:pt x="15" y="141"/>
                  <a:pt x="15" y="141"/>
                  <a:pt x="15" y="141"/>
                </a:cubicBezTo>
                <a:cubicBezTo>
                  <a:pt x="15" y="53"/>
                  <a:pt x="15" y="53"/>
                  <a:pt x="15" y="53"/>
                </a:cubicBezTo>
                <a:cubicBezTo>
                  <a:pt x="15" y="41"/>
                  <a:pt x="15" y="33"/>
                  <a:pt x="14" y="27"/>
                </a:cubicBezTo>
                <a:cubicBezTo>
                  <a:pt x="15" y="27"/>
                  <a:pt x="15" y="27"/>
                  <a:pt x="15" y="27"/>
                </a:cubicBezTo>
                <a:cubicBezTo>
                  <a:pt x="16" y="34"/>
                  <a:pt x="17" y="38"/>
                  <a:pt x="18" y="41"/>
                </a:cubicBezTo>
                <a:cubicBezTo>
                  <a:pt x="63" y="141"/>
                  <a:pt x="63" y="141"/>
                  <a:pt x="63" y="141"/>
                </a:cubicBezTo>
                <a:cubicBezTo>
                  <a:pt x="71" y="141"/>
                  <a:pt x="71" y="141"/>
                  <a:pt x="71" y="141"/>
                </a:cubicBezTo>
                <a:cubicBezTo>
                  <a:pt x="116" y="40"/>
                  <a:pt x="116" y="40"/>
                  <a:pt x="116" y="40"/>
                </a:cubicBezTo>
                <a:cubicBezTo>
                  <a:pt x="117" y="37"/>
                  <a:pt x="118" y="33"/>
                  <a:pt x="120" y="27"/>
                </a:cubicBezTo>
                <a:cubicBezTo>
                  <a:pt x="120" y="27"/>
                  <a:pt x="120" y="27"/>
                  <a:pt x="120" y="27"/>
                </a:cubicBezTo>
                <a:cubicBezTo>
                  <a:pt x="119" y="37"/>
                  <a:pt x="119" y="46"/>
                  <a:pt x="119" y="53"/>
                </a:cubicBezTo>
                <a:cubicBezTo>
                  <a:pt x="119" y="141"/>
                  <a:pt x="119" y="141"/>
                  <a:pt x="119" y="141"/>
                </a:cubicBezTo>
                <a:cubicBezTo>
                  <a:pt x="134" y="141"/>
                  <a:pt x="134" y="141"/>
                  <a:pt x="134" y="141"/>
                </a:cubicBezTo>
                <a:cubicBezTo>
                  <a:pt x="134" y="10"/>
                  <a:pt x="134" y="10"/>
                  <a:pt x="134" y="10"/>
                </a:cubicBezTo>
                <a:close/>
                <a:moveTo>
                  <a:pt x="180" y="7"/>
                </a:moveTo>
                <a:cubicBezTo>
                  <a:pt x="178" y="5"/>
                  <a:pt x="175" y="4"/>
                  <a:pt x="173" y="4"/>
                </a:cubicBezTo>
                <a:cubicBezTo>
                  <a:pt x="170" y="4"/>
                  <a:pt x="167" y="5"/>
                  <a:pt x="166" y="7"/>
                </a:cubicBezTo>
                <a:cubicBezTo>
                  <a:pt x="164" y="9"/>
                  <a:pt x="163" y="11"/>
                  <a:pt x="163" y="13"/>
                </a:cubicBezTo>
                <a:cubicBezTo>
                  <a:pt x="163" y="16"/>
                  <a:pt x="164" y="19"/>
                  <a:pt x="166" y="21"/>
                </a:cubicBezTo>
                <a:cubicBezTo>
                  <a:pt x="168" y="22"/>
                  <a:pt x="170" y="23"/>
                  <a:pt x="173" y="23"/>
                </a:cubicBezTo>
                <a:cubicBezTo>
                  <a:pt x="175" y="23"/>
                  <a:pt x="178" y="22"/>
                  <a:pt x="180" y="21"/>
                </a:cubicBezTo>
                <a:cubicBezTo>
                  <a:pt x="182" y="19"/>
                  <a:pt x="183" y="16"/>
                  <a:pt x="183" y="13"/>
                </a:cubicBezTo>
                <a:cubicBezTo>
                  <a:pt x="183" y="11"/>
                  <a:pt x="182" y="9"/>
                  <a:pt x="180" y="7"/>
                </a:cubicBezTo>
                <a:close/>
                <a:moveTo>
                  <a:pt x="180" y="47"/>
                </a:moveTo>
                <a:cubicBezTo>
                  <a:pt x="165" y="47"/>
                  <a:pt x="165" y="47"/>
                  <a:pt x="165" y="47"/>
                </a:cubicBezTo>
                <a:cubicBezTo>
                  <a:pt x="165" y="141"/>
                  <a:pt x="165" y="141"/>
                  <a:pt x="165" y="141"/>
                </a:cubicBezTo>
                <a:cubicBezTo>
                  <a:pt x="180" y="141"/>
                  <a:pt x="180" y="141"/>
                  <a:pt x="180" y="141"/>
                </a:cubicBezTo>
                <a:cubicBezTo>
                  <a:pt x="180" y="47"/>
                  <a:pt x="180" y="47"/>
                  <a:pt x="180" y="47"/>
                </a:cubicBezTo>
                <a:close/>
                <a:moveTo>
                  <a:pt x="272" y="123"/>
                </a:moveTo>
                <a:cubicBezTo>
                  <a:pt x="265" y="128"/>
                  <a:pt x="257" y="131"/>
                  <a:pt x="249" y="131"/>
                </a:cubicBezTo>
                <a:cubicBezTo>
                  <a:pt x="239" y="131"/>
                  <a:pt x="231" y="127"/>
                  <a:pt x="226" y="121"/>
                </a:cubicBezTo>
                <a:cubicBezTo>
                  <a:pt x="220" y="115"/>
                  <a:pt x="217" y="106"/>
                  <a:pt x="217" y="95"/>
                </a:cubicBezTo>
                <a:cubicBezTo>
                  <a:pt x="217" y="84"/>
                  <a:pt x="220" y="75"/>
                  <a:pt x="226" y="68"/>
                </a:cubicBezTo>
                <a:cubicBezTo>
                  <a:pt x="232" y="61"/>
                  <a:pt x="240" y="58"/>
                  <a:pt x="250" y="58"/>
                </a:cubicBezTo>
                <a:cubicBezTo>
                  <a:pt x="258" y="58"/>
                  <a:pt x="265" y="60"/>
                  <a:pt x="272" y="65"/>
                </a:cubicBezTo>
                <a:cubicBezTo>
                  <a:pt x="272" y="50"/>
                  <a:pt x="272" y="50"/>
                  <a:pt x="272" y="50"/>
                </a:cubicBezTo>
                <a:cubicBezTo>
                  <a:pt x="266" y="46"/>
                  <a:pt x="259" y="45"/>
                  <a:pt x="250" y="45"/>
                </a:cubicBezTo>
                <a:cubicBezTo>
                  <a:pt x="236" y="45"/>
                  <a:pt x="224" y="50"/>
                  <a:pt x="215" y="59"/>
                </a:cubicBezTo>
                <a:cubicBezTo>
                  <a:pt x="206" y="68"/>
                  <a:pt x="201" y="81"/>
                  <a:pt x="201" y="96"/>
                </a:cubicBezTo>
                <a:cubicBezTo>
                  <a:pt x="201" y="105"/>
                  <a:pt x="203" y="114"/>
                  <a:pt x="207" y="121"/>
                </a:cubicBezTo>
                <a:cubicBezTo>
                  <a:pt x="211" y="128"/>
                  <a:pt x="216" y="134"/>
                  <a:pt x="223" y="138"/>
                </a:cubicBezTo>
                <a:cubicBezTo>
                  <a:pt x="230" y="142"/>
                  <a:pt x="238" y="143"/>
                  <a:pt x="246" y="143"/>
                </a:cubicBezTo>
                <a:cubicBezTo>
                  <a:pt x="256" y="143"/>
                  <a:pt x="265" y="141"/>
                  <a:pt x="272" y="137"/>
                </a:cubicBezTo>
                <a:cubicBezTo>
                  <a:pt x="272" y="123"/>
                  <a:pt x="272" y="123"/>
                  <a:pt x="272" y="123"/>
                </a:cubicBezTo>
                <a:close/>
                <a:moveTo>
                  <a:pt x="342" y="47"/>
                </a:moveTo>
                <a:cubicBezTo>
                  <a:pt x="340" y="46"/>
                  <a:pt x="337" y="46"/>
                  <a:pt x="333" y="46"/>
                </a:cubicBezTo>
                <a:cubicBezTo>
                  <a:pt x="327" y="46"/>
                  <a:pt x="322" y="47"/>
                  <a:pt x="318" y="51"/>
                </a:cubicBezTo>
                <a:cubicBezTo>
                  <a:pt x="314" y="55"/>
                  <a:pt x="310" y="60"/>
                  <a:pt x="308" y="67"/>
                </a:cubicBezTo>
                <a:cubicBezTo>
                  <a:pt x="308" y="67"/>
                  <a:pt x="308" y="67"/>
                  <a:pt x="308" y="67"/>
                </a:cubicBezTo>
                <a:cubicBezTo>
                  <a:pt x="308" y="47"/>
                  <a:pt x="308" y="47"/>
                  <a:pt x="308" y="47"/>
                </a:cubicBezTo>
                <a:cubicBezTo>
                  <a:pt x="293" y="47"/>
                  <a:pt x="293" y="47"/>
                  <a:pt x="293" y="47"/>
                </a:cubicBezTo>
                <a:cubicBezTo>
                  <a:pt x="293" y="141"/>
                  <a:pt x="293" y="141"/>
                  <a:pt x="293" y="141"/>
                </a:cubicBezTo>
                <a:cubicBezTo>
                  <a:pt x="308" y="141"/>
                  <a:pt x="308" y="141"/>
                  <a:pt x="308" y="141"/>
                </a:cubicBezTo>
                <a:cubicBezTo>
                  <a:pt x="308" y="93"/>
                  <a:pt x="308" y="93"/>
                  <a:pt x="308" y="93"/>
                </a:cubicBezTo>
                <a:cubicBezTo>
                  <a:pt x="308" y="83"/>
                  <a:pt x="310" y="75"/>
                  <a:pt x="314" y="69"/>
                </a:cubicBezTo>
                <a:cubicBezTo>
                  <a:pt x="318" y="63"/>
                  <a:pt x="324" y="59"/>
                  <a:pt x="330" y="59"/>
                </a:cubicBezTo>
                <a:cubicBezTo>
                  <a:pt x="335" y="59"/>
                  <a:pt x="339" y="60"/>
                  <a:pt x="342" y="62"/>
                </a:cubicBezTo>
                <a:cubicBezTo>
                  <a:pt x="342" y="47"/>
                  <a:pt x="342" y="47"/>
                  <a:pt x="342" y="47"/>
                </a:cubicBezTo>
                <a:close/>
                <a:moveTo>
                  <a:pt x="427" y="58"/>
                </a:moveTo>
                <a:cubicBezTo>
                  <a:pt x="420" y="49"/>
                  <a:pt x="409" y="45"/>
                  <a:pt x="395" y="45"/>
                </a:cubicBezTo>
                <a:cubicBezTo>
                  <a:pt x="380" y="45"/>
                  <a:pt x="368" y="49"/>
                  <a:pt x="359" y="58"/>
                </a:cubicBezTo>
                <a:cubicBezTo>
                  <a:pt x="351" y="67"/>
                  <a:pt x="347" y="80"/>
                  <a:pt x="347" y="95"/>
                </a:cubicBezTo>
                <a:cubicBezTo>
                  <a:pt x="347" y="110"/>
                  <a:pt x="351" y="121"/>
                  <a:pt x="359" y="130"/>
                </a:cubicBezTo>
                <a:cubicBezTo>
                  <a:pt x="367" y="139"/>
                  <a:pt x="379" y="143"/>
                  <a:pt x="392" y="143"/>
                </a:cubicBezTo>
                <a:cubicBezTo>
                  <a:pt x="407" y="143"/>
                  <a:pt x="418" y="139"/>
                  <a:pt x="427" y="130"/>
                </a:cubicBezTo>
                <a:cubicBezTo>
                  <a:pt x="435" y="121"/>
                  <a:pt x="439" y="109"/>
                  <a:pt x="439" y="94"/>
                </a:cubicBezTo>
                <a:cubicBezTo>
                  <a:pt x="439" y="79"/>
                  <a:pt x="435" y="67"/>
                  <a:pt x="427" y="58"/>
                </a:cubicBezTo>
                <a:close/>
                <a:moveTo>
                  <a:pt x="416" y="121"/>
                </a:moveTo>
                <a:cubicBezTo>
                  <a:pt x="411" y="128"/>
                  <a:pt x="403" y="131"/>
                  <a:pt x="394" y="131"/>
                </a:cubicBezTo>
                <a:cubicBezTo>
                  <a:pt x="384" y="131"/>
                  <a:pt x="376" y="127"/>
                  <a:pt x="371" y="121"/>
                </a:cubicBezTo>
                <a:cubicBezTo>
                  <a:pt x="365" y="115"/>
                  <a:pt x="362" y="106"/>
                  <a:pt x="362" y="95"/>
                </a:cubicBezTo>
                <a:cubicBezTo>
                  <a:pt x="362" y="83"/>
                  <a:pt x="365" y="74"/>
                  <a:pt x="371" y="67"/>
                </a:cubicBezTo>
                <a:cubicBezTo>
                  <a:pt x="376" y="61"/>
                  <a:pt x="384" y="58"/>
                  <a:pt x="394" y="58"/>
                </a:cubicBezTo>
                <a:cubicBezTo>
                  <a:pt x="403" y="58"/>
                  <a:pt x="411" y="61"/>
                  <a:pt x="416" y="67"/>
                </a:cubicBezTo>
                <a:cubicBezTo>
                  <a:pt x="421" y="73"/>
                  <a:pt x="424" y="83"/>
                  <a:pt x="424" y="94"/>
                </a:cubicBezTo>
                <a:cubicBezTo>
                  <a:pt x="424" y="106"/>
                  <a:pt x="421" y="115"/>
                  <a:pt x="416" y="121"/>
                </a:cubicBezTo>
                <a:close/>
                <a:moveTo>
                  <a:pt x="507" y="100"/>
                </a:moveTo>
                <a:cubicBezTo>
                  <a:pt x="503" y="96"/>
                  <a:pt x="497" y="92"/>
                  <a:pt x="488" y="88"/>
                </a:cubicBezTo>
                <a:cubicBezTo>
                  <a:pt x="480" y="85"/>
                  <a:pt x="476" y="83"/>
                  <a:pt x="473" y="80"/>
                </a:cubicBezTo>
                <a:cubicBezTo>
                  <a:pt x="471" y="78"/>
                  <a:pt x="470" y="75"/>
                  <a:pt x="470" y="71"/>
                </a:cubicBezTo>
                <a:cubicBezTo>
                  <a:pt x="470" y="67"/>
                  <a:pt x="471" y="64"/>
                  <a:pt x="474" y="61"/>
                </a:cubicBezTo>
                <a:cubicBezTo>
                  <a:pt x="477" y="59"/>
                  <a:pt x="481" y="58"/>
                  <a:pt x="486" y="58"/>
                </a:cubicBezTo>
                <a:cubicBezTo>
                  <a:pt x="494" y="58"/>
                  <a:pt x="502" y="60"/>
                  <a:pt x="508" y="64"/>
                </a:cubicBezTo>
                <a:cubicBezTo>
                  <a:pt x="508" y="49"/>
                  <a:pt x="508" y="49"/>
                  <a:pt x="508" y="49"/>
                </a:cubicBezTo>
                <a:cubicBezTo>
                  <a:pt x="502" y="46"/>
                  <a:pt x="495" y="45"/>
                  <a:pt x="488" y="45"/>
                </a:cubicBezTo>
                <a:cubicBezTo>
                  <a:pt x="478" y="45"/>
                  <a:pt x="470" y="47"/>
                  <a:pt x="464" y="53"/>
                </a:cubicBezTo>
                <a:cubicBezTo>
                  <a:pt x="458" y="58"/>
                  <a:pt x="454" y="64"/>
                  <a:pt x="454" y="72"/>
                </a:cubicBezTo>
                <a:cubicBezTo>
                  <a:pt x="454" y="79"/>
                  <a:pt x="456" y="84"/>
                  <a:pt x="460" y="88"/>
                </a:cubicBezTo>
                <a:cubicBezTo>
                  <a:pt x="463" y="92"/>
                  <a:pt x="469" y="96"/>
                  <a:pt x="477" y="100"/>
                </a:cubicBezTo>
                <a:cubicBezTo>
                  <a:pt x="485" y="104"/>
                  <a:pt x="491" y="107"/>
                  <a:pt x="493" y="109"/>
                </a:cubicBezTo>
                <a:cubicBezTo>
                  <a:pt x="495" y="111"/>
                  <a:pt x="497" y="114"/>
                  <a:pt x="497" y="117"/>
                </a:cubicBezTo>
                <a:cubicBezTo>
                  <a:pt x="497" y="126"/>
                  <a:pt x="491" y="131"/>
                  <a:pt x="479" y="131"/>
                </a:cubicBezTo>
                <a:cubicBezTo>
                  <a:pt x="470" y="131"/>
                  <a:pt x="462" y="128"/>
                  <a:pt x="454" y="122"/>
                </a:cubicBezTo>
                <a:cubicBezTo>
                  <a:pt x="454" y="138"/>
                  <a:pt x="454" y="138"/>
                  <a:pt x="454" y="138"/>
                </a:cubicBezTo>
                <a:cubicBezTo>
                  <a:pt x="461" y="142"/>
                  <a:pt x="469" y="143"/>
                  <a:pt x="478" y="143"/>
                </a:cubicBezTo>
                <a:cubicBezTo>
                  <a:pt x="488" y="143"/>
                  <a:pt x="496" y="141"/>
                  <a:pt x="503" y="136"/>
                </a:cubicBezTo>
                <a:cubicBezTo>
                  <a:pt x="509" y="131"/>
                  <a:pt x="512" y="124"/>
                  <a:pt x="512" y="116"/>
                </a:cubicBezTo>
                <a:cubicBezTo>
                  <a:pt x="512" y="110"/>
                  <a:pt x="510" y="104"/>
                  <a:pt x="507" y="100"/>
                </a:cubicBezTo>
                <a:close/>
                <a:moveTo>
                  <a:pt x="606" y="58"/>
                </a:moveTo>
                <a:cubicBezTo>
                  <a:pt x="598" y="49"/>
                  <a:pt x="587" y="45"/>
                  <a:pt x="573" y="45"/>
                </a:cubicBezTo>
                <a:cubicBezTo>
                  <a:pt x="558" y="45"/>
                  <a:pt x="546" y="49"/>
                  <a:pt x="538" y="58"/>
                </a:cubicBezTo>
                <a:cubicBezTo>
                  <a:pt x="529" y="67"/>
                  <a:pt x="525" y="80"/>
                  <a:pt x="525" y="95"/>
                </a:cubicBezTo>
                <a:cubicBezTo>
                  <a:pt x="525" y="110"/>
                  <a:pt x="529" y="121"/>
                  <a:pt x="537" y="130"/>
                </a:cubicBezTo>
                <a:cubicBezTo>
                  <a:pt x="546" y="139"/>
                  <a:pt x="557" y="143"/>
                  <a:pt x="571" y="143"/>
                </a:cubicBezTo>
                <a:cubicBezTo>
                  <a:pt x="585" y="143"/>
                  <a:pt x="596" y="139"/>
                  <a:pt x="605" y="130"/>
                </a:cubicBezTo>
                <a:cubicBezTo>
                  <a:pt x="613" y="121"/>
                  <a:pt x="618" y="109"/>
                  <a:pt x="618" y="94"/>
                </a:cubicBezTo>
                <a:cubicBezTo>
                  <a:pt x="618" y="79"/>
                  <a:pt x="614" y="67"/>
                  <a:pt x="606" y="58"/>
                </a:cubicBezTo>
                <a:close/>
                <a:moveTo>
                  <a:pt x="594" y="121"/>
                </a:moveTo>
                <a:cubicBezTo>
                  <a:pt x="589" y="128"/>
                  <a:pt x="582" y="131"/>
                  <a:pt x="572" y="131"/>
                </a:cubicBezTo>
                <a:cubicBezTo>
                  <a:pt x="562" y="131"/>
                  <a:pt x="555" y="127"/>
                  <a:pt x="549" y="121"/>
                </a:cubicBezTo>
                <a:cubicBezTo>
                  <a:pt x="543" y="115"/>
                  <a:pt x="540" y="106"/>
                  <a:pt x="540" y="95"/>
                </a:cubicBezTo>
                <a:cubicBezTo>
                  <a:pt x="540" y="83"/>
                  <a:pt x="543" y="74"/>
                  <a:pt x="549" y="67"/>
                </a:cubicBezTo>
                <a:cubicBezTo>
                  <a:pt x="554" y="61"/>
                  <a:pt x="562" y="58"/>
                  <a:pt x="572" y="58"/>
                </a:cubicBezTo>
                <a:cubicBezTo>
                  <a:pt x="582" y="58"/>
                  <a:pt x="589" y="61"/>
                  <a:pt x="594" y="67"/>
                </a:cubicBezTo>
                <a:cubicBezTo>
                  <a:pt x="599" y="73"/>
                  <a:pt x="602" y="83"/>
                  <a:pt x="602" y="94"/>
                </a:cubicBezTo>
                <a:cubicBezTo>
                  <a:pt x="602" y="106"/>
                  <a:pt x="600" y="115"/>
                  <a:pt x="594" y="121"/>
                </a:cubicBezTo>
                <a:close/>
                <a:moveTo>
                  <a:pt x="682" y="2"/>
                </a:moveTo>
                <a:cubicBezTo>
                  <a:pt x="679" y="1"/>
                  <a:pt x="676" y="0"/>
                  <a:pt x="671" y="0"/>
                </a:cubicBezTo>
                <a:cubicBezTo>
                  <a:pt x="662" y="0"/>
                  <a:pt x="655" y="3"/>
                  <a:pt x="650" y="9"/>
                </a:cubicBezTo>
                <a:cubicBezTo>
                  <a:pt x="644" y="15"/>
                  <a:pt x="641" y="22"/>
                  <a:pt x="641" y="32"/>
                </a:cubicBezTo>
                <a:cubicBezTo>
                  <a:pt x="641" y="47"/>
                  <a:pt x="641" y="47"/>
                  <a:pt x="641" y="47"/>
                </a:cubicBezTo>
                <a:cubicBezTo>
                  <a:pt x="625" y="47"/>
                  <a:pt x="625" y="47"/>
                  <a:pt x="625" y="47"/>
                </a:cubicBezTo>
                <a:cubicBezTo>
                  <a:pt x="625" y="60"/>
                  <a:pt x="625" y="60"/>
                  <a:pt x="625" y="60"/>
                </a:cubicBezTo>
                <a:cubicBezTo>
                  <a:pt x="641" y="60"/>
                  <a:pt x="641" y="60"/>
                  <a:pt x="641" y="60"/>
                </a:cubicBezTo>
                <a:cubicBezTo>
                  <a:pt x="641" y="141"/>
                  <a:pt x="641" y="141"/>
                  <a:pt x="641" y="141"/>
                </a:cubicBezTo>
                <a:cubicBezTo>
                  <a:pt x="656" y="141"/>
                  <a:pt x="656" y="141"/>
                  <a:pt x="656" y="141"/>
                </a:cubicBezTo>
                <a:cubicBezTo>
                  <a:pt x="656" y="60"/>
                  <a:pt x="656" y="60"/>
                  <a:pt x="656" y="60"/>
                </a:cubicBezTo>
                <a:cubicBezTo>
                  <a:pt x="678" y="60"/>
                  <a:pt x="678" y="60"/>
                  <a:pt x="678" y="60"/>
                </a:cubicBezTo>
                <a:cubicBezTo>
                  <a:pt x="678" y="47"/>
                  <a:pt x="678" y="47"/>
                  <a:pt x="678" y="47"/>
                </a:cubicBezTo>
                <a:cubicBezTo>
                  <a:pt x="656" y="47"/>
                  <a:pt x="656" y="47"/>
                  <a:pt x="656" y="47"/>
                </a:cubicBezTo>
                <a:cubicBezTo>
                  <a:pt x="656" y="33"/>
                  <a:pt x="656" y="33"/>
                  <a:pt x="656" y="33"/>
                </a:cubicBezTo>
                <a:cubicBezTo>
                  <a:pt x="656" y="19"/>
                  <a:pt x="661" y="13"/>
                  <a:pt x="672" y="13"/>
                </a:cubicBezTo>
                <a:cubicBezTo>
                  <a:pt x="676" y="13"/>
                  <a:pt x="679" y="14"/>
                  <a:pt x="682" y="15"/>
                </a:cubicBezTo>
                <a:cubicBezTo>
                  <a:pt x="682" y="2"/>
                  <a:pt x="682" y="2"/>
                  <a:pt x="682" y="2"/>
                </a:cubicBezTo>
                <a:close/>
                <a:moveTo>
                  <a:pt x="740" y="127"/>
                </a:moveTo>
                <a:cubicBezTo>
                  <a:pt x="737" y="129"/>
                  <a:pt x="734" y="130"/>
                  <a:pt x="730" y="130"/>
                </a:cubicBezTo>
                <a:cubicBezTo>
                  <a:pt x="725" y="130"/>
                  <a:pt x="721" y="129"/>
                  <a:pt x="719" y="126"/>
                </a:cubicBezTo>
                <a:cubicBezTo>
                  <a:pt x="717" y="124"/>
                  <a:pt x="716" y="119"/>
                  <a:pt x="716" y="113"/>
                </a:cubicBezTo>
                <a:cubicBezTo>
                  <a:pt x="716" y="60"/>
                  <a:pt x="716" y="60"/>
                  <a:pt x="716" y="60"/>
                </a:cubicBezTo>
                <a:cubicBezTo>
                  <a:pt x="740" y="60"/>
                  <a:pt x="740" y="60"/>
                  <a:pt x="740" y="60"/>
                </a:cubicBezTo>
                <a:cubicBezTo>
                  <a:pt x="740" y="47"/>
                  <a:pt x="740" y="47"/>
                  <a:pt x="740" y="47"/>
                </a:cubicBezTo>
                <a:cubicBezTo>
                  <a:pt x="716" y="47"/>
                  <a:pt x="716" y="47"/>
                  <a:pt x="716" y="47"/>
                </a:cubicBezTo>
                <a:cubicBezTo>
                  <a:pt x="716" y="19"/>
                  <a:pt x="716" y="19"/>
                  <a:pt x="716" y="19"/>
                </a:cubicBezTo>
                <a:cubicBezTo>
                  <a:pt x="701" y="24"/>
                  <a:pt x="701" y="24"/>
                  <a:pt x="701" y="24"/>
                </a:cubicBezTo>
                <a:cubicBezTo>
                  <a:pt x="701" y="47"/>
                  <a:pt x="701" y="47"/>
                  <a:pt x="701" y="47"/>
                </a:cubicBezTo>
                <a:cubicBezTo>
                  <a:pt x="685" y="47"/>
                  <a:pt x="685" y="47"/>
                  <a:pt x="685" y="47"/>
                </a:cubicBezTo>
                <a:cubicBezTo>
                  <a:pt x="685" y="60"/>
                  <a:pt x="685" y="60"/>
                  <a:pt x="685" y="60"/>
                </a:cubicBezTo>
                <a:cubicBezTo>
                  <a:pt x="701" y="60"/>
                  <a:pt x="701" y="60"/>
                  <a:pt x="701" y="60"/>
                </a:cubicBezTo>
                <a:cubicBezTo>
                  <a:pt x="701" y="116"/>
                  <a:pt x="701" y="116"/>
                  <a:pt x="701" y="116"/>
                </a:cubicBezTo>
                <a:cubicBezTo>
                  <a:pt x="701" y="134"/>
                  <a:pt x="709" y="143"/>
                  <a:pt x="725" y="143"/>
                </a:cubicBezTo>
                <a:cubicBezTo>
                  <a:pt x="731" y="143"/>
                  <a:pt x="736" y="142"/>
                  <a:pt x="740" y="140"/>
                </a:cubicBezTo>
                <a:cubicBezTo>
                  <a:pt x="740" y="127"/>
                  <a:pt x="740" y="127"/>
                  <a:pt x="740" y="127"/>
                </a:cubicBezTo>
                <a:close/>
                <a:moveTo>
                  <a:pt x="865" y="97"/>
                </a:moveTo>
                <a:cubicBezTo>
                  <a:pt x="861" y="88"/>
                  <a:pt x="857" y="83"/>
                  <a:pt x="852" y="81"/>
                </a:cubicBezTo>
                <a:cubicBezTo>
                  <a:pt x="852" y="81"/>
                  <a:pt x="852" y="81"/>
                  <a:pt x="852" y="81"/>
                </a:cubicBezTo>
                <a:cubicBezTo>
                  <a:pt x="861" y="79"/>
                  <a:pt x="868" y="75"/>
                  <a:pt x="873" y="68"/>
                </a:cubicBezTo>
                <a:cubicBezTo>
                  <a:pt x="878" y="62"/>
                  <a:pt x="881" y="54"/>
                  <a:pt x="881" y="45"/>
                </a:cubicBezTo>
                <a:cubicBezTo>
                  <a:pt x="881" y="34"/>
                  <a:pt x="878" y="25"/>
                  <a:pt x="870" y="19"/>
                </a:cubicBezTo>
                <a:cubicBezTo>
                  <a:pt x="863" y="13"/>
                  <a:pt x="854" y="10"/>
                  <a:pt x="841" y="10"/>
                </a:cubicBezTo>
                <a:cubicBezTo>
                  <a:pt x="802" y="10"/>
                  <a:pt x="802" y="10"/>
                  <a:pt x="802" y="10"/>
                </a:cubicBezTo>
                <a:cubicBezTo>
                  <a:pt x="802" y="141"/>
                  <a:pt x="802" y="141"/>
                  <a:pt x="802" y="141"/>
                </a:cubicBezTo>
                <a:cubicBezTo>
                  <a:pt x="817" y="141"/>
                  <a:pt x="817" y="141"/>
                  <a:pt x="817" y="141"/>
                </a:cubicBezTo>
                <a:cubicBezTo>
                  <a:pt x="817" y="85"/>
                  <a:pt x="817" y="85"/>
                  <a:pt x="817" y="85"/>
                </a:cubicBezTo>
                <a:cubicBezTo>
                  <a:pt x="831" y="85"/>
                  <a:pt x="831" y="85"/>
                  <a:pt x="831" y="85"/>
                </a:cubicBezTo>
                <a:cubicBezTo>
                  <a:pt x="839" y="85"/>
                  <a:pt x="846" y="91"/>
                  <a:pt x="851" y="102"/>
                </a:cubicBezTo>
                <a:cubicBezTo>
                  <a:pt x="868" y="141"/>
                  <a:pt x="868" y="141"/>
                  <a:pt x="868" y="141"/>
                </a:cubicBezTo>
                <a:cubicBezTo>
                  <a:pt x="886" y="141"/>
                  <a:pt x="886" y="141"/>
                  <a:pt x="886" y="141"/>
                </a:cubicBezTo>
                <a:cubicBezTo>
                  <a:pt x="865" y="97"/>
                  <a:pt x="865" y="97"/>
                  <a:pt x="865" y="97"/>
                </a:cubicBezTo>
                <a:close/>
                <a:moveTo>
                  <a:pt x="857" y="64"/>
                </a:moveTo>
                <a:cubicBezTo>
                  <a:pt x="852" y="69"/>
                  <a:pt x="846" y="71"/>
                  <a:pt x="837" y="71"/>
                </a:cubicBezTo>
                <a:cubicBezTo>
                  <a:pt x="817" y="71"/>
                  <a:pt x="817" y="71"/>
                  <a:pt x="817" y="71"/>
                </a:cubicBezTo>
                <a:cubicBezTo>
                  <a:pt x="817" y="23"/>
                  <a:pt x="817" y="23"/>
                  <a:pt x="817" y="23"/>
                </a:cubicBezTo>
                <a:cubicBezTo>
                  <a:pt x="838" y="23"/>
                  <a:pt x="838" y="23"/>
                  <a:pt x="838" y="23"/>
                </a:cubicBezTo>
                <a:cubicBezTo>
                  <a:pt x="847" y="23"/>
                  <a:pt x="854" y="25"/>
                  <a:pt x="858" y="29"/>
                </a:cubicBezTo>
                <a:cubicBezTo>
                  <a:pt x="863" y="33"/>
                  <a:pt x="865" y="39"/>
                  <a:pt x="865" y="46"/>
                </a:cubicBezTo>
                <a:cubicBezTo>
                  <a:pt x="865" y="53"/>
                  <a:pt x="862" y="59"/>
                  <a:pt x="857" y="64"/>
                </a:cubicBezTo>
                <a:close/>
                <a:moveTo>
                  <a:pt x="981" y="90"/>
                </a:moveTo>
                <a:cubicBezTo>
                  <a:pt x="981" y="76"/>
                  <a:pt x="977" y="65"/>
                  <a:pt x="971" y="57"/>
                </a:cubicBezTo>
                <a:cubicBezTo>
                  <a:pt x="964" y="49"/>
                  <a:pt x="954" y="45"/>
                  <a:pt x="942" y="45"/>
                </a:cubicBezTo>
                <a:cubicBezTo>
                  <a:pt x="934" y="45"/>
                  <a:pt x="927" y="47"/>
                  <a:pt x="920" y="51"/>
                </a:cubicBezTo>
                <a:cubicBezTo>
                  <a:pt x="913" y="55"/>
                  <a:pt x="908" y="61"/>
                  <a:pt x="904" y="69"/>
                </a:cubicBezTo>
                <a:cubicBezTo>
                  <a:pt x="901" y="77"/>
                  <a:pt x="899" y="85"/>
                  <a:pt x="899" y="95"/>
                </a:cubicBezTo>
                <a:cubicBezTo>
                  <a:pt x="899" y="110"/>
                  <a:pt x="903" y="122"/>
                  <a:pt x="910" y="130"/>
                </a:cubicBezTo>
                <a:cubicBezTo>
                  <a:pt x="918" y="139"/>
                  <a:pt x="928" y="143"/>
                  <a:pt x="941" y="143"/>
                </a:cubicBezTo>
                <a:cubicBezTo>
                  <a:pt x="955" y="143"/>
                  <a:pt x="966" y="140"/>
                  <a:pt x="974" y="134"/>
                </a:cubicBezTo>
                <a:cubicBezTo>
                  <a:pt x="974" y="120"/>
                  <a:pt x="974" y="120"/>
                  <a:pt x="974" y="120"/>
                </a:cubicBezTo>
                <a:cubicBezTo>
                  <a:pt x="965" y="127"/>
                  <a:pt x="956" y="131"/>
                  <a:pt x="945" y="131"/>
                </a:cubicBezTo>
                <a:cubicBezTo>
                  <a:pt x="936" y="131"/>
                  <a:pt x="928" y="128"/>
                  <a:pt x="923" y="122"/>
                </a:cubicBezTo>
                <a:cubicBezTo>
                  <a:pt x="917" y="117"/>
                  <a:pt x="915" y="109"/>
                  <a:pt x="914" y="98"/>
                </a:cubicBezTo>
                <a:cubicBezTo>
                  <a:pt x="981" y="98"/>
                  <a:pt x="981" y="98"/>
                  <a:pt x="981" y="98"/>
                </a:cubicBezTo>
                <a:cubicBezTo>
                  <a:pt x="981" y="90"/>
                  <a:pt x="981" y="90"/>
                  <a:pt x="981" y="90"/>
                </a:cubicBezTo>
                <a:close/>
                <a:moveTo>
                  <a:pt x="915" y="85"/>
                </a:moveTo>
                <a:cubicBezTo>
                  <a:pt x="916" y="77"/>
                  <a:pt x="919" y="70"/>
                  <a:pt x="924" y="65"/>
                </a:cubicBezTo>
                <a:cubicBezTo>
                  <a:pt x="929" y="60"/>
                  <a:pt x="935" y="58"/>
                  <a:pt x="942" y="58"/>
                </a:cubicBezTo>
                <a:cubicBezTo>
                  <a:pt x="949" y="58"/>
                  <a:pt x="955" y="60"/>
                  <a:pt x="959" y="65"/>
                </a:cubicBezTo>
                <a:cubicBezTo>
                  <a:pt x="963" y="70"/>
                  <a:pt x="965" y="76"/>
                  <a:pt x="965" y="85"/>
                </a:cubicBezTo>
                <a:cubicBezTo>
                  <a:pt x="915" y="85"/>
                  <a:pt x="915" y="85"/>
                  <a:pt x="915" y="85"/>
                </a:cubicBezTo>
                <a:close/>
                <a:moveTo>
                  <a:pt x="1047" y="100"/>
                </a:moveTo>
                <a:cubicBezTo>
                  <a:pt x="1043" y="96"/>
                  <a:pt x="1037" y="92"/>
                  <a:pt x="1028" y="88"/>
                </a:cubicBezTo>
                <a:cubicBezTo>
                  <a:pt x="1021" y="85"/>
                  <a:pt x="1016" y="83"/>
                  <a:pt x="1014" y="80"/>
                </a:cubicBezTo>
                <a:cubicBezTo>
                  <a:pt x="1011" y="78"/>
                  <a:pt x="1010" y="75"/>
                  <a:pt x="1010" y="71"/>
                </a:cubicBezTo>
                <a:cubicBezTo>
                  <a:pt x="1010" y="67"/>
                  <a:pt x="1012" y="64"/>
                  <a:pt x="1015" y="61"/>
                </a:cubicBezTo>
                <a:cubicBezTo>
                  <a:pt x="1018" y="59"/>
                  <a:pt x="1022" y="58"/>
                  <a:pt x="1027" y="58"/>
                </a:cubicBezTo>
                <a:cubicBezTo>
                  <a:pt x="1035" y="58"/>
                  <a:pt x="1042" y="60"/>
                  <a:pt x="1048" y="64"/>
                </a:cubicBezTo>
                <a:cubicBezTo>
                  <a:pt x="1048" y="49"/>
                  <a:pt x="1048" y="49"/>
                  <a:pt x="1048" y="49"/>
                </a:cubicBezTo>
                <a:cubicBezTo>
                  <a:pt x="1042" y="46"/>
                  <a:pt x="1035" y="45"/>
                  <a:pt x="1028" y="45"/>
                </a:cubicBezTo>
                <a:cubicBezTo>
                  <a:pt x="1018" y="45"/>
                  <a:pt x="1010" y="47"/>
                  <a:pt x="1004" y="53"/>
                </a:cubicBezTo>
                <a:cubicBezTo>
                  <a:pt x="998" y="58"/>
                  <a:pt x="995" y="64"/>
                  <a:pt x="995" y="72"/>
                </a:cubicBezTo>
                <a:cubicBezTo>
                  <a:pt x="995" y="79"/>
                  <a:pt x="996" y="84"/>
                  <a:pt x="1000" y="88"/>
                </a:cubicBezTo>
                <a:cubicBezTo>
                  <a:pt x="1003" y="92"/>
                  <a:pt x="1009" y="96"/>
                  <a:pt x="1017" y="100"/>
                </a:cubicBezTo>
                <a:cubicBezTo>
                  <a:pt x="1026" y="104"/>
                  <a:pt x="1031" y="107"/>
                  <a:pt x="1033" y="109"/>
                </a:cubicBezTo>
                <a:cubicBezTo>
                  <a:pt x="1036" y="111"/>
                  <a:pt x="1037" y="114"/>
                  <a:pt x="1037" y="117"/>
                </a:cubicBezTo>
                <a:cubicBezTo>
                  <a:pt x="1037" y="126"/>
                  <a:pt x="1031" y="131"/>
                  <a:pt x="1019" y="131"/>
                </a:cubicBezTo>
                <a:cubicBezTo>
                  <a:pt x="1010" y="131"/>
                  <a:pt x="1002" y="128"/>
                  <a:pt x="994" y="122"/>
                </a:cubicBezTo>
                <a:cubicBezTo>
                  <a:pt x="994" y="138"/>
                  <a:pt x="994" y="138"/>
                  <a:pt x="994" y="138"/>
                </a:cubicBezTo>
                <a:cubicBezTo>
                  <a:pt x="1001" y="142"/>
                  <a:pt x="1009" y="143"/>
                  <a:pt x="1018" y="143"/>
                </a:cubicBezTo>
                <a:cubicBezTo>
                  <a:pt x="1028" y="143"/>
                  <a:pt x="1037" y="141"/>
                  <a:pt x="1043" y="136"/>
                </a:cubicBezTo>
                <a:cubicBezTo>
                  <a:pt x="1049" y="131"/>
                  <a:pt x="1052" y="124"/>
                  <a:pt x="1052" y="116"/>
                </a:cubicBezTo>
                <a:cubicBezTo>
                  <a:pt x="1052" y="110"/>
                  <a:pt x="1050" y="104"/>
                  <a:pt x="1047" y="100"/>
                </a:cubicBezTo>
                <a:close/>
                <a:moveTo>
                  <a:pt x="1147" y="90"/>
                </a:moveTo>
                <a:cubicBezTo>
                  <a:pt x="1147" y="76"/>
                  <a:pt x="1144" y="65"/>
                  <a:pt x="1137" y="57"/>
                </a:cubicBezTo>
                <a:cubicBezTo>
                  <a:pt x="1130" y="49"/>
                  <a:pt x="1121" y="45"/>
                  <a:pt x="1108" y="45"/>
                </a:cubicBezTo>
                <a:cubicBezTo>
                  <a:pt x="1100" y="45"/>
                  <a:pt x="1093" y="47"/>
                  <a:pt x="1086" y="51"/>
                </a:cubicBezTo>
                <a:cubicBezTo>
                  <a:pt x="1080" y="55"/>
                  <a:pt x="1075" y="61"/>
                  <a:pt x="1071" y="69"/>
                </a:cubicBezTo>
                <a:cubicBezTo>
                  <a:pt x="1067" y="77"/>
                  <a:pt x="1065" y="85"/>
                  <a:pt x="1065" y="95"/>
                </a:cubicBezTo>
                <a:cubicBezTo>
                  <a:pt x="1065" y="110"/>
                  <a:pt x="1069" y="122"/>
                  <a:pt x="1076" y="130"/>
                </a:cubicBezTo>
                <a:cubicBezTo>
                  <a:pt x="1084" y="139"/>
                  <a:pt x="1094" y="143"/>
                  <a:pt x="1108" y="143"/>
                </a:cubicBezTo>
                <a:cubicBezTo>
                  <a:pt x="1121" y="143"/>
                  <a:pt x="1132" y="140"/>
                  <a:pt x="1141" y="134"/>
                </a:cubicBezTo>
                <a:cubicBezTo>
                  <a:pt x="1141" y="120"/>
                  <a:pt x="1141" y="120"/>
                  <a:pt x="1141" y="120"/>
                </a:cubicBezTo>
                <a:cubicBezTo>
                  <a:pt x="1132" y="127"/>
                  <a:pt x="1122" y="131"/>
                  <a:pt x="1111" y="131"/>
                </a:cubicBezTo>
                <a:cubicBezTo>
                  <a:pt x="1102" y="131"/>
                  <a:pt x="1095" y="128"/>
                  <a:pt x="1089" y="122"/>
                </a:cubicBezTo>
                <a:cubicBezTo>
                  <a:pt x="1084" y="117"/>
                  <a:pt x="1081" y="109"/>
                  <a:pt x="1081" y="98"/>
                </a:cubicBezTo>
                <a:cubicBezTo>
                  <a:pt x="1147" y="98"/>
                  <a:pt x="1147" y="98"/>
                  <a:pt x="1147" y="98"/>
                </a:cubicBezTo>
                <a:cubicBezTo>
                  <a:pt x="1147" y="90"/>
                  <a:pt x="1147" y="90"/>
                  <a:pt x="1147" y="90"/>
                </a:cubicBezTo>
                <a:close/>
                <a:moveTo>
                  <a:pt x="1081" y="85"/>
                </a:moveTo>
                <a:cubicBezTo>
                  <a:pt x="1082" y="77"/>
                  <a:pt x="1085" y="70"/>
                  <a:pt x="1090" y="65"/>
                </a:cubicBezTo>
                <a:cubicBezTo>
                  <a:pt x="1095" y="60"/>
                  <a:pt x="1101" y="58"/>
                  <a:pt x="1108" y="58"/>
                </a:cubicBezTo>
                <a:cubicBezTo>
                  <a:pt x="1116" y="58"/>
                  <a:pt x="1121" y="60"/>
                  <a:pt x="1125" y="65"/>
                </a:cubicBezTo>
                <a:cubicBezTo>
                  <a:pt x="1130" y="70"/>
                  <a:pt x="1132" y="76"/>
                  <a:pt x="1132" y="85"/>
                </a:cubicBezTo>
                <a:cubicBezTo>
                  <a:pt x="1081" y="85"/>
                  <a:pt x="1081" y="85"/>
                  <a:pt x="1081" y="85"/>
                </a:cubicBezTo>
                <a:close/>
                <a:moveTo>
                  <a:pt x="1234" y="80"/>
                </a:moveTo>
                <a:cubicBezTo>
                  <a:pt x="1234" y="57"/>
                  <a:pt x="1223" y="45"/>
                  <a:pt x="1201" y="45"/>
                </a:cubicBezTo>
                <a:cubicBezTo>
                  <a:pt x="1196" y="45"/>
                  <a:pt x="1190" y="46"/>
                  <a:pt x="1183" y="48"/>
                </a:cubicBezTo>
                <a:cubicBezTo>
                  <a:pt x="1176" y="50"/>
                  <a:pt x="1172" y="52"/>
                  <a:pt x="1169" y="54"/>
                </a:cubicBezTo>
                <a:cubicBezTo>
                  <a:pt x="1169" y="69"/>
                  <a:pt x="1169" y="69"/>
                  <a:pt x="1169" y="69"/>
                </a:cubicBezTo>
                <a:cubicBezTo>
                  <a:pt x="1178" y="62"/>
                  <a:pt x="1188" y="58"/>
                  <a:pt x="1199" y="58"/>
                </a:cubicBezTo>
                <a:cubicBezTo>
                  <a:pt x="1212" y="58"/>
                  <a:pt x="1219" y="66"/>
                  <a:pt x="1219" y="82"/>
                </a:cubicBezTo>
                <a:cubicBezTo>
                  <a:pt x="1191" y="86"/>
                  <a:pt x="1191" y="86"/>
                  <a:pt x="1191" y="86"/>
                </a:cubicBezTo>
                <a:cubicBezTo>
                  <a:pt x="1170" y="88"/>
                  <a:pt x="1160" y="99"/>
                  <a:pt x="1160" y="116"/>
                </a:cubicBezTo>
                <a:cubicBezTo>
                  <a:pt x="1160" y="125"/>
                  <a:pt x="1162" y="131"/>
                  <a:pt x="1168" y="136"/>
                </a:cubicBezTo>
                <a:cubicBezTo>
                  <a:pt x="1173" y="141"/>
                  <a:pt x="1180" y="143"/>
                  <a:pt x="1190" y="143"/>
                </a:cubicBezTo>
                <a:cubicBezTo>
                  <a:pt x="1202" y="143"/>
                  <a:pt x="1212" y="138"/>
                  <a:pt x="1218" y="126"/>
                </a:cubicBezTo>
                <a:cubicBezTo>
                  <a:pt x="1219" y="126"/>
                  <a:pt x="1219" y="126"/>
                  <a:pt x="1219" y="126"/>
                </a:cubicBezTo>
                <a:cubicBezTo>
                  <a:pt x="1219" y="141"/>
                  <a:pt x="1219" y="141"/>
                  <a:pt x="1219" y="141"/>
                </a:cubicBezTo>
                <a:cubicBezTo>
                  <a:pt x="1234" y="141"/>
                  <a:pt x="1234" y="141"/>
                  <a:pt x="1234" y="141"/>
                </a:cubicBezTo>
                <a:cubicBezTo>
                  <a:pt x="1234" y="80"/>
                  <a:pt x="1234" y="80"/>
                  <a:pt x="1234" y="80"/>
                </a:cubicBezTo>
                <a:close/>
                <a:moveTo>
                  <a:pt x="1219" y="103"/>
                </a:moveTo>
                <a:cubicBezTo>
                  <a:pt x="1219" y="111"/>
                  <a:pt x="1216" y="117"/>
                  <a:pt x="1212" y="123"/>
                </a:cubicBezTo>
                <a:cubicBezTo>
                  <a:pt x="1207" y="128"/>
                  <a:pt x="1200" y="131"/>
                  <a:pt x="1193" y="131"/>
                </a:cubicBezTo>
                <a:cubicBezTo>
                  <a:pt x="1188" y="131"/>
                  <a:pt x="1183" y="129"/>
                  <a:pt x="1180" y="126"/>
                </a:cubicBezTo>
                <a:cubicBezTo>
                  <a:pt x="1177" y="124"/>
                  <a:pt x="1175" y="120"/>
                  <a:pt x="1175" y="115"/>
                </a:cubicBezTo>
                <a:cubicBezTo>
                  <a:pt x="1175" y="109"/>
                  <a:pt x="1177" y="105"/>
                  <a:pt x="1180" y="102"/>
                </a:cubicBezTo>
                <a:cubicBezTo>
                  <a:pt x="1183" y="100"/>
                  <a:pt x="1188" y="98"/>
                  <a:pt x="1196" y="97"/>
                </a:cubicBezTo>
                <a:cubicBezTo>
                  <a:pt x="1219" y="94"/>
                  <a:pt x="1219" y="94"/>
                  <a:pt x="1219" y="94"/>
                </a:cubicBezTo>
                <a:cubicBezTo>
                  <a:pt x="1219" y="103"/>
                  <a:pt x="1219" y="103"/>
                  <a:pt x="1219" y="103"/>
                </a:cubicBezTo>
                <a:close/>
                <a:moveTo>
                  <a:pt x="1309" y="47"/>
                </a:moveTo>
                <a:cubicBezTo>
                  <a:pt x="1307" y="46"/>
                  <a:pt x="1304" y="46"/>
                  <a:pt x="1300" y="46"/>
                </a:cubicBezTo>
                <a:cubicBezTo>
                  <a:pt x="1295" y="46"/>
                  <a:pt x="1290" y="47"/>
                  <a:pt x="1285" y="51"/>
                </a:cubicBezTo>
                <a:cubicBezTo>
                  <a:pt x="1281" y="55"/>
                  <a:pt x="1278" y="60"/>
                  <a:pt x="1276" y="67"/>
                </a:cubicBezTo>
                <a:cubicBezTo>
                  <a:pt x="1275" y="67"/>
                  <a:pt x="1275" y="67"/>
                  <a:pt x="1275" y="67"/>
                </a:cubicBezTo>
                <a:cubicBezTo>
                  <a:pt x="1275" y="47"/>
                  <a:pt x="1275" y="47"/>
                  <a:pt x="1275" y="47"/>
                </a:cubicBezTo>
                <a:cubicBezTo>
                  <a:pt x="1260" y="47"/>
                  <a:pt x="1260" y="47"/>
                  <a:pt x="1260" y="47"/>
                </a:cubicBezTo>
                <a:cubicBezTo>
                  <a:pt x="1260" y="141"/>
                  <a:pt x="1260" y="141"/>
                  <a:pt x="1260" y="141"/>
                </a:cubicBezTo>
                <a:cubicBezTo>
                  <a:pt x="1275" y="141"/>
                  <a:pt x="1275" y="141"/>
                  <a:pt x="1275" y="141"/>
                </a:cubicBezTo>
                <a:cubicBezTo>
                  <a:pt x="1275" y="93"/>
                  <a:pt x="1275" y="93"/>
                  <a:pt x="1275" y="93"/>
                </a:cubicBezTo>
                <a:cubicBezTo>
                  <a:pt x="1275" y="83"/>
                  <a:pt x="1277" y="75"/>
                  <a:pt x="1282" y="69"/>
                </a:cubicBezTo>
                <a:cubicBezTo>
                  <a:pt x="1286" y="63"/>
                  <a:pt x="1291" y="59"/>
                  <a:pt x="1298" y="59"/>
                </a:cubicBezTo>
                <a:cubicBezTo>
                  <a:pt x="1303" y="59"/>
                  <a:pt x="1307" y="60"/>
                  <a:pt x="1309" y="62"/>
                </a:cubicBezTo>
                <a:cubicBezTo>
                  <a:pt x="1309" y="47"/>
                  <a:pt x="1309" y="47"/>
                  <a:pt x="1309" y="47"/>
                </a:cubicBezTo>
                <a:close/>
                <a:moveTo>
                  <a:pt x="1385" y="123"/>
                </a:moveTo>
                <a:cubicBezTo>
                  <a:pt x="1378" y="128"/>
                  <a:pt x="1370" y="131"/>
                  <a:pt x="1362" y="131"/>
                </a:cubicBezTo>
                <a:cubicBezTo>
                  <a:pt x="1352" y="131"/>
                  <a:pt x="1344" y="127"/>
                  <a:pt x="1338" y="121"/>
                </a:cubicBezTo>
                <a:cubicBezTo>
                  <a:pt x="1333" y="115"/>
                  <a:pt x="1330" y="106"/>
                  <a:pt x="1330" y="95"/>
                </a:cubicBezTo>
                <a:cubicBezTo>
                  <a:pt x="1330" y="84"/>
                  <a:pt x="1333" y="75"/>
                  <a:pt x="1339" y="68"/>
                </a:cubicBezTo>
                <a:cubicBezTo>
                  <a:pt x="1345" y="61"/>
                  <a:pt x="1353" y="58"/>
                  <a:pt x="1363" y="58"/>
                </a:cubicBezTo>
                <a:cubicBezTo>
                  <a:pt x="1370" y="58"/>
                  <a:pt x="1378" y="60"/>
                  <a:pt x="1385" y="65"/>
                </a:cubicBezTo>
                <a:cubicBezTo>
                  <a:pt x="1385" y="50"/>
                  <a:pt x="1385" y="50"/>
                  <a:pt x="1385" y="50"/>
                </a:cubicBezTo>
                <a:cubicBezTo>
                  <a:pt x="1379" y="46"/>
                  <a:pt x="1371" y="45"/>
                  <a:pt x="1363" y="45"/>
                </a:cubicBezTo>
                <a:cubicBezTo>
                  <a:pt x="1348" y="45"/>
                  <a:pt x="1337" y="50"/>
                  <a:pt x="1328" y="59"/>
                </a:cubicBezTo>
                <a:cubicBezTo>
                  <a:pt x="1319" y="68"/>
                  <a:pt x="1314" y="81"/>
                  <a:pt x="1314" y="96"/>
                </a:cubicBezTo>
                <a:cubicBezTo>
                  <a:pt x="1314" y="105"/>
                  <a:pt x="1316" y="114"/>
                  <a:pt x="1320" y="121"/>
                </a:cubicBezTo>
                <a:cubicBezTo>
                  <a:pt x="1324" y="128"/>
                  <a:pt x="1329" y="134"/>
                  <a:pt x="1336" y="138"/>
                </a:cubicBezTo>
                <a:cubicBezTo>
                  <a:pt x="1343" y="142"/>
                  <a:pt x="1350" y="143"/>
                  <a:pt x="1359" y="143"/>
                </a:cubicBezTo>
                <a:cubicBezTo>
                  <a:pt x="1369" y="143"/>
                  <a:pt x="1378" y="141"/>
                  <a:pt x="1385" y="137"/>
                </a:cubicBezTo>
                <a:cubicBezTo>
                  <a:pt x="1385" y="123"/>
                  <a:pt x="1385" y="123"/>
                  <a:pt x="1385" y="123"/>
                </a:cubicBezTo>
                <a:close/>
                <a:moveTo>
                  <a:pt x="1484" y="83"/>
                </a:moveTo>
                <a:cubicBezTo>
                  <a:pt x="1484" y="58"/>
                  <a:pt x="1473" y="45"/>
                  <a:pt x="1452" y="45"/>
                </a:cubicBezTo>
                <a:cubicBezTo>
                  <a:pt x="1439" y="45"/>
                  <a:pt x="1428" y="51"/>
                  <a:pt x="1421" y="63"/>
                </a:cubicBezTo>
                <a:cubicBezTo>
                  <a:pt x="1421" y="63"/>
                  <a:pt x="1421" y="63"/>
                  <a:pt x="1421" y="63"/>
                </a:cubicBezTo>
                <a:cubicBezTo>
                  <a:pt x="1421" y="2"/>
                  <a:pt x="1421" y="2"/>
                  <a:pt x="1421" y="2"/>
                </a:cubicBezTo>
                <a:cubicBezTo>
                  <a:pt x="1406" y="2"/>
                  <a:pt x="1406" y="2"/>
                  <a:pt x="1406" y="2"/>
                </a:cubicBezTo>
                <a:cubicBezTo>
                  <a:pt x="1406" y="141"/>
                  <a:pt x="1406" y="141"/>
                  <a:pt x="1406" y="141"/>
                </a:cubicBezTo>
                <a:cubicBezTo>
                  <a:pt x="1421" y="141"/>
                  <a:pt x="1421" y="141"/>
                  <a:pt x="1421" y="141"/>
                </a:cubicBezTo>
                <a:cubicBezTo>
                  <a:pt x="1421" y="88"/>
                  <a:pt x="1421" y="88"/>
                  <a:pt x="1421" y="88"/>
                </a:cubicBezTo>
                <a:cubicBezTo>
                  <a:pt x="1421" y="79"/>
                  <a:pt x="1423" y="72"/>
                  <a:pt x="1428" y="66"/>
                </a:cubicBezTo>
                <a:cubicBezTo>
                  <a:pt x="1433" y="61"/>
                  <a:pt x="1439" y="58"/>
                  <a:pt x="1447" y="58"/>
                </a:cubicBezTo>
                <a:cubicBezTo>
                  <a:pt x="1461" y="58"/>
                  <a:pt x="1469" y="68"/>
                  <a:pt x="1469" y="87"/>
                </a:cubicBezTo>
                <a:cubicBezTo>
                  <a:pt x="1469" y="141"/>
                  <a:pt x="1469" y="141"/>
                  <a:pt x="1469" y="141"/>
                </a:cubicBezTo>
                <a:cubicBezTo>
                  <a:pt x="1484" y="141"/>
                  <a:pt x="1484" y="141"/>
                  <a:pt x="1484" y="141"/>
                </a:cubicBezTo>
                <a:cubicBezTo>
                  <a:pt x="1484" y="83"/>
                  <a:pt x="1484" y="83"/>
                  <a:pt x="1484" y="83"/>
                </a:cubicBezTo>
                <a:close/>
              </a:path>
            </a:pathLst>
          </a:custGeom>
          <a:solidFill>
            <a:schemeClr val="tx1"/>
          </a:solidFill>
          <a:ln>
            <a:noFill/>
          </a:ln>
        </p:spPr>
        <p:txBody>
          <a:bodyPr vert="horz" wrap="square" lIns="89642" tIns="44821" rIns="89642" bIns="44821" numCol="1" anchor="t" anchorCtr="0" compatLnSpc="1">
            <a:prstTxWarp prst="textNoShape">
              <a:avLst/>
            </a:prstTxWarp>
          </a:bodyPr>
          <a:lstStyle/>
          <a:p>
            <a:endParaRPr lang="en-US" sz="1765"/>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67890" y="0"/>
            <a:ext cx="6444056" cy="7935467"/>
          </a:xfrm>
          <a:custGeom>
            <a:avLst/>
            <a:gdLst>
              <a:gd name="connsiteX0" fmla="*/ 477273 w 6573273"/>
              <a:gd name="connsiteY0" fmla="*/ 0 h 8093442"/>
              <a:gd name="connsiteX1" fmla="*/ 6573273 w 6573273"/>
              <a:gd name="connsiteY1" fmla="*/ 0 h 8093442"/>
              <a:gd name="connsiteX2" fmla="*/ 6573273 w 6573273"/>
              <a:gd name="connsiteY2" fmla="*/ 6994525 h 8093442"/>
              <a:gd name="connsiteX3" fmla="*/ 477273 w 6573273"/>
              <a:gd name="connsiteY3" fmla="*/ 6994525 h 8093442"/>
              <a:gd name="connsiteX4" fmla="*/ 477273 w 6573273"/>
              <a:gd name="connsiteY4" fmla="*/ 8093442 h 8093442"/>
              <a:gd name="connsiteX5" fmla="*/ 0 w 6573273"/>
              <a:gd name="connsiteY5" fmla="*/ 8093442 h 8093442"/>
              <a:gd name="connsiteX6" fmla="*/ 0 w 6573273"/>
              <a:gd name="connsiteY6" fmla="*/ 4868863 h 8093442"/>
              <a:gd name="connsiteX7" fmla="*/ 477273 w 6573273"/>
              <a:gd name="connsiteY7" fmla="*/ 4868863 h 809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3273" h="8093442">
                <a:moveTo>
                  <a:pt x="477273" y="0"/>
                </a:moveTo>
                <a:lnTo>
                  <a:pt x="6573273" y="0"/>
                </a:lnTo>
                <a:lnTo>
                  <a:pt x="6573273" y="6994525"/>
                </a:lnTo>
                <a:lnTo>
                  <a:pt x="477273" y="6994525"/>
                </a:lnTo>
                <a:lnTo>
                  <a:pt x="477273" y="8093442"/>
                </a:lnTo>
                <a:lnTo>
                  <a:pt x="0" y="8093442"/>
                </a:lnTo>
                <a:lnTo>
                  <a:pt x="0" y="4868863"/>
                </a:lnTo>
                <a:lnTo>
                  <a:pt x="477273" y="4868863"/>
                </a:lnTo>
                <a:close/>
              </a:path>
            </a:pathLst>
          </a:custGeom>
          <a:noFill/>
          <a:ln>
            <a:noFill/>
          </a:ln>
        </p:spPr>
      </p:pic>
    </p:spTree>
    <p:extLst>
      <p:ext uri="{BB962C8B-B14F-4D97-AF65-F5344CB8AC3E}">
        <p14:creationId xmlns:p14="http://schemas.microsoft.com/office/powerpoint/2010/main" val="156999499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6"/>
          <p:cNvSpPr txBox="1"/>
          <p:nvPr/>
        </p:nvSpPr>
        <p:spPr>
          <a:xfrm>
            <a:off x="5199575" y="6405347"/>
            <a:ext cx="1792850" cy="452654"/>
          </a:xfrm>
          <a:prstGeom prst="rect">
            <a:avLst/>
          </a:prstGeom>
          <a:noFill/>
        </p:spPr>
        <p:txBody>
          <a:bodyPr wrap="square" lIns="179285" tIns="143428" rIns="179285" bIns="143428"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588"/>
              </a:spcAft>
            </a:pPr>
            <a:r>
              <a:rPr lang="en-US" sz="1078"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49829720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738658"/>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17214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47469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921253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2415"/>
            <a:ext cx="11653522" cy="2089751"/>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6"/>
          <p:cNvSpPr txBox="1"/>
          <p:nvPr/>
        </p:nvSpPr>
        <p:spPr>
          <a:xfrm>
            <a:off x="5199575" y="6405347"/>
            <a:ext cx="1792850" cy="452654"/>
          </a:xfrm>
          <a:prstGeom prst="rect">
            <a:avLst/>
          </a:prstGeom>
          <a:noFill/>
        </p:spPr>
        <p:txBody>
          <a:bodyPr wrap="square" lIns="179285" tIns="143428" rIns="179285" bIns="143428"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588"/>
              </a:spcAft>
            </a:pPr>
            <a:r>
              <a:rPr lang="en-US" sz="1078"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374720318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25562469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858001"/>
          </a:xfrm>
          <a:prstGeom prst="rect">
            <a:avLst/>
          </a:prstGeom>
          <a:noFill/>
          <a:ln>
            <a:noFill/>
          </a:ln>
        </p:spPr>
      </p:pic>
      <p:pic>
        <p:nvPicPr>
          <p:cNvPr id="3" name="Picture 2"/>
          <p:cNvPicPr>
            <a:picLocks noChangeAspect="1"/>
          </p:cNvPicPr>
          <p:nvPr userDrawn="1"/>
        </p:nvPicPr>
        <p:blipFill>
          <a:blip r:embed="rId3"/>
          <a:stretch>
            <a:fillRect/>
          </a:stretch>
        </p:blipFill>
        <p:spPr>
          <a:xfrm>
            <a:off x="485564" y="2440234"/>
            <a:ext cx="5470310" cy="540490"/>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white">
          <a:xfrm>
            <a:off x="10129913" y="6042777"/>
            <a:ext cx="1611036" cy="345156"/>
          </a:xfrm>
          <a:prstGeom prst="rect">
            <a:avLst/>
          </a:prstGeom>
        </p:spPr>
      </p:pic>
    </p:spTree>
    <p:extLst>
      <p:ext uri="{BB962C8B-B14F-4D97-AF65-F5344CB8AC3E}">
        <p14:creationId xmlns:p14="http://schemas.microsoft.com/office/powerpoint/2010/main" val="139218652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orient="horz" pos="4104">
          <p15:clr>
            <a:srgbClr val="C35EA4"/>
          </p15:clr>
        </p15:guide>
        <p15:guide id="3" pos="7546">
          <p15:clr>
            <a:srgbClr val="C35EA4"/>
          </p15:clr>
        </p15:guide>
        <p15:guide id="4" orient="horz" pos="302">
          <p15:clr>
            <a:srgbClr val="C35E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Walkin">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309635" y="459898"/>
            <a:ext cx="1434153" cy="307259"/>
          </a:xfrm>
          <a:prstGeom prst="rect">
            <a:avLst/>
          </a:prstGeom>
        </p:spPr>
      </p:pic>
      <p:sp>
        <p:nvSpPr>
          <p:cNvPr id="8" name="Freeform 5"/>
          <p:cNvSpPr>
            <a:spLocks noEditPoints="1"/>
          </p:cNvSpPr>
          <p:nvPr userDrawn="1"/>
        </p:nvSpPr>
        <p:spPr bwMode="auto">
          <a:xfrm>
            <a:off x="4751364" y="2570936"/>
            <a:ext cx="6495838" cy="638172"/>
          </a:xfrm>
          <a:custGeom>
            <a:avLst/>
            <a:gdLst>
              <a:gd name="T0" fmla="*/ 67 w 1484"/>
              <a:gd name="T1" fmla="*/ 117 h 143"/>
              <a:gd name="T2" fmla="*/ 15 w 1484"/>
              <a:gd name="T3" fmla="*/ 141 h 143"/>
              <a:gd name="T4" fmla="*/ 63 w 1484"/>
              <a:gd name="T5" fmla="*/ 141 h 143"/>
              <a:gd name="T6" fmla="*/ 119 w 1484"/>
              <a:gd name="T7" fmla="*/ 53 h 143"/>
              <a:gd name="T8" fmla="*/ 173 w 1484"/>
              <a:gd name="T9" fmla="*/ 4 h 143"/>
              <a:gd name="T10" fmla="*/ 180 w 1484"/>
              <a:gd name="T11" fmla="*/ 21 h 143"/>
              <a:gd name="T12" fmla="*/ 165 w 1484"/>
              <a:gd name="T13" fmla="*/ 141 h 143"/>
              <a:gd name="T14" fmla="*/ 226 w 1484"/>
              <a:gd name="T15" fmla="*/ 121 h 143"/>
              <a:gd name="T16" fmla="*/ 272 w 1484"/>
              <a:gd name="T17" fmla="*/ 50 h 143"/>
              <a:gd name="T18" fmla="*/ 223 w 1484"/>
              <a:gd name="T19" fmla="*/ 138 h 143"/>
              <a:gd name="T20" fmla="*/ 333 w 1484"/>
              <a:gd name="T21" fmla="*/ 46 h 143"/>
              <a:gd name="T22" fmla="*/ 293 w 1484"/>
              <a:gd name="T23" fmla="*/ 47 h 143"/>
              <a:gd name="T24" fmla="*/ 330 w 1484"/>
              <a:gd name="T25" fmla="*/ 59 h 143"/>
              <a:gd name="T26" fmla="*/ 359 w 1484"/>
              <a:gd name="T27" fmla="*/ 58 h 143"/>
              <a:gd name="T28" fmla="*/ 439 w 1484"/>
              <a:gd name="T29" fmla="*/ 94 h 143"/>
              <a:gd name="T30" fmla="*/ 362 w 1484"/>
              <a:gd name="T31" fmla="*/ 95 h 143"/>
              <a:gd name="T32" fmla="*/ 416 w 1484"/>
              <a:gd name="T33" fmla="*/ 121 h 143"/>
              <a:gd name="T34" fmla="*/ 474 w 1484"/>
              <a:gd name="T35" fmla="*/ 61 h 143"/>
              <a:gd name="T36" fmla="*/ 464 w 1484"/>
              <a:gd name="T37" fmla="*/ 53 h 143"/>
              <a:gd name="T38" fmla="*/ 497 w 1484"/>
              <a:gd name="T39" fmla="*/ 117 h 143"/>
              <a:gd name="T40" fmla="*/ 503 w 1484"/>
              <a:gd name="T41" fmla="*/ 136 h 143"/>
              <a:gd name="T42" fmla="*/ 538 w 1484"/>
              <a:gd name="T43" fmla="*/ 58 h 143"/>
              <a:gd name="T44" fmla="*/ 618 w 1484"/>
              <a:gd name="T45" fmla="*/ 94 h 143"/>
              <a:gd name="T46" fmla="*/ 540 w 1484"/>
              <a:gd name="T47" fmla="*/ 95 h 143"/>
              <a:gd name="T48" fmla="*/ 594 w 1484"/>
              <a:gd name="T49" fmla="*/ 121 h 143"/>
              <a:gd name="T50" fmla="*/ 641 w 1484"/>
              <a:gd name="T51" fmla="*/ 47 h 143"/>
              <a:gd name="T52" fmla="*/ 656 w 1484"/>
              <a:gd name="T53" fmla="*/ 141 h 143"/>
              <a:gd name="T54" fmla="*/ 656 w 1484"/>
              <a:gd name="T55" fmla="*/ 33 h 143"/>
              <a:gd name="T56" fmla="*/ 730 w 1484"/>
              <a:gd name="T57" fmla="*/ 130 h 143"/>
              <a:gd name="T58" fmla="*/ 740 w 1484"/>
              <a:gd name="T59" fmla="*/ 47 h 143"/>
              <a:gd name="T60" fmla="*/ 685 w 1484"/>
              <a:gd name="T61" fmla="*/ 47 h 143"/>
              <a:gd name="T62" fmla="*/ 740 w 1484"/>
              <a:gd name="T63" fmla="*/ 140 h 143"/>
              <a:gd name="T64" fmla="*/ 873 w 1484"/>
              <a:gd name="T65" fmla="*/ 68 h 143"/>
              <a:gd name="T66" fmla="*/ 802 w 1484"/>
              <a:gd name="T67" fmla="*/ 141 h 143"/>
              <a:gd name="T68" fmla="*/ 868 w 1484"/>
              <a:gd name="T69" fmla="*/ 141 h 143"/>
              <a:gd name="T70" fmla="*/ 817 w 1484"/>
              <a:gd name="T71" fmla="*/ 71 h 143"/>
              <a:gd name="T72" fmla="*/ 857 w 1484"/>
              <a:gd name="T73" fmla="*/ 64 h 143"/>
              <a:gd name="T74" fmla="*/ 904 w 1484"/>
              <a:gd name="T75" fmla="*/ 69 h 143"/>
              <a:gd name="T76" fmla="*/ 974 w 1484"/>
              <a:gd name="T77" fmla="*/ 120 h 143"/>
              <a:gd name="T78" fmla="*/ 981 w 1484"/>
              <a:gd name="T79" fmla="*/ 90 h 143"/>
              <a:gd name="T80" fmla="*/ 965 w 1484"/>
              <a:gd name="T81" fmla="*/ 85 h 143"/>
              <a:gd name="T82" fmla="*/ 1010 w 1484"/>
              <a:gd name="T83" fmla="*/ 71 h 143"/>
              <a:gd name="T84" fmla="*/ 1028 w 1484"/>
              <a:gd name="T85" fmla="*/ 45 h 143"/>
              <a:gd name="T86" fmla="*/ 1033 w 1484"/>
              <a:gd name="T87" fmla="*/ 109 h 143"/>
              <a:gd name="T88" fmla="*/ 1018 w 1484"/>
              <a:gd name="T89" fmla="*/ 143 h 143"/>
              <a:gd name="T90" fmla="*/ 1137 w 1484"/>
              <a:gd name="T91" fmla="*/ 57 h 143"/>
              <a:gd name="T92" fmla="*/ 1076 w 1484"/>
              <a:gd name="T93" fmla="*/ 130 h 143"/>
              <a:gd name="T94" fmla="*/ 1089 w 1484"/>
              <a:gd name="T95" fmla="*/ 122 h 143"/>
              <a:gd name="T96" fmla="*/ 1090 w 1484"/>
              <a:gd name="T97" fmla="*/ 65 h 143"/>
              <a:gd name="T98" fmla="*/ 1234 w 1484"/>
              <a:gd name="T99" fmla="*/ 80 h 143"/>
              <a:gd name="T100" fmla="*/ 1199 w 1484"/>
              <a:gd name="T101" fmla="*/ 58 h 143"/>
              <a:gd name="T102" fmla="*/ 1190 w 1484"/>
              <a:gd name="T103" fmla="*/ 143 h 143"/>
              <a:gd name="T104" fmla="*/ 1234 w 1484"/>
              <a:gd name="T105" fmla="*/ 80 h 143"/>
              <a:gd name="T106" fmla="*/ 1175 w 1484"/>
              <a:gd name="T107" fmla="*/ 115 h 143"/>
              <a:gd name="T108" fmla="*/ 1309 w 1484"/>
              <a:gd name="T109" fmla="*/ 47 h 143"/>
              <a:gd name="T110" fmla="*/ 1275 w 1484"/>
              <a:gd name="T111" fmla="*/ 47 h 143"/>
              <a:gd name="T112" fmla="*/ 1282 w 1484"/>
              <a:gd name="T113" fmla="*/ 69 h 143"/>
              <a:gd name="T114" fmla="*/ 1362 w 1484"/>
              <a:gd name="T115" fmla="*/ 131 h 143"/>
              <a:gd name="T116" fmla="*/ 1385 w 1484"/>
              <a:gd name="T117" fmla="*/ 65 h 143"/>
              <a:gd name="T118" fmla="*/ 1320 w 1484"/>
              <a:gd name="T119" fmla="*/ 121 h 143"/>
              <a:gd name="T120" fmla="*/ 1484 w 1484"/>
              <a:gd name="T121" fmla="*/ 83 h 143"/>
              <a:gd name="T122" fmla="*/ 1406 w 1484"/>
              <a:gd name="T123" fmla="*/ 2 h 143"/>
              <a:gd name="T124" fmla="*/ 1447 w 1484"/>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3">
                <a:moveTo>
                  <a:pt x="134" y="10"/>
                </a:moveTo>
                <a:cubicBezTo>
                  <a:pt x="115" y="10"/>
                  <a:pt x="115" y="10"/>
                  <a:pt x="115" y="10"/>
                </a:cubicBezTo>
                <a:cubicBezTo>
                  <a:pt x="74" y="101"/>
                  <a:pt x="74" y="101"/>
                  <a:pt x="74" y="101"/>
                </a:cubicBezTo>
                <a:cubicBezTo>
                  <a:pt x="73" y="103"/>
                  <a:pt x="70" y="109"/>
                  <a:pt x="67" y="117"/>
                </a:cubicBezTo>
                <a:cubicBezTo>
                  <a:pt x="67" y="117"/>
                  <a:pt x="67" y="117"/>
                  <a:pt x="67" y="117"/>
                </a:cubicBezTo>
                <a:cubicBezTo>
                  <a:pt x="66" y="114"/>
                  <a:pt x="64" y="108"/>
                  <a:pt x="61" y="101"/>
                </a:cubicBezTo>
                <a:cubicBezTo>
                  <a:pt x="20" y="10"/>
                  <a:pt x="20" y="10"/>
                  <a:pt x="20" y="10"/>
                </a:cubicBezTo>
                <a:cubicBezTo>
                  <a:pt x="0" y="10"/>
                  <a:pt x="0" y="10"/>
                  <a:pt x="0" y="10"/>
                </a:cubicBezTo>
                <a:cubicBezTo>
                  <a:pt x="0" y="141"/>
                  <a:pt x="0" y="141"/>
                  <a:pt x="0" y="141"/>
                </a:cubicBezTo>
                <a:cubicBezTo>
                  <a:pt x="15" y="141"/>
                  <a:pt x="15" y="141"/>
                  <a:pt x="15" y="141"/>
                </a:cubicBezTo>
                <a:cubicBezTo>
                  <a:pt x="15" y="53"/>
                  <a:pt x="15" y="53"/>
                  <a:pt x="15" y="53"/>
                </a:cubicBezTo>
                <a:cubicBezTo>
                  <a:pt x="15" y="41"/>
                  <a:pt x="15" y="33"/>
                  <a:pt x="14" y="27"/>
                </a:cubicBezTo>
                <a:cubicBezTo>
                  <a:pt x="15" y="27"/>
                  <a:pt x="15" y="27"/>
                  <a:pt x="15" y="27"/>
                </a:cubicBezTo>
                <a:cubicBezTo>
                  <a:pt x="16" y="34"/>
                  <a:pt x="17" y="38"/>
                  <a:pt x="18" y="41"/>
                </a:cubicBezTo>
                <a:cubicBezTo>
                  <a:pt x="63" y="141"/>
                  <a:pt x="63" y="141"/>
                  <a:pt x="63" y="141"/>
                </a:cubicBezTo>
                <a:cubicBezTo>
                  <a:pt x="71" y="141"/>
                  <a:pt x="71" y="141"/>
                  <a:pt x="71" y="141"/>
                </a:cubicBezTo>
                <a:cubicBezTo>
                  <a:pt x="116" y="40"/>
                  <a:pt x="116" y="40"/>
                  <a:pt x="116" y="40"/>
                </a:cubicBezTo>
                <a:cubicBezTo>
                  <a:pt x="117" y="37"/>
                  <a:pt x="118" y="33"/>
                  <a:pt x="120" y="27"/>
                </a:cubicBezTo>
                <a:cubicBezTo>
                  <a:pt x="120" y="27"/>
                  <a:pt x="120" y="27"/>
                  <a:pt x="120" y="27"/>
                </a:cubicBezTo>
                <a:cubicBezTo>
                  <a:pt x="119" y="37"/>
                  <a:pt x="119" y="46"/>
                  <a:pt x="119" y="53"/>
                </a:cubicBezTo>
                <a:cubicBezTo>
                  <a:pt x="119" y="141"/>
                  <a:pt x="119" y="141"/>
                  <a:pt x="119" y="141"/>
                </a:cubicBezTo>
                <a:cubicBezTo>
                  <a:pt x="134" y="141"/>
                  <a:pt x="134" y="141"/>
                  <a:pt x="134" y="141"/>
                </a:cubicBezTo>
                <a:cubicBezTo>
                  <a:pt x="134" y="10"/>
                  <a:pt x="134" y="10"/>
                  <a:pt x="134" y="10"/>
                </a:cubicBezTo>
                <a:close/>
                <a:moveTo>
                  <a:pt x="180" y="7"/>
                </a:moveTo>
                <a:cubicBezTo>
                  <a:pt x="178" y="5"/>
                  <a:pt x="175" y="4"/>
                  <a:pt x="173" y="4"/>
                </a:cubicBezTo>
                <a:cubicBezTo>
                  <a:pt x="170" y="4"/>
                  <a:pt x="167" y="5"/>
                  <a:pt x="166" y="7"/>
                </a:cubicBezTo>
                <a:cubicBezTo>
                  <a:pt x="164" y="9"/>
                  <a:pt x="163" y="11"/>
                  <a:pt x="163" y="13"/>
                </a:cubicBezTo>
                <a:cubicBezTo>
                  <a:pt x="163" y="16"/>
                  <a:pt x="164" y="19"/>
                  <a:pt x="166" y="21"/>
                </a:cubicBezTo>
                <a:cubicBezTo>
                  <a:pt x="168" y="22"/>
                  <a:pt x="170" y="23"/>
                  <a:pt x="173" y="23"/>
                </a:cubicBezTo>
                <a:cubicBezTo>
                  <a:pt x="175" y="23"/>
                  <a:pt x="178" y="22"/>
                  <a:pt x="180" y="21"/>
                </a:cubicBezTo>
                <a:cubicBezTo>
                  <a:pt x="182" y="19"/>
                  <a:pt x="183" y="16"/>
                  <a:pt x="183" y="13"/>
                </a:cubicBezTo>
                <a:cubicBezTo>
                  <a:pt x="183" y="11"/>
                  <a:pt x="182" y="9"/>
                  <a:pt x="180" y="7"/>
                </a:cubicBezTo>
                <a:close/>
                <a:moveTo>
                  <a:pt x="180" y="47"/>
                </a:moveTo>
                <a:cubicBezTo>
                  <a:pt x="165" y="47"/>
                  <a:pt x="165" y="47"/>
                  <a:pt x="165" y="47"/>
                </a:cubicBezTo>
                <a:cubicBezTo>
                  <a:pt x="165" y="141"/>
                  <a:pt x="165" y="141"/>
                  <a:pt x="165" y="141"/>
                </a:cubicBezTo>
                <a:cubicBezTo>
                  <a:pt x="180" y="141"/>
                  <a:pt x="180" y="141"/>
                  <a:pt x="180" y="141"/>
                </a:cubicBezTo>
                <a:cubicBezTo>
                  <a:pt x="180" y="47"/>
                  <a:pt x="180" y="47"/>
                  <a:pt x="180" y="47"/>
                </a:cubicBezTo>
                <a:close/>
                <a:moveTo>
                  <a:pt x="272" y="123"/>
                </a:moveTo>
                <a:cubicBezTo>
                  <a:pt x="265" y="128"/>
                  <a:pt x="257" y="131"/>
                  <a:pt x="249" y="131"/>
                </a:cubicBezTo>
                <a:cubicBezTo>
                  <a:pt x="239" y="131"/>
                  <a:pt x="231" y="127"/>
                  <a:pt x="226" y="121"/>
                </a:cubicBezTo>
                <a:cubicBezTo>
                  <a:pt x="220" y="115"/>
                  <a:pt x="217" y="106"/>
                  <a:pt x="217" y="95"/>
                </a:cubicBezTo>
                <a:cubicBezTo>
                  <a:pt x="217" y="84"/>
                  <a:pt x="220" y="75"/>
                  <a:pt x="226" y="68"/>
                </a:cubicBezTo>
                <a:cubicBezTo>
                  <a:pt x="232" y="61"/>
                  <a:pt x="240" y="58"/>
                  <a:pt x="250" y="58"/>
                </a:cubicBezTo>
                <a:cubicBezTo>
                  <a:pt x="258" y="58"/>
                  <a:pt x="265" y="60"/>
                  <a:pt x="272" y="65"/>
                </a:cubicBezTo>
                <a:cubicBezTo>
                  <a:pt x="272" y="50"/>
                  <a:pt x="272" y="50"/>
                  <a:pt x="272" y="50"/>
                </a:cubicBezTo>
                <a:cubicBezTo>
                  <a:pt x="266" y="46"/>
                  <a:pt x="259" y="45"/>
                  <a:pt x="250" y="45"/>
                </a:cubicBezTo>
                <a:cubicBezTo>
                  <a:pt x="236" y="45"/>
                  <a:pt x="224" y="50"/>
                  <a:pt x="215" y="59"/>
                </a:cubicBezTo>
                <a:cubicBezTo>
                  <a:pt x="206" y="68"/>
                  <a:pt x="201" y="81"/>
                  <a:pt x="201" y="96"/>
                </a:cubicBezTo>
                <a:cubicBezTo>
                  <a:pt x="201" y="105"/>
                  <a:pt x="203" y="114"/>
                  <a:pt x="207" y="121"/>
                </a:cubicBezTo>
                <a:cubicBezTo>
                  <a:pt x="211" y="128"/>
                  <a:pt x="216" y="134"/>
                  <a:pt x="223" y="138"/>
                </a:cubicBezTo>
                <a:cubicBezTo>
                  <a:pt x="230" y="142"/>
                  <a:pt x="238" y="143"/>
                  <a:pt x="246" y="143"/>
                </a:cubicBezTo>
                <a:cubicBezTo>
                  <a:pt x="256" y="143"/>
                  <a:pt x="265" y="141"/>
                  <a:pt x="272" y="137"/>
                </a:cubicBezTo>
                <a:cubicBezTo>
                  <a:pt x="272" y="123"/>
                  <a:pt x="272" y="123"/>
                  <a:pt x="272" y="123"/>
                </a:cubicBezTo>
                <a:close/>
                <a:moveTo>
                  <a:pt x="342" y="47"/>
                </a:moveTo>
                <a:cubicBezTo>
                  <a:pt x="340" y="46"/>
                  <a:pt x="337" y="46"/>
                  <a:pt x="333" y="46"/>
                </a:cubicBezTo>
                <a:cubicBezTo>
                  <a:pt x="327" y="46"/>
                  <a:pt x="322" y="47"/>
                  <a:pt x="318" y="51"/>
                </a:cubicBezTo>
                <a:cubicBezTo>
                  <a:pt x="314" y="55"/>
                  <a:pt x="310" y="60"/>
                  <a:pt x="308" y="67"/>
                </a:cubicBezTo>
                <a:cubicBezTo>
                  <a:pt x="308" y="67"/>
                  <a:pt x="308" y="67"/>
                  <a:pt x="308" y="67"/>
                </a:cubicBezTo>
                <a:cubicBezTo>
                  <a:pt x="308" y="47"/>
                  <a:pt x="308" y="47"/>
                  <a:pt x="308" y="47"/>
                </a:cubicBezTo>
                <a:cubicBezTo>
                  <a:pt x="293" y="47"/>
                  <a:pt x="293" y="47"/>
                  <a:pt x="293" y="47"/>
                </a:cubicBezTo>
                <a:cubicBezTo>
                  <a:pt x="293" y="141"/>
                  <a:pt x="293" y="141"/>
                  <a:pt x="293" y="141"/>
                </a:cubicBezTo>
                <a:cubicBezTo>
                  <a:pt x="308" y="141"/>
                  <a:pt x="308" y="141"/>
                  <a:pt x="308" y="141"/>
                </a:cubicBezTo>
                <a:cubicBezTo>
                  <a:pt x="308" y="93"/>
                  <a:pt x="308" y="93"/>
                  <a:pt x="308" y="93"/>
                </a:cubicBezTo>
                <a:cubicBezTo>
                  <a:pt x="308" y="83"/>
                  <a:pt x="310" y="75"/>
                  <a:pt x="314" y="69"/>
                </a:cubicBezTo>
                <a:cubicBezTo>
                  <a:pt x="318" y="63"/>
                  <a:pt x="324" y="59"/>
                  <a:pt x="330" y="59"/>
                </a:cubicBezTo>
                <a:cubicBezTo>
                  <a:pt x="335" y="59"/>
                  <a:pt x="339" y="60"/>
                  <a:pt x="342" y="62"/>
                </a:cubicBezTo>
                <a:cubicBezTo>
                  <a:pt x="342" y="47"/>
                  <a:pt x="342" y="47"/>
                  <a:pt x="342" y="47"/>
                </a:cubicBezTo>
                <a:close/>
                <a:moveTo>
                  <a:pt x="427" y="58"/>
                </a:moveTo>
                <a:cubicBezTo>
                  <a:pt x="420" y="49"/>
                  <a:pt x="409" y="45"/>
                  <a:pt x="395" y="45"/>
                </a:cubicBezTo>
                <a:cubicBezTo>
                  <a:pt x="380" y="45"/>
                  <a:pt x="368" y="49"/>
                  <a:pt x="359" y="58"/>
                </a:cubicBezTo>
                <a:cubicBezTo>
                  <a:pt x="351" y="67"/>
                  <a:pt x="347" y="80"/>
                  <a:pt x="347" y="95"/>
                </a:cubicBezTo>
                <a:cubicBezTo>
                  <a:pt x="347" y="110"/>
                  <a:pt x="351" y="121"/>
                  <a:pt x="359" y="130"/>
                </a:cubicBezTo>
                <a:cubicBezTo>
                  <a:pt x="367" y="139"/>
                  <a:pt x="379" y="143"/>
                  <a:pt x="392" y="143"/>
                </a:cubicBezTo>
                <a:cubicBezTo>
                  <a:pt x="407" y="143"/>
                  <a:pt x="418" y="139"/>
                  <a:pt x="427" y="130"/>
                </a:cubicBezTo>
                <a:cubicBezTo>
                  <a:pt x="435" y="121"/>
                  <a:pt x="439" y="109"/>
                  <a:pt x="439" y="94"/>
                </a:cubicBezTo>
                <a:cubicBezTo>
                  <a:pt x="439" y="79"/>
                  <a:pt x="435" y="67"/>
                  <a:pt x="427" y="58"/>
                </a:cubicBezTo>
                <a:close/>
                <a:moveTo>
                  <a:pt x="416" y="121"/>
                </a:moveTo>
                <a:cubicBezTo>
                  <a:pt x="411" y="128"/>
                  <a:pt x="403" y="131"/>
                  <a:pt x="394" y="131"/>
                </a:cubicBezTo>
                <a:cubicBezTo>
                  <a:pt x="384" y="131"/>
                  <a:pt x="376" y="127"/>
                  <a:pt x="371" y="121"/>
                </a:cubicBezTo>
                <a:cubicBezTo>
                  <a:pt x="365" y="115"/>
                  <a:pt x="362" y="106"/>
                  <a:pt x="362" y="95"/>
                </a:cubicBezTo>
                <a:cubicBezTo>
                  <a:pt x="362" y="83"/>
                  <a:pt x="365" y="74"/>
                  <a:pt x="371" y="67"/>
                </a:cubicBezTo>
                <a:cubicBezTo>
                  <a:pt x="376" y="61"/>
                  <a:pt x="384" y="58"/>
                  <a:pt x="394" y="58"/>
                </a:cubicBezTo>
                <a:cubicBezTo>
                  <a:pt x="403" y="58"/>
                  <a:pt x="411" y="61"/>
                  <a:pt x="416" y="67"/>
                </a:cubicBezTo>
                <a:cubicBezTo>
                  <a:pt x="421" y="73"/>
                  <a:pt x="424" y="83"/>
                  <a:pt x="424" y="94"/>
                </a:cubicBezTo>
                <a:cubicBezTo>
                  <a:pt x="424" y="106"/>
                  <a:pt x="421" y="115"/>
                  <a:pt x="416" y="121"/>
                </a:cubicBezTo>
                <a:close/>
                <a:moveTo>
                  <a:pt x="507" y="100"/>
                </a:moveTo>
                <a:cubicBezTo>
                  <a:pt x="503" y="96"/>
                  <a:pt x="497" y="92"/>
                  <a:pt x="488" y="88"/>
                </a:cubicBezTo>
                <a:cubicBezTo>
                  <a:pt x="480" y="85"/>
                  <a:pt x="476" y="83"/>
                  <a:pt x="473" y="80"/>
                </a:cubicBezTo>
                <a:cubicBezTo>
                  <a:pt x="471" y="78"/>
                  <a:pt x="470" y="75"/>
                  <a:pt x="470" y="71"/>
                </a:cubicBezTo>
                <a:cubicBezTo>
                  <a:pt x="470" y="67"/>
                  <a:pt x="471" y="64"/>
                  <a:pt x="474" y="61"/>
                </a:cubicBezTo>
                <a:cubicBezTo>
                  <a:pt x="477" y="59"/>
                  <a:pt x="481" y="58"/>
                  <a:pt x="486" y="58"/>
                </a:cubicBezTo>
                <a:cubicBezTo>
                  <a:pt x="494" y="58"/>
                  <a:pt x="502" y="60"/>
                  <a:pt x="508" y="64"/>
                </a:cubicBezTo>
                <a:cubicBezTo>
                  <a:pt x="508" y="49"/>
                  <a:pt x="508" y="49"/>
                  <a:pt x="508" y="49"/>
                </a:cubicBezTo>
                <a:cubicBezTo>
                  <a:pt x="502" y="46"/>
                  <a:pt x="495" y="45"/>
                  <a:pt x="488" y="45"/>
                </a:cubicBezTo>
                <a:cubicBezTo>
                  <a:pt x="478" y="45"/>
                  <a:pt x="470" y="47"/>
                  <a:pt x="464" y="53"/>
                </a:cubicBezTo>
                <a:cubicBezTo>
                  <a:pt x="458" y="58"/>
                  <a:pt x="454" y="64"/>
                  <a:pt x="454" y="72"/>
                </a:cubicBezTo>
                <a:cubicBezTo>
                  <a:pt x="454" y="79"/>
                  <a:pt x="456" y="84"/>
                  <a:pt x="460" y="88"/>
                </a:cubicBezTo>
                <a:cubicBezTo>
                  <a:pt x="463" y="92"/>
                  <a:pt x="469" y="96"/>
                  <a:pt x="477" y="100"/>
                </a:cubicBezTo>
                <a:cubicBezTo>
                  <a:pt x="485" y="104"/>
                  <a:pt x="491" y="107"/>
                  <a:pt x="493" y="109"/>
                </a:cubicBezTo>
                <a:cubicBezTo>
                  <a:pt x="495" y="111"/>
                  <a:pt x="497" y="114"/>
                  <a:pt x="497" y="117"/>
                </a:cubicBezTo>
                <a:cubicBezTo>
                  <a:pt x="497" y="126"/>
                  <a:pt x="491" y="131"/>
                  <a:pt x="479" y="131"/>
                </a:cubicBezTo>
                <a:cubicBezTo>
                  <a:pt x="470" y="131"/>
                  <a:pt x="462" y="128"/>
                  <a:pt x="454" y="122"/>
                </a:cubicBezTo>
                <a:cubicBezTo>
                  <a:pt x="454" y="138"/>
                  <a:pt x="454" y="138"/>
                  <a:pt x="454" y="138"/>
                </a:cubicBezTo>
                <a:cubicBezTo>
                  <a:pt x="461" y="142"/>
                  <a:pt x="469" y="143"/>
                  <a:pt x="478" y="143"/>
                </a:cubicBezTo>
                <a:cubicBezTo>
                  <a:pt x="488" y="143"/>
                  <a:pt x="496" y="141"/>
                  <a:pt x="503" y="136"/>
                </a:cubicBezTo>
                <a:cubicBezTo>
                  <a:pt x="509" y="131"/>
                  <a:pt x="512" y="124"/>
                  <a:pt x="512" y="116"/>
                </a:cubicBezTo>
                <a:cubicBezTo>
                  <a:pt x="512" y="110"/>
                  <a:pt x="510" y="104"/>
                  <a:pt x="507" y="100"/>
                </a:cubicBezTo>
                <a:close/>
                <a:moveTo>
                  <a:pt x="606" y="58"/>
                </a:moveTo>
                <a:cubicBezTo>
                  <a:pt x="598" y="49"/>
                  <a:pt x="587" y="45"/>
                  <a:pt x="573" y="45"/>
                </a:cubicBezTo>
                <a:cubicBezTo>
                  <a:pt x="558" y="45"/>
                  <a:pt x="546" y="49"/>
                  <a:pt x="538" y="58"/>
                </a:cubicBezTo>
                <a:cubicBezTo>
                  <a:pt x="529" y="67"/>
                  <a:pt x="525" y="80"/>
                  <a:pt x="525" y="95"/>
                </a:cubicBezTo>
                <a:cubicBezTo>
                  <a:pt x="525" y="110"/>
                  <a:pt x="529" y="121"/>
                  <a:pt x="537" y="130"/>
                </a:cubicBezTo>
                <a:cubicBezTo>
                  <a:pt x="546" y="139"/>
                  <a:pt x="557" y="143"/>
                  <a:pt x="571" y="143"/>
                </a:cubicBezTo>
                <a:cubicBezTo>
                  <a:pt x="585" y="143"/>
                  <a:pt x="596" y="139"/>
                  <a:pt x="605" y="130"/>
                </a:cubicBezTo>
                <a:cubicBezTo>
                  <a:pt x="613" y="121"/>
                  <a:pt x="618" y="109"/>
                  <a:pt x="618" y="94"/>
                </a:cubicBezTo>
                <a:cubicBezTo>
                  <a:pt x="618" y="79"/>
                  <a:pt x="614" y="67"/>
                  <a:pt x="606" y="58"/>
                </a:cubicBezTo>
                <a:close/>
                <a:moveTo>
                  <a:pt x="594" y="121"/>
                </a:moveTo>
                <a:cubicBezTo>
                  <a:pt x="589" y="128"/>
                  <a:pt x="582" y="131"/>
                  <a:pt x="572" y="131"/>
                </a:cubicBezTo>
                <a:cubicBezTo>
                  <a:pt x="562" y="131"/>
                  <a:pt x="555" y="127"/>
                  <a:pt x="549" y="121"/>
                </a:cubicBezTo>
                <a:cubicBezTo>
                  <a:pt x="543" y="115"/>
                  <a:pt x="540" y="106"/>
                  <a:pt x="540" y="95"/>
                </a:cubicBezTo>
                <a:cubicBezTo>
                  <a:pt x="540" y="83"/>
                  <a:pt x="543" y="74"/>
                  <a:pt x="549" y="67"/>
                </a:cubicBezTo>
                <a:cubicBezTo>
                  <a:pt x="554" y="61"/>
                  <a:pt x="562" y="58"/>
                  <a:pt x="572" y="58"/>
                </a:cubicBezTo>
                <a:cubicBezTo>
                  <a:pt x="582" y="58"/>
                  <a:pt x="589" y="61"/>
                  <a:pt x="594" y="67"/>
                </a:cubicBezTo>
                <a:cubicBezTo>
                  <a:pt x="599" y="73"/>
                  <a:pt x="602" y="83"/>
                  <a:pt x="602" y="94"/>
                </a:cubicBezTo>
                <a:cubicBezTo>
                  <a:pt x="602" y="106"/>
                  <a:pt x="600" y="115"/>
                  <a:pt x="594" y="121"/>
                </a:cubicBezTo>
                <a:close/>
                <a:moveTo>
                  <a:pt x="682" y="2"/>
                </a:moveTo>
                <a:cubicBezTo>
                  <a:pt x="679" y="1"/>
                  <a:pt x="676" y="0"/>
                  <a:pt x="671" y="0"/>
                </a:cubicBezTo>
                <a:cubicBezTo>
                  <a:pt x="662" y="0"/>
                  <a:pt x="655" y="3"/>
                  <a:pt x="650" y="9"/>
                </a:cubicBezTo>
                <a:cubicBezTo>
                  <a:pt x="644" y="15"/>
                  <a:pt x="641" y="22"/>
                  <a:pt x="641" y="32"/>
                </a:cubicBezTo>
                <a:cubicBezTo>
                  <a:pt x="641" y="47"/>
                  <a:pt x="641" y="47"/>
                  <a:pt x="641" y="47"/>
                </a:cubicBezTo>
                <a:cubicBezTo>
                  <a:pt x="625" y="47"/>
                  <a:pt x="625" y="47"/>
                  <a:pt x="625" y="47"/>
                </a:cubicBezTo>
                <a:cubicBezTo>
                  <a:pt x="625" y="60"/>
                  <a:pt x="625" y="60"/>
                  <a:pt x="625" y="60"/>
                </a:cubicBezTo>
                <a:cubicBezTo>
                  <a:pt x="641" y="60"/>
                  <a:pt x="641" y="60"/>
                  <a:pt x="641" y="60"/>
                </a:cubicBezTo>
                <a:cubicBezTo>
                  <a:pt x="641" y="141"/>
                  <a:pt x="641" y="141"/>
                  <a:pt x="641" y="141"/>
                </a:cubicBezTo>
                <a:cubicBezTo>
                  <a:pt x="656" y="141"/>
                  <a:pt x="656" y="141"/>
                  <a:pt x="656" y="141"/>
                </a:cubicBezTo>
                <a:cubicBezTo>
                  <a:pt x="656" y="60"/>
                  <a:pt x="656" y="60"/>
                  <a:pt x="656" y="60"/>
                </a:cubicBezTo>
                <a:cubicBezTo>
                  <a:pt x="678" y="60"/>
                  <a:pt x="678" y="60"/>
                  <a:pt x="678" y="60"/>
                </a:cubicBezTo>
                <a:cubicBezTo>
                  <a:pt x="678" y="47"/>
                  <a:pt x="678" y="47"/>
                  <a:pt x="678" y="47"/>
                </a:cubicBezTo>
                <a:cubicBezTo>
                  <a:pt x="656" y="47"/>
                  <a:pt x="656" y="47"/>
                  <a:pt x="656" y="47"/>
                </a:cubicBezTo>
                <a:cubicBezTo>
                  <a:pt x="656" y="33"/>
                  <a:pt x="656" y="33"/>
                  <a:pt x="656" y="33"/>
                </a:cubicBezTo>
                <a:cubicBezTo>
                  <a:pt x="656" y="19"/>
                  <a:pt x="661" y="13"/>
                  <a:pt x="672" y="13"/>
                </a:cubicBezTo>
                <a:cubicBezTo>
                  <a:pt x="676" y="13"/>
                  <a:pt x="679" y="14"/>
                  <a:pt x="682" y="15"/>
                </a:cubicBezTo>
                <a:cubicBezTo>
                  <a:pt x="682" y="2"/>
                  <a:pt x="682" y="2"/>
                  <a:pt x="682" y="2"/>
                </a:cubicBezTo>
                <a:close/>
                <a:moveTo>
                  <a:pt x="740" y="127"/>
                </a:moveTo>
                <a:cubicBezTo>
                  <a:pt x="737" y="129"/>
                  <a:pt x="734" y="130"/>
                  <a:pt x="730" y="130"/>
                </a:cubicBezTo>
                <a:cubicBezTo>
                  <a:pt x="725" y="130"/>
                  <a:pt x="721" y="129"/>
                  <a:pt x="719" y="126"/>
                </a:cubicBezTo>
                <a:cubicBezTo>
                  <a:pt x="717" y="124"/>
                  <a:pt x="716" y="119"/>
                  <a:pt x="716" y="113"/>
                </a:cubicBezTo>
                <a:cubicBezTo>
                  <a:pt x="716" y="60"/>
                  <a:pt x="716" y="60"/>
                  <a:pt x="716" y="60"/>
                </a:cubicBezTo>
                <a:cubicBezTo>
                  <a:pt x="740" y="60"/>
                  <a:pt x="740" y="60"/>
                  <a:pt x="740" y="60"/>
                </a:cubicBezTo>
                <a:cubicBezTo>
                  <a:pt x="740" y="47"/>
                  <a:pt x="740" y="47"/>
                  <a:pt x="740" y="47"/>
                </a:cubicBezTo>
                <a:cubicBezTo>
                  <a:pt x="716" y="47"/>
                  <a:pt x="716" y="47"/>
                  <a:pt x="716" y="47"/>
                </a:cubicBezTo>
                <a:cubicBezTo>
                  <a:pt x="716" y="19"/>
                  <a:pt x="716" y="19"/>
                  <a:pt x="716" y="19"/>
                </a:cubicBezTo>
                <a:cubicBezTo>
                  <a:pt x="701" y="24"/>
                  <a:pt x="701" y="24"/>
                  <a:pt x="701" y="24"/>
                </a:cubicBezTo>
                <a:cubicBezTo>
                  <a:pt x="701" y="47"/>
                  <a:pt x="701" y="47"/>
                  <a:pt x="701" y="47"/>
                </a:cubicBezTo>
                <a:cubicBezTo>
                  <a:pt x="685" y="47"/>
                  <a:pt x="685" y="47"/>
                  <a:pt x="685" y="47"/>
                </a:cubicBezTo>
                <a:cubicBezTo>
                  <a:pt x="685" y="60"/>
                  <a:pt x="685" y="60"/>
                  <a:pt x="685" y="60"/>
                </a:cubicBezTo>
                <a:cubicBezTo>
                  <a:pt x="701" y="60"/>
                  <a:pt x="701" y="60"/>
                  <a:pt x="701" y="60"/>
                </a:cubicBezTo>
                <a:cubicBezTo>
                  <a:pt x="701" y="116"/>
                  <a:pt x="701" y="116"/>
                  <a:pt x="701" y="116"/>
                </a:cubicBezTo>
                <a:cubicBezTo>
                  <a:pt x="701" y="134"/>
                  <a:pt x="709" y="143"/>
                  <a:pt x="725" y="143"/>
                </a:cubicBezTo>
                <a:cubicBezTo>
                  <a:pt x="731" y="143"/>
                  <a:pt x="736" y="142"/>
                  <a:pt x="740" y="140"/>
                </a:cubicBezTo>
                <a:cubicBezTo>
                  <a:pt x="740" y="127"/>
                  <a:pt x="740" y="127"/>
                  <a:pt x="740" y="127"/>
                </a:cubicBezTo>
                <a:close/>
                <a:moveTo>
                  <a:pt x="865" y="97"/>
                </a:moveTo>
                <a:cubicBezTo>
                  <a:pt x="861" y="88"/>
                  <a:pt x="857" y="83"/>
                  <a:pt x="852" y="81"/>
                </a:cubicBezTo>
                <a:cubicBezTo>
                  <a:pt x="852" y="81"/>
                  <a:pt x="852" y="81"/>
                  <a:pt x="852" y="81"/>
                </a:cubicBezTo>
                <a:cubicBezTo>
                  <a:pt x="861" y="79"/>
                  <a:pt x="868" y="75"/>
                  <a:pt x="873" y="68"/>
                </a:cubicBezTo>
                <a:cubicBezTo>
                  <a:pt x="878" y="62"/>
                  <a:pt x="881" y="54"/>
                  <a:pt x="881" y="45"/>
                </a:cubicBezTo>
                <a:cubicBezTo>
                  <a:pt x="881" y="34"/>
                  <a:pt x="878" y="25"/>
                  <a:pt x="870" y="19"/>
                </a:cubicBezTo>
                <a:cubicBezTo>
                  <a:pt x="863" y="13"/>
                  <a:pt x="854" y="10"/>
                  <a:pt x="841" y="10"/>
                </a:cubicBezTo>
                <a:cubicBezTo>
                  <a:pt x="802" y="10"/>
                  <a:pt x="802" y="10"/>
                  <a:pt x="802" y="10"/>
                </a:cubicBezTo>
                <a:cubicBezTo>
                  <a:pt x="802" y="141"/>
                  <a:pt x="802" y="141"/>
                  <a:pt x="802" y="141"/>
                </a:cubicBezTo>
                <a:cubicBezTo>
                  <a:pt x="817" y="141"/>
                  <a:pt x="817" y="141"/>
                  <a:pt x="817" y="141"/>
                </a:cubicBezTo>
                <a:cubicBezTo>
                  <a:pt x="817" y="85"/>
                  <a:pt x="817" y="85"/>
                  <a:pt x="817" y="85"/>
                </a:cubicBezTo>
                <a:cubicBezTo>
                  <a:pt x="831" y="85"/>
                  <a:pt x="831" y="85"/>
                  <a:pt x="831" y="85"/>
                </a:cubicBezTo>
                <a:cubicBezTo>
                  <a:pt x="839" y="85"/>
                  <a:pt x="846" y="91"/>
                  <a:pt x="851" y="102"/>
                </a:cubicBezTo>
                <a:cubicBezTo>
                  <a:pt x="868" y="141"/>
                  <a:pt x="868" y="141"/>
                  <a:pt x="868" y="141"/>
                </a:cubicBezTo>
                <a:cubicBezTo>
                  <a:pt x="886" y="141"/>
                  <a:pt x="886" y="141"/>
                  <a:pt x="886" y="141"/>
                </a:cubicBezTo>
                <a:cubicBezTo>
                  <a:pt x="865" y="97"/>
                  <a:pt x="865" y="97"/>
                  <a:pt x="865" y="97"/>
                </a:cubicBezTo>
                <a:close/>
                <a:moveTo>
                  <a:pt x="857" y="64"/>
                </a:moveTo>
                <a:cubicBezTo>
                  <a:pt x="852" y="69"/>
                  <a:pt x="846" y="71"/>
                  <a:pt x="837" y="71"/>
                </a:cubicBezTo>
                <a:cubicBezTo>
                  <a:pt x="817" y="71"/>
                  <a:pt x="817" y="71"/>
                  <a:pt x="817" y="71"/>
                </a:cubicBezTo>
                <a:cubicBezTo>
                  <a:pt x="817" y="23"/>
                  <a:pt x="817" y="23"/>
                  <a:pt x="817" y="23"/>
                </a:cubicBezTo>
                <a:cubicBezTo>
                  <a:pt x="838" y="23"/>
                  <a:pt x="838" y="23"/>
                  <a:pt x="838" y="23"/>
                </a:cubicBezTo>
                <a:cubicBezTo>
                  <a:pt x="847" y="23"/>
                  <a:pt x="854" y="25"/>
                  <a:pt x="858" y="29"/>
                </a:cubicBezTo>
                <a:cubicBezTo>
                  <a:pt x="863" y="33"/>
                  <a:pt x="865" y="39"/>
                  <a:pt x="865" y="46"/>
                </a:cubicBezTo>
                <a:cubicBezTo>
                  <a:pt x="865" y="53"/>
                  <a:pt x="862" y="59"/>
                  <a:pt x="857" y="64"/>
                </a:cubicBezTo>
                <a:close/>
                <a:moveTo>
                  <a:pt x="981" y="90"/>
                </a:moveTo>
                <a:cubicBezTo>
                  <a:pt x="981" y="76"/>
                  <a:pt x="977" y="65"/>
                  <a:pt x="971" y="57"/>
                </a:cubicBezTo>
                <a:cubicBezTo>
                  <a:pt x="964" y="49"/>
                  <a:pt x="954" y="45"/>
                  <a:pt x="942" y="45"/>
                </a:cubicBezTo>
                <a:cubicBezTo>
                  <a:pt x="934" y="45"/>
                  <a:pt x="927" y="47"/>
                  <a:pt x="920" y="51"/>
                </a:cubicBezTo>
                <a:cubicBezTo>
                  <a:pt x="913" y="55"/>
                  <a:pt x="908" y="61"/>
                  <a:pt x="904" y="69"/>
                </a:cubicBezTo>
                <a:cubicBezTo>
                  <a:pt x="901" y="77"/>
                  <a:pt x="899" y="85"/>
                  <a:pt x="899" y="95"/>
                </a:cubicBezTo>
                <a:cubicBezTo>
                  <a:pt x="899" y="110"/>
                  <a:pt x="903" y="122"/>
                  <a:pt x="910" y="130"/>
                </a:cubicBezTo>
                <a:cubicBezTo>
                  <a:pt x="918" y="139"/>
                  <a:pt x="928" y="143"/>
                  <a:pt x="941" y="143"/>
                </a:cubicBezTo>
                <a:cubicBezTo>
                  <a:pt x="955" y="143"/>
                  <a:pt x="966" y="140"/>
                  <a:pt x="974" y="134"/>
                </a:cubicBezTo>
                <a:cubicBezTo>
                  <a:pt x="974" y="120"/>
                  <a:pt x="974" y="120"/>
                  <a:pt x="974" y="120"/>
                </a:cubicBezTo>
                <a:cubicBezTo>
                  <a:pt x="965" y="127"/>
                  <a:pt x="956" y="131"/>
                  <a:pt x="945" y="131"/>
                </a:cubicBezTo>
                <a:cubicBezTo>
                  <a:pt x="936" y="131"/>
                  <a:pt x="928" y="128"/>
                  <a:pt x="923" y="122"/>
                </a:cubicBezTo>
                <a:cubicBezTo>
                  <a:pt x="917" y="117"/>
                  <a:pt x="915" y="109"/>
                  <a:pt x="914" y="98"/>
                </a:cubicBezTo>
                <a:cubicBezTo>
                  <a:pt x="981" y="98"/>
                  <a:pt x="981" y="98"/>
                  <a:pt x="981" y="98"/>
                </a:cubicBezTo>
                <a:cubicBezTo>
                  <a:pt x="981" y="90"/>
                  <a:pt x="981" y="90"/>
                  <a:pt x="981" y="90"/>
                </a:cubicBezTo>
                <a:close/>
                <a:moveTo>
                  <a:pt x="915" y="85"/>
                </a:moveTo>
                <a:cubicBezTo>
                  <a:pt x="916" y="77"/>
                  <a:pt x="919" y="70"/>
                  <a:pt x="924" y="65"/>
                </a:cubicBezTo>
                <a:cubicBezTo>
                  <a:pt x="929" y="60"/>
                  <a:pt x="935" y="58"/>
                  <a:pt x="942" y="58"/>
                </a:cubicBezTo>
                <a:cubicBezTo>
                  <a:pt x="949" y="58"/>
                  <a:pt x="955" y="60"/>
                  <a:pt x="959" y="65"/>
                </a:cubicBezTo>
                <a:cubicBezTo>
                  <a:pt x="963" y="70"/>
                  <a:pt x="965" y="76"/>
                  <a:pt x="965" y="85"/>
                </a:cubicBezTo>
                <a:cubicBezTo>
                  <a:pt x="915" y="85"/>
                  <a:pt x="915" y="85"/>
                  <a:pt x="915" y="85"/>
                </a:cubicBezTo>
                <a:close/>
                <a:moveTo>
                  <a:pt x="1047" y="100"/>
                </a:moveTo>
                <a:cubicBezTo>
                  <a:pt x="1043" y="96"/>
                  <a:pt x="1037" y="92"/>
                  <a:pt x="1028" y="88"/>
                </a:cubicBezTo>
                <a:cubicBezTo>
                  <a:pt x="1021" y="85"/>
                  <a:pt x="1016" y="83"/>
                  <a:pt x="1014" y="80"/>
                </a:cubicBezTo>
                <a:cubicBezTo>
                  <a:pt x="1011" y="78"/>
                  <a:pt x="1010" y="75"/>
                  <a:pt x="1010" y="71"/>
                </a:cubicBezTo>
                <a:cubicBezTo>
                  <a:pt x="1010" y="67"/>
                  <a:pt x="1012" y="64"/>
                  <a:pt x="1015" y="61"/>
                </a:cubicBezTo>
                <a:cubicBezTo>
                  <a:pt x="1018" y="59"/>
                  <a:pt x="1022" y="58"/>
                  <a:pt x="1027" y="58"/>
                </a:cubicBezTo>
                <a:cubicBezTo>
                  <a:pt x="1035" y="58"/>
                  <a:pt x="1042" y="60"/>
                  <a:pt x="1048" y="64"/>
                </a:cubicBezTo>
                <a:cubicBezTo>
                  <a:pt x="1048" y="49"/>
                  <a:pt x="1048" y="49"/>
                  <a:pt x="1048" y="49"/>
                </a:cubicBezTo>
                <a:cubicBezTo>
                  <a:pt x="1042" y="46"/>
                  <a:pt x="1035" y="45"/>
                  <a:pt x="1028" y="45"/>
                </a:cubicBezTo>
                <a:cubicBezTo>
                  <a:pt x="1018" y="45"/>
                  <a:pt x="1010" y="47"/>
                  <a:pt x="1004" y="53"/>
                </a:cubicBezTo>
                <a:cubicBezTo>
                  <a:pt x="998" y="58"/>
                  <a:pt x="995" y="64"/>
                  <a:pt x="995" y="72"/>
                </a:cubicBezTo>
                <a:cubicBezTo>
                  <a:pt x="995" y="79"/>
                  <a:pt x="996" y="84"/>
                  <a:pt x="1000" y="88"/>
                </a:cubicBezTo>
                <a:cubicBezTo>
                  <a:pt x="1003" y="92"/>
                  <a:pt x="1009" y="96"/>
                  <a:pt x="1017" y="100"/>
                </a:cubicBezTo>
                <a:cubicBezTo>
                  <a:pt x="1026" y="104"/>
                  <a:pt x="1031" y="107"/>
                  <a:pt x="1033" y="109"/>
                </a:cubicBezTo>
                <a:cubicBezTo>
                  <a:pt x="1036" y="111"/>
                  <a:pt x="1037" y="114"/>
                  <a:pt x="1037" y="117"/>
                </a:cubicBezTo>
                <a:cubicBezTo>
                  <a:pt x="1037" y="126"/>
                  <a:pt x="1031" y="131"/>
                  <a:pt x="1019" y="131"/>
                </a:cubicBezTo>
                <a:cubicBezTo>
                  <a:pt x="1010" y="131"/>
                  <a:pt x="1002" y="128"/>
                  <a:pt x="994" y="122"/>
                </a:cubicBezTo>
                <a:cubicBezTo>
                  <a:pt x="994" y="138"/>
                  <a:pt x="994" y="138"/>
                  <a:pt x="994" y="138"/>
                </a:cubicBezTo>
                <a:cubicBezTo>
                  <a:pt x="1001" y="142"/>
                  <a:pt x="1009" y="143"/>
                  <a:pt x="1018" y="143"/>
                </a:cubicBezTo>
                <a:cubicBezTo>
                  <a:pt x="1028" y="143"/>
                  <a:pt x="1037" y="141"/>
                  <a:pt x="1043" y="136"/>
                </a:cubicBezTo>
                <a:cubicBezTo>
                  <a:pt x="1049" y="131"/>
                  <a:pt x="1052" y="124"/>
                  <a:pt x="1052" y="116"/>
                </a:cubicBezTo>
                <a:cubicBezTo>
                  <a:pt x="1052" y="110"/>
                  <a:pt x="1050" y="104"/>
                  <a:pt x="1047" y="100"/>
                </a:cubicBezTo>
                <a:close/>
                <a:moveTo>
                  <a:pt x="1147" y="90"/>
                </a:moveTo>
                <a:cubicBezTo>
                  <a:pt x="1147" y="76"/>
                  <a:pt x="1144" y="65"/>
                  <a:pt x="1137" y="57"/>
                </a:cubicBezTo>
                <a:cubicBezTo>
                  <a:pt x="1130" y="49"/>
                  <a:pt x="1121" y="45"/>
                  <a:pt x="1108" y="45"/>
                </a:cubicBezTo>
                <a:cubicBezTo>
                  <a:pt x="1100" y="45"/>
                  <a:pt x="1093" y="47"/>
                  <a:pt x="1086" y="51"/>
                </a:cubicBezTo>
                <a:cubicBezTo>
                  <a:pt x="1080" y="55"/>
                  <a:pt x="1075" y="61"/>
                  <a:pt x="1071" y="69"/>
                </a:cubicBezTo>
                <a:cubicBezTo>
                  <a:pt x="1067" y="77"/>
                  <a:pt x="1065" y="85"/>
                  <a:pt x="1065" y="95"/>
                </a:cubicBezTo>
                <a:cubicBezTo>
                  <a:pt x="1065" y="110"/>
                  <a:pt x="1069" y="122"/>
                  <a:pt x="1076" y="130"/>
                </a:cubicBezTo>
                <a:cubicBezTo>
                  <a:pt x="1084" y="139"/>
                  <a:pt x="1094" y="143"/>
                  <a:pt x="1108" y="143"/>
                </a:cubicBezTo>
                <a:cubicBezTo>
                  <a:pt x="1121" y="143"/>
                  <a:pt x="1132" y="140"/>
                  <a:pt x="1141" y="134"/>
                </a:cubicBezTo>
                <a:cubicBezTo>
                  <a:pt x="1141" y="120"/>
                  <a:pt x="1141" y="120"/>
                  <a:pt x="1141" y="120"/>
                </a:cubicBezTo>
                <a:cubicBezTo>
                  <a:pt x="1132" y="127"/>
                  <a:pt x="1122" y="131"/>
                  <a:pt x="1111" y="131"/>
                </a:cubicBezTo>
                <a:cubicBezTo>
                  <a:pt x="1102" y="131"/>
                  <a:pt x="1095" y="128"/>
                  <a:pt x="1089" y="122"/>
                </a:cubicBezTo>
                <a:cubicBezTo>
                  <a:pt x="1084" y="117"/>
                  <a:pt x="1081" y="109"/>
                  <a:pt x="1081" y="98"/>
                </a:cubicBezTo>
                <a:cubicBezTo>
                  <a:pt x="1147" y="98"/>
                  <a:pt x="1147" y="98"/>
                  <a:pt x="1147" y="98"/>
                </a:cubicBezTo>
                <a:cubicBezTo>
                  <a:pt x="1147" y="90"/>
                  <a:pt x="1147" y="90"/>
                  <a:pt x="1147" y="90"/>
                </a:cubicBezTo>
                <a:close/>
                <a:moveTo>
                  <a:pt x="1081" y="85"/>
                </a:moveTo>
                <a:cubicBezTo>
                  <a:pt x="1082" y="77"/>
                  <a:pt x="1085" y="70"/>
                  <a:pt x="1090" y="65"/>
                </a:cubicBezTo>
                <a:cubicBezTo>
                  <a:pt x="1095" y="60"/>
                  <a:pt x="1101" y="58"/>
                  <a:pt x="1108" y="58"/>
                </a:cubicBezTo>
                <a:cubicBezTo>
                  <a:pt x="1116" y="58"/>
                  <a:pt x="1121" y="60"/>
                  <a:pt x="1125" y="65"/>
                </a:cubicBezTo>
                <a:cubicBezTo>
                  <a:pt x="1130" y="70"/>
                  <a:pt x="1132" y="76"/>
                  <a:pt x="1132" y="85"/>
                </a:cubicBezTo>
                <a:cubicBezTo>
                  <a:pt x="1081" y="85"/>
                  <a:pt x="1081" y="85"/>
                  <a:pt x="1081" y="85"/>
                </a:cubicBezTo>
                <a:close/>
                <a:moveTo>
                  <a:pt x="1234" y="80"/>
                </a:moveTo>
                <a:cubicBezTo>
                  <a:pt x="1234" y="57"/>
                  <a:pt x="1223" y="45"/>
                  <a:pt x="1201" y="45"/>
                </a:cubicBezTo>
                <a:cubicBezTo>
                  <a:pt x="1196" y="45"/>
                  <a:pt x="1190" y="46"/>
                  <a:pt x="1183" y="48"/>
                </a:cubicBezTo>
                <a:cubicBezTo>
                  <a:pt x="1176" y="50"/>
                  <a:pt x="1172" y="52"/>
                  <a:pt x="1169" y="54"/>
                </a:cubicBezTo>
                <a:cubicBezTo>
                  <a:pt x="1169" y="69"/>
                  <a:pt x="1169" y="69"/>
                  <a:pt x="1169" y="69"/>
                </a:cubicBezTo>
                <a:cubicBezTo>
                  <a:pt x="1178" y="62"/>
                  <a:pt x="1188" y="58"/>
                  <a:pt x="1199" y="58"/>
                </a:cubicBezTo>
                <a:cubicBezTo>
                  <a:pt x="1212" y="58"/>
                  <a:pt x="1219" y="66"/>
                  <a:pt x="1219" y="82"/>
                </a:cubicBezTo>
                <a:cubicBezTo>
                  <a:pt x="1191" y="86"/>
                  <a:pt x="1191" y="86"/>
                  <a:pt x="1191" y="86"/>
                </a:cubicBezTo>
                <a:cubicBezTo>
                  <a:pt x="1170" y="88"/>
                  <a:pt x="1160" y="99"/>
                  <a:pt x="1160" y="116"/>
                </a:cubicBezTo>
                <a:cubicBezTo>
                  <a:pt x="1160" y="125"/>
                  <a:pt x="1162" y="131"/>
                  <a:pt x="1168" y="136"/>
                </a:cubicBezTo>
                <a:cubicBezTo>
                  <a:pt x="1173" y="141"/>
                  <a:pt x="1180" y="143"/>
                  <a:pt x="1190" y="143"/>
                </a:cubicBezTo>
                <a:cubicBezTo>
                  <a:pt x="1202" y="143"/>
                  <a:pt x="1212" y="138"/>
                  <a:pt x="1218" y="126"/>
                </a:cubicBezTo>
                <a:cubicBezTo>
                  <a:pt x="1219" y="126"/>
                  <a:pt x="1219" y="126"/>
                  <a:pt x="1219" y="126"/>
                </a:cubicBezTo>
                <a:cubicBezTo>
                  <a:pt x="1219" y="141"/>
                  <a:pt x="1219" y="141"/>
                  <a:pt x="1219" y="141"/>
                </a:cubicBezTo>
                <a:cubicBezTo>
                  <a:pt x="1234" y="141"/>
                  <a:pt x="1234" y="141"/>
                  <a:pt x="1234" y="141"/>
                </a:cubicBezTo>
                <a:cubicBezTo>
                  <a:pt x="1234" y="80"/>
                  <a:pt x="1234" y="80"/>
                  <a:pt x="1234" y="80"/>
                </a:cubicBezTo>
                <a:close/>
                <a:moveTo>
                  <a:pt x="1219" y="103"/>
                </a:moveTo>
                <a:cubicBezTo>
                  <a:pt x="1219" y="111"/>
                  <a:pt x="1216" y="117"/>
                  <a:pt x="1212" y="123"/>
                </a:cubicBezTo>
                <a:cubicBezTo>
                  <a:pt x="1207" y="128"/>
                  <a:pt x="1200" y="131"/>
                  <a:pt x="1193" y="131"/>
                </a:cubicBezTo>
                <a:cubicBezTo>
                  <a:pt x="1188" y="131"/>
                  <a:pt x="1183" y="129"/>
                  <a:pt x="1180" y="126"/>
                </a:cubicBezTo>
                <a:cubicBezTo>
                  <a:pt x="1177" y="124"/>
                  <a:pt x="1175" y="120"/>
                  <a:pt x="1175" y="115"/>
                </a:cubicBezTo>
                <a:cubicBezTo>
                  <a:pt x="1175" y="109"/>
                  <a:pt x="1177" y="105"/>
                  <a:pt x="1180" y="102"/>
                </a:cubicBezTo>
                <a:cubicBezTo>
                  <a:pt x="1183" y="100"/>
                  <a:pt x="1188" y="98"/>
                  <a:pt x="1196" y="97"/>
                </a:cubicBezTo>
                <a:cubicBezTo>
                  <a:pt x="1219" y="94"/>
                  <a:pt x="1219" y="94"/>
                  <a:pt x="1219" y="94"/>
                </a:cubicBezTo>
                <a:cubicBezTo>
                  <a:pt x="1219" y="103"/>
                  <a:pt x="1219" y="103"/>
                  <a:pt x="1219" y="103"/>
                </a:cubicBezTo>
                <a:close/>
                <a:moveTo>
                  <a:pt x="1309" y="47"/>
                </a:moveTo>
                <a:cubicBezTo>
                  <a:pt x="1307" y="46"/>
                  <a:pt x="1304" y="46"/>
                  <a:pt x="1300" y="46"/>
                </a:cubicBezTo>
                <a:cubicBezTo>
                  <a:pt x="1295" y="46"/>
                  <a:pt x="1290" y="47"/>
                  <a:pt x="1285" y="51"/>
                </a:cubicBezTo>
                <a:cubicBezTo>
                  <a:pt x="1281" y="55"/>
                  <a:pt x="1278" y="60"/>
                  <a:pt x="1276" y="67"/>
                </a:cubicBezTo>
                <a:cubicBezTo>
                  <a:pt x="1275" y="67"/>
                  <a:pt x="1275" y="67"/>
                  <a:pt x="1275" y="67"/>
                </a:cubicBezTo>
                <a:cubicBezTo>
                  <a:pt x="1275" y="47"/>
                  <a:pt x="1275" y="47"/>
                  <a:pt x="1275" y="47"/>
                </a:cubicBezTo>
                <a:cubicBezTo>
                  <a:pt x="1260" y="47"/>
                  <a:pt x="1260" y="47"/>
                  <a:pt x="1260" y="47"/>
                </a:cubicBezTo>
                <a:cubicBezTo>
                  <a:pt x="1260" y="141"/>
                  <a:pt x="1260" y="141"/>
                  <a:pt x="1260" y="141"/>
                </a:cubicBezTo>
                <a:cubicBezTo>
                  <a:pt x="1275" y="141"/>
                  <a:pt x="1275" y="141"/>
                  <a:pt x="1275" y="141"/>
                </a:cubicBezTo>
                <a:cubicBezTo>
                  <a:pt x="1275" y="93"/>
                  <a:pt x="1275" y="93"/>
                  <a:pt x="1275" y="93"/>
                </a:cubicBezTo>
                <a:cubicBezTo>
                  <a:pt x="1275" y="83"/>
                  <a:pt x="1277" y="75"/>
                  <a:pt x="1282" y="69"/>
                </a:cubicBezTo>
                <a:cubicBezTo>
                  <a:pt x="1286" y="63"/>
                  <a:pt x="1291" y="59"/>
                  <a:pt x="1298" y="59"/>
                </a:cubicBezTo>
                <a:cubicBezTo>
                  <a:pt x="1303" y="59"/>
                  <a:pt x="1307" y="60"/>
                  <a:pt x="1309" y="62"/>
                </a:cubicBezTo>
                <a:cubicBezTo>
                  <a:pt x="1309" y="47"/>
                  <a:pt x="1309" y="47"/>
                  <a:pt x="1309" y="47"/>
                </a:cubicBezTo>
                <a:close/>
                <a:moveTo>
                  <a:pt x="1385" y="123"/>
                </a:moveTo>
                <a:cubicBezTo>
                  <a:pt x="1378" y="128"/>
                  <a:pt x="1370" y="131"/>
                  <a:pt x="1362" y="131"/>
                </a:cubicBezTo>
                <a:cubicBezTo>
                  <a:pt x="1352" y="131"/>
                  <a:pt x="1344" y="127"/>
                  <a:pt x="1338" y="121"/>
                </a:cubicBezTo>
                <a:cubicBezTo>
                  <a:pt x="1333" y="115"/>
                  <a:pt x="1330" y="106"/>
                  <a:pt x="1330" y="95"/>
                </a:cubicBezTo>
                <a:cubicBezTo>
                  <a:pt x="1330" y="84"/>
                  <a:pt x="1333" y="75"/>
                  <a:pt x="1339" y="68"/>
                </a:cubicBezTo>
                <a:cubicBezTo>
                  <a:pt x="1345" y="61"/>
                  <a:pt x="1353" y="58"/>
                  <a:pt x="1363" y="58"/>
                </a:cubicBezTo>
                <a:cubicBezTo>
                  <a:pt x="1370" y="58"/>
                  <a:pt x="1378" y="60"/>
                  <a:pt x="1385" y="65"/>
                </a:cubicBezTo>
                <a:cubicBezTo>
                  <a:pt x="1385" y="50"/>
                  <a:pt x="1385" y="50"/>
                  <a:pt x="1385" y="50"/>
                </a:cubicBezTo>
                <a:cubicBezTo>
                  <a:pt x="1379" y="46"/>
                  <a:pt x="1371" y="45"/>
                  <a:pt x="1363" y="45"/>
                </a:cubicBezTo>
                <a:cubicBezTo>
                  <a:pt x="1348" y="45"/>
                  <a:pt x="1337" y="50"/>
                  <a:pt x="1328" y="59"/>
                </a:cubicBezTo>
                <a:cubicBezTo>
                  <a:pt x="1319" y="68"/>
                  <a:pt x="1314" y="81"/>
                  <a:pt x="1314" y="96"/>
                </a:cubicBezTo>
                <a:cubicBezTo>
                  <a:pt x="1314" y="105"/>
                  <a:pt x="1316" y="114"/>
                  <a:pt x="1320" y="121"/>
                </a:cubicBezTo>
                <a:cubicBezTo>
                  <a:pt x="1324" y="128"/>
                  <a:pt x="1329" y="134"/>
                  <a:pt x="1336" y="138"/>
                </a:cubicBezTo>
                <a:cubicBezTo>
                  <a:pt x="1343" y="142"/>
                  <a:pt x="1350" y="143"/>
                  <a:pt x="1359" y="143"/>
                </a:cubicBezTo>
                <a:cubicBezTo>
                  <a:pt x="1369" y="143"/>
                  <a:pt x="1378" y="141"/>
                  <a:pt x="1385" y="137"/>
                </a:cubicBezTo>
                <a:cubicBezTo>
                  <a:pt x="1385" y="123"/>
                  <a:pt x="1385" y="123"/>
                  <a:pt x="1385" y="123"/>
                </a:cubicBezTo>
                <a:close/>
                <a:moveTo>
                  <a:pt x="1484" y="83"/>
                </a:moveTo>
                <a:cubicBezTo>
                  <a:pt x="1484" y="58"/>
                  <a:pt x="1473" y="45"/>
                  <a:pt x="1452" y="45"/>
                </a:cubicBezTo>
                <a:cubicBezTo>
                  <a:pt x="1439" y="45"/>
                  <a:pt x="1428" y="51"/>
                  <a:pt x="1421" y="63"/>
                </a:cubicBezTo>
                <a:cubicBezTo>
                  <a:pt x="1421" y="63"/>
                  <a:pt x="1421" y="63"/>
                  <a:pt x="1421" y="63"/>
                </a:cubicBezTo>
                <a:cubicBezTo>
                  <a:pt x="1421" y="2"/>
                  <a:pt x="1421" y="2"/>
                  <a:pt x="1421" y="2"/>
                </a:cubicBezTo>
                <a:cubicBezTo>
                  <a:pt x="1406" y="2"/>
                  <a:pt x="1406" y="2"/>
                  <a:pt x="1406" y="2"/>
                </a:cubicBezTo>
                <a:cubicBezTo>
                  <a:pt x="1406" y="141"/>
                  <a:pt x="1406" y="141"/>
                  <a:pt x="1406" y="141"/>
                </a:cubicBezTo>
                <a:cubicBezTo>
                  <a:pt x="1421" y="141"/>
                  <a:pt x="1421" y="141"/>
                  <a:pt x="1421" y="141"/>
                </a:cubicBezTo>
                <a:cubicBezTo>
                  <a:pt x="1421" y="88"/>
                  <a:pt x="1421" y="88"/>
                  <a:pt x="1421" y="88"/>
                </a:cubicBezTo>
                <a:cubicBezTo>
                  <a:pt x="1421" y="79"/>
                  <a:pt x="1423" y="72"/>
                  <a:pt x="1428" y="66"/>
                </a:cubicBezTo>
                <a:cubicBezTo>
                  <a:pt x="1433" y="61"/>
                  <a:pt x="1439" y="58"/>
                  <a:pt x="1447" y="58"/>
                </a:cubicBezTo>
                <a:cubicBezTo>
                  <a:pt x="1461" y="58"/>
                  <a:pt x="1469" y="68"/>
                  <a:pt x="1469" y="87"/>
                </a:cubicBezTo>
                <a:cubicBezTo>
                  <a:pt x="1469" y="141"/>
                  <a:pt x="1469" y="141"/>
                  <a:pt x="1469" y="141"/>
                </a:cubicBezTo>
                <a:cubicBezTo>
                  <a:pt x="1484" y="141"/>
                  <a:pt x="1484" y="141"/>
                  <a:pt x="1484" y="141"/>
                </a:cubicBezTo>
                <a:cubicBezTo>
                  <a:pt x="1484" y="83"/>
                  <a:pt x="1484" y="83"/>
                  <a:pt x="1484" y="83"/>
                </a:cubicBezTo>
                <a:close/>
              </a:path>
            </a:pathLst>
          </a:custGeom>
          <a:solidFill>
            <a:schemeClr val="bg2"/>
          </a:solidFill>
          <a:ln>
            <a:noFill/>
          </a:ln>
        </p:spPr>
        <p:txBody>
          <a:bodyPr vert="horz" wrap="square" lIns="89642" tIns="44821" rIns="89642" bIns="44821" numCol="1" anchor="t" anchorCtr="0" compatLnSpc="1">
            <a:prstTxWarp prst="textNoShape">
              <a:avLst/>
            </a:prstTxWarp>
          </a:bodyPr>
          <a:lstStyle/>
          <a:p>
            <a:endParaRPr lang="en-US" sz="1765"/>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467890" y="1"/>
            <a:ext cx="6444056" cy="6858000"/>
          </a:xfrm>
          <a:custGeom>
            <a:avLst/>
            <a:gdLst>
              <a:gd name="connsiteX0" fmla="*/ 477273 w 6573273"/>
              <a:gd name="connsiteY0" fmla="*/ 0 h 6994525"/>
              <a:gd name="connsiteX1" fmla="*/ 6573273 w 6573273"/>
              <a:gd name="connsiteY1" fmla="*/ 0 h 6994525"/>
              <a:gd name="connsiteX2" fmla="*/ 6573273 w 6573273"/>
              <a:gd name="connsiteY2" fmla="*/ 6994525 h 6994525"/>
              <a:gd name="connsiteX3" fmla="*/ 0 w 6573273"/>
              <a:gd name="connsiteY3" fmla="*/ 6994525 h 6994525"/>
              <a:gd name="connsiteX4" fmla="*/ 0 w 6573273"/>
              <a:gd name="connsiteY4" fmla="*/ 4667250 h 6994525"/>
              <a:gd name="connsiteX5" fmla="*/ 477273 w 6573273"/>
              <a:gd name="connsiteY5" fmla="*/ 4667250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3273" h="6994525">
                <a:moveTo>
                  <a:pt x="477273" y="0"/>
                </a:moveTo>
                <a:lnTo>
                  <a:pt x="6573273" y="0"/>
                </a:lnTo>
                <a:lnTo>
                  <a:pt x="6573273" y="6994525"/>
                </a:lnTo>
                <a:lnTo>
                  <a:pt x="0" y="6994525"/>
                </a:lnTo>
                <a:lnTo>
                  <a:pt x="0" y="4667250"/>
                </a:lnTo>
                <a:lnTo>
                  <a:pt x="477273" y="4667250"/>
                </a:lnTo>
                <a:close/>
              </a:path>
            </a:pathLst>
          </a:custGeom>
          <a:noFill/>
          <a:ln>
            <a:noFill/>
          </a:ln>
        </p:spPr>
      </p:pic>
    </p:spTree>
    <p:extLst>
      <p:ext uri="{BB962C8B-B14F-4D97-AF65-F5344CB8AC3E}">
        <p14:creationId xmlns:p14="http://schemas.microsoft.com/office/powerpoint/2010/main" val="125517087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orient="horz" pos="4104">
          <p15:clr>
            <a:srgbClr val="C35EA4"/>
          </p15:clr>
        </p15:guide>
        <p15:guide id="3" pos="7546">
          <p15:clr>
            <a:srgbClr val="C35EA4"/>
          </p15:clr>
        </p15:guide>
        <p15:guide id="4" orient="horz" pos="302">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sp>
        <p:nvSpPr>
          <p:cNvPr id="18" name="Freeform 17"/>
          <p:cNvSpPr/>
          <p:nvPr userDrawn="1"/>
        </p:nvSpPr>
        <p:spPr bwMode="auto">
          <a:xfrm rot="17875525">
            <a:off x="5410784" y="-340176"/>
            <a:ext cx="35862" cy="1220190"/>
          </a:xfrm>
          <a:custGeom>
            <a:avLst/>
            <a:gdLst>
              <a:gd name="connsiteX0" fmla="*/ 0 w 36576"/>
              <a:gd name="connsiteY0" fmla="*/ 0 h 1244657"/>
              <a:gd name="connsiteX1" fmla="*/ 36576 w 36576"/>
              <a:gd name="connsiteY1" fmla="*/ 69006 h 1244657"/>
              <a:gd name="connsiteX2" fmla="*/ 36576 w 36576"/>
              <a:gd name="connsiteY2" fmla="*/ 1244657 h 1244657"/>
              <a:gd name="connsiteX3" fmla="*/ 0 w 36576"/>
              <a:gd name="connsiteY3" fmla="*/ 1244657 h 1244657"/>
            </a:gdLst>
            <a:ahLst/>
            <a:cxnLst>
              <a:cxn ang="0">
                <a:pos x="connsiteX0" y="connsiteY0"/>
              </a:cxn>
              <a:cxn ang="0">
                <a:pos x="connsiteX1" y="connsiteY1"/>
              </a:cxn>
              <a:cxn ang="0">
                <a:pos x="connsiteX2" y="connsiteY2"/>
              </a:cxn>
              <a:cxn ang="0">
                <a:pos x="connsiteX3" y="connsiteY3"/>
              </a:cxn>
            </a:cxnLst>
            <a:rect l="l" t="t" r="r" b="b"/>
            <a:pathLst>
              <a:path w="36576" h="1244657">
                <a:moveTo>
                  <a:pt x="0" y="0"/>
                </a:moveTo>
                <a:lnTo>
                  <a:pt x="36576" y="69006"/>
                </a:lnTo>
                <a:lnTo>
                  <a:pt x="36576" y="1244657"/>
                </a:lnTo>
                <a:lnTo>
                  <a:pt x="0" y="1244657"/>
                </a:lnTo>
                <a:close/>
              </a:path>
            </a:pathLst>
          </a:custGeom>
          <a:solidFill>
            <a:srgbClr val="306CB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noAutofit/>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rot="20396706" flipH="1" flipV="1">
            <a:off x="2040453" y="-1103253"/>
            <a:ext cx="5209118" cy="6925621"/>
          </a:xfrm>
          <a:custGeom>
            <a:avLst/>
            <a:gdLst>
              <a:gd name="connsiteX0" fmla="*/ 5313572 w 5313572"/>
              <a:gd name="connsiteY0" fmla="*/ 7063492 h 7063492"/>
              <a:gd name="connsiteX1" fmla="*/ 0 w 5313572"/>
              <a:gd name="connsiteY1" fmla="*/ 5123742 h 7063492"/>
              <a:gd name="connsiteX2" fmla="*/ 0 w 5313572"/>
              <a:gd name="connsiteY2" fmla="*/ 0 h 7063492"/>
              <a:gd name="connsiteX3" fmla="*/ 5313572 w 5313572"/>
              <a:gd name="connsiteY3" fmla="*/ 0 h 7063492"/>
            </a:gdLst>
            <a:ahLst/>
            <a:cxnLst>
              <a:cxn ang="0">
                <a:pos x="connsiteX0" y="connsiteY0"/>
              </a:cxn>
              <a:cxn ang="0">
                <a:pos x="connsiteX1" y="connsiteY1"/>
              </a:cxn>
              <a:cxn ang="0">
                <a:pos x="connsiteX2" y="connsiteY2"/>
              </a:cxn>
              <a:cxn ang="0">
                <a:pos x="connsiteX3" y="connsiteY3"/>
              </a:cxn>
            </a:cxnLst>
            <a:rect l="l" t="t" r="r" b="b"/>
            <a:pathLst>
              <a:path w="5313572" h="7063492">
                <a:moveTo>
                  <a:pt x="5313572" y="7063492"/>
                </a:moveTo>
                <a:lnTo>
                  <a:pt x="0" y="5123742"/>
                </a:lnTo>
                <a:lnTo>
                  <a:pt x="0" y="0"/>
                </a:lnTo>
                <a:lnTo>
                  <a:pt x="5313572" y="0"/>
                </a:lnTo>
                <a:close/>
              </a:path>
            </a:pathLst>
          </a:cu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rot="3585093" flipH="1">
            <a:off x="6058302" y="3099719"/>
            <a:ext cx="4755677" cy="7184450"/>
          </a:xfrm>
          <a:custGeom>
            <a:avLst/>
            <a:gdLst>
              <a:gd name="connsiteX0" fmla="*/ 775042 w 4850350"/>
              <a:gd name="connsiteY0" fmla="*/ 7328513 h 7328513"/>
              <a:gd name="connsiteX1" fmla="*/ 0 w 4850350"/>
              <a:gd name="connsiteY1" fmla="*/ 5999444 h 7328513"/>
              <a:gd name="connsiteX2" fmla="*/ 0 w 4850350"/>
              <a:gd name="connsiteY2" fmla="*/ 7328513 h 7328513"/>
              <a:gd name="connsiteX3" fmla="*/ 4850350 w 4850350"/>
              <a:gd name="connsiteY3" fmla="*/ 0 h 7328513"/>
              <a:gd name="connsiteX4" fmla="*/ 92321 w 4850350"/>
              <a:gd name="connsiteY4" fmla="*/ 0 h 7328513"/>
              <a:gd name="connsiteX5" fmla="*/ 4365918 w 4850350"/>
              <a:gd name="connsiteY5" fmla="*/ 7328513 h 7328513"/>
              <a:gd name="connsiteX6" fmla="*/ 4850350 w 4850350"/>
              <a:gd name="connsiteY6" fmla="*/ 7328513 h 732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0350" h="7328513">
                <a:moveTo>
                  <a:pt x="775042" y="7328513"/>
                </a:moveTo>
                <a:lnTo>
                  <a:pt x="0" y="5999444"/>
                </a:lnTo>
                <a:lnTo>
                  <a:pt x="0" y="7328513"/>
                </a:lnTo>
                <a:close/>
                <a:moveTo>
                  <a:pt x="4850350" y="0"/>
                </a:moveTo>
                <a:lnTo>
                  <a:pt x="92321" y="0"/>
                </a:lnTo>
                <a:lnTo>
                  <a:pt x="4365918" y="7328513"/>
                </a:lnTo>
                <a:lnTo>
                  <a:pt x="4850350" y="7328513"/>
                </a:lnTo>
                <a:close/>
              </a:path>
            </a:pathLst>
          </a:custGeom>
        </p:spPr>
      </p:pic>
      <p:sp>
        <p:nvSpPr>
          <p:cNvPr id="12" name="Rectangle 11"/>
          <p:cNvSpPr/>
          <p:nvPr userDrawn="1"/>
        </p:nvSpPr>
        <p:spPr bwMode="auto">
          <a:xfrm>
            <a:off x="269239" y="2082621"/>
            <a:ext cx="7171399" cy="3587759"/>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7" rIns="0" bIns="34287" numCol="1" rtlCol="0" anchor="ctr" anchorCtr="0" compatLnSpc="1">
            <a:prstTxWarp prst="textNoShape">
              <a:avLst/>
            </a:prstTxWarp>
          </a:bodyPr>
          <a:lstStyle/>
          <a:p>
            <a:pPr algn="ctr" defTabSz="685486" fontAlgn="base">
              <a:spcBef>
                <a:spcPct val="0"/>
              </a:spcBef>
              <a:spcAft>
                <a:spcPct val="0"/>
              </a:spcAft>
            </a:pPr>
            <a:endParaRPr lang="en-US" sz="1470" dirty="0">
              <a:gradFill>
                <a:gsLst>
                  <a:gs pos="5833">
                    <a:schemeClr val="bg1"/>
                  </a:gs>
                  <a:gs pos="100000">
                    <a:schemeClr val="bg1"/>
                  </a:gs>
                </a:gsLst>
                <a:lin ang="5400000" scaled="0"/>
              </a:gradFill>
            </a:endParaRPr>
          </a:p>
        </p:txBody>
      </p:sp>
      <p:sp>
        <p:nvSpPr>
          <p:cNvPr id="13" name="Text Placeholder 4"/>
          <p:cNvSpPr>
            <a:spLocks noGrp="1"/>
          </p:cNvSpPr>
          <p:nvPr>
            <p:ph type="body" sz="quarter" idx="12" hasCustomPrompt="1"/>
          </p:nvPr>
        </p:nvSpPr>
        <p:spPr bwMode="white">
          <a:xfrm>
            <a:off x="269239" y="3877271"/>
            <a:ext cx="7171399" cy="1794661"/>
          </a:xfrm>
          <a:noFill/>
        </p:spPr>
        <p:txBody>
          <a:bodyPr lIns="182880" tIns="146304" rIns="182880" bIns="146304">
            <a:noAutofit/>
          </a:bodyPr>
          <a:lstStyle>
            <a:lvl1pPr marL="0" indent="0">
              <a:spcBef>
                <a:spcPts val="0"/>
              </a:spcBef>
              <a:buNone/>
              <a:defRPr sz="3137"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14" name="Title 1"/>
          <p:cNvSpPr>
            <a:spLocks noGrp="1"/>
          </p:cNvSpPr>
          <p:nvPr>
            <p:ph type="title" hasCustomPrompt="1"/>
          </p:nvPr>
        </p:nvSpPr>
        <p:spPr bwMode="white">
          <a:xfrm>
            <a:off x="269239" y="2084186"/>
            <a:ext cx="7171399" cy="1793104"/>
          </a:xfrm>
          <a:noFill/>
        </p:spPr>
        <p:txBody>
          <a:bodyPr lIns="146304" tIns="91440" rIns="146304" bIns="91440" anchor="t" anchorCtr="0"/>
          <a:lstStyle>
            <a:lvl1pPr>
              <a:defRPr sz="5294" spc="-74"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15" name="Picture 14"/>
          <p:cNvPicPr>
            <a:picLocks noChangeAspect="1"/>
          </p:cNvPicPr>
          <p:nvPr userDrawn="1"/>
        </p:nvPicPr>
        <p:blipFill>
          <a:blip r:embed="rId4"/>
          <a:stretch>
            <a:fillRect/>
          </a:stretch>
        </p:blipFill>
        <p:spPr>
          <a:xfrm>
            <a:off x="269240" y="288354"/>
            <a:ext cx="1798278" cy="1798533"/>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invGray">
          <a:xfrm>
            <a:off x="10309635" y="459898"/>
            <a:ext cx="1434153" cy="307259"/>
          </a:xfrm>
          <a:prstGeom prst="rect">
            <a:avLst/>
          </a:prstGeom>
        </p:spPr>
      </p:pic>
    </p:spTree>
    <p:extLst>
      <p:ext uri="{BB962C8B-B14F-4D97-AF65-F5344CB8AC3E}">
        <p14:creationId xmlns:p14="http://schemas.microsoft.com/office/powerpoint/2010/main" val="3644033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3">
    <p:bg>
      <p:bgPr>
        <a:solidFill>
          <a:schemeClr val="tx1"/>
        </a:solid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9927899" flipH="1" flipV="1">
            <a:off x="6386975" y="3987033"/>
            <a:ext cx="3740529" cy="3394742"/>
          </a:xfrm>
          <a:custGeom>
            <a:avLst/>
            <a:gdLst>
              <a:gd name="connsiteX0" fmla="*/ 3815534 w 3815534"/>
              <a:gd name="connsiteY0" fmla="*/ 0 h 3462323"/>
              <a:gd name="connsiteX1" fmla="*/ 3815534 w 3815534"/>
              <a:gd name="connsiteY1" fmla="*/ 3462323 h 3462323"/>
              <a:gd name="connsiteX2" fmla="*/ 0 w 3815534"/>
              <a:gd name="connsiteY2" fmla="*/ 2473071 h 3462323"/>
              <a:gd name="connsiteX3" fmla="*/ 1 w 3815534"/>
              <a:gd name="connsiteY3" fmla="*/ 0 h 3462323"/>
            </a:gdLst>
            <a:ahLst/>
            <a:cxnLst>
              <a:cxn ang="0">
                <a:pos x="connsiteX0" y="connsiteY0"/>
              </a:cxn>
              <a:cxn ang="0">
                <a:pos x="connsiteX1" y="connsiteY1"/>
              </a:cxn>
              <a:cxn ang="0">
                <a:pos x="connsiteX2" y="connsiteY2"/>
              </a:cxn>
              <a:cxn ang="0">
                <a:pos x="connsiteX3" y="connsiteY3"/>
              </a:cxn>
            </a:cxnLst>
            <a:rect l="l" t="t" r="r" b="b"/>
            <a:pathLst>
              <a:path w="3815534" h="3462323">
                <a:moveTo>
                  <a:pt x="3815534" y="0"/>
                </a:moveTo>
                <a:lnTo>
                  <a:pt x="3815534" y="3462323"/>
                </a:lnTo>
                <a:lnTo>
                  <a:pt x="0" y="2473071"/>
                </a:lnTo>
                <a:lnTo>
                  <a:pt x="1" y="0"/>
                </a:lnTo>
                <a:close/>
              </a:path>
            </a:pathLst>
          </a:custGeom>
        </p:spPr>
      </p:pic>
      <p:sp>
        <p:nvSpPr>
          <p:cNvPr id="15" name="Freeform 14"/>
          <p:cNvSpPr/>
          <p:nvPr/>
        </p:nvSpPr>
        <p:spPr bwMode="auto">
          <a:xfrm rot="17875525">
            <a:off x="5410784" y="-340176"/>
            <a:ext cx="35862" cy="1220190"/>
          </a:xfrm>
          <a:custGeom>
            <a:avLst/>
            <a:gdLst>
              <a:gd name="connsiteX0" fmla="*/ 0 w 36576"/>
              <a:gd name="connsiteY0" fmla="*/ 0 h 1244657"/>
              <a:gd name="connsiteX1" fmla="*/ 36576 w 36576"/>
              <a:gd name="connsiteY1" fmla="*/ 69006 h 1244657"/>
              <a:gd name="connsiteX2" fmla="*/ 36576 w 36576"/>
              <a:gd name="connsiteY2" fmla="*/ 1244657 h 1244657"/>
              <a:gd name="connsiteX3" fmla="*/ 0 w 36576"/>
              <a:gd name="connsiteY3" fmla="*/ 1244657 h 1244657"/>
            </a:gdLst>
            <a:ahLst/>
            <a:cxnLst>
              <a:cxn ang="0">
                <a:pos x="connsiteX0" y="connsiteY0"/>
              </a:cxn>
              <a:cxn ang="0">
                <a:pos x="connsiteX1" y="connsiteY1"/>
              </a:cxn>
              <a:cxn ang="0">
                <a:pos x="connsiteX2" y="connsiteY2"/>
              </a:cxn>
              <a:cxn ang="0">
                <a:pos x="connsiteX3" y="connsiteY3"/>
              </a:cxn>
            </a:cxnLst>
            <a:rect l="l" t="t" r="r" b="b"/>
            <a:pathLst>
              <a:path w="36576" h="1244657">
                <a:moveTo>
                  <a:pt x="0" y="0"/>
                </a:moveTo>
                <a:lnTo>
                  <a:pt x="36576" y="69006"/>
                </a:lnTo>
                <a:lnTo>
                  <a:pt x="36576" y="1244657"/>
                </a:lnTo>
                <a:lnTo>
                  <a:pt x="0" y="1244657"/>
                </a:lnTo>
                <a:close/>
              </a:path>
            </a:pathLst>
          </a:custGeom>
          <a:solidFill>
            <a:srgbClr val="306CB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noAutofit/>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20396706" flipH="1" flipV="1">
            <a:off x="2040453" y="-1103253"/>
            <a:ext cx="5209118" cy="6925621"/>
          </a:xfrm>
          <a:custGeom>
            <a:avLst/>
            <a:gdLst>
              <a:gd name="connsiteX0" fmla="*/ 5313572 w 5313572"/>
              <a:gd name="connsiteY0" fmla="*/ 7063492 h 7063492"/>
              <a:gd name="connsiteX1" fmla="*/ 0 w 5313572"/>
              <a:gd name="connsiteY1" fmla="*/ 5123742 h 7063492"/>
              <a:gd name="connsiteX2" fmla="*/ 0 w 5313572"/>
              <a:gd name="connsiteY2" fmla="*/ 0 h 7063492"/>
              <a:gd name="connsiteX3" fmla="*/ 5313572 w 5313572"/>
              <a:gd name="connsiteY3" fmla="*/ 0 h 7063492"/>
            </a:gdLst>
            <a:ahLst/>
            <a:cxnLst>
              <a:cxn ang="0">
                <a:pos x="connsiteX0" y="connsiteY0"/>
              </a:cxn>
              <a:cxn ang="0">
                <a:pos x="connsiteX1" y="connsiteY1"/>
              </a:cxn>
              <a:cxn ang="0">
                <a:pos x="connsiteX2" y="connsiteY2"/>
              </a:cxn>
              <a:cxn ang="0">
                <a:pos x="connsiteX3" y="connsiteY3"/>
              </a:cxn>
            </a:cxnLst>
            <a:rect l="l" t="t" r="r" b="b"/>
            <a:pathLst>
              <a:path w="5313572" h="7063492">
                <a:moveTo>
                  <a:pt x="5313572" y="7063492"/>
                </a:moveTo>
                <a:lnTo>
                  <a:pt x="0" y="5123742"/>
                </a:lnTo>
                <a:lnTo>
                  <a:pt x="0" y="0"/>
                </a:lnTo>
                <a:lnTo>
                  <a:pt x="5313572" y="0"/>
                </a:lnTo>
                <a:close/>
              </a:path>
            </a:pathLst>
          </a:custGeom>
        </p:spPr>
      </p:pic>
      <p:sp>
        <p:nvSpPr>
          <p:cNvPr id="22" name="Rectangle 21"/>
          <p:cNvSpPr/>
          <p:nvPr/>
        </p:nvSpPr>
        <p:spPr bwMode="auto">
          <a:xfrm>
            <a:off x="269239" y="2082621"/>
            <a:ext cx="8067823" cy="3587759"/>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7" rIns="0" bIns="34287" numCol="1" rtlCol="0" anchor="ctr" anchorCtr="0" compatLnSpc="1">
            <a:prstTxWarp prst="textNoShape">
              <a:avLst/>
            </a:prstTxWarp>
          </a:bodyPr>
          <a:lstStyle/>
          <a:p>
            <a:pPr algn="ctr" defTabSz="685486" fontAlgn="base">
              <a:spcBef>
                <a:spcPct val="0"/>
              </a:spcBef>
              <a:spcAft>
                <a:spcPct val="0"/>
              </a:spcAft>
            </a:pPr>
            <a:endParaRPr lang="en-US" sz="1470" dirty="0">
              <a:gradFill>
                <a:gsLst>
                  <a:gs pos="5833">
                    <a:schemeClr val="bg1"/>
                  </a:gs>
                  <a:gs pos="100000">
                    <a:schemeClr val="bg1"/>
                  </a:gs>
                </a:gsLst>
                <a:lin ang="5400000" scaled="0"/>
              </a:gradFill>
            </a:endParaRPr>
          </a:p>
        </p:txBody>
      </p:sp>
      <p:sp>
        <p:nvSpPr>
          <p:cNvPr id="23" name="Text Placeholder 4"/>
          <p:cNvSpPr>
            <a:spLocks noGrp="1"/>
          </p:cNvSpPr>
          <p:nvPr>
            <p:ph type="body" sz="quarter" idx="12" hasCustomPrompt="1"/>
          </p:nvPr>
        </p:nvSpPr>
        <p:spPr bwMode="white">
          <a:xfrm>
            <a:off x="269239" y="3877271"/>
            <a:ext cx="8067823" cy="1794661"/>
          </a:xfrm>
          <a:noFill/>
        </p:spPr>
        <p:txBody>
          <a:bodyPr lIns="182880" tIns="146304" rIns="182880" bIns="146304">
            <a:noAutofit/>
          </a:bodyPr>
          <a:lstStyle>
            <a:lvl1pPr marL="0" indent="0">
              <a:spcBef>
                <a:spcPts val="0"/>
              </a:spcBef>
              <a:buNone/>
              <a:defRPr sz="3137"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24" name="Title 1"/>
          <p:cNvSpPr>
            <a:spLocks noGrp="1"/>
          </p:cNvSpPr>
          <p:nvPr>
            <p:ph type="title" hasCustomPrompt="1"/>
          </p:nvPr>
        </p:nvSpPr>
        <p:spPr bwMode="white">
          <a:xfrm>
            <a:off x="269239" y="2084186"/>
            <a:ext cx="8067823" cy="1793104"/>
          </a:xfrm>
          <a:noFill/>
        </p:spPr>
        <p:txBody>
          <a:bodyPr lIns="146304" tIns="91440" rIns="146304" bIns="91440" anchor="t" anchorCtr="0"/>
          <a:lstStyle>
            <a:lvl1pPr>
              <a:defRPr sz="5294" spc="-74"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25" name="Picture 24"/>
          <p:cNvPicPr>
            <a:picLocks noChangeAspect="1"/>
          </p:cNvPicPr>
          <p:nvPr/>
        </p:nvPicPr>
        <p:blipFill>
          <a:blip r:embed="rId4"/>
          <a:stretch>
            <a:fillRect/>
          </a:stretch>
        </p:blipFill>
        <p:spPr>
          <a:xfrm>
            <a:off x="269240" y="288354"/>
            <a:ext cx="1798278" cy="1798533"/>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invGray">
          <a:xfrm>
            <a:off x="10309635" y="459898"/>
            <a:ext cx="1434153" cy="307259"/>
          </a:xfrm>
          <a:prstGeom prst="rect">
            <a:avLst/>
          </a:prstGeom>
        </p:spPr>
      </p:pic>
    </p:spTree>
    <p:extLst>
      <p:ext uri="{BB962C8B-B14F-4D97-AF65-F5344CB8AC3E}">
        <p14:creationId xmlns:p14="http://schemas.microsoft.com/office/powerpoint/2010/main" val="21255810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rot="9927899" flipH="1" flipV="1">
            <a:off x="6386975" y="3987033"/>
            <a:ext cx="3740529" cy="3394742"/>
          </a:xfrm>
          <a:custGeom>
            <a:avLst/>
            <a:gdLst>
              <a:gd name="connsiteX0" fmla="*/ 3815534 w 3815534"/>
              <a:gd name="connsiteY0" fmla="*/ 0 h 3462323"/>
              <a:gd name="connsiteX1" fmla="*/ 3815534 w 3815534"/>
              <a:gd name="connsiteY1" fmla="*/ 3462323 h 3462323"/>
              <a:gd name="connsiteX2" fmla="*/ 0 w 3815534"/>
              <a:gd name="connsiteY2" fmla="*/ 2473071 h 3462323"/>
              <a:gd name="connsiteX3" fmla="*/ 1 w 3815534"/>
              <a:gd name="connsiteY3" fmla="*/ 0 h 3462323"/>
            </a:gdLst>
            <a:ahLst/>
            <a:cxnLst>
              <a:cxn ang="0">
                <a:pos x="connsiteX0" y="connsiteY0"/>
              </a:cxn>
              <a:cxn ang="0">
                <a:pos x="connsiteX1" y="connsiteY1"/>
              </a:cxn>
              <a:cxn ang="0">
                <a:pos x="connsiteX2" y="connsiteY2"/>
              </a:cxn>
              <a:cxn ang="0">
                <a:pos x="connsiteX3" y="connsiteY3"/>
              </a:cxn>
            </a:cxnLst>
            <a:rect l="l" t="t" r="r" b="b"/>
            <a:pathLst>
              <a:path w="3815534" h="3462323">
                <a:moveTo>
                  <a:pt x="3815534" y="0"/>
                </a:moveTo>
                <a:lnTo>
                  <a:pt x="3815534" y="3462323"/>
                </a:lnTo>
                <a:lnTo>
                  <a:pt x="0" y="2473071"/>
                </a:lnTo>
                <a:lnTo>
                  <a:pt x="1" y="0"/>
                </a:lnTo>
                <a:close/>
              </a:path>
            </a:pathLst>
          </a:custGeom>
        </p:spPr>
      </p:pic>
      <p:sp>
        <p:nvSpPr>
          <p:cNvPr id="19" name="Freeform 18"/>
          <p:cNvSpPr/>
          <p:nvPr userDrawn="1"/>
        </p:nvSpPr>
        <p:spPr bwMode="auto">
          <a:xfrm rot="17875525">
            <a:off x="5410784" y="-340176"/>
            <a:ext cx="35862" cy="1220190"/>
          </a:xfrm>
          <a:custGeom>
            <a:avLst/>
            <a:gdLst>
              <a:gd name="connsiteX0" fmla="*/ 0 w 36576"/>
              <a:gd name="connsiteY0" fmla="*/ 0 h 1244657"/>
              <a:gd name="connsiteX1" fmla="*/ 36576 w 36576"/>
              <a:gd name="connsiteY1" fmla="*/ 69006 h 1244657"/>
              <a:gd name="connsiteX2" fmla="*/ 36576 w 36576"/>
              <a:gd name="connsiteY2" fmla="*/ 1244657 h 1244657"/>
              <a:gd name="connsiteX3" fmla="*/ 0 w 36576"/>
              <a:gd name="connsiteY3" fmla="*/ 1244657 h 1244657"/>
            </a:gdLst>
            <a:ahLst/>
            <a:cxnLst>
              <a:cxn ang="0">
                <a:pos x="connsiteX0" y="connsiteY0"/>
              </a:cxn>
              <a:cxn ang="0">
                <a:pos x="connsiteX1" y="connsiteY1"/>
              </a:cxn>
              <a:cxn ang="0">
                <a:pos x="connsiteX2" y="connsiteY2"/>
              </a:cxn>
              <a:cxn ang="0">
                <a:pos x="connsiteX3" y="connsiteY3"/>
              </a:cxn>
            </a:cxnLst>
            <a:rect l="l" t="t" r="r" b="b"/>
            <a:pathLst>
              <a:path w="36576" h="1244657">
                <a:moveTo>
                  <a:pt x="0" y="0"/>
                </a:moveTo>
                <a:lnTo>
                  <a:pt x="36576" y="69006"/>
                </a:lnTo>
                <a:lnTo>
                  <a:pt x="36576" y="1244657"/>
                </a:lnTo>
                <a:lnTo>
                  <a:pt x="0" y="1244657"/>
                </a:lnTo>
                <a:close/>
              </a:path>
            </a:pathLst>
          </a:custGeom>
          <a:solidFill>
            <a:srgbClr val="306CB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noAutofit/>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rot="20396706" flipH="1" flipV="1">
            <a:off x="2040453" y="-1103253"/>
            <a:ext cx="5209118" cy="6925621"/>
          </a:xfrm>
          <a:custGeom>
            <a:avLst/>
            <a:gdLst>
              <a:gd name="connsiteX0" fmla="*/ 5313572 w 5313572"/>
              <a:gd name="connsiteY0" fmla="*/ 7063492 h 7063492"/>
              <a:gd name="connsiteX1" fmla="*/ 0 w 5313572"/>
              <a:gd name="connsiteY1" fmla="*/ 5123742 h 7063492"/>
              <a:gd name="connsiteX2" fmla="*/ 0 w 5313572"/>
              <a:gd name="connsiteY2" fmla="*/ 0 h 7063492"/>
              <a:gd name="connsiteX3" fmla="*/ 5313572 w 5313572"/>
              <a:gd name="connsiteY3" fmla="*/ 0 h 7063492"/>
            </a:gdLst>
            <a:ahLst/>
            <a:cxnLst>
              <a:cxn ang="0">
                <a:pos x="connsiteX0" y="connsiteY0"/>
              </a:cxn>
              <a:cxn ang="0">
                <a:pos x="connsiteX1" y="connsiteY1"/>
              </a:cxn>
              <a:cxn ang="0">
                <a:pos x="connsiteX2" y="connsiteY2"/>
              </a:cxn>
              <a:cxn ang="0">
                <a:pos x="connsiteX3" y="connsiteY3"/>
              </a:cxn>
            </a:cxnLst>
            <a:rect l="l" t="t" r="r" b="b"/>
            <a:pathLst>
              <a:path w="5313572" h="7063492">
                <a:moveTo>
                  <a:pt x="5313572" y="7063492"/>
                </a:moveTo>
                <a:lnTo>
                  <a:pt x="0" y="5123742"/>
                </a:lnTo>
                <a:lnTo>
                  <a:pt x="0" y="0"/>
                </a:lnTo>
                <a:lnTo>
                  <a:pt x="5313572" y="0"/>
                </a:lnTo>
                <a:close/>
              </a:path>
            </a:pathLst>
          </a:custGeom>
        </p:spPr>
      </p:pic>
      <p:sp>
        <p:nvSpPr>
          <p:cNvPr id="21" name="Rectangle 20"/>
          <p:cNvSpPr/>
          <p:nvPr userDrawn="1"/>
        </p:nvSpPr>
        <p:spPr bwMode="auto">
          <a:xfrm>
            <a:off x="269239" y="2082621"/>
            <a:ext cx="8067823" cy="3587759"/>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7" rIns="0" bIns="34287" numCol="1" rtlCol="0" anchor="ctr" anchorCtr="0" compatLnSpc="1">
            <a:prstTxWarp prst="textNoShape">
              <a:avLst/>
            </a:prstTxWarp>
          </a:bodyPr>
          <a:lstStyle/>
          <a:p>
            <a:pPr algn="ctr" defTabSz="685486" fontAlgn="base">
              <a:spcBef>
                <a:spcPct val="0"/>
              </a:spcBef>
              <a:spcAft>
                <a:spcPct val="0"/>
              </a:spcAft>
            </a:pPr>
            <a:endParaRPr lang="en-US" sz="1470" dirty="0">
              <a:gradFill>
                <a:gsLst>
                  <a:gs pos="5833">
                    <a:schemeClr val="bg1"/>
                  </a:gs>
                  <a:gs pos="100000">
                    <a:schemeClr val="bg1"/>
                  </a:gs>
                </a:gsLst>
                <a:lin ang="5400000" scaled="0"/>
              </a:gradFill>
            </a:endParaRPr>
          </a:p>
        </p:txBody>
      </p:sp>
      <p:sp>
        <p:nvSpPr>
          <p:cNvPr id="22" name="Text Placeholder 4"/>
          <p:cNvSpPr>
            <a:spLocks noGrp="1"/>
          </p:cNvSpPr>
          <p:nvPr>
            <p:ph type="body" sz="quarter" idx="12" hasCustomPrompt="1"/>
          </p:nvPr>
        </p:nvSpPr>
        <p:spPr bwMode="white">
          <a:xfrm>
            <a:off x="269239" y="3877271"/>
            <a:ext cx="8067823" cy="1794661"/>
          </a:xfrm>
          <a:noFill/>
        </p:spPr>
        <p:txBody>
          <a:bodyPr lIns="182880" tIns="146304" rIns="182880" bIns="146304">
            <a:noAutofit/>
          </a:bodyPr>
          <a:lstStyle>
            <a:lvl1pPr marL="0" indent="0">
              <a:spcBef>
                <a:spcPts val="0"/>
              </a:spcBef>
              <a:buNone/>
              <a:defRPr sz="3137"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23" name="Title 1"/>
          <p:cNvSpPr>
            <a:spLocks noGrp="1"/>
          </p:cNvSpPr>
          <p:nvPr>
            <p:ph type="title" hasCustomPrompt="1"/>
          </p:nvPr>
        </p:nvSpPr>
        <p:spPr bwMode="white">
          <a:xfrm>
            <a:off x="269239" y="2084186"/>
            <a:ext cx="8067823" cy="1793104"/>
          </a:xfrm>
          <a:noFill/>
        </p:spPr>
        <p:txBody>
          <a:bodyPr lIns="146304" tIns="91440" rIns="146304" bIns="91440" anchor="t" anchorCtr="0"/>
          <a:lstStyle>
            <a:lvl1pPr>
              <a:defRPr sz="5294" spc="-74"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24" name="Picture 23"/>
          <p:cNvPicPr>
            <a:picLocks noChangeAspect="1"/>
          </p:cNvPicPr>
          <p:nvPr userDrawn="1"/>
        </p:nvPicPr>
        <p:blipFill>
          <a:blip r:embed="rId4"/>
          <a:stretch>
            <a:fillRect/>
          </a:stretch>
        </p:blipFill>
        <p:spPr>
          <a:xfrm>
            <a:off x="269240" y="288354"/>
            <a:ext cx="1798278" cy="1798533"/>
          </a:xfrm>
          <a:prstGeom prst="rect">
            <a:avLst/>
          </a:prstGeom>
        </p:spPr>
      </p:pic>
      <p:pic>
        <p:nvPicPr>
          <p:cNvPr id="25" name="Picture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invGray">
          <a:xfrm>
            <a:off x="10309635" y="459898"/>
            <a:ext cx="1434153" cy="307259"/>
          </a:xfrm>
          <a:prstGeom prst="rect">
            <a:avLst/>
          </a:prstGeom>
        </p:spPr>
      </p:pic>
    </p:spTree>
    <p:extLst>
      <p:ext uri="{BB962C8B-B14F-4D97-AF65-F5344CB8AC3E}">
        <p14:creationId xmlns:p14="http://schemas.microsoft.com/office/powerpoint/2010/main" val="19033657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16200000" flipH="1" flipV="1">
            <a:off x="2667001" y="-2667000"/>
            <a:ext cx="6857999" cy="12192000"/>
          </a:xfrm>
          <a:prstGeom prst="rect">
            <a:avLst/>
          </a:prstGeom>
        </p:spPr>
      </p:pic>
      <p:sp>
        <p:nvSpPr>
          <p:cNvPr id="14" name="Rectangle 13"/>
          <p:cNvSpPr/>
          <p:nvPr userDrawn="1"/>
        </p:nvSpPr>
        <p:spPr bwMode="auto">
          <a:xfrm>
            <a:off x="269239" y="2084172"/>
            <a:ext cx="8964248" cy="448276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1" name="Text Placeholder 4"/>
          <p:cNvSpPr>
            <a:spLocks noGrp="1"/>
          </p:cNvSpPr>
          <p:nvPr>
            <p:ph type="body" sz="quarter" idx="12" hasCustomPrompt="1"/>
          </p:nvPr>
        </p:nvSpPr>
        <p:spPr bwMode="white">
          <a:xfrm>
            <a:off x="271104" y="4428282"/>
            <a:ext cx="8962384" cy="2138650"/>
          </a:xfrm>
          <a:noFill/>
        </p:spPr>
        <p:txBody>
          <a:bodyPr lIns="182880" tIns="146304" rIns="182880" bIns="146304">
            <a:noAutofit/>
          </a:bodyPr>
          <a:lstStyle>
            <a:lvl1pPr marL="0" indent="0">
              <a:spcBef>
                <a:spcPts val="0"/>
              </a:spcBef>
              <a:buNone/>
              <a:defRPr sz="3529"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12" name="Title 1"/>
          <p:cNvSpPr>
            <a:spLocks noGrp="1"/>
          </p:cNvSpPr>
          <p:nvPr>
            <p:ph type="title" hasCustomPrompt="1"/>
          </p:nvPr>
        </p:nvSpPr>
        <p:spPr bwMode="white">
          <a:xfrm>
            <a:off x="269304" y="2084173"/>
            <a:ext cx="8964184" cy="2344110"/>
          </a:xfrm>
          <a:noFill/>
        </p:spPr>
        <p:txBody>
          <a:bodyPr lIns="146304" tIns="91440" rIns="146304" bIns="91440" anchor="t" anchorCtr="0"/>
          <a:lstStyle>
            <a:lvl1pPr>
              <a:defRPr sz="5882" spc="-98"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white">
          <a:xfrm>
            <a:off x="10129913" y="470068"/>
            <a:ext cx="1611036" cy="345156"/>
          </a:xfrm>
          <a:prstGeom prst="rect">
            <a:avLst/>
          </a:prstGeom>
        </p:spPr>
      </p:pic>
      <p:pic>
        <p:nvPicPr>
          <p:cNvPr id="8" name="Picture 7"/>
          <p:cNvPicPr>
            <a:picLocks noChangeAspect="1"/>
          </p:cNvPicPr>
          <p:nvPr userDrawn="1"/>
        </p:nvPicPr>
        <p:blipFill>
          <a:blip r:embed="rId4"/>
          <a:stretch>
            <a:fillRect/>
          </a:stretch>
        </p:blipFill>
        <p:spPr>
          <a:xfrm>
            <a:off x="269240" y="288354"/>
            <a:ext cx="1798278" cy="1798533"/>
          </a:xfrm>
          <a:prstGeom prst="rect">
            <a:avLst/>
          </a:prstGeom>
        </p:spPr>
      </p:pic>
    </p:spTree>
    <p:extLst>
      <p:ext uri="{BB962C8B-B14F-4D97-AF65-F5344CB8AC3E}">
        <p14:creationId xmlns:p14="http://schemas.microsoft.com/office/powerpoint/2010/main" val="20618873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rgbClr val="006EB9"/>
        </a:solidFill>
        <a:effectLst/>
      </p:bgPr>
    </p:bg>
    <p:spTree>
      <p:nvGrpSpPr>
        <p:cNvPr id="1" name=""/>
        <p:cNvGrpSpPr/>
        <p:nvPr/>
      </p:nvGrpSpPr>
      <p:grpSpPr>
        <a:xfrm>
          <a:off x="0" y="0"/>
          <a:ext cx="0" cy="0"/>
          <a:chOff x="0" y="0"/>
          <a:chExt cx="0" cy="0"/>
        </a:xfrm>
      </p:grpSpPr>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8900000" flipH="1">
            <a:off x="1490713" y="-2224007"/>
            <a:ext cx="10278366" cy="15532045"/>
          </a:xfrm>
          <a:custGeom>
            <a:avLst/>
            <a:gdLst>
              <a:gd name="connsiteX0" fmla="*/ 10484469 w 10484469"/>
              <a:gd name="connsiteY0" fmla="*/ 13623262 h 15841248"/>
              <a:gd name="connsiteX1" fmla="*/ 8266483 w 10484469"/>
              <a:gd name="connsiteY1" fmla="*/ 15841248 h 15841248"/>
              <a:gd name="connsiteX2" fmla="*/ 10484469 w 10484469"/>
              <a:gd name="connsiteY2" fmla="*/ 15841248 h 15841248"/>
              <a:gd name="connsiteX3" fmla="*/ 5169239 w 10484469"/>
              <a:gd name="connsiteY3" fmla="*/ 0 h 15841248"/>
              <a:gd name="connsiteX4" fmla="*/ 0 w 10484469"/>
              <a:gd name="connsiteY4" fmla="*/ 5169239 h 15841248"/>
              <a:gd name="connsiteX5" fmla="*/ 0 w 10484469"/>
              <a:gd name="connsiteY5" fmla="*/ 15060993 h 15841248"/>
              <a:gd name="connsiteX6" fmla="*/ 10484469 w 10484469"/>
              <a:gd name="connsiteY6" fmla="*/ 4576524 h 15841248"/>
              <a:gd name="connsiteX7" fmla="*/ 10484469 w 10484469"/>
              <a:gd name="connsiteY7" fmla="*/ 3598762 h 15841248"/>
              <a:gd name="connsiteX8" fmla="*/ 6885707 w 10484469"/>
              <a:gd name="connsiteY8" fmla="*/ 0 h 1584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4469" h="15841248">
                <a:moveTo>
                  <a:pt x="10484469" y="13623262"/>
                </a:moveTo>
                <a:lnTo>
                  <a:pt x="8266483" y="15841248"/>
                </a:lnTo>
                <a:lnTo>
                  <a:pt x="10484469" y="15841248"/>
                </a:lnTo>
                <a:close/>
                <a:moveTo>
                  <a:pt x="5169239" y="0"/>
                </a:moveTo>
                <a:lnTo>
                  <a:pt x="0" y="5169239"/>
                </a:lnTo>
                <a:lnTo>
                  <a:pt x="0" y="15060993"/>
                </a:lnTo>
                <a:lnTo>
                  <a:pt x="10484469" y="4576524"/>
                </a:lnTo>
                <a:lnTo>
                  <a:pt x="10484469" y="3598762"/>
                </a:lnTo>
                <a:lnTo>
                  <a:pt x="6885707" y="0"/>
                </a:lnTo>
                <a:close/>
              </a:path>
            </a:pathLst>
          </a:custGeom>
        </p:spPr>
      </p:pic>
      <p:pic>
        <p:nvPicPr>
          <p:cNvPr id="24" name="Picture 2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7200000" flipH="1">
            <a:off x="8911466" y="4799548"/>
            <a:ext cx="2642129" cy="3658028"/>
          </a:xfrm>
          <a:custGeom>
            <a:avLst/>
            <a:gdLst>
              <a:gd name="connsiteX0" fmla="*/ 2694727 w 2694727"/>
              <a:gd name="connsiteY0" fmla="*/ 3731379 h 3731379"/>
              <a:gd name="connsiteX1" fmla="*/ 2694727 w 2694727"/>
              <a:gd name="connsiteY1" fmla="*/ 0 h 3731379"/>
              <a:gd name="connsiteX2" fmla="*/ 2154313 w 2694727"/>
              <a:gd name="connsiteY2" fmla="*/ 0 h 3731379"/>
              <a:gd name="connsiteX3" fmla="*/ 0 w 2694727"/>
              <a:gd name="connsiteY3" fmla="*/ 3731379 h 3731379"/>
            </a:gdLst>
            <a:ahLst/>
            <a:cxnLst>
              <a:cxn ang="0">
                <a:pos x="connsiteX0" y="connsiteY0"/>
              </a:cxn>
              <a:cxn ang="0">
                <a:pos x="connsiteX1" y="connsiteY1"/>
              </a:cxn>
              <a:cxn ang="0">
                <a:pos x="connsiteX2" y="connsiteY2"/>
              </a:cxn>
              <a:cxn ang="0">
                <a:pos x="connsiteX3" y="connsiteY3"/>
              </a:cxn>
            </a:cxnLst>
            <a:rect l="l" t="t" r="r" b="b"/>
            <a:pathLst>
              <a:path w="2694727" h="3731379">
                <a:moveTo>
                  <a:pt x="2694727" y="3731379"/>
                </a:moveTo>
                <a:lnTo>
                  <a:pt x="2694727" y="0"/>
                </a:lnTo>
                <a:lnTo>
                  <a:pt x="2154313" y="0"/>
                </a:lnTo>
                <a:lnTo>
                  <a:pt x="0" y="3731379"/>
                </a:lnTo>
                <a:close/>
              </a:path>
            </a:pathLst>
          </a:custGeom>
        </p:spPr>
      </p:pic>
      <p:sp>
        <p:nvSpPr>
          <p:cNvPr id="25" name="Rectangle 24"/>
          <p:cNvSpPr/>
          <p:nvPr userDrawn="1"/>
        </p:nvSpPr>
        <p:spPr bwMode="auto">
          <a:xfrm>
            <a:off x="269239" y="2084172"/>
            <a:ext cx="9860673" cy="3586208"/>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26" name="Text Placeholder 4"/>
          <p:cNvSpPr>
            <a:spLocks noGrp="1"/>
          </p:cNvSpPr>
          <p:nvPr>
            <p:ph type="body" sz="quarter" idx="12" hasCustomPrompt="1"/>
          </p:nvPr>
        </p:nvSpPr>
        <p:spPr bwMode="white">
          <a:xfrm>
            <a:off x="271104" y="4186225"/>
            <a:ext cx="9858808" cy="1484156"/>
          </a:xfrm>
          <a:noFill/>
        </p:spPr>
        <p:txBody>
          <a:bodyPr lIns="182880" tIns="146304" rIns="182880" bIns="146304">
            <a:noAutofit/>
          </a:bodyPr>
          <a:lstStyle>
            <a:lvl1pPr marL="0" indent="0">
              <a:spcBef>
                <a:spcPts val="0"/>
              </a:spcBef>
              <a:buNone/>
              <a:defRPr sz="3529"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27" name="Title 1"/>
          <p:cNvSpPr>
            <a:spLocks noGrp="1"/>
          </p:cNvSpPr>
          <p:nvPr>
            <p:ph type="title" hasCustomPrompt="1"/>
          </p:nvPr>
        </p:nvSpPr>
        <p:spPr bwMode="white">
          <a:xfrm>
            <a:off x="269304" y="2098542"/>
            <a:ext cx="9860609" cy="2076029"/>
          </a:xfrm>
          <a:noFill/>
        </p:spPr>
        <p:txBody>
          <a:bodyPr lIns="146304" tIns="91440" rIns="146304" bIns="91440" anchor="t" anchorCtr="0"/>
          <a:lstStyle>
            <a:lvl1pPr>
              <a:defRPr sz="5882" spc="-98"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28" name="Picture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invGray">
          <a:xfrm>
            <a:off x="10129913" y="470068"/>
            <a:ext cx="1611036" cy="345156"/>
          </a:xfrm>
          <a:prstGeom prst="rect">
            <a:avLst/>
          </a:prstGeom>
        </p:spPr>
      </p:pic>
      <p:pic>
        <p:nvPicPr>
          <p:cNvPr id="29" name="Picture 28"/>
          <p:cNvPicPr>
            <a:picLocks noChangeAspect="1"/>
          </p:cNvPicPr>
          <p:nvPr userDrawn="1"/>
        </p:nvPicPr>
        <p:blipFill>
          <a:blip r:embed="rId5"/>
          <a:stretch>
            <a:fillRect/>
          </a:stretch>
        </p:blipFill>
        <p:spPr>
          <a:xfrm>
            <a:off x="269240" y="288354"/>
            <a:ext cx="1798278" cy="1798533"/>
          </a:xfrm>
          <a:prstGeom prst="rect">
            <a:avLst/>
          </a:prstGeom>
        </p:spPr>
      </p:pic>
    </p:spTree>
    <p:extLst>
      <p:ext uri="{BB962C8B-B14F-4D97-AF65-F5344CB8AC3E}">
        <p14:creationId xmlns:p14="http://schemas.microsoft.com/office/powerpoint/2010/main" val="15003869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2600000" flipH="1" flipV="1">
            <a:off x="4683439" y="2282065"/>
            <a:ext cx="7354726" cy="11114019"/>
          </a:xfrm>
          <a:custGeom>
            <a:avLst/>
            <a:gdLst>
              <a:gd name="connsiteX0" fmla="*/ 6557308 w 7502204"/>
              <a:gd name="connsiteY0" fmla="*/ 11335270 h 11335270"/>
              <a:gd name="connsiteX1" fmla="*/ 7502204 w 7502204"/>
              <a:gd name="connsiteY1" fmla="*/ 10789734 h 11335270"/>
              <a:gd name="connsiteX2" fmla="*/ 7502204 w 7502204"/>
              <a:gd name="connsiteY2" fmla="*/ 11335270 h 11335270"/>
              <a:gd name="connsiteX3" fmla="*/ 0 w 7502204"/>
              <a:gd name="connsiteY3" fmla="*/ 0 h 11335270"/>
              <a:gd name="connsiteX4" fmla="*/ 4991486 w 7502204"/>
              <a:gd name="connsiteY4" fmla="*/ 0 h 11335270"/>
              <a:gd name="connsiteX5" fmla="*/ 6635245 w 7502204"/>
              <a:gd name="connsiteY5" fmla="*/ 2847074 h 11335270"/>
              <a:gd name="connsiteX6" fmla="*/ 0 w 7502204"/>
              <a:gd name="connsiteY6" fmla="*/ 6677935 h 1133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2204" h="11335270">
                <a:moveTo>
                  <a:pt x="6557308" y="11335270"/>
                </a:moveTo>
                <a:lnTo>
                  <a:pt x="7502204" y="10789734"/>
                </a:lnTo>
                <a:lnTo>
                  <a:pt x="7502204" y="11335270"/>
                </a:lnTo>
                <a:close/>
                <a:moveTo>
                  <a:pt x="0" y="0"/>
                </a:moveTo>
                <a:lnTo>
                  <a:pt x="4991486" y="0"/>
                </a:lnTo>
                <a:lnTo>
                  <a:pt x="6635245" y="2847074"/>
                </a:lnTo>
                <a:lnTo>
                  <a:pt x="0" y="6677935"/>
                </a:lnTo>
                <a:close/>
              </a:path>
            </a:pathLst>
          </a:cu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rot="19800000" flipH="1" flipV="1">
            <a:off x="537829" y="-1346381"/>
            <a:ext cx="5161485" cy="5874339"/>
          </a:xfrm>
          <a:custGeom>
            <a:avLst/>
            <a:gdLst>
              <a:gd name="connsiteX0" fmla="*/ 4576182 w 5264984"/>
              <a:gd name="connsiteY0" fmla="*/ 5991282 h 5991282"/>
              <a:gd name="connsiteX1" fmla="*/ 0 w 5264984"/>
              <a:gd name="connsiteY1" fmla="*/ 3349222 h 5991282"/>
              <a:gd name="connsiteX2" fmla="*/ 0 w 5264984"/>
              <a:gd name="connsiteY2" fmla="*/ 0 h 5991282"/>
              <a:gd name="connsiteX3" fmla="*/ 5264984 w 5264984"/>
              <a:gd name="connsiteY3" fmla="*/ 0 h 5991282"/>
              <a:gd name="connsiteX4" fmla="*/ 5264984 w 5264984"/>
              <a:gd name="connsiteY4" fmla="*/ 4798241 h 5991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4984" h="5991282">
                <a:moveTo>
                  <a:pt x="4576182" y="5991282"/>
                </a:moveTo>
                <a:lnTo>
                  <a:pt x="0" y="3349222"/>
                </a:lnTo>
                <a:lnTo>
                  <a:pt x="0" y="0"/>
                </a:lnTo>
                <a:lnTo>
                  <a:pt x="5264984" y="0"/>
                </a:lnTo>
                <a:lnTo>
                  <a:pt x="5264984" y="4798241"/>
                </a:lnTo>
                <a:close/>
              </a:path>
            </a:pathLst>
          </a:custGeom>
        </p:spPr>
      </p:pic>
      <p:sp>
        <p:nvSpPr>
          <p:cNvPr id="13" name="Rectangle 12"/>
          <p:cNvSpPr/>
          <p:nvPr userDrawn="1"/>
        </p:nvSpPr>
        <p:spPr bwMode="auto">
          <a:xfrm>
            <a:off x="269239" y="1187621"/>
            <a:ext cx="7171399" cy="3586208"/>
          </a:xfrm>
          <a:prstGeom prst="rect">
            <a:avLst/>
          </a:prstGeom>
          <a:solidFill>
            <a:srgbClr val="006EB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7" rIns="0" bIns="34287" numCol="1" rtlCol="0" anchor="ctr" anchorCtr="0" compatLnSpc="1">
            <a:prstTxWarp prst="textNoShape">
              <a:avLst/>
            </a:prstTxWarp>
          </a:bodyPr>
          <a:lstStyle/>
          <a:p>
            <a:pPr algn="ctr" defTabSz="685486" fontAlgn="base">
              <a:spcBef>
                <a:spcPct val="0"/>
              </a:spcBef>
              <a:spcAft>
                <a:spcPct val="0"/>
              </a:spcAft>
            </a:pPr>
            <a:endParaRPr lang="en-US" sz="1470" dirty="0">
              <a:gradFill>
                <a:gsLst>
                  <a:gs pos="5833">
                    <a:schemeClr val="tx1">
                      <a:lumMod val="50000"/>
                    </a:schemeClr>
                  </a:gs>
                  <a:gs pos="100000">
                    <a:schemeClr val="tx1">
                      <a:lumMod val="50000"/>
                    </a:schemeClr>
                  </a:gs>
                </a:gsLst>
                <a:lin ang="5400000" scaled="0"/>
              </a:gradFill>
            </a:endParaRPr>
          </a:p>
        </p:txBody>
      </p:sp>
      <p:sp>
        <p:nvSpPr>
          <p:cNvPr id="14" name="Title 1"/>
          <p:cNvSpPr>
            <a:spLocks noGrp="1"/>
          </p:cNvSpPr>
          <p:nvPr>
            <p:ph type="title" hasCustomPrompt="1"/>
          </p:nvPr>
        </p:nvSpPr>
        <p:spPr>
          <a:xfrm>
            <a:off x="269239" y="1187645"/>
            <a:ext cx="7171399" cy="2264518"/>
          </a:xfrm>
          <a:noFill/>
        </p:spPr>
        <p:txBody>
          <a:bodyPr tIns="91440" bIns="91440" anchor="t" anchorCtr="0"/>
          <a:lstStyle>
            <a:lvl1pPr>
              <a:defRPr sz="5293" spc="-74" baseline="0">
                <a:gradFill>
                  <a:gsLst>
                    <a:gs pos="100000">
                      <a:schemeClr val="tx1"/>
                    </a:gs>
                    <a:gs pos="0">
                      <a:schemeClr val="tx1"/>
                    </a:gs>
                  </a:gsLst>
                  <a:lin ang="5400000" scaled="0"/>
                </a:gradFill>
              </a:defRPr>
            </a:lvl1pPr>
          </a:lstStyle>
          <a:p>
            <a:r>
              <a:rPr lang="en-US" dirty="0" smtClean="0"/>
              <a:t>Demo title</a:t>
            </a:r>
            <a:endParaRPr lang="en-US" dirty="0"/>
          </a:p>
        </p:txBody>
      </p:sp>
      <p:sp>
        <p:nvSpPr>
          <p:cNvPr id="15" name="Text Placeholder 4"/>
          <p:cNvSpPr>
            <a:spLocks noGrp="1"/>
          </p:cNvSpPr>
          <p:nvPr>
            <p:ph type="body" sz="quarter" idx="12" hasCustomPrompt="1"/>
          </p:nvPr>
        </p:nvSpPr>
        <p:spPr>
          <a:xfrm>
            <a:off x="269239" y="3452163"/>
            <a:ext cx="7171399" cy="1321666"/>
          </a:xfrm>
          <a:noFill/>
        </p:spPr>
        <p:txBody>
          <a:bodyPr lIns="182880" tIns="146304" rIns="182880" bIns="146304">
            <a:noAutofit/>
          </a:bodyPr>
          <a:lstStyle>
            <a:lvl1pPr marL="0" indent="0">
              <a:spcBef>
                <a:spcPts val="0"/>
              </a:spcBef>
              <a:buNone/>
              <a:defRPr sz="3137" spc="0" baseline="0">
                <a:gradFill>
                  <a:gsLst>
                    <a:gs pos="100000">
                      <a:schemeClr val="tx1"/>
                    </a:gs>
                    <a:gs pos="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4494603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rgbClr val="006EB9"/>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rot="10800000" flipH="1" flipV="1">
            <a:off x="6843021" y="-1"/>
            <a:ext cx="5348978" cy="6858001"/>
          </a:xfrm>
          <a:custGeom>
            <a:avLst/>
            <a:gdLst>
              <a:gd name="connsiteX0" fmla="*/ 0 w 5456236"/>
              <a:gd name="connsiteY0" fmla="*/ 0 h 6994526"/>
              <a:gd name="connsiteX1" fmla="*/ 5456236 w 5456236"/>
              <a:gd name="connsiteY1" fmla="*/ 0 h 6994526"/>
              <a:gd name="connsiteX2" fmla="*/ 5456236 w 5456236"/>
              <a:gd name="connsiteY2" fmla="*/ 6994526 h 6994526"/>
              <a:gd name="connsiteX3" fmla="*/ 0 w 5456236"/>
              <a:gd name="connsiteY3" fmla="*/ 6994526 h 6994526"/>
            </a:gdLst>
            <a:ahLst/>
            <a:cxnLst>
              <a:cxn ang="0">
                <a:pos x="connsiteX0" y="connsiteY0"/>
              </a:cxn>
              <a:cxn ang="0">
                <a:pos x="connsiteX1" y="connsiteY1"/>
              </a:cxn>
              <a:cxn ang="0">
                <a:pos x="connsiteX2" y="connsiteY2"/>
              </a:cxn>
              <a:cxn ang="0">
                <a:pos x="connsiteX3" y="connsiteY3"/>
              </a:cxn>
            </a:cxnLst>
            <a:rect l="l" t="t" r="r" b="b"/>
            <a:pathLst>
              <a:path w="5456236" h="6994526">
                <a:moveTo>
                  <a:pt x="0" y="0"/>
                </a:moveTo>
                <a:lnTo>
                  <a:pt x="5456236" y="0"/>
                </a:lnTo>
                <a:lnTo>
                  <a:pt x="5456236" y="6994526"/>
                </a:lnTo>
                <a:lnTo>
                  <a:pt x="0" y="6994526"/>
                </a:lnTo>
                <a:close/>
              </a:path>
            </a:pathLst>
          </a:custGeom>
        </p:spPr>
      </p:pic>
      <p:sp>
        <p:nvSpPr>
          <p:cNvPr id="6" name="Rectangle 5"/>
          <p:cNvSpPr/>
          <p:nvPr userDrawn="1"/>
        </p:nvSpPr>
        <p:spPr bwMode="auto">
          <a:xfrm>
            <a:off x="269239" y="1186356"/>
            <a:ext cx="7171399" cy="2697988"/>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7" name="Title 1"/>
          <p:cNvSpPr>
            <a:spLocks noGrp="1"/>
          </p:cNvSpPr>
          <p:nvPr>
            <p:ph type="title" hasCustomPrompt="1"/>
          </p:nvPr>
        </p:nvSpPr>
        <p:spPr>
          <a:xfrm>
            <a:off x="269240" y="1186356"/>
            <a:ext cx="7171398" cy="2697988"/>
          </a:xfrm>
          <a:noFill/>
        </p:spPr>
        <p:txBody>
          <a:bodyPr tIns="91440" bIns="91440" anchor="t" anchorCtr="0"/>
          <a:lstStyle>
            <a:lvl1pPr>
              <a:defRPr sz="7058" spc="-98" baseline="0">
                <a:gradFill>
                  <a:gsLst>
                    <a:gs pos="100000">
                      <a:schemeClr val="bg1">
                        <a:lumMod val="50000"/>
                      </a:schemeClr>
                    </a:gs>
                    <a:gs pos="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8609460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2">
                        <a:lumMod val="50000"/>
                      </a:schemeClr>
                    </a:gs>
                    <a:gs pos="0">
                      <a:schemeClr val="bg2">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4339924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2">
                        <a:lumMod val="50000"/>
                      </a:schemeClr>
                    </a:gs>
                    <a:gs pos="0">
                      <a:schemeClr val="bg2">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6350893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2">
                        <a:lumMod val="50000"/>
                      </a:schemeClr>
                    </a:gs>
                    <a:gs pos="0">
                      <a:schemeClr val="bg2">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22094228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6"/>
          <p:cNvSpPr txBox="1"/>
          <p:nvPr userDrawn="1"/>
        </p:nvSpPr>
        <p:spPr>
          <a:xfrm>
            <a:off x="5199575" y="6405347"/>
            <a:ext cx="1792850" cy="452654"/>
          </a:xfrm>
          <a:prstGeom prst="rect">
            <a:avLst/>
          </a:prstGeom>
          <a:noFill/>
        </p:spPr>
        <p:txBody>
          <a:bodyPr wrap="square" lIns="179285" tIns="143428" rIns="179285" bIns="143428"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588"/>
              </a:spcAft>
            </a:pPr>
            <a:r>
              <a:rPr lang="en-US" sz="1078"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198675638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6"/>
          <p:cNvSpPr txBox="1"/>
          <p:nvPr userDrawn="1"/>
        </p:nvSpPr>
        <p:spPr>
          <a:xfrm>
            <a:off x="5199575" y="6405347"/>
            <a:ext cx="1792850" cy="452654"/>
          </a:xfrm>
          <a:prstGeom prst="rect">
            <a:avLst/>
          </a:prstGeom>
          <a:noFill/>
        </p:spPr>
        <p:txBody>
          <a:bodyPr wrap="square" lIns="179285" tIns="143428" rIns="179285" bIns="143428"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588"/>
              </a:spcAft>
            </a:pPr>
            <a:r>
              <a:rPr lang="en-US" sz="1078"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113426792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3">
    <p:bg>
      <p:bgPr>
        <a:solidFill>
          <a:schemeClr val="tx1"/>
        </a:solidFill>
        <a:effectLst/>
      </p:bgPr>
    </p:bg>
    <p:spTree>
      <p:nvGrpSpPr>
        <p:cNvPr id="1" name=""/>
        <p:cNvGrpSpPr/>
        <p:nvPr/>
      </p:nvGrpSpPr>
      <p:grpSpPr>
        <a:xfrm>
          <a:off x="0" y="0"/>
          <a:ext cx="0" cy="0"/>
          <a:chOff x="0" y="0"/>
          <a:chExt cx="0" cy="0"/>
        </a:xfrm>
      </p:grpSpPr>
      <p:sp>
        <p:nvSpPr>
          <p:cNvPr id="10" name="Freeform 9"/>
          <p:cNvSpPr/>
          <p:nvPr/>
        </p:nvSpPr>
        <p:spPr bwMode="auto">
          <a:xfrm rot="17875525">
            <a:off x="5410784" y="-340176"/>
            <a:ext cx="35862" cy="1220190"/>
          </a:xfrm>
          <a:custGeom>
            <a:avLst/>
            <a:gdLst>
              <a:gd name="connsiteX0" fmla="*/ 0 w 36576"/>
              <a:gd name="connsiteY0" fmla="*/ 0 h 1244657"/>
              <a:gd name="connsiteX1" fmla="*/ 36576 w 36576"/>
              <a:gd name="connsiteY1" fmla="*/ 69006 h 1244657"/>
              <a:gd name="connsiteX2" fmla="*/ 36576 w 36576"/>
              <a:gd name="connsiteY2" fmla="*/ 1244657 h 1244657"/>
              <a:gd name="connsiteX3" fmla="*/ 0 w 36576"/>
              <a:gd name="connsiteY3" fmla="*/ 1244657 h 1244657"/>
            </a:gdLst>
            <a:ahLst/>
            <a:cxnLst>
              <a:cxn ang="0">
                <a:pos x="connsiteX0" y="connsiteY0"/>
              </a:cxn>
              <a:cxn ang="0">
                <a:pos x="connsiteX1" y="connsiteY1"/>
              </a:cxn>
              <a:cxn ang="0">
                <a:pos x="connsiteX2" y="connsiteY2"/>
              </a:cxn>
              <a:cxn ang="0">
                <a:pos x="connsiteX3" y="connsiteY3"/>
              </a:cxn>
            </a:cxnLst>
            <a:rect l="l" t="t" r="r" b="b"/>
            <a:pathLst>
              <a:path w="36576" h="1244657">
                <a:moveTo>
                  <a:pt x="0" y="0"/>
                </a:moveTo>
                <a:lnTo>
                  <a:pt x="36576" y="69006"/>
                </a:lnTo>
                <a:lnTo>
                  <a:pt x="36576" y="1244657"/>
                </a:lnTo>
                <a:lnTo>
                  <a:pt x="0" y="1244657"/>
                </a:lnTo>
                <a:close/>
              </a:path>
            </a:pathLst>
          </a:custGeom>
          <a:solidFill>
            <a:srgbClr val="306CB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noAutofit/>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20396706" flipH="1" flipV="1">
            <a:off x="2040453" y="-1103253"/>
            <a:ext cx="5209118" cy="6925621"/>
          </a:xfrm>
          <a:custGeom>
            <a:avLst/>
            <a:gdLst>
              <a:gd name="connsiteX0" fmla="*/ 5313572 w 5313572"/>
              <a:gd name="connsiteY0" fmla="*/ 7063492 h 7063492"/>
              <a:gd name="connsiteX1" fmla="*/ 0 w 5313572"/>
              <a:gd name="connsiteY1" fmla="*/ 5123742 h 7063492"/>
              <a:gd name="connsiteX2" fmla="*/ 0 w 5313572"/>
              <a:gd name="connsiteY2" fmla="*/ 0 h 7063492"/>
              <a:gd name="connsiteX3" fmla="*/ 5313572 w 5313572"/>
              <a:gd name="connsiteY3" fmla="*/ 0 h 7063492"/>
            </a:gdLst>
            <a:ahLst/>
            <a:cxnLst>
              <a:cxn ang="0">
                <a:pos x="connsiteX0" y="connsiteY0"/>
              </a:cxn>
              <a:cxn ang="0">
                <a:pos x="connsiteX1" y="connsiteY1"/>
              </a:cxn>
              <a:cxn ang="0">
                <a:pos x="connsiteX2" y="connsiteY2"/>
              </a:cxn>
              <a:cxn ang="0">
                <a:pos x="connsiteX3" y="connsiteY3"/>
              </a:cxn>
            </a:cxnLst>
            <a:rect l="l" t="t" r="r" b="b"/>
            <a:pathLst>
              <a:path w="5313572" h="7063492">
                <a:moveTo>
                  <a:pt x="5313572" y="7063492"/>
                </a:moveTo>
                <a:lnTo>
                  <a:pt x="0" y="5123742"/>
                </a:lnTo>
                <a:lnTo>
                  <a:pt x="0" y="0"/>
                </a:lnTo>
                <a:lnTo>
                  <a:pt x="5313572" y="0"/>
                </a:lnTo>
                <a:close/>
              </a:path>
            </a:pathLst>
          </a:cu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3585093" flipH="1">
            <a:off x="6058302" y="3099719"/>
            <a:ext cx="4755677" cy="7184450"/>
          </a:xfrm>
          <a:custGeom>
            <a:avLst/>
            <a:gdLst>
              <a:gd name="connsiteX0" fmla="*/ 775042 w 4850350"/>
              <a:gd name="connsiteY0" fmla="*/ 7328513 h 7328513"/>
              <a:gd name="connsiteX1" fmla="*/ 0 w 4850350"/>
              <a:gd name="connsiteY1" fmla="*/ 5999444 h 7328513"/>
              <a:gd name="connsiteX2" fmla="*/ 0 w 4850350"/>
              <a:gd name="connsiteY2" fmla="*/ 7328513 h 7328513"/>
              <a:gd name="connsiteX3" fmla="*/ 4850350 w 4850350"/>
              <a:gd name="connsiteY3" fmla="*/ 0 h 7328513"/>
              <a:gd name="connsiteX4" fmla="*/ 92321 w 4850350"/>
              <a:gd name="connsiteY4" fmla="*/ 0 h 7328513"/>
              <a:gd name="connsiteX5" fmla="*/ 4365918 w 4850350"/>
              <a:gd name="connsiteY5" fmla="*/ 7328513 h 7328513"/>
              <a:gd name="connsiteX6" fmla="*/ 4850350 w 4850350"/>
              <a:gd name="connsiteY6" fmla="*/ 7328513 h 732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0350" h="7328513">
                <a:moveTo>
                  <a:pt x="775042" y="7328513"/>
                </a:moveTo>
                <a:lnTo>
                  <a:pt x="0" y="5999444"/>
                </a:lnTo>
                <a:lnTo>
                  <a:pt x="0" y="7328513"/>
                </a:lnTo>
                <a:close/>
                <a:moveTo>
                  <a:pt x="4850350" y="0"/>
                </a:moveTo>
                <a:lnTo>
                  <a:pt x="92321" y="0"/>
                </a:lnTo>
                <a:lnTo>
                  <a:pt x="4365918" y="7328513"/>
                </a:lnTo>
                <a:lnTo>
                  <a:pt x="4850350" y="7328513"/>
                </a:lnTo>
                <a:close/>
              </a:path>
            </a:pathLst>
          </a:custGeom>
        </p:spPr>
      </p:pic>
      <p:sp>
        <p:nvSpPr>
          <p:cNvPr id="14" name="Rectangle 13"/>
          <p:cNvSpPr/>
          <p:nvPr/>
        </p:nvSpPr>
        <p:spPr bwMode="auto">
          <a:xfrm>
            <a:off x="269239" y="2082621"/>
            <a:ext cx="7171399" cy="3587759"/>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7" rIns="0" bIns="34287" numCol="1" rtlCol="0" anchor="ctr" anchorCtr="0" compatLnSpc="1">
            <a:prstTxWarp prst="textNoShape">
              <a:avLst/>
            </a:prstTxWarp>
          </a:bodyPr>
          <a:lstStyle/>
          <a:p>
            <a:pPr algn="ctr" defTabSz="685486" fontAlgn="base">
              <a:spcBef>
                <a:spcPct val="0"/>
              </a:spcBef>
              <a:spcAft>
                <a:spcPct val="0"/>
              </a:spcAft>
            </a:pPr>
            <a:endParaRPr lang="en-US" sz="1470" dirty="0">
              <a:gradFill>
                <a:gsLst>
                  <a:gs pos="5833">
                    <a:schemeClr val="bg1"/>
                  </a:gs>
                  <a:gs pos="100000">
                    <a:schemeClr val="bg1"/>
                  </a:gs>
                </a:gsLst>
                <a:lin ang="5400000" scaled="0"/>
              </a:gradFill>
            </a:endParaRPr>
          </a:p>
        </p:txBody>
      </p:sp>
      <p:sp>
        <p:nvSpPr>
          <p:cNvPr id="16" name="Text Placeholder 4"/>
          <p:cNvSpPr>
            <a:spLocks noGrp="1"/>
          </p:cNvSpPr>
          <p:nvPr>
            <p:ph type="body" sz="quarter" idx="12" hasCustomPrompt="1"/>
          </p:nvPr>
        </p:nvSpPr>
        <p:spPr bwMode="white">
          <a:xfrm>
            <a:off x="269239" y="3877271"/>
            <a:ext cx="7171399" cy="1794661"/>
          </a:xfrm>
          <a:noFill/>
        </p:spPr>
        <p:txBody>
          <a:bodyPr lIns="182880" tIns="146304" rIns="182880" bIns="146304">
            <a:noAutofit/>
          </a:bodyPr>
          <a:lstStyle>
            <a:lvl1pPr marL="0" indent="0">
              <a:spcBef>
                <a:spcPts val="0"/>
              </a:spcBef>
              <a:buNone/>
              <a:defRPr sz="3137"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18" name="Title 1"/>
          <p:cNvSpPr>
            <a:spLocks noGrp="1"/>
          </p:cNvSpPr>
          <p:nvPr>
            <p:ph type="title" hasCustomPrompt="1"/>
          </p:nvPr>
        </p:nvSpPr>
        <p:spPr bwMode="white">
          <a:xfrm>
            <a:off x="269239" y="2084186"/>
            <a:ext cx="7171399" cy="1793104"/>
          </a:xfrm>
          <a:noFill/>
        </p:spPr>
        <p:txBody>
          <a:bodyPr lIns="146304" tIns="91440" rIns="146304" bIns="91440" anchor="t" anchorCtr="0"/>
          <a:lstStyle>
            <a:lvl1pPr>
              <a:defRPr sz="5294" spc="-74"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19" name="Picture 18"/>
          <p:cNvPicPr>
            <a:picLocks noChangeAspect="1"/>
          </p:cNvPicPr>
          <p:nvPr/>
        </p:nvPicPr>
        <p:blipFill>
          <a:blip r:embed="rId4"/>
          <a:stretch>
            <a:fillRect/>
          </a:stretch>
        </p:blipFill>
        <p:spPr>
          <a:xfrm>
            <a:off x="269240" y="288354"/>
            <a:ext cx="1798278" cy="1798533"/>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invGray">
          <a:xfrm>
            <a:off x="10309635" y="459898"/>
            <a:ext cx="1434153" cy="307259"/>
          </a:xfrm>
          <a:prstGeom prst="rect">
            <a:avLst/>
          </a:prstGeom>
        </p:spPr>
      </p:pic>
    </p:spTree>
    <p:extLst>
      <p:ext uri="{BB962C8B-B14F-4D97-AF65-F5344CB8AC3E}">
        <p14:creationId xmlns:p14="http://schemas.microsoft.com/office/powerpoint/2010/main" val="24483039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69239" y="1190734"/>
            <a:ext cx="11653523" cy="21879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6"/>
          <p:cNvSpPr txBox="1"/>
          <p:nvPr userDrawn="1"/>
        </p:nvSpPr>
        <p:spPr>
          <a:xfrm>
            <a:off x="5199575" y="6405347"/>
            <a:ext cx="1792850" cy="452654"/>
          </a:xfrm>
          <a:prstGeom prst="rect">
            <a:avLst/>
          </a:prstGeom>
          <a:noFill/>
        </p:spPr>
        <p:txBody>
          <a:bodyPr wrap="square" lIns="179285" tIns="143428" rIns="179285" bIns="143428"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588"/>
              </a:spcAft>
            </a:pPr>
            <a:r>
              <a:rPr lang="en-US" sz="1078"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1256492444"/>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7971"/>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TextBox 6"/>
          <p:cNvSpPr txBox="1"/>
          <p:nvPr userDrawn="1"/>
        </p:nvSpPr>
        <p:spPr>
          <a:xfrm>
            <a:off x="5199575" y="6405347"/>
            <a:ext cx="1792850" cy="452654"/>
          </a:xfrm>
          <a:prstGeom prst="rect">
            <a:avLst/>
          </a:prstGeom>
          <a:noFill/>
        </p:spPr>
        <p:txBody>
          <a:bodyPr wrap="square" lIns="179285" tIns="143428" rIns="179285" bIns="143428"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588"/>
              </a:spcAft>
            </a:pPr>
            <a:r>
              <a:rPr lang="en-US" sz="1078"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2047604720"/>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6"/>
          <p:cNvSpPr txBox="1"/>
          <p:nvPr userDrawn="1"/>
        </p:nvSpPr>
        <p:spPr>
          <a:xfrm>
            <a:off x="5199575" y="6405347"/>
            <a:ext cx="1792850" cy="452654"/>
          </a:xfrm>
          <a:prstGeom prst="rect">
            <a:avLst/>
          </a:prstGeom>
          <a:noFill/>
        </p:spPr>
        <p:txBody>
          <a:bodyPr wrap="square" lIns="179285" tIns="143428" rIns="179285" bIns="143428"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588"/>
              </a:spcAft>
            </a:pPr>
            <a:r>
              <a:rPr lang="en-US" sz="1078"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327038771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6"/>
          <p:cNvSpPr txBox="1"/>
          <p:nvPr userDrawn="1"/>
        </p:nvSpPr>
        <p:spPr>
          <a:xfrm>
            <a:off x="5199575" y="6405347"/>
            <a:ext cx="1792850" cy="452654"/>
          </a:xfrm>
          <a:prstGeom prst="rect">
            <a:avLst/>
          </a:prstGeom>
          <a:noFill/>
        </p:spPr>
        <p:txBody>
          <a:bodyPr wrap="square" lIns="179285" tIns="143428" rIns="179285" bIns="143428"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588"/>
              </a:spcAft>
            </a:pPr>
            <a:r>
              <a:rPr lang="en-US" sz="1078"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78309583"/>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6"/>
          <p:cNvSpPr txBox="1"/>
          <p:nvPr userDrawn="1"/>
        </p:nvSpPr>
        <p:spPr>
          <a:xfrm>
            <a:off x="5199575" y="6405347"/>
            <a:ext cx="1792850" cy="452654"/>
          </a:xfrm>
          <a:prstGeom prst="rect">
            <a:avLst/>
          </a:prstGeom>
          <a:noFill/>
        </p:spPr>
        <p:txBody>
          <a:bodyPr wrap="square" lIns="179285" tIns="143428" rIns="179285" bIns="143428"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588"/>
              </a:spcAft>
            </a:pPr>
            <a:r>
              <a:rPr lang="en-US" sz="1078"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260429392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6"/>
          <p:cNvSpPr txBox="1"/>
          <p:nvPr userDrawn="1"/>
        </p:nvSpPr>
        <p:spPr>
          <a:xfrm>
            <a:off x="5199575" y="6405347"/>
            <a:ext cx="1792850" cy="452654"/>
          </a:xfrm>
          <a:prstGeom prst="rect">
            <a:avLst/>
          </a:prstGeom>
          <a:noFill/>
        </p:spPr>
        <p:txBody>
          <a:bodyPr wrap="square" lIns="179285" tIns="143428" rIns="179285" bIns="143428"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588"/>
              </a:spcAft>
            </a:pPr>
            <a:r>
              <a:rPr lang="en-US" sz="1078"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268463958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6"/>
          <p:cNvSpPr txBox="1"/>
          <p:nvPr userDrawn="1"/>
        </p:nvSpPr>
        <p:spPr>
          <a:xfrm>
            <a:off x="5199575" y="6405347"/>
            <a:ext cx="1792850" cy="452654"/>
          </a:xfrm>
          <a:prstGeom prst="rect">
            <a:avLst/>
          </a:prstGeom>
          <a:noFill/>
        </p:spPr>
        <p:txBody>
          <a:bodyPr wrap="square" lIns="179285" tIns="143428" rIns="179285" bIns="143428"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588"/>
              </a:spcAft>
            </a:pPr>
            <a:r>
              <a:rPr lang="en-US" sz="1078"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377299655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687209"/>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198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212547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Slide 3">
    <p:bg>
      <p:bgPr>
        <a:solidFill>
          <a:srgbClr val="006EB9"/>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8900000" flipH="1">
            <a:off x="1490713" y="-2224007"/>
            <a:ext cx="10278366" cy="15532045"/>
          </a:xfrm>
          <a:custGeom>
            <a:avLst/>
            <a:gdLst>
              <a:gd name="connsiteX0" fmla="*/ 10484469 w 10484469"/>
              <a:gd name="connsiteY0" fmla="*/ 13623262 h 15841248"/>
              <a:gd name="connsiteX1" fmla="*/ 8266483 w 10484469"/>
              <a:gd name="connsiteY1" fmla="*/ 15841248 h 15841248"/>
              <a:gd name="connsiteX2" fmla="*/ 10484469 w 10484469"/>
              <a:gd name="connsiteY2" fmla="*/ 15841248 h 15841248"/>
              <a:gd name="connsiteX3" fmla="*/ 5169239 w 10484469"/>
              <a:gd name="connsiteY3" fmla="*/ 0 h 15841248"/>
              <a:gd name="connsiteX4" fmla="*/ 0 w 10484469"/>
              <a:gd name="connsiteY4" fmla="*/ 5169239 h 15841248"/>
              <a:gd name="connsiteX5" fmla="*/ 0 w 10484469"/>
              <a:gd name="connsiteY5" fmla="*/ 15060993 h 15841248"/>
              <a:gd name="connsiteX6" fmla="*/ 10484469 w 10484469"/>
              <a:gd name="connsiteY6" fmla="*/ 4576524 h 15841248"/>
              <a:gd name="connsiteX7" fmla="*/ 10484469 w 10484469"/>
              <a:gd name="connsiteY7" fmla="*/ 3598762 h 15841248"/>
              <a:gd name="connsiteX8" fmla="*/ 6885707 w 10484469"/>
              <a:gd name="connsiteY8" fmla="*/ 0 h 1584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4469" h="15841248">
                <a:moveTo>
                  <a:pt x="10484469" y="13623262"/>
                </a:moveTo>
                <a:lnTo>
                  <a:pt x="8266483" y="15841248"/>
                </a:lnTo>
                <a:lnTo>
                  <a:pt x="10484469" y="15841248"/>
                </a:lnTo>
                <a:close/>
                <a:moveTo>
                  <a:pt x="5169239" y="0"/>
                </a:moveTo>
                <a:lnTo>
                  <a:pt x="0" y="5169239"/>
                </a:lnTo>
                <a:lnTo>
                  <a:pt x="0" y="15060993"/>
                </a:lnTo>
                <a:lnTo>
                  <a:pt x="10484469" y="4576524"/>
                </a:lnTo>
                <a:lnTo>
                  <a:pt x="10484469" y="3598762"/>
                </a:lnTo>
                <a:lnTo>
                  <a:pt x="6885707" y="0"/>
                </a:lnTo>
                <a:close/>
              </a:path>
            </a:pathLst>
          </a:custGeom>
        </p:spPr>
      </p:pic>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7200000" flipH="1">
            <a:off x="8911466" y="4799548"/>
            <a:ext cx="2642129" cy="3658028"/>
          </a:xfrm>
          <a:custGeom>
            <a:avLst/>
            <a:gdLst>
              <a:gd name="connsiteX0" fmla="*/ 2694727 w 2694727"/>
              <a:gd name="connsiteY0" fmla="*/ 3731379 h 3731379"/>
              <a:gd name="connsiteX1" fmla="*/ 2694727 w 2694727"/>
              <a:gd name="connsiteY1" fmla="*/ 0 h 3731379"/>
              <a:gd name="connsiteX2" fmla="*/ 2154313 w 2694727"/>
              <a:gd name="connsiteY2" fmla="*/ 0 h 3731379"/>
              <a:gd name="connsiteX3" fmla="*/ 0 w 2694727"/>
              <a:gd name="connsiteY3" fmla="*/ 3731379 h 3731379"/>
            </a:gdLst>
            <a:ahLst/>
            <a:cxnLst>
              <a:cxn ang="0">
                <a:pos x="connsiteX0" y="connsiteY0"/>
              </a:cxn>
              <a:cxn ang="0">
                <a:pos x="connsiteX1" y="connsiteY1"/>
              </a:cxn>
              <a:cxn ang="0">
                <a:pos x="connsiteX2" y="connsiteY2"/>
              </a:cxn>
              <a:cxn ang="0">
                <a:pos x="connsiteX3" y="connsiteY3"/>
              </a:cxn>
            </a:cxnLst>
            <a:rect l="l" t="t" r="r" b="b"/>
            <a:pathLst>
              <a:path w="2694727" h="3731379">
                <a:moveTo>
                  <a:pt x="2694727" y="3731379"/>
                </a:moveTo>
                <a:lnTo>
                  <a:pt x="2694727" y="0"/>
                </a:lnTo>
                <a:lnTo>
                  <a:pt x="2154313" y="0"/>
                </a:lnTo>
                <a:lnTo>
                  <a:pt x="0" y="3731379"/>
                </a:lnTo>
                <a:close/>
              </a:path>
            </a:pathLst>
          </a:custGeom>
        </p:spPr>
      </p:pic>
      <p:sp>
        <p:nvSpPr>
          <p:cNvPr id="6" name="Rectangle 5"/>
          <p:cNvSpPr/>
          <p:nvPr/>
        </p:nvSpPr>
        <p:spPr bwMode="auto">
          <a:xfrm>
            <a:off x="269239" y="2084172"/>
            <a:ext cx="9860673" cy="3586208"/>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5" name="Text Placeholder 4"/>
          <p:cNvSpPr>
            <a:spLocks noGrp="1"/>
          </p:cNvSpPr>
          <p:nvPr>
            <p:ph type="body" sz="quarter" idx="12" hasCustomPrompt="1"/>
          </p:nvPr>
        </p:nvSpPr>
        <p:spPr bwMode="white">
          <a:xfrm>
            <a:off x="271104" y="4155893"/>
            <a:ext cx="9858808" cy="1526143"/>
          </a:xfrm>
          <a:noFill/>
        </p:spPr>
        <p:txBody>
          <a:bodyPr lIns="182880" tIns="146304" rIns="182880" bIns="146304">
            <a:noAutofit/>
          </a:bodyPr>
          <a:lstStyle>
            <a:lvl1pPr marL="0" indent="0">
              <a:spcBef>
                <a:spcPts val="0"/>
              </a:spcBef>
              <a:buNone/>
              <a:defRPr sz="3529"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bwMode="white">
          <a:xfrm>
            <a:off x="269304" y="2098542"/>
            <a:ext cx="9860609" cy="2057350"/>
          </a:xfrm>
          <a:noFill/>
        </p:spPr>
        <p:txBody>
          <a:bodyPr lIns="146304" tIns="91440" rIns="146304" bIns="91440" anchor="t" anchorCtr="0"/>
          <a:lstStyle>
            <a:lvl1pPr>
              <a:defRPr sz="5882" spc="-98"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invGray">
          <a:xfrm>
            <a:off x="10129913" y="470068"/>
            <a:ext cx="1611036" cy="345156"/>
          </a:xfrm>
          <a:prstGeom prst="rect">
            <a:avLst/>
          </a:prstGeom>
        </p:spPr>
      </p:pic>
      <p:pic>
        <p:nvPicPr>
          <p:cNvPr id="11" name="Picture 10"/>
          <p:cNvPicPr>
            <a:picLocks noChangeAspect="1"/>
          </p:cNvPicPr>
          <p:nvPr/>
        </p:nvPicPr>
        <p:blipFill>
          <a:blip r:embed="rId5"/>
          <a:stretch>
            <a:fillRect/>
          </a:stretch>
        </p:blipFill>
        <p:spPr>
          <a:xfrm>
            <a:off x="269240" y="288354"/>
            <a:ext cx="1798278" cy="1798533"/>
          </a:xfrm>
          <a:prstGeom prst="rect">
            <a:avLst/>
          </a:prstGeom>
        </p:spPr>
      </p:pic>
    </p:spTree>
    <p:extLst>
      <p:ext uri="{BB962C8B-B14F-4D97-AF65-F5344CB8AC3E}">
        <p14:creationId xmlns:p14="http://schemas.microsoft.com/office/powerpoint/2010/main" val="27202121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91025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2415"/>
            <a:ext cx="11653522" cy="2089751"/>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6"/>
          <p:cNvSpPr txBox="1"/>
          <p:nvPr userDrawn="1"/>
        </p:nvSpPr>
        <p:spPr>
          <a:xfrm>
            <a:off x="5199575" y="6405347"/>
            <a:ext cx="1792850" cy="452654"/>
          </a:xfrm>
          <a:prstGeom prst="rect">
            <a:avLst/>
          </a:prstGeom>
          <a:noFill/>
        </p:spPr>
        <p:txBody>
          <a:bodyPr wrap="square" lIns="179285" tIns="143428" rIns="179285" bIns="143428"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588"/>
              </a:spcAft>
            </a:pPr>
            <a:r>
              <a:rPr lang="en-US" sz="1078" dirty="0" smtClean="0">
                <a:gradFill>
                  <a:gsLst>
                    <a:gs pos="2917">
                      <a:schemeClr val="bg2">
                        <a:lumMod val="75000"/>
                      </a:schemeClr>
                    </a:gs>
                    <a:gs pos="100000">
                      <a:schemeClr val="bg2">
                        <a:lumMod val="75000"/>
                      </a:schemeClr>
                    </a:gs>
                  </a:gsLst>
                  <a:lin ang="5400000" scaled="0"/>
                </a:gradFill>
              </a:rPr>
              <a:t>Microsoft Confidential</a:t>
            </a:r>
          </a:p>
        </p:txBody>
      </p:sp>
    </p:spTree>
    <p:extLst>
      <p:ext uri="{BB962C8B-B14F-4D97-AF65-F5344CB8AC3E}">
        <p14:creationId xmlns:p14="http://schemas.microsoft.com/office/powerpoint/2010/main" val="2708908285"/>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03695035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Slide 3">
    <p:bg>
      <p:bgPr>
        <a:solidFill>
          <a:schemeClr val="accent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16200000" flipH="1" flipV="1">
            <a:off x="2667001" y="-2667000"/>
            <a:ext cx="6857999" cy="12192000"/>
          </a:xfrm>
          <a:prstGeom prst="rect">
            <a:avLst/>
          </a:prstGeom>
        </p:spPr>
      </p:pic>
      <p:sp>
        <p:nvSpPr>
          <p:cNvPr id="6" name="Rectangle 5"/>
          <p:cNvSpPr/>
          <p:nvPr/>
        </p:nvSpPr>
        <p:spPr bwMode="auto">
          <a:xfrm>
            <a:off x="269239" y="2086886"/>
            <a:ext cx="8964248" cy="4480046"/>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5" name="Text Placeholder 4"/>
          <p:cNvSpPr>
            <a:spLocks noGrp="1"/>
          </p:cNvSpPr>
          <p:nvPr>
            <p:ph type="body" sz="quarter" idx="12" hasCustomPrompt="1"/>
          </p:nvPr>
        </p:nvSpPr>
        <p:spPr bwMode="white">
          <a:xfrm>
            <a:off x="271104" y="4458017"/>
            <a:ext cx="8962384" cy="2108915"/>
          </a:xfrm>
          <a:noFill/>
        </p:spPr>
        <p:txBody>
          <a:bodyPr lIns="182880" tIns="146304" rIns="182880" bIns="146304">
            <a:noAutofit/>
          </a:bodyPr>
          <a:lstStyle>
            <a:lvl1pPr marL="0" indent="0">
              <a:spcBef>
                <a:spcPts val="0"/>
              </a:spcBef>
              <a:buNone/>
              <a:defRPr sz="3529"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bwMode="white">
          <a:xfrm>
            <a:off x="269304" y="2098542"/>
            <a:ext cx="8964184" cy="2344110"/>
          </a:xfrm>
          <a:noFill/>
        </p:spPr>
        <p:txBody>
          <a:bodyPr lIns="146304" tIns="91440" rIns="146304" bIns="91440" anchor="t" anchorCtr="0"/>
          <a:lstStyle>
            <a:lvl1pPr>
              <a:defRPr sz="5882" spc="-98"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white">
          <a:xfrm>
            <a:off x="10129913" y="470068"/>
            <a:ext cx="1611036" cy="345156"/>
          </a:xfrm>
          <a:prstGeom prst="rect">
            <a:avLst/>
          </a:prstGeom>
        </p:spPr>
      </p:pic>
      <p:pic>
        <p:nvPicPr>
          <p:cNvPr id="11" name="Picture 10"/>
          <p:cNvPicPr>
            <a:picLocks noChangeAspect="1"/>
          </p:cNvPicPr>
          <p:nvPr/>
        </p:nvPicPr>
        <p:blipFill>
          <a:blip r:embed="rId4"/>
          <a:stretch>
            <a:fillRect/>
          </a:stretch>
        </p:blipFill>
        <p:spPr>
          <a:xfrm>
            <a:off x="269240" y="288354"/>
            <a:ext cx="1798278" cy="1798533"/>
          </a:xfrm>
          <a:prstGeom prst="rect">
            <a:avLst/>
          </a:prstGeom>
        </p:spPr>
      </p:pic>
    </p:spTree>
    <p:extLst>
      <p:ext uri="{BB962C8B-B14F-4D97-AF65-F5344CB8AC3E}">
        <p14:creationId xmlns:p14="http://schemas.microsoft.com/office/powerpoint/2010/main" val="9516440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emo slide 2">
    <p:bg>
      <p:bgPr>
        <a:solidFill>
          <a:schemeClr val="tx1"/>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2600000" flipH="1" flipV="1">
            <a:off x="4683439" y="2282065"/>
            <a:ext cx="7354726" cy="11114019"/>
          </a:xfrm>
          <a:custGeom>
            <a:avLst/>
            <a:gdLst>
              <a:gd name="connsiteX0" fmla="*/ 6557308 w 7502204"/>
              <a:gd name="connsiteY0" fmla="*/ 11335270 h 11335270"/>
              <a:gd name="connsiteX1" fmla="*/ 7502204 w 7502204"/>
              <a:gd name="connsiteY1" fmla="*/ 10789734 h 11335270"/>
              <a:gd name="connsiteX2" fmla="*/ 7502204 w 7502204"/>
              <a:gd name="connsiteY2" fmla="*/ 11335270 h 11335270"/>
              <a:gd name="connsiteX3" fmla="*/ 0 w 7502204"/>
              <a:gd name="connsiteY3" fmla="*/ 0 h 11335270"/>
              <a:gd name="connsiteX4" fmla="*/ 4991486 w 7502204"/>
              <a:gd name="connsiteY4" fmla="*/ 0 h 11335270"/>
              <a:gd name="connsiteX5" fmla="*/ 6635245 w 7502204"/>
              <a:gd name="connsiteY5" fmla="*/ 2847074 h 11335270"/>
              <a:gd name="connsiteX6" fmla="*/ 0 w 7502204"/>
              <a:gd name="connsiteY6" fmla="*/ 6677935 h 1133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2204" h="11335270">
                <a:moveTo>
                  <a:pt x="6557308" y="11335270"/>
                </a:moveTo>
                <a:lnTo>
                  <a:pt x="7502204" y="10789734"/>
                </a:lnTo>
                <a:lnTo>
                  <a:pt x="7502204" y="11335270"/>
                </a:lnTo>
                <a:close/>
                <a:moveTo>
                  <a:pt x="0" y="0"/>
                </a:moveTo>
                <a:lnTo>
                  <a:pt x="4991486" y="0"/>
                </a:lnTo>
                <a:lnTo>
                  <a:pt x="6635245" y="2847074"/>
                </a:lnTo>
                <a:lnTo>
                  <a:pt x="0" y="6677935"/>
                </a:lnTo>
                <a:close/>
              </a:path>
            </a:pathLst>
          </a:cu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19800000" flipH="1" flipV="1">
            <a:off x="537829" y="-1346381"/>
            <a:ext cx="5161485" cy="5874339"/>
          </a:xfrm>
          <a:custGeom>
            <a:avLst/>
            <a:gdLst>
              <a:gd name="connsiteX0" fmla="*/ 4576182 w 5264984"/>
              <a:gd name="connsiteY0" fmla="*/ 5991282 h 5991282"/>
              <a:gd name="connsiteX1" fmla="*/ 0 w 5264984"/>
              <a:gd name="connsiteY1" fmla="*/ 3349222 h 5991282"/>
              <a:gd name="connsiteX2" fmla="*/ 0 w 5264984"/>
              <a:gd name="connsiteY2" fmla="*/ 0 h 5991282"/>
              <a:gd name="connsiteX3" fmla="*/ 5264984 w 5264984"/>
              <a:gd name="connsiteY3" fmla="*/ 0 h 5991282"/>
              <a:gd name="connsiteX4" fmla="*/ 5264984 w 5264984"/>
              <a:gd name="connsiteY4" fmla="*/ 4798241 h 5991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4984" h="5991282">
                <a:moveTo>
                  <a:pt x="4576182" y="5991282"/>
                </a:moveTo>
                <a:lnTo>
                  <a:pt x="0" y="3349222"/>
                </a:lnTo>
                <a:lnTo>
                  <a:pt x="0" y="0"/>
                </a:lnTo>
                <a:lnTo>
                  <a:pt x="5264984" y="0"/>
                </a:lnTo>
                <a:lnTo>
                  <a:pt x="5264984" y="4798241"/>
                </a:lnTo>
                <a:close/>
              </a:path>
            </a:pathLst>
          </a:custGeom>
        </p:spPr>
      </p:pic>
      <p:sp>
        <p:nvSpPr>
          <p:cNvPr id="7" name="Rectangle 6"/>
          <p:cNvSpPr/>
          <p:nvPr/>
        </p:nvSpPr>
        <p:spPr bwMode="auto">
          <a:xfrm>
            <a:off x="269239" y="1187621"/>
            <a:ext cx="7171399" cy="3586208"/>
          </a:xfrm>
          <a:prstGeom prst="rect">
            <a:avLst/>
          </a:prstGeom>
          <a:solidFill>
            <a:srgbClr val="006EB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7" rIns="0" bIns="34287" numCol="1" rtlCol="0" anchor="ctr" anchorCtr="0" compatLnSpc="1">
            <a:prstTxWarp prst="textNoShape">
              <a:avLst/>
            </a:prstTxWarp>
          </a:bodyPr>
          <a:lstStyle/>
          <a:p>
            <a:pPr algn="ctr" defTabSz="685486" fontAlgn="base">
              <a:spcBef>
                <a:spcPct val="0"/>
              </a:spcBef>
              <a:spcAft>
                <a:spcPct val="0"/>
              </a:spcAft>
            </a:pPr>
            <a:endParaRPr lang="en-US" sz="1470" dirty="0">
              <a:gradFill>
                <a:gsLst>
                  <a:gs pos="5833">
                    <a:schemeClr val="tx1">
                      <a:lumMod val="50000"/>
                    </a:schemeClr>
                  </a:gs>
                  <a:gs pos="100000">
                    <a:schemeClr val="tx1">
                      <a:lumMod val="50000"/>
                    </a:schemeClr>
                  </a:gs>
                </a:gsLst>
                <a:lin ang="5400000" scaled="0"/>
              </a:gradFill>
            </a:endParaRPr>
          </a:p>
        </p:txBody>
      </p:sp>
      <p:sp>
        <p:nvSpPr>
          <p:cNvPr id="8" name="Title 1"/>
          <p:cNvSpPr>
            <a:spLocks noGrp="1"/>
          </p:cNvSpPr>
          <p:nvPr>
            <p:ph type="title" hasCustomPrompt="1"/>
          </p:nvPr>
        </p:nvSpPr>
        <p:spPr>
          <a:xfrm>
            <a:off x="269239" y="1187645"/>
            <a:ext cx="7171399" cy="2264518"/>
          </a:xfrm>
          <a:noFill/>
        </p:spPr>
        <p:txBody>
          <a:bodyPr tIns="91440" bIns="91440" anchor="t" anchorCtr="0"/>
          <a:lstStyle>
            <a:lvl1pPr>
              <a:defRPr sz="5293" spc="-74" baseline="0">
                <a:gradFill>
                  <a:gsLst>
                    <a:gs pos="100000">
                      <a:schemeClr val="tx1"/>
                    </a:gs>
                    <a:gs pos="0">
                      <a:schemeClr val="tx1"/>
                    </a:gs>
                  </a:gsLst>
                  <a:lin ang="5400000" scaled="0"/>
                </a:gradFill>
              </a:defRPr>
            </a:lvl1pPr>
          </a:lstStyle>
          <a:p>
            <a:r>
              <a:rPr lang="en-US" dirty="0" smtClean="0"/>
              <a:t>Demo title</a:t>
            </a:r>
            <a:endParaRPr lang="en-US" dirty="0"/>
          </a:p>
        </p:txBody>
      </p:sp>
      <p:sp>
        <p:nvSpPr>
          <p:cNvPr id="9" name="Text Placeholder 4"/>
          <p:cNvSpPr>
            <a:spLocks noGrp="1"/>
          </p:cNvSpPr>
          <p:nvPr>
            <p:ph type="body" sz="quarter" idx="12" hasCustomPrompt="1"/>
          </p:nvPr>
        </p:nvSpPr>
        <p:spPr>
          <a:xfrm>
            <a:off x="269239" y="3452163"/>
            <a:ext cx="7171399" cy="1321666"/>
          </a:xfrm>
          <a:noFill/>
        </p:spPr>
        <p:txBody>
          <a:bodyPr lIns="182880" tIns="146304" rIns="182880" bIns="146304">
            <a:noAutofit/>
          </a:bodyPr>
          <a:lstStyle>
            <a:lvl1pPr marL="0" indent="0">
              <a:spcBef>
                <a:spcPts val="0"/>
              </a:spcBef>
              <a:buNone/>
              <a:defRPr sz="3137" spc="0" baseline="0">
                <a:gradFill>
                  <a:gsLst>
                    <a:gs pos="100000">
                      <a:schemeClr val="tx1"/>
                    </a:gs>
                    <a:gs pos="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914637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ideo slide 2">
    <p:bg>
      <p:bgPr>
        <a:solidFill>
          <a:srgbClr val="006EB9"/>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0800000" flipH="1" flipV="1">
            <a:off x="6843021" y="-1"/>
            <a:ext cx="5348978" cy="6858001"/>
          </a:xfrm>
          <a:custGeom>
            <a:avLst/>
            <a:gdLst>
              <a:gd name="connsiteX0" fmla="*/ 0 w 5456236"/>
              <a:gd name="connsiteY0" fmla="*/ 0 h 6994526"/>
              <a:gd name="connsiteX1" fmla="*/ 5456236 w 5456236"/>
              <a:gd name="connsiteY1" fmla="*/ 0 h 6994526"/>
              <a:gd name="connsiteX2" fmla="*/ 5456236 w 5456236"/>
              <a:gd name="connsiteY2" fmla="*/ 6994526 h 6994526"/>
              <a:gd name="connsiteX3" fmla="*/ 0 w 5456236"/>
              <a:gd name="connsiteY3" fmla="*/ 6994526 h 6994526"/>
            </a:gdLst>
            <a:ahLst/>
            <a:cxnLst>
              <a:cxn ang="0">
                <a:pos x="connsiteX0" y="connsiteY0"/>
              </a:cxn>
              <a:cxn ang="0">
                <a:pos x="connsiteX1" y="connsiteY1"/>
              </a:cxn>
              <a:cxn ang="0">
                <a:pos x="connsiteX2" y="connsiteY2"/>
              </a:cxn>
              <a:cxn ang="0">
                <a:pos x="connsiteX3" y="connsiteY3"/>
              </a:cxn>
            </a:cxnLst>
            <a:rect l="l" t="t" r="r" b="b"/>
            <a:pathLst>
              <a:path w="5456236" h="6994526">
                <a:moveTo>
                  <a:pt x="0" y="0"/>
                </a:moveTo>
                <a:lnTo>
                  <a:pt x="5456236" y="0"/>
                </a:lnTo>
                <a:lnTo>
                  <a:pt x="5456236" y="6994526"/>
                </a:lnTo>
                <a:lnTo>
                  <a:pt x="0" y="6994526"/>
                </a:lnTo>
                <a:close/>
              </a:path>
            </a:pathLst>
          </a:custGeom>
        </p:spPr>
      </p:pic>
      <p:sp>
        <p:nvSpPr>
          <p:cNvPr id="5" name="Rectangle 4"/>
          <p:cNvSpPr/>
          <p:nvPr/>
        </p:nvSpPr>
        <p:spPr bwMode="auto">
          <a:xfrm>
            <a:off x="269239" y="1186356"/>
            <a:ext cx="7171399" cy="269798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2" name="Title 1"/>
          <p:cNvSpPr>
            <a:spLocks noGrp="1"/>
          </p:cNvSpPr>
          <p:nvPr>
            <p:ph type="title" hasCustomPrompt="1"/>
          </p:nvPr>
        </p:nvSpPr>
        <p:spPr>
          <a:xfrm>
            <a:off x="269240" y="1186356"/>
            <a:ext cx="7171398" cy="2697988"/>
          </a:xfrm>
          <a:noFill/>
        </p:spPr>
        <p:txBody>
          <a:bodyPr tIns="91440" bIns="91440" anchor="t" anchorCtr="0"/>
          <a:lstStyle>
            <a:lvl1pPr>
              <a:defRPr sz="7058" spc="-98" baseline="0">
                <a:gradFill>
                  <a:gsLst>
                    <a:gs pos="100000">
                      <a:schemeClr val="bg1">
                        <a:lumMod val="50000"/>
                      </a:schemeClr>
                    </a:gs>
                    <a:gs pos="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2983149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63051198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2"/>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89265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2"/>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20398304"/>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aka.ms/WikiQA"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04" y="2175029"/>
            <a:ext cx="9860609" cy="1449914"/>
          </a:xfrm>
        </p:spPr>
        <p:txBody>
          <a:bodyPr/>
          <a:lstStyle/>
          <a:p>
            <a:r>
              <a:rPr lang="en-US" sz="4500" i="1" dirty="0" err="1" smtClean="0"/>
              <a:t>WikiQA</a:t>
            </a:r>
            <a:r>
              <a:rPr lang="en-US" sz="4500" i="1" dirty="0" smtClean="0"/>
              <a:t>: </a:t>
            </a:r>
            <a:r>
              <a:rPr lang="en-US" sz="4500" dirty="0" smtClean="0"/>
              <a:t>A </a:t>
            </a:r>
            <a:r>
              <a:rPr lang="en-US" sz="4500" dirty="0"/>
              <a:t>Challenge Dataset for </a:t>
            </a:r>
            <a:r>
              <a:rPr lang="en-US" sz="4500" dirty="0" smtClean="0"/>
              <a:t/>
            </a:r>
            <a:br>
              <a:rPr lang="en-US" sz="4500" dirty="0" smtClean="0"/>
            </a:br>
            <a:r>
              <a:rPr lang="en-US" sz="4500" dirty="0" smtClean="0"/>
              <a:t>Open-Domain </a:t>
            </a:r>
            <a:r>
              <a:rPr lang="en-US" sz="4500" dirty="0"/>
              <a:t>Question </a:t>
            </a:r>
            <a:r>
              <a:rPr lang="en-US" sz="4500" dirty="0" smtClean="0"/>
              <a:t>Answering</a:t>
            </a:r>
            <a:endParaRPr lang="en-US" sz="4500" dirty="0"/>
          </a:p>
        </p:txBody>
      </p:sp>
      <p:sp>
        <p:nvSpPr>
          <p:cNvPr id="3" name="Text Placeholder 2"/>
          <p:cNvSpPr>
            <a:spLocks noGrp="1"/>
          </p:cNvSpPr>
          <p:nvPr>
            <p:ph type="body" sz="quarter" idx="12"/>
          </p:nvPr>
        </p:nvSpPr>
        <p:spPr>
          <a:xfrm>
            <a:off x="271104" y="3881718"/>
            <a:ext cx="9858808" cy="1800625"/>
          </a:xfrm>
        </p:spPr>
        <p:txBody>
          <a:bodyPr/>
          <a:lstStyle/>
          <a:p>
            <a:r>
              <a:rPr lang="en-US" dirty="0"/>
              <a:t>Yi </a:t>
            </a:r>
            <a:r>
              <a:rPr lang="en-US" dirty="0" smtClean="0"/>
              <a:t>Yang</a:t>
            </a:r>
            <a:r>
              <a:rPr lang="en-US" baseline="30000" dirty="0" smtClean="0"/>
              <a:t>*</a:t>
            </a:r>
            <a:r>
              <a:rPr lang="en-US" dirty="0" smtClean="0"/>
              <a:t>, </a:t>
            </a:r>
            <a:r>
              <a:rPr lang="en-US" b="1" dirty="0" smtClean="0">
                <a:solidFill>
                  <a:schemeClr val="accent4">
                    <a:lumMod val="60000"/>
                    <a:lumOff val="40000"/>
                  </a:schemeClr>
                </a:solidFill>
              </a:rPr>
              <a:t>Scott Wen-tau </a:t>
            </a:r>
            <a:r>
              <a:rPr lang="en-US" b="1" dirty="0" err="1" smtClean="0">
                <a:solidFill>
                  <a:schemeClr val="accent4">
                    <a:lumMod val="60000"/>
                    <a:lumOff val="40000"/>
                  </a:schemeClr>
                </a:solidFill>
              </a:rPr>
              <a:t>Yih</a:t>
            </a:r>
            <a:r>
              <a:rPr lang="en-US" b="1" baseline="30000" dirty="0" smtClean="0">
                <a:solidFill>
                  <a:schemeClr val="accent4">
                    <a:lumMod val="60000"/>
                    <a:lumOff val="40000"/>
                  </a:schemeClr>
                </a:solidFill>
              </a:rPr>
              <a:t>#</a:t>
            </a:r>
            <a:r>
              <a:rPr lang="en-US" b="1" dirty="0" smtClean="0">
                <a:solidFill>
                  <a:schemeClr val="accent4">
                    <a:lumMod val="60000"/>
                    <a:lumOff val="40000"/>
                  </a:schemeClr>
                </a:solidFill>
              </a:rPr>
              <a:t>,</a:t>
            </a:r>
            <a:r>
              <a:rPr lang="en-US" dirty="0" smtClean="0"/>
              <a:t> Christopher Meek</a:t>
            </a:r>
            <a:r>
              <a:rPr lang="en-US" baseline="30000" dirty="0" smtClean="0"/>
              <a:t>#</a:t>
            </a:r>
          </a:p>
          <a:p>
            <a:endParaRPr lang="en-US" baseline="30000" dirty="0"/>
          </a:p>
          <a:p>
            <a:pPr algn="ctr"/>
            <a:r>
              <a:rPr lang="en-US" altLang="zh-CN" sz="2400" baseline="30000" dirty="0" smtClean="0"/>
              <a:t>*</a:t>
            </a:r>
            <a:r>
              <a:rPr lang="en-US" altLang="zh-CN" sz="2400" dirty="0" smtClean="0"/>
              <a:t>Georgia Institute of Technology, Atlanta</a:t>
            </a:r>
            <a:endParaRPr lang="en-US" altLang="zh-CN" sz="2400" dirty="0"/>
          </a:p>
          <a:p>
            <a:pPr algn="ctr"/>
            <a:r>
              <a:rPr lang="en-US" altLang="zh-CN" sz="2400" baseline="30000" dirty="0"/>
              <a:t>#</a:t>
            </a:r>
            <a:r>
              <a:rPr lang="en-US" altLang="zh-CN" sz="2400" dirty="0"/>
              <a:t>Microsoft Research, Redmond</a:t>
            </a:r>
            <a:endParaRPr lang="en-US" sz="2400" baseline="30000" dirty="0"/>
          </a:p>
        </p:txBody>
      </p:sp>
    </p:spTree>
    <p:extLst>
      <p:ext uri="{BB962C8B-B14F-4D97-AF65-F5344CB8AC3E}">
        <p14:creationId xmlns:p14="http://schemas.microsoft.com/office/powerpoint/2010/main" val="288351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8928" y="1381424"/>
            <a:ext cx="11653523" cy="627864"/>
          </a:xfrm>
        </p:spPr>
        <p:txBody>
          <a:bodyPr/>
          <a:lstStyle/>
          <a:p>
            <a:r>
              <a:rPr lang="en-US" sz="3200" i="1" dirty="0" smtClean="0">
                <a:solidFill>
                  <a:schemeClr val="tx1"/>
                </a:solidFill>
              </a:rPr>
              <a:t>Step 1: Does the short paragraph answer the question?</a:t>
            </a:r>
            <a:endParaRPr lang="en-US" sz="3200" dirty="0">
              <a:solidFill>
                <a:schemeClr val="tx1"/>
              </a:solidFill>
            </a:endParaRPr>
          </a:p>
        </p:txBody>
      </p:sp>
      <p:sp>
        <p:nvSpPr>
          <p:cNvPr id="3" name="Title 2"/>
          <p:cNvSpPr>
            <a:spLocks noGrp="1"/>
          </p:cNvSpPr>
          <p:nvPr>
            <p:ph type="title"/>
          </p:nvPr>
        </p:nvSpPr>
        <p:spPr/>
        <p:txBody>
          <a:bodyPr/>
          <a:lstStyle/>
          <a:p>
            <a:r>
              <a:rPr lang="en-US" sz="5400" dirty="0"/>
              <a:t>Sentence Annotation by Crowdsourcing</a:t>
            </a:r>
          </a:p>
        </p:txBody>
      </p:sp>
      <p:sp>
        <p:nvSpPr>
          <p:cNvPr id="5" name="TextBox 4"/>
          <p:cNvSpPr txBox="1"/>
          <p:nvPr/>
        </p:nvSpPr>
        <p:spPr>
          <a:xfrm>
            <a:off x="664883" y="3002281"/>
            <a:ext cx="10826532" cy="2511457"/>
          </a:xfrm>
          <a:prstGeom prst="rect">
            <a:avLst/>
          </a:prstGeom>
          <a:noFill/>
          <a:ln>
            <a:solidFill>
              <a:srgbClr val="7030A0"/>
            </a:solidFill>
          </a:ln>
        </p:spPr>
        <p:txBody>
          <a:bodyPr wrap="square" lIns="182880" tIns="146304" rIns="182880" bIns="146304" rtlCol="0">
            <a:spAutoFit/>
          </a:bodyPr>
          <a:lstStyle/>
          <a:p>
            <a:pPr indent="-168787"/>
            <a:r>
              <a:rPr lang="en-US" sz="2400" dirty="0" smtClean="0">
                <a:solidFill>
                  <a:srgbClr val="0070C0"/>
                </a:solidFill>
                <a:latin typeface="Times New Roman" panose="02020603050405020304" pitchFamily="18" charset="0"/>
                <a:cs typeface="Times New Roman" panose="02020603050405020304" pitchFamily="18" charset="0"/>
              </a:rPr>
              <a:t>Question: Who wrote second Corinthians?</a:t>
            </a:r>
          </a:p>
          <a:p>
            <a:pPr indent="-168787"/>
            <a:r>
              <a:rPr lang="en-US" sz="2400" u="sng" dirty="0" smtClean="0">
                <a:latin typeface="Times New Roman" panose="02020603050405020304" pitchFamily="18" charset="0"/>
                <a:cs typeface="Times New Roman" panose="02020603050405020304" pitchFamily="18" charset="0"/>
              </a:rPr>
              <a:t>Second </a:t>
            </a:r>
            <a:r>
              <a:rPr lang="en-US" sz="2400" u="sng" dirty="0">
                <a:latin typeface="Times New Roman" panose="02020603050405020304" pitchFamily="18" charset="0"/>
                <a:cs typeface="Times New Roman" panose="02020603050405020304" pitchFamily="18" charset="0"/>
              </a:rPr>
              <a:t>Epistle to the Corinthians</a:t>
            </a:r>
            <a:r>
              <a:rPr lang="en-US" sz="2400" dirty="0">
                <a:latin typeface="Times New Roman" panose="02020603050405020304" pitchFamily="18" charset="0"/>
                <a:cs typeface="Times New Roman" panose="02020603050405020304" pitchFamily="18" charset="0"/>
              </a:rPr>
              <a:t> The Second Epistle to the Corinthians</a:t>
            </a:r>
            <a:r>
              <a:rPr lang="en-US" sz="2400" dirty="0" smtClean="0">
                <a:latin typeface="Times New Roman" panose="02020603050405020304" pitchFamily="18" charset="0"/>
                <a:cs typeface="Times New Roman" panose="02020603050405020304" pitchFamily="18" charset="0"/>
              </a:rPr>
              <a:t>, often </a:t>
            </a:r>
            <a:r>
              <a:rPr lang="en-US" sz="2400" dirty="0">
                <a:latin typeface="Times New Roman" panose="02020603050405020304" pitchFamily="18" charset="0"/>
                <a:cs typeface="Times New Roman" panose="02020603050405020304" pitchFamily="18" charset="0"/>
              </a:rPr>
              <a:t>referred to as Second Corinthians (and written as 2 Corinthians</a:t>
            </a:r>
            <a:r>
              <a:rPr lang="en-US" sz="2400" dirty="0" smtClean="0">
                <a:latin typeface="Times New Roman" panose="02020603050405020304" pitchFamily="18" charset="0"/>
                <a:cs typeface="Times New Roman" panose="02020603050405020304" pitchFamily="18" charset="0"/>
              </a:rPr>
              <a:t>), is </a:t>
            </a:r>
            <a:r>
              <a:rPr lang="en-US" sz="2400" dirty="0">
                <a:latin typeface="Times New Roman" panose="02020603050405020304" pitchFamily="18" charset="0"/>
                <a:cs typeface="Times New Roman" panose="02020603050405020304" pitchFamily="18" charset="0"/>
              </a:rPr>
              <a:t>the eighth book of the New Testament of the Bible. Paul </a:t>
            </a:r>
            <a:r>
              <a:rPr lang="en-US" sz="2400" dirty="0" smtClean="0">
                <a:latin typeface="Times New Roman" panose="02020603050405020304" pitchFamily="18" charset="0"/>
                <a:cs typeface="Times New Roman" panose="02020603050405020304" pitchFamily="18" charset="0"/>
              </a:rPr>
              <a:t>the Apostle </a:t>
            </a:r>
            <a:r>
              <a:rPr lang="en-US" sz="2400" dirty="0">
                <a:latin typeface="Times New Roman" panose="02020603050405020304" pitchFamily="18" charset="0"/>
                <a:cs typeface="Times New Roman" panose="02020603050405020304" pitchFamily="18" charset="0"/>
              </a:rPr>
              <a:t>and “Timothy our brother” wrote this epistle to “the church </a:t>
            </a:r>
            <a:r>
              <a:rPr lang="en-US" sz="2400" dirty="0" smtClean="0">
                <a:latin typeface="Times New Roman" panose="02020603050405020304" pitchFamily="18" charset="0"/>
                <a:cs typeface="Times New Roman" panose="02020603050405020304" pitchFamily="18" charset="0"/>
              </a:rPr>
              <a:t>of God </a:t>
            </a:r>
            <a:r>
              <a:rPr lang="en-US" sz="2400" dirty="0">
                <a:latin typeface="Times New Roman" panose="02020603050405020304" pitchFamily="18" charset="0"/>
                <a:cs typeface="Times New Roman" panose="02020603050405020304" pitchFamily="18" charset="0"/>
              </a:rPr>
              <a:t>which is at Corinth, with all the saints which are in all Achaia</a:t>
            </a:r>
            <a:r>
              <a:rPr lang="en-US" sz="24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596369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8928" y="1381424"/>
            <a:ext cx="11653523" cy="1514261"/>
          </a:xfrm>
        </p:spPr>
        <p:txBody>
          <a:bodyPr/>
          <a:lstStyle/>
          <a:p>
            <a:r>
              <a:rPr lang="en-US" sz="3200" i="1" dirty="0" smtClean="0">
                <a:solidFill>
                  <a:schemeClr val="tx1"/>
                </a:solidFill>
              </a:rPr>
              <a:t>Step 2: Check all the sentences that can answer the question </a:t>
            </a:r>
            <a:r>
              <a:rPr lang="en-US" sz="3200" b="1" i="1" dirty="0" smtClean="0">
                <a:solidFill>
                  <a:schemeClr val="tx1"/>
                </a:solidFill>
              </a:rPr>
              <a:t>in isolation</a:t>
            </a:r>
            <a:r>
              <a:rPr lang="en-US" sz="3200" i="1" dirty="0" smtClean="0">
                <a:solidFill>
                  <a:schemeClr val="tx1"/>
                </a:solidFill>
              </a:rPr>
              <a:t> (assuming </a:t>
            </a:r>
            <a:r>
              <a:rPr lang="en-US" sz="3200" i="1" dirty="0" err="1" smtClean="0">
                <a:solidFill>
                  <a:schemeClr val="tx1"/>
                </a:solidFill>
              </a:rPr>
              <a:t>coreferences</a:t>
            </a:r>
            <a:r>
              <a:rPr lang="en-US" sz="3200" i="1" dirty="0" smtClean="0">
                <a:solidFill>
                  <a:schemeClr val="tx1"/>
                </a:solidFill>
              </a:rPr>
              <a:t> and pronouns have been resolved correctly)</a:t>
            </a:r>
            <a:endParaRPr lang="en-US" sz="3200" dirty="0">
              <a:solidFill>
                <a:schemeClr val="tx1"/>
              </a:solidFill>
            </a:endParaRPr>
          </a:p>
        </p:txBody>
      </p:sp>
      <p:sp>
        <p:nvSpPr>
          <p:cNvPr id="3" name="Title 2"/>
          <p:cNvSpPr>
            <a:spLocks noGrp="1"/>
          </p:cNvSpPr>
          <p:nvPr>
            <p:ph type="title"/>
          </p:nvPr>
        </p:nvSpPr>
        <p:spPr/>
        <p:txBody>
          <a:bodyPr/>
          <a:lstStyle/>
          <a:p>
            <a:r>
              <a:rPr lang="en-US" sz="5400" dirty="0" smtClean="0"/>
              <a:t>Sentence Annotation by Crowdsourcing</a:t>
            </a:r>
            <a:endParaRPr lang="en-US" sz="5400" dirty="0"/>
          </a:p>
        </p:txBody>
      </p:sp>
      <p:sp>
        <p:nvSpPr>
          <p:cNvPr id="5" name="TextBox 4"/>
          <p:cNvSpPr txBox="1"/>
          <p:nvPr/>
        </p:nvSpPr>
        <p:spPr>
          <a:xfrm>
            <a:off x="664884" y="3507254"/>
            <a:ext cx="10785588" cy="2880789"/>
          </a:xfrm>
          <a:prstGeom prst="rect">
            <a:avLst/>
          </a:prstGeom>
          <a:noFill/>
          <a:ln>
            <a:solidFill>
              <a:srgbClr val="7030A0"/>
            </a:solidFill>
          </a:ln>
        </p:spPr>
        <p:txBody>
          <a:bodyPr wrap="square" lIns="182880" tIns="146304" rIns="182880" bIns="146304" rtlCol="0">
            <a:spAutoFit/>
          </a:bodyPr>
          <a:lstStyle/>
          <a:p>
            <a:pPr indent="-168787"/>
            <a:r>
              <a:rPr lang="en-US" sz="2400" dirty="0" smtClean="0">
                <a:solidFill>
                  <a:srgbClr val="0070C0"/>
                </a:solidFill>
                <a:latin typeface="Times New Roman" panose="02020603050405020304" pitchFamily="18" charset="0"/>
                <a:cs typeface="Times New Roman" panose="02020603050405020304" pitchFamily="18" charset="0"/>
              </a:rPr>
              <a:t>Question: Who wrote second Corinthians?</a:t>
            </a:r>
          </a:p>
          <a:p>
            <a:pPr indent="-168787"/>
            <a:r>
              <a:rPr lang="en-US" sz="2400" u="sng" dirty="0" smtClean="0">
                <a:latin typeface="Times New Roman" panose="02020603050405020304" pitchFamily="18" charset="0"/>
                <a:cs typeface="Times New Roman" panose="02020603050405020304" pitchFamily="18" charset="0"/>
              </a:rPr>
              <a:t>Second </a:t>
            </a:r>
            <a:r>
              <a:rPr lang="en-US" sz="2400" u="sng" dirty="0">
                <a:latin typeface="Times New Roman" panose="02020603050405020304" pitchFamily="18" charset="0"/>
                <a:cs typeface="Times New Roman" panose="02020603050405020304" pitchFamily="18" charset="0"/>
              </a:rPr>
              <a:t>Epistle to the </a:t>
            </a:r>
            <a:r>
              <a:rPr lang="en-US" sz="2400" u="sng" dirty="0" smtClean="0">
                <a:latin typeface="Times New Roman" panose="02020603050405020304" pitchFamily="18" charset="0"/>
                <a:cs typeface="Times New Roman" panose="02020603050405020304" pitchFamily="18" charset="0"/>
              </a:rPr>
              <a:t>Corinthians</a:t>
            </a:r>
          </a:p>
          <a:p>
            <a:pPr marL="457200" indent="-457200">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Second Epistle to the Corinthians</a:t>
            </a:r>
            <a:r>
              <a:rPr lang="en-US" sz="2400" dirty="0" smtClean="0">
                <a:latin typeface="Times New Roman" panose="02020603050405020304" pitchFamily="18" charset="0"/>
                <a:cs typeface="Times New Roman" panose="02020603050405020304" pitchFamily="18" charset="0"/>
              </a:rPr>
              <a:t>, often </a:t>
            </a:r>
            <a:r>
              <a:rPr lang="en-US" sz="2400" dirty="0">
                <a:latin typeface="Times New Roman" panose="02020603050405020304" pitchFamily="18" charset="0"/>
                <a:cs typeface="Times New Roman" panose="02020603050405020304" pitchFamily="18" charset="0"/>
              </a:rPr>
              <a:t>referred to as Second </a:t>
            </a:r>
            <a:r>
              <a:rPr lang="en-US" sz="2400" dirty="0" smtClean="0">
                <a:latin typeface="Times New Roman" panose="02020603050405020304" pitchFamily="18" charset="0"/>
                <a:cs typeface="Times New Roman" panose="02020603050405020304" pitchFamily="18" charset="0"/>
              </a:rPr>
              <a:t>Corinthians </a:t>
            </a:r>
            <a:r>
              <a:rPr lang="en-US" sz="2400" dirty="0">
                <a:latin typeface="Times New Roman" panose="02020603050405020304" pitchFamily="18" charset="0"/>
                <a:cs typeface="Times New Roman" panose="02020603050405020304" pitchFamily="18" charset="0"/>
              </a:rPr>
              <a:t>(and written as 2 Corinthians</a:t>
            </a:r>
            <a:r>
              <a:rPr lang="en-US" sz="2400" dirty="0" smtClean="0">
                <a:latin typeface="Times New Roman" panose="02020603050405020304" pitchFamily="18" charset="0"/>
                <a:cs typeface="Times New Roman" panose="02020603050405020304" pitchFamily="18" charset="0"/>
              </a:rPr>
              <a:t>), is </a:t>
            </a:r>
            <a:r>
              <a:rPr lang="en-US" sz="2400" dirty="0">
                <a:latin typeface="Times New Roman" panose="02020603050405020304" pitchFamily="18" charset="0"/>
                <a:cs typeface="Times New Roman" panose="02020603050405020304" pitchFamily="18" charset="0"/>
              </a:rPr>
              <a:t>the eighth book of the New Testament of the Bible</a:t>
            </a:r>
            <a:r>
              <a:rPr lang="en-US" sz="2400" dirty="0" smtClean="0">
                <a:latin typeface="Times New Roman" panose="02020603050405020304" pitchFamily="18" charset="0"/>
                <a:cs typeface="Times New Roman" panose="02020603050405020304" pitchFamily="18" charset="0"/>
              </a:rPr>
              <a:t>.</a:t>
            </a:r>
          </a:p>
          <a:p>
            <a:pPr marL="457200" indent="-457200">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Paul the Apostle </a:t>
            </a:r>
            <a:r>
              <a:rPr lang="en-US" sz="2400" dirty="0">
                <a:latin typeface="Times New Roman" panose="02020603050405020304" pitchFamily="18" charset="0"/>
                <a:cs typeface="Times New Roman" panose="02020603050405020304" pitchFamily="18" charset="0"/>
              </a:rPr>
              <a:t>and “Timothy our brother” wrote this epistle to “the church </a:t>
            </a:r>
            <a:r>
              <a:rPr lang="en-US" sz="2400" dirty="0" smtClean="0">
                <a:latin typeface="Times New Roman" panose="02020603050405020304" pitchFamily="18" charset="0"/>
                <a:cs typeface="Times New Roman" panose="02020603050405020304" pitchFamily="18" charset="0"/>
              </a:rPr>
              <a:t>of God </a:t>
            </a:r>
            <a:r>
              <a:rPr lang="en-US" sz="2400" dirty="0">
                <a:latin typeface="Times New Roman" panose="02020603050405020304" pitchFamily="18" charset="0"/>
                <a:cs typeface="Times New Roman" panose="02020603050405020304" pitchFamily="18" charset="0"/>
              </a:rPr>
              <a:t>which is at Corinth, with all the saints which are in all Achaia</a:t>
            </a:r>
            <a:r>
              <a:rPr lang="en-US" sz="24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966969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smtClean="0"/>
              <a:t>Data Statistics: # Questions</a:t>
            </a:r>
            <a:endParaRPr lang="en-US" sz="4800" dirty="0"/>
          </a:p>
        </p:txBody>
      </p:sp>
      <p:graphicFrame>
        <p:nvGraphicFramePr>
          <p:cNvPr id="28" name="Content Placeholder 5"/>
          <p:cNvGraphicFramePr>
            <a:graphicFrameLocks/>
          </p:cNvGraphicFramePr>
          <p:nvPr>
            <p:extLst>
              <p:ext uri="{D42A27DB-BD31-4B8C-83A1-F6EECF244321}">
                <p14:modId xmlns:p14="http://schemas.microsoft.com/office/powerpoint/2010/main" val="3748129839"/>
              </p:ext>
            </p:extLst>
          </p:nvPr>
        </p:nvGraphicFramePr>
        <p:xfrm>
          <a:off x="805218" y="1453160"/>
          <a:ext cx="10583260" cy="5201721"/>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4225844" y="1927274"/>
            <a:ext cx="2343768" cy="2377441"/>
            <a:chOff x="4225844" y="1927274"/>
            <a:chExt cx="2343768" cy="2377441"/>
          </a:xfrm>
        </p:grpSpPr>
        <p:cxnSp>
          <p:nvCxnSpPr>
            <p:cNvPr id="4" name="Straight Connector 3"/>
            <p:cNvCxnSpPr/>
            <p:nvPr/>
          </p:nvCxnSpPr>
          <p:spPr>
            <a:xfrm flipV="1">
              <a:off x="5008099" y="1927274"/>
              <a:ext cx="1561513" cy="2377441"/>
            </a:xfrm>
            <a:prstGeom prst="line">
              <a:avLst/>
            </a:prstGeom>
            <a:ln w="635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225844" y="2489982"/>
              <a:ext cx="1871004" cy="849463"/>
            </a:xfrm>
            <a:prstGeom prst="rect">
              <a:avLst/>
            </a:prstGeom>
            <a:noFill/>
          </p:spPr>
          <p:txBody>
            <a:bodyPr wrap="square" lIns="182880" tIns="146304" rIns="182880" bIns="146304" rtlCol="0">
              <a:spAutoFit/>
            </a:bodyPr>
            <a:lstStyle/>
            <a:p>
              <a:pPr>
                <a:lnSpc>
                  <a:spcPct val="90000"/>
                </a:lnSpc>
                <a:spcAft>
                  <a:spcPts val="600"/>
                </a:spcAft>
              </a:pPr>
              <a:r>
                <a:rPr lang="en-US" sz="4000" dirty="0" smtClean="0">
                  <a:solidFill>
                    <a:srgbClr val="C00000"/>
                  </a:solidFill>
                </a:rPr>
                <a:t>13.4x</a:t>
              </a:r>
            </a:p>
          </p:txBody>
        </p:sp>
      </p:grpSp>
    </p:spTree>
    <p:extLst>
      <p:ext uri="{BB962C8B-B14F-4D97-AF65-F5344CB8AC3E}">
        <p14:creationId xmlns:p14="http://schemas.microsoft.com/office/powerpoint/2010/main" val="16410733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smtClean="0"/>
              <a:t>Data Statistics: # Questions &amp; Sentences</a:t>
            </a:r>
            <a:endParaRPr lang="en-US" sz="4800" dirty="0"/>
          </a:p>
        </p:txBody>
      </p:sp>
      <p:graphicFrame>
        <p:nvGraphicFramePr>
          <p:cNvPr id="28" name="Content Placeholder 5"/>
          <p:cNvGraphicFramePr>
            <a:graphicFrameLocks/>
          </p:cNvGraphicFramePr>
          <p:nvPr>
            <p:extLst>
              <p:ext uri="{D42A27DB-BD31-4B8C-83A1-F6EECF244321}">
                <p14:modId xmlns:p14="http://schemas.microsoft.com/office/powerpoint/2010/main" val="3335323702"/>
              </p:ext>
            </p:extLst>
          </p:nvPr>
        </p:nvGraphicFramePr>
        <p:xfrm>
          <a:off x="696036" y="1453160"/>
          <a:ext cx="10801624" cy="5201721"/>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p:cNvGrpSpPr/>
          <p:nvPr/>
        </p:nvGrpSpPr>
        <p:grpSpPr>
          <a:xfrm>
            <a:off x="7219665" y="1951631"/>
            <a:ext cx="1624084" cy="1787856"/>
            <a:chOff x="7219665" y="1951631"/>
            <a:chExt cx="1624084" cy="1787856"/>
          </a:xfrm>
        </p:grpSpPr>
        <p:cxnSp>
          <p:nvCxnSpPr>
            <p:cNvPr id="5" name="Straight Connector 4"/>
            <p:cNvCxnSpPr/>
            <p:nvPr/>
          </p:nvCxnSpPr>
          <p:spPr>
            <a:xfrm flipV="1">
              <a:off x="8147713" y="1951631"/>
              <a:ext cx="696036" cy="1787856"/>
            </a:xfrm>
            <a:prstGeom prst="line">
              <a:avLst/>
            </a:prstGeom>
            <a:ln w="635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219665" y="2321174"/>
              <a:ext cx="1624083" cy="849463"/>
            </a:xfrm>
            <a:prstGeom prst="rect">
              <a:avLst/>
            </a:prstGeom>
            <a:noFill/>
          </p:spPr>
          <p:txBody>
            <a:bodyPr wrap="square" lIns="182880" tIns="146304" rIns="182880" bIns="146304" rtlCol="0">
              <a:spAutoFit/>
            </a:bodyPr>
            <a:lstStyle/>
            <a:p>
              <a:pPr>
                <a:lnSpc>
                  <a:spcPct val="90000"/>
                </a:lnSpc>
                <a:spcAft>
                  <a:spcPts val="600"/>
                </a:spcAft>
              </a:pPr>
              <a:r>
                <a:rPr lang="en-US" sz="4000" dirty="0" smtClean="0">
                  <a:solidFill>
                    <a:srgbClr val="C00000"/>
                  </a:solidFill>
                </a:rPr>
                <a:t>3.5x</a:t>
              </a:r>
            </a:p>
          </p:txBody>
        </p:sp>
      </p:grpSp>
    </p:spTree>
    <p:extLst>
      <p:ext uri="{BB962C8B-B14F-4D97-AF65-F5344CB8AC3E}">
        <p14:creationId xmlns:p14="http://schemas.microsoft.com/office/powerpoint/2010/main" val="2410988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smtClean="0"/>
              <a:t>Question Classes </a:t>
            </a:r>
            <a:r>
              <a:rPr lang="en-US" sz="4000" dirty="0" smtClean="0"/>
              <a:t>(</a:t>
            </a:r>
            <a:r>
              <a:rPr lang="en-US" sz="4000" dirty="0">
                <a:gradFill>
                  <a:gsLst>
                    <a:gs pos="2917">
                      <a:schemeClr val="tx1"/>
                    </a:gs>
                    <a:gs pos="30000">
                      <a:schemeClr val="tx1"/>
                    </a:gs>
                  </a:gsLst>
                  <a:lin ang="5400000" scaled="0"/>
                </a:gradFill>
              </a:rPr>
              <a:t>UIUC Question Taxonomy</a:t>
            </a:r>
            <a:r>
              <a:rPr lang="en-US" sz="4000" dirty="0" smtClean="0"/>
              <a:t>)</a:t>
            </a:r>
            <a:endParaRPr lang="en-US" sz="4000" dirty="0"/>
          </a:p>
        </p:txBody>
      </p:sp>
      <p:graphicFrame>
        <p:nvGraphicFramePr>
          <p:cNvPr id="5" name="Content Placeholder 5"/>
          <p:cNvGraphicFramePr>
            <a:graphicFrameLocks/>
          </p:cNvGraphicFramePr>
          <p:nvPr>
            <p:extLst>
              <p:ext uri="{D42A27DB-BD31-4B8C-83A1-F6EECF244321}">
                <p14:modId xmlns:p14="http://schemas.microsoft.com/office/powerpoint/2010/main" val="900059877"/>
              </p:ext>
            </p:extLst>
          </p:nvPr>
        </p:nvGraphicFramePr>
        <p:xfrm>
          <a:off x="864842" y="960771"/>
          <a:ext cx="5071935" cy="52017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ontent Placeholder 5"/>
          <p:cNvGraphicFramePr>
            <a:graphicFrameLocks/>
          </p:cNvGraphicFramePr>
          <p:nvPr>
            <p:extLst>
              <p:ext uri="{D42A27DB-BD31-4B8C-83A1-F6EECF244321}">
                <p14:modId xmlns:p14="http://schemas.microsoft.com/office/powerpoint/2010/main" val="1368440319"/>
              </p:ext>
            </p:extLst>
          </p:nvPr>
        </p:nvGraphicFramePr>
        <p:xfrm>
          <a:off x="6558233" y="960771"/>
          <a:ext cx="5071935" cy="5201721"/>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0" y="6032310"/>
            <a:ext cx="12192000" cy="724814"/>
          </a:xfrm>
          <a:prstGeom prst="rect">
            <a:avLst/>
          </a:prstGeom>
          <a:noFill/>
        </p:spPr>
        <p:txBody>
          <a:bodyPr wrap="square" lIns="182880" tIns="146304" rIns="182880" bIns="146304" rtlCol="0">
            <a:spAutoFit/>
          </a:bodyPr>
          <a:lstStyle/>
          <a:p>
            <a:pPr marL="342900" indent="-342900" algn="ctr">
              <a:lnSpc>
                <a:spcPct val="90000"/>
              </a:lnSpc>
              <a:spcAft>
                <a:spcPts val="600"/>
              </a:spcAft>
              <a:buFont typeface="Arial" panose="020B0604020202020204" pitchFamily="34" charset="0"/>
              <a:buChar char="•"/>
            </a:pPr>
            <a:r>
              <a:rPr lang="en-US" sz="3100" dirty="0" smtClean="0">
                <a:gradFill>
                  <a:gsLst>
                    <a:gs pos="2917">
                      <a:schemeClr val="tx1"/>
                    </a:gs>
                    <a:gs pos="30000">
                      <a:schemeClr val="tx1"/>
                    </a:gs>
                  </a:gsLst>
                  <a:lin ang="5400000" scaled="0"/>
                </a:gradFill>
              </a:rPr>
              <a:t>Category “Description/Definition” has the most questions</a:t>
            </a:r>
          </a:p>
        </p:txBody>
      </p:sp>
    </p:spTree>
    <p:extLst>
      <p:ext uri="{BB962C8B-B14F-4D97-AF65-F5344CB8AC3E}">
        <p14:creationId xmlns:p14="http://schemas.microsoft.com/office/powerpoint/2010/main" val="222425699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Outline</a:t>
            </a:r>
            <a:endParaRPr lang="en-US" sz="5400" dirty="0"/>
          </a:p>
        </p:txBody>
      </p:sp>
      <p:sp>
        <p:nvSpPr>
          <p:cNvPr id="3" name="Content Placeholder 2"/>
          <p:cNvSpPr>
            <a:spLocks noGrp="1"/>
          </p:cNvSpPr>
          <p:nvPr>
            <p:ph sz="quarter" idx="10"/>
          </p:nvPr>
        </p:nvSpPr>
        <p:spPr>
          <a:xfrm>
            <a:off x="269239" y="1191051"/>
            <a:ext cx="11653523" cy="4074192"/>
          </a:xfrm>
        </p:spPr>
        <p:txBody>
          <a:bodyPr/>
          <a:lstStyle/>
          <a:p>
            <a:r>
              <a:rPr lang="en-US" sz="3600" dirty="0" smtClean="0">
                <a:solidFill>
                  <a:schemeClr val="bg2"/>
                </a:solidFill>
              </a:rPr>
              <a:t>Introduction</a:t>
            </a:r>
          </a:p>
          <a:p>
            <a:r>
              <a:rPr lang="en-US" sz="3600" dirty="0" err="1">
                <a:solidFill>
                  <a:schemeClr val="bg2"/>
                </a:solidFill>
              </a:rPr>
              <a:t>WikiQA</a:t>
            </a:r>
            <a:r>
              <a:rPr lang="en-US" sz="3600" dirty="0">
                <a:solidFill>
                  <a:schemeClr val="bg2"/>
                </a:solidFill>
              </a:rPr>
              <a:t> Dataset</a:t>
            </a:r>
          </a:p>
          <a:p>
            <a:r>
              <a:rPr lang="en-US" sz="3600" dirty="0" smtClean="0">
                <a:solidFill>
                  <a:srgbClr val="0070C0"/>
                </a:solidFill>
              </a:rPr>
              <a:t>Experiments</a:t>
            </a:r>
          </a:p>
          <a:p>
            <a:pPr lvl="1"/>
            <a:r>
              <a:rPr lang="en-US" sz="2800" dirty="0" smtClean="0">
                <a:solidFill>
                  <a:srgbClr val="0070C0"/>
                </a:solidFill>
              </a:rPr>
              <a:t>Baseline systems</a:t>
            </a:r>
          </a:p>
          <a:p>
            <a:pPr lvl="1"/>
            <a:r>
              <a:rPr lang="en-US" sz="2800" dirty="0" smtClean="0">
                <a:solidFill>
                  <a:srgbClr val="0070C0"/>
                </a:solidFill>
              </a:rPr>
              <a:t>Evaluation on answer sentence selection</a:t>
            </a:r>
          </a:p>
          <a:p>
            <a:pPr lvl="1"/>
            <a:r>
              <a:rPr lang="en-US" sz="2800" dirty="0" smtClean="0">
                <a:solidFill>
                  <a:srgbClr val="0070C0"/>
                </a:solidFill>
              </a:rPr>
              <a:t>Evaluation metric &amp; results on answer triggering</a:t>
            </a:r>
          </a:p>
          <a:p>
            <a:r>
              <a:rPr lang="en-US" sz="3600" dirty="0" smtClean="0"/>
              <a:t>Conclusion</a:t>
            </a:r>
            <a:endParaRPr lang="en-US" sz="3600" dirty="0"/>
          </a:p>
        </p:txBody>
      </p:sp>
    </p:spTree>
    <p:extLst>
      <p:ext uri="{BB962C8B-B14F-4D97-AF65-F5344CB8AC3E}">
        <p14:creationId xmlns:p14="http://schemas.microsoft.com/office/powerpoint/2010/main" val="412128390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8928" y="1380242"/>
            <a:ext cx="11653523" cy="5016758"/>
          </a:xfrm>
        </p:spPr>
        <p:txBody>
          <a:bodyPr/>
          <a:lstStyle/>
          <a:p>
            <a:r>
              <a:rPr lang="en-US" sz="3600" dirty="0" smtClean="0">
                <a:solidFill>
                  <a:schemeClr val="tx1"/>
                </a:solidFill>
              </a:rPr>
              <a:t>Word matching count (</a:t>
            </a:r>
            <a:r>
              <a:rPr lang="en-US" sz="3600" dirty="0" err="1" smtClean="0">
                <a:solidFill>
                  <a:schemeClr val="tx1"/>
                </a:solidFill>
              </a:rPr>
              <a:t>Wd-Cnt</a:t>
            </a:r>
            <a:r>
              <a:rPr lang="en-US" sz="3600" dirty="0" smtClean="0">
                <a:solidFill>
                  <a:schemeClr val="tx1"/>
                </a:solidFill>
              </a:rPr>
              <a:t>)</a:t>
            </a:r>
          </a:p>
          <a:p>
            <a:pPr lvl="1"/>
            <a:r>
              <a:rPr lang="en-US" sz="2800" dirty="0" smtClean="0">
                <a:solidFill>
                  <a:schemeClr val="tx1"/>
                </a:solidFill>
              </a:rPr>
              <a:t># non-</a:t>
            </a:r>
            <a:r>
              <a:rPr lang="en-US" sz="2800" dirty="0" err="1" smtClean="0">
                <a:solidFill>
                  <a:schemeClr val="tx1"/>
                </a:solidFill>
              </a:rPr>
              <a:t>stopwords</a:t>
            </a:r>
            <a:r>
              <a:rPr lang="en-US" sz="2800" dirty="0" smtClean="0">
                <a:solidFill>
                  <a:schemeClr val="tx1"/>
                </a:solidFill>
              </a:rPr>
              <a:t> in Q that also occur in S</a:t>
            </a:r>
          </a:p>
          <a:p>
            <a:r>
              <a:rPr lang="en-US" sz="3600" dirty="0" smtClean="0">
                <a:solidFill>
                  <a:schemeClr val="tx1"/>
                </a:solidFill>
              </a:rPr>
              <a:t>Latent word alignment (</a:t>
            </a:r>
            <a:r>
              <a:rPr lang="en-US" sz="3600" dirty="0" err="1" smtClean="0">
                <a:solidFill>
                  <a:schemeClr val="tx1"/>
                </a:solidFill>
              </a:rPr>
              <a:t>Wd-Algn</a:t>
            </a:r>
            <a:r>
              <a:rPr lang="en-US" sz="3600" dirty="0" smtClean="0">
                <a:solidFill>
                  <a:schemeClr val="tx1"/>
                </a:solidFill>
              </a:rPr>
              <a:t>) </a:t>
            </a:r>
            <a:r>
              <a:rPr lang="en-US" sz="2800" dirty="0" smtClean="0">
                <a:solidFill>
                  <a:schemeClr val="tx1"/>
                </a:solidFill>
              </a:rPr>
              <a:t>[Yih+ ACL-13]</a:t>
            </a:r>
            <a:endParaRPr lang="en-US" sz="3600" dirty="0" smtClean="0">
              <a:solidFill>
                <a:schemeClr val="tx1"/>
              </a:solidFill>
            </a:endParaRPr>
          </a:p>
          <a:p>
            <a:pPr lvl="1"/>
            <a:endParaRPr lang="en-US" sz="2800" dirty="0" smtClean="0">
              <a:solidFill>
                <a:schemeClr val="tx1"/>
              </a:solidFill>
            </a:endParaRPr>
          </a:p>
          <a:p>
            <a:pPr lvl="1"/>
            <a:endParaRPr lang="en-US" sz="2800" dirty="0">
              <a:solidFill>
                <a:schemeClr val="tx1"/>
              </a:solidFill>
            </a:endParaRPr>
          </a:p>
          <a:p>
            <a:pPr lvl="1"/>
            <a:endParaRPr lang="en-US" sz="2800" dirty="0" smtClean="0">
              <a:solidFill>
                <a:schemeClr val="tx1"/>
              </a:solidFill>
            </a:endParaRPr>
          </a:p>
          <a:p>
            <a:pPr lvl="1"/>
            <a:endParaRPr lang="en-US" sz="2800" dirty="0">
              <a:solidFill>
                <a:schemeClr val="tx1"/>
              </a:solidFill>
            </a:endParaRPr>
          </a:p>
          <a:p>
            <a:endParaRPr lang="en-US" sz="800" dirty="0" smtClean="0">
              <a:solidFill>
                <a:schemeClr val="tx1"/>
              </a:solidFill>
            </a:endParaRPr>
          </a:p>
          <a:p>
            <a:r>
              <a:rPr lang="en-US" sz="3600" dirty="0" smtClean="0">
                <a:solidFill>
                  <a:schemeClr val="tx1"/>
                </a:solidFill>
              </a:rPr>
              <a:t>Convolutional NN (CNN</a:t>
            </a:r>
            <a:r>
              <a:rPr lang="en-US" sz="3600" dirty="0">
                <a:solidFill>
                  <a:schemeClr val="tx1"/>
                </a:solidFill>
              </a:rPr>
              <a:t>) </a:t>
            </a:r>
            <a:r>
              <a:rPr lang="en-US" sz="2800" dirty="0">
                <a:solidFill>
                  <a:schemeClr val="tx1"/>
                </a:solidFill>
              </a:rPr>
              <a:t>[Yu+ DLWorkshop-14]</a:t>
            </a:r>
            <a:endParaRPr lang="en-US" sz="3600" dirty="0" smtClean="0">
              <a:solidFill>
                <a:schemeClr val="tx1"/>
              </a:solidFill>
            </a:endParaRPr>
          </a:p>
          <a:p>
            <a:r>
              <a:rPr lang="en-US" sz="3600" dirty="0">
                <a:solidFill>
                  <a:schemeClr val="tx1"/>
                </a:solidFill>
              </a:rPr>
              <a:t>Convolutional </a:t>
            </a:r>
            <a:r>
              <a:rPr lang="en-US" sz="3600" dirty="0" smtClean="0">
                <a:solidFill>
                  <a:schemeClr val="tx1"/>
                </a:solidFill>
              </a:rPr>
              <a:t>NN &amp; </a:t>
            </a:r>
            <a:r>
              <a:rPr lang="en-US" sz="3600" dirty="0" err="1" smtClean="0">
                <a:solidFill>
                  <a:schemeClr val="tx1"/>
                </a:solidFill>
              </a:rPr>
              <a:t>Wd-Cnt</a:t>
            </a:r>
            <a:r>
              <a:rPr lang="en-US" sz="3600" dirty="0" smtClean="0">
                <a:solidFill>
                  <a:schemeClr val="tx1"/>
                </a:solidFill>
              </a:rPr>
              <a:t> (CNN-</a:t>
            </a:r>
            <a:r>
              <a:rPr lang="en-US" sz="3600" dirty="0" err="1" smtClean="0">
                <a:solidFill>
                  <a:schemeClr val="tx1"/>
                </a:solidFill>
              </a:rPr>
              <a:t>Cnt</a:t>
            </a:r>
            <a:r>
              <a:rPr lang="en-US" sz="3600" dirty="0" smtClean="0">
                <a:solidFill>
                  <a:schemeClr val="tx1"/>
                </a:solidFill>
              </a:rPr>
              <a:t>)</a:t>
            </a:r>
            <a:endParaRPr lang="en-US" sz="3600" dirty="0">
              <a:solidFill>
                <a:schemeClr val="tx1"/>
              </a:solidFill>
            </a:endParaRPr>
          </a:p>
        </p:txBody>
      </p:sp>
      <p:sp>
        <p:nvSpPr>
          <p:cNvPr id="3" name="Title 2"/>
          <p:cNvSpPr>
            <a:spLocks noGrp="1"/>
          </p:cNvSpPr>
          <p:nvPr>
            <p:ph type="title"/>
          </p:nvPr>
        </p:nvSpPr>
        <p:spPr/>
        <p:txBody>
          <a:bodyPr/>
          <a:lstStyle/>
          <a:p>
            <a:r>
              <a:rPr lang="en-US" dirty="0" smtClean="0"/>
              <a:t>Baseline Systems</a:t>
            </a:r>
            <a:endParaRPr lang="en-US" dirty="0"/>
          </a:p>
        </p:txBody>
      </p:sp>
      <p:grpSp>
        <p:nvGrpSpPr>
          <p:cNvPr id="16" name="Group 15"/>
          <p:cNvGrpSpPr/>
          <p:nvPr/>
        </p:nvGrpSpPr>
        <p:grpSpPr>
          <a:xfrm>
            <a:off x="713720" y="3151448"/>
            <a:ext cx="10763937" cy="1711333"/>
            <a:chOff x="750627" y="4107590"/>
            <a:chExt cx="10763937" cy="1711333"/>
          </a:xfrm>
        </p:grpSpPr>
        <p:grpSp>
          <p:nvGrpSpPr>
            <p:cNvPr id="17" name="Group 16"/>
            <p:cNvGrpSpPr/>
            <p:nvPr/>
          </p:nvGrpSpPr>
          <p:grpSpPr>
            <a:xfrm>
              <a:off x="750627" y="4107590"/>
              <a:ext cx="10686197" cy="1711333"/>
              <a:chOff x="459836" y="2187427"/>
              <a:chExt cx="10686197" cy="1711333"/>
            </a:xfrm>
          </p:grpSpPr>
          <mc:AlternateContent xmlns:mc="http://schemas.openxmlformats.org/markup-compatibility/2006" xmlns:a14="http://schemas.microsoft.com/office/drawing/2010/main">
            <mc:Choice Requires="a14">
              <p:sp>
                <p:nvSpPr>
                  <p:cNvPr id="19" name="Rectangle 18"/>
                  <p:cNvSpPr/>
                  <p:nvPr/>
                </p:nvSpPr>
                <p:spPr>
                  <a:xfrm>
                    <a:off x="2455038" y="2192299"/>
                    <a:ext cx="4659994" cy="513282"/>
                  </a:xfrm>
                  <a:prstGeom prst="rect">
                    <a:avLst/>
                  </a:prstGeom>
                </p:spPr>
                <p:txBody>
                  <a:bodyPr wrap="none">
                    <a:spAutoFit/>
                  </a:bodyPr>
                  <a:lstStyle/>
                  <a:p>
                    <a:pPr algn="ctr"/>
                    <a14:m>
                      <m:oMath xmlns:m="http://schemas.openxmlformats.org/officeDocument/2006/math">
                        <m:r>
                          <a:rPr lang="en-US" sz="2800" i="1" dirty="0" smtClean="0">
                            <a:solidFill>
                              <a:srgbClr val="FF0000"/>
                            </a:solidFill>
                            <a:latin typeface="Cambria Math" panose="02040503050406030204" pitchFamily="18" charset="0"/>
                          </a:rPr>
                          <m:t>𝑞</m:t>
                        </m:r>
                      </m:oMath>
                    </a14:m>
                    <a:r>
                      <a:rPr lang="en-US" sz="2000" dirty="0" smtClean="0">
                        <a:latin typeface="Tahoma" panose="020B0604030504040204" pitchFamily="34" charset="0"/>
                      </a:rPr>
                      <a:t>: What is the fastest car in the world?</a:t>
                    </a:r>
                    <a:endParaRPr lang="en-US" sz="2000" dirty="0">
                      <a:latin typeface="Tahoma" panose="020B060403050404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455038" y="2192299"/>
                    <a:ext cx="4659994" cy="513282"/>
                  </a:xfrm>
                  <a:prstGeom prst="rect">
                    <a:avLst/>
                  </a:prstGeom>
                  <a:blipFill rotWithShape="0">
                    <a:blip r:embed="rId2"/>
                    <a:stretch>
                      <a:fillRect r="-915" b="-154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459836" y="3377670"/>
                    <a:ext cx="9763871" cy="513282"/>
                  </a:xfrm>
                  <a:prstGeom prst="rect">
                    <a:avLst/>
                  </a:prstGeom>
                </p:spPr>
                <p:txBody>
                  <a:bodyPr wrap="square">
                    <a:spAutoFit/>
                  </a:bodyPr>
                  <a:lstStyle/>
                  <a:p>
                    <a:pPr algn="ctr"/>
                    <a14:m>
                      <m:oMath xmlns:m="http://schemas.openxmlformats.org/officeDocument/2006/math">
                        <m:r>
                          <a:rPr lang="en-US" sz="2800" i="1" dirty="0" smtClean="0">
                            <a:solidFill>
                              <a:srgbClr val="7030A0"/>
                            </a:solidFill>
                            <a:latin typeface="Cambria Math" panose="02040503050406030204" pitchFamily="18" charset="0"/>
                          </a:rPr>
                          <m:t>𝑠</m:t>
                        </m:r>
                      </m:oMath>
                    </a14:m>
                    <a:r>
                      <a:rPr lang="en-US" sz="2000" dirty="0" smtClean="0">
                        <a:latin typeface="Tahoma" panose="020B0604030504040204" pitchFamily="34" charset="0"/>
                      </a:rPr>
                      <a:t>: The </a:t>
                    </a:r>
                    <a:r>
                      <a:rPr lang="en-US" sz="2000" dirty="0">
                        <a:latin typeface="Tahoma" panose="020B0604030504040204" pitchFamily="34" charset="0"/>
                      </a:rPr>
                      <a:t>Jaguar XJ220 is the dearest, fastest and most sought after car on the planet.</a:t>
                    </a:r>
                    <a:endParaRPr lang="en-US" sz="2000" dirty="0"/>
                  </a:p>
                </p:txBody>
              </p:sp>
            </mc:Choice>
            <mc:Fallback xmlns="">
              <p:sp>
                <p:nvSpPr>
                  <p:cNvPr id="20" name="Rectangle 19"/>
                  <p:cNvSpPr>
                    <a:spLocks noRot="1" noChangeAspect="1" noMove="1" noResize="1" noEditPoints="1" noAdjustHandles="1" noChangeArrowheads="1" noChangeShapeType="1" noTextEdit="1"/>
                  </p:cNvSpPr>
                  <p:nvPr/>
                </p:nvSpPr>
                <p:spPr>
                  <a:xfrm>
                    <a:off x="459836" y="3377670"/>
                    <a:ext cx="9763871" cy="513282"/>
                  </a:xfrm>
                  <a:prstGeom prst="rect">
                    <a:avLst/>
                  </a:prstGeom>
                  <a:blipFill rotWithShape="0">
                    <a:blip r:embed="rId3"/>
                    <a:stretch>
                      <a:fillRect r="-125" b="-15476"/>
                    </a:stretch>
                  </a:blipFill>
                </p:spPr>
                <p:txBody>
                  <a:bodyPr/>
                  <a:lstStyle/>
                  <a:p>
                    <a:r>
                      <a:rPr lang="en-US">
                        <a:noFill/>
                      </a:rPr>
                      <a:t> </a:t>
                    </a:r>
                  </a:p>
                </p:txBody>
              </p:sp>
            </mc:Fallback>
          </mc:AlternateContent>
          <p:cxnSp>
            <p:nvCxnSpPr>
              <p:cNvPr id="21" name="Straight Connector 20"/>
              <p:cNvCxnSpPr/>
              <p:nvPr/>
            </p:nvCxnSpPr>
            <p:spPr>
              <a:xfrm flipH="1">
                <a:off x="4775502" y="2676044"/>
                <a:ext cx="1" cy="74457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894592" y="2735282"/>
                <a:ext cx="3231718" cy="75558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643201" y="2716595"/>
                <a:ext cx="2521990" cy="722709"/>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35144" y="2716595"/>
                <a:ext cx="2906831" cy="77427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831086" y="2716595"/>
                <a:ext cx="343044" cy="722709"/>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204050" y="2735282"/>
                <a:ext cx="3006510" cy="72588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2103226" y="2758834"/>
                    <a:ext cx="331341" cy="4308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1" i="1" dirty="0" smtClean="0">
                              <a:solidFill>
                                <a:srgbClr val="0070C0"/>
                              </a:solidFill>
                              <a:latin typeface="Cambria Math" panose="02040503050406030204" pitchFamily="18" charset="0"/>
                            </a:rPr>
                            <m:t>𝒉</m:t>
                          </m:r>
                        </m:oMath>
                      </m:oMathPara>
                    </a14:m>
                    <a:endParaRPr lang="en-US" sz="2200" b="1" dirty="0">
                      <a:solidFill>
                        <a:srgbClr val="0070C0"/>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2103226" y="2758834"/>
                    <a:ext cx="331341" cy="430887"/>
                  </a:xfrm>
                  <a:prstGeom prst="rect">
                    <a:avLst/>
                  </a:prstGeom>
                  <a:blipFill rotWithShape="0">
                    <a:blip r:embed="rId4"/>
                    <a:stretch>
                      <a:fillRect l="-3704" r="-12963"/>
                    </a:stretch>
                  </a:blipFill>
                </p:spPr>
                <p:txBody>
                  <a:bodyPr/>
                  <a:lstStyle/>
                  <a:p>
                    <a:r>
                      <a:rPr lang="en-US">
                        <a:noFill/>
                      </a:rPr>
                      <a:t> </a:t>
                    </a:r>
                  </a:p>
                </p:txBody>
              </p:sp>
            </mc:Fallback>
          </mc:AlternateContent>
          <p:sp>
            <p:nvSpPr>
              <p:cNvPr id="28" name="Rectangle 27"/>
              <p:cNvSpPr/>
              <p:nvPr/>
            </p:nvSpPr>
            <p:spPr>
              <a:xfrm>
                <a:off x="459836" y="2187427"/>
                <a:ext cx="10686197" cy="1711333"/>
              </a:xfrm>
              <a:prstGeom prst="rect">
                <a:avLst/>
              </a:prstGeom>
              <a:no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mc:AlternateContent xmlns:mc="http://schemas.openxmlformats.org/markup-compatibility/2006" xmlns:a14="http://schemas.microsoft.com/office/drawing/2010/main">
          <mc:Choice Requires="a14">
            <p:sp>
              <p:nvSpPr>
                <p:cNvPr id="18" name="TextBox 17"/>
                <p:cNvSpPr txBox="1"/>
                <p:nvPr/>
              </p:nvSpPr>
              <p:spPr>
                <a:xfrm>
                  <a:off x="8111722" y="4235576"/>
                  <a:ext cx="3402842" cy="760208"/>
                </a:xfrm>
                <a:prstGeom prst="rect">
                  <a:avLst/>
                </a:prstGeom>
                <a:noFill/>
              </p:spPr>
              <p:txBody>
                <a:bodyPr wrap="square" lIns="182880" tIns="146304" rIns="182880" bIns="146304" rtlCol="0">
                  <a:spAutoFit/>
                </a:bodyPr>
                <a:lstStyle/>
                <a:p>
                  <a:pPr>
                    <a:lnSpc>
                      <a:spcPct val="90000"/>
                    </a:lnSpc>
                    <a:spcAft>
                      <a:spcPts val="600"/>
                    </a:spcAft>
                  </a:pPr>
                  <a14:m>
                    <m:oMathPara xmlns:m="http://schemas.openxmlformats.org/officeDocument/2006/math">
                      <m:oMathParaPr>
                        <m:jc m:val="centerGroup"/>
                      </m:oMathParaPr>
                      <m:oMath xmlns:m="http://schemas.openxmlformats.org/officeDocument/2006/math">
                        <m:r>
                          <a:rPr lang="en-US" sz="2800" b="0" i="1" smtClean="0">
                            <a:gradFill>
                              <a:gsLst>
                                <a:gs pos="2917">
                                  <a:schemeClr val="tx1"/>
                                </a:gs>
                                <a:gs pos="30000">
                                  <a:schemeClr val="tx1"/>
                                </a:gs>
                              </a:gsLst>
                              <a:lin ang="5400000" scaled="0"/>
                            </a:gradFill>
                            <a:latin typeface="Cambria Math" panose="02040503050406030204" pitchFamily="18" charset="0"/>
                          </a:rPr>
                          <m:t>𝑓</m:t>
                        </m:r>
                        <m:d>
                          <m:dPr>
                            <m:ctrlPr>
                              <a:rPr lang="en-US" sz="2800" b="0" i="1" smtClean="0">
                                <a:gradFill>
                                  <a:gsLst>
                                    <a:gs pos="2917">
                                      <a:schemeClr val="tx1"/>
                                    </a:gs>
                                    <a:gs pos="30000">
                                      <a:schemeClr val="tx1"/>
                                    </a:gs>
                                  </a:gsLst>
                                  <a:lin ang="5400000" scaled="0"/>
                                </a:gradFill>
                                <a:latin typeface="Cambria Math" panose="02040503050406030204" pitchFamily="18" charset="0"/>
                              </a:rPr>
                            </m:ctrlPr>
                          </m:dPr>
                          <m:e>
                            <m:r>
                              <a:rPr lang="en-US" sz="2800" b="0" i="1" smtClean="0">
                                <a:solidFill>
                                  <a:srgbClr val="FF0000"/>
                                </a:solidFill>
                                <a:latin typeface="Cambria Math" panose="02040503050406030204" pitchFamily="18" charset="0"/>
                              </a:rPr>
                              <m:t>𝑞</m:t>
                            </m:r>
                            <m:r>
                              <a:rPr lang="en-US" sz="2800" b="0" i="1" smtClean="0">
                                <a:gradFill>
                                  <a:gsLst>
                                    <a:gs pos="2917">
                                      <a:schemeClr val="tx1"/>
                                    </a:gs>
                                    <a:gs pos="30000">
                                      <a:schemeClr val="tx1"/>
                                    </a:gs>
                                  </a:gsLst>
                                  <a:lin ang="5400000" scaled="0"/>
                                </a:gradFill>
                                <a:latin typeface="Cambria Math" panose="02040503050406030204" pitchFamily="18" charset="0"/>
                              </a:rPr>
                              <m:t>,</m:t>
                            </m:r>
                            <m:r>
                              <a:rPr lang="en-US" sz="2800" b="0" i="1" smtClean="0">
                                <a:solidFill>
                                  <a:srgbClr val="7030A0"/>
                                </a:solidFill>
                                <a:latin typeface="Cambria Math" panose="02040503050406030204" pitchFamily="18" charset="0"/>
                              </a:rPr>
                              <m:t>𝑠</m:t>
                            </m:r>
                          </m:e>
                        </m:d>
                        <m:r>
                          <a:rPr lang="en-US" sz="2800" b="0" i="1" smtClean="0">
                            <a:gradFill>
                              <a:gsLst>
                                <a:gs pos="2917">
                                  <a:schemeClr val="tx1"/>
                                </a:gs>
                                <a:gs pos="30000">
                                  <a:schemeClr val="tx1"/>
                                </a:gs>
                              </a:gsLst>
                              <a:lin ang="5400000" scaled="0"/>
                            </a:gradFill>
                            <a:latin typeface="Cambria Math" panose="02040503050406030204" pitchFamily="18" charset="0"/>
                          </a:rPr>
                          <m:t>=</m:t>
                        </m:r>
                        <m:sSup>
                          <m:sSupPr>
                            <m:ctrlPr>
                              <a:rPr lang="en-US" sz="2800" b="0" i="1" smtClean="0">
                                <a:gradFill>
                                  <a:gsLst>
                                    <a:gs pos="2917">
                                      <a:schemeClr val="tx1"/>
                                    </a:gs>
                                    <a:gs pos="30000">
                                      <a:schemeClr val="tx1"/>
                                    </a:gs>
                                  </a:gsLst>
                                  <a:lin ang="5400000" scaled="0"/>
                                </a:gradFill>
                                <a:latin typeface="Cambria Math" panose="02040503050406030204" pitchFamily="18" charset="0"/>
                              </a:rPr>
                            </m:ctrlPr>
                          </m:sSupPr>
                          <m:e>
                            <m:r>
                              <a:rPr lang="en-US" sz="2800" b="0" i="1" smtClean="0">
                                <a:gradFill>
                                  <a:gsLst>
                                    <a:gs pos="2917">
                                      <a:schemeClr val="tx1"/>
                                    </a:gs>
                                    <a:gs pos="30000">
                                      <a:schemeClr val="tx1"/>
                                    </a:gs>
                                  </a:gsLst>
                                  <a:lin ang="5400000" scaled="0"/>
                                </a:gradFill>
                                <a:latin typeface="Cambria Math" panose="02040503050406030204" pitchFamily="18" charset="0"/>
                              </a:rPr>
                              <m:t>𝜃</m:t>
                            </m:r>
                          </m:e>
                          <m:sup>
                            <m:r>
                              <a:rPr lang="en-US" sz="2800" b="0" i="1" smtClean="0">
                                <a:gradFill>
                                  <a:gsLst>
                                    <a:gs pos="2917">
                                      <a:schemeClr val="tx1"/>
                                    </a:gs>
                                    <a:gs pos="30000">
                                      <a:schemeClr val="tx1"/>
                                    </a:gs>
                                  </a:gsLst>
                                  <a:lin ang="5400000" scaled="0"/>
                                </a:gradFill>
                                <a:latin typeface="Cambria Math" panose="02040503050406030204" pitchFamily="18" charset="0"/>
                              </a:rPr>
                              <m:t>𝑇</m:t>
                            </m:r>
                          </m:sup>
                        </m:sSup>
                        <m:r>
                          <m:rPr>
                            <m:sty m:val="p"/>
                          </m:rPr>
                          <a:rPr lang="en-US" sz="2800" b="0" i="0" smtClean="0">
                            <a:gradFill>
                              <a:gsLst>
                                <a:gs pos="2917">
                                  <a:schemeClr val="tx1"/>
                                </a:gs>
                                <a:gs pos="30000">
                                  <a:schemeClr val="tx1"/>
                                </a:gs>
                              </a:gsLst>
                              <a:lin ang="5400000" scaled="0"/>
                            </a:gradFill>
                            <a:latin typeface="Cambria Math" panose="02040503050406030204" pitchFamily="18" charset="0"/>
                          </a:rPr>
                          <m:t>Φ</m:t>
                        </m:r>
                        <m:r>
                          <a:rPr lang="en-US" sz="2800" b="0" i="1" smtClean="0">
                            <a:gradFill>
                              <a:gsLst>
                                <a:gs pos="2917">
                                  <a:schemeClr val="tx1"/>
                                </a:gs>
                                <a:gs pos="30000">
                                  <a:schemeClr val="tx1"/>
                                </a:gs>
                              </a:gsLst>
                              <a:lin ang="5400000" scaled="0"/>
                            </a:gradFill>
                            <a:latin typeface="Cambria Math" panose="02040503050406030204" pitchFamily="18" charset="0"/>
                          </a:rPr>
                          <m:t>(</m:t>
                        </m:r>
                        <m:r>
                          <a:rPr lang="en-US" sz="2800" b="0" i="1" smtClean="0">
                            <a:solidFill>
                              <a:srgbClr val="0070C0"/>
                            </a:solidFill>
                            <a:latin typeface="Cambria Math" panose="02040503050406030204" pitchFamily="18" charset="0"/>
                          </a:rPr>
                          <m:t>h</m:t>
                        </m:r>
                        <m:r>
                          <a:rPr lang="en-US" sz="2800" b="0" i="1" smtClean="0">
                            <a:gradFill>
                              <a:gsLst>
                                <a:gs pos="2917">
                                  <a:schemeClr val="tx1"/>
                                </a:gs>
                                <a:gs pos="30000">
                                  <a:schemeClr val="tx1"/>
                                </a:gs>
                              </a:gsLst>
                              <a:lin ang="5400000" scaled="0"/>
                            </a:gradFill>
                            <a:latin typeface="Cambria Math" panose="02040503050406030204" pitchFamily="18" charset="0"/>
                          </a:rPr>
                          <m:t>)</m:t>
                        </m:r>
                      </m:oMath>
                    </m:oMathPara>
                  </a14:m>
                  <a:endParaRPr lang="en-US" sz="2400" dirty="0" err="1" smtClean="0">
                    <a:gradFill>
                      <a:gsLst>
                        <a:gs pos="2917">
                          <a:schemeClr val="tx1"/>
                        </a:gs>
                        <a:gs pos="30000">
                          <a:schemeClr val="tx1"/>
                        </a:gs>
                      </a:gsLst>
                      <a:lin ang="5400000" scaled="0"/>
                    </a:gra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8111722" y="4235576"/>
                  <a:ext cx="3402842" cy="760208"/>
                </a:xfrm>
                <a:prstGeom prst="rect">
                  <a:avLst/>
                </a:prstGeom>
                <a:blipFill rotWithShape="0">
                  <a:blip r:embed="rId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6114307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p:cNvGraphicFramePr>
          <p:nvPr>
            <p:extLst>
              <p:ext uri="{D42A27DB-BD31-4B8C-83A1-F6EECF244321}">
                <p14:modId xmlns:p14="http://schemas.microsoft.com/office/powerpoint/2010/main" val="2283551747"/>
              </p:ext>
            </p:extLst>
          </p:nvPr>
        </p:nvGraphicFramePr>
        <p:xfrm>
          <a:off x="484881" y="1327867"/>
          <a:ext cx="11466714" cy="4881864"/>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268928" y="291102"/>
            <a:ext cx="11655840" cy="899665"/>
          </a:xfrm>
        </p:spPr>
        <p:txBody>
          <a:bodyPr/>
          <a:lstStyle/>
          <a:p>
            <a:r>
              <a:rPr lang="en-US" sz="5400" dirty="0" smtClean="0"/>
              <a:t>Evaluation on Answer Sentence Selection</a:t>
            </a:r>
            <a:endParaRPr lang="en-US" sz="5400" dirty="0"/>
          </a:p>
        </p:txBody>
      </p:sp>
    </p:spTree>
    <p:extLst>
      <p:ext uri="{BB962C8B-B14F-4D97-AF65-F5344CB8AC3E}">
        <p14:creationId xmlns:p14="http://schemas.microsoft.com/office/powerpoint/2010/main" val="313315504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p:cNvGraphicFramePr>
          <p:nvPr>
            <p:extLst>
              <p:ext uri="{D42A27DB-BD31-4B8C-83A1-F6EECF244321}">
                <p14:modId xmlns:p14="http://schemas.microsoft.com/office/powerpoint/2010/main" val="3340091787"/>
              </p:ext>
            </p:extLst>
          </p:nvPr>
        </p:nvGraphicFramePr>
        <p:xfrm>
          <a:off x="484881" y="1327868"/>
          <a:ext cx="11466714" cy="486821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268928" y="291102"/>
            <a:ext cx="11655840" cy="899665"/>
          </a:xfrm>
        </p:spPr>
        <p:txBody>
          <a:bodyPr/>
          <a:lstStyle/>
          <a:p>
            <a:r>
              <a:rPr lang="en-US" sz="5400" dirty="0" smtClean="0"/>
              <a:t>Evaluation on Answer Sentence Selection</a:t>
            </a:r>
            <a:endParaRPr lang="en-US" sz="5400" dirty="0"/>
          </a:p>
        </p:txBody>
      </p:sp>
      <p:sp>
        <p:nvSpPr>
          <p:cNvPr id="2" name="TextBox 1"/>
          <p:cNvSpPr txBox="1"/>
          <p:nvPr/>
        </p:nvSpPr>
        <p:spPr>
          <a:xfrm>
            <a:off x="509333" y="6175544"/>
            <a:ext cx="11442261" cy="627864"/>
          </a:xfrm>
          <a:prstGeom prst="rect">
            <a:avLst/>
          </a:prstGeom>
          <a:noFill/>
        </p:spPr>
        <p:txBody>
          <a:bodyPr wrap="square" lIns="182880" tIns="146304" rIns="182880" bIns="146304" rtlCol="0">
            <a:spAutoFit/>
          </a:bodyPr>
          <a:lstStyle/>
          <a:p>
            <a:pPr algn="r">
              <a:lnSpc>
                <a:spcPct val="90000"/>
              </a:lnSpc>
              <a:spcAft>
                <a:spcPts val="600"/>
              </a:spcAft>
            </a:pPr>
            <a:r>
              <a:rPr lang="en-US" sz="2400" dirty="0" smtClean="0">
                <a:gradFill>
                  <a:gsLst>
                    <a:gs pos="2917">
                      <a:schemeClr val="tx1"/>
                    </a:gs>
                    <a:gs pos="30000">
                      <a:schemeClr val="tx1"/>
                    </a:gs>
                  </a:gsLst>
                  <a:lin ang="5400000" scaled="0"/>
                </a:gradFill>
              </a:rPr>
              <a:t>* 1,242 (40.8%) questions that have correct answer sentences in the candidate set</a:t>
            </a:r>
          </a:p>
        </p:txBody>
      </p:sp>
    </p:spTree>
    <p:extLst>
      <p:ext uri="{BB962C8B-B14F-4D97-AF65-F5344CB8AC3E}">
        <p14:creationId xmlns:p14="http://schemas.microsoft.com/office/powerpoint/2010/main" val="290407403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Answer Triggering</a:t>
            </a:r>
            <a:endParaRPr lang="en-US" dirty="0"/>
          </a:p>
        </p:txBody>
      </p:sp>
      <p:sp>
        <p:nvSpPr>
          <p:cNvPr id="4" name="Text Placeholder 1"/>
          <p:cNvSpPr txBox="1">
            <a:spLocks/>
          </p:cNvSpPr>
          <p:nvPr/>
        </p:nvSpPr>
        <p:spPr>
          <a:xfrm>
            <a:off x="270086" y="1615804"/>
            <a:ext cx="11653523" cy="4542782"/>
          </a:xfrm>
          <a:prstGeom prst="rect">
            <a:avLst/>
          </a:prstGeom>
        </p:spPr>
        <p:txBody>
          <a:bodyPr vert="horz" wrap="square" lIns="146304" tIns="91440" rIns="146304" bIns="91440" rtlCol="0">
            <a:sp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529" kern="1200" spc="0" baseline="0">
                <a:gradFill>
                  <a:gsLst>
                    <a:gs pos="1250">
                      <a:schemeClr val="tx2"/>
                    </a:gs>
                    <a:gs pos="99000">
                      <a:schemeClr val="tx2"/>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745"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745"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600" dirty="0">
                <a:gradFill>
                  <a:gsLst>
                    <a:gs pos="1250">
                      <a:schemeClr val="tx1"/>
                    </a:gs>
                    <a:gs pos="100000">
                      <a:schemeClr val="tx1"/>
                    </a:gs>
                  </a:gsLst>
                  <a:lin ang="5400000" scaled="0"/>
                </a:gradFill>
              </a:rPr>
              <a:t>Given a question and a candidate answer sentence set</a:t>
            </a:r>
          </a:p>
          <a:p>
            <a:pPr lvl="1"/>
            <a:r>
              <a:rPr lang="en-US" sz="3200" dirty="0" smtClean="0"/>
              <a:t>Detect whether there exist correct answers in the sentences</a:t>
            </a:r>
          </a:p>
          <a:p>
            <a:pPr lvl="1"/>
            <a:r>
              <a:rPr lang="en-US" sz="3200" dirty="0" smtClean="0"/>
              <a:t>Return a correct answer if there exists one</a:t>
            </a:r>
          </a:p>
          <a:p>
            <a:pPr lvl="1"/>
            <a:endParaRPr lang="en-US" sz="2800" dirty="0"/>
          </a:p>
          <a:p>
            <a:r>
              <a:rPr lang="en-US" sz="3600" dirty="0">
                <a:gradFill>
                  <a:gsLst>
                    <a:gs pos="1250">
                      <a:schemeClr val="tx1"/>
                    </a:gs>
                    <a:gs pos="100000">
                      <a:schemeClr val="tx1"/>
                    </a:gs>
                  </a:gsLst>
                  <a:lin ang="5400000" scaled="0"/>
                </a:gradFill>
              </a:rPr>
              <a:t>Evaluation metric</a:t>
            </a:r>
          </a:p>
          <a:p>
            <a:pPr lvl="1"/>
            <a:r>
              <a:rPr lang="en-US" sz="3200" dirty="0"/>
              <a:t>Q</a:t>
            </a:r>
            <a:r>
              <a:rPr lang="en-US" sz="3200" dirty="0" smtClean="0"/>
              <a:t>uestion-level precision, recall and F1 score</a:t>
            </a:r>
          </a:p>
          <a:p>
            <a:pPr lvl="1"/>
            <a:endParaRPr lang="en-US" sz="2800" dirty="0"/>
          </a:p>
          <a:p>
            <a:r>
              <a:rPr lang="en-US" sz="3600" dirty="0" smtClean="0">
                <a:solidFill>
                  <a:schemeClr val="tx1"/>
                </a:solidFill>
              </a:rPr>
              <a:t>Data – </a:t>
            </a:r>
            <a:r>
              <a:rPr lang="en-US" sz="3600" dirty="0">
                <a:solidFill>
                  <a:schemeClr val="tx1"/>
                </a:solidFill>
              </a:rPr>
              <a:t>All questions </a:t>
            </a:r>
            <a:r>
              <a:rPr lang="en-US" sz="3600" dirty="0" smtClean="0">
                <a:solidFill>
                  <a:schemeClr val="tx1"/>
                </a:solidFill>
              </a:rPr>
              <a:t>in </a:t>
            </a:r>
            <a:r>
              <a:rPr lang="en-US" sz="3600" dirty="0" err="1" smtClean="0">
                <a:solidFill>
                  <a:schemeClr val="tx1"/>
                </a:solidFill>
              </a:rPr>
              <a:t>WikiQA</a:t>
            </a:r>
            <a:r>
              <a:rPr lang="en-US" sz="3600" dirty="0" smtClean="0">
                <a:solidFill>
                  <a:schemeClr val="tx1"/>
                </a:solidFill>
              </a:rPr>
              <a:t> are </a:t>
            </a:r>
            <a:r>
              <a:rPr lang="en-US" sz="3600" dirty="0">
                <a:solidFill>
                  <a:schemeClr val="tx1"/>
                </a:solidFill>
              </a:rPr>
              <a:t>included in this </a:t>
            </a:r>
            <a:r>
              <a:rPr lang="en-US" sz="3600" dirty="0" smtClean="0">
                <a:solidFill>
                  <a:schemeClr val="tx1"/>
                </a:solidFill>
              </a:rPr>
              <a:t>task</a:t>
            </a:r>
          </a:p>
        </p:txBody>
      </p:sp>
    </p:spTree>
    <p:extLst>
      <p:ext uri="{BB962C8B-B14F-4D97-AF65-F5344CB8AC3E}">
        <p14:creationId xmlns:p14="http://schemas.microsoft.com/office/powerpoint/2010/main" val="358656133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1245" y="2433128"/>
            <a:ext cx="11653523" cy="3179268"/>
          </a:xfrm>
          <a:solidFill>
            <a:schemeClr val="bg1"/>
          </a:solidFill>
        </p:spPr>
        <p:txBody>
          <a:bodyPr/>
          <a:lstStyle/>
          <a:p>
            <a:r>
              <a:rPr lang="en-US" sz="3600" dirty="0">
                <a:gradFill>
                  <a:gsLst>
                    <a:gs pos="1250">
                      <a:schemeClr val="tx1"/>
                    </a:gs>
                    <a:gs pos="100000">
                      <a:schemeClr val="tx1"/>
                    </a:gs>
                  </a:gsLst>
                  <a:lin ang="5400000" scaled="0"/>
                </a:gradFill>
              </a:rPr>
              <a:t>Question Answering with Knowledge Base</a:t>
            </a:r>
          </a:p>
          <a:p>
            <a:pPr lvl="1"/>
            <a:r>
              <a:rPr lang="en-US" sz="2800" dirty="0" smtClean="0"/>
              <a:t>Large-scale knowledge bases (e.g., Freebase)</a:t>
            </a:r>
          </a:p>
          <a:p>
            <a:pPr lvl="1"/>
            <a:r>
              <a:rPr lang="en-US" sz="2800" dirty="0" smtClean="0"/>
              <a:t>KB-specific semantic parsing (e.g., </a:t>
            </a:r>
            <a:r>
              <a:rPr lang="en-US" sz="2400" dirty="0" smtClean="0"/>
              <a:t>[Berant+ 13], [Yih+ 15]</a:t>
            </a:r>
            <a:r>
              <a:rPr lang="en-US" sz="2800" dirty="0" smtClean="0"/>
              <a:t>)</a:t>
            </a:r>
          </a:p>
          <a:p>
            <a:pPr marL="336145" lvl="1" indent="0">
              <a:buNone/>
            </a:pPr>
            <a:endParaRPr lang="en-US" dirty="0" smtClean="0"/>
          </a:p>
          <a:p>
            <a:r>
              <a:rPr lang="en-US" sz="3600" dirty="0">
                <a:gradFill>
                  <a:gsLst>
                    <a:gs pos="1250">
                      <a:schemeClr val="tx1"/>
                    </a:gs>
                    <a:gs pos="100000">
                      <a:schemeClr val="tx1"/>
                    </a:gs>
                  </a:gsLst>
                  <a:lin ang="5400000" scaled="0"/>
                </a:gradFill>
              </a:rPr>
              <a:t>Question Answering with Free Text</a:t>
            </a:r>
          </a:p>
          <a:p>
            <a:pPr lvl="1"/>
            <a:r>
              <a:rPr lang="en-US" sz="2800" dirty="0" smtClean="0"/>
              <a:t>High-quality, </a:t>
            </a:r>
            <a:r>
              <a:rPr lang="en-US" sz="2800" dirty="0"/>
              <a:t>reliable </a:t>
            </a:r>
            <a:r>
              <a:rPr lang="en-US" sz="2800" dirty="0" smtClean="0"/>
              <a:t>text (e.g., Wikipedia, news articles)</a:t>
            </a:r>
          </a:p>
        </p:txBody>
      </p:sp>
      <p:sp>
        <p:nvSpPr>
          <p:cNvPr id="2" name="Title 1"/>
          <p:cNvSpPr>
            <a:spLocks noGrp="1"/>
          </p:cNvSpPr>
          <p:nvPr>
            <p:ph type="title"/>
          </p:nvPr>
        </p:nvSpPr>
        <p:spPr/>
        <p:txBody>
          <a:bodyPr/>
          <a:lstStyle/>
          <a:p>
            <a:r>
              <a:rPr lang="en-US" sz="5400" dirty="0" smtClean="0"/>
              <a:t>Open-domain Question Answering</a:t>
            </a:r>
            <a:endParaRPr lang="en-US" sz="5400" dirty="0">
              <a:gradFill>
                <a:gsLst>
                  <a:gs pos="1250">
                    <a:schemeClr val="tx2"/>
                  </a:gs>
                  <a:gs pos="99000">
                    <a:schemeClr val="tx2"/>
                  </a:gs>
                </a:gsLst>
                <a:lin ang="5400000" scaled="0"/>
              </a:gradFill>
            </a:endParaRPr>
          </a:p>
        </p:txBody>
      </p:sp>
      <p:sp>
        <p:nvSpPr>
          <p:cNvPr id="4" name="TextBox 3"/>
          <p:cNvSpPr txBox="1"/>
          <p:nvPr/>
        </p:nvSpPr>
        <p:spPr>
          <a:xfrm>
            <a:off x="1937503" y="1371598"/>
            <a:ext cx="8318690" cy="787908"/>
          </a:xfrm>
          <a:prstGeom prst="rect">
            <a:avLst/>
          </a:prstGeom>
          <a:noFill/>
        </p:spPr>
        <p:txBody>
          <a:bodyPr wrap="square" lIns="182880" tIns="146304" rIns="182880" bIns="146304" rtlCol="0">
            <a:spAutoFit/>
          </a:bodyPr>
          <a:lstStyle/>
          <a:p>
            <a:pPr indent="-168787" algn="ctr"/>
            <a:r>
              <a:rPr lang="en-US" sz="3200" dirty="0">
                <a:solidFill>
                  <a:srgbClr val="FF0000"/>
                </a:solidFill>
                <a:latin typeface="Times New Roman" panose="02020603050405020304" pitchFamily="18" charset="0"/>
                <a:cs typeface="Times New Roman" panose="02020603050405020304" pitchFamily="18" charset="0"/>
              </a:rPr>
              <a:t>“</a:t>
            </a:r>
            <a:r>
              <a:rPr lang="en-US" sz="3200" i="1" dirty="0">
                <a:solidFill>
                  <a:srgbClr val="FF0000"/>
                </a:solidFill>
                <a:latin typeface="Times New Roman" panose="02020603050405020304" pitchFamily="18" charset="0"/>
                <a:cs typeface="Times New Roman" panose="02020603050405020304" pitchFamily="18" charset="0"/>
              </a:rPr>
              <a:t>What are the names of Obama’s daughters?</a:t>
            </a:r>
            <a:r>
              <a:rPr lang="en-US" sz="3200" dirty="0">
                <a:solidFill>
                  <a:srgbClr val="FF0000"/>
                </a:solidFill>
                <a:latin typeface="Times New Roman" panose="02020603050405020304" pitchFamily="18" charset="0"/>
                <a:cs typeface="Times New Roman" panose="02020603050405020304" pitchFamily="18" charset="0"/>
              </a:rPr>
              <a:t>”</a:t>
            </a:r>
          </a:p>
        </p:txBody>
      </p:sp>
      <p:grpSp>
        <p:nvGrpSpPr>
          <p:cNvPr id="13" name="Group 12"/>
          <p:cNvGrpSpPr/>
          <p:nvPr/>
        </p:nvGrpSpPr>
        <p:grpSpPr>
          <a:xfrm>
            <a:off x="9585217" y="2613070"/>
            <a:ext cx="2406083" cy="1468276"/>
            <a:chOff x="9585217" y="2613070"/>
            <a:chExt cx="2406083" cy="1468276"/>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5217" y="2613070"/>
              <a:ext cx="2339551" cy="42769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0190" y="3040768"/>
              <a:ext cx="2151110" cy="1040578"/>
            </a:xfrm>
            <a:prstGeom prst="rect">
              <a:avLst/>
            </a:prstGeom>
          </p:spPr>
        </p:pic>
      </p:grpSp>
      <p:grpSp>
        <p:nvGrpSpPr>
          <p:cNvPr id="14" name="Group 13"/>
          <p:cNvGrpSpPr/>
          <p:nvPr/>
        </p:nvGrpSpPr>
        <p:grpSpPr>
          <a:xfrm>
            <a:off x="9330354" y="4178736"/>
            <a:ext cx="2594414" cy="1995558"/>
            <a:chOff x="9330354" y="4178736"/>
            <a:chExt cx="2594414" cy="1995558"/>
          </a:xfrm>
        </p:grpSpPr>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0354" y="5792338"/>
              <a:ext cx="2594414" cy="38195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56193" y="4178736"/>
              <a:ext cx="1319104" cy="1516212"/>
            </a:xfrm>
            <a:prstGeom prst="rect">
              <a:avLst/>
            </a:prstGeom>
          </p:spPr>
        </p:pic>
      </p:grpSp>
      <p:sp>
        <p:nvSpPr>
          <p:cNvPr id="5" name="Rectangle 4"/>
          <p:cNvSpPr/>
          <p:nvPr/>
        </p:nvSpPr>
        <p:spPr bwMode="auto">
          <a:xfrm>
            <a:off x="200700" y="2350576"/>
            <a:ext cx="11991300" cy="1648218"/>
          </a:xfrm>
          <a:prstGeom prst="rect">
            <a:avLst/>
          </a:prstGeom>
          <a:solidFill>
            <a:schemeClr val="bg1">
              <a:alpha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03971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p:cNvGraphicFramePr>
          <p:nvPr>
            <p:extLst>
              <p:ext uri="{D42A27DB-BD31-4B8C-83A1-F6EECF244321}">
                <p14:modId xmlns:p14="http://schemas.microsoft.com/office/powerpoint/2010/main" val="3059297507"/>
              </p:ext>
            </p:extLst>
          </p:nvPr>
        </p:nvGraphicFramePr>
        <p:xfrm>
          <a:off x="484881" y="1327868"/>
          <a:ext cx="11466714" cy="520172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268928" y="291102"/>
            <a:ext cx="11655840" cy="899665"/>
          </a:xfrm>
        </p:spPr>
        <p:txBody>
          <a:bodyPr/>
          <a:lstStyle/>
          <a:p>
            <a:r>
              <a:rPr lang="en-US" sz="5400" dirty="0" smtClean="0"/>
              <a:t>Evaluation on Answer Triggering</a:t>
            </a:r>
            <a:endParaRPr lang="en-US" sz="5400" dirty="0"/>
          </a:p>
        </p:txBody>
      </p:sp>
    </p:spTree>
    <p:extLst>
      <p:ext uri="{BB962C8B-B14F-4D97-AF65-F5344CB8AC3E}">
        <p14:creationId xmlns:p14="http://schemas.microsoft.com/office/powerpoint/2010/main" val="248959588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p:cNvGraphicFramePr>
          <p:nvPr>
            <p:extLst>
              <p:ext uri="{D42A27DB-BD31-4B8C-83A1-F6EECF244321}">
                <p14:modId xmlns:p14="http://schemas.microsoft.com/office/powerpoint/2010/main" val="3605358687"/>
              </p:ext>
            </p:extLst>
          </p:nvPr>
        </p:nvGraphicFramePr>
        <p:xfrm>
          <a:off x="484881" y="1327868"/>
          <a:ext cx="11466714" cy="520172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268928" y="291102"/>
            <a:ext cx="11655840" cy="899665"/>
          </a:xfrm>
        </p:spPr>
        <p:txBody>
          <a:bodyPr/>
          <a:lstStyle/>
          <a:p>
            <a:r>
              <a:rPr lang="en-US" sz="5400" dirty="0" smtClean="0"/>
              <a:t>Evaluation on Answer Triggering</a:t>
            </a:r>
            <a:endParaRPr lang="en-US" sz="5400" dirty="0"/>
          </a:p>
        </p:txBody>
      </p:sp>
    </p:spTree>
    <p:extLst>
      <p:ext uri="{BB962C8B-B14F-4D97-AF65-F5344CB8AC3E}">
        <p14:creationId xmlns:p14="http://schemas.microsoft.com/office/powerpoint/2010/main" val="363302620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p:cNvGraphicFramePr>
          <p:nvPr>
            <p:extLst>
              <p:ext uri="{D42A27DB-BD31-4B8C-83A1-F6EECF244321}">
                <p14:modId xmlns:p14="http://schemas.microsoft.com/office/powerpoint/2010/main" val="1401874470"/>
              </p:ext>
            </p:extLst>
          </p:nvPr>
        </p:nvGraphicFramePr>
        <p:xfrm>
          <a:off x="484881" y="1327868"/>
          <a:ext cx="11466714" cy="520172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268928" y="291102"/>
            <a:ext cx="11655840" cy="899665"/>
          </a:xfrm>
        </p:spPr>
        <p:txBody>
          <a:bodyPr/>
          <a:lstStyle/>
          <a:p>
            <a:r>
              <a:rPr lang="en-US" sz="5400" dirty="0" smtClean="0"/>
              <a:t>Evaluation on Answer Triggering</a:t>
            </a:r>
            <a:endParaRPr lang="en-US" sz="5400" dirty="0"/>
          </a:p>
        </p:txBody>
      </p:sp>
    </p:spTree>
    <p:extLst>
      <p:ext uri="{BB962C8B-B14F-4D97-AF65-F5344CB8AC3E}">
        <p14:creationId xmlns:p14="http://schemas.microsoft.com/office/powerpoint/2010/main" val="54578870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8928" y="1654791"/>
            <a:ext cx="11653523" cy="4610493"/>
          </a:xfrm>
        </p:spPr>
        <p:txBody>
          <a:bodyPr/>
          <a:lstStyle/>
          <a:p>
            <a:r>
              <a:rPr lang="en-US" sz="3600" dirty="0" err="1" smtClean="0">
                <a:gradFill>
                  <a:gsLst>
                    <a:gs pos="1250">
                      <a:schemeClr val="tx1"/>
                    </a:gs>
                    <a:gs pos="100000">
                      <a:schemeClr val="tx1"/>
                    </a:gs>
                  </a:gsLst>
                  <a:lin ang="5400000" scaled="0"/>
                </a:gradFill>
              </a:rPr>
              <a:t>WikiQA</a:t>
            </a:r>
            <a:r>
              <a:rPr lang="en-US" sz="3600" dirty="0">
                <a:gradFill>
                  <a:gsLst>
                    <a:gs pos="1250">
                      <a:schemeClr val="tx1"/>
                    </a:gs>
                    <a:gs pos="100000">
                      <a:schemeClr val="tx1"/>
                    </a:gs>
                  </a:gsLst>
                  <a:lin ang="5400000" scaled="0"/>
                </a:gradFill>
              </a:rPr>
              <a:t>: A new dataset for open-domain </a:t>
            </a:r>
            <a:r>
              <a:rPr lang="en-US" sz="3600" dirty="0" smtClean="0">
                <a:gradFill>
                  <a:gsLst>
                    <a:gs pos="1250">
                      <a:schemeClr val="tx1"/>
                    </a:gs>
                    <a:gs pos="100000">
                      <a:schemeClr val="tx1"/>
                    </a:gs>
                  </a:gsLst>
                  <a:lin ang="5400000" scaled="0"/>
                </a:gradFill>
              </a:rPr>
              <a:t>QA</a:t>
            </a:r>
          </a:p>
          <a:p>
            <a:pPr lvl="1"/>
            <a:r>
              <a:rPr lang="en-US" sz="2800" dirty="0" smtClean="0"/>
              <a:t>Question distribution: questions sampled from Bing query logs</a:t>
            </a:r>
          </a:p>
          <a:p>
            <a:pPr lvl="1"/>
            <a:r>
              <a:rPr lang="en-US" sz="2800" dirty="0" smtClean="0"/>
              <a:t>C</a:t>
            </a:r>
            <a:r>
              <a:rPr lang="en-US" sz="2800" dirty="0" smtClean="0">
                <a:gradFill>
                  <a:gsLst>
                    <a:gs pos="1250">
                      <a:schemeClr val="tx1"/>
                    </a:gs>
                    <a:gs pos="100000">
                      <a:schemeClr val="tx1"/>
                    </a:gs>
                  </a:gsLst>
                  <a:lin ang="5400000" scaled="0"/>
                </a:gradFill>
              </a:rPr>
              <a:t>andidate selection: sentences from Wikipedia summary paragraphs</a:t>
            </a:r>
          </a:p>
          <a:p>
            <a:pPr lvl="1"/>
            <a:r>
              <a:rPr lang="en-US" sz="2800" dirty="0" smtClean="0"/>
              <a:t>Enable “Answer Triggering” by including questions w/o answers</a:t>
            </a:r>
          </a:p>
          <a:p>
            <a:pPr lvl="1"/>
            <a:endParaRPr lang="en-US" sz="2800" dirty="0" smtClean="0">
              <a:gradFill>
                <a:gsLst>
                  <a:gs pos="1250">
                    <a:schemeClr val="tx1"/>
                  </a:gs>
                  <a:gs pos="100000">
                    <a:schemeClr val="tx1"/>
                  </a:gs>
                </a:gsLst>
                <a:lin ang="5400000" scaled="0"/>
              </a:gradFill>
            </a:endParaRPr>
          </a:p>
          <a:p>
            <a:r>
              <a:rPr lang="en-US" sz="3600" dirty="0" smtClean="0">
                <a:gradFill>
                  <a:gsLst>
                    <a:gs pos="1250">
                      <a:schemeClr val="tx1"/>
                    </a:gs>
                    <a:gs pos="100000">
                      <a:schemeClr val="tx1"/>
                    </a:gs>
                  </a:gsLst>
                  <a:lin ang="5400000" scaled="0"/>
                </a:gradFill>
              </a:rPr>
              <a:t>Experiments</a:t>
            </a:r>
          </a:p>
          <a:p>
            <a:pPr lvl="1"/>
            <a:r>
              <a:rPr lang="en-US" sz="2800" dirty="0"/>
              <a:t>D</a:t>
            </a:r>
            <a:r>
              <a:rPr lang="en-US" sz="2800" dirty="0" smtClean="0"/>
              <a:t>ifferent model behaviors on </a:t>
            </a:r>
            <a:r>
              <a:rPr lang="en-US" sz="2800" dirty="0" err="1" smtClean="0"/>
              <a:t>WikiQA</a:t>
            </a:r>
            <a:r>
              <a:rPr lang="en-US" sz="2800" dirty="0" smtClean="0"/>
              <a:t> and </a:t>
            </a:r>
            <a:r>
              <a:rPr lang="en-US" sz="2800" dirty="0" err="1" smtClean="0"/>
              <a:t>QASent</a:t>
            </a:r>
            <a:r>
              <a:rPr lang="en-US" sz="2800" dirty="0" smtClean="0"/>
              <a:t> datasets</a:t>
            </a:r>
          </a:p>
          <a:p>
            <a:pPr lvl="2"/>
            <a:r>
              <a:rPr lang="en-US" sz="2800" dirty="0" smtClean="0"/>
              <a:t>Simple word-matching baseline is no longer strong</a:t>
            </a:r>
          </a:p>
          <a:p>
            <a:pPr lvl="1"/>
            <a:r>
              <a:rPr lang="en-US" sz="2800" dirty="0" smtClean="0"/>
              <a:t>Answer </a:t>
            </a:r>
            <a:r>
              <a:rPr lang="en-US" sz="2800" dirty="0"/>
              <a:t>triggering </a:t>
            </a:r>
            <a:r>
              <a:rPr lang="en-US" sz="2800" dirty="0" smtClean="0"/>
              <a:t>remains a challenging task</a:t>
            </a:r>
            <a:endParaRPr lang="en-US" sz="2800" dirty="0">
              <a:gradFill>
                <a:gsLst>
                  <a:gs pos="1250">
                    <a:schemeClr val="tx1"/>
                  </a:gs>
                  <a:gs pos="100000">
                    <a:schemeClr val="tx1"/>
                  </a:gs>
                </a:gsLst>
                <a:lin ang="5400000" scaled="0"/>
              </a:gradFill>
            </a:endParaRPr>
          </a:p>
        </p:txBody>
      </p:sp>
      <p:sp>
        <p:nvSpPr>
          <p:cNvPr id="3" name="Title 2"/>
          <p:cNvSpPr>
            <a:spLocks noGrp="1"/>
          </p:cNvSpPr>
          <p:nvPr>
            <p:ph type="title"/>
          </p:nvPr>
        </p:nvSpPr>
        <p:spPr/>
        <p:txBody>
          <a:bodyPr/>
          <a:lstStyle/>
          <a:p>
            <a:r>
              <a:rPr lang="en-US" sz="5400" dirty="0" smtClean="0"/>
              <a:t>Conclusion (1/2)</a:t>
            </a:r>
            <a:endParaRPr lang="en-US" sz="5400" dirty="0"/>
          </a:p>
        </p:txBody>
      </p:sp>
    </p:spTree>
    <p:extLst>
      <p:ext uri="{BB962C8B-B14F-4D97-AF65-F5344CB8AC3E}">
        <p14:creationId xmlns:p14="http://schemas.microsoft.com/office/powerpoint/2010/main" val="403581574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Conclusions </a:t>
            </a:r>
            <a:r>
              <a:rPr lang="en-US" sz="5400" dirty="0" smtClean="0"/>
              <a:t>(2/2</a:t>
            </a:r>
            <a:r>
              <a:rPr lang="en-US" sz="5400" dirty="0"/>
              <a:t>)</a:t>
            </a:r>
          </a:p>
        </p:txBody>
      </p:sp>
      <p:sp>
        <p:nvSpPr>
          <p:cNvPr id="3" name="Content Placeholder 2"/>
          <p:cNvSpPr>
            <a:spLocks noGrp="1"/>
          </p:cNvSpPr>
          <p:nvPr>
            <p:ph sz="quarter" idx="10"/>
          </p:nvPr>
        </p:nvSpPr>
        <p:spPr>
          <a:xfrm>
            <a:off x="269239" y="1546651"/>
            <a:ext cx="11653523" cy="4302716"/>
          </a:xfrm>
        </p:spPr>
        <p:txBody>
          <a:bodyPr/>
          <a:lstStyle/>
          <a:p>
            <a:r>
              <a:rPr lang="en-US" sz="3600" dirty="0" smtClean="0"/>
              <a:t>Future Work</a:t>
            </a:r>
          </a:p>
          <a:p>
            <a:pPr lvl="1"/>
            <a:r>
              <a:rPr lang="en-US" sz="3200" dirty="0" smtClean="0"/>
              <a:t>Investigate advanced semantic matching methods</a:t>
            </a:r>
          </a:p>
          <a:p>
            <a:pPr lvl="2"/>
            <a:r>
              <a:rPr lang="en-US" sz="2800" dirty="0" smtClean="0"/>
              <a:t>Encoder-decoder semantic matching (e.g., </a:t>
            </a:r>
            <a:r>
              <a:rPr lang="en-US" sz="2400" dirty="0" smtClean="0"/>
              <a:t>[</a:t>
            </a:r>
            <a:r>
              <a:rPr lang="en-US" sz="2400" dirty="0" err="1" smtClean="0"/>
              <a:t>Sutskever</a:t>
            </a:r>
            <a:r>
              <a:rPr lang="en-US" sz="2400" dirty="0" smtClean="0"/>
              <a:t>+ NIPS-14]</a:t>
            </a:r>
            <a:r>
              <a:rPr lang="en-US" sz="2800" dirty="0" smtClean="0"/>
              <a:t>)</a:t>
            </a:r>
          </a:p>
          <a:p>
            <a:pPr lvl="2"/>
            <a:r>
              <a:rPr lang="en-US" sz="2800" dirty="0" smtClean="0"/>
              <a:t>Structured text semantic matching (e.g., </a:t>
            </a:r>
            <a:r>
              <a:rPr lang="en-US" sz="2400" dirty="0" smtClean="0"/>
              <a:t>[Hu+ NIPS-14]</a:t>
            </a:r>
            <a:r>
              <a:rPr lang="en-US" sz="2800" dirty="0" smtClean="0"/>
              <a:t>)</a:t>
            </a:r>
          </a:p>
          <a:p>
            <a:pPr lvl="1"/>
            <a:r>
              <a:rPr lang="en-US" sz="3200" dirty="0" smtClean="0"/>
              <a:t>Improve the performance of answer triggering</a:t>
            </a:r>
          </a:p>
          <a:p>
            <a:pPr lvl="8"/>
            <a:endParaRPr lang="en-US" sz="2000" dirty="0"/>
          </a:p>
          <a:p>
            <a:r>
              <a:rPr lang="en-US" sz="3600" dirty="0" smtClean="0"/>
              <a:t>Data &amp; Evaluation Script: </a:t>
            </a:r>
            <a:r>
              <a:rPr lang="en-US" sz="3600" dirty="0" smtClean="0">
                <a:solidFill>
                  <a:srgbClr val="306CB2"/>
                </a:solidFill>
                <a:hlinkClick r:id="rId3"/>
              </a:rPr>
              <a:t>http</a:t>
            </a:r>
            <a:r>
              <a:rPr lang="en-US" sz="3600" dirty="0">
                <a:solidFill>
                  <a:srgbClr val="306CB2"/>
                </a:solidFill>
                <a:hlinkClick r:id="rId3"/>
              </a:rPr>
              <a:t>://</a:t>
            </a:r>
            <a:r>
              <a:rPr lang="en-US" sz="3600" dirty="0" smtClean="0">
                <a:solidFill>
                  <a:srgbClr val="306CB2"/>
                </a:solidFill>
                <a:hlinkClick r:id="rId3"/>
              </a:rPr>
              <a:t>aka.ms/WikiQA</a:t>
            </a:r>
            <a:endParaRPr lang="en-US" sz="3600" dirty="0" smtClean="0">
              <a:solidFill>
                <a:srgbClr val="306CB2"/>
              </a:solidFill>
            </a:endParaRPr>
          </a:p>
          <a:p>
            <a:pPr lvl="1"/>
            <a:r>
              <a:rPr lang="en-US" sz="2816" dirty="0" smtClean="0">
                <a:solidFill>
                  <a:srgbClr val="306CB2"/>
                </a:solidFill>
              </a:rPr>
              <a:t>Includes “answer phrases” labeled by authors </a:t>
            </a:r>
          </a:p>
        </p:txBody>
      </p:sp>
      <p:pic>
        <p:nvPicPr>
          <p:cNvPr id="4" name="Picture 3"/>
          <p:cNvPicPr>
            <a:picLocks noChangeAspect="1"/>
          </p:cNvPicPr>
          <p:nvPr/>
        </p:nvPicPr>
        <p:blipFill>
          <a:blip r:embed="rId4"/>
          <a:stretch>
            <a:fillRect/>
          </a:stretch>
        </p:blipFill>
        <p:spPr>
          <a:xfrm>
            <a:off x="10008359" y="4687688"/>
            <a:ext cx="1810602" cy="1816332"/>
          </a:xfrm>
          <a:prstGeom prst="rect">
            <a:avLst/>
          </a:prstGeom>
        </p:spPr>
      </p:pic>
    </p:spTree>
    <p:extLst>
      <p:ext uri="{BB962C8B-B14F-4D97-AF65-F5344CB8AC3E}">
        <p14:creationId xmlns:p14="http://schemas.microsoft.com/office/powerpoint/2010/main" val="397918127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smtClean="0"/>
              <a:t>Answer Sentence Selection</a:t>
            </a:r>
            <a:endParaRPr lang="en-US" sz="5400" dirty="0"/>
          </a:p>
        </p:txBody>
      </p:sp>
      <p:sp>
        <p:nvSpPr>
          <p:cNvPr id="4" name="Text Placeholder 1"/>
          <p:cNvSpPr txBox="1">
            <a:spLocks/>
          </p:cNvSpPr>
          <p:nvPr/>
        </p:nvSpPr>
        <p:spPr>
          <a:xfrm>
            <a:off x="310014" y="1695317"/>
            <a:ext cx="11653523" cy="2129814"/>
          </a:xfrm>
          <a:prstGeom prst="rect">
            <a:avLst/>
          </a:prstGeom>
        </p:spPr>
        <p:txBody>
          <a:bodyPr vert="horz" wrap="square" lIns="146304" tIns="91440" rIns="146304" bIns="91440" rtlCol="0">
            <a:sp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529" kern="1200" spc="0" baseline="0">
                <a:gradFill>
                  <a:gsLst>
                    <a:gs pos="1250">
                      <a:schemeClr val="tx2"/>
                    </a:gs>
                    <a:gs pos="99000">
                      <a:schemeClr val="tx2"/>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745"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745"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600" dirty="0">
                <a:gradFill>
                  <a:gsLst>
                    <a:gs pos="1250">
                      <a:schemeClr val="tx1"/>
                    </a:gs>
                    <a:gs pos="100000">
                      <a:schemeClr val="tx1"/>
                    </a:gs>
                  </a:gsLst>
                  <a:lin ang="5400000" scaled="0"/>
                </a:gradFill>
              </a:rPr>
              <a:t>Given a factoid question, find the sentence </a:t>
            </a:r>
            <a:r>
              <a:rPr lang="en-US" sz="3600" dirty="0" smtClean="0">
                <a:gradFill>
                  <a:gsLst>
                    <a:gs pos="1250">
                      <a:schemeClr val="tx1"/>
                    </a:gs>
                    <a:gs pos="100000">
                      <a:schemeClr val="tx1"/>
                    </a:gs>
                  </a:gsLst>
                  <a:lin ang="5400000" scaled="0"/>
                </a:gradFill>
              </a:rPr>
              <a:t>in the candidate set that</a:t>
            </a:r>
            <a:endParaRPr lang="en-US" sz="3600" dirty="0">
              <a:gradFill>
                <a:gsLst>
                  <a:gs pos="1250">
                    <a:schemeClr val="tx1"/>
                  </a:gs>
                  <a:gs pos="100000">
                    <a:schemeClr val="tx1"/>
                  </a:gs>
                </a:gsLst>
                <a:lin ang="5400000" scaled="0"/>
              </a:gradFill>
            </a:endParaRPr>
          </a:p>
          <a:p>
            <a:pPr lvl="1"/>
            <a:r>
              <a:rPr lang="en-US" sz="2800" dirty="0" smtClean="0"/>
              <a:t>Contains the answer</a:t>
            </a:r>
          </a:p>
          <a:p>
            <a:pPr lvl="1"/>
            <a:r>
              <a:rPr lang="en-US" sz="2800" dirty="0" smtClean="0"/>
              <a:t>Can sufficiently support the answer</a:t>
            </a:r>
            <a:endParaRPr lang="en-US" dirty="0" smtClean="0"/>
          </a:p>
        </p:txBody>
      </p:sp>
      <p:sp>
        <p:nvSpPr>
          <p:cNvPr id="5" name="Text Placeholder 4"/>
          <p:cNvSpPr>
            <a:spLocks noGrp="1"/>
          </p:cNvSpPr>
          <p:nvPr>
            <p:ph type="body" sz="quarter" idx="10"/>
          </p:nvPr>
        </p:nvSpPr>
        <p:spPr>
          <a:xfrm>
            <a:off x="554380" y="4167449"/>
            <a:ext cx="11164789" cy="1877437"/>
          </a:xfrm>
          <a:ln>
            <a:solidFill>
              <a:schemeClr val="accent1"/>
            </a:solidFill>
          </a:ln>
        </p:spPr>
        <p:txBody>
          <a:bodyPr/>
          <a:lstStyle/>
          <a:p>
            <a:pPr marL="520700" lvl="0" indent="-520700" defTabSz="914400">
              <a:lnSpc>
                <a:spcPct val="100000"/>
              </a:lnSpc>
              <a:spcBef>
                <a:spcPts val="0"/>
              </a:spcBef>
              <a:buSzTx/>
              <a:buNone/>
            </a:pPr>
            <a:r>
              <a:rPr lang="en-US" sz="2800" dirty="0">
                <a:solidFill>
                  <a:srgbClr val="FF0000"/>
                </a:solidFill>
                <a:latin typeface="Times New Roman" panose="02020603050405020304" pitchFamily="18" charset="0"/>
                <a:cs typeface="Times New Roman" panose="02020603050405020304" pitchFamily="18" charset="0"/>
              </a:rPr>
              <a:t>Q</a:t>
            </a:r>
            <a:r>
              <a:rPr lang="en-US" sz="2800" dirty="0">
                <a:solidFill>
                  <a:schemeClr val="tx1"/>
                </a:solidFill>
                <a:latin typeface="Times New Roman" panose="02020603050405020304" pitchFamily="18" charset="0"/>
                <a:cs typeface="Times New Roman" panose="02020603050405020304" pitchFamily="18" charset="0"/>
              </a:rPr>
              <a:t>: 	</a:t>
            </a:r>
            <a:r>
              <a:rPr lang="en-US" sz="2600" dirty="0">
                <a:solidFill>
                  <a:schemeClr val="tx1"/>
                </a:solidFill>
                <a:latin typeface="Times New Roman" panose="02020603050405020304" pitchFamily="18" charset="0"/>
                <a:cs typeface="Times New Roman" panose="02020603050405020304" pitchFamily="18" charset="0"/>
              </a:rPr>
              <a:t>Who won the best actor Oscar in 1973?</a:t>
            </a:r>
          </a:p>
          <a:p>
            <a:pPr marL="520700" lvl="0" indent="-520700" defTabSz="914400">
              <a:lnSpc>
                <a:spcPct val="100000"/>
              </a:lnSpc>
              <a:spcBef>
                <a:spcPts val="0"/>
              </a:spcBef>
              <a:buSzTx/>
              <a:buNone/>
            </a:pPr>
            <a:r>
              <a:rPr lang="en-US" sz="2800" dirty="0">
                <a:solidFill>
                  <a:srgbClr val="0070C0"/>
                </a:solidFill>
                <a:latin typeface="Times New Roman" panose="02020603050405020304" pitchFamily="18" charset="0"/>
                <a:cs typeface="Times New Roman" panose="02020603050405020304" pitchFamily="18" charset="0"/>
              </a:rPr>
              <a:t>S</a:t>
            </a:r>
            <a:r>
              <a:rPr lang="en-US" sz="2800" baseline="-25000" dirty="0">
                <a:solidFill>
                  <a:srgbClr val="0070C0"/>
                </a:solidFill>
                <a:latin typeface="Times New Roman" panose="02020603050405020304" pitchFamily="18" charset="0"/>
                <a:cs typeface="Times New Roman" panose="02020603050405020304" pitchFamily="18" charset="0"/>
              </a:rPr>
              <a:t>1</a:t>
            </a:r>
            <a:r>
              <a:rPr lang="en-US" sz="2800" dirty="0">
                <a:solidFill>
                  <a:schemeClr val="tx1"/>
                </a:solidFill>
                <a:latin typeface="Times New Roman" panose="02020603050405020304" pitchFamily="18" charset="0"/>
                <a:cs typeface="Times New Roman" panose="02020603050405020304" pitchFamily="18" charset="0"/>
              </a:rPr>
              <a:t>:	</a:t>
            </a:r>
            <a:r>
              <a:rPr lang="en-US" sz="2600" u="sng" dirty="0">
                <a:solidFill>
                  <a:schemeClr val="tx1"/>
                </a:solidFill>
                <a:latin typeface="Times New Roman" panose="02020603050405020304" pitchFamily="18" charset="0"/>
                <a:cs typeface="Times New Roman" panose="02020603050405020304" pitchFamily="18" charset="0"/>
              </a:rPr>
              <a:t>Jack Lemmon</a:t>
            </a:r>
            <a:r>
              <a:rPr lang="en-US" sz="2600" dirty="0">
                <a:solidFill>
                  <a:schemeClr val="tx1"/>
                </a:solidFill>
                <a:latin typeface="Times New Roman" panose="02020603050405020304" pitchFamily="18" charset="0"/>
                <a:cs typeface="Times New Roman" panose="02020603050405020304" pitchFamily="18" charset="0"/>
              </a:rPr>
              <a:t> was awarded the Best Actor Oscar for Save the Tiger (1973).</a:t>
            </a:r>
          </a:p>
          <a:p>
            <a:pPr marL="520700" lvl="0" indent="-520700" defTabSz="914400">
              <a:lnSpc>
                <a:spcPct val="100000"/>
              </a:lnSpc>
              <a:spcBef>
                <a:spcPts val="0"/>
              </a:spcBef>
              <a:buSzTx/>
              <a:buNone/>
            </a:pPr>
            <a:r>
              <a:rPr lang="en-US" sz="2800" dirty="0">
                <a:solidFill>
                  <a:srgbClr val="0070C0"/>
                </a:solidFill>
                <a:latin typeface="Times New Roman" panose="02020603050405020304" pitchFamily="18" charset="0"/>
                <a:cs typeface="Times New Roman" panose="02020603050405020304" pitchFamily="18" charset="0"/>
              </a:rPr>
              <a:t>S</a:t>
            </a:r>
            <a:r>
              <a:rPr lang="en-US" sz="2800" baseline="-25000" dirty="0">
                <a:solidFill>
                  <a:srgbClr val="0070C0"/>
                </a:solidFill>
                <a:latin typeface="Times New Roman" panose="02020603050405020304" pitchFamily="18" charset="0"/>
                <a:cs typeface="Times New Roman" panose="02020603050405020304" pitchFamily="18" charset="0"/>
              </a:rPr>
              <a:t>2</a:t>
            </a:r>
            <a:r>
              <a:rPr lang="en-US"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2"/>
                </a:solidFill>
                <a:latin typeface="Times New Roman" panose="02020603050405020304" pitchFamily="18" charset="0"/>
                <a:cs typeface="Times New Roman" panose="02020603050405020304" pitchFamily="18" charset="0"/>
              </a:rPr>
              <a:t> </a:t>
            </a:r>
            <a:r>
              <a:rPr lang="en-US" sz="2600" dirty="0">
                <a:solidFill>
                  <a:schemeClr val="tx1"/>
                </a:solidFill>
                <a:latin typeface="Times New Roman" panose="02020603050405020304" pitchFamily="18" charset="0"/>
                <a:cs typeface="Times New Roman" panose="02020603050405020304" pitchFamily="18" charset="0"/>
              </a:rPr>
              <a:t>Academy award winner Kevin Spacey said that </a:t>
            </a:r>
            <a:r>
              <a:rPr lang="en-US" sz="2600" u="sng" dirty="0">
                <a:solidFill>
                  <a:schemeClr val="tx1"/>
                </a:solidFill>
                <a:latin typeface="Times New Roman" panose="02020603050405020304" pitchFamily="18" charset="0"/>
                <a:cs typeface="Times New Roman" panose="02020603050405020304" pitchFamily="18" charset="0"/>
              </a:rPr>
              <a:t>Jack Lemmon</a:t>
            </a:r>
            <a:r>
              <a:rPr lang="en-US" sz="2600" dirty="0">
                <a:solidFill>
                  <a:schemeClr val="tx1"/>
                </a:solidFill>
                <a:latin typeface="Times New Roman" panose="02020603050405020304" pitchFamily="18" charset="0"/>
                <a:cs typeface="Times New Roman" panose="02020603050405020304" pitchFamily="18" charset="0"/>
              </a:rPr>
              <a:t> is remembered as always making time for others. </a:t>
            </a:r>
            <a:endParaRPr lang="en-US" sz="2600" dirty="0">
              <a:solidFill>
                <a:schemeClr val="tx1"/>
              </a:solidFill>
              <a:latin typeface="Segoe" pitchFamily="34" charset="0"/>
            </a:endParaRPr>
          </a:p>
        </p:txBody>
      </p:sp>
    </p:spTree>
    <p:extLst>
      <p:ext uri="{BB962C8B-B14F-4D97-AF65-F5344CB8AC3E}">
        <p14:creationId xmlns:p14="http://schemas.microsoft.com/office/powerpoint/2010/main" val="187849349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1245" y="1844703"/>
            <a:ext cx="11653523" cy="3797963"/>
          </a:xfrm>
        </p:spPr>
        <p:txBody>
          <a:bodyPr/>
          <a:lstStyle/>
          <a:p>
            <a:r>
              <a:rPr lang="en-US" sz="3600" dirty="0" smtClean="0">
                <a:gradFill>
                  <a:gsLst>
                    <a:gs pos="1250">
                      <a:schemeClr val="tx1"/>
                    </a:gs>
                    <a:gs pos="100000">
                      <a:schemeClr val="tx1"/>
                    </a:gs>
                  </a:gsLst>
                  <a:lin ang="5400000" scaled="0"/>
                </a:gradFill>
              </a:rPr>
              <a:t>Based on the TREC-QA data</a:t>
            </a:r>
          </a:p>
          <a:p>
            <a:endParaRPr lang="en-US" sz="3600" dirty="0" smtClean="0">
              <a:gradFill>
                <a:gsLst>
                  <a:gs pos="1250">
                    <a:schemeClr val="tx1"/>
                  </a:gs>
                  <a:gs pos="100000">
                    <a:schemeClr val="tx1"/>
                  </a:gs>
                </a:gsLst>
                <a:lin ang="5400000" scaled="0"/>
              </a:gradFill>
            </a:endParaRPr>
          </a:p>
          <a:p>
            <a:r>
              <a:rPr lang="en-US" sz="3600" dirty="0" smtClean="0">
                <a:gradFill>
                  <a:gsLst>
                    <a:gs pos="1250">
                      <a:schemeClr val="tx1"/>
                    </a:gs>
                    <a:gs pos="100000">
                      <a:schemeClr val="tx1"/>
                    </a:gs>
                  </a:gsLst>
                  <a:lin ang="5400000" scaled="0"/>
                </a:gradFill>
              </a:rPr>
              <a:t>Standard </a:t>
            </a:r>
            <a:r>
              <a:rPr lang="en-US" sz="3600" dirty="0">
                <a:gradFill>
                  <a:gsLst>
                    <a:gs pos="1250">
                      <a:schemeClr val="tx1"/>
                    </a:gs>
                    <a:gs pos="100000">
                      <a:schemeClr val="tx1"/>
                    </a:gs>
                  </a:gsLst>
                  <a:lin ang="5400000" scaled="0"/>
                </a:gradFill>
              </a:rPr>
              <a:t>benchmark for answer sentence selection</a:t>
            </a:r>
          </a:p>
          <a:p>
            <a:pPr lvl="1"/>
            <a:r>
              <a:rPr lang="en-US" sz="2800" dirty="0" smtClean="0"/>
              <a:t>Dependency tree matching (e.g., </a:t>
            </a:r>
            <a:r>
              <a:rPr lang="en-US" sz="2400" dirty="0" smtClean="0"/>
              <a:t>[Wang+ 07], [Wang+ 10], [Yao+ 13]</a:t>
            </a:r>
            <a:r>
              <a:rPr lang="en-US" sz="2800" dirty="0" smtClean="0"/>
              <a:t>)</a:t>
            </a:r>
          </a:p>
          <a:p>
            <a:pPr lvl="1"/>
            <a:r>
              <a:rPr lang="en-US" sz="2800" dirty="0" smtClean="0"/>
              <a:t>Tree kernel SVMs (e.g., </a:t>
            </a:r>
            <a:r>
              <a:rPr lang="en-US" sz="2400" dirty="0" smtClean="0"/>
              <a:t>[Severyn &amp; Moschitti 13]</a:t>
            </a:r>
            <a:r>
              <a:rPr lang="en-US" sz="2800" dirty="0" smtClean="0"/>
              <a:t>)</a:t>
            </a:r>
          </a:p>
          <a:p>
            <a:pPr lvl="1"/>
            <a:r>
              <a:rPr lang="en-US" sz="2800" dirty="0" smtClean="0"/>
              <a:t>Latent word alignment with lexical semantic matching (e.g., </a:t>
            </a:r>
            <a:r>
              <a:rPr lang="en-US" sz="2400" dirty="0" smtClean="0"/>
              <a:t>[Yih+ 13]</a:t>
            </a:r>
            <a:r>
              <a:rPr lang="en-US" sz="2800" dirty="0" smtClean="0"/>
              <a:t>)</a:t>
            </a:r>
            <a:endParaRPr lang="en-US" sz="2800" dirty="0"/>
          </a:p>
          <a:p>
            <a:pPr lvl="1"/>
            <a:r>
              <a:rPr lang="en-US" sz="2800" dirty="0" smtClean="0"/>
              <a:t>Deep neural network models (e.g., </a:t>
            </a:r>
            <a:r>
              <a:rPr lang="en-US" sz="2400" dirty="0" smtClean="0"/>
              <a:t>[Yu+ 14], [Wang+ 15]</a:t>
            </a:r>
            <a:r>
              <a:rPr lang="en-US" sz="2800" dirty="0" smtClean="0"/>
              <a:t>)</a:t>
            </a:r>
          </a:p>
        </p:txBody>
      </p:sp>
      <p:sp>
        <p:nvSpPr>
          <p:cNvPr id="3" name="Title 2"/>
          <p:cNvSpPr>
            <a:spLocks noGrp="1"/>
          </p:cNvSpPr>
          <p:nvPr>
            <p:ph type="title"/>
          </p:nvPr>
        </p:nvSpPr>
        <p:spPr/>
        <p:txBody>
          <a:bodyPr/>
          <a:lstStyle/>
          <a:p>
            <a:r>
              <a:rPr lang="en-US" sz="5400" dirty="0" err="1" smtClean="0"/>
              <a:t>QASent</a:t>
            </a:r>
            <a:r>
              <a:rPr lang="en-US" sz="5400" dirty="0" smtClean="0"/>
              <a:t> Dataset </a:t>
            </a:r>
            <a:r>
              <a:rPr lang="en-US" sz="4000" dirty="0" smtClean="0"/>
              <a:t>[Wang+ 07]</a:t>
            </a:r>
            <a:endParaRPr lang="en-US" sz="4000" dirty="0"/>
          </a:p>
        </p:txBody>
      </p:sp>
    </p:spTree>
    <p:extLst>
      <p:ext uri="{BB962C8B-B14F-4D97-AF65-F5344CB8AC3E}">
        <p14:creationId xmlns:p14="http://schemas.microsoft.com/office/powerpoint/2010/main" val="187815043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1245" y="1367625"/>
            <a:ext cx="11653523" cy="5004447"/>
          </a:xfrm>
        </p:spPr>
        <p:txBody>
          <a:bodyPr/>
          <a:lstStyle/>
          <a:p>
            <a:r>
              <a:rPr lang="en-US" sz="3600" dirty="0" smtClean="0">
                <a:solidFill>
                  <a:srgbClr val="0070C0"/>
                </a:solidFill>
              </a:rPr>
              <a:t>Question distribution</a:t>
            </a:r>
          </a:p>
          <a:p>
            <a:pPr lvl="1"/>
            <a:r>
              <a:rPr lang="en-US" sz="2800" dirty="0" smtClean="0">
                <a:gradFill>
                  <a:gsLst>
                    <a:gs pos="1250">
                      <a:schemeClr val="tx1"/>
                    </a:gs>
                    <a:gs pos="100000">
                      <a:schemeClr val="tx1"/>
                    </a:gs>
                  </a:gsLst>
                  <a:lin ang="5400000" scaled="0"/>
                </a:gradFill>
              </a:rPr>
              <a:t>Contain questions from human editors</a:t>
            </a:r>
          </a:p>
          <a:p>
            <a:pPr lvl="8"/>
            <a:endParaRPr lang="en-US" sz="1600" dirty="0" smtClean="0">
              <a:gradFill>
                <a:gsLst>
                  <a:gs pos="1250">
                    <a:schemeClr val="tx1"/>
                  </a:gs>
                  <a:gs pos="100000">
                    <a:schemeClr val="tx1"/>
                  </a:gs>
                </a:gsLst>
                <a:lin ang="5400000" scaled="0"/>
              </a:gradFill>
            </a:endParaRPr>
          </a:p>
          <a:p>
            <a:r>
              <a:rPr lang="en-US" sz="3600" dirty="0" smtClean="0">
                <a:solidFill>
                  <a:srgbClr val="0070C0"/>
                </a:solidFill>
              </a:rPr>
              <a:t>Candidate selection bias</a:t>
            </a:r>
          </a:p>
          <a:p>
            <a:pPr lvl="1"/>
            <a:r>
              <a:rPr lang="en-US" sz="2800" dirty="0" smtClean="0"/>
              <a:t>Output from the systems </a:t>
            </a:r>
            <a:r>
              <a:rPr lang="en-US" sz="2800" dirty="0"/>
              <a:t>participating in TREC-QA</a:t>
            </a:r>
            <a:endParaRPr lang="en-US" sz="2800" dirty="0" smtClean="0"/>
          </a:p>
          <a:p>
            <a:pPr lvl="1"/>
            <a:r>
              <a:rPr lang="en-US" sz="2800" dirty="0" smtClean="0">
                <a:gradFill>
                  <a:gsLst>
                    <a:gs pos="1250">
                      <a:schemeClr val="tx1"/>
                    </a:gs>
                    <a:gs pos="100000">
                      <a:schemeClr val="tx1"/>
                    </a:gs>
                  </a:gsLst>
                  <a:lin ang="5400000" scaled="0"/>
                </a:gradFill>
              </a:rPr>
              <a:t>Sentences need to share non-</a:t>
            </a:r>
            <a:r>
              <a:rPr lang="en-US" sz="2800" dirty="0" err="1" smtClean="0">
                <a:gradFill>
                  <a:gsLst>
                    <a:gs pos="1250">
                      <a:schemeClr val="tx1"/>
                    </a:gs>
                    <a:gs pos="100000">
                      <a:schemeClr val="tx1"/>
                    </a:gs>
                  </a:gsLst>
                  <a:lin ang="5400000" scaled="0"/>
                </a:gradFill>
              </a:rPr>
              <a:t>stopwords</a:t>
            </a:r>
            <a:r>
              <a:rPr lang="en-US" sz="2800" dirty="0" smtClean="0">
                <a:gradFill>
                  <a:gsLst>
                    <a:gs pos="1250">
                      <a:schemeClr val="tx1"/>
                    </a:gs>
                    <a:gs pos="100000">
                      <a:schemeClr val="tx1"/>
                    </a:gs>
                  </a:gsLst>
                  <a:lin ang="5400000" scaled="0"/>
                </a:gradFill>
              </a:rPr>
              <a:t> from the questions</a:t>
            </a:r>
          </a:p>
          <a:p>
            <a:pPr lvl="1"/>
            <a:endParaRPr lang="en-US" sz="2800" dirty="0"/>
          </a:p>
          <a:p>
            <a:pPr lvl="1"/>
            <a:endParaRPr lang="en-US" sz="2800" dirty="0" smtClean="0"/>
          </a:p>
          <a:p>
            <a:pPr marL="336145" lvl="1" indent="0">
              <a:buNone/>
            </a:pPr>
            <a:endParaRPr lang="en-US" sz="2800" dirty="0" smtClean="0"/>
          </a:p>
          <a:p>
            <a:r>
              <a:rPr lang="en-US" sz="3600" dirty="0" smtClean="0">
                <a:solidFill>
                  <a:srgbClr val="0070C0"/>
                </a:solidFill>
              </a:rPr>
              <a:t>Excluding questions that have no correct answers</a:t>
            </a:r>
          </a:p>
        </p:txBody>
      </p:sp>
      <p:sp>
        <p:nvSpPr>
          <p:cNvPr id="3" name="Title 2"/>
          <p:cNvSpPr>
            <a:spLocks noGrp="1"/>
          </p:cNvSpPr>
          <p:nvPr>
            <p:ph type="title"/>
          </p:nvPr>
        </p:nvSpPr>
        <p:spPr/>
        <p:txBody>
          <a:bodyPr/>
          <a:lstStyle/>
          <a:p>
            <a:r>
              <a:rPr lang="en-US" sz="5400" dirty="0" smtClean="0"/>
              <a:t>Issues with </a:t>
            </a:r>
            <a:r>
              <a:rPr lang="en-US" sz="5400" dirty="0" err="1" smtClean="0"/>
              <a:t>QASent</a:t>
            </a:r>
            <a:r>
              <a:rPr lang="en-US" sz="5400" dirty="0" smtClean="0"/>
              <a:t> Dataset</a:t>
            </a:r>
            <a:endParaRPr lang="en-US" sz="4000" dirty="0"/>
          </a:p>
        </p:txBody>
      </p:sp>
      <p:grpSp>
        <p:nvGrpSpPr>
          <p:cNvPr id="6" name="Group 5"/>
          <p:cNvGrpSpPr/>
          <p:nvPr/>
        </p:nvGrpSpPr>
        <p:grpSpPr>
          <a:xfrm>
            <a:off x="7775945" y="1218106"/>
            <a:ext cx="3728080" cy="1416252"/>
            <a:chOff x="7775945" y="1218106"/>
            <a:chExt cx="3728080" cy="1416252"/>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5945" y="1347561"/>
              <a:ext cx="1157534" cy="116726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3158" y="1337642"/>
              <a:ext cx="1250867" cy="117718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3479" y="1218106"/>
              <a:ext cx="1416252" cy="1416252"/>
            </a:xfrm>
            <a:prstGeom prst="rect">
              <a:avLst/>
            </a:prstGeom>
          </p:spPr>
        </p:pic>
      </p:grpSp>
      <p:sp>
        <p:nvSpPr>
          <p:cNvPr id="8" name="Text Placeholder 4"/>
          <p:cNvSpPr txBox="1">
            <a:spLocks/>
          </p:cNvSpPr>
          <p:nvPr/>
        </p:nvSpPr>
        <p:spPr>
          <a:xfrm>
            <a:off x="689671" y="4364154"/>
            <a:ext cx="10814354" cy="1046440"/>
          </a:xfrm>
          <a:prstGeom prst="rect">
            <a:avLst/>
          </a:prstGeom>
          <a:ln>
            <a:solidFill>
              <a:schemeClr val="accent1"/>
            </a:solidFill>
          </a:ln>
        </p:spPr>
        <p:txBody>
          <a:bodyPr vert="horz" wrap="square" lIns="146304" tIns="91440" rIns="146304" bIns="91440" rtlCol="0">
            <a:sp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529" kern="1200" spc="0" baseline="0">
                <a:gradFill>
                  <a:gsLst>
                    <a:gs pos="1250">
                      <a:schemeClr val="tx2"/>
                    </a:gs>
                    <a:gs pos="99000">
                      <a:schemeClr val="tx2"/>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745"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745"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520700" indent="-520700" defTabSz="914400">
              <a:lnSpc>
                <a:spcPct val="100000"/>
              </a:lnSpc>
              <a:spcBef>
                <a:spcPts val="0"/>
              </a:spcBef>
              <a:buSzTx/>
              <a:buFont typeface="Arial" pitchFamily="34" charset="0"/>
              <a:buNone/>
            </a:pPr>
            <a:r>
              <a:rPr lang="en-US" sz="2800" dirty="0" smtClean="0">
                <a:solidFill>
                  <a:srgbClr val="FF0000"/>
                </a:solidFill>
                <a:latin typeface="Times New Roman" panose="02020603050405020304" pitchFamily="18" charset="0"/>
                <a:cs typeface="Times New Roman" panose="02020603050405020304" pitchFamily="18" charset="0"/>
              </a:rPr>
              <a:t>Q</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600" dirty="0" smtClean="0">
                <a:solidFill>
                  <a:schemeClr val="tx1"/>
                </a:solidFill>
                <a:latin typeface="Times New Roman" panose="02020603050405020304" pitchFamily="18" charset="0"/>
                <a:cs typeface="Times New Roman" panose="02020603050405020304" pitchFamily="18" charset="0"/>
              </a:rPr>
              <a:t>How did Seminole war end?</a:t>
            </a:r>
          </a:p>
          <a:p>
            <a:pPr marL="520700" indent="-520700" defTabSz="914400">
              <a:lnSpc>
                <a:spcPct val="100000"/>
              </a:lnSpc>
              <a:spcBef>
                <a:spcPts val="0"/>
              </a:spcBef>
              <a:buSzTx/>
              <a:buFont typeface="Arial" pitchFamily="34" charset="0"/>
              <a:buNone/>
            </a:pPr>
            <a:r>
              <a:rPr lang="en-US" sz="2800" dirty="0">
                <a:solidFill>
                  <a:srgbClr val="0070C0"/>
                </a:solidFill>
                <a:latin typeface="Times New Roman" panose="02020603050405020304" pitchFamily="18" charset="0"/>
                <a:cs typeface="Times New Roman" panose="02020603050405020304" pitchFamily="18" charset="0"/>
              </a:rPr>
              <a:t>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600" dirty="0" smtClean="0">
                <a:solidFill>
                  <a:schemeClr val="tx1"/>
                </a:solidFill>
                <a:latin typeface="Times New Roman" panose="02020603050405020304" pitchFamily="18" charset="0"/>
                <a:cs typeface="Times New Roman" panose="02020603050405020304" pitchFamily="18" charset="0"/>
              </a:rPr>
              <a:t>Ultimately, the Spanish Crown ceded the colony to United States rule.</a:t>
            </a:r>
            <a:endParaRPr lang="en-US" sz="2600" dirty="0">
              <a:solidFill>
                <a:schemeClr val="tx1"/>
              </a:solidFill>
              <a:latin typeface="Segoe" pitchFamily="34" charset="0"/>
            </a:endParaRPr>
          </a:p>
        </p:txBody>
      </p:sp>
    </p:spTree>
    <p:extLst>
      <p:ext uri="{BB962C8B-B14F-4D97-AF65-F5344CB8AC3E}">
        <p14:creationId xmlns:p14="http://schemas.microsoft.com/office/powerpoint/2010/main" val="8370483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1245" y="1367625"/>
            <a:ext cx="11653523" cy="5004447"/>
          </a:xfrm>
        </p:spPr>
        <p:txBody>
          <a:bodyPr/>
          <a:lstStyle/>
          <a:p>
            <a:r>
              <a:rPr lang="en-US" sz="3600" dirty="0" smtClean="0">
                <a:solidFill>
                  <a:srgbClr val="0070C0"/>
                </a:solidFill>
              </a:rPr>
              <a:t>Question distribution</a:t>
            </a:r>
          </a:p>
          <a:p>
            <a:pPr lvl="1"/>
            <a:r>
              <a:rPr lang="en-US" sz="3200" dirty="0"/>
              <a:t>Questions </a:t>
            </a:r>
            <a:r>
              <a:rPr lang="en-US" sz="3200" dirty="0" smtClean="0"/>
              <a:t>sampled from </a:t>
            </a:r>
            <a:r>
              <a:rPr lang="en-US" sz="3200" dirty="0"/>
              <a:t>Bing query logs</a:t>
            </a:r>
            <a:endParaRPr lang="en-US" sz="3200" dirty="0" smtClean="0">
              <a:gradFill>
                <a:gsLst>
                  <a:gs pos="1250">
                    <a:schemeClr val="tx1"/>
                  </a:gs>
                  <a:gs pos="100000">
                    <a:schemeClr val="tx1"/>
                  </a:gs>
                </a:gsLst>
                <a:lin ang="5400000" scaled="0"/>
              </a:gradFill>
            </a:endParaRPr>
          </a:p>
          <a:p>
            <a:pPr lvl="8"/>
            <a:endParaRPr lang="en-US" sz="1600" dirty="0" smtClean="0">
              <a:gradFill>
                <a:gsLst>
                  <a:gs pos="1250">
                    <a:schemeClr val="tx1"/>
                  </a:gs>
                  <a:gs pos="100000">
                    <a:schemeClr val="tx1"/>
                  </a:gs>
                </a:gsLst>
                <a:lin ang="5400000" scaled="0"/>
              </a:gradFill>
            </a:endParaRPr>
          </a:p>
          <a:p>
            <a:r>
              <a:rPr lang="en-US" sz="3600" dirty="0" smtClean="0">
                <a:solidFill>
                  <a:srgbClr val="0070C0"/>
                </a:solidFill>
              </a:rPr>
              <a:t>Candidate selection</a:t>
            </a:r>
          </a:p>
          <a:p>
            <a:pPr lvl="1"/>
            <a:r>
              <a:rPr lang="en-US" sz="3200" dirty="0"/>
              <a:t>Candidate sentences </a:t>
            </a:r>
            <a:r>
              <a:rPr lang="en-US" sz="3200" dirty="0" smtClean="0"/>
              <a:t>are from </a:t>
            </a:r>
            <a:r>
              <a:rPr lang="en-US" sz="3200" dirty="0"/>
              <a:t>summary paragraphs of Wikipedia </a:t>
            </a:r>
            <a:r>
              <a:rPr lang="en-US" sz="3200" dirty="0" smtClean="0"/>
              <a:t>pages</a:t>
            </a:r>
            <a:endParaRPr lang="en-US" sz="3200" dirty="0" smtClean="0">
              <a:gradFill>
                <a:gsLst>
                  <a:gs pos="1250">
                    <a:schemeClr val="tx1"/>
                  </a:gs>
                  <a:gs pos="100000">
                    <a:schemeClr val="tx1"/>
                  </a:gs>
                </a:gsLst>
                <a:lin ang="5400000" scaled="0"/>
              </a:gradFill>
            </a:endParaRPr>
          </a:p>
          <a:p>
            <a:pPr lvl="8"/>
            <a:endParaRPr lang="en-US" sz="1600" dirty="0"/>
          </a:p>
          <a:p>
            <a:r>
              <a:rPr lang="en-US" sz="3600" b="1" dirty="0" smtClean="0">
                <a:solidFill>
                  <a:srgbClr val="0070C0"/>
                </a:solidFill>
              </a:rPr>
              <a:t>Including</a:t>
            </a:r>
            <a:r>
              <a:rPr lang="en-US" sz="3600" dirty="0" smtClean="0">
                <a:solidFill>
                  <a:srgbClr val="0070C0"/>
                </a:solidFill>
              </a:rPr>
              <a:t> questions that have no correct answers</a:t>
            </a:r>
          </a:p>
          <a:p>
            <a:pPr lvl="1"/>
            <a:r>
              <a:rPr lang="en-US" sz="3200" i="1" dirty="0" smtClean="0"/>
              <a:t>Answer Triggering</a:t>
            </a:r>
            <a:r>
              <a:rPr lang="en-US" sz="3200" dirty="0" smtClean="0"/>
              <a:t>: detecting </a:t>
            </a:r>
            <a:r>
              <a:rPr lang="en-US" sz="3200" dirty="0"/>
              <a:t>whether </a:t>
            </a:r>
            <a:r>
              <a:rPr lang="en-US" sz="3200" dirty="0" smtClean="0"/>
              <a:t>a </a:t>
            </a:r>
            <a:r>
              <a:rPr lang="en-US" sz="3200" dirty="0"/>
              <a:t>correct </a:t>
            </a:r>
            <a:r>
              <a:rPr lang="en-US" sz="3200" dirty="0" smtClean="0"/>
              <a:t>answer exists in candidate sentences</a:t>
            </a:r>
            <a:endParaRPr lang="en-US" sz="2816" dirty="0" smtClean="0">
              <a:solidFill>
                <a:srgbClr val="0070C0"/>
              </a:solidFill>
            </a:endParaRPr>
          </a:p>
        </p:txBody>
      </p:sp>
      <p:sp>
        <p:nvSpPr>
          <p:cNvPr id="3" name="Title 2"/>
          <p:cNvSpPr>
            <a:spLocks noGrp="1"/>
          </p:cNvSpPr>
          <p:nvPr>
            <p:ph type="title"/>
          </p:nvPr>
        </p:nvSpPr>
        <p:spPr/>
        <p:txBody>
          <a:bodyPr/>
          <a:lstStyle/>
          <a:p>
            <a:r>
              <a:rPr lang="en-US" sz="5400" dirty="0" err="1"/>
              <a:t>WikiQA</a:t>
            </a:r>
            <a:r>
              <a:rPr lang="en-US" sz="5400" dirty="0"/>
              <a:t> Dataset</a:t>
            </a:r>
            <a:endParaRPr lang="en-US" sz="4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4860" y="1367625"/>
            <a:ext cx="1250867" cy="1177181"/>
          </a:xfrm>
          <a:prstGeom prst="rect">
            <a:avLst/>
          </a:prstGeom>
        </p:spPr>
      </p:pic>
    </p:spTree>
    <p:extLst>
      <p:ext uri="{BB962C8B-B14F-4D97-AF65-F5344CB8AC3E}">
        <p14:creationId xmlns:p14="http://schemas.microsoft.com/office/powerpoint/2010/main" val="264506107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Outline</a:t>
            </a:r>
            <a:endParaRPr lang="en-US" sz="5400" dirty="0"/>
          </a:p>
        </p:txBody>
      </p:sp>
      <p:sp>
        <p:nvSpPr>
          <p:cNvPr id="3" name="Content Placeholder 2"/>
          <p:cNvSpPr>
            <a:spLocks noGrp="1"/>
          </p:cNvSpPr>
          <p:nvPr>
            <p:ph sz="quarter" idx="10"/>
          </p:nvPr>
        </p:nvSpPr>
        <p:spPr>
          <a:xfrm>
            <a:off x="271245" y="1477654"/>
            <a:ext cx="11653523" cy="3459409"/>
          </a:xfrm>
        </p:spPr>
        <p:txBody>
          <a:bodyPr/>
          <a:lstStyle/>
          <a:p>
            <a:r>
              <a:rPr lang="en-US" sz="3600" dirty="0" smtClean="0">
                <a:solidFill>
                  <a:schemeClr val="bg2"/>
                </a:solidFill>
              </a:rPr>
              <a:t>Introduction</a:t>
            </a:r>
          </a:p>
          <a:p>
            <a:r>
              <a:rPr lang="en-US" sz="3600" dirty="0" err="1" smtClean="0">
                <a:solidFill>
                  <a:srgbClr val="0070C0"/>
                </a:solidFill>
              </a:rPr>
              <a:t>WikiQA</a:t>
            </a:r>
            <a:r>
              <a:rPr lang="en-US" sz="3600" dirty="0" smtClean="0">
                <a:solidFill>
                  <a:srgbClr val="0070C0"/>
                </a:solidFill>
              </a:rPr>
              <a:t> Dataset</a:t>
            </a:r>
          </a:p>
          <a:p>
            <a:pPr lvl="1"/>
            <a:r>
              <a:rPr lang="en-US" sz="2800" dirty="0" smtClean="0">
                <a:solidFill>
                  <a:srgbClr val="0070C0"/>
                </a:solidFill>
              </a:rPr>
              <a:t>Data construction and annotation</a:t>
            </a:r>
          </a:p>
          <a:p>
            <a:pPr lvl="1"/>
            <a:r>
              <a:rPr lang="en-US" sz="2800" dirty="0" smtClean="0">
                <a:solidFill>
                  <a:srgbClr val="0070C0"/>
                </a:solidFill>
              </a:rPr>
              <a:t>Data statistics</a:t>
            </a:r>
          </a:p>
          <a:p>
            <a:r>
              <a:rPr lang="en-US" sz="3600" dirty="0" smtClean="0"/>
              <a:t>Experiments</a:t>
            </a:r>
          </a:p>
          <a:p>
            <a:r>
              <a:rPr lang="en-US" sz="3600" dirty="0" smtClean="0"/>
              <a:t>Conclusion</a:t>
            </a:r>
            <a:endParaRPr lang="en-US" sz="3600" dirty="0"/>
          </a:p>
        </p:txBody>
      </p:sp>
    </p:spTree>
    <p:extLst>
      <p:ext uri="{BB962C8B-B14F-4D97-AF65-F5344CB8AC3E}">
        <p14:creationId xmlns:p14="http://schemas.microsoft.com/office/powerpoint/2010/main" val="370432876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8929" y="1291214"/>
            <a:ext cx="11655840" cy="2105192"/>
          </a:xfrm>
        </p:spPr>
        <p:txBody>
          <a:bodyPr/>
          <a:lstStyle/>
          <a:p>
            <a:r>
              <a:rPr lang="en-US" sz="3600" dirty="0" smtClean="0">
                <a:gradFill>
                  <a:gsLst>
                    <a:gs pos="1250">
                      <a:schemeClr val="tx1"/>
                    </a:gs>
                    <a:gs pos="100000">
                      <a:schemeClr val="tx1"/>
                    </a:gs>
                  </a:gsLst>
                  <a:lin ang="5400000" scaled="0"/>
                </a:gradFill>
              </a:rPr>
              <a:t>Questions sampled from </a:t>
            </a:r>
            <a:r>
              <a:rPr lang="en-US" sz="3600" dirty="0">
                <a:gradFill>
                  <a:gsLst>
                    <a:gs pos="1250">
                      <a:schemeClr val="tx1"/>
                    </a:gs>
                    <a:gs pos="100000">
                      <a:schemeClr val="tx1"/>
                    </a:gs>
                  </a:gsLst>
                  <a:lin ang="5400000" scaled="0"/>
                </a:gradFill>
              </a:rPr>
              <a:t>Bing query </a:t>
            </a:r>
            <a:r>
              <a:rPr lang="en-US" sz="3600" dirty="0" smtClean="0">
                <a:gradFill>
                  <a:gsLst>
                    <a:gs pos="1250">
                      <a:schemeClr val="tx1"/>
                    </a:gs>
                    <a:gs pos="100000">
                      <a:schemeClr val="tx1"/>
                    </a:gs>
                  </a:gsLst>
                  <a:lin ang="5400000" scaled="0"/>
                </a:gradFill>
              </a:rPr>
              <a:t>logs</a:t>
            </a:r>
            <a:endParaRPr lang="en-US" sz="3600" dirty="0">
              <a:gradFill>
                <a:gsLst>
                  <a:gs pos="1250">
                    <a:schemeClr val="tx1"/>
                  </a:gs>
                  <a:gs pos="100000">
                    <a:schemeClr val="tx1"/>
                  </a:gs>
                </a:gsLst>
                <a:lin ang="5400000" scaled="0"/>
              </a:gradFill>
            </a:endParaRPr>
          </a:p>
          <a:p>
            <a:pPr lvl="1"/>
            <a:r>
              <a:rPr lang="en-US" sz="2800" dirty="0" smtClean="0"/>
              <a:t>Search queries starting with a WH-word</a:t>
            </a:r>
          </a:p>
          <a:p>
            <a:pPr lvl="1"/>
            <a:r>
              <a:rPr lang="en-US" sz="2800" dirty="0" smtClean="0"/>
              <a:t>Filter out entity queries (e.g., “how I met your mother”)</a:t>
            </a:r>
          </a:p>
          <a:p>
            <a:pPr lvl="1"/>
            <a:r>
              <a:rPr lang="en-US" sz="2800" dirty="0" smtClean="0"/>
              <a:t>Select queries issued by at least 5 users and have clicks to Wikipedia</a:t>
            </a:r>
            <a:endParaRPr lang="en-US" sz="2800" dirty="0"/>
          </a:p>
        </p:txBody>
      </p:sp>
      <p:sp>
        <p:nvSpPr>
          <p:cNvPr id="3" name="Title 2"/>
          <p:cNvSpPr>
            <a:spLocks noGrp="1"/>
          </p:cNvSpPr>
          <p:nvPr>
            <p:ph type="title"/>
          </p:nvPr>
        </p:nvSpPr>
        <p:spPr/>
        <p:txBody>
          <a:bodyPr/>
          <a:lstStyle/>
          <a:p>
            <a:r>
              <a:rPr lang="en-US" sz="5400" dirty="0" smtClean="0"/>
              <a:t>Data Construction – Questions</a:t>
            </a:r>
            <a:endParaRPr lang="en-US" sz="5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7876" y="1250925"/>
            <a:ext cx="2076892" cy="1164727"/>
          </a:xfrm>
          <a:prstGeom prst="rect">
            <a:avLst/>
          </a:prstGeom>
        </p:spPr>
      </p:pic>
      <p:pic>
        <p:nvPicPr>
          <p:cNvPr id="6" name="Picture 5"/>
          <p:cNvPicPr>
            <a:picLocks noChangeAspect="1"/>
          </p:cNvPicPr>
          <p:nvPr/>
        </p:nvPicPr>
        <p:blipFill>
          <a:blip r:embed="rId4"/>
          <a:stretch>
            <a:fillRect/>
          </a:stretch>
        </p:blipFill>
        <p:spPr>
          <a:xfrm>
            <a:off x="2046901" y="3714464"/>
            <a:ext cx="7800975" cy="3048000"/>
          </a:xfrm>
          <a:prstGeom prst="rect">
            <a:avLst/>
          </a:prstGeom>
        </p:spPr>
      </p:pic>
    </p:spTree>
    <p:extLst>
      <p:ext uri="{BB962C8B-B14F-4D97-AF65-F5344CB8AC3E}">
        <p14:creationId xmlns:p14="http://schemas.microsoft.com/office/powerpoint/2010/main" val="45681010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8929" y="1359454"/>
            <a:ext cx="9598402" cy="1545038"/>
          </a:xfrm>
        </p:spPr>
        <p:txBody>
          <a:bodyPr/>
          <a:lstStyle/>
          <a:p>
            <a:r>
              <a:rPr lang="en-US" sz="3600" dirty="0" smtClean="0">
                <a:gradFill>
                  <a:gsLst>
                    <a:gs pos="1250">
                      <a:schemeClr val="tx1"/>
                    </a:gs>
                    <a:gs pos="100000">
                      <a:schemeClr val="tx1"/>
                    </a:gs>
                  </a:gsLst>
                  <a:lin ang="5400000" scaled="0"/>
                </a:gradFill>
              </a:rPr>
              <a:t>Candidate sentences</a:t>
            </a:r>
            <a:endParaRPr lang="en-US" sz="3600" dirty="0">
              <a:gradFill>
                <a:gsLst>
                  <a:gs pos="1250">
                    <a:schemeClr val="tx1"/>
                  </a:gs>
                  <a:gs pos="100000">
                    <a:schemeClr val="tx1"/>
                  </a:gs>
                </a:gsLst>
                <a:lin ang="5400000" scaled="0"/>
              </a:gradFill>
            </a:endParaRPr>
          </a:p>
          <a:p>
            <a:pPr lvl="1"/>
            <a:r>
              <a:rPr lang="en-US" sz="2800" dirty="0" smtClean="0"/>
              <a:t>Use all sentences from the summary paragraph of the Wikipedia page</a:t>
            </a:r>
            <a:endParaRPr lang="en-US" sz="2800" dirty="0"/>
          </a:p>
        </p:txBody>
      </p:sp>
      <p:sp>
        <p:nvSpPr>
          <p:cNvPr id="3" name="Title 2"/>
          <p:cNvSpPr>
            <a:spLocks noGrp="1"/>
          </p:cNvSpPr>
          <p:nvPr>
            <p:ph type="title"/>
          </p:nvPr>
        </p:nvSpPr>
        <p:spPr/>
        <p:txBody>
          <a:bodyPr/>
          <a:lstStyle/>
          <a:p>
            <a:r>
              <a:rPr lang="en-US" sz="5400" dirty="0" smtClean="0"/>
              <a:t>Data Construction – Sentences</a:t>
            </a:r>
            <a:endParaRPr lang="en-US" sz="5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613" y="1408972"/>
            <a:ext cx="1743325" cy="1591056"/>
          </a:xfrm>
          <a:prstGeom prst="rect">
            <a:avLst/>
          </a:prstGeom>
        </p:spPr>
      </p:pic>
      <p:sp>
        <p:nvSpPr>
          <p:cNvPr id="6" name="TextBox 5"/>
          <p:cNvSpPr txBox="1"/>
          <p:nvPr/>
        </p:nvSpPr>
        <p:spPr>
          <a:xfrm>
            <a:off x="2316089" y="3032298"/>
            <a:ext cx="7452336" cy="849463"/>
          </a:xfrm>
          <a:prstGeom prst="rect">
            <a:avLst/>
          </a:prstGeom>
          <a:noFill/>
        </p:spPr>
        <p:txBody>
          <a:bodyPr wrap="square" lIns="182880" tIns="146304" rIns="182880" bIns="146304" rtlCol="0">
            <a:spAutoFit/>
          </a:bodyPr>
          <a:lstStyle/>
          <a:p>
            <a:pPr indent="-168787" algn="ctr"/>
            <a:r>
              <a:rPr lang="en-US" sz="3600" dirty="0" smtClean="0">
                <a:solidFill>
                  <a:srgbClr val="FF0000"/>
                </a:solidFill>
                <a:latin typeface="Times New Roman" panose="02020603050405020304" pitchFamily="18" charset="0"/>
                <a:cs typeface="Times New Roman" panose="02020603050405020304" pitchFamily="18" charset="0"/>
              </a:rPr>
              <a:t>“</a:t>
            </a:r>
            <a:r>
              <a:rPr lang="en-US" sz="3600" i="1" dirty="0" smtClean="0">
                <a:solidFill>
                  <a:srgbClr val="FF0000"/>
                </a:solidFill>
                <a:latin typeface="Times New Roman" panose="02020603050405020304" pitchFamily="18" charset="0"/>
                <a:cs typeface="Times New Roman" panose="02020603050405020304" pitchFamily="18" charset="0"/>
              </a:rPr>
              <a:t>Who wrote second Corinthians?</a:t>
            </a:r>
            <a:r>
              <a:rPr lang="en-US" sz="3600" dirty="0" smtClean="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941" y="3804846"/>
            <a:ext cx="10836632" cy="2970790"/>
          </a:xfrm>
          <a:prstGeom prst="rect">
            <a:avLst/>
          </a:prstGeom>
          <a:ln>
            <a:solidFill>
              <a:schemeClr val="accent1"/>
            </a:solidFill>
          </a:ln>
        </p:spPr>
      </p:pic>
    </p:spTree>
    <p:extLst>
      <p:ext uri="{BB962C8B-B14F-4D97-AF65-F5344CB8AC3E}">
        <p14:creationId xmlns:p14="http://schemas.microsoft.com/office/powerpoint/2010/main" val="423173785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3-30367_MSR White Template 16x9">
  <a:themeElements>
    <a:clrScheme name="Custom 1">
      <a:dk1>
        <a:srgbClr val="525051"/>
      </a:dk1>
      <a:lt1>
        <a:srgbClr val="FFFFFF"/>
      </a:lt1>
      <a:dk2>
        <a:srgbClr val="00BCF2"/>
      </a:dk2>
      <a:lt2>
        <a:srgbClr val="A1A1A1"/>
      </a:lt2>
      <a:accent1>
        <a:srgbClr val="00B294"/>
      </a:accent1>
      <a:accent2>
        <a:srgbClr val="009E49"/>
      </a:accent2>
      <a:accent3>
        <a:srgbClr val="BAD80A"/>
      </a:accent3>
      <a:accent4>
        <a:srgbClr val="FFF100"/>
      </a:accent4>
      <a:accent5>
        <a:srgbClr val="FF8C00"/>
      </a:accent5>
      <a:accent6>
        <a:srgbClr val="EC008C"/>
      </a:accent6>
      <a:hlink>
        <a:srgbClr val="00188F"/>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R_Template_16x9" id="{09D7E618-0FA4-493D-B290-7A2E6215D746}" vid="{074D2BD1-8FEF-4AE1-A019-47AFC44A1372}"/>
    </a:ext>
  </a:extLst>
</a:theme>
</file>

<file path=ppt/theme/theme2.xml><?xml version="1.0" encoding="utf-8"?>
<a:theme xmlns:a="http://schemas.openxmlformats.org/drawingml/2006/main" name="3-30367_MSR Dark Blue Template 16x9">
  <a:themeElements>
    <a:clrScheme name="Custom 129">
      <a:dk1>
        <a:srgbClr val="002050"/>
      </a:dk1>
      <a:lt1>
        <a:srgbClr val="FFFFFF"/>
      </a:lt1>
      <a:dk2>
        <a:srgbClr val="525051"/>
      </a:dk2>
      <a:lt2>
        <a:srgbClr val="00BCF2"/>
      </a:lt2>
      <a:accent1>
        <a:srgbClr val="00B294"/>
      </a:accent1>
      <a:accent2>
        <a:srgbClr val="009E49"/>
      </a:accent2>
      <a:accent3>
        <a:srgbClr val="BAD80A"/>
      </a:accent3>
      <a:accent4>
        <a:srgbClr val="FFF100"/>
      </a:accent4>
      <a:accent5>
        <a:srgbClr val="FF8C00"/>
      </a:accent5>
      <a:accent6>
        <a:srgbClr val="EC008C"/>
      </a:accent6>
      <a:hlink>
        <a:srgbClr val="00BCF2"/>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R_Template_16x9" id="{09D7E618-0FA4-493D-B290-7A2E6215D746}" vid="{25CC0F95-AC32-45F4-82DE-46A3C8B387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ACL-15-STAGG_deck</Template>
  <TotalTime>0</TotalTime>
  <Words>1284</Words>
  <Application>Microsoft Office PowerPoint</Application>
  <PresentationFormat>Widescreen</PresentationFormat>
  <Paragraphs>179</Paragraphs>
  <Slides>24</Slides>
  <Notes>20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24</vt:i4>
      </vt:variant>
    </vt:vector>
  </HeadingPairs>
  <TitlesOfParts>
    <vt:vector size="36" baseType="lpstr">
      <vt:lpstr>Arial</vt:lpstr>
      <vt:lpstr>Calibri</vt:lpstr>
      <vt:lpstr>Cambria Math</vt:lpstr>
      <vt:lpstr>Consolas</vt:lpstr>
      <vt:lpstr>Segoe</vt:lpstr>
      <vt:lpstr>Segoe UI</vt:lpstr>
      <vt:lpstr>Segoe UI Light</vt:lpstr>
      <vt:lpstr>Tahoma</vt:lpstr>
      <vt:lpstr>Times New Roman</vt:lpstr>
      <vt:lpstr>Wingdings</vt:lpstr>
      <vt:lpstr>3-30367_MSR White Template 16x9</vt:lpstr>
      <vt:lpstr>3-30367_MSR Dark Blue Template 16x9</vt:lpstr>
      <vt:lpstr>WikiQA: A Challenge Dataset for  Open-Domain Question Answering</vt:lpstr>
      <vt:lpstr>Open-domain Question Answering</vt:lpstr>
      <vt:lpstr>Answer Sentence Selection</vt:lpstr>
      <vt:lpstr>QASent Dataset [Wang+ 07]</vt:lpstr>
      <vt:lpstr>Issues with QASent Dataset</vt:lpstr>
      <vt:lpstr>WikiQA Dataset</vt:lpstr>
      <vt:lpstr>Outline</vt:lpstr>
      <vt:lpstr>Data Construction – Questions</vt:lpstr>
      <vt:lpstr>Data Construction – Sentences</vt:lpstr>
      <vt:lpstr>Sentence Annotation by Crowdsourcing</vt:lpstr>
      <vt:lpstr>Sentence Annotation by Crowdsourcing</vt:lpstr>
      <vt:lpstr>Data Statistics: # Questions</vt:lpstr>
      <vt:lpstr>Data Statistics: # Questions &amp; Sentences</vt:lpstr>
      <vt:lpstr>Question Classes (UIUC Question Taxonomy)</vt:lpstr>
      <vt:lpstr>Outline</vt:lpstr>
      <vt:lpstr>Baseline Systems</vt:lpstr>
      <vt:lpstr>Evaluation on Answer Sentence Selection</vt:lpstr>
      <vt:lpstr>Evaluation on Answer Sentence Selection</vt:lpstr>
      <vt:lpstr>Answer Triggering</vt:lpstr>
      <vt:lpstr>Evaluation on Answer Triggering</vt:lpstr>
      <vt:lpstr>Evaluation on Answer Triggering</vt:lpstr>
      <vt:lpstr>Evaluation on Answer Triggering</vt:lpstr>
      <vt:lpstr>Conclusion (1/2)</vt:lpstr>
      <vt:lpstr>Conclusions (2/2)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WikiQA: A Challenge Dataset for Open-Domain Question Answering</dc:title>
  <dc:creator/>
  <cp:lastModifiedBy/>
  <cp:revision>1</cp:revision>
  <dcterms:created xsi:type="dcterms:W3CDTF">2015-09-23T17:23:15Z</dcterms:created>
  <dcterms:modified xsi:type="dcterms:W3CDTF">2015-09-23T17:25:01Z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