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tags/tag2.xml" ContentType="application/vnd.openxmlformats-officedocument.presentationml.tags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emf" ContentType="image/x-emf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840" r:id="rId1"/>
  </p:sldMasterIdLst>
  <p:notesMasterIdLst>
    <p:notesMasterId r:id="rId34"/>
  </p:notesMasterIdLst>
  <p:sldIdLst>
    <p:sldId id="256" r:id="rId2"/>
    <p:sldId id="298" r:id="rId3"/>
    <p:sldId id="261" r:id="rId4"/>
    <p:sldId id="262" r:id="rId5"/>
    <p:sldId id="263" r:id="rId6"/>
    <p:sldId id="272" r:id="rId7"/>
    <p:sldId id="264" r:id="rId8"/>
    <p:sldId id="297" r:id="rId9"/>
    <p:sldId id="266" r:id="rId10"/>
    <p:sldId id="259" r:id="rId11"/>
    <p:sldId id="285" r:id="rId12"/>
    <p:sldId id="267" r:id="rId13"/>
    <p:sldId id="295" r:id="rId14"/>
    <p:sldId id="270" r:id="rId15"/>
    <p:sldId id="296" r:id="rId16"/>
    <p:sldId id="260" r:id="rId17"/>
    <p:sldId id="271" r:id="rId18"/>
    <p:sldId id="273" r:id="rId19"/>
    <p:sldId id="274" r:id="rId20"/>
    <p:sldId id="275" r:id="rId21"/>
    <p:sldId id="278" r:id="rId22"/>
    <p:sldId id="279" r:id="rId23"/>
    <p:sldId id="280" r:id="rId24"/>
    <p:sldId id="281" r:id="rId25"/>
    <p:sldId id="282" r:id="rId26"/>
    <p:sldId id="293" r:id="rId27"/>
    <p:sldId id="287" r:id="rId28"/>
    <p:sldId id="294" r:id="rId29"/>
    <p:sldId id="288" r:id="rId30"/>
    <p:sldId id="290" r:id="rId31"/>
    <p:sldId id="289" r:id="rId32"/>
    <p:sldId id="268" r:id="rId33"/>
  </p:sldIdLst>
  <p:sldSz cx="9144000" cy="6858000" type="screen4x3"/>
  <p:notesSz cx="6858000" cy="9144000"/>
  <p:embeddedFontLst>
    <p:embeddedFont>
      <p:font typeface="Franklin Gothic Book" pitchFamily="34" charset="0"/>
      <p:regular r:id="rId35"/>
      <p:italic r:id="rId36"/>
    </p:embeddedFont>
    <p:embeddedFont>
      <p:font typeface="Perpetua" pitchFamily="18" charset="0"/>
      <p:regular r:id="rId37"/>
      <p:bold r:id="rId38"/>
      <p:italic r:id="rId39"/>
      <p:boldItalic r:id="rId40"/>
    </p:embeddedFont>
    <p:embeddedFont>
      <p:font typeface="Wingdings 2" pitchFamily="18" charset="2"/>
      <p:regular r:id="rId41"/>
    </p:embeddedFont>
    <p:embeddedFont>
      <p:font typeface="Cambria Math" pitchFamily="18" charset="0"/>
      <p:regular r:id="rId42"/>
    </p:embeddedFont>
    <p:embeddedFont>
      <p:font typeface="cmmi10" pitchFamily="34" charset="0"/>
      <p:regular r:id="rId43"/>
    </p:embeddedFont>
    <p:embeddedFont>
      <p:font typeface="Tahoma" pitchFamily="34" charset="0"/>
      <p:regular r:id="rId44"/>
      <p:bold r:id="rId45"/>
    </p:embeddedFont>
    <p:embeddedFont>
      <p:font typeface="cmmi12" pitchFamily="34" charset="0"/>
      <p:regular r:id="rId46"/>
    </p:embeddedFont>
    <p:embeddedFont>
      <p:font typeface="Calibri" pitchFamily="34" charset="0"/>
      <p:regular r:id="rId47"/>
      <p:bold r:id="rId48"/>
      <p:italic r:id="rId49"/>
      <p:boldItalic r:id="rId50"/>
    </p:embeddedFont>
    <p:embeddedFont>
      <p:font typeface="Arial Black" pitchFamily="34" charset="0"/>
      <p:regular r:id="rId51"/>
    </p:embeddedFont>
  </p:embeddedFontLst>
  <p:custDataLst>
    <p:tags r:id="rId5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 useTimings="0">
    <p:present/>
    <p:sldAll/>
    <p:penClr>
      <a:prstClr val="red"/>
    </p:penClr>
  </p:showPr>
  <p:clrMru>
    <a:srgbClr val="B1DDBF"/>
    <a:srgbClr val="F7C5B3"/>
    <a:srgbClr val="ECE8E1"/>
    <a:srgbClr val="FAE8A4"/>
    <a:srgbClr val="C5E5CF"/>
    <a:srgbClr val="F8F696"/>
    <a:srgbClr val="FDF0CB"/>
    <a:srgbClr val="FDF5D7"/>
    <a:srgbClr val="FBFAC4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4361" autoAdjust="0"/>
    <p:restoredTop sz="91130" autoAdjust="0"/>
  </p:normalViewPr>
  <p:slideViewPr>
    <p:cSldViewPr>
      <p:cViewPr varScale="1">
        <p:scale>
          <a:sx n="44" d="100"/>
          <a:sy n="44" d="100"/>
        </p:scale>
        <p:origin x="-114" y="-12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634"/>
    </p:cViewPr>
  </p:outlineViewPr>
  <p:notesTextViewPr>
    <p:cViewPr>
      <p:scale>
        <a:sx n="100" d="100"/>
        <a:sy n="100" d="100"/>
      </p:scale>
      <p:origin x="0" y="0"/>
    </p:cViewPr>
  </p:notesTextViewPr>
  <p:gridSpacing cx="39327138" cy="3932713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8.fntdata"/><Relationship Id="rId47" Type="http://schemas.openxmlformats.org/officeDocument/2006/relationships/font" Target="fonts/font13.fntdata"/><Relationship Id="rId50" Type="http://schemas.openxmlformats.org/officeDocument/2006/relationships/font" Target="fonts/font16.fntdata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7.fntdata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font" Target="fonts/font11.fntdata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49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0.fntdata"/><Relationship Id="rId52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schemas.openxmlformats.org/officeDocument/2006/relationships/font" Target="fonts/font14.fntdata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17.fntdata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B3DC23-9D58-4EA3-8CC2-AACD62C159FD}" type="datetimeFigureOut">
              <a:rPr lang="en-US" smtClean="0"/>
              <a:pPr/>
              <a:t>12/4/2008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FA8112-4C7C-4A35-BA9E-86E3A29B22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FA8112-4C7C-4A35-BA9E-86E3A29B2246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FA8112-4C7C-4A35-BA9E-86E3A29B2246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FA8112-4C7C-4A35-BA9E-86E3A29B2246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noProof="1" smtClean="0"/>
              <a:t>Click to edit Master subtitle style</a:t>
            </a:r>
            <a:endParaRPr lang="en-US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7803F-33F9-4220-A2F0-B510DCAC9AEF}" type="datetimeFigureOut">
              <a:rPr lang="en-US" smtClean="0"/>
              <a:pPr/>
              <a:t>12/4/2008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CCCFF9B5-5399-46A1-A77A-33D4A7124B71}" type="slidenum">
              <a:rPr lang="en-US" smtClean="0"/>
              <a:pPr/>
              <a:t>‹#›</a:t>
            </a:fld>
            <a:endParaRPr lang="en-US" sz="1400" dirty="0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5313" y="1449303"/>
            <a:ext cx="9006840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9166" y="1396720"/>
            <a:ext cx="9004494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1509" y="2976649"/>
            <a:ext cx="9009858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n-US" noProof="1" smtClean="0"/>
              <a:t>Click to edit Master title style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6200"/>
            <a:ext cx="77724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7803F-33F9-4220-A2F0-B510DCAC9AEF}" type="datetimeFigureOut">
              <a:rPr lang="en-US" smtClean="0"/>
              <a:pPr/>
              <a:t>12/4/2008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FF9B5-5399-46A1-A77A-33D4A7124B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>
                <a:latin typeface="+mj-lt"/>
                <a:ea typeface="+mj-lt"/>
                <a:cs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7803F-33F9-4220-A2F0-B510DCAC9AEF}" type="datetimeFigureOut">
              <a:rPr lang="en-US" smtClean="0"/>
              <a:pPr/>
              <a:t>12/4/2008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 flipV="1">
            <a:off x="68307" y="2376830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307" y="2341475"/>
            <a:ext cx="9004494" cy="4572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68307" y="2468880"/>
            <a:ext cx="9009858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CCCFF9B5-5399-46A1-A77A-33D4A7124B7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7803F-33F9-4220-A2F0-B510DCAC9AEF}" type="datetimeFigureOut">
              <a:rPr lang="en-US" smtClean="0"/>
              <a:pPr/>
              <a:t>12/4/2008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FF9B5-5399-46A1-A77A-33D4A7124B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lt"/>
                <a:cs typeface="+mj-lt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lt"/>
                <a:cs typeface="+mj-lt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7803F-33F9-4220-A2F0-B510DCAC9AEF}" type="datetimeFigureOut">
              <a:rPr lang="en-US" smtClean="0"/>
              <a:pPr/>
              <a:t>12/4/2008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FF9B5-5399-46A1-A77A-33D4A7124B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7803F-33F9-4220-A2F0-B510DCAC9AEF}" type="datetimeFigureOut">
              <a:rPr lang="en-US" smtClean="0"/>
              <a:pPr/>
              <a:t>12/4/2008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FF9B5-5399-46A1-A77A-33D4A7124B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7803F-33F9-4220-A2F0-B510DCAC9AEF}" type="datetimeFigureOut">
              <a:rPr lang="en-US" smtClean="0"/>
              <a:pPr/>
              <a:t>12/4/2008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FF9B5-5399-46A1-A77A-33D4A7124B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7803F-33F9-4220-A2F0-B510DCAC9AEF}" type="datetimeFigureOut">
              <a:rPr lang="en-US" smtClean="0"/>
              <a:pPr/>
              <a:t>12/4/2008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FF9B5-5399-46A1-A77A-33D4A7124B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7803F-33F9-4220-A2F0-B510DCAC9AEF}" type="datetimeFigureOut">
              <a:rPr lang="en-US" smtClean="0"/>
              <a:pPr/>
              <a:t>12/4/2008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CCCFF9B5-5399-46A1-A77A-33D4A7124B7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68307" y="4648200"/>
            <a:ext cx="9004494" cy="4572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68307" y="4775605"/>
            <a:ext cx="9009858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4008" y="73152"/>
            <a:ext cx="9006840" cy="4575048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7803F-33F9-4220-A2F0-B510DCAC9AEF}" type="datetimeFigureOut">
              <a:rPr lang="en-US" smtClean="0"/>
              <a:pPr/>
              <a:t>12/4/2008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FF9B5-5399-46A1-A77A-33D4A7124B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7803F-33F9-4220-A2F0-B510DCAC9AEF}" type="datetimeFigureOut">
              <a:rPr lang="en-US" smtClean="0"/>
              <a:pPr/>
              <a:t>12/4/2008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FF9B5-5399-46A1-A77A-33D4A7124B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 sz="1200">
                <a:cs typeface="Arial"/>
              </a:defRPr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 eaLnBrk="1" hangingPunct="1">
              <a:defRPr sz="1400">
                <a:solidFill>
                  <a:schemeClr val="folHlink">
                    <a:alpha val="100000"/>
                  </a:schemeClr>
                </a:solidFill>
                <a:latin typeface="Arial Black"/>
                <a:cs typeface="+mn-cs"/>
              </a:defRPr>
            </a:lvl1pPr>
          </a:lstStyle>
          <a:p>
            <a:pPr>
              <a:defRPr/>
            </a:pPr>
            <a:r>
              <a:rPr lang="en-US"/>
              <a:t>Dynamic Quorum Systems</a:t>
            </a:r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 sz="1400">
                <a:solidFill>
                  <a:srgbClr val="FFFFCC">
                    <a:alpha val="100000"/>
                  </a:srgbClr>
                </a:solidFill>
                <a:latin typeface="Arial Black"/>
                <a:cs typeface="+mn-cs"/>
              </a:defRPr>
            </a:lvl1pPr>
          </a:lstStyle>
          <a:p>
            <a:pPr>
              <a:defRPr/>
            </a:pPr>
            <a:r>
              <a:rPr lang="en-US"/>
              <a:t>           </a:t>
            </a:r>
            <a:r>
              <a:rPr lang="en-US">
                <a:solidFill>
                  <a:schemeClr val="folHlink">
                    <a:alpha val="100000"/>
                  </a:schemeClr>
                </a:solidFill>
              </a:rPr>
              <a:t>Slide - </a:t>
            </a:r>
            <a:fld id="{37A5880A-BB94-449F-AE56-20AC57839E93}" type="slidenum">
              <a:rPr lang="en-US">
                <a:solidFill>
                  <a:schemeClr val="folHlink">
                    <a:alpha val="100000"/>
                  </a:schemeClr>
                </a:solidFill>
              </a:rPr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lang="en-US" noProof="1" smtClean="0"/>
              <a:t>Click to edit Master title style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en-US" noProof="1" smtClean="0"/>
              <a:t>Click to 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>
              <a:defRPr sz="1400">
                <a:solidFill>
                  <a:schemeClr val="tx2"/>
                </a:solidFill>
              </a:defRPr>
            </a:lvl1pPr>
          </a:lstStyle>
          <a:p>
            <a:pPr algn="r"/>
            <a:fld id="{4247803F-33F9-4220-A2F0-B510DCAC9AEF}" type="datetimeFigureOut">
              <a:rPr lang="en-US" smtClean="0"/>
              <a:pPr algn="r"/>
              <a:t>12/4/2008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>
              <a:defRPr sz="1400">
                <a:solidFill>
                  <a:srgbClr val="FFFFFF"/>
                </a:solidFill>
                <a:latin typeface="+mj-lt"/>
                <a:ea typeface="+mj-lt"/>
                <a:cs typeface="+mj-lt"/>
              </a:defRPr>
            </a:lvl1pPr>
          </a:lstStyle>
          <a:p>
            <a:pPr algn="ctr"/>
            <a:fld id="{CCCFF9B5-5399-46A1-A77A-33D4A7124B71}" type="slidenum">
              <a:rPr lang="en-US" smtClean="0"/>
              <a:pPr algn="ctr"/>
              <a:t>‹#›</a:t>
            </a:fld>
            <a:endParaRPr lang="en-US" sz="1400" dirty="0">
              <a:solidFill>
                <a:srgbClr val="FFFFFF"/>
              </a:solidFill>
              <a:latin typeface="+mj-lt"/>
              <a:ea typeface="+mj-lt"/>
              <a:cs typeface="+mj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  <p:sldLayoutId id="2147483852" r:id="rId12"/>
  </p:sldLayoutIdLst>
  <p:txStyles>
    <p:titleStyle>
      <a:lvl1pPr algn="l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16.emf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5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11" Type="http://schemas.openxmlformats.org/officeDocument/2006/relationships/image" Target="../media/image21.png"/><Relationship Id="rId5" Type="http://schemas.openxmlformats.org/officeDocument/2006/relationships/image" Target="../media/image17.emf"/><Relationship Id="rId10" Type="http://schemas.openxmlformats.org/officeDocument/2006/relationships/image" Target="../media/image20.png"/><Relationship Id="rId4" Type="http://schemas.openxmlformats.org/officeDocument/2006/relationships/image" Target="../media/image16.emf"/><Relationship Id="rId9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Microsoft_Office_Excel_97-2003_Worksheet2.xls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4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smtClean="0"/>
              <a:t>Balls into Bins </a:t>
            </a:r>
            <a:br>
              <a:rPr smtClean="0"/>
            </a:br>
            <a:r>
              <a:rPr smtClean="0"/>
              <a:t>From Theory to Practice to Theory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Udi Wieder</a:t>
            </a:r>
          </a:p>
          <a:p>
            <a:r>
              <a:rPr lang="en-US" dirty="0" smtClean="0"/>
              <a:t>Microsoft Research</a:t>
            </a:r>
            <a:endParaRPr lang="en-US" dirty="0"/>
          </a:p>
        </p:txBody>
      </p:sp>
      <p:pic>
        <p:nvPicPr>
          <p:cNvPr id="5" name="Picture 4" descr="picasso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1800" y="3162300"/>
            <a:ext cx="2121604" cy="3390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/>
          <p:cNvSpPr/>
          <p:nvPr/>
        </p:nvSpPr>
        <p:spPr>
          <a:xfrm>
            <a:off x="723900" y="2324100"/>
            <a:ext cx="6553200" cy="18288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Balls and Bin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38200" y="2362200"/>
            <a:ext cx="7772400" cy="18288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 smtClean="0"/>
              <a:t>Throw </a:t>
            </a:r>
            <a:r>
              <a:rPr lang="en-US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m</a:t>
            </a:r>
            <a:r>
              <a:rPr lang="en-US" dirty="0" smtClean="0"/>
              <a:t> balls into </a:t>
            </a:r>
            <a:r>
              <a:rPr lang="en-US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n</a:t>
            </a:r>
            <a:r>
              <a:rPr lang="en-US" dirty="0" smtClean="0"/>
              <a:t> bins:</a:t>
            </a:r>
          </a:p>
          <a:p>
            <a:pPr lvl="1">
              <a:defRPr/>
            </a:pPr>
            <a:r>
              <a:rPr lang="en-US" dirty="0" smtClean="0"/>
              <a:t>Pick a bin uniformly at random</a:t>
            </a:r>
          </a:p>
          <a:p>
            <a:pPr lvl="1">
              <a:defRPr/>
            </a:pPr>
            <a:r>
              <a:rPr lang="en-US" dirty="0" smtClean="0"/>
              <a:t>Insert a ball into the bin</a:t>
            </a:r>
          </a:p>
          <a:p>
            <a:pPr lvl="1">
              <a:defRPr/>
            </a:pPr>
            <a:r>
              <a:rPr lang="en-US" dirty="0" smtClean="0"/>
              <a:t>Repeat </a:t>
            </a:r>
            <a:r>
              <a:rPr lang="en-US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m</a:t>
            </a:r>
            <a:r>
              <a:rPr lang="en-US" dirty="0" smtClean="0"/>
              <a:t> times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800100" y="1104900"/>
            <a:ext cx="7772400" cy="18288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Resource load balancing is often modeled by the task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of throwing balls into bins</a:t>
            </a:r>
          </a:p>
          <a:p>
            <a:pPr marL="731520" lvl="1" indent="-274320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en-US" dirty="0" smtClean="0"/>
              <a:t>Hashing, distributed storage, online load balancing etc.</a:t>
            </a:r>
          </a:p>
        </p:txBody>
      </p:sp>
      <p:grpSp>
        <p:nvGrpSpPr>
          <p:cNvPr id="39" name="Group 38"/>
          <p:cNvGrpSpPr/>
          <p:nvPr/>
        </p:nvGrpSpPr>
        <p:grpSpPr>
          <a:xfrm>
            <a:off x="914400" y="4419600"/>
            <a:ext cx="6743700" cy="826532"/>
            <a:chOff x="914400" y="4419600"/>
            <a:chExt cx="6743700" cy="826532"/>
          </a:xfrm>
        </p:grpSpPr>
        <p:pic>
          <p:nvPicPr>
            <p:cNvPr id="21" name="Picture 20" descr="stackandnest.jp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14400" y="4419600"/>
              <a:ext cx="609600" cy="53035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8" name="Picture 27" descr="stackandnest.jp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048500" y="4419600"/>
              <a:ext cx="609600" cy="53035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9" name="Picture 28" descr="stackandnest.jp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36750" y="4419600"/>
              <a:ext cx="609600" cy="53035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" name="Picture 29" descr="stackandnest.jp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59100" y="4419600"/>
              <a:ext cx="609600" cy="53035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1" name="Picture 30" descr="stackandnest.jp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81450" y="4419600"/>
              <a:ext cx="609600" cy="53035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2" name="Picture 31" descr="stackandnest.jp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003800" y="4419600"/>
              <a:ext cx="609600" cy="53035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3" name="Picture 32" descr="stackandnest.jp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026150" y="4419600"/>
              <a:ext cx="609600" cy="53035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" name="TextBox 21"/>
            <p:cNvSpPr txBox="1"/>
            <p:nvPr/>
          </p:nvSpPr>
          <p:spPr>
            <a:xfrm>
              <a:off x="1066800" y="4876800"/>
              <a:ext cx="3429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1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089150" y="4876800"/>
              <a:ext cx="3429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2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111500" y="4876800"/>
              <a:ext cx="3429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3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133850" y="4876800"/>
              <a:ext cx="3429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4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156200" y="4876800"/>
              <a:ext cx="3429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5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178550" y="4876800"/>
              <a:ext cx="3429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6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7200900" y="4876800"/>
              <a:ext cx="3429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7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</p:grpSp>
      <p:pic>
        <p:nvPicPr>
          <p:cNvPr id="48130" name="Picture 2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67100" y="5600700"/>
            <a:ext cx="485715" cy="400050"/>
          </a:xfrm>
          <a:prstGeom prst="rect">
            <a:avLst/>
          </a:prstGeom>
          <a:noFill/>
        </p:spPr>
      </p:pic>
      <p:sp>
        <p:nvSpPr>
          <p:cNvPr id="38" name="TextBox 37"/>
          <p:cNvSpPr txBox="1"/>
          <p:nvPr/>
        </p:nvSpPr>
        <p:spPr>
          <a:xfrm>
            <a:off x="3048000" y="548640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Cambria Math" pitchFamily="18" charset="0"/>
                <a:ea typeface="Cambria Math" pitchFamily="18" charset="0"/>
              </a:rPr>
              <a:t>h[       ] = 6</a:t>
            </a:r>
            <a:endParaRPr lang="en-US" sz="2800" dirty="0">
              <a:latin typeface="Cambria Math" pitchFamily="18" charset="0"/>
              <a:ea typeface="Cambria Math" pitchFamily="18" charset="0"/>
            </a:endParaRPr>
          </a:p>
        </p:txBody>
      </p:sp>
      <p:pic>
        <p:nvPicPr>
          <p:cNvPr id="40" name="Picture 2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76685" y="5600700"/>
            <a:ext cx="485715" cy="400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3333E-6 L 0.28559 -0.17777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" y="-89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" grpId="0" build="p"/>
      <p:bldP spid="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762000" y="4343400"/>
            <a:ext cx="7315200" cy="2133600"/>
          </a:xfrm>
          <a:prstGeom prst="roundRect">
            <a:avLst/>
          </a:prstGeom>
          <a:solidFill>
            <a:srgbClr val="FDF0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762000" y="4343400"/>
            <a:ext cx="1905000" cy="2133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4" name="Table 23"/>
          <p:cNvGraphicFramePr>
            <a:graphicFrameLocks noGrp="1"/>
          </p:cNvGraphicFramePr>
          <p:nvPr/>
        </p:nvGraphicFramePr>
        <p:xfrm>
          <a:off x="762000" y="4343400"/>
          <a:ext cx="7315201" cy="2133600"/>
        </p:xfrm>
        <a:graphic>
          <a:graphicData uri="http://schemas.openxmlformats.org/drawingml/2006/table">
            <a:tbl>
              <a:tblPr firstCol="1">
                <a:tableStyleId>{5940675A-B579-460E-94D1-54222C63F5DA}</a:tableStyleId>
              </a:tblPr>
              <a:tblGrid>
                <a:gridCol w="1921164"/>
                <a:gridCol w="2660073"/>
                <a:gridCol w="2733964"/>
              </a:tblGrid>
              <a:tr h="1066800"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  Number </a:t>
                      </a:r>
                    </a:p>
                    <a:p>
                      <a:r>
                        <a:rPr lang="en-US" sz="2400" b="1" dirty="0" smtClean="0"/>
                        <a:t>   of Balls</a:t>
                      </a:r>
                      <a:endParaRPr lang="en-US" sz="2400" b="1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066800"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  Max</a:t>
                      </a:r>
                      <a:r>
                        <a:rPr lang="en-US" sz="2400" b="1" baseline="0" dirty="0" smtClean="0"/>
                        <a:t> Load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</a:t>
                      </a:r>
                    </a:p>
                    <a:p>
                      <a:r>
                        <a:rPr lang="en-US" baseline="0" dirty="0" smtClean="0"/>
                        <a:t>                           </a:t>
                      </a:r>
                      <a:endParaRPr lang="en-US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                                  </a:t>
                      </a:r>
                      <a:endParaRPr lang="en-US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sp>
        <p:nvSpPr>
          <p:cNvPr id="20" name="Rounded Rectangle 19"/>
          <p:cNvSpPr/>
          <p:nvPr/>
        </p:nvSpPr>
        <p:spPr>
          <a:xfrm>
            <a:off x="723900" y="2324100"/>
            <a:ext cx="6553200" cy="18288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Single Choice Paradigm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38200" y="2362200"/>
            <a:ext cx="7772400" cy="18288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 smtClean="0"/>
              <a:t>Throw </a:t>
            </a:r>
            <a:r>
              <a:rPr lang="en-US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m</a:t>
            </a:r>
            <a:r>
              <a:rPr lang="en-US" dirty="0" smtClean="0"/>
              <a:t> balls into </a:t>
            </a:r>
            <a:r>
              <a:rPr lang="en-US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n</a:t>
            </a:r>
            <a:r>
              <a:rPr lang="en-US" dirty="0" smtClean="0"/>
              <a:t> bins:</a:t>
            </a:r>
          </a:p>
          <a:p>
            <a:pPr lvl="1">
              <a:defRPr/>
            </a:pPr>
            <a:r>
              <a:rPr lang="en-US" dirty="0" smtClean="0"/>
              <a:t>Pick a bin uniformly at random</a:t>
            </a:r>
          </a:p>
          <a:p>
            <a:pPr lvl="1">
              <a:defRPr/>
            </a:pPr>
            <a:r>
              <a:rPr lang="en-US" dirty="0" smtClean="0"/>
              <a:t>Insert a ball into the bin</a:t>
            </a:r>
          </a:p>
          <a:p>
            <a:pPr lvl="1">
              <a:defRPr/>
            </a:pPr>
            <a:r>
              <a:rPr lang="en-US" dirty="0" smtClean="0"/>
              <a:t>Repeat </a:t>
            </a:r>
            <a:r>
              <a:rPr lang="en-US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m</a:t>
            </a:r>
            <a:r>
              <a:rPr lang="en-US" dirty="0" smtClean="0"/>
              <a:t> times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76550" y="5657850"/>
            <a:ext cx="2305050" cy="742950"/>
          </a:xfrm>
          <a:prstGeom prst="rect">
            <a:avLst/>
          </a:prstGeom>
          <a:noFill/>
        </p:spPr>
      </p:pic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5000" y="5410200"/>
            <a:ext cx="1704975" cy="1038225"/>
          </a:xfrm>
          <a:prstGeom prst="rect">
            <a:avLst/>
          </a:prstGeom>
          <a:noFill/>
        </p:spPr>
      </p:pic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62275" y="4648200"/>
            <a:ext cx="771525" cy="381000"/>
          </a:xfrm>
          <a:prstGeom prst="rect">
            <a:avLst/>
          </a:prstGeom>
          <a:noFill/>
        </p:spPr>
      </p:pic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72150" y="4648200"/>
            <a:ext cx="1390650" cy="381000"/>
          </a:xfrm>
          <a:prstGeom prst="rect">
            <a:avLst/>
          </a:prstGeom>
          <a:noFill/>
        </p:spPr>
      </p:pic>
      <p:sp>
        <p:nvSpPr>
          <p:cNvPr id="25" name="Content Placeholder 2"/>
          <p:cNvSpPr txBox="1">
            <a:spLocks/>
          </p:cNvSpPr>
          <p:nvPr/>
        </p:nvSpPr>
        <p:spPr>
          <a:xfrm>
            <a:off x="800100" y="1104900"/>
            <a:ext cx="7772400" cy="18288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Resource load balancing is often modeled by the task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of throwing balls into bins</a:t>
            </a:r>
          </a:p>
          <a:p>
            <a:pPr marL="731520" lvl="1" indent="-274320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en-US" dirty="0" smtClean="0"/>
              <a:t>Hashing, distributed storage, online load balancing etc.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/>
          <p:cNvSpPr/>
          <p:nvPr/>
        </p:nvSpPr>
        <p:spPr>
          <a:xfrm>
            <a:off x="762000" y="3581400"/>
            <a:ext cx="7315200" cy="2133600"/>
          </a:xfrm>
          <a:prstGeom prst="roundRect">
            <a:avLst/>
          </a:prstGeom>
          <a:solidFill>
            <a:srgbClr val="FDF0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762000" y="3581400"/>
            <a:ext cx="1905000" cy="2133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1" name="Table 20"/>
          <p:cNvGraphicFramePr>
            <a:graphicFrameLocks noGrp="1"/>
          </p:cNvGraphicFramePr>
          <p:nvPr/>
        </p:nvGraphicFramePr>
        <p:xfrm>
          <a:off x="762000" y="3581400"/>
          <a:ext cx="7315201" cy="2133600"/>
        </p:xfrm>
        <a:graphic>
          <a:graphicData uri="http://schemas.openxmlformats.org/drawingml/2006/table">
            <a:tbl>
              <a:tblPr firstCol="1">
                <a:tableStyleId>{5940675A-B579-460E-94D1-54222C63F5DA}</a:tableStyleId>
              </a:tblPr>
              <a:tblGrid>
                <a:gridCol w="1921164"/>
                <a:gridCol w="2660073"/>
                <a:gridCol w="2733964"/>
              </a:tblGrid>
              <a:tr h="106680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</a:t>
                      </a:r>
                      <a:r>
                        <a:rPr lang="en-US" sz="2400" b="1" dirty="0" smtClean="0"/>
                        <a:t>Number </a:t>
                      </a:r>
                    </a:p>
                    <a:p>
                      <a:r>
                        <a:rPr lang="en-US" sz="2400" b="1" dirty="0" smtClean="0"/>
                        <a:t>   of Balls</a:t>
                      </a:r>
                      <a:endParaRPr lang="en-US" sz="2400" b="1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06680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</a:t>
                      </a:r>
                      <a:r>
                        <a:rPr lang="en-US" sz="2400" b="1" dirty="0" smtClean="0"/>
                        <a:t>Max</a:t>
                      </a:r>
                      <a:r>
                        <a:rPr lang="en-US" sz="2400" b="1" baseline="0" dirty="0" smtClean="0"/>
                        <a:t> Load</a:t>
                      </a:r>
                    </a:p>
                    <a:p>
                      <a:r>
                        <a:rPr lang="en-US" sz="1600" baseline="0" dirty="0" smtClean="0"/>
                        <a:t>with prob. </a:t>
                      </a:r>
                      <a:endParaRPr lang="en-US" sz="1600" b="1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</a:t>
                      </a:r>
                    </a:p>
                    <a:p>
                      <a:r>
                        <a:rPr lang="en-US" baseline="0" dirty="0" smtClean="0"/>
                        <a:t>                           [ABKU94]</a:t>
                      </a:r>
                      <a:endParaRPr lang="en-US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                                  [BCSV00]</a:t>
                      </a:r>
                      <a:endParaRPr lang="en-US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sp>
        <p:nvSpPr>
          <p:cNvPr id="20" name="Rounded Rectangle 19"/>
          <p:cNvSpPr/>
          <p:nvPr/>
        </p:nvSpPr>
        <p:spPr>
          <a:xfrm>
            <a:off x="762000" y="1600200"/>
            <a:ext cx="6553200" cy="18288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Multiple Choice Paradigm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38200" y="1600200"/>
            <a:ext cx="7772400" cy="18288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 smtClean="0"/>
              <a:t>Throw </a:t>
            </a:r>
            <a:r>
              <a:rPr lang="en-US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m</a:t>
            </a:r>
            <a:r>
              <a:rPr lang="en-US" dirty="0" smtClean="0"/>
              <a:t> balls into </a:t>
            </a:r>
            <a:r>
              <a:rPr lang="en-US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n</a:t>
            </a:r>
            <a:r>
              <a:rPr lang="en-US" dirty="0" smtClean="0"/>
              <a:t> bins:</a:t>
            </a:r>
          </a:p>
          <a:p>
            <a:pPr lvl="1">
              <a:defRPr/>
            </a:pPr>
            <a:r>
              <a:rPr lang="en-US" dirty="0" smtClean="0"/>
              <a:t>Pick </a:t>
            </a:r>
            <a:r>
              <a:rPr lang="en-US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d</a:t>
            </a:r>
            <a:r>
              <a:rPr lang="en-US" dirty="0" smtClean="0"/>
              <a:t> bins uniformly at random          </a:t>
            </a:r>
            <a:r>
              <a:rPr lang="en-US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      </a:t>
            </a:r>
            <a:endParaRPr lang="en-US" dirty="0" smtClean="0"/>
          </a:p>
          <a:p>
            <a:pPr lvl="1">
              <a:defRPr/>
            </a:pPr>
            <a:r>
              <a:rPr lang="en-US" dirty="0" smtClean="0"/>
              <a:t>Insert a ball into the </a:t>
            </a:r>
            <a:r>
              <a:rPr lang="en-US" b="1" dirty="0" smtClean="0"/>
              <a:t>less</a:t>
            </a:r>
            <a:r>
              <a:rPr lang="en-US" dirty="0" smtClean="0"/>
              <a:t> loaded bin</a:t>
            </a:r>
          </a:p>
          <a:p>
            <a:pPr lvl="1">
              <a:defRPr/>
            </a:pPr>
            <a:r>
              <a:rPr lang="en-US" dirty="0" smtClean="0"/>
              <a:t>Repeat </a:t>
            </a:r>
            <a:r>
              <a:rPr lang="en-US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m</a:t>
            </a:r>
            <a:r>
              <a:rPr lang="en-US" dirty="0" smtClean="0"/>
              <a:t> times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62275" y="3886200"/>
            <a:ext cx="771525" cy="381000"/>
          </a:xfrm>
          <a:prstGeom prst="rect">
            <a:avLst/>
          </a:prstGeom>
          <a:noFill/>
        </p:spPr>
      </p:pic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67350" y="3886200"/>
            <a:ext cx="1390650" cy="381000"/>
          </a:xfrm>
          <a:prstGeom prst="rect">
            <a:avLst/>
          </a:prstGeom>
          <a:noFill/>
        </p:spPr>
      </p:pic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46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9465" name="Picture 9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3500" y="2105025"/>
            <a:ext cx="1028700" cy="409575"/>
          </a:xfrm>
          <a:prstGeom prst="rect">
            <a:avLst/>
          </a:prstGeom>
          <a:noFill/>
        </p:spPr>
      </p:pic>
      <p:sp>
        <p:nvSpPr>
          <p:cNvPr id="19468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9467" name="Picture 1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57825" y="4876800"/>
            <a:ext cx="1552575" cy="742950"/>
          </a:xfrm>
          <a:prstGeom prst="rect">
            <a:avLst/>
          </a:prstGeom>
          <a:noFill/>
        </p:spPr>
      </p:pic>
      <p:sp>
        <p:nvSpPr>
          <p:cNvPr id="19470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9469" name="Picture 1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71800" y="4876800"/>
            <a:ext cx="981075" cy="742950"/>
          </a:xfrm>
          <a:prstGeom prst="rect">
            <a:avLst/>
          </a:prstGeom>
          <a:noFill/>
        </p:spPr>
      </p:pic>
      <p:sp>
        <p:nvSpPr>
          <p:cNvPr id="19472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9471" name="Picture 1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52600" y="4991100"/>
            <a:ext cx="504825" cy="419100"/>
          </a:xfrm>
          <a:prstGeom prst="rect">
            <a:avLst/>
          </a:prstGeom>
          <a:noFill/>
        </p:spPr>
      </p:pic>
      <p:sp>
        <p:nvSpPr>
          <p:cNvPr id="29" name="Rounded Rectangle 28"/>
          <p:cNvSpPr/>
          <p:nvPr/>
        </p:nvSpPr>
        <p:spPr>
          <a:xfrm>
            <a:off x="152400" y="5905500"/>
            <a:ext cx="8801100" cy="6858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Recurring phenomenon: The multiple choice paradigm is effective in practice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30" name="Rounded Rectangular Callout 29"/>
          <p:cNvSpPr/>
          <p:nvPr/>
        </p:nvSpPr>
        <p:spPr>
          <a:xfrm>
            <a:off x="6934200" y="3467100"/>
            <a:ext cx="1981200" cy="800100"/>
          </a:xfrm>
          <a:prstGeom prst="wedgeRoundRectCallout">
            <a:avLst>
              <a:gd name="adj1" fmla="val -66575"/>
              <a:gd name="adj2" fmla="val 120522"/>
              <a:gd name="adj3" fmla="val 16667"/>
            </a:avLst>
          </a:prstGeom>
          <a:solidFill>
            <a:srgbClr val="C5E5CF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independent of </a:t>
            </a:r>
            <a:r>
              <a:rPr lang="en-US" sz="2000" dirty="0" smtClean="0">
                <a:solidFill>
                  <a:schemeClr val="tx1"/>
                </a:solidFill>
                <a:latin typeface="cmmi10" pitchFamily="34" charset="0"/>
              </a:rPr>
              <a:t>m</a:t>
            </a:r>
            <a:endParaRPr lang="en-US" sz="2000" dirty="0">
              <a:solidFill>
                <a:schemeClr val="tx1"/>
              </a:solidFill>
              <a:latin typeface="cmmi10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ounded Rectangle 75"/>
          <p:cNvSpPr/>
          <p:nvPr/>
        </p:nvSpPr>
        <p:spPr>
          <a:xfrm>
            <a:off x="4838700" y="3848100"/>
            <a:ext cx="4076700" cy="838200"/>
          </a:xfrm>
          <a:prstGeom prst="roundRect">
            <a:avLst/>
          </a:prstGeom>
          <a:solidFill>
            <a:srgbClr val="FDF0C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marL="0" indent="0" defTabSz="914400" eaLnBrk="1" hangingPunct="1">
              <a:defRPr/>
            </a:pPr>
            <a:r>
              <a:rPr lang="en-US" dirty="0" smtClean="0"/>
              <a:t>Application: Kinesis</a:t>
            </a:r>
            <a:endParaRPr lang="en-US" dirty="0"/>
          </a:p>
        </p:txBody>
      </p:sp>
      <p:grpSp>
        <p:nvGrpSpPr>
          <p:cNvPr id="3" name="Group 74"/>
          <p:cNvGrpSpPr/>
          <p:nvPr/>
        </p:nvGrpSpPr>
        <p:grpSpPr>
          <a:xfrm>
            <a:off x="635000" y="1866900"/>
            <a:ext cx="3667125" cy="317500"/>
            <a:chOff x="635000" y="1530350"/>
            <a:chExt cx="3667125" cy="317500"/>
          </a:xfrm>
        </p:grpSpPr>
        <p:cxnSp>
          <p:nvCxnSpPr>
            <p:cNvPr id="6" name="Straight Connector 5"/>
            <p:cNvCxnSpPr/>
            <p:nvPr/>
          </p:nvCxnSpPr>
          <p:spPr bwMode="auto">
            <a:xfrm flipV="1">
              <a:off x="635000" y="1687513"/>
              <a:ext cx="3667125" cy="1587"/>
            </a:xfrm>
            <a:prstGeom prst="line">
              <a:avLst/>
            </a:prstGeom>
            <a:noFill/>
            <a:ln w="38100" cap="rnd" cmpd="sng" algn="ctr">
              <a:solidFill>
                <a:srgbClr val="000000"/>
              </a:solidFill>
              <a:prstDash val="solid"/>
              <a:headEnd type="oval" w="med" len="med"/>
              <a:tailEnd type="oval" w="med" len="med"/>
            </a:ln>
            <a:effectLst/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grpSp>
          <p:nvGrpSpPr>
            <p:cNvPr id="5" name="Group 73"/>
            <p:cNvGrpSpPr>
              <a:grpSpLocks/>
            </p:cNvGrpSpPr>
            <p:nvPr/>
          </p:nvGrpSpPr>
          <p:grpSpPr bwMode="auto">
            <a:xfrm>
              <a:off x="889000" y="1530350"/>
              <a:ext cx="2908300" cy="317500"/>
              <a:chOff x="1333500" y="2520950"/>
              <a:chExt cx="2908300" cy="317500"/>
            </a:xfrm>
          </p:grpSpPr>
          <p:sp>
            <p:nvSpPr>
              <p:cNvPr id="14385" name="Rectangle 29729"/>
              <p:cNvSpPr>
                <a:spLocks noChangeArrowheads="1"/>
              </p:cNvSpPr>
              <p:nvPr/>
            </p:nvSpPr>
            <p:spPr bwMode="auto">
              <a:xfrm>
                <a:off x="1333500" y="2520950"/>
                <a:ext cx="88900" cy="317500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rtl="1" eaLnBrk="1" hangingPunct="1"/>
                <a:endParaRPr lang="en-US" u="sng">
                  <a:latin typeface="Tahoma"/>
                  <a:cs typeface="Arial"/>
                </a:endParaRPr>
              </a:p>
            </p:txBody>
          </p:sp>
          <p:sp>
            <p:nvSpPr>
              <p:cNvPr id="14386" name="Rectangle 29730"/>
              <p:cNvSpPr>
                <a:spLocks noChangeArrowheads="1"/>
              </p:cNvSpPr>
              <p:nvPr/>
            </p:nvSpPr>
            <p:spPr bwMode="auto">
              <a:xfrm>
                <a:off x="4152900" y="2520950"/>
                <a:ext cx="88900" cy="317500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rtl="1" eaLnBrk="1" hangingPunct="1"/>
                <a:endParaRPr lang="en-US" u="sng">
                  <a:latin typeface="Tahoma"/>
                  <a:cs typeface="Arial"/>
                </a:endParaRPr>
              </a:p>
            </p:txBody>
          </p:sp>
          <p:sp>
            <p:nvSpPr>
              <p:cNvPr id="14387" name="Rectangle 29731"/>
              <p:cNvSpPr>
                <a:spLocks noChangeArrowheads="1"/>
              </p:cNvSpPr>
              <p:nvPr/>
            </p:nvSpPr>
            <p:spPr bwMode="auto">
              <a:xfrm>
                <a:off x="2041525" y="2520950"/>
                <a:ext cx="88900" cy="317500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rtl="1" eaLnBrk="1" hangingPunct="1"/>
                <a:endParaRPr lang="en-US" u="sng">
                  <a:latin typeface="Tahoma"/>
                  <a:cs typeface="Arial"/>
                </a:endParaRPr>
              </a:p>
            </p:txBody>
          </p:sp>
          <p:sp>
            <p:nvSpPr>
              <p:cNvPr id="14388" name="Rectangle 29732"/>
              <p:cNvSpPr>
                <a:spLocks noChangeArrowheads="1"/>
              </p:cNvSpPr>
              <p:nvPr/>
            </p:nvSpPr>
            <p:spPr bwMode="auto">
              <a:xfrm>
                <a:off x="2736850" y="2520950"/>
                <a:ext cx="88900" cy="317500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rtl="1" eaLnBrk="1" hangingPunct="1"/>
                <a:endParaRPr lang="en-US" u="sng">
                  <a:latin typeface="Tahoma"/>
                  <a:cs typeface="Arial"/>
                </a:endParaRPr>
              </a:p>
            </p:txBody>
          </p:sp>
          <p:sp>
            <p:nvSpPr>
              <p:cNvPr id="14389" name="Rectangle 29733"/>
              <p:cNvSpPr>
                <a:spLocks noChangeArrowheads="1"/>
              </p:cNvSpPr>
              <p:nvPr/>
            </p:nvSpPr>
            <p:spPr bwMode="auto">
              <a:xfrm>
                <a:off x="3444875" y="2520950"/>
                <a:ext cx="88900" cy="317500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rtl="1" eaLnBrk="1" hangingPunct="1"/>
                <a:endParaRPr lang="en-US" u="sng">
                  <a:latin typeface="Tahoma"/>
                  <a:cs typeface="Arial"/>
                </a:endParaRPr>
              </a:p>
            </p:txBody>
          </p:sp>
        </p:grpSp>
        <p:sp>
          <p:nvSpPr>
            <p:cNvPr id="14349" name="Oval 29734"/>
            <p:cNvSpPr>
              <a:spLocks noChangeArrowheads="1"/>
            </p:cNvSpPr>
            <p:nvPr/>
          </p:nvSpPr>
          <p:spPr bwMode="auto">
            <a:xfrm>
              <a:off x="1054100" y="1606550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50" name="Oval 29735"/>
            <p:cNvSpPr>
              <a:spLocks noChangeArrowheads="1"/>
            </p:cNvSpPr>
            <p:nvPr/>
          </p:nvSpPr>
          <p:spPr bwMode="auto">
            <a:xfrm>
              <a:off x="1416050" y="1612900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51" name="Oval 29736"/>
            <p:cNvSpPr>
              <a:spLocks noChangeArrowheads="1"/>
            </p:cNvSpPr>
            <p:nvPr/>
          </p:nvSpPr>
          <p:spPr bwMode="auto">
            <a:xfrm>
              <a:off x="2100263" y="1628775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52" name="Oval 29737"/>
            <p:cNvSpPr>
              <a:spLocks noChangeArrowheads="1"/>
            </p:cNvSpPr>
            <p:nvPr/>
          </p:nvSpPr>
          <p:spPr bwMode="auto">
            <a:xfrm>
              <a:off x="2627313" y="1616075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53" name="Oval 29738"/>
            <p:cNvSpPr>
              <a:spLocks noChangeArrowheads="1"/>
            </p:cNvSpPr>
            <p:nvPr/>
          </p:nvSpPr>
          <p:spPr bwMode="auto">
            <a:xfrm>
              <a:off x="4059238" y="1612900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</p:grpSp>
      <p:grpSp>
        <p:nvGrpSpPr>
          <p:cNvPr id="11" name="Group 75"/>
          <p:cNvGrpSpPr/>
          <p:nvPr/>
        </p:nvGrpSpPr>
        <p:grpSpPr>
          <a:xfrm>
            <a:off x="635000" y="2863850"/>
            <a:ext cx="3667125" cy="3308350"/>
            <a:chOff x="635000" y="2527300"/>
            <a:chExt cx="3667125" cy="3308350"/>
          </a:xfrm>
        </p:grpSpPr>
        <p:cxnSp>
          <p:nvCxnSpPr>
            <p:cNvPr id="7" name="Straight Connector 6"/>
            <p:cNvCxnSpPr/>
            <p:nvPr/>
          </p:nvCxnSpPr>
          <p:spPr bwMode="auto">
            <a:xfrm flipV="1">
              <a:off x="635000" y="2686050"/>
              <a:ext cx="3667125" cy="0"/>
            </a:xfrm>
            <a:prstGeom prst="line">
              <a:avLst/>
            </a:prstGeom>
            <a:noFill/>
            <a:ln w="38100" cap="rnd" cmpd="sng" algn="ctr">
              <a:solidFill>
                <a:srgbClr val="000000"/>
              </a:solidFill>
              <a:prstDash val="solid"/>
              <a:headEnd type="oval" w="med" len="med"/>
              <a:tailEnd type="oval" w="med" len="med"/>
            </a:ln>
            <a:effectLst/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 bwMode="auto">
            <a:xfrm flipV="1">
              <a:off x="635000" y="3683000"/>
              <a:ext cx="3667125" cy="0"/>
            </a:xfrm>
            <a:prstGeom prst="line">
              <a:avLst/>
            </a:prstGeom>
            <a:noFill/>
            <a:ln w="38100" cap="rnd" cmpd="sng" algn="ctr">
              <a:solidFill>
                <a:srgbClr val="000000"/>
              </a:solidFill>
              <a:prstDash val="solid"/>
              <a:headEnd type="oval" w="med" len="med"/>
              <a:tailEnd type="oval" w="med" len="med"/>
            </a:ln>
            <a:effectLst/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 bwMode="auto">
            <a:xfrm flipV="1">
              <a:off x="635000" y="4679950"/>
              <a:ext cx="3667125" cy="0"/>
            </a:xfrm>
            <a:prstGeom prst="line">
              <a:avLst/>
            </a:prstGeom>
            <a:noFill/>
            <a:ln w="38100" cap="rnd" cmpd="sng" algn="ctr">
              <a:solidFill>
                <a:srgbClr val="000000"/>
              </a:solidFill>
              <a:prstDash val="solid"/>
              <a:headEnd type="oval" w="med" len="med"/>
              <a:tailEnd type="oval" w="med" len="med"/>
            </a:ln>
            <a:effectLst/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 bwMode="auto">
            <a:xfrm>
              <a:off x="635000" y="5676900"/>
              <a:ext cx="3667125" cy="0"/>
            </a:xfrm>
            <a:prstGeom prst="line">
              <a:avLst/>
            </a:prstGeom>
            <a:noFill/>
            <a:ln w="38100" cap="rnd" cmpd="sng" algn="ctr">
              <a:solidFill>
                <a:srgbClr val="000000"/>
              </a:solidFill>
              <a:prstDash val="solid"/>
              <a:headEnd type="oval" w="med" len="med"/>
              <a:tailEnd type="oval" w="med" len="med"/>
            </a:ln>
            <a:effectLst/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grpSp>
          <p:nvGrpSpPr>
            <p:cNvPr id="12" name="Group 54"/>
            <p:cNvGrpSpPr>
              <a:grpSpLocks/>
            </p:cNvGrpSpPr>
            <p:nvPr/>
          </p:nvGrpSpPr>
          <p:grpSpPr bwMode="auto">
            <a:xfrm>
              <a:off x="860425" y="2527300"/>
              <a:ext cx="2908300" cy="317500"/>
              <a:chOff x="1304925" y="2520950"/>
              <a:chExt cx="2908300" cy="317500"/>
            </a:xfrm>
          </p:grpSpPr>
          <p:sp>
            <p:nvSpPr>
              <p:cNvPr id="14405" name="Rectangle 29705"/>
              <p:cNvSpPr>
                <a:spLocks noChangeArrowheads="1"/>
              </p:cNvSpPr>
              <p:nvPr/>
            </p:nvSpPr>
            <p:spPr bwMode="auto">
              <a:xfrm>
                <a:off x="1304925" y="2520950"/>
                <a:ext cx="88900" cy="317500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rtl="1" eaLnBrk="1" hangingPunct="1"/>
                <a:endParaRPr lang="en-US" u="sng">
                  <a:latin typeface="Tahoma"/>
                  <a:cs typeface="Arial"/>
                </a:endParaRPr>
              </a:p>
            </p:txBody>
          </p:sp>
          <p:sp>
            <p:nvSpPr>
              <p:cNvPr id="14406" name="Rectangle 29706"/>
              <p:cNvSpPr>
                <a:spLocks noChangeArrowheads="1"/>
              </p:cNvSpPr>
              <p:nvPr/>
            </p:nvSpPr>
            <p:spPr bwMode="auto">
              <a:xfrm>
                <a:off x="4124325" y="2520950"/>
                <a:ext cx="88900" cy="317500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rtl="1" eaLnBrk="1" hangingPunct="1"/>
                <a:endParaRPr lang="en-US" u="sng">
                  <a:latin typeface="Tahoma"/>
                  <a:cs typeface="Arial"/>
                </a:endParaRPr>
              </a:p>
            </p:txBody>
          </p:sp>
          <p:sp>
            <p:nvSpPr>
              <p:cNvPr id="14407" name="Rectangle 29707"/>
              <p:cNvSpPr>
                <a:spLocks noChangeArrowheads="1"/>
              </p:cNvSpPr>
              <p:nvPr/>
            </p:nvSpPr>
            <p:spPr bwMode="auto">
              <a:xfrm>
                <a:off x="2012950" y="2520950"/>
                <a:ext cx="88900" cy="317500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rtl="1" eaLnBrk="1" hangingPunct="1"/>
                <a:endParaRPr lang="en-US" u="sng">
                  <a:latin typeface="Tahoma"/>
                  <a:cs typeface="Arial"/>
                </a:endParaRPr>
              </a:p>
            </p:txBody>
          </p:sp>
          <p:sp>
            <p:nvSpPr>
              <p:cNvPr id="14408" name="Rectangle 29708"/>
              <p:cNvSpPr>
                <a:spLocks noChangeArrowheads="1"/>
              </p:cNvSpPr>
              <p:nvPr/>
            </p:nvSpPr>
            <p:spPr bwMode="auto">
              <a:xfrm>
                <a:off x="2708275" y="2520950"/>
                <a:ext cx="88900" cy="317500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rtl="1" eaLnBrk="1" hangingPunct="1"/>
                <a:endParaRPr lang="en-US" u="sng">
                  <a:latin typeface="Tahoma"/>
                  <a:cs typeface="Arial"/>
                </a:endParaRPr>
              </a:p>
            </p:txBody>
          </p:sp>
          <p:sp>
            <p:nvSpPr>
              <p:cNvPr id="14409" name="Rectangle 29709"/>
              <p:cNvSpPr>
                <a:spLocks noChangeArrowheads="1"/>
              </p:cNvSpPr>
              <p:nvPr/>
            </p:nvSpPr>
            <p:spPr bwMode="auto">
              <a:xfrm>
                <a:off x="3416300" y="2520950"/>
                <a:ext cx="88900" cy="317500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rtl="1" eaLnBrk="1" hangingPunct="1"/>
                <a:endParaRPr lang="en-US" u="sng">
                  <a:latin typeface="Tahoma"/>
                  <a:cs typeface="Arial"/>
                </a:endParaRPr>
              </a:p>
            </p:txBody>
          </p:sp>
        </p:grpSp>
        <p:grpSp>
          <p:nvGrpSpPr>
            <p:cNvPr id="13" name="Group 55"/>
            <p:cNvGrpSpPr>
              <a:grpSpLocks/>
            </p:cNvGrpSpPr>
            <p:nvPr/>
          </p:nvGrpSpPr>
          <p:grpSpPr bwMode="auto">
            <a:xfrm>
              <a:off x="860425" y="3524250"/>
              <a:ext cx="2908300" cy="317500"/>
              <a:chOff x="1304925" y="2520950"/>
              <a:chExt cx="2908300" cy="317500"/>
            </a:xfrm>
          </p:grpSpPr>
          <p:sp>
            <p:nvSpPr>
              <p:cNvPr id="14400" name="Rectangle 29711"/>
              <p:cNvSpPr>
                <a:spLocks noChangeArrowheads="1"/>
              </p:cNvSpPr>
              <p:nvPr/>
            </p:nvSpPr>
            <p:spPr bwMode="auto">
              <a:xfrm>
                <a:off x="1304925" y="2520950"/>
                <a:ext cx="88900" cy="317500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rtl="1" eaLnBrk="1" hangingPunct="1"/>
                <a:endParaRPr lang="en-US" u="sng">
                  <a:latin typeface="Tahoma"/>
                  <a:cs typeface="Arial"/>
                </a:endParaRPr>
              </a:p>
            </p:txBody>
          </p:sp>
          <p:sp>
            <p:nvSpPr>
              <p:cNvPr id="14401" name="Rectangle 29712"/>
              <p:cNvSpPr>
                <a:spLocks noChangeArrowheads="1"/>
              </p:cNvSpPr>
              <p:nvPr/>
            </p:nvSpPr>
            <p:spPr bwMode="auto">
              <a:xfrm>
                <a:off x="4124325" y="2520950"/>
                <a:ext cx="88900" cy="317500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rtl="1" eaLnBrk="1" hangingPunct="1"/>
                <a:endParaRPr lang="en-US" u="sng">
                  <a:latin typeface="Tahoma"/>
                  <a:cs typeface="Arial"/>
                </a:endParaRPr>
              </a:p>
            </p:txBody>
          </p:sp>
          <p:sp>
            <p:nvSpPr>
              <p:cNvPr id="14402" name="Rectangle 29713"/>
              <p:cNvSpPr>
                <a:spLocks noChangeArrowheads="1"/>
              </p:cNvSpPr>
              <p:nvPr/>
            </p:nvSpPr>
            <p:spPr bwMode="auto">
              <a:xfrm>
                <a:off x="2012950" y="2520950"/>
                <a:ext cx="88900" cy="317500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rtl="1" eaLnBrk="1" hangingPunct="1"/>
                <a:endParaRPr lang="en-US" u="sng">
                  <a:latin typeface="Tahoma"/>
                  <a:cs typeface="Arial"/>
                </a:endParaRPr>
              </a:p>
            </p:txBody>
          </p:sp>
          <p:sp>
            <p:nvSpPr>
              <p:cNvPr id="14403" name="Rectangle 29714"/>
              <p:cNvSpPr>
                <a:spLocks noChangeArrowheads="1"/>
              </p:cNvSpPr>
              <p:nvPr/>
            </p:nvSpPr>
            <p:spPr bwMode="auto">
              <a:xfrm>
                <a:off x="2708275" y="2520950"/>
                <a:ext cx="88900" cy="317500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rtl="1" eaLnBrk="1" hangingPunct="1"/>
                <a:endParaRPr lang="en-US" u="sng">
                  <a:latin typeface="Tahoma"/>
                  <a:cs typeface="Arial"/>
                </a:endParaRPr>
              </a:p>
            </p:txBody>
          </p:sp>
          <p:sp>
            <p:nvSpPr>
              <p:cNvPr id="14404" name="Rectangle 29715"/>
              <p:cNvSpPr>
                <a:spLocks noChangeArrowheads="1"/>
              </p:cNvSpPr>
              <p:nvPr/>
            </p:nvSpPr>
            <p:spPr bwMode="auto">
              <a:xfrm>
                <a:off x="3416300" y="2520950"/>
                <a:ext cx="88900" cy="317500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rtl="1" eaLnBrk="1" hangingPunct="1"/>
                <a:endParaRPr lang="en-US" u="sng">
                  <a:latin typeface="Tahoma"/>
                  <a:cs typeface="Arial"/>
                </a:endParaRPr>
              </a:p>
            </p:txBody>
          </p:sp>
        </p:grpSp>
        <p:grpSp>
          <p:nvGrpSpPr>
            <p:cNvPr id="14" name="Group 61"/>
            <p:cNvGrpSpPr>
              <a:grpSpLocks/>
            </p:cNvGrpSpPr>
            <p:nvPr/>
          </p:nvGrpSpPr>
          <p:grpSpPr bwMode="auto">
            <a:xfrm>
              <a:off x="860425" y="4521200"/>
              <a:ext cx="2908300" cy="317500"/>
              <a:chOff x="1304925" y="2520950"/>
              <a:chExt cx="2908300" cy="317500"/>
            </a:xfrm>
          </p:grpSpPr>
          <p:sp>
            <p:nvSpPr>
              <p:cNvPr id="14395" name="Rectangle 29717"/>
              <p:cNvSpPr>
                <a:spLocks noChangeArrowheads="1"/>
              </p:cNvSpPr>
              <p:nvPr/>
            </p:nvSpPr>
            <p:spPr bwMode="auto">
              <a:xfrm>
                <a:off x="1304925" y="2520950"/>
                <a:ext cx="88900" cy="317500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rtl="1" eaLnBrk="1" hangingPunct="1"/>
                <a:endParaRPr lang="en-US" u="sng">
                  <a:latin typeface="Tahoma"/>
                  <a:cs typeface="Arial"/>
                </a:endParaRPr>
              </a:p>
            </p:txBody>
          </p:sp>
          <p:sp>
            <p:nvSpPr>
              <p:cNvPr id="14396" name="Rectangle 29718"/>
              <p:cNvSpPr>
                <a:spLocks noChangeArrowheads="1"/>
              </p:cNvSpPr>
              <p:nvPr/>
            </p:nvSpPr>
            <p:spPr bwMode="auto">
              <a:xfrm>
                <a:off x="4124325" y="2520950"/>
                <a:ext cx="88900" cy="317500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rtl="1" eaLnBrk="1" hangingPunct="1"/>
                <a:endParaRPr lang="en-US" u="sng">
                  <a:latin typeface="Tahoma"/>
                  <a:cs typeface="Arial"/>
                </a:endParaRPr>
              </a:p>
            </p:txBody>
          </p:sp>
          <p:sp>
            <p:nvSpPr>
              <p:cNvPr id="14397" name="Rectangle 29719"/>
              <p:cNvSpPr>
                <a:spLocks noChangeArrowheads="1"/>
              </p:cNvSpPr>
              <p:nvPr/>
            </p:nvSpPr>
            <p:spPr bwMode="auto">
              <a:xfrm>
                <a:off x="2012950" y="2520950"/>
                <a:ext cx="88900" cy="317500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rtl="1" eaLnBrk="1" hangingPunct="1"/>
                <a:endParaRPr lang="en-US" u="sng">
                  <a:latin typeface="Tahoma"/>
                  <a:cs typeface="Arial"/>
                </a:endParaRPr>
              </a:p>
            </p:txBody>
          </p:sp>
          <p:sp>
            <p:nvSpPr>
              <p:cNvPr id="14398" name="Rectangle 29720"/>
              <p:cNvSpPr>
                <a:spLocks noChangeArrowheads="1"/>
              </p:cNvSpPr>
              <p:nvPr/>
            </p:nvSpPr>
            <p:spPr bwMode="auto">
              <a:xfrm>
                <a:off x="2708275" y="2520950"/>
                <a:ext cx="88900" cy="317500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rtl="1" eaLnBrk="1" hangingPunct="1"/>
                <a:endParaRPr lang="en-US" u="sng">
                  <a:latin typeface="Tahoma"/>
                  <a:cs typeface="Arial"/>
                </a:endParaRPr>
              </a:p>
            </p:txBody>
          </p:sp>
          <p:sp>
            <p:nvSpPr>
              <p:cNvPr id="14399" name="Rectangle 29721"/>
              <p:cNvSpPr>
                <a:spLocks noChangeArrowheads="1"/>
              </p:cNvSpPr>
              <p:nvPr/>
            </p:nvSpPr>
            <p:spPr bwMode="auto">
              <a:xfrm>
                <a:off x="3416300" y="2520950"/>
                <a:ext cx="88900" cy="317500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rtl="1" eaLnBrk="1" hangingPunct="1"/>
                <a:endParaRPr lang="en-US" u="sng">
                  <a:latin typeface="Tahoma"/>
                  <a:cs typeface="Arial"/>
                </a:endParaRPr>
              </a:p>
            </p:txBody>
          </p:sp>
        </p:grpSp>
        <p:grpSp>
          <p:nvGrpSpPr>
            <p:cNvPr id="15" name="Group 67"/>
            <p:cNvGrpSpPr>
              <a:grpSpLocks/>
            </p:cNvGrpSpPr>
            <p:nvPr/>
          </p:nvGrpSpPr>
          <p:grpSpPr bwMode="auto">
            <a:xfrm>
              <a:off x="889000" y="5518150"/>
              <a:ext cx="2879725" cy="317500"/>
              <a:chOff x="1333500" y="2520950"/>
              <a:chExt cx="2879725" cy="317500"/>
            </a:xfrm>
          </p:grpSpPr>
          <p:sp>
            <p:nvSpPr>
              <p:cNvPr id="14390" name="Rectangle 29723"/>
              <p:cNvSpPr>
                <a:spLocks noChangeArrowheads="1"/>
              </p:cNvSpPr>
              <p:nvPr/>
            </p:nvSpPr>
            <p:spPr bwMode="auto">
              <a:xfrm>
                <a:off x="1333500" y="2520950"/>
                <a:ext cx="88900" cy="317500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rtl="1" eaLnBrk="1" hangingPunct="1"/>
                <a:endParaRPr lang="en-US" u="sng">
                  <a:latin typeface="Tahoma"/>
                  <a:cs typeface="Arial"/>
                </a:endParaRPr>
              </a:p>
            </p:txBody>
          </p:sp>
          <p:sp>
            <p:nvSpPr>
              <p:cNvPr id="14391" name="Rectangle 29724"/>
              <p:cNvSpPr>
                <a:spLocks noChangeArrowheads="1"/>
              </p:cNvSpPr>
              <p:nvPr/>
            </p:nvSpPr>
            <p:spPr bwMode="auto">
              <a:xfrm>
                <a:off x="4124325" y="2520950"/>
                <a:ext cx="88900" cy="317500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rtl="1" eaLnBrk="1" hangingPunct="1"/>
                <a:endParaRPr lang="en-US" u="sng">
                  <a:latin typeface="Tahoma"/>
                  <a:cs typeface="Arial"/>
                </a:endParaRPr>
              </a:p>
            </p:txBody>
          </p:sp>
          <p:sp>
            <p:nvSpPr>
              <p:cNvPr id="14392" name="Rectangle 29725"/>
              <p:cNvSpPr>
                <a:spLocks noChangeArrowheads="1"/>
              </p:cNvSpPr>
              <p:nvPr/>
            </p:nvSpPr>
            <p:spPr bwMode="auto">
              <a:xfrm>
                <a:off x="2041525" y="2520950"/>
                <a:ext cx="88900" cy="317500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rtl="1" eaLnBrk="1" hangingPunct="1"/>
                <a:endParaRPr lang="en-US" u="sng">
                  <a:latin typeface="Tahoma"/>
                  <a:cs typeface="Arial"/>
                </a:endParaRPr>
              </a:p>
            </p:txBody>
          </p:sp>
          <p:sp>
            <p:nvSpPr>
              <p:cNvPr id="14393" name="Rectangle 29726"/>
              <p:cNvSpPr>
                <a:spLocks noChangeArrowheads="1"/>
              </p:cNvSpPr>
              <p:nvPr/>
            </p:nvSpPr>
            <p:spPr bwMode="auto">
              <a:xfrm>
                <a:off x="2736850" y="2520950"/>
                <a:ext cx="88900" cy="317500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rtl="1" eaLnBrk="1" hangingPunct="1"/>
                <a:endParaRPr lang="en-US" u="sng">
                  <a:latin typeface="Tahoma"/>
                  <a:cs typeface="Arial"/>
                </a:endParaRPr>
              </a:p>
            </p:txBody>
          </p:sp>
          <p:sp>
            <p:nvSpPr>
              <p:cNvPr id="14394" name="Rectangle 29727"/>
              <p:cNvSpPr>
                <a:spLocks noChangeArrowheads="1"/>
              </p:cNvSpPr>
              <p:nvPr/>
            </p:nvSpPr>
            <p:spPr bwMode="auto">
              <a:xfrm>
                <a:off x="3416300" y="2520950"/>
                <a:ext cx="88900" cy="317500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rtl="1" eaLnBrk="1" hangingPunct="1"/>
                <a:endParaRPr lang="en-US" u="sng">
                  <a:latin typeface="Tahoma"/>
                  <a:cs typeface="Arial"/>
                </a:endParaRPr>
              </a:p>
            </p:txBody>
          </p:sp>
        </p:grpSp>
        <p:sp>
          <p:nvSpPr>
            <p:cNvPr id="14354" name="Oval 29739"/>
            <p:cNvSpPr>
              <a:spLocks noChangeArrowheads="1"/>
            </p:cNvSpPr>
            <p:nvPr/>
          </p:nvSpPr>
          <p:spPr bwMode="auto">
            <a:xfrm>
              <a:off x="3462338" y="2606675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55" name="Oval 29740"/>
            <p:cNvSpPr>
              <a:spLocks noChangeArrowheads="1"/>
            </p:cNvSpPr>
            <p:nvPr/>
          </p:nvSpPr>
          <p:spPr bwMode="auto">
            <a:xfrm>
              <a:off x="3970338" y="2613025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56" name="Oval 29741"/>
            <p:cNvSpPr>
              <a:spLocks noChangeArrowheads="1"/>
            </p:cNvSpPr>
            <p:nvPr/>
          </p:nvSpPr>
          <p:spPr bwMode="auto">
            <a:xfrm>
              <a:off x="2787650" y="2609850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57" name="Oval 29742"/>
            <p:cNvSpPr>
              <a:spLocks noChangeArrowheads="1"/>
            </p:cNvSpPr>
            <p:nvPr/>
          </p:nvSpPr>
          <p:spPr bwMode="auto">
            <a:xfrm>
              <a:off x="2501900" y="2616200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58" name="Oval 29743"/>
            <p:cNvSpPr>
              <a:spLocks noChangeArrowheads="1"/>
            </p:cNvSpPr>
            <p:nvPr/>
          </p:nvSpPr>
          <p:spPr bwMode="auto">
            <a:xfrm>
              <a:off x="1758950" y="2613025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59" name="Oval 29744"/>
            <p:cNvSpPr>
              <a:spLocks noChangeArrowheads="1"/>
            </p:cNvSpPr>
            <p:nvPr/>
          </p:nvSpPr>
          <p:spPr bwMode="auto">
            <a:xfrm>
              <a:off x="1343025" y="2619375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60" name="Oval 29745"/>
            <p:cNvSpPr>
              <a:spLocks noChangeArrowheads="1"/>
            </p:cNvSpPr>
            <p:nvPr/>
          </p:nvSpPr>
          <p:spPr bwMode="auto">
            <a:xfrm>
              <a:off x="719138" y="3621088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61" name="Oval 29746"/>
            <p:cNvSpPr>
              <a:spLocks noChangeArrowheads="1"/>
            </p:cNvSpPr>
            <p:nvPr/>
          </p:nvSpPr>
          <p:spPr bwMode="auto">
            <a:xfrm>
              <a:off x="1839913" y="3609975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62" name="Oval 29747"/>
            <p:cNvSpPr>
              <a:spLocks noChangeArrowheads="1"/>
            </p:cNvSpPr>
            <p:nvPr/>
          </p:nvSpPr>
          <p:spPr bwMode="auto">
            <a:xfrm>
              <a:off x="2514600" y="3614738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63" name="Oval 29748"/>
            <p:cNvSpPr>
              <a:spLocks noChangeArrowheads="1"/>
            </p:cNvSpPr>
            <p:nvPr/>
          </p:nvSpPr>
          <p:spPr bwMode="auto">
            <a:xfrm>
              <a:off x="2674938" y="3613150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64" name="Oval 29749"/>
            <p:cNvSpPr>
              <a:spLocks noChangeArrowheads="1"/>
            </p:cNvSpPr>
            <p:nvPr/>
          </p:nvSpPr>
          <p:spPr bwMode="auto">
            <a:xfrm>
              <a:off x="2581275" y="3609975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65" name="Oval 29750"/>
            <p:cNvSpPr>
              <a:spLocks noChangeArrowheads="1"/>
            </p:cNvSpPr>
            <p:nvPr/>
          </p:nvSpPr>
          <p:spPr bwMode="auto">
            <a:xfrm>
              <a:off x="3903663" y="4611688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66" name="Oval 29751"/>
            <p:cNvSpPr>
              <a:spLocks noChangeArrowheads="1"/>
            </p:cNvSpPr>
            <p:nvPr/>
          </p:nvSpPr>
          <p:spPr bwMode="auto">
            <a:xfrm>
              <a:off x="3316288" y="4618038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67" name="Oval 29752"/>
            <p:cNvSpPr>
              <a:spLocks noChangeArrowheads="1"/>
            </p:cNvSpPr>
            <p:nvPr/>
          </p:nvSpPr>
          <p:spPr bwMode="auto">
            <a:xfrm>
              <a:off x="2746375" y="4605338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68" name="Oval 29753"/>
            <p:cNvSpPr>
              <a:spLocks noChangeArrowheads="1"/>
            </p:cNvSpPr>
            <p:nvPr/>
          </p:nvSpPr>
          <p:spPr bwMode="auto">
            <a:xfrm>
              <a:off x="2468563" y="4611688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69" name="Oval 29754"/>
            <p:cNvSpPr>
              <a:spLocks noChangeArrowheads="1"/>
            </p:cNvSpPr>
            <p:nvPr/>
          </p:nvSpPr>
          <p:spPr bwMode="auto">
            <a:xfrm>
              <a:off x="1971675" y="4608513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70" name="Oval 29755"/>
            <p:cNvSpPr>
              <a:spLocks noChangeArrowheads="1"/>
            </p:cNvSpPr>
            <p:nvPr/>
          </p:nvSpPr>
          <p:spPr bwMode="auto">
            <a:xfrm>
              <a:off x="1749425" y="4605338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71" name="Oval 29756"/>
            <p:cNvSpPr>
              <a:spLocks noChangeArrowheads="1"/>
            </p:cNvSpPr>
            <p:nvPr/>
          </p:nvSpPr>
          <p:spPr bwMode="auto">
            <a:xfrm>
              <a:off x="1169988" y="4603750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72" name="Oval 29757"/>
            <p:cNvSpPr>
              <a:spLocks noChangeArrowheads="1"/>
            </p:cNvSpPr>
            <p:nvPr/>
          </p:nvSpPr>
          <p:spPr bwMode="auto">
            <a:xfrm>
              <a:off x="4010025" y="3613150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73" name="Oval 29758"/>
            <p:cNvSpPr>
              <a:spLocks noChangeArrowheads="1"/>
            </p:cNvSpPr>
            <p:nvPr/>
          </p:nvSpPr>
          <p:spPr bwMode="auto">
            <a:xfrm>
              <a:off x="3833813" y="3617913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74" name="Oval 29759"/>
            <p:cNvSpPr>
              <a:spLocks noChangeArrowheads="1"/>
            </p:cNvSpPr>
            <p:nvPr/>
          </p:nvSpPr>
          <p:spPr bwMode="auto">
            <a:xfrm>
              <a:off x="3236913" y="3614738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75" name="Oval 29760"/>
            <p:cNvSpPr>
              <a:spLocks noChangeArrowheads="1"/>
            </p:cNvSpPr>
            <p:nvPr/>
          </p:nvSpPr>
          <p:spPr bwMode="auto">
            <a:xfrm>
              <a:off x="4022725" y="5591175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76" name="Oval 29761"/>
            <p:cNvSpPr>
              <a:spLocks noChangeArrowheads="1"/>
            </p:cNvSpPr>
            <p:nvPr/>
          </p:nvSpPr>
          <p:spPr bwMode="auto">
            <a:xfrm>
              <a:off x="3846513" y="5595938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77" name="Oval 29762"/>
            <p:cNvSpPr>
              <a:spLocks noChangeArrowheads="1"/>
            </p:cNvSpPr>
            <p:nvPr/>
          </p:nvSpPr>
          <p:spPr bwMode="auto">
            <a:xfrm>
              <a:off x="3367088" y="5611813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78" name="Oval 29763"/>
            <p:cNvSpPr>
              <a:spLocks noChangeArrowheads="1"/>
            </p:cNvSpPr>
            <p:nvPr/>
          </p:nvSpPr>
          <p:spPr bwMode="auto">
            <a:xfrm>
              <a:off x="3273425" y="5608638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79" name="Oval 29764"/>
            <p:cNvSpPr>
              <a:spLocks noChangeArrowheads="1"/>
            </p:cNvSpPr>
            <p:nvPr/>
          </p:nvSpPr>
          <p:spPr bwMode="auto">
            <a:xfrm>
              <a:off x="3178175" y="5605463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80" name="Oval 29765"/>
            <p:cNvSpPr>
              <a:spLocks noChangeArrowheads="1"/>
            </p:cNvSpPr>
            <p:nvPr/>
          </p:nvSpPr>
          <p:spPr bwMode="auto">
            <a:xfrm>
              <a:off x="1958975" y="5621338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81" name="Oval 29766"/>
            <p:cNvSpPr>
              <a:spLocks noChangeArrowheads="1"/>
            </p:cNvSpPr>
            <p:nvPr/>
          </p:nvSpPr>
          <p:spPr bwMode="auto">
            <a:xfrm>
              <a:off x="1169988" y="5608638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82" name="Oval 29767"/>
            <p:cNvSpPr>
              <a:spLocks noChangeArrowheads="1"/>
            </p:cNvSpPr>
            <p:nvPr/>
          </p:nvSpPr>
          <p:spPr bwMode="auto">
            <a:xfrm>
              <a:off x="1030288" y="5605463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  <p:sp>
          <p:nvSpPr>
            <p:cNvPr id="14383" name="Oval 29768"/>
            <p:cNvSpPr>
              <a:spLocks noChangeArrowheads="1"/>
            </p:cNvSpPr>
            <p:nvPr/>
          </p:nvSpPr>
          <p:spPr bwMode="auto">
            <a:xfrm>
              <a:off x="715963" y="5611813"/>
              <a:ext cx="139700" cy="139700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rtl="1" eaLnBrk="1" hangingPunct="1"/>
              <a:endParaRPr lang="en-US">
                <a:latin typeface="Tahoma"/>
                <a:cs typeface="Arial"/>
              </a:endParaRPr>
            </a:p>
          </p:txBody>
        </p:sp>
      </p:grpSp>
      <p:sp>
        <p:nvSpPr>
          <p:cNvPr id="77" name="Content Placeholder 2"/>
          <p:cNvSpPr txBox="1">
            <a:spLocks/>
          </p:cNvSpPr>
          <p:nvPr/>
        </p:nvSpPr>
        <p:spPr>
          <a:xfrm>
            <a:off x="4648200" y="1524000"/>
            <a:ext cx="4343400" cy="480060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rgbClr val="D34817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  <a:t>Distributed storage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  <a:t> system based on the multiple choice paradigm</a:t>
            </a:r>
            <a:b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</a:br>
            <a:endParaRPr kumimoji="0" lang="en-US" sz="2800" b="0" i="0" u="none" strike="noStrike" kern="1200" cap="none" spc="0" normalizeH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rgbClr val="D34817"/>
              </a:buClr>
              <a:buSzPct val="85000"/>
              <a:buFont typeface="Wingdings 2"/>
              <a:buChar char=""/>
              <a:tabLst/>
              <a:defRPr/>
            </a:pPr>
            <a:r>
              <a:rPr lang="en-US" sz="2800" dirty="0" smtClean="0">
                <a:solidFill>
                  <a:prstClr val="black"/>
                </a:solidFill>
                <a:latin typeface="Perpetua"/>
              </a:rPr>
              <a:t>Works well even though:</a:t>
            </a:r>
          </a:p>
          <a:p>
            <a:pPr marL="731520" lvl="1" indent="-274320">
              <a:spcBef>
                <a:spcPts val="580"/>
              </a:spcBef>
              <a:buClr>
                <a:srgbClr val="D34817"/>
              </a:buClr>
              <a:buSzPct val="85000"/>
              <a:buFont typeface="Wingdings 2"/>
              <a:buChar char=""/>
              <a:defRPr/>
            </a:pPr>
            <a:r>
              <a:rPr lang="en-US" sz="2400" dirty="0" smtClean="0">
                <a:solidFill>
                  <a:prstClr val="black"/>
                </a:solidFill>
                <a:latin typeface="Perpetua"/>
              </a:rPr>
              <a:t>Servers are heterogeneous</a:t>
            </a:r>
          </a:p>
          <a:p>
            <a:pPr marL="731520" lvl="1" indent="-274320">
              <a:spcBef>
                <a:spcPts val="580"/>
              </a:spcBef>
              <a:buClr>
                <a:srgbClr val="D34817"/>
              </a:buClr>
              <a:buSzPct val="85000"/>
              <a:buFont typeface="Wingdings 2"/>
              <a:buChar char=""/>
              <a:defRPr/>
            </a:pPr>
            <a:r>
              <a:rPr lang="en-US" sz="2400" dirty="0" smtClean="0">
                <a:solidFill>
                  <a:prstClr val="black"/>
                </a:solidFill>
                <a:latin typeface="Perpetua"/>
              </a:rPr>
              <a:t>Data items are heterogeneous</a:t>
            </a:r>
          </a:p>
          <a:p>
            <a:pPr marL="731520" lvl="1" indent="-274320">
              <a:spcBef>
                <a:spcPts val="580"/>
              </a:spcBef>
              <a:buClr>
                <a:srgbClr val="D34817"/>
              </a:buClr>
              <a:buSzPct val="85000"/>
              <a:buFont typeface="Wingdings 2"/>
              <a:buChar char=""/>
              <a:defRPr/>
            </a:pPr>
            <a:r>
              <a:rPr lang="en-US" sz="2400" dirty="0" smtClean="0">
                <a:solidFill>
                  <a:prstClr val="black"/>
                </a:solidFill>
                <a:latin typeface="Perpetua"/>
              </a:rPr>
              <a:t>Pseudorandom sampling procedure</a:t>
            </a:r>
          </a:p>
          <a:p>
            <a:pPr marL="731520" lvl="1" indent="-274320">
              <a:spcBef>
                <a:spcPts val="580"/>
              </a:spcBef>
              <a:buClr>
                <a:srgbClr val="D34817"/>
              </a:buClr>
              <a:buSzPct val="85000"/>
              <a:buFont typeface="Wingdings 2"/>
              <a:buChar char=""/>
              <a:defRPr/>
            </a:pPr>
            <a:r>
              <a:rPr lang="en-US" sz="2400" dirty="0" smtClean="0">
                <a:solidFill>
                  <a:prstClr val="black"/>
                </a:solidFill>
                <a:latin typeface="Perpetua"/>
              </a:rPr>
              <a:t>Replication</a:t>
            </a:r>
            <a:r>
              <a:rPr lang="en-US" sz="2800" dirty="0" smtClean="0">
                <a:solidFill>
                  <a:prstClr val="black"/>
                </a:solidFill>
                <a:latin typeface="Perpetua"/>
              </a:rPr>
              <a:t> </a:t>
            </a:r>
            <a:r>
              <a:rPr lang="en-US" sz="2400" dirty="0" smtClean="0">
                <a:solidFill>
                  <a:prstClr val="black"/>
                </a:solidFill>
                <a:latin typeface="Perpetua"/>
              </a:rPr>
              <a:t>across racks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6200"/>
            <a:ext cx="77724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Heterogeneous Bins</a:t>
            </a:r>
            <a:endParaRPr lang="en-US" dirty="0"/>
          </a:p>
        </p:txBody>
      </p:sp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5" name="Picture 14" descr="Balcon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1714500"/>
            <a:ext cx="3159252" cy="411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6200"/>
            <a:ext cx="77724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Heterogeneous Bins: Motivation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US" sz="2800" dirty="0" smtClean="0">
                <a:solidFill>
                  <a:prstClr val="black"/>
                </a:solidFill>
                <a:latin typeface="Perpetua"/>
              </a:rPr>
              <a:t>Distribution </a:t>
            </a:r>
            <a:r>
              <a:rPr lang="en-US" sz="2400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                               </a:t>
            </a:r>
            <a:r>
              <a:rPr lang="en-US" sz="2800" dirty="0" smtClean="0">
                <a:ea typeface="Cambria Math" pitchFamily="18" charset="0"/>
              </a:rPr>
              <a:t>such that</a:t>
            </a:r>
            <a:endParaRPr lang="en-US" dirty="0"/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67000" y="1594716"/>
            <a:ext cx="1905000" cy="310284"/>
          </a:xfrm>
          <a:prstGeom prst="rect">
            <a:avLst/>
          </a:prstGeom>
          <a:noFill/>
        </p:spPr>
      </p:pic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00" y="1447800"/>
            <a:ext cx="1200150" cy="533400"/>
          </a:xfrm>
          <a:prstGeom prst="rect">
            <a:avLst/>
          </a:prstGeom>
          <a:noFill/>
        </p:spPr>
      </p:pic>
      <p:sp>
        <p:nvSpPr>
          <p:cNvPr id="11" name="Content Placeholder 2"/>
          <p:cNvSpPr txBox="1">
            <a:spLocks/>
          </p:cNvSpPr>
          <p:nvPr/>
        </p:nvSpPr>
        <p:spPr>
          <a:xfrm>
            <a:off x="457200" y="2209800"/>
            <a:ext cx="8305800" cy="426720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rgbClr val="D34817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  <a:t>Uneven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  <a:t> allocation of hash key-space between servers</a:t>
            </a:r>
            <a:endParaRPr lang="en-US" sz="2800" baseline="0" dirty="0" smtClean="0">
              <a:solidFill>
                <a:prstClr val="black"/>
              </a:solidFill>
              <a:latin typeface="Perpetua"/>
            </a:endParaRPr>
          </a:p>
          <a:p>
            <a:pPr marL="731520" lvl="1" indent="-274320">
              <a:spcBef>
                <a:spcPts val="580"/>
              </a:spcBef>
              <a:buClr>
                <a:srgbClr val="D34817"/>
              </a:buClr>
              <a:buSzPct val="85000"/>
              <a:buFont typeface="Wingdings 2"/>
              <a:buChar char=""/>
              <a:defRPr/>
            </a:pPr>
            <a:r>
              <a:rPr lang="en-US" sz="2800" baseline="0" dirty="0" smtClean="0">
                <a:solidFill>
                  <a:prstClr val="black"/>
                </a:solidFill>
                <a:latin typeface="Perpetua"/>
              </a:rPr>
              <a:t>Unavoidable if consistent-hashing schem</a:t>
            </a:r>
            <a:r>
              <a:rPr lang="en-US" sz="2800" dirty="0" smtClean="0">
                <a:solidFill>
                  <a:prstClr val="black"/>
                </a:solidFill>
                <a:latin typeface="Perpetua"/>
              </a:rPr>
              <a:t>e is used</a:t>
            </a:r>
          </a:p>
          <a:p>
            <a:pPr marL="1188720" lvl="2" indent="-274320">
              <a:spcBef>
                <a:spcPts val="580"/>
              </a:spcBef>
              <a:buClr>
                <a:srgbClr val="D34817"/>
              </a:buClr>
              <a:buSzPct val="85000"/>
              <a:buFont typeface="Wingdings 2"/>
              <a:buChar char=""/>
              <a:defRPr/>
            </a:pPr>
            <a:r>
              <a:rPr lang="en-US" sz="2800" dirty="0" smtClean="0">
                <a:solidFill>
                  <a:prstClr val="black"/>
                </a:solidFill>
                <a:latin typeface="Perpetua"/>
              </a:rPr>
              <a:t>Standard approach when handling insertions and deletions</a:t>
            </a:r>
          </a:p>
          <a:p>
            <a:pPr marL="731520" lvl="1" indent="-274320">
              <a:spcBef>
                <a:spcPts val="580"/>
              </a:spcBef>
              <a:buClr>
                <a:srgbClr val="D34817"/>
              </a:buClr>
              <a:buSzPct val="85000"/>
              <a:buFont typeface="Wingdings 2"/>
              <a:buChar char=""/>
              <a:defRPr/>
            </a:pPr>
            <a:r>
              <a:rPr lang="en-US" sz="2800" dirty="0" smtClean="0">
                <a:solidFill>
                  <a:prstClr val="black"/>
                </a:solidFill>
                <a:latin typeface="Perpetua"/>
              </a:rPr>
              <a:t>Probability is proportional to the size of key space owned by the server </a:t>
            </a:r>
            <a:br>
              <a:rPr lang="en-US" sz="2800" dirty="0" smtClean="0">
                <a:solidFill>
                  <a:prstClr val="black"/>
                </a:solidFill>
                <a:latin typeface="Perpetua"/>
              </a:rPr>
            </a:br>
            <a:endParaRPr lang="en-US" sz="2800" dirty="0" smtClean="0">
              <a:solidFill>
                <a:prstClr val="black"/>
              </a:solidFill>
              <a:latin typeface="Perpetua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09600" y="1371600"/>
            <a:ext cx="7086600" cy="685800"/>
          </a:xfrm>
          <a:prstGeom prst="roundRect">
            <a:avLst/>
          </a:prstGeom>
          <a:solidFill>
            <a:srgbClr val="FDF0CB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/>
                </a:solidFill>
              </a:rPr>
              <a:t>Distribution                            such that</a:t>
            </a:r>
            <a:endParaRPr lang="en-US" sz="2800" dirty="0">
              <a:solidFill>
                <a:schemeClr val="tx1"/>
              </a:solidFill>
            </a:endParaRPr>
          </a:p>
        </p:txBody>
      </p:sp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38400" y="1594716"/>
            <a:ext cx="1905000" cy="310284"/>
          </a:xfrm>
          <a:prstGeom prst="rect">
            <a:avLst/>
          </a:prstGeom>
          <a:noFill/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10250" y="1447800"/>
            <a:ext cx="1200150" cy="533400"/>
          </a:xfrm>
          <a:prstGeom prst="rect">
            <a:avLst/>
          </a:prstGeom>
          <a:noFill/>
        </p:spPr>
      </p:pic>
      <p:grpSp>
        <p:nvGrpSpPr>
          <p:cNvPr id="25" name="Group 24"/>
          <p:cNvGrpSpPr/>
          <p:nvPr/>
        </p:nvGrpSpPr>
        <p:grpSpPr>
          <a:xfrm>
            <a:off x="647700" y="5753100"/>
            <a:ext cx="7245858" cy="304800"/>
            <a:chOff x="647700" y="5753100"/>
            <a:chExt cx="7245858" cy="304800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762000" y="5905500"/>
              <a:ext cx="7131558" cy="1588"/>
            </a:xfrm>
            <a:prstGeom prst="line">
              <a:avLst/>
            </a:prstGeom>
            <a:ln w="5715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Oval 15"/>
            <p:cNvSpPr/>
            <p:nvPr/>
          </p:nvSpPr>
          <p:spPr>
            <a:xfrm>
              <a:off x="647700" y="5753100"/>
              <a:ext cx="304800" cy="3048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u="sng"/>
            </a:p>
          </p:txBody>
        </p:sp>
        <p:sp>
          <p:nvSpPr>
            <p:cNvPr id="18" name="Oval 17"/>
            <p:cNvSpPr/>
            <p:nvPr/>
          </p:nvSpPr>
          <p:spPr>
            <a:xfrm>
              <a:off x="4171950" y="5753100"/>
              <a:ext cx="304800" cy="3048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u="sng"/>
            </a:p>
          </p:txBody>
        </p:sp>
        <p:sp>
          <p:nvSpPr>
            <p:cNvPr id="19" name="Oval 18"/>
            <p:cNvSpPr/>
            <p:nvPr/>
          </p:nvSpPr>
          <p:spPr>
            <a:xfrm>
              <a:off x="5953125" y="5753100"/>
              <a:ext cx="304800" cy="3048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u="sng"/>
            </a:p>
          </p:txBody>
        </p:sp>
        <p:sp>
          <p:nvSpPr>
            <p:cNvPr id="23" name="Oval 22"/>
            <p:cNvSpPr/>
            <p:nvPr/>
          </p:nvSpPr>
          <p:spPr>
            <a:xfrm>
              <a:off x="2390775" y="5753100"/>
              <a:ext cx="304800" cy="3048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u="sng"/>
            </a:p>
          </p:txBody>
        </p:sp>
      </p:grpSp>
      <p:sp>
        <p:nvSpPr>
          <p:cNvPr id="21" name="Oval 20"/>
          <p:cNvSpPr/>
          <p:nvPr/>
        </p:nvSpPr>
        <p:spPr>
          <a:xfrm>
            <a:off x="3276600" y="5753100"/>
            <a:ext cx="304800" cy="3048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6200"/>
            <a:ext cx="77724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Heterogeneous Bins: Motivation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US" sz="2800" dirty="0" smtClean="0">
                <a:solidFill>
                  <a:prstClr val="black"/>
                </a:solidFill>
                <a:latin typeface="Perpetua"/>
              </a:rPr>
              <a:t>Distribution </a:t>
            </a:r>
            <a:r>
              <a:rPr lang="en-US" sz="2400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                               </a:t>
            </a:r>
            <a:r>
              <a:rPr lang="en-US" sz="2800" dirty="0" smtClean="0">
                <a:ea typeface="Cambria Math" pitchFamily="18" charset="0"/>
              </a:rPr>
              <a:t>such that</a:t>
            </a:r>
            <a:endParaRPr lang="en-US" dirty="0"/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67000" y="1594716"/>
            <a:ext cx="1905000" cy="310284"/>
          </a:xfrm>
          <a:prstGeom prst="rect">
            <a:avLst/>
          </a:prstGeom>
          <a:noFill/>
        </p:spPr>
      </p:pic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00" y="1447800"/>
            <a:ext cx="1200150" cy="533400"/>
          </a:xfrm>
          <a:prstGeom prst="rect">
            <a:avLst/>
          </a:prstGeom>
          <a:noFill/>
        </p:spPr>
      </p:pic>
      <p:sp>
        <p:nvSpPr>
          <p:cNvPr id="11" name="Content Placeholder 2"/>
          <p:cNvSpPr txBox="1">
            <a:spLocks/>
          </p:cNvSpPr>
          <p:nvPr/>
        </p:nvSpPr>
        <p:spPr>
          <a:xfrm>
            <a:off x="457200" y="2209800"/>
            <a:ext cx="8305800" cy="426720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marL="274320" indent="-274320">
              <a:spcBef>
                <a:spcPts val="580"/>
              </a:spcBef>
              <a:buClr>
                <a:srgbClr val="D34817"/>
              </a:buClr>
              <a:buSzPct val="85000"/>
              <a:buFont typeface="Wingdings 2"/>
              <a:buChar char=""/>
              <a:defRPr/>
            </a:pPr>
            <a:r>
              <a:rPr lang="en-US" sz="2800" dirty="0" smtClean="0">
                <a:solidFill>
                  <a:prstClr val="black"/>
                </a:solidFill>
                <a:latin typeface="Perpetua"/>
              </a:rPr>
              <a:t>Heterogeneous capacity of servers</a:t>
            </a:r>
          </a:p>
          <a:p>
            <a:pPr marL="731520" lvl="1" indent="-274320">
              <a:spcBef>
                <a:spcPts val="580"/>
              </a:spcBef>
              <a:buClr>
                <a:srgbClr val="D34817"/>
              </a:buClr>
              <a:buSzPct val="85000"/>
              <a:buFont typeface="Wingdings 2"/>
              <a:buChar char=""/>
              <a:defRPr/>
            </a:pPr>
            <a:r>
              <a:rPr lang="en-US" sz="2800" dirty="0" smtClean="0">
                <a:solidFill>
                  <a:prstClr val="black"/>
                </a:solidFill>
                <a:latin typeface="Perpetua"/>
              </a:rPr>
              <a:t>A strong server simulates many virtual weak servers</a:t>
            </a:r>
          </a:p>
          <a:p>
            <a:pPr marL="731520" lvl="1" indent="-274320">
              <a:spcBef>
                <a:spcPts val="580"/>
              </a:spcBef>
              <a:buClr>
                <a:srgbClr val="D34817"/>
              </a:buClr>
              <a:buSzPct val="85000"/>
              <a:buFont typeface="Wingdings 2"/>
              <a:buChar char=""/>
              <a:defRPr/>
            </a:pPr>
            <a:r>
              <a:rPr lang="en-US" sz="2800" dirty="0" smtClean="0">
                <a:solidFill>
                  <a:prstClr val="black"/>
                </a:solidFill>
                <a:latin typeface="Perpetua"/>
              </a:rPr>
              <a:t>Each simulated server is sampled with a small probability 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09600" y="1371600"/>
            <a:ext cx="7086600" cy="685800"/>
          </a:xfrm>
          <a:prstGeom prst="roundRect">
            <a:avLst/>
          </a:prstGeom>
          <a:solidFill>
            <a:srgbClr val="FDF0CB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/>
                </a:solidFill>
              </a:rPr>
              <a:t>Distribution                            such that</a:t>
            </a:r>
            <a:endParaRPr lang="en-US" sz="2800" dirty="0">
              <a:solidFill>
                <a:schemeClr val="tx1"/>
              </a:solidFill>
            </a:endParaRPr>
          </a:p>
        </p:txBody>
      </p:sp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38400" y="1594716"/>
            <a:ext cx="1905000" cy="310284"/>
          </a:xfrm>
          <a:prstGeom prst="rect">
            <a:avLst/>
          </a:prstGeom>
          <a:noFill/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10250" y="1447800"/>
            <a:ext cx="1200150" cy="533400"/>
          </a:xfrm>
          <a:prstGeom prst="rect">
            <a:avLst/>
          </a:prstGeom>
          <a:noFill/>
        </p:spPr>
      </p:pic>
      <p:grpSp>
        <p:nvGrpSpPr>
          <p:cNvPr id="35" name="Group 34"/>
          <p:cNvGrpSpPr/>
          <p:nvPr/>
        </p:nvGrpSpPr>
        <p:grpSpPr>
          <a:xfrm>
            <a:off x="914400" y="4076700"/>
            <a:ext cx="6743700" cy="1169432"/>
            <a:chOff x="914400" y="4076700"/>
            <a:chExt cx="6743700" cy="1169432"/>
          </a:xfrm>
        </p:grpSpPr>
        <p:pic>
          <p:nvPicPr>
            <p:cNvPr id="15" name="Picture 14" descr="stackandnest.jp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14400" y="4419600"/>
              <a:ext cx="609600" cy="53035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" name="Picture 15" descr="stackandnest.jp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048500" y="4419600"/>
              <a:ext cx="609600" cy="53035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" name="Picture 16" descr="stackandnest.jp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76400" y="4076700"/>
              <a:ext cx="1135117" cy="98755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" name="Picture 17" descr="stackandnest.jp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959100" y="4419600"/>
              <a:ext cx="609600" cy="53035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" name="Picture 18" descr="stackandnest.jp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981450" y="4419600"/>
              <a:ext cx="609600" cy="53035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" name="Picture 19" descr="stackandnest.jp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003800" y="4419600"/>
              <a:ext cx="609600" cy="53035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" name="Picture 20" descr="stackandnest.jp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026150" y="4419600"/>
              <a:ext cx="609600" cy="53035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" name="TextBox 21"/>
            <p:cNvSpPr txBox="1"/>
            <p:nvPr/>
          </p:nvSpPr>
          <p:spPr>
            <a:xfrm>
              <a:off x="1066800" y="4876800"/>
              <a:ext cx="3429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1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089150" y="4876800"/>
              <a:ext cx="3429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2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111500" y="4876800"/>
              <a:ext cx="3429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3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4133850" y="4876800"/>
              <a:ext cx="3429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4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156200" y="4876800"/>
              <a:ext cx="3429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5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178550" y="4876800"/>
              <a:ext cx="3429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6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7200900" y="4876800"/>
              <a:ext cx="3429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7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447800" y="5410200"/>
            <a:ext cx="1943100" cy="800100"/>
            <a:chOff x="1447800" y="5410200"/>
            <a:chExt cx="1943100" cy="800100"/>
          </a:xfrm>
        </p:grpSpPr>
        <p:pic>
          <p:nvPicPr>
            <p:cNvPr id="29" name="Picture 28" descr="stackandnest.jp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38350" y="5410200"/>
              <a:ext cx="609600" cy="53035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" name="Picture 29" descr="stackandnest.jp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628900" y="5410200"/>
              <a:ext cx="609600" cy="53035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1" name="Picture 30" descr="stackandnest.jp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447800" y="5410200"/>
              <a:ext cx="609600" cy="53035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2" name="TextBox 31"/>
            <p:cNvSpPr txBox="1"/>
            <p:nvPr/>
          </p:nvSpPr>
          <p:spPr>
            <a:xfrm>
              <a:off x="1600200" y="5840968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2.0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2171700" y="5840968"/>
              <a:ext cx="609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2.1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819400" y="5829300"/>
              <a:ext cx="5715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2.2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>
          <a:xfrm>
            <a:off x="533400" y="6096000"/>
            <a:ext cx="7429500" cy="457200"/>
          </a:xfrm>
          <a:prstGeom prst="roundRect">
            <a:avLst/>
          </a:prstGeom>
          <a:solidFill>
            <a:srgbClr val="FDF5D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tx1"/>
                </a:solidFill>
              </a:rPr>
              <a:t>Solution</a:t>
            </a:r>
            <a:r>
              <a:rPr lang="en-US" sz="3200" dirty="0" smtClean="0">
                <a:solidFill>
                  <a:schemeClr val="tx1"/>
                </a:solidFill>
              </a:rPr>
              <a:t>: Increase the number of choices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7353300" y="5448300"/>
            <a:ext cx="1257300" cy="533400"/>
          </a:xfrm>
          <a:prstGeom prst="roundRect">
            <a:avLst/>
          </a:prstGeom>
          <a:solidFill>
            <a:srgbClr val="F8F6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-38100"/>
            <a:ext cx="77724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Heterogeneous Bins: Example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US" sz="2800" dirty="0" smtClean="0">
                <a:solidFill>
                  <a:prstClr val="black"/>
                </a:solidFill>
                <a:latin typeface="Perpetua"/>
              </a:rPr>
              <a:t>Distribution </a:t>
            </a:r>
            <a:r>
              <a:rPr lang="en-US" sz="2400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                               </a:t>
            </a:r>
            <a:r>
              <a:rPr lang="en-US" sz="2800" dirty="0" smtClean="0">
                <a:ea typeface="Cambria Math" pitchFamily="18" charset="0"/>
              </a:rPr>
              <a:t>such that</a:t>
            </a:r>
            <a:endParaRPr lang="en-US" dirty="0"/>
          </a:p>
        </p:txBody>
      </p:sp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57200" y="3716794"/>
            <a:ext cx="8305800" cy="3141206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rgbClr val="D34817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  <a:t>If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mmi10" pitchFamily="34" charset="0"/>
              </a:rPr>
              <a:t>m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mbria Math" pitchFamily="18" charset="0"/>
                <a:ea typeface="Cambria Math" pitchFamily="18" charset="0"/>
              </a:rPr>
              <a:t>=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mmi10" pitchFamily="34" charset="0"/>
              </a:rPr>
              <a:t>n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  <a:t> then 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  <a:t>2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  <a:t> choices are enough when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Symbol" pitchFamily="18" charset="2"/>
              </a:rPr>
              <a:t>a,b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Symbol" pitchFamily="18" charset="2"/>
              </a:rPr>
              <a:t> 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/>
                <a:cs typeface="Times New Roman"/>
              </a:rPr>
              <a:t>≤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  <a:t> </a:t>
            </a:r>
            <a:r>
              <a:rPr lang="en-US" sz="2400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log </a:t>
            </a:r>
            <a:r>
              <a:rPr lang="en-US" sz="2400" b="1" dirty="0" smtClean="0">
                <a:solidFill>
                  <a:srgbClr val="0070C0"/>
                </a:solidFill>
                <a:latin typeface="cmmi10" pitchFamily="34" charset="0"/>
              </a:rPr>
              <a:t>n</a:t>
            </a:r>
            <a:r>
              <a:rPr lang="en-US" sz="2400" dirty="0" smtClean="0">
                <a:solidFill>
                  <a:srgbClr val="0070C0"/>
                </a:solidFill>
                <a:latin typeface="Perpetua"/>
              </a:rPr>
              <a:t> </a:t>
            </a:r>
            <a:r>
              <a:rPr lang="en-US" sz="2000" dirty="0" smtClean="0">
                <a:solidFill>
                  <a:schemeClr val="accent2"/>
                </a:solidFill>
                <a:latin typeface="Perpetua"/>
              </a:rPr>
              <a:t>[BCM04].</a:t>
            </a:r>
          </a:p>
          <a:p>
            <a:pPr marL="274320" lvl="0" indent="-274320">
              <a:spcBef>
                <a:spcPts val="580"/>
              </a:spcBef>
              <a:buClr>
                <a:srgbClr val="D34817"/>
              </a:buClr>
              <a:buSzPct val="85000"/>
              <a:buFont typeface="Wingdings 2"/>
              <a:buChar char=""/>
              <a:defRPr/>
            </a:pPr>
            <a:r>
              <a:rPr lang="en-US" sz="2400" dirty="0" smtClean="0">
                <a:solidFill>
                  <a:prstClr val="black"/>
                </a:solidFill>
                <a:latin typeface="Perpetua"/>
              </a:rPr>
              <a:t>Not true anymore when </a:t>
            </a:r>
            <a:r>
              <a:rPr lang="en-US" sz="2400" b="1" dirty="0" smtClean="0">
                <a:solidFill>
                  <a:srgbClr val="0070C0"/>
                </a:solidFill>
                <a:latin typeface="cmmi10" pitchFamily="34" charset="0"/>
              </a:rPr>
              <a:t>m&gt;n</a:t>
            </a:r>
          </a:p>
          <a:p>
            <a:pPr marL="731520" lvl="1" indent="-274320">
              <a:spcBef>
                <a:spcPts val="580"/>
              </a:spcBef>
              <a:buClr>
                <a:srgbClr val="D34817"/>
              </a:buClr>
              <a:buSzPct val="85000"/>
              <a:buFont typeface="Wingdings 2"/>
              <a:buChar char=""/>
              <a:defRPr/>
            </a:pPr>
            <a:r>
              <a:rPr lang="en-US" sz="2000" b="1" dirty="0" smtClean="0">
                <a:solidFill>
                  <a:srgbClr val="0070C0"/>
                </a:solidFill>
                <a:latin typeface="cmmi10" pitchFamily="34" charset="0"/>
              </a:rPr>
              <a:t>n</a:t>
            </a:r>
            <a:r>
              <a:rPr lang="en-US" sz="2000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/</a:t>
            </a:r>
            <a:r>
              <a:rPr lang="en-US" sz="2000" b="1" dirty="0" smtClean="0">
                <a:solidFill>
                  <a:srgbClr val="0070C0"/>
                </a:solidFill>
                <a:latin typeface="cmmi10" pitchFamily="34" charset="0"/>
                <a:ea typeface="Cambria Math" pitchFamily="18" charset="0"/>
              </a:rPr>
              <a:t>4</a:t>
            </a:r>
            <a:r>
              <a:rPr lang="en-US" sz="2400" dirty="0" smtClean="0">
                <a:solidFill>
                  <a:prstClr val="black"/>
                </a:solidFill>
                <a:latin typeface="Perpetua"/>
              </a:rPr>
              <a:t> bins with prob. </a:t>
            </a:r>
            <a:r>
              <a:rPr lang="en-US" sz="2000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1/2</a:t>
            </a:r>
            <a:r>
              <a:rPr lang="en-US" sz="2000" b="1" dirty="0" smtClean="0">
                <a:solidFill>
                  <a:srgbClr val="0070C0"/>
                </a:solidFill>
                <a:latin typeface="cmmi10" pitchFamily="34" charset="0"/>
              </a:rPr>
              <a:t>n </a:t>
            </a:r>
            <a:r>
              <a:rPr lang="en-US" sz="2000" b="1" dirty="0" smtClean="0"/>
              <a:t> </a:t>
            </a:r>
            <a:r>
              <a:rPr lang="en-US" sz="2400" b="1" dirty="0" smtClean="0"/>
              <a:t> </a:t>
            </a:r>
            <a:r>
              <a:rPr lang="en-US" sz="2400" dirty="0" smtClean="0"/>
              <a:t>and </a:t>
            </a:r>
            <a:r>
              <a:rPr lang="en-US" sz="2400" b="1" dirty="0" smtClean="0"/>
              <a:t> </a:t>
            </a:r>
            <a:r>
              <a:rPr lang="en-US" sz="2000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3</a:t>
            </a:r>
            <a:r>
              <a:rPr lang="en-US" sz="2000" b="1" dirty="0" smtClean="0">
                <a:solidFill>
                  <a:srgbClr val="0070C0"/>
                </a:solidFill>
                <a:latin typeface="cmmi10" pitchFamily="34" charset="0"/>
                <a:ea typeface="Cambria Math" pitchFamily="18" charset="0"/>
              </a:rPr>
              <a:t>n</a:t>
            </a:r>
            <a:r>
              <a:rPr lang="en-US" sz="2000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/4</a:t>
            </a:r>
            <a:r>
              <a:rPr lang="en-US" sz="2400" dirty="0" smtClean="0"/>
              <a:t> bins with prob. </a:t>
            </a:r>
            <a:r>
              <a:rPr lang="en-US" sz="2000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7/6</a:t>
            </a:r>
            <a:r>
              <a:rPr lang="en-US" sz="2000" b="1" dirty="0" smtClean="0">
                <a:solidFill>
                  <a:srgbClr val="0070C0"/>
                </a:solidFill>
                <a:latin typeface="cmmi10" pitchFamily="34" charset="0"/>
                <a:ea typeface="Cambria Math" pitchFamily="18" charset="0"/>
              </a:rPr>
              <a:t>n</a:t>
            </a:r>
          </a:p>
          <a:p>
            <a:pPr marL="731520" lvl="1" indent="-274320">
              <a:spcBef>
                <a:spcPts val="580"/>
              </a:spcBef>
              <a:buClr>
                <a:srgbClr val="D34817"/>
              </a:buClr>
              <a:buSzPct val="85000"/>
              <a:buFont typeface="Wingdings 2"/>
              <a:buChar char=""/>
              <a:defRPr/>
            </a:pPr>
            <a:r>
              <a:rPr lang="en-US" sz="2400" dirty="0" smtClean="0">
                <a:solidFill>
                  <a:prstClr val="black"/>
                </a:solidFill>
                <a:latin typeface="Perpetua"/>
              </a:rPr>
              <a:t>The probability an item falls in the big bins is  </a:t>
            </a:r>
            <a:r>
              <a:rPr lang="en-US" sz="2400" b="1" dirty="0" smtClean="0">
                <a:solidFill>
                  <a:srgbClr val="0070C0"/>
                </a:solidFill>
                <a:latin typeface="Perpetua"/>
              </a:rPr>
              <a:t>≥ </a:t>
            </a:r>
            <a:r>
              <a:rPr lang="en-US" sz="2000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(7/8)</a:t>
            </a:r>
            <a:r>
              <a:rPr lang="en-US" sz="2000" b="1" baseline="30000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en-US" sz="2000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 = 49/64</a:t>
            </a:r>
          </a:p>
          <a:p>
            <a:pPr marL="731520" lvl="1" indent="-274320">
              <a:spcBef>
                <a:spcPts val="580"/>
              </a:spcBef>
              <a:buClr>
                <a:srgbClr val="D34817"/>
              </a:buClr>
              <a:buSzPct val="85000"/>
              <a:buFont typeface="Wingdings 2"/>
              <a:buChar char=""/>
              <a:defRPr/>
            </a:pPr>
            <a:r>
              <a:rPr lang="en-US" sz="2400" dirty="0" smtClean="0">
                <a:solidFill>
                  <a:prstClr val="black"/>
                </a:solidFill>
                <a:latin typeface="Perpetua"/>
              </a:rPr>
              <a:t>Average load of large bin is at least </a:t>
            </a:r>
            <a:r>
              <a:rPr lang="en-US" sz="2000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(49</a:t>
            </a:r>
            <a:r>
              <a:rPr lang="en-US" sz="2000" b="1" dirty="0" smtClean="0">
                <a:solidFill>
                  <a:srgbClr val="0070C0"/>
                </a:solidFill>
                <a:latin typeface="cmmi10" pitchFamily="34" charset="0"/>
                <a:ea typeface="Cambria Math" pitchFamily="18" charset="0"/>
              </a:rPr>
              <a:t>m</a:t>
            </a:r>
            <a:r>
              <a:rPr lang="en-US" sz="2000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/64)/(3</a:t>
            </a:r>
            <a:r>
              <a:rPr lang="en-US" sz="2000" b="1" dirty="0" smtClean="0">
                <a:solidFill>
                  <a:srgbClr val="0070C0"/>
                </a:solidFill>
                <a:latin typeface="cmmi10" pitchFamily="34" charset="0"/>
                <a:ea typeface="Cambria Math" pitchFamily="18" charset="0"/>
              </a:rPr>
              <a:t>n</a:t>
            </a:r>
            <a:r>
              <a:rPr lang="en-US" sz="2000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/4) = 49</a:t>
            </a:r>
            <a:r>
              <a:rPr lang="en-US" sz="2000" b="1" dirty="0" smtClean="0">
                <a:solidFill>
                  <a:srgbClr val="0070C0"/>
                </a:solidFill>
                <a:latin typeface="cmmi10" pitchFamily="34" charset="0"/>
                <a:ea typeface="Cambria Math" pitchFamily="18" charset="0"/>
              </a:rPr>
              <a:t>m</a:t>
            </a:r>
            <a:r>
              <a:rPr lang="en-US" sz="2000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/48</a:t>
            </a:r>
            <a:r>
              <a:rPr lang="en-US" sz="2000" b="1" dirty="0" smtClean="0">
                <a:solidFill>
                  <a:srgbClr val="0070C0"/>
                </a:solidFill>
                <a:latin typeface="cmmi10" pitchFamily="34" charset="0"/>
                <a:ea typeface="Cambria Math" pitchFamily="18" charset="0"/>
              </a:rPr>
              <a:t>n</a:t>
            </a:r>
            <a:r>
              <a:rPr lang="en-US" sz="2400" dirty="0" smtClean="0">
                <a:solidFill>
                  <a:prstClr val="black"/>
                </a:solidFill>
                <a:latin typeface="Perpetua"/>
              </a:rPr>
              <a:t/>
            </a:r>
            <a:br>
              <a:rPr lang="en-US" sz="2400" dirty="0" smtClean="0">
                <a:solidFill>
                  <a:prstClr val="black"/>
                </a:solidFill>
                <a:latin typeface="Perpetua"/>
              </a:rPr>
            </a:br>
            <a:endParaRPr lang="en-US" sz="2400" dirty="0" smtClean="0">
              <a:solidFill>
                <a:prstClr val="black"/>
              </a:solidFill>
              <a:latin typeface="Perpetua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95300" y="1181100"/>
            <a:ext cx="6438900" cy="647700"/>
          </a:xfrm>
          <a:prstGeom prst="roundRect">
            <a:avLst/>
          </a:prstGeom>
          <a:solidFill>
            <a:srgbClr val="FDF0CB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solidFill>
                  <a:schemeClr val="tx1"/>
                </a:solidFill>
              </a:rPr>
              <a:t>Distribution                                such that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7400" y="1398011"/>
            <a:ext cx="1943100" cy="316489"/>
          </a:xfrm>
          <a:prstGeom prst="rect">
            <a:avLst/>
          </a:prstGeom>
          <a:noFill/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76850" y="1274233"/>
            <a:ext cx="1162050" cy="516467"/>
          </a:xfrm>
          <a:prstGeom prst="rect">
            <a:avLst/>
          </a:prstGeom>
          <a:noFill/>
        </p:spPr>
      </p:pic>
      <p:sp>
        <p:nvSpPr>
          <p:cNvPr id="14" name="Rounded Rectangle 13"/>
          <p:cNvSpPr/>
          <p:nvPr/>
        </p:nvSpPr>
        <p:spPr>
          <a:xfrm>
            <a:off x="495300" y="1905000"/>
            <a:ext cx="5181600" cy="1676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4320" lvl="0" indent="-274320">
              <a:spcBef>
                <a:spcPts val="580"/>
              </a:spcBef>
              <a:buClr>
                <a:srgbClr val="D34817"/>
              </a:buClr>
              <a:buSzPct val="85000"/>
              <a:buFont typeface="Wingdings 2"/>
              <a:buChar char=""/>
              <a:defRPr/>
            </a:pPr>
            <a:endParaRPr lang="en-US" sz="2400" dirty="0" smtClean="0">
              <a:solidFill>
                <a:prstClr val="black"/>
              </a:solidFill>
              <a:latin typeface="Perpetua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95300" y="876300"/>
            <a:ext cx="7772400" cy="457200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rgbClr val="D34817"/>
              </a:buClr>
              <a:buSzPct val="85000"/>
              <a:buFont typeface="Wingdings 2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  <a:t/>
            </a:r>
            <a:b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</a:b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rgbClr val="D34817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  <a:t>Throw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mmi10" pitchFamily="34" charset="0"/>
                <a:ea typeface="Cambria Math" pitchFamily="18" charset="0"/>
              </a:rPr>
              <a:t>m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  <a:t> balls into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mmi10" pitchFamily="34" charset="0"/>
                <a:ea typeface="Cambria Math" pitchFamily="18" charset="0"/>
              </a:rPr>
              <a:t>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  <a:t> bins:</a:t>
            </a:r>
          </a:p>
          <a:p>
            <a:pPr marL="548640" marR="0" lvl="1" indent="-228600" algn="l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rgbClr val="9B2D1F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  <a:t>Pick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mbria Math" pitchFamily="18" charset="0"/>
                <a:ea typeface="Cambria Math" pitchFamily="18" charset="0"/>
                <a:cs typeface="+mn-cs"/>
              </a:rPr>
              <a:t>2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  <a:t> bins according to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mmi10" pitchFamily="34" charset="0"/>
                <a:ea typeface="+mn-ea"/>
                <a:cs typeface="+mn-cs"/>
              </a:rPr>
              <a:t>D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  <a:p>
            <a:pPr marL="548640" marR="0" lvl="1" indent="-228600" algn="l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rgbClr val="9B2D1F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  <a:t>Insert a ball into the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  <a:t>less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  <a:t> loaded bin</a:t>
            </a:r>
          </a:p>
          <a:p>
            <a:pPr marL="548640" marR="0" lvl="1" indent="-228600" algn="l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rgbClr val="9B2D1F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  <a:t>Repeat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mmi10" pitchFamily="34" charset="0"/>
                <a:ea typeface="Cambria Math" pitchFamily="18" charset="0"/>
              </a:rPr>
              <a:t>m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  <a:t> times</a:t>
            </a:r>
          </a:p>
        </p:txBody>
      </p:sp>
      <p:pic>
        <p:nvPicPr>
          <p:cNvPr id="16" name="Picture 15" descr="TP_tmp.emf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4906504" y="3619500"/>
            <a:ext cx="45719" cy="421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 descr="TP_tmp.emf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4906504" y="3619500"/>
            <a:ext cx="45719" cy="4218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3" grpId="0" animBg="1"/>
      <p:bldP spid="1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ed Rectangle 31"/>
          <p:cNvSpPr/>
          <p:nvPr/>
        </p:nvSpPr>
        <p:spPr>
          <a:xfrm>
            <a:off x="381000" y="4152900"/>
            <a:ext cx="8115300" cy="2057400"/>
          </a:xfrm>
          <a:prstGeom prst="roundRect">
            <a:avLst/>
          </a:prstGeom>
          <a:solidFill>
            <a:srgbClr val="FBFA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/>
        </p:nvSpPr>
        <p:spPr>
          <a:xfrm>
            <a:off x="609600" y="2133600"/>
            <a:ext cx="5181600" cy="1676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4320" lvl="0" indent="-274320">
              <a:spcBef>
                <a:spcPts val="580"/>
              </a:spcBef>
              <a:buClr>
                <a:srgbClr val="D34817"/>
              </a:buClr>
              <a:buSzPct val="85000"/>
              <a:buFont typeface="Wingdings 2"/>
              <a:buChar char=""/>
              <a:defRPr/>
            </a:pPr>
            <a:endParaRPr lang="en-US" sz="2400" dirty="0" smtClean="0">
              <a:solidFill>
                <a:prstClr val="black"/>
              </a:solidFill>
              <a:latin typeface="Perpetua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6200"/>
            <a:ext cx="7772400" cy="1143000"/>
          </a:xfrm>
        </p:spPr>
        <p:txBody>
          <a:bodyPr/>
          <a:lstStyle/>
          <a:p>
            <a:r>
              <a:rPr lang="en-US" dirty="0" smtClean="0"/>
              <a:t>Heterogeneous Bins – Main Result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066800"/>
            <a:ext cx="7772400" cy="4572000"/>
          </a:xfrm>
        </p:spPr>
        <p:txBody>
          <a:bodyPr/>
          <a:lstStyle/>
          <a:p>
            <a:pPr lvl="0">
              <a:buClr>
                <a:srgbClr val="D34817"/>
              </a:buClr>
              <a:buNone/>
              <a:defRPr/>
            </a:pPr>
            <a:r>
              <a:rPr lang="en-US" sz="3200" dirty="0" smtClean="0">
                <a:solidFill>
                  <a:prstClr val="black"/>
                </a:solidFill>
                <a:latin typeface="Perpetua"/>
              </a:rPr>
              <a:t/>
            </a:r>
            <a:br>
              <a:rPr lang="en-US" sz="3200" dirty="0" smtClean="0">
                <a:solidFill>
                  <a:prstClr val="black"/>
                </a:solidFill>
                <a:latin typeface="Perpetua"/>
              </a:rPr>
            </a:br>
            <a:endParaRPr lang="en-US" sz="3200" dirty="0" smtClean="0">
              <a:solidFill>
                <a:prstClr val="black"/>
              </a:solidFill>
              <a:latin typeface="Perpetua"/>
            </a:endParaRPr>
          </a:p>
          <a:p>
            <a:pPr lvl="0">
              <a:buClr>
                <a:srgbClr val="D34817"/>
              </a:buClr>
              <a:defRPr/>
            </a:pPr>
            <a:r>
              <a:rPr lang="en-US" sz="2400" dirty="0" smtClean="0">
                <a:solidFill>
                  <a:prstClr val="black"/>
                </a:solidFill>
                <a:latin typeface="Perpetua"/>
              </a:rPr>
              <a:t>Throw </a:t>
            </a:r>
            <a:r>
              <a:rPr lang="en-US" sz="2400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m</a:t>
            </a:r>
            <a:r>
              <a:rPr lang="en-US" sz="2400" dirty="0" smtClean="0">
                <a:solidFill>
                  <a:prstClr val="black"/>
                </a:solidFill>
                <a:latin typeface="Perpetua"/>
              </a:rPr>
              <a:t> balls into </a:t>
            </a:r>
            <a:r>
              <a:rPr lang="en-US" sz="2400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n</a:t>
            </a:r>
            <a:r>
              <a:rPr lang="en-US" sz="2400" dirty="0" smtClean="0">
                <a:solidFill>
                  <a:prstClr val="black"/>
                </a:solidFill>
                <a:latin typeface="Perpetua"/>
              </a:rPr>
              <a:t> bins:</a:t>
            </a:r>
          </a:p>
          <a:p>
            <a:pPr lvl="1">
              <a:buClr>
                <a:srgbClr val="9B2D1F"/>
              </a:buClr>
              <a:defRPr/>
            </a:pPr>
            <a:r>
              <a:rPr lang="en-US" dirty="0" smtClean="0">
                <a:solidFill>
                  <a:prstClr val="black"/>
                </a:solidFill>
                <a:latin typeface="Perpetua"/>
              </a:rPr>
              <a:t>Pick </a:t>
            </a:r>
            <a:r>
              <a:rPr lang="en-US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d</a:t>
            </a:r>
            <a:r>
              <a:rPr lang="en-US" dirty="0" smtClean="0">
                <a:solidFill>
                  <a:prstClr val="black"/>
                </a:solidFill>
                <a:latin typeface="Perpetua"/>
              </a:rPr>
              <a:t> bins according to </a:t>
            </a:r>
            <a:r>
              <a:rPr lang="en-US" b="1" dirty="0" smtClean="0">
                <a:solidFill>
                  <a:srgbClr val="0070C0"/>
                </a:solidFill>
                <a:latin typeface="cmmi10" pitchFamily="34" charset="0"/>
              </a:rPr>
              <a:t>D</a:t>
            </a:r>
            <a:r>
              <a:rPr lang="en-US" dirty="0" smtClean="0">
                <a:solidFill>
                  <a:prstClr val="black"/>
                </a:solidFill>
                <a:latin typeface="Perpetua"/>
              </a:rPr>
              <a:t> .</a:t>
            </a:r>
          </a:p>
          <a:p>
            <a:pPr lvl="1">
              <a:buClr>
                <a:srgbClr val="9B2D1F"/>
              </a:buClr>
              <a:defRPr/>
            </a:pPr>
            <a:r>
              <a:rPr lang="en-US" dirty="0" smtClean="0">
                <a:solidFill>
                  <a:prstClr val="black"/>
                </a:solidFill>
                <a:latin typeface="Perpetua"/>
              </a:rPr>
              <a:t>Insert a ball into the </a:t>
            </a:r>
            <a:r>
              <a:rPr lang="en-US" b="1" dirty="0" smtClean="0">
                <a:solidFill>
                  <a:prstClr val="black"/>
                </a:solidFill>
                <a:latin typeface="Perpetua"/>
              </a:rPr>
              <a:t>less</a:t>
            </a:r>
            <a:r>
              <a:rPr lang="en-US" dirty="0" smtClean="0">
                <a:solidFill>
                  <a:prstClr val="black"/>
                </a:solidFill>
                <a:latin typeface="Perpetua"/>
              </a:rPr>
              <a:t> loaded bin.</a:t>
            </a:r>
          </a:p>
          <a:p>
            <a:pPr lvl="1">
              <a:buClr>
                <a:srgbClr val="9B2D1F"/>
              </a:buClr>
              <a:defRPr/>
            </a:pPr>
            <a:r>
              <a:rPr lang="en-US" dirty="0" smtClean="0">
                <a:solidFill>
                  <a:prstClr val="black"/>
                </a:solidFill>
                <a:latin typeface="Perpetua"/>
              </a:rPr>
              <a:t>Repeat </a:t>
            </a:r>
            <a:r>
              <a:rPr lang="en-US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m</a:t>
            </a:r>
            <a:r>
              <a:rPr lang="en-US" dirty="0" smtClean="0">
                <a:solidFill>
                  <a:prstClr val="black"/>
                </a:solidFill>
                <a:latin typeface="Perpetua"/>
              </a:rPr>
              <a:t> times.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5" name="Picture 4" descr="TP_tmp.emf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5058904" y="3788905"/>
            <a:ext cx="45719" cy="4218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TP_tmp.emf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5058904" y="3788905"/>
            <a:ext cx="45719" cy="42188"/>
          </a:xfrm>
          <a:prstGeom prst="rect">
            <a:avLst/>
          </a:prstGeom>
          <a:noFill/>
          <a:ln>
            <a:noFill/>
          </a:ln>
        </p:spPr>
      </p:pic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>
            <a:off x="609600" y="1371600"/>
            <a:ext cx="7086600" cy="685800"/>
          </a:xfrm>
          <a:prstGeom prst="roundRect">
            <a:avLst/>
          </a:prstGeom>
          <a:solidFill>
            <a:srgbClr val="FDF0CB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solidFill>
                  <a:schemeClr val="tx1"/>
                </a:solidFill>
              </a:rPr>
              <a:t>Distribution                           such that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16" name="Picture 7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09800" y="1600200"/>
            <a:ext cx="1600200" cy="260638"/>
          </a:xfrm>
          <a:prstGeom prst="rect">
            <a:avLst/>
          </a:prstGeom>
          <a:noFill/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29200" y="1524000"/>
            <a:ext cx="1028700" cy="457200"/>
          </a:xfrm>
          <a:prstGeom prst="rect">
            <a:avLst/>
          </a:prstGeom>
          <a:noFill/>
        </p:spPr>
      </p:pic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088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090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609600" y="3276600"/>
            <a:ext cx="7962900" cy="4572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rgbClr val="D34817"/>
              </a:buClr>
              <a:buSzPct val="85000"/>
              <a:buFont typeface="Wingdings 2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  <a:t/>
            </a:r>
            <a:b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</a:b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rgbClr val="D34817"/>
              </a:buClr>
              <a:buSzPct val="85000"/>
              <a:buFont typeface="Wingdings 2"/>
              <a:buNone/>
              <a:tabLst/>
              <a:defRPr/>
            </a:pP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Perpetua"/>
              </a:rPr>
              <a:t>Lower bound</a:t>
            </a:r>
            <a:r>
              <a:rPr lang="en-US" sz="2800" dirty="0" smtClean="0">
                <a:solidFill>
                  <a:prstClr val="black"/>
                </a:solidFill>
                <a:latin typeface="Perpetua"/>
              </a:rPr>
              <a:t>: If                               then gap is </a:t>
            </a:r>
            <a:r>
              <a:rPr lang="en-US" sz="2800" b="1" dirty="0" smtClean="0">
                <a:solidFill>
                  <a:prstClr val="black"/>
                </a:solidFill>
                <a:latin typeface="Perpetua"/>
              </a:rPr>
              <a:t>linear</a:t>
            </a:r>
            <a:r>
              <a:rPr lang="en-US" sz="2800" dirty="0" smtClean="0">
                <a:solidFill>
                  <a:prstClr val="black"/>
                </a:solidFill>
                <a:latin typeface="Perpetua"/>
              </a:rPr>
              <a:t> in </a:t>
            </a:r>
            <a:r>
              <a:rPr lang="en-US" sz="2800" dirty="0" smtClean="0">
                <a:solidFill>
                  <a:prstClr val="black"/>
                </a:solidFill>
                <a:latin typeface="cmmi10" pitchFamily="34" charset="0"/>
              </a:rPr>
              <a:t>m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rgbClr val="D34817"/>
              </a:buClr>
              <a:buSzPct val="85000"/>
              <a:buFont typeface="Wingdings 2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rgbClr val="D34817"/>
              </a:buClr>
              <a:buSzPct val="85000"/>
              <a:buFont typeface="Wingdings 2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  <a:t>Upper bound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  <a:t>: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erpetua"/>
                <a:ea typeface="+mn-ea"/>
                <a:cs typeface="+mn-cs"/>
              </a:rPr>
              <a:t>If                               then gap is 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092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091" name="Picture 19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33700" y="4419600"/>
            <a:ext cx="2247900" cy="381000"/>
          </a:xfrm>
          <a:prstGeom prst="rect">
            <a:avLst/>
          </a:prstGeom>
          <a:solidFill>
            <a:srgbClr val="F8F696"/>
          </a:solidFill>
        </p:spPr>
      </p:pic>
      <p:sp>
        <p:nvSpPr>
          <p:cNvPr id="3094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093" name="Picture 21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33700" y="5410200"/>
            <a:ext cx="2247900" cy="381000"/>
          </a:xfrm>
          <a:prstGeom prst="rect">
            <a:avLst/>
          </a:prstGeom>
          <a:solidFill>
            <a:srgbClr val="F8F696"/>
          </a:solidFill>
          <a:ln>
            <a:solidFill>
              <a:srgbClr val="FBFAC4"/>
            </a:solidFill>
          </a:ln>
        </p:spPr>
      </p:pic>
      <p:sp>
        <p:nvSpPr>
          <p:cNvPr id="3096" name="Rectangle 2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095" name="Picture 23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19900" y="5295900"/>
            <a:ext cx="1219200" cy="742950"/>
          </a:xfrm>
          <a:prstGeom prst="rect">
            <a:avLst/>
          </a:prstGeom>
          <a:noFill/>
        </p:spPr>
      </p:pic>
      <p:sp>
        <p:nvSpPr>
          <p:cNvPr id="27" name="Rounded Rectangular Callout 26"/>
          <p:cNvSpPr/>
          <p:nvPr/>
        </p:nvSpPr>
        <p:spPr>
          <a:xfrm>
            <a:off x="5486400" y="2705100"/>
            <a:ext cx="3429000" cy="1676400"/>
          </a:xfrm>
          <a:prstGeom prst="wedgeRoundRectCallout">
            <a:avLst>
              <a:gd name="adj1" fmla="val -72262"/>
              <a:gd name="adj2" fmla="val 50723"/>
              <a:gd name="adj3" fmla="val 16667"/>
            </a:avLst>
          </a:prstGeom>
          <a:solidFill>
            <a:srgbClr val="ECE8E1">
              <a:alpha val="52941"/>
            </a:srgb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98" name="Rectangle 2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100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099" name="Picture 27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19800" y="2933700"/>
            <a:ext cx="2457450" cy="1133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23" grpId="0"/>
      <p:bldP spid="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Effect of Heterogneouty</a:t>
            </a:r>
          </a:p>
        </p:txBody>
      </p:sp>
      <p:pic>
        <p:nvPicPr>
          <p:cNvPr id="4" name="Chart 1"/>
          <p:cNvPicPr>
            <a:picLocks noGrp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1401763"/>
            <a:ext cx="7516813" cy="5334000"/>
          </a:xfrm>
          <a:prstGeom prst="rect">
            <a:avLst/>
          </a:prstGeom>
          <a:noFill/>
        </p:spPr>
      </p:pic>
      <p:sp>
        <p:nvSpPr>
          <p:cNvPr id="1536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Perpetua" pitchFamily="18" charset="0"/>
            </a:endParaRPr>
          </a:p>
        </p:txBody>
      </p:sp>
      <p:pic>
        <p:nvPicPr>
          <p:cNvPr id="15365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10400" y="3162300"/>
            <a:ext cx="14192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Perpetua" pitchFamily="18" charset="0"/>
            </a:endParaRPr>
          </a:p>
        </p:txBody>
      </p:sp>
      <p:pic>
        <p:nvPicPr>
          <p:cNvPr id="15367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10400" y="2705100"/>
            <a:ext cx="5715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Perpetua" pitchFamily="18" charset="0"/>
            </a:endParaRPr>
          </a:p>
        </p:txBody>
      </p:sp>
      <p:pic>
        <p:nvPicPr>
          <p:cNvPr id="15369" name="Picture 5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734300" y="2705100"/>
            <a:ext cx="5715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Upper Bound: Proof Idea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66700" y="1447800"/>
            <a:ext cx="8648700" cy="45720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If                             then the process is </a:t>
            </a:r>
            <a:r>
              <a:rPr lang="en-US" sz="2400" b="1" dirty="0" smtClean="0"/>
              <a:t>dominated</a:t>
            </a:r>
            <a:r>
              <a:rPr lang="en-US" sz="2400" dirty="0" smtClean="0"/>
              <a:t> by uniform </a:t>
            </a:r>
            <a:r>
              <a:rPr lang="en-US" sz="2200" dirty="0" smtClean="0">
                <a:latin typeface="cmmi10" pitchFamily="34" charset="0"/>
                <a:ea typeface="Cambria Math" pitchFamily="18" charset="0"/>
              </a:rPr>
              <a:t>k</a:t>
            </a:r>
            <a:r>
              <a:rPr lang="en-US" sz="2400" dirty="0" smtClean="0"/>
              <a:t> choices</a:t>
            </a:r>
          </a:p>
          <a:p>
            <a:r>
              <a:rPr lang="en-US" sz="2400" dirty="0" smtClean="0"/>
              <a:t>Proof by coupling:</a:t>
            </a:r>
          </a:p>
          <a:p>
            <a:pPr>
              <a:buNone/>
            </a:pPr>
            <a:endParaRPr lang="en-US" sz="2400" dirty="0" smtClean="0"/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76300" y="1485900"/>
            <a:ext cx="1752600" cy="381000"/>
          </a:xfrm>
          <a:prstGeom prst="rect">
            <a:avLst/>
          </a:prstGeom>
          <a:noFill/>
        </p:spPr>
      </p:pic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0" y="381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5372100" y="2286000"/>
            <a:ext cx="3467100" cy="952500"/>
            <a:chOff x="3390900" y="2438400"/>
            <a:chExt cx="3733800" cy="952500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6" name="Rounded Rectangular Callout 5"/>
            <p:cNvSpPr/>
            <p:nvPr/>
          </p:nvSpPr>
          <p:spPr>
            <a:xfrm>
              <a:off x="3390900" y="2438400"/>
              <a:ext cx="3733800" cy="952500"/>
            </a:xfrm>
            <a:prstGeom prst="wedgeRoundRectCallout">
              <a:avLst>
                <a:gd name="adj1" fmla="val -36019"/>
                <a:gd name="adj2" fmla="val -105211"/>
                <a:gd name="adj3" fmla="val 16667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5603" name="Picture 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619500" y="2514600"/>
              <a:ext cx="1095375" cy="381000"/>
            </a:xfrm>
            <a:prstGeom prst="rect">
              <a:avLst/>
            </a:prstGeom>
            <a:grpFill/>
          </p:spPr>
        </p:pic>
        <p:pic>
          <p:nvPicPr>
            <p:cNvPr id="25606" name="Picture 6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619500" y="2895600"/>
              <a:ext cx="3095625" cy="381000"/>
            </a:xfrm>
            <a:prstGeom prst="rect">
              <a:avLst/>
            </a:prstGeom>
            <a:grpFill/>
          </p:spPr>
        </p:pic>
      </p:grpSp>
      <p:sp>
        <p:nvSpPr>
          <p:cNvPr id="25609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" name="Rounded Rectangular Callout 15"/>
          <p:cNvSpPr/>
          <p:nvPr/>
        </p:nvSpPr>
        <p:spPr>
          <a:xfrm>
            <a:off x="228600" y="3429000"/>
            <a:ext cx="2667000" cy="1219200"/>
          </a:xfrm>
          <a:prstGeom prst="wedgeRoundRectCallout">
            <a:avLst>
              <a:gd name="adj1" fmla="val 79224"/>
              <a:gd name="adj2" fmla="val -94964"/>
              <a:gd name="adj3" fmla="val 16667"/>
            </a:avLst>
          </a:prstGeom>
          <a:solidFill>
            <a:srgbClr val="FDF5D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An exact copy of </a:t>
            </a:r>
          </a:p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uniform </a:t>
            </a:r>
            <a:r>
              <a:rPr lang="en-US" sz="2400" b="1" dirty="0" smtClean="0">
                <a:solidFill>
                  <a:srgbClr val="0070C0"/>
                </a:solidFill>
                <a:latin typeface="cmmi10" pitchFamily="34" charset="0"/>
              </a:rPr>
              <a:t>k</a:t>
            </a:r>
            <a:r>
              <a:rPr lang="en-US" sz="2400" dirty="0" smtClean="0">
                <a:solidFill>
                  <a:schemeClr val="tx1"/>
                </a:solidFill>
              </a:rPr>
              <a:t>-choice 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3" name="Rounded Rectangular Callout 22"/>
          <p:cNvSpPr/>
          <p:nvPr/>
        </p:nvSpPr>
        <p:spPr>
          <a:xfrm>
            <a:off x="5715000" y="3390900"/>
            <a:ext cx="3200400" cy="1219200"/>
          </a:xfrm>
          <a:prstGeom prst="wedgeRoundRectCallout">
            <a:avLst>
              <a:gd name="adj1" fmla="val -72734"/>
              <a:gd name="adj2" fmla="val -84937"/>
              <a:gd name="adj3" fmla="val 16667"/>
            </a:avLst>
          </a:prstGeom>
          <a:solidFill>
            <a:srgbClr val="FDF5D7">
              <a:alpha val="6509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An exact copy of </a:t>
            </a:r>
          </a:p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heterogeneous </a:t>
            </a:r>
            <a:r>
              <a:rPr lang="en-US" sz="2400" b="1" dirty="0" smtClean="0">
                <a:solidFill>
                  <a:srgbClr val="0070C0"/>
                </a:solidFill>
                <a:latin typeface="cmmi10" pitchFamily="34" charset="0"/>
              </a:rPr>
              <a:t>d</a:t>
            </a:r>
            <a:r>
              <a:rPr lang="en-US" sz="2400" dirty="0" smtClean="0">
                <a:solidFill>
                  <a:schemeClr val="tx1"/>
                </a:solidFill>
              </a:rPr>
              <a:t>-choice 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71500" y="4914900"/>
            <a:ext cx="8077200" cy="914400"/>
          </a:xfrm>
          <a:prstGeom prst="roundRect">
            <a:avLst/>
          </a:prstGeom>
          <a:solidFill>
            <a:srgbClr val="F8F69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</a:rPr>
              <a:t>Invariant: </a:t>
            </a:r>
          </a:p>
          <a:p>
            <a:pPr algn="ctr"/>
            <a:r>
              <a:rPr lang="en-US" sz="2800" dirty="0" smtClean="0">
                <a:solidFill>
                  <a:schemeClr val="tx1"/>
                </a:solidFill>
              </a:rPr>
              <a:t>uniform </a:t>
            </a:r>
            <a:r>
              <a:rPr lang="en-US" sz="2800" dirty="0" smtClean="0">
                <a:solidFill>
                  <a:schemeClr val="tx1"/>
                </a:solidFill>
                <a:latin typeface="cmmi10" pitchFamily="34" charset="0"/>
              </a:rPr>
              <a:t>k</a:t>
            </a:r>
            <a:r>
              <a:rPr lang="en-US" sz="2800" dirty="0" smtClean="0">
                <a:solidFill>
                  <a:schemeClr val="tx1"/>
                </a:solidFill>
              </a:rPr>
              <a:t>-choice more loaded than heterogeneous </a:t>
            </a:r>
            <a:r>
              <a:rPr lang="en-US" sz="2800" dirty="0" smtClean="0">
                <a:solidFill>
                  <a:schemeClr val="tx1"/>
                </a:solidFill>
                <a:latin typeface="cmmi10" pitchFamily="34" charset="0"/>
              </a:rPr>
              <a:t>d</a:t>
            </a:r>
            <a:r>
              <a:rPr lang="en-US" sz="2800" dirty="0" smtClean="0">
                <a:solidFill>
                  <a:schemeClr val="tx1"/>
                </a:solidFill>
              </a:rPr>
              <a:t>-choice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8" name="Left-Right Arrow 17"/>
          <p:cNvSpPr/>
          <p:nvPr/>
        </p:nvSpPr>
        <p:spPr>
          <a:xfrm>
            <a:off x="2933700" y="3695700"/>
            <a:ext cx="2743200" cy="76200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Dependencies 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43300" y="2390775"/>
            <a:ext cx="1809750" cy="619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6" grpId="0" animBg="1"/>
      <p:bldP spid="23" grpId="0" animBg="1"/>
      <p:bldP spid="17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Coupling</a:t>
            </a:r>
          </a:p>
        </p:txBody>
      </p:sp>
      <p:graphicFrame>
        <p:nvGraphicFramePr>
          <p:cNvPr id="1026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800100" y="1485900"/>
          <a:ext cx="7505700" cy="3124200"/>
        </p:xfrm>
        <a:graphic>
          <a:graphicData uri="http://schemas.openxmlformats.org/presentationml/2006/ole">
            <p:oleObj spid="_x0000_s3074" r:id="rId3" imgW="7510923" imgH="3121423" progId="Excel.Sheet.8">
              <p:embed/>
            </p:oleObj>
          </a:graphicData>
        </a:graphic>
      </p:graphicFrame>
      <p:sp>
        <p:nvSpPr>
          <p:cNvPr id="1028" name="Content Placeholder 2"/>
          <p:cNvSpPr txBox="1">
            <a:spLocks/>
          </p:cNvSpPr>
          <p:nvPr/>
        </p:nvSpPr>
        <p:spPr bwMode="auto">
          <a:xfrm>
            <a:off x="304800" y="4495800"/>
            <a:ext cx="86487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r>
              <a:rPr lang="en-US" sz="2400" dirty="0">
                <a:latin typeface="Perpetua" pitchFamily="18" charset="0"/>
              </a:rPr>
              <a:t>The Het. process inserts a ball in Bin </a:t>
            </a:r>
            <a:r>
              <a:rPr lang="en-US" sz="2400" dirty="0">
                <a:latin typeface="cmmi10" pitchFamily="34" charset="0"/>
              </a:rPr>
              <a:t>j</a:t>
            </a: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r>
              <a:rPr lang="en-US" sz="2400" dirty="0">
                <a:latin typeface="Perpetua" pitchFamily="18" charset="0"/>
              </a:rPr>
              <a:t>The Uniform process inserts a ball in Bin </a:t>
            </a:r>
            <a:r>
              <a:rPr lang="en-US" sz="2400" dirty="0" err="1">
                <a:latin typeface="cmmi10" pitchFamily="34" charset="0"/>
              </a:rPr>
              <a:t>i</a:t>
            </a:r>
            <a:endParaRPr lang="en-US" sz="2400" dirty="0">
              <a:latin typeface="cmmi10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r>
              <a:rPr lang="en-US" sz="2400" dirty="0" smtClean="0">
                <a:latin typeface="Perpetua" pitchFamily="18" charset="0"/>
              </a:rPr>
              <a:t>If </a:t>
            </a:r>
            <a:r>
              <a:rPr lang="en-US" sz="2400" dirty="0" smtClean="0">
                <a:latin typeface="cmmi12" pitchFamily="34" charset="0"/>
              </a:rPr>
              <a:t>j     </a:t>
            </a:r>
            <a:r>
              <a:rPr lang="en-US" sz="2400" dirty="0" smtClean="0"/>
              <a:t> ≥ </a:t>
            </a:r>
            <a:r>
              <a:rPr lang="en-US" sz="2400" dirty="0" err="1" smtClean="0">
                <a:latin typeface="cmmi12" pitchFamily="34" charset="0"/>
              </a:rPr>
              <a:t>i</a:t>
            </a:r>
            <a:r>
              <a:rPr lang="en-US" sz="2400" dirty="0" smtClean="0">
                <a:latin typeface="cmmi12" pitchFamily="34" charset="0"/>
              </a:rPr>
              <a:t>   </a:t>
            </a:r>
            <a:r>
              <a:rPr lang="en-US" sz="2400" dirty="0" smtClean="0"/>
              <a:t> </a:t>
            </a:r>
            <a:r>
              <a:rPr lang="en-US" sz="2400" dirty="0" smtClean="0">
                <a:latin typeface="Perpetua" pitchFamily="18" charset="0"/>
              </a:rPr>
              <a:t>then invariant is maintained</a:t>
            </a: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None/>
            </a:pPr>
            <a:endParaRPr lang="en-US" sz="2400" dirty="0">
              <a:latin typeface="Perpetua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71500" y="5829300"/>
            <a:ext cx="7543800" cy="8001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tx1"/>
                </a:solidFill>
              </a:rPr>
              <a:t>Goal:</a:t>
            </a:r>
            <a:r>
              <a:rPr lang="en-US" sz="3200" dirty="0">
                <a:solidFill>
                  <a:schemeClr val="tx1"/>
                </a:solidFill>
              </a:rPr>
              <a:t> Find a coupling such that </a:t>
            </a:r>
            <a:r>
              <a:rPr lang="en-US" sz="3200" dirty="0">
                <a:solidFill>
                  <a:schemeClr val="tx1"/>
                </a:solidFill>
                <a:latin typeface="cmmi12" pitchFamily="34" charset="0"/>
              </a:rPr>
              <a:t>j     </a:t>
            </a:r>
            <a:r>
              <a:rPr lang="en-US" sz="3200" dirty="0">
                <a:solidFill>
                  <a:schemeClr val="tx1"/>
                </a:solidFill>
              </a:rPr>
              <a:t> ≥ </a:t>
            </a:r>
            <a:r>
              <a:rPr lang="en-US" sz="3200" dirty="0" err="1">
                <a:solidFill>
                  <a:schemeClr val="tx1"/>
                </a:solidFill>
                <a:latin typeface="cmmi12" pitchFamily="34" charset="0"/>
              </a:rPr>
              <a:t>i</a:t>
            </a:r>
            <a:endParaRPr lang="en-US" sz="3200" dirty="0">
              <a:solidFill>
                <a:schemeClr val="tx1"/>
              </a:solidFill>
              <a:latin typeface="cmmi12" pitchFamily="34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4914900" y="762000"/>
            <a:ext cx="3810000" cy="1447800"/>
          </a:xfrm>
          <a:prstGeom prst="wedgeRoundRectCallout">
            <a:avLst>
              <a:gd name="adj1" fmla="val -78123"/>
              <a:gd name="adj2" fmla="val 84911"/>
              <a:gd name="adj3" fmla="val 16667"/>
            </a:avLst>
          </a:prstGeom>
          <a:solidFill>
            <a:srgbClr val="F7C5B3">
              <a:alpha val="8980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</a:rPr>
              <a:t>Het. d is </a:t>
            </a:r>
            <a:r>
              <a:rPr lang="en-US" sz="2800" b="1" i="1" dirty="0" err="1" smtClean="0">
                <a:solidFill>
                  <a:schemeClr val="tx1"/>
                </a:solidFill>
              </a:rPr>
              <a:t>majorized</a:t>
            </a:r>
            <a:r>
              <a:rPr lang="en-US" sz="2800" dirty="0" smtClean="0">
                <a:solidFill>
                  <a:schemeClr val="tx1"/>
                </a:solidFill>
              </a:rPr>
              <a:t> by Uniform k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933700" y="3924300"/>
            <a:ext cx="228600" cy="228600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5029200" y="3924300"/>
            <a:ext cx="228600" cy="228600"/>
          </a:xfrm>
          <a:prstGeom prst="ellipse">
            <a:avLst/>
          </a:prstGeom>
          <a:solidFill>
            <a:srgbClr val="B1DDBF"/>
          </a:solidFill>
          <a:ln>
            <a:solidFill>
              <a:srgbClr val="B1DD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-3.33333E-6 -0.2064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111E-6 L 0 -0.116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8" grpId="0"/>
      <p:bldP spid="7" grpId="0" animBg="1"/>
      <p:bldP spid="8" grpId="0" animBg="1"/>
      <p:bldP spid="8" grpId="1" animBg="1"/>
      <p:bldP spid="9" grpId="0" animBg="1"/>
      <p:bldP spid="9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90500" y="1409700"/>
            <a:ext cx="4000500" cy="35433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ounded Rectangle 24"/>
          <p:cNvSpPr/>
          <p:nvPr/>
        </p:nvSpPr>
        <p:spPr>
          <a:xfrm>
            <a:off x="1485900" y="5880675"/>
            <a:ext cx="5486400" cy="647700"/>
          </a:xfrm>
          <a:prstGeom prst="roundRect">
            <a:avLst/>
          </a:prstGeom>
          <a:solidFill>
            <a:srgbClr val="F8F696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4648200" y="1409700"/>
            <a:ext cx="4267200" cy="35433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Coupling</a:t>
            </a:r>
            <a:endParaRPr lang="en-US" dirty="0"/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762000" y="1409700"/>
            <a:ext cx="32004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mmi10"/>
              </a:rPr>
              <a:t>¹</a:t>
            </a:r>
            <a:r>
              <a:rPr lang="en-US" sz="2000" baseline="-25000" dirty="0" smtClean="0">
                <a:latin typeface="cmmi10"/>
              </a:rPr>
              <a:t>s</a:t>
            </a:r>
            <a:r>
              <a:rPr lang="en-US" sz="2000" dirty="0" smtClean="0"/>
              <a:t> = Pr[ </a:t>
            </a:r>
            <a:r>
              <a:rPr lang="en-US" sz="2000" b="1" dirty="0" smtClean="0">
                <a:solidFill>
                  <a:srgbClr val="0070C0"/>
                </a:solidFill>
                <a:latin typeface="cmmi10" pitchFamily="34" charset="0"/>
              </a:rPr>
              <a:t>U</a:t>
            </a:r>
            <a:r>
              <a:rPr lang="en-US" sz="2000" dirty="0" smtClean="0"/>
              <a:t> puts a ball in the </a:t>
            </a:r>
          </a:p>
          <a:p>
            <a:r>
              <a:rPr lang="en-US" sz="2000" dirty="0" smtClean="0">
                <a:latin typeface="cmmi10" pitchFamily="34" charset="0"/>
              </a:rPr>
              <a:t>             s  </a:t>
            </a:r>
            <a:r>
              <a:rPr lang="en-US" sz="2000" dirty="0" smtClean="0"/>
              <a:t> most loaded bins]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4991100" y="1409700"/>
            <a:ext cx="4038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cmmi10"/>
              </a:rPr>
              <a:t>Ã</a:t>
            </a:r>
            <a:r>
              <a:rPr lang="en-US" sz="2000" baseline="-25000" dirty="0" err="1" smtClean="0">
                <a:latin typeface="cmmi10"/>
              </a:rPr>
              <a:t>t</a:t>
            </a:r>
            <a:r>
              <a:rPr lang="en-US" sz="2000" baseline="-25000" dirty="0" err="1" smtClean="0">
                <a:latin typeface="Cambria Math" pitchFamily="18" charset="0"/>
                <a:ea typeface="Cambria Math" pitchFamily="18" charset="0"/>
              </a:rPr>
              <a:t>,</a:t>
            </a:r>
            <a:r>
              <a:rPr lang="en-US" sz="2000" baseline="-25000" dirty="0" err="1" smtClean="0">
                <a:latin typeface="cmmi10"/>
              </a:rPr>
              <a:t>s</a:t>
            </a:r>
            <a:r>
              <a:rPr lang="en-US" sz="2000" dirty="0" smtClean="0"/>
              <a:t> = Pr[ </a:t>
            </a:r>
            <a:r>
              <a:rPr lang="en-US" sz="2000" dirty="0" smtClean="0">
                <a:solidFill>
                  <a:srgbClr val="0070C0"/>
                </a:solidFill>
                <a:latin typeface="cmmi10" pitchFamily="34" charset="0"/>
              </a:rPr>
              <a:t>H</a:t>
            </a:r>
            <a:r>
              <a:rPr lang="en-US" sz="2000" dirty="0" smtClean="0"/>
              <a:t> puts a ball in the </a:t>
            </a:r>
            <a:r>
              <a:rPr lang="en-US" sz="2000" dirty="0" smtClean="0">
                <a:latin typeface="cmmi10" pitchFamily="34" charset="0"/>
              </a:rPr>
              <a:t>s </a:t>
            </a:r>
            <a:r>
              <a:rPr lang="en-US" sz="2000" dirty="0" smtClean="0"/>
              <a:t> </a:t>
            </a:r>
            <a:r>
              <a:rPr lang="en-US" sz="2000" dirty="0" smtClean="0">
                <a:latin typeface="cmmi10" pitchFamily="34" charset="0"/>
              </a:rPr>
              <a:t> </a:t>
            </a:r>
            <a:r>
              <a:rPr lang="en-US" sz="2000" dirty="0" smtClean="0"/>
              <a:t>most </a:t>
            </a:r>
          </a:p>
          <a:p>
            <a:r>
              <a:rPr lang="en-US" sz="2000" dirty="0" smtClean="0"/>
              <a:t>                            loaded bins in time </a:t>
            </a:r>
            <a:r>
              <a:rPr lang="en-US" sz="2000" dirty="0" smtClean="0">
                <a:latin typeface="cmmi10" pitchFamily="34" charset="0"/>
              </a:rPr>
              <a:t>t</a:t>
            </a:r>
            <a:r>
              <a:rPr lang="en-US" sz="2000" dirty="0" smtClean="0"/>
              <a:t>] </a:t>
            </a:r>
            <a:endParaRPr lang="en-US" dirty="0" smtClean="0"/>
          </a:p>
        </p:txBody>
      </p:sp>
      <p:sp>
        <p:nvSpPr>
          <p:cNvPr id="18" name="TextBox 17"/>
          <p:cNvSpPr txBox="1"/>
          <p:nvPr/>
        </p:nvSpPr>
        <p:spPr>
          <a:xfrm>
            <a:off x="419100" y="3962400"/>
            <a:ext cx="3467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cmmi10" pitchFamily="34" charset="0"/>
              </a:rPr>
              <a:t>i</a:t>
            </a:r>
            <a:r>
              <a:rPr lang="en-US" sz="2400" dirty="0" smtClean="0"/>
              <a:t> is such that   </a:t>
            </a:r>
            <a:r>
              <a:rPr lang="en-US" sz="2400" dirty="0" smtClean="0">
                <a:latin typeface="cmmi10"/>
              </a:rPr>
              <a:t>¹</a:t>
            </a:r>
            <a:r>
              <a:rPr lang="en-US" sz="2400" baseline="-25000" dirty="0" smtClean="0">
                <a:latin typeface="cmmi10"/>
              </a:rPr>
              <a:t>i</a:t>
            </a:r>
            <a:r>
              <a:rPr lang="en-US" sz="2400" baseline="-25000" dirty="0" smtClean="0">
                <a:latin typeface="Cambria Math" pitchFamily="18" charset="0"/>
                <a:ea typeface="Cambria Math" pitchFamily="18" charset="0"/>
              </a:rPr>
              <a:t>-</a:t>
            </a:r>
            <a:r>
              <a:rPr lang="en-US" sz="2400" baseline="-25000" dirty="0" smtClean="0">
                <a:latin typeface="cmmi10"/>
              </a:rPr>
              <a:t>1</a:t>
            </a:r>
            <a:r>
              <a:rPr lang="en-US" sz="2400" dirty="0" smtClean="0"/>
              <a:t> </a:t>
            </a:r>
            <a:r>
              <a:rPr lang="en-US" sz="2400" dirty="0" smtClean="0">
                <a:latin typeface="Cambria Math" pitchFamily="18" charset="0"/>
                <a:ea typeface="Cambria Math" pitchFamily="18" charset="0"/>
              </a:rPr>
              <a:t>&lt;</a:t>
            </a:r>
            <a:r>
              <a:rPr lang="en-US" sz="2400" dirty="0" smtClean="0">
                <a:latin typeface="cmmi10" pitchFamily="34" charset="0"/>
              </a:rPr>
              <a:t> c</a:t>
            </a:r>
            <a:r>
              <a:rPr lang="en-US" sz="2400" dirty="0" smtClean="0"/>
              <a:t> </a:t>
            </a:r>
            <a:r>
              <a:rPr lang="en-US" sz="2400" dirty="0" smtClean="0">
                <a:latin typeface="Cambria Math" pitchFamily="18" charset="0"/>
                <a:ea typeface="Cambria Math" pitchFamily="18" charset="0"/>
                <a:cs typeface="Times New Roman"/>
              </a:rPr>
              <a:t>≤</a:t>
            </a:r>
            <a:r>
              <a:rPr lang="en-US" sz="2400" dirty="0" smtClean="0">
                <a:latin typeface="Times New Roman"/>
                <a:cs typeface="Times New Roman"/>
              </a:rPr>
              <a:t> </a:t>
            </a:r>
            <a:r>
              <a:rPr lang="en-US" sz="2400" dirty="0" smtClean="0">
                <a:latin typeface="cmmi10"/>
              </a:rPr>
              <a:t>¹</a:t>
            </a:r>
            <a:r>
              <a:rPr lang="en-US" sz="2400" baseline="-25000" dirty="0" smtClean="0">
                <a:latin typeface="cmmi10"/>
              </a:rPr>
              <a:t>i</a:t>
            </a:r>
          </a:p>
          <a:p>
            <a:r>
              <a:rPr lang="en-US" sz="2400" dirty="0" smtClean="0">
                <a:latin typeface="cmmi10" pitchFamily="34" charset="0"/>
              </a:rPr>
              <a:t>U</a:t>
            </a:r>
            <a:r>
              <a:rPr lang="en-US" sz="2400" dirty="0" smtClean="0"/>
              <a:t> puts a ball in Bin </a:t>
            </a:r>
            <a:r>
              <a:rPr lang="en-US" sz="2400" dirty="0" err="1" smtClean="0">
                <a:latin typeface="cmmi10" pitchFamily="34" charset="0"/>
              </a:rPr>
              <a:t>i</a:t>
            </a:r>
            <a:endParaRPr lang="en-US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5181600" y="3962400"/>
            <a:ext cx="3467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mmi10" pitchFamily="34" charset="0"/>
              </a:rPr>
              <a:t>j</a:t>
            </a:r>
            <a:r>
              <a:rPr lang="en-US" sz="2400" dirty="0" smtClean="0"/>
              <a:t> is such that   </a:t>
            </a:r>
            <a:r>
              <a:rPr lang="en-US" sz="2400" dirty="0" smtClean="0">
                <a:latin typeface="cmmi10"/>
              </a:rPr>
              <a:t>Ã</a:t>
            </a:r>
            <a:r>
              <a:rPr lang="en-US" sz="2400" baseline="-25000" dirty="0" smtClean="0">
                <a:latin typeface="cmmi10"/>
              </a:rPr>
              <a:t>j</a:t>
            </a:r>
            <a:r>
              <a:rPr lang="en-US" sz="2400" baseline="-25000" dirty="0" smtClean="0">
                <a:latin typeface="Cambria Math" pitchFamily="18" charset="0"/>
                <a:ea typeface="Cambria Math" pitchFamily="18" charset="0"/>
              </a:rPr>
              <a:t>-</a:t>
            </a:r>
            <a:r>
              <a:rPr lang="en-US" sz="2400" baseline="-25000" dirty="0" smtClean="0">
                <a:latin typeface="cmmi10"/>
              </a:rPr>
              <a:t>1</a:t>
            </a:r>
            <a:r>
              <a:rPr lang="en-US" sz="2400" dirty="0" smtClean="0"/>
              <a:t> </a:t>
            </a:r>
            <a:r>
              <a:rPr lang="en-US" sz="2400" dirty="0" smtClean="0">
                <a:latin typeface="Cambria Math" pitchFamily="18" charset="0"/>
                <a:ea typeface="Cambria Math" pitchFamily="18" charset="0"/>
              </a:rPr>
              <a:t>&lt; </a:t>
            </a:r>
            <a:r>
              <a:rPr lang="en-US" sz="2400" dirty="0" smtClean="0">
                <a:latin typeface="cmmi10" pitchFamily="34" charset="0"/>
                <a:ea typeface="Cambria Math" pitchFamily="18" charset="0"/>
              </a:rPr>
              <a:t>c</a:t>
            </a:r>
            <a:r>
              <a:rPr lang="en-US" sz="2400" dirty="0" smtClean="0">
                <a:latin typeface="Cambria Math" pitchFamily="18" charset="0"/>
                <a:ea typeface="Cambria Math" pitchFamily="18" charset="0"/>
              </a:rPr>
              <a:t> </a:t>
            </a:r>
            <a:r>
              <a:rPr lang="en-US" sz="2400" dirty="0" smtClean="0">
                <a:latin typeface="Cambria Math" pitchFamily="18" charset="0"/>
                <a:ea typeface="Cambria Math" pitchFamily="18" charset="0"/>
                <a:cs typeface="Times New Roman"/>
              </a:rPr>
              <a:t>≤ </a:t>
            </a:r>
            <a:r>
              <a:rPr lang="en-US" sz="2400" dirty="0" err="1" smtClean="0">
                <a:latin typeface="cmmi10"/>
              </a:rPr>
              <a:t>Ã</a:t>
            </a:r>
            <a:r>
              <a:rPr lang="en-US" sz="2400" baseline="-25000" dirty="0" err="1" smtClean="0">
                <a:latin typeface="cmmi10"/>
              </a:rPr>
              <a:t>j</a:t>
            </a:r>
            <a:endParaRPr lang="en-US" sz="2400" baseline="-25000" dirty="0" smtClean="0">
              <a:latin typeface="cmmi10"/>
            </a:endParaRPr>
          </a:p>
          <a:p>
            <a:r>
              <a:rPr lang="en-US" sz="2400" dirty="0" smtClean="0">
                <a:latin typeface="cmmi10" pitchFamily="34" charset="0"/>
              </a:rPr>
              <a:t>H</a:t>
            </a:r>
            <a:r>
              <a:rPr lang="en-US" sz="2400" dirty="0" smtClean="0"/>
              <a:t> puts a ball in Bin </a:t>
            </a:r>
            <a:r>
              <a:rPr lang="en-US" sz="2400" dirty="0" smtClean="0">
                <a:latin typeface="cmmi10" pitchFamily="34" charset="0"/>
              </a:rPr>
              <a:t>j</a:t>
            </a:r>
            <a:endParaRPr lang="en-US" sz="2400" dirty="0"/>
          </a:p>
        </p:txBody>
      </p:sp>
      <p:grpSp>
        <p:nvGrpSpPr>
          <p:cNvPr id="29" name="Group 28"/>
          <p:cNvGrpSpPr/>
          <p:nvPr/>
        </p:nvGrpSpPr>
        <p:grpSpPr>
          <a:xfrm>
            <a:off x="2628900" y="3505200"/>
            <a:ext cx="3581400" cy="461665"/>
            <a:chOff x="2628900" y="3505200"/>
            <a:chExt cx="3581400" cy="461665"/>
          </a:xfrm>
        </p:grpSpPr>
        <p:sp>
          <p:nvSpPr>
            <p:cNvPr id="20" name="Rounded Rectangle 19"/>
            <p:cNvSpPr/>
            <p:nvPr/>
          </p:nvSpPr>
          <p:spPr>
            <a:xfrm>
              <a:off x="2628900" y="3505200"/>
              <a:ext cx="3467100" cy="457200"/>
            </a:xfrm>
            <a:prstGeom prst="roundRect">
              <a:avLst/>
            </a:prstGeom>
            <a:solidFill>
              <a:srgbClr val="FDF0CB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743200" y="3505200"/>
              <a:ext cx="34671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/>
                <a:t>Sample </a:t>
              </a:r>
              <a:r>
                <a:rPr lang="en-US" sz="2400" dirty="0" smtClean="0">
                  <a:latin typeface="cmmi10" pitchFamily="34" charset="0"/>
                </a:rPr>
                <a:t>c</a:t>
              </a:r>
              <a:r>
                <a:rPr lang="en-US" sz="2400" dirty="0" smtClean="0"/>
                <a:t> uniformly in </a:t>
              </a:r>
              <a:r>
                <a:rPr lang="en-US" sz="2400" dirty="0" smtClean="0">
                  <a:latin typeface="Cambria Math" pitchFamily="18" charset="0"/>
                  <a:ea typeface="Cambria Math" pitchFamily="18" charset="0"/>
                </a:rPr>
                <a:t>(0,1] </a:t>
              </a:r>
              <a:endParaRPr lang="en-US" sz="2400" dirty="0">
                <a:latin typeface="Cambria Math" pitchFamily="18" charset="0"/>
                <a:ea typeface="Cambria Math" pitchFamily="18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485900" y="5029200"/>
            <a:ext cx="6286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If  for every </a:t>
            </a:r>
            <a:r>
              <a:rPr lang="en-US" sz="3200" dirty="0" err="1" smtClean="0">
                <a:latin typeface="cmmi10" pitchFamily="34" charset="0"/>
              </a:rPr>
              <a:t>s</a:t>
            </a:r>
            <a:r>
              <a:rPr lang="en-US" sz="3200" dirty="0" err="1" smtClean="0"/>
              <a:t>,</a:t>
            </a:r>
            <a:r>
              <a:rPr lang="en-US" sz="3200" dirty="0" err="1" smtClean="0">
                <a:latin typeface="cmmi10" pitchFamily="34" charset="0"/>
              </a:rPr>
              <a:t>t</a:t>
            </a:r>
            <a:r>
              <a:rPr lang="en-US" sz="3200" dirty="0" smtClean="0"/>
              <a:t>  </a:t>
            </a:r>
            <a:r>
              <a:rPr lang="en-US" sz="3200" dirty="0" smtClean="0">
                <a:latin typeface="cmmi10"/>
              </a:rPr>
              <a:t>¹</a:t>
            </a:r>
            <a:r>
              <a:rPr lang="en-US" sz="3200" baseline="-25000" dirty="0" smtClean="0">
                <a:latin typeface="cmmi10"/>
              </a:rPr>
              <a:t>s</a:t>
            </a:r>
            <a:r>
              <a:rPr lang="en-US" sz="3200" dirty="0" smtClean="0"/>
              <a:t> </a:t>
            </a:r>
            <a:r>
              <a:rPr lang="en-US" sz="3200" dirty="0" smtClean="0">
                <a:latin typeface="Cambria Math" pitchFamily="18" charset="0"/>
                <a:ea typeface="Cambria Math" pitchFamily="18" charset="0"/>
              </a:rPr>
              <a:t>≥</a:t>
            </a:r>
            <a:r>
              <a:rPr lang="en-US" sz="3200" dirty="0" smtClean="0">
                <a:latin typeface="Perpetua"/>
              </a:rPr>
              <a:t> </a:t>
            </a:r>
            <a:r>
              <a:rPr lang="en-US" sz="3200" dirty="0" err="1" smtClean="0">
                <a:latin typeface="cmmi10"/>
              </a:rPr>
              <a:t>Ã</a:t>
            </a:r>
            <a:r>
              <a:rPr lang="en-US" sz="3200" baseline="-25000" dirty="0" err="1" smtClean="0">
                <a:latin typeface="cmmi10"/>
              </a:rPr>
              <a:t>t</a:t>
            </a:r>
            <a:r>
              <a:rPr lang="en-US" sz="3200" baseline="-25000" dirty="0" err="1" smtClean="0">
                <a:latin typeface="Cambria Math" pitchFamily="18" charset="0"/>
                <a:ea typeface="Cambria Math" pitchFamily="18" charset="0"/>
              </a:rPr>
              <a:t>,</a:t>
            </a:r>
            <a:r>
              <a:rPr lang="en-US" sz="3200" baseline="-25000" dirty="0" err="1" smtClean="0">
                <a:latin typeface="cmmi10"/>
              </a:rPr>
              <a:t>s</a:t>
            </a:r>
            <a:r>
              <a:rPr lang="en-US" sz="3200" dirty="0" smtClean="0"/>
              <a:t>  then </a:t>
            </a:r>
            <a:r>
              <a:rPr lang="en-US" sz="3200" dirty="0" smtClean="0">
                <a:latin typeface="cmmi10" pitchFamily="34" charset="0"/>
              </a:rPr>
              <a:t>j</a:t>
            </a:r>
            <a:r>
              <a:rPr lang="en-US" sz="3200" dirty="0" smtClean="0"/>
              <a:t> </a:t>
            </a:r>
            <a:r>
              <a:rPr lang="en-US" sz="3200" dirty="0" smtClean="0">
                <a:latin typeface="Cambria Math" pitchFamily="18" charset="0"/>
                <a:ea typeface="Cambria Math" pitchFamily="18" charset="0"/>
              </a:rPr>
              <a:t>≥</a:t>
            </a:r>
            <a:r>
              <a:rPr lang="en-US" sz="3200" dirty="0" smtClean="0">
                <a:latin typeface="Perpetua"/>
              </a:rPr>
              <a:t> </a:t>
            </a:r>
            <a:r>
              <a:rPr lang="en-US" sz="3200" dirty="0" err="1" smtClean="0">
                <a:latin typeface="cmmi10" pitchFamily="34" charset="0"/>
              </a:rPr>
              <a:t>i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1676400" y="5867400"/>
            <a:ext cx="51435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If  </a:t>
            </a:r>
            <a:r>
              <a:rPr lang="en-US" sz="3200" dirty="0" smtClean="0">
                <a:latin typeface="cmmi10" pitchFamily="34" charset="0"/>
              </a:rPr>
              <a:t>d</a:t>
            </a:r>
            <a:r>
              <a:rPr lang="en-US" sz="3200" dirty="0" smtClean="0"/>
              <a:t> </a:t>
            </a:r>
            <a:r>
              <a:rPr lang="en-US" sz="3200" dirty="0" smtClean="0">
                <a:latin typeface="Cambria Math" pitchFamily="18" charset="0"/>
                <a:ea typeface="Cambria Math" pitchFamily="18" charset="0"/>
              </a:rPr>
              <a:t>≥ </a:t>
            </a:r>
            <a:r>
              <a:rPr lang="en-US" sz="3200" dirty="0" err="1" smtClean="0">
                <a:latin typeface="cmmi10" pitchFamily="34" charset="0"/>
                <a:ea typeface="Cambria Math" pitchFamily="18" charset="0"/>
              </a:rPr>
              <a:t>k</a:t>
            </a:r>
            <a:r>
              <a:rPr lang="en-US" sz="3200" dirty="0" err="1" smtClean="0">
                <a:latin typeface="Cambria Math"/>
                <a:ea typeface="Cambria Math"/>
              </a:rPr>
              <a:t>·</a:t>
            </a:r>
            <a:r>
              <a:rPr lang="en-US" sz="3200" dirty="0" err="1" smtClean="0">
                <a:latin typeface="cmmi10" pitchFamily="34" charset="0"/>
                <a:ea typeface="Cambria Math" pitchFamily="18" charset="0"/>
              </a:rPr>
              <a:t>f</a:t>
            </a:r>
            <a:r>
              <a:rPr lang="en-US" sz="3200" dirty="0" smtClean="0">
                <a:ea typeface="Cambria Math" pitchFamily="18" charset="0"/>
              </a:rPr>
              <a:t>(</a:t>
            </a:r>
            <a:r>
              <a:rPr lang="en-US" sz="3200" dirty="0" smtClean="0">
                <a:latin typeface="cmmi10"/>
              </a:rPr>
              <a:t>®</a:t>
            </a:r>
            <a:r>
              <a:rPr lang="en-US" sz="3200" dirty="0" smtClean="0">
                <a:latin typeface="Cambria Math" pitchFamily="18" charset="0"/>
                <a:ea typeface="Cambria Math" pitchFamily="18" charset="0"/>
              </a:rPr>
              <a:t>,</a:t>
            </a:r>
            <a:r>
              <a:rPr lang="en-US" sz="3200" dirty="0" smtClean="0">
                <a:latin typeface="cmmi10"/>
              </a:rPr>
              <a:t> ¯</a:t>
            </a:r>
            <a:r>
              <a:rPr lang="en-US" sz="3200" dirty="0" smtClean="0">
                <a:ea typeface="Cambria Math" pitchFamily="18" charset="0"/>
              </a:rPr>
              <a:t>)</a:t>
            </a:r>
            <a:r>
              <a:rPr lang="en-US" sz="3200" dirty="0" smtClean="0"/>
              <a:t> then </a:t>
            </a:r>
            <a:r>
              <a:rPr lang="en-US" sz="3200" dirty="0" smtClean="0">
                <a:latin typeface="cmmi10"/>
              </a:rPr>
              <a:t>¹</a:t>
            </a:r>
            <a:r>
              <a:rPr lang="en-US" sz="3200" baseline="-25000" dirty="0" smtClean="0">
                <a:latin typeface="cmmi10"/>
              </a:rPr>
              <a:t>s</a:t>
            </a:r>
            <a:r>
              <a:rPr lang="en-US" sz="3200" dirty="0" smtClean="0"/>
              <a:t> </a:t>
            </a:r>
            <a:r>
              <a:rPr lang="en-US" sz="3200" dirty="0" smtClean="0">
                <a:latin typeface="Cambria Math" pitchFamily="18" charset="0"/>
                <a:ea typeface="Cambria Math" pitchFamily="18" charset="0"/>
              </a:rPr>
              <a:t>≥</a:t>
            </a:r>
            <a:r>
              <a:rPr lang="en-US" sz="3200" dirty="0" smtClean="0">
                <a:latin typeface="Perpetua"/>
              </a:rPr>
              <a:t> </a:t>
            </a:r>
            <a:r>
              <a:rPr lang="en-US" sz="3200" dirty="0" err="1" smtClean="0">
                <a:latin typeface="cmmi10"/>
              </a:rPr>
              <a:t>Ã</a:t>
            </a:r>
            <a:r>
              <a:rPr lang="en-US" sz="3200" baseline="-25000" dirty="0" err="1" smtClean="0">
                <a:latin typeface="cmmi10"/>
              </a:rPr>
              <a:t>t</a:t>
            </a:r>
            <a:r>
              <a:rPr lang="en-US" sz="3200" baseline="-25000" dirty="0" err="1" smtClean="0">
                <a:latin typeface="Cambria Math" pitchFamily="18" charset="0"/>
                <a:ea typeface="Cambria Math" pitchFamily="18" charset="0"/>
              </a:rPr>
              <a:t>,</a:t>
            </a:r>
            <a:r>
              <a:rPr lang="en-US" sz="3200" baseline="-25000" dirty="0" err="1" smtClean="0">
                <a:latin typeface="cmmi10"/>
              </a:rPr>
              <a:t>s</a:t>
            </a:r>
            <a:r>
              <a:rPr lang="en-US" sz="3200" dirty="0" smtClean="0"/>
              <a:t>  </a:t>
            </a:r>
            <a:endParaRPr lang="en-US" dirty="0"/>
          </a:p>
        </p:txBody>
      </p:sp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57800" y="3124200"/>
            <a:ext cx="2543175" cy="342900"/>
          </a:xfrm>
          <a:prstGeom prst="rect">
            <a:avLst/>
          </a:prstGeom>
          <a:noFill/>
        </p:spPr>
      </p:pic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491" name="Picture 1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0100" y="3086100"/>
            <a:ext cx="2476500" cy="342900"/>
          </a:xfrm>
          <a:prstGeom prst="rect">
            <a:avLst/>
          </a:prstGeom>
          <a:noFill/>
        </p:spPr>
      </p:pic>
      <p:sp>
        <p:nvSpPr>
          <p:cNvPr id="20494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493" name="Picture 1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2266950"/>
            <a:ext cx="1095375" cy="628650"/>
          </a:xfrm>
          <a:prstGeom prst="rect">
            <a:avLst/>
          </a:prstGeom>
          <a:noFill/>
        </p:spPr>
      </p:pic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19700" y="2105025"/>
            <a:ext cx="1762125" cy="981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18" grpId="0"/>
      <p:bldP spid="17" grpId="0"/>
      <p:bldP spid="21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6248400" y="4724400"/>
            <a:ext cx="2209800" cy="533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Tight Upper Bound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38700"/>
          </a:xfrm>
        </p:spPr>
        <p:txBody>
          <a:bodyPr>
            <a:normAutofit/>
          </a:bodyPr>
          <a:lstStyle/>
          <a:p>
            <a:r>
              <a:rPr lang="en-US" dirty="0" smtClean="0"/>
              <a:t>If  </a:t>
            </a:r>
            <a:r>
              <a:rPr lang="en-US" dirty="0" smtClean="0">
                <a:latin typeface="cmmi10" pitchFamily="34" charset="0"/>
              </a:rPr>
              <a:t>d</a:t>
            </a:r>
            <a:r>
              <a:rPr lang="en-US" dirty="0" smtClean="0"/>
              <a:t> </a:t>
            </a:r>
            <a:r>
              <a:rPr lang="en-US" dirty="0" smtClean="0">
                <a:latin typeface="Cambria Math" pitchFamily="18" charset="0"/>
                <a:ea typeface="Cambria Math" pitchFamily="18" charset="0"/>
              </a:rPr>
              <a:t>≥ </a:t>
            </a:r>
            <a:r>
              <a:rPr lang="en-US" dirty="0" err="1" smtClean="0">
                <a:latin typeface="cmmi10" pitchFamily="34" charset="0"/>
                <a:ea typeface="Cambria Math" pitchFamily="18" charset="0"/>
              </a:rPr>
              <a:t>k</a:t>
            </a:r>
            <a:r>
              <a:rPr lang="en-US" dirty="0" err="1" smtClean="0">
                <a:latin typeface="Cambria Math"/>
                <a:ea typeface="Cambria Math"/>
              </a:rPr>
              <a:t>·</a:t>
            </a:r>
            <a:r>
              <a:rPr lang="en-US" dirty="0" err="1" smtClean="0">
                <a:latin typeface="cmmi10" pitchFamily="34" charset="0"/>
                <a:ea typeface="Cambria Math" pitchFamily="18" charset="0"/>
              </a:rPr>
              <a:t>f</a:t>
            </a:r>
            <a:r>
              <a:rPr lang="en-US" dirty="0" smtClean="0">
                <a:ea typeface="Cambria Math" pitchFamily="18" charset="0"/>
              </a:rPr>
              <a:t>(</a:t>
            </a:r>
            <a:r>
              <a:rPr lang="en-US" dirty="0" smtClean="0">
                <a:latin typeface="cmmi10"/>
              </a:rPr>
              <a:t>®</a:t>
            </a:r>
            <a:r>
              <a:rPr lang="en-US" dirty="0" smtClean="0">
                <a:latin typeface="Cambria Math" pitchFamily="18" charset="0"/>
                <a:ea typeface="Cambria Math" pitchFamily="18" charset="0"/>
              </a:rPr>
              <a:t>,</a:t>
            </a:r>
            <a:r>
              <a:rPr lang="en-US" dirty="0" smtClean="0">
                <a:latin typeface="cmmi10"/>
              </a:rPr>
              <a:t> ¯</a:t>
            </a:r>
            <a:r>
              <a:rPr lang="en-US" dirty="0" smtClean="0">
                <a:ea typeface="Cambria Math" pitchFamily="18" charset="0"/>
              </a:rPr>
              <a:t>)</a:t>
            </a:r>
            <a:r>
              <a:rPr lang="en-US" dirty="0" smtClean="0"/>
              <a:t> then </a:t>
            </a:r>
            <a:r>
              <a:rPr lang="en-US" dirty="0" smtClean="0">
                <a:latin typeface="Cambria Math" pitchFamily="18" charset="0"/>
                <a:ea typeface="Cambria Math" pitchFamily="18" charset="0"/>
              </a:rPr>
              <a:t>Het</a:t>
            </a:r>
            <a:r>
              <a:rPr lang="en-US" dirty="0" smtClean="0"/>
              <a:t> with </a:t>
            </a:r>
            <a:r>
              <a:rPr lang="en-US" dirty="0" smtClean="0">
                <a:latin typeface="cmmi10" pitchFamily="34" charset="0"/>
              </a:rPr>
              <a:t>d</a:t>
            </a:r>
            <a:r>
              <a:rPr lang="en-US" dirty="0" smtClean="0"/>
              <a:t> choices is dominated by </a:t>
            </a:r>
            <a:r>
              <a:rPr lang="en-US" dirty="0" smtClean="0">
                <a:latin typeface="Cambria Math" pitchFamily="18" charset="0"/>
                <a:ea typeface="Cambria Math" pitchFamily="18" charset="0"/>
              </a:rPr>
              <a:t>Uniform</a:t>
            </a:r>
            <a:r>
              <a:rPr lang="en-US" dirty="0" smtClean="0"/>
              <a:t> with </a:t>
            </a:r>
            <a:r>
              <a:rPr lang="en-US" dirty="0" smtClean="0">
                <a:latin typeface="cmmi10" pitchFamily="34" charset="0"/>
              </a:rPr>
              <a:t>k</a:t>
            </a:r>
            <a:r>
              <a:rPr lang="en-US" dirty="0" smtClean="0"/>
              <a:t> choices</a:t>
            </a:r>
          </a:p>
          <a:p>
            <a:pPr lvl="1"/>
            <a:r>
              <a:rPr lang="en-US" dirty="0" smtClean="0"/>
              <a:t>For </a:t>
            </a:r>
            <a:r>
              <a:rPr lang="en-US" dirty="0" smtClean="0">
                <a:latin typeface="cmmi10" pitchFamily="34" charset="0"/>
              </a:rPr>
              <a:t>k</a:t>
            </a:r>
            <a:r>
              <a:rPr lang="en-US" dirty="0" smtClean="0">
                <a:latin typeface="Cambria Math" pitchFamily="18" charset="0"/>
                <a:ea typeface="Cambria Math" pitchFamily="18" charset="0"/>
              </a:rPr>
              <a:t>=2</a:t>
            </a:r>
            <a:r>
              <a:rPr lang="en-US" dirty="0" smtClean="0"/>
              <a:t> we can use the two choice theorem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What if </a:t>
            </a:r>
            <a:r>
              <a:rPr lang="en-US" sz="2400" dirty="0" smtClean="0">
                <a:latin typeface="cmmi10" pitchFamily="34" charset="0"/>
              </a:rPr>
              <a:t>k </a:t>
            </a:r>
            <a:r>
              <a:rPr lang="en-US" sz="2400" dirty="0" smtClean="0"/>
              <a:t> is not an integer?</a:t>
            </a:r>
          </a:p>
          <a:p>
            <a:pPr lvl="1"/>
            <a:r>
              <a:rPr lang="en-US" dirty="0" smtClean="0"/>
              <a:t>Define Uniform </a:t>
            </a:r>
            <a:r>
              <a:rPr lang="en-US" dirty="0" smtClean="0">
                <a:latin typeface="cmmi10" pitchFamily="34" charset="0"/>
              </a:rPr>
              <a:t>k</a:t>
            </a:r>
            <a:r>
              <a:rPr lang="en-US" dirty="0" smtClean="0"/>
              <a:t> as the process that puts a ball in the s most loaded bins with probability (</a:t>
            </a:r>
            <a:r>
              <a:rPr lang="en-US" dirty="0" smtClean="0">
                <a:latin typeface="cmmi10" pitchFamily="34" charset="0"/>
              </a:rPr>
              <a:t>s</a:t>
            </a:r>
            <a:r>
              <a:rPr lang="en-US" dirty="0" smtClean="0">
                <a:latin typeface="Cambria Math" pitchFamily="18" charset="0"/>
                <a:ea typeface="Cambria Math" pitchFamily="18" charset="0"/>
              </a:rPr>
              <a:t>/</a:t>
            </a:r>
            <a:r>
              <a:rPr lang="en-US" dirty="0" smtClean="0">
                <a:latin typeface="cmmi10" pitchFamily="34" charset="0"/>
              </a:rPr>
              <a:t>n</a:t>
            </a:r>
            <a:r>
              <a:rPr lang="en-US" dirty="0" smtClean="0"/>
              <a:t>)</a:t>
            </a:r>
            <a:r>
              <a:rPr lang="en-US" baseline="30000" dirty="0" smtClean="0">
                <a:latin typeface="cmmi10" pitchFamily="34" charset="0"/>
              </a:rPr>
              <a:t>k</a:t>
            </a:r>
          </a:p>
          <a:p>
            <a:pPr lvl="1"/>
            <a:r>
              <a:rPr lang="en-US" dirty="0" smtClean="0"/>
              <a:t>Process is not local – doesn’t make sense as an allocation rule</a:t>
            </a:r>
          </a:p>
          <a:p>
            <a:pPr lvl="1"/>
            <a:r>
              <a:rPr lang="en-US" dirty="0" smtClean="0"/>
              <a:t>Original proofs apply.  The load is at most    </a:t>
            </a:r>
            <a:r>
              <a:rPr lang="en-US" dirty="0" err="1" smtClean="0">
                <a:latin typeface="Cambria Math" pitchFamily="18" charset="0"/>
                <a:ea typeface="Cambria Math" pitchFamily="18" charset="0"/>
              </a:rPr>
              <a:t>loglog</a:t>
            </a:r>
            <a:r>
              <a:rPr lang="en-US" dirty="0" smtClean="0">
                <a:latin typeface="Cambria Math" pitchFamily="18" charset="0"/>
                <a:ea typeface="Cambria Math" pitchFamily="18" charset="0"/>
              </a:rPr>
              <a:t> </a:t>
            </a:r>
            <a:r>
              <a:rPr lang="en-US" dirty="0" smtClean="0">
                <a:latin typeface="cmmi10" pitchFamily="34" charset="0"/>
                <a:ea typeface="Cambria Math" pitchFamily="18" charset="0"/>
              </a:rPr>
              <a:t>n</a:t>
            </a:r>
            <a:r>
              <a:rPr lang="en-US" dirty="0" smtClean="0">
                <a:latin typeface="Cambria Math" pitchFamily="18" charset="0"/>
                <a:ea typeface="Cambria Math" pitchFamily="18" charset="0"/>
              </a:rPr>
              <a:t>/log</a:t>
            </a:r>
            <a:r>
              <a:rPr lang="en-US" dirty="0" smtClean="0"/>
              <a:t> </a:t>
            </a:r>
            <a:r>
              <a:rPr lang="en-US" dirty="0" smtClean="0">
                <a:latin typeface="cmmi10" pitchFamily="34" charset="0"/>
              </a:rPr>
              <a:t>k</a:t>
            </a:r>
            <a:br>
              <a:rPr lang="en-US" dirty="0" smtClean="0">
                <a:latin typeface="cmmi10" pitchFamily="34" charset="0"/>
              </a:rPr>
            </a:br>
            <a:endParaRPr lang="en-US" dirty="0" smtClean="0">
              <a:latin typeface="cmmi10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00100" y="2819400"/>
            <a:ext cx="7391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Weighted Balls</a:t>
            </a:r>
            <a:endParaRPr lang="en-US" dirty="0"/>
          </a:p>
        </p:txBody>
      </p:sp>
      <p:pic>
        <p:nvPicPr>
          <p:cNvPr id="4" name="Content Placeholder 3" descr="ah438fin-ImageF.00046.jpe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524000" y="1790700"/>
            <a:ext cx="4267200" cy="3429000"/>
          </a:xfrm>
        </p:spPr>
      </p:pic>
      <p:sp>
        <p:nvSpPr>
          <p:cNvPr id="5" name="TextBox 4"/>
          <p:cNvSpPr txBox="1"/>
          <p:nvPr/>
        </p:nvSpPr>
        <p:spPr>
          <a:xfrm>
            <a:off x="1790700" y="5486400"/>
            <a:ext cx="3429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Joint work with </a:t>
            </a:r>
            <a:r>
              <a:rPr lang="en-US" sz="2400" dirty="0" err="1" smtClean="0"/>
              <a:t>Kunal</a:t>
            </a:r>
            <a:r>
              <a:rPr lang="en-US" sz="2400" dirty="0" smtClean="0"/>
              <a:t> </a:t>
            </a:r>
            <a:r>
              <a:rPr lang="en-US" sz="2400" dirty="0" err="1" smtClean="0"/>
              <a:t>Talwar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23900" y="3276600"/>
            <a:ext cx="6553200" cy="2286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>
              <a:defRPr/>
            </a:pPr>
            <a:r>
              <a:rPr lang="en-US" dirty="0" smtClean="0"/>
              <a:t>Items (balls) have weights coming from a distribution</a:t>
            </a:r>
          </a:p>
          <a:p>
            <a:pPr lvl="1">
              <a:defRPr/>
            </a:pPr>
            <a:r>
              <a:rPr lang="en-US" dirty="0" smtClean="0"/>
              <a:t>File sizes, computation tasks, popularity etc.</a:t>
            </a:r>
          </a:p>
          <a:p>
            <a:pPr lvl="0">
              <a:defRPr/>
            </a:pPr>
            <a:endParaRPr lang="en-US" dirty="0" smtClean="0"/>
          </a:p>
          <a:p>
            <a:pPr lvl="0">
              <a:defRPr/>
            </a:pPr>
            <a:endParaRPr lang="en-US" dirty="0" smtClean="0"/>
          </a:p>
          <a:p>
            <a:pPr lvl="0">
              <a:defRPr/>
            </a:pPr>
            <a:r>
              <a:rPr lang="en-US" dirty="0" smtClean="0"/>
              <a:t>Throw </a:t>
            </a:r>
            <a:r>
              <a:rPr lang="en-US" b="1" dirty="0" smtClean="0">
                <a:solidFill>
                  <a:srgbClr val="0070C0"/>
                </a:solidFill>
                <a:latin typeface="cmmi10" pitchFamily="34" charset="0"/>
                <a:ea typeface="Cambria Math" pitchFamily="18" charset="0"/>
              </a:rPr>
              <a:t>m</a:t>
            </a:r>
            <a:r>
              <a:rPr lang="en-US" dirty="0" smtClean="0"/>
              <a:t> balls into </a:t>
            </a:r>
            <a:r>
              <a:rPr lang="en-US" b="1" dirty="0" smtClean="0">
                <a:solidFill>
                  <a:srgbClr val="0070C0"/>
                </a:solidFill>
                <a:latin typeface="cmmi10" pitchFamily="34" charset="0"/>
                <a:ea typeface="Cambria Math" pitchFamily="18" charset="0"/>
              </a:rPr>
              <a:t>n</a:t>
            </a:r>
            <a:r>
              <a:rPr lang="en-US" dirty="0" smtClean="0"/>
              <a:t> bins:</a:t>
            </a:r>
          </a:p>
          <a:p>
            <a:pPr lvl="1">
              <a:defRPr/>
            </a:pPr>
            <a:r>
              <a:rPr lang="en-US" dirty="0" smtClean="0"/>
              <a:t>Sample a weight </a:t>
            </a:r>
            <a:r>
              <a:rPr lang="en-US" dirty="0" smtClean="0">
                <a:solidFill>
                  <a:srgbClr val="0070C0"/>
                </a:solidFill>
                <a:latin typeface="cmmi10" pitchFamily="34" charset="0"/>
              </a:rPr>
              <a:t>w</a:t>
            </a:r>
            <a:r>
              <a:rPr lang="en-US" dirty="0" smtClean="0"/>
              <a:t> from the weight distribution </a:t>
            </a:r>
            <a:r>
              <a:rPr lang="en-US" dirty="0" smtClean="0">
                <a:solidFill>
                  <a:srgbClr val="0070C0"/>
                </a:solidFill>
                <a:latin typeface="cmmi10" pitchFamily="34" charset="0"/>
              </a:rPr>
              <a:t>W</a:t>
            </a:r>
          </a:p>
          <a:p>
            <a:pPr lvl="1">
              <a:defRPr/>
            </a:pPr>
            <a:r>
              <a:rPr lang="en-US" dirty="0" smtClean="0"/>
              <a:t>Pick </a:t>
            </a:r>
            <a:r>
              <a:rPr lang="en-US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en-US" dirty="0" smtClean="0"/>
              <a:t> bins uniformly at random</a:t>
            </a:r>
          </a:p>
          <a:p>
            <a:pPr lvl="1">
              <a:defRPr/>
            </a:pPr>
            <a:r>
              <a:rPr lang="en-US" dirty="0" smtClean="0"/>
              <a:t>Insert a ball of weight </a:t>
            </a:r>
            <a:r>
              <a:rPr lang="en-US" dirty="0" smtClean="0">
                <a:solidFill>
                  <a:srgbClr val="0070C0"/>
                </a:solidFill>
                <a:latin typeface="cmmi10" pitchFamily="34" charset="0"/>
              </a:rPr>
              <a:t>w</a:t>
            </a:r>
            <a:r>
              <a:rPr lang="en-US" dirty="0" smtClean="0"/>
              <a:t> into the </a:t>
            </a:r>
            <a:r>
              <a:rPr lang="en-US" b="1" dirty="0" smtClean="0"/>
              <a:t>less</a:t>
            </a:r>
            <a:r>
              <a:rPr lang="en-US" dirty="0" smtClean="0"/>
              <a:t> loaded bin</a:t>
            </a:r>
          </a:p>
          <a:p>
            <a:pPr lvl="1">
              <a:defRPr/>
            </a:pPr>
            <a:r>
              <a:rPr lang="en-US" dirty="0" smtClean="0"/>
              <a:t>Repeat </a:t>
            </a:r>
            <a:r>
              <a:rPr lang="en-US" b="1" dirty="0" smtClean="0">
                <a:solidFill>
                  <a:srgbClr val="0070C0"/>
                </a:solidFill>
                <a:latin typeface="cmmi10" pitchFamily="34" charset="0"/>
                <a:ea typeface="Cambria Math" pitchFamily="18" charset="0"/>
              </a:rPr>
              <a:t>m</a:t>
            </a:r>
            <a:r>
              <a:rPr lang="en-US" dirty="0" smtClean="0"/>
              <a:t> times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Weighted Balls: Toy Examples 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70C0"/>
                </a:solidFill>
                <a:latin typeface="cmmi10" pitchFamily="34" charset="0"/>
              </a:rPr>
              <a:t>m</a:t>
            </a:r>
            <a:r>
              <a:rPr lang="en-US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=</a:t>
            </a:r>
            <a:r>
              <a:rPr lang="en-US" b="1" dirty="0" smtClean="0">
                <a:solidFill>
                  <a:srgbClr val="0070C0"/>
                </a:solidFill>
                <a:latin typeface="cmmi10" pitchFamily="34" charset="0"/>
              </a:rPr>
              <a:t>n</a:t>
            </a:r>
            <a:r>
              <a:rPr lang="en-US" dirty="0" smtClean="0"/>
              <a:t> and </a:t>
            </a:r>
            <a:r>
              <a:rPr lang="en-US" dirty="0" smtClean="0">
                <a:solidFill>
                  <a:srgbClr val="0070C0"/>
                </a:solidFill>
                <a:latin typeface="cmmi10" pitchFamily="34" charset="0"/>
              </a:rPr>
              <a:t>W</a:t>
            </a:r>
            <a:r>
              <a:rPr lang="en-US" dirty="0" smtClean="0"/>
              <a:t> is uniform in </a:t>
            </a:r>
            <a:r>
              <a:rPr lang="en-US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{1,2}</a:t>
            </a:r>
          </a:p>
          <a:p>
            <a:pPr lvl="1"/>
            <a:r>
              <a:rPr lang="en-US" dirty="0" smtClean="0"/>
              <a:t>Process that ignoring weights has a load bounded by </a:t>
            </a:r>
            <a:r>
              <a:rPr lang="en-US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2loglog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smtClean="0">
                <a:solidFill>
                  <a:srgbClr val="0070C0"/>
                </a:solidFill>
                <a:latin typeface="cmmi10" pitchFamily="34" charset="0"/>
              </a:rPr>
              <a:t>n</a:t>
            </a:r>
          </a:p>
          <a:p>
            <a:endParaRPr lang="en-US" dirty="0" smtClean="0"/>
          </a:p>
          <a:p>
            <a:r>
              <a:rPr lang="en-US" b="1" dirty="0" smtClean="0">
                <a:solidFill>
                  <a:srgbClr val="0070C0"/>
                </a:solidFill>
                <a:latin typeface="cmmi10" pitchFamily="34" charset="0"/>
              </a:rPr>
              <a:t>m</a:t>
            </a:r>
            <a:r>
              <a:rPr lang="en-US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=</a:t>
            </a:r>
            <a:r>
              <a:rPr lang="en-US" b="1" dirty="0" smtClean="0">
                <a:solidFill>
                  <a:srgbClr val="0070C0"/>
                </a:solidFill>
                <a:latin typeface="cmmi10" pitchFamily="34" charset="0"/>
              </a:rPr>
              <a:t>n</a:t>
            </a:r>
            <a:r>
              <a:rPr lang="en-US" dirty="0" smtClean="0"/>
              <a:t> and </a:t>
            </a:r>
            <a:r>
              <a:rPr lang="en-US" dirty="0" smtClean="0">
                <a:solidFill>
                  <a:srgbClr val="0070C0"/>
                </a:solidFill>
                <a:latin typeface="cmmi10" pitchFamily="34" charset="0"/>
              </a:rPr>
              <a:t>W</a:t>
            </a:r>
            <a:r>
              <a:rPr lang="en-US" dirty="0" smtClean="0"/>
              <a:t> is the geometric distribution</a:t>
            </a:r>
          </a:p>
          <a:p>
            <a:pPr lvl="1"/>
            <a:r>
              <a:rPr lang="en-US" dirty="0" smtClean="0"/>
              <a:t>There is a ball of weight </a:t>
            </a:r>
            <a:r>
              <a:rPr lang="en-US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½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log </a:t>
            </a:r>
            <a:r>
              <a:rPr lang="en-US" dirty="0" smtClean="0">
                <a:solidFill>
                  <a:srgbClr val="0070C0"/>
                </a:solidFill>
                <a:latin typeface="cmmi10" pitchFamily="34" charset="0"/>
              </a:rPr>
              <a:t>n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/>
              <a:t>w.h.p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The weight of log n balls is </a:t>
            </a:r>
            <a:r>
              <a:rPr lang="en-US" dirty="0" smtClean="0">
                <a:solidFill>
                  <a:srgbClr val="0070C0"/>
                </a:solidFill>
                <a:latin typeface="cmmi10" pitchFamily="34" charset="0"/>
              </a:rPr>
              <a:t>O</a:t>
            </a:r>
            <a:r>
              <a:rPr lang="en-US" dirty="0" smtClean="0">
                <a:solidFill>
                  <a:srgbClr val="0070C0"/>
                </a:solidFill>
              </a:rPr>
              <a:t>(</a:t>
            </a:r>
            <a:r>
              <a:rPr lang="en-US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log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smtClean="0">
                <a:solidFill>
                  <a:srgbClr val="0070C0"/>
                </a:solidFill>
                <a:latin typeface="cmmi10" pitchFamily="34" charset="0"/>
              </a:rPr>
              <a:t>n</a:t>
            </a:r>
            <a:r>
              <a:rPr lang="en-US" dirty="0" smtClean="0">
                <a:solidFill>
                  <a:srgbClr val="0070C0"/>
                </a:solidFill>
              </a:rPr>
              <a:t>)</a:t>
            </a:r>
            <a:r>
              <a:rPr lang="en-US" dirty="0" smtClean="0"/>
              <a:t> </a:t>
            </a:r>
            <a:r>
              <a:rPr lang="en-US" dirty="0" err="1" smtClean="0"/>
              <a:t>w.h.p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The two choice paradigm is not better than one choice!</a:t>
            </a:r>
          </a:p>
          <a:p>
            <a:pPr lvl="1"/>
            <a:r>
              <a:rPr lang="en-US" dirty="0" smtClean="0"/>
              <a:t>When </a:t>
            </a:r>
            <a:r>
              <a:rPr lang="en-US" dirty="0" smtClean="0">
                <a:solidFill>
                  <a:srgbClr val="0070C0"/>
                </a:solidFill>
                <a:latin typeface="cmmi10" pitchFamily="34" charset="0"/>
              </a:rPr>
              <a:t>m</a:t>
            </a:r>
            <a:r>
              <a:rPr lang="en-US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=</a:t>
            </a:r>
            <a:r>
              <a:rPr lang="en-US" dirty="0" smtClean="0">
                <a:solidFill>
                  <a:srgbClr val="0070C0"/>
                </a:solidFill>
                <a:latin typeface="cmmi10" pitchFamily="34" charset="0"/>
              </a:rPr>
              <a:t>n</a:t>
            </a:r>
            <a:r>
              <a:rPr lang="en-US" dirty="0" smtClean="0"/>
              <a:t> load is dominated by heaviest ball</a:t>
            </a:r>
            <a:br>
              <a:rPr lang="en-US" dirty="0" smtClean="0"/>
            </a:b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Weighted Balls: Toy Examples II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solidFill>
                  <a:srgbClr val="0070C0"/>
                </a:solidFill>
                <a:latin typeface="cmmi10" pitchFamily="34" charset="0"/>
              </a:rPr>
              <a:t>m</a:t>
            </a:r>
            <a:r>
              <a:rPr lang="en-US" dirty="0" smtClean="0"/>
              <a:t> arbitrary and </a:t>
            </a:r>
            <a:r>
              <a:rPr lang="en-US" dirty="0" smtClean="0">
                <a:solidFill>
                  <a:srgbClr val="0070C0"/>
                </a:solidFill>
                <a:latin typeface="cmmi10" pitchFamily="34" charset="0"/>
              </a:rPr>
              <a:t>W</a:t>
            </a:r>
            <a:r>
              <a:rPr lang="en-US" dirty="0" smtClean="0"/>
              <a:t> is uniform in </a:t>
            </a:r>
            <a:r>
              <a:rPr lang="en-US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{1,2}</a:t>
            </a:r>
          </a:p>
          <a:p>
            <a:pPr lvl="1"/>
            <a:r>
              <a:rPr lang="en-US" dirty="0" smtClean="0"/>
              <a:t>The weight of </a:t>
            </a:r>
            <a:r>
              <a:rPr lang="en-US" dirty="0" smtClean="0">
                <a:solidFill>
                  <a:srgbClr val="0070C0"/>
                </a:solidFill>
                <a:latin typeface="cmmi10" pitchFamily="34" charset="0"/>
              </a:rPr>
              <a:t>m</a:t>
            </a:r>
            <a:r>
              <a:rPr lang="en-US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/</a:t>
            </a:r>
            <a:r>
              <a:rPr lang="en-US" dirty="0" smtClean="0">
                <a:solidFill>
                  <a:srgbClr val="0070C0"/>
                </a:solidFill>
                <a:latin typeface="cmmi10" pitchFamily="34" charset="0"/>
              </a:rPr>
              <a:t>n</a:t>
            </a:r>
            <a:r>
              <a:rPr lang="en-US" dirty="0" smtClean="0"/>
              <a:t> balls is              </a:t>
            </a:r>
            <a:r>
              <a:rPr lang="en-US" dirty="0" err="1" smtClean="0"/>
              <a:t>w.h.p</a:t>
            </a:r>
            <a:r>
              <a:rPr lang="en-US" dirty="0" smtClean="0"/>
              <a:t>. </a:t>
            </a:r>
          </a:p>
          <a:p>
            <a:pPr lvl="1"/>
            <a:r>
              <a:rPr lang="en-US" dirty="0" smtClean="0"/>
              <a:t>An allocation rule which ignores weights is no better than single choice!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The two choice paradigm will show independence from </a:t>
            </a:r>
            <a:r>
              <a:rPr lang="en-US" dirty="0" smtClean="0">
                <a:solidFill>
                  <a:srgbClr val="0070C0"/>
                </a:solidFill>
                <a:latin typeface="cmmi10" pitchFamily="34" charset="0"/>
              </a:rPr>
              <a:t>m</a:t>
            </a:r>
          </a:p>
          <a:p>
            <a:r>
              <a:rPr lang="en-US" dirty="0" smtClean="0"/>
              <a:t>A gap of </a:t>
            </a:r>
            <a:r>
              <a:rPr lang="en-US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log </a:t>
            </a:r>
            <a:r>
              <a:rPr lang="en-US" dirty="0" err="1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log</a:t>
            </a:r>
            <a:r>
              <a:rPr lang="en-US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en-US" dirty="0" smtClean="0">
                <a:solidFill>
                  <a:srgbClr val="0070C0"/>
                </a:solidFill>
                <a:latin typeface="cmmi10" pitchFamily="34" charset="0"/>
              </a:rPr>
              <a:t>n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smtClean="0"/>
              <a:t>is not true for all weight distributions</a:t>
            </a:r>
          </a:p>
          <a:p>
            <a:pPr lvl="1"/>
            <a:r>
              <a:rPr lang="en-US" dirty="0" smtClean="0"/>
              <a:t>If </a:t>
            </a:r>
            <a:r>
              <a:rPr lang="en-US" dirty="0" smtClean="0">
                <a:solidFill>
                  <a:srgbClr val="0070C0"/>
                </a:solidFill>
                <a:latin typeface="cmmi10" pitchFamily="34" charset="0"/>
              </a:rPr>
              <a:t>W</a:t>
            </a:r>
            <a:r>
              <a:rPr lang="en-US" dirty="0" smtClean="0"/>
              <a:t> is geometric, gap is at least </a:t>
            </a:r>
            <a:r>
              <a:rPr lang="en-US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log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smtClean="0">
                <a:solidFill>
                  <a:srgbClr val="0070C0"/>
                </a:solidFill>
                <a:latin typeface="cmmi10" pitchFamily="34" charset="0"/>
              </a:rPr>
              <a:t>n</a:t>
            </a:r>
          </a:p>
          <a:p>
            <a:pPr lvl="1"/>
            <a:r>
              <a:rPr lang="en-US" dirty="0" smtClean="0"/>
              <a:t>If </a:t>
            </a:r>
            <a:r>
              <a:rPr lang="en-US" dirty="0" smtClean="0">
                <a:solidFill>
                  <a:srgbClr val="0070C0"/>
                </a:solidFill>
                <a:latin typeface="cmmi10" pitchFamily="34" charset="0"/>
              </a:rPr>
              <a:t>W</a:t>
            </a:r>
            <a:r>
              <a:rPr lang="en-US" dirty="0" smtClean="0"/>
              <a:t> is power law, gap is at least </a:t>
            </a:r>
            <a:r>
              <a:rPr lang="en-US" dirty="0" smtClean="0">
                <a:solidFill>
                  <a:srgbClr val="0070C0"/>
                </a:solidFill>
                <a:latin typeface="cmmi10" pitchFamily="34" charset="0"/>
              </a:rPr>
              <a:t>n</a:t>
            </a:r>
            <a:r>
              <a:rPr lang="en-US" baseline="30000" dirty="0" smtClean="0">
                <a:solidFill>
                  <a:srgbClr val="0070C0"/>
                </a:solidFill>
                <a:latin typeface="cmmi10"/>
              </a:rPr>
              <a:t>²</a:t>
            </a:r>
            <a:endParaRPr lang="en-US" dirty="0" smtClean="0">
              <a:solidFill>
                <a:srgbClr val="0070C0"/>
              </a:solidFill>
            </a:endParaRPr>
          </a:p>
        </p:txBody>
      </p:sp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8200" y="1905000"/>
            <a:ext cx="714375" cy="504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81000" y="2705100"/>
            <a:ext cx="8496300" cy="2590800"/>
          </a:xfrm>
          <a:prstGeom prst="roundRect">
            <a:avLst/>
          </a:prstGeom>
          <a:solidFill>
            <a:srgbClr val="F8F696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/>
        </p:nvSpPr>
        <p:spPr>
          <a:xfrm>
            <a:off x="419100" y="1409700"/>
            <a:ext cx="7620000" cy="10287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Main Result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19100" y="1447800"/>
            <a:ext cx="8496300" cy="52197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 smtClean="0">
                <a:solidFill>
                  <a:srgbClr val="0070C0"/>
                </a:solidFill>
                <a:latin typeface="cmmi12" pitchFamily="34" charset="0"/>
              </a:rPr>
              <a:t>W</a:t>
            </a:r>
            <a:r>
              <a:rPr lang="en-US" sz="2400" dirty="0" smtClean="0"/>
              <a:t>  has finite second moment and is decreasing from some point</a:t>
            </a:r>
          </a:p>
          <a:p>
            <a:r>
              <a:rPr lang="en-US" sz="2400" dirty="0" smtClean="0">
                <a:latin typeface="Cambria Math" pitchFamily="18" charset="0"/>
                <a:ea typeface="Cambria Math" pitchFamily="18" charset="0"/>
              </a:rPr>
              <a:t>Gap</a:t>
            </a:r>
            <a:r>
              <a:rPr lang="en-US" sz="2400" dirty="0" smtClean="0"/>
              <a:t> (</a:t>
            </a:r>
            <a:r>
              <a:rPr lang="en-US" sz="2400" dirty="0" smtClean="0">
                <a:latin typeface="cmmi12" pitchFamily="34" charset="0"/>
              </a:rPr>
              <a:t>t</a:t>
            </a:r>
            <a:r>
              <a:rPr lang="en-US" sz="2400" dirty="0" smtClean="0"/>
              <a:t>)</a:t>
            </a:r>
            <a:r>
              <a:rPr lang="en-US" sz="2400" dirty="0" smtClean="0">
                <a:latin typeface="Cambria Math" pitchFamily="18" charset="0"/>
                <a:ea typeface="Cambria Math" pitchFamily="18" charset="0"/>
              </a:rPr>
              <a:t> =</a:t>
            </a:r>
            <a:r>
              <a:rPr lang="en-US" sz="2400" dirty="0" smtClean="0"/>
              <a:t> </a:t>
            </a:r>
            <a:r>
              <a:rPr lang="en-US" sz="2400" dirty="0" smtClean="0">
                <a:latin typeface="Cambria Math" pitchFamily="18" charset="0"/>
                <a:ea typeface="Cambria Math" pitchFamily="18" charset="0"/>
              </a:rPr>
              <a:t>max – </a:t>
            </a:r>
            <a:r>
              <a:rPr lang="en-US" sz="2400" dirty="0" err="1" smtClean="0">
                <a:latin typeface="Cambria Math" pitchFamily="18" charset="0"/>
                <a:ea typeface="Cambria Math" pitchFamily="18" charset="0"/>
              </a:rPr>
              <a:t>avg</a:t>
            </a:r>
            <a:r>
              <a:rPr lang="en-US" sz="2400" dirty="0" smtClean="0">
                <a:latin typeface="Cambria Math" pitchFamily="18" charset="0"/>
                <a:ea typeface="Cambria Math" pitchFamily="18" charset="0"/>
              </a:rPr>
              <a:t> </a:t>
            </a:r>
            <a:r>
              <a:rPr lang="en-US" sz="2400" dirty="0" smtClean="0"/>
              <a:t>at time </a:t>
            </a:r>
            <a:r>
              <a:rPr lang="en-US" sz="2400" dirty="0" smtClean="0">
                <a:latin typeface="cmmi12" pitchFamily="34" charset="0"/>
              </a:rPr>
              <a:t>t</a:t>
            </a:r>
          </a:p>
          <a:p>
            <a:endParaRPr lang="en-US" dirty="0" smtClean="0"/>
          </a:p>
          <a:p>
            <a:pPr>
              <a:buNone/>
            </a:pPr>
            <a:r>
              <a:rPr lang="en-US" sz="3200" dirty="0" smtClean="0"/>
              <a:t>For every </a:t>
            </a:r>
            <a:r>
              <a:rPr lang="en-US" sz="3200" dirty="0" err="1" smtClean="0">
                <a:latin typeface="cmmi12" pitchFamily="34" charset="0"/>
              </a:rPr>
              <a:t>t</a:t>
            </a:r>
            <a:r>
              <a:rPr lang="en-US" sz="3200" dirty="0" err="1" smtClean="0">
                <a:latin typeface="Cambria Math" pitchFamily="18" charset="0"/>
                <a:ea typeface="Cambria Math" pitchFamily="18" charset="0"/>
              </a:rPr>
              <a:t>,</a:t>
            </a:r>
            <a:r>
              <a:rPr lang="en-US" sz="3200" dirty="0" err="1" smtClean="0">
                <a:latin typeface="cmmi12" pitchFamily="34" charset="0"/>
              </a:rPr>
              <a:t>k</a:t>
            </a:r>
            <a:r>
              <a:rPr lang="en-US" sz="3200" dirty="0" smtClean="0"/>
              <a:t>, </a:t>
            </a:r>
            <a:r>
              <a:rPr lang="en-US" sz="3200" dirty="0" smtClean="0">
                <a:latin typeface="Cambria Math" pitchFamily="18" charset="0"/>
                <a:ea typeface="Cambria Math" pitchFamily="18" charset="0"/>
              </a:rPr>
              <a:t>Pr[Gap</a:t>
            </a:r>
            <a:r>
              <a:rPr lang="en-US" sz="3200" dirty="0" smtClean="0"/>
              <a:t>(</a:t>
            </a:r>
            <a:r>
              <a:rPr lang="en-US" sz="3200" dirty="0" smtClean="0">
                <a:latin typeface="cmmi12" pitchFamily="34" charset="0"/>
              </a:rPr>
              <a:t>t</a:t>
            </a:r>
            <a:r>
              <a:rPr lang="en-US" sz="3200" dirty="0" smtClean="0"/>
              <a:t>)&gt;</a:t>
            </a:r>
            <a:r>
              <a:rPr lang="en-US" sz="3200" dirty="0" smtClean="0">
                <a:latin typeface="cmmi12" pitchFamily="34" charset="0"/>
              </a:rPr>
              <a:t>k</a:t>
            </a:r>
            <a:r>
              <a:rPr lang="en-US" sz="3200" dirty="0" smtClean="0">
                <a:latin typeface="Cambria Math" pitchFamily="18" charset="0"/>
                <a:ea typeface="Cambria Math" pitchFamily="18" charset="0"/>
              </a:rPr>
              <a:t>] ≤ Pr[Gap</a:t>
            </a:r>
            <a:r>
              <a:rPr lang="en-US" sz="3200" dirty="0" smtClean="0"/>
              <a:t>(</a:t>
            </a:r>
            <a:r>
              <a:rPr lang="en-US" sz="3200" dirty="0" err="1" smtClean="0">
                <a:latin typeface="cmmi10" pitchFamily="34" charset="0"/>
              </a:rPr>
              <a:t>n</a:t>
            </a:r>
            <a:r>
              <a:rPr lang="en-US" sz="3200" baseline="30000" dirty="0" err="1" smtClean="0">
                <a:latin typeface="cmmi10" pitchFamily="34" charset="0"/>
              </a:rPr>
              <a:t>c</a:t>
            </a:r>
            <a:r>
              <a:rPr lang="en-US" sz="3200" dirty="0" smtClean="0"/>
              <a:t>)&gt;</a:t>
            </a:r>
            <a:r>
              <a:rPr lang="en-US" sz="3200" dirty="0" smtClean="0">
                <a:latin typeface="cmmi12" pitchFamily="34" charset="0"/>
              </a:rPr>
              <a:t>k</a:t>
            </a:r>
            <a:r>
              <a:rPr lang="en-US" sz="3200" dirty="0" smtClean="0">
                <a:latin typeface="Cambria Math" pitchFamily="18" charset="0"/>
                <a:ea typeface="Cambria Math" pitchFamily="18" charset="0"/>
              </a:rPr>
              <a:t>] + </a:t>
            </a:r>
            <a:r>
              <a:rPr lang="en-US" sz="3200" dirty="0" smtClean="0">
                <a:latin typeface="cmmi12" pitchFamily="34" charset="0"/>
              </a:rPr>
              <a:t>n</a:t>
            </a:r>
            <a:r>
              <a:rPr lang="en-US" sz="3200" baseline="30000" dirty="0" smtClean="0">
                <a:latin typeface="Cambria Math" pitchFamily="18" charset="0"/>
                <a:ea typeface="Cambria Math" pitchFamily="18" charset="0"/>
              </a:rPr>
              <a:t>-</a:t>
            </a:r>
            <a:r>
              <a:rPr lang="en-US" sz="3200" baseline="30000" dirty="0" smtClean="0">
                <a:latin typeface="cmmi12" pitchFamily="34" charset="0"/>
              </a:rPr>
              <a:t>2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where </a:t>
            </a:r>
            <a:r>
              <a:rPr lang="en-US" dirty="0" smtClean="0">
                <a:latin typeface="cmmi10" pitchFamily="34" charset="0"/>
              </a:rPr>
              <a:t>c</a:t>
            </a:r>
            <a:r>
              <a:rPr lang="en-US" dirty="0" smtClean="0"/>
              <a:t> depends on </a:t>
            </a:r>
            <a:r>
              <a:rPr lang="en-US" dirty="0" smtClean="0">
                <a:latin typeface="cmmi10" pitchFamily="34" charset="0"/>
              </a:rPr>
              <a:t>W</a:t>
            </a:r>
            <a:r>
              <a:rPr lang="en-US" dirty="0" smtClean="0"/>
              <a:t> alone</a:t>
            </a:r>
            <a:br>
              <a:rPr lang="en-US" dirty="0" smtClean="0"/>
            </a:br>
            <a:endParaRPr lang="en-US" dirty="0" smtClean="0"/>
          </a:p>
          <a:p>
            <a:pPr>
              <a:buNone/>
            </a:pPr>
            <a:r>
              <a:rPr lang="en-US" sz="3200" dirty="0" smtClean="0"/>
              <a:t>For every </a:t>
            </a:r>
            <a:r>
              <a:rPr lang="en-US" sz="3200" dirty="0" smtClean="0">
                <a:latin typeface="cmmi10" pitchFamily="34" charset="0"/>
              </a:rPr>
              <a:t>t</a:t>
            </a:r>
            <a:r>
              <a:rPr lang="en-US" sz="3200" dirty="0" smtClean="0">
                <a:latin typeface="Cambria Math" pitchFamily="18" charset="0"/>
                <a:ea typeface="Cambria Math" pitchFamily="18" charset="0"/>
              </a:rPr>
              <a:t>,  E[Gap</a:t>
            </a:r>
            <a:r>
              <a:rPr lang="en-US" sz="3200" dirty="0" smtClean="0">
                <a:ea typeface="Cambria Math" pitchFamily="18" charset="0"/>
              </a:rPr>
              <a:t>(</a:t>
            </a:r>
            <a:r>
              <a:rPr lang="en-US" sz="3200" dirty="0" smtClean="0">
                <a:latin typeface="cmmi10" pitchFamily="34" charset="0"/>
              </a:rPr>
              <a:t>t</a:t>
            </a:r>
            <a:r>
              <a:rPr lang="en-US" sz="3200" dirty="0" smtClean="0">
                <a:ea typeface="Cambria Math" pitchFamily="18" charset="0"/>
              </a:rPr>
              <a:t>)</a:t>
            </a:r>
            <a:r>
              <a:rPr lang="en-US" sz="3200" dirty="0" smtClean="0">
                <a:latin typeface="Cambria Math" pitchFamily="18" charset="0"/>
                <a:ea typeface="Cambria Math" pitchFamily="18" charset="0"/>
              </a:rPr>
              <a:t>] &lt; </a:t>
            </a:r>
            <a:r>
              <a:rPr lang="en-US" sz="3200" dirty="0" err="1" smtClean="0">
                <a:latin typeface="cmmi10" pitchFamily="34" charset="0"/>
              </a:rPr>
              <a:t>n</a:t>
            </a:r>
            <a:r>
              <a:rPr lang="en-US" sz="3200" baseline="30000" dirty="0" err="1" smtClean="0">
                <a:latin typeface="cmmi10" pitchFamily="34" charset="0"/>
              </a:rPr>
              <a:t>c</a:t>
            </a:r>
            <a:r>
              <a:rPr lang="en-US" sz="3200" dirty="0" smtClean="0"/>
              <a:t> </a:t>
            </a:r>
          </a:p>
          <a:p>
            <a:pPr>
              <a:buNone/>
            </a:pPr>
            <a:r>
              <a:rPr lang="en-US" dirty="0" smtClean="0"/>
              <a:t>		assuming </a:t>
            </a:r>
            <a:r>
              <a:rPr lang="en-US" dirty="0" smtClean="0">
                <a:latin typeface="cmmi10" pitchFamily="34" charset="0"/>
              </a:rPr>
              <a:t>W</a:t>
            </a:r>
            <a:r>
              <a:rPr lang="en-US" dirty="0" smtClean="0"/>
              <a:t> has a finite fourth moment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Definition covers all interesting distributions</a:t>
            </a:r>
          </a:p>
          <a:p>
            <a:r>
              <a:rPr lang="en-US" dirty="0" smtClean="0"/>
              <a:t>Distribution doesn’t have to be above integers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First Attempt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Show stochastical dominance over unweighted case </a:t>
            </a:r>
          </a:p>
          <a:p>
            <a:pPr lvl="1"/>
            <a:r>
              <a:rPr lang="en-US" dirty="0" smtClean="0"/>
              <a:t>Stochastical dominance effective in many settings, including heterogeneous bins</a:t>
            </a:r>
          </a:p>
          <a:p>
            <a:r>
              <a:rPr lang="en-US" b="1" dirty="0" smtClean="0"/>
              <a:t>Problem: </a:t>
            </a:r>
            <a:r>
              <a:rPr lang="en-US" dirty="0" smtClean="0"/>
              <a:t>A heavy ball is favored by the less balanced  configuration</a:t>
            </a:r>
          </a:p>
          <a:p>
            <a:pPr lvl="1"/>
            <a:r>
              <a:rPr lang="en-US" dirty="0" smtClean="0"/>
              <a:t>Dominance not preserved</a:t>
            </a:r>
          </a:p>
          <a:p>
            <a:r>
              <a:rPr lang="en-US" dirty="0" smtClean="0"/>
              <a:t>Conclusion: Need to prove from scratch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ounded Rectangle 17"/>
          <p:cNvSpPr/>
          <p:nvPr/>
        </p:nvSpPr>
        <p:spPr>
          <a:xfrm>
            <a:off x="190500" y="1181100"/>
            <a:ext cx="4000500" cy="18669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Proof Structure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1181100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Weak Gap Theorem: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>
            <a:off x="4572000" y="1181100"/>
            <a:ext cx="4152900" cy="1866900"/>
            <a:chOff x="4572000" y="1181100"/>
            <a:chExt cx="4152900" cy="1866900"/>
          </a:xfrm>
        </p:grpSpPr>
        <p:sp>
          <p:nvSpPr>
            <p:cNvPr id="19" name="Rounded Rectangle 18"/>
            <p:cNvSpPr/>
            <p:nvPr/>
          </p:nvSpPr>
          <p:spPr>
            <a:xfrm>
              <a:off x="4572000" y="1181100"/>
              <a:ext cx="4000500" cy="186690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724400" y="1181100"/>
              <a:ext cx="400050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/>
                <a:t>Short Memory Theorem:</a:t>
              </a:r>
            </a:p>
            <a:p>
              <a:r>
                <a:rPr lang="en-US" sz="2400" dirty="0" smtClean="0"/>
                <a:t>If </a:t>
              </a:r>
              <a:r>
                <a:rPr lang="en-US" sz="2400" dirty="0" smtClean="0">
                  <a:latin typeface="cmmi10" pitchFamily="34" charset="0"/>
                </a:rPr>
                <a:t>x</a:t>
              </a:r>
              <a:r>
                <a:rPr lang="en-US" sz="2400" dirty="0" smtClean="0"/>
                <a:t> and </a:t>
              </a:r>
              <a:r>
                <a:rPr lang="en-US" sz="2400" dirty="0" smtClean="0">
                  <a:latin typeface="cmmi10" pitchFamily="34" charset="0"/>
                </a:rPr>
                <a:t>y</a:t>
              </a:r>
              <a:r>
                <a:rPr lang="en-US" sz="2400" dirty="0" smtClean="0"/>
                <a:t> are two allocations with </a:t>
              </a:r>
              <a:r>
                <a:rPr lang="en-US" sz="2400" dirty="0" smtClean="0">
                  <a:latin typeface="Cambria Math" pitchFamily="18" charset="0"/>
                  <a:ea typeface="Cambria Math" pitchFamily="18" charset="0"/>
                </a:rPr>
                <a:t>max |</a:t>
              </a:r>
              <a:r>
                <a:rPr lang="en-US" sz="2400" dirty="0" smtClean="0">
                  <a:latin typeface="cmmi10" pitchFamily="34" charset="0"/>
                </a:rPr>
                <a:t>x</a:t>
              </a:r>
              <a:r>
                <a:rPr lang="en-US" sz="2400" baseline="-25000" dirty="0" smtClean="0">
                  <a:latin typeface="cmmi10" pitchFamily="34" charset="0"/>
                </a:rPr>
                <a:t>i </a:t>
              </a:r>
              <a:r>
                <a:rPr lang="en-US" sz="2400" dirty="0" smtClean="0">
                  <a:latin typeface="Cambria Math" pitchFamily="18" charset="0"/>
                  <a:ea typeface="Cambria Math" pitchFamily="18" charset="0"/>
                </a:rPr>
                <a:t>–</a:t>
              </a:r>
              <a:r>
                <a:rPr lang="en-US" sz="2400" dirty="0" smtClean="0"/>
                <a:t> </a:t>
              </a:r>
              <a:r>
                <a:rPr lang="en-US" sz="2400" dirty="0" err="1" smtClean="0">
                  <a:latin typeface="cmmi10" pitchFamily="34" charset="0"/>
                </a:rPr>
                <a:t>y</a:t>
              </a:r>
              <a:r>
                <a:rPr lang="en-US" sz="2400" baseline="-25000" dirty="0" err="1" smtClean="0">
                  <a:latin typeface="cmmi10" pitchFamily="34" charset="0"/>
                </a:rPr>
                <a:t>j</a:t>
              </a:r>
              <a:r>
                <a:rPr lang="en-US" sz="2400" dirty="0" smtClean="0">
                  <a:latin typeface="Cambria Math" pitchFamily="18" charset="0"/>
                  <a:ea typeface="Cambria Math" pitchFamily="18" charset="0"/>
                </a:rPr>
                <a:t>| ≤</a:t>
              </a:r>
              <a:r>
                <a:rPr lang="en-US" sz="2400" dirty="0" smtClean="0"/>
                <a:t>  ∆ then</a:t>
              </a:r>
            </a:p>
            <a:p>
              <a:r>
                <a:rPr lang="en-US" sz="2400" dirty="0" smtClean="0">
                  <a:latin typeface="Cambria Math" pitchFamily="18" charset="0"/>
                  <a:ea typeface="Cambria Math" pitchFamily="18" charset="0"/>
                </a:rPr>
                <a:t>|</a:t>
              </a:r>
              <a:r>
                <a:rPr lang="en-US" sz="2400" dirty="0" smtClean="0">
                  <a:latin typeface="cmmi10" pitchFamily="34" charset="0"/>
                  <a:ea typeface="Cambria Math" pitchFamily="18" charset="0"/>
                </a:rPr>
                <a:t>x</a:t>
              </a:r>
              <a:r>
                <a:rPr lang="en-US" sz="2400" dirty="0" smtClean="0">
                  <a:latin typeface="Cambria Math" pitchFamily="18" charset="0"/>
                  <a:ea typeface="Cambria Math" pitchFamily="18" charset="0"/>
                </a:rPr>
                <a:t>(</a:t>
              </a:r>
              <a:r>
                <a:rPr lang="en-US" sz="2400" dirty="0" smtClean="0"/>
                <a:t>∆ </a:t>
              </a:r>
              <a:r>
                <a:rPr lang="en-US" sz="2400" dirty="0" smtClean="0">
                  <a:latin typeface="cmmi10" pitchFamily="34" charset="0"/>
                  <a:ea typeface="Cambria Math" pitchFamily="18" charset="0"/>
                </a:rPr>
                <a:t>n</a:t>
              </a:r>
              <a:r>
                <a:rPr lang="en-US" sz="2400" baseline="30000" dirty="0" smtClean="0">
                  <a:latin typeface="Cambria Math" pitchFamily="18" charset="0"/>
                  <a:ea typeface="Cambria Math" pitchFamily="18" charset="0"/>
                </a:rPr>
                <a:t>3</a:t>
              </a:r>
              <a:r>
                <a:rPr lang="en-US" sz="2400" dirty="0" smtClean="0">
                  <a:latin typeface="Cambria Math" pitchFamily="18" charset="0"/>
                  <a:ea typeface="Cambria Math" pitchFamily="18" charset="0"/>
                </a:rPr>
                <a:t>) - </a:t>
              </a:r>
              <a:r>
                <a:rPr lang="en-US" sz="2400" dirty="0" smtClean="0">
                  <a:latin typeface="cmmi10" pitchFamily="34" charset="0"/>
                  <a:ea typeface="Cambria Math" pitchFamily="18" charset="0"/>
                </a:rPr>
                <a:t>y</a:t>
              </a:r>
              <a:r>
                <a:rPr lang="en-US" sz="2400" dirty="0" smtClean="0">
                  <a:latin typeface="Cambria Math" pitchFamily="18" charset="0"/>
                  <a:ea typeface="Cambria Math" pitchFamily="18" charset="0"/>
                </a:rPr>
                <a:t>(</a:t>
              </a:r>
              <a:r>
                <a:rPr lang="en-US" sz="2400" dirty="0" smtClean="0"/>
                <a:t>∆ </a:t>
              </a:r>
              <a:r>
                <a:rPr lang="en-US" sz="2400" dirty="0" smtClean="0">
                  <a:latin typeface="cmmi10" pitchFamily="34" charset="0"/>
                  <a:ea typeface="Cambria Math" pitchFamily="18" charset="0"/>
                </a:rPr>
                <a:t>n</a:t>
              </a:r>
              <a:r>
                <a:rPr lang="en-US" sz="2400" baseline="30000" dirty="0" smtClean="0">
                  <a:latin typeface="Cambria Math" pitchFamily="18" charset="0"/>
                  <a:ea typeface="Cambria Math" pitchFamily="18" charset="0"/>
                </a:rPr>
                <a:t>3</a:t>
              </a:r>
              <a:r>
                <a:rPr lang="en-US" sz="2400" dirty="0" smtClean="0">
                  <a:latin typeface="Cambria Math" pitchFamily="18" charset="0"/>
                  <a:ea typeface="Cambria Math" pitchFamily="18" charset="0"/>
                </a:rPr>
                <a:t>)| ≤ </a:t>
              </a:r>
              <a:r>
                <a:rPr lang="en-US" sz="2400" dirty="0" smtClean="0">
                  <a:latin typeface="cmmi10" pitchFamily="34" charset="0"/>
                  <a:ea typeface="Cambria Math" pitchFamily="18" charset="0"/>
                </a:rPr>
                <a:t>t</a:t>
              </a:r>
              <a:r>
                <a:rPr lang="en-US" sz="2400" baseline="30000" dirty="0" smtClean="0">
                  <a:latin typeface="Cambria Math" pitchFamily="18" charset="0"/>
                  <a:ea typeface="Cambria Math" pitchFamily="18" charset="0"/>
                </a:rPr>
                <a:t>-1/5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543300" y="3352800"/>
            <a:ext cx="2171700" cy="1676400"/>
            <a:chOff x="3543300" y="3352800"/>
            <a:chExt cx="2171700" cy="1676400"/>
          </a:xfrm>
        </p:grpSpPr>
        <p:grpSp>
          <p:nvGrpSpPr>
            <p:cNvPr id="16" name="Group 15"/>
            <p:cNvGrpSpPr/>
            <p:nvPr/>
          </p:nvGrpSpPr>
          <p:grpSpPr>
            <a:xfrm>
              <a:off x="3657600" y="3352800"/>
              <a:ext cx="1943100" cy="1485900"/>
              <a:chOff x="3619500" y="3390900"/>
              <a:chExt cx="1943100" cy="1485900"/>
            </a:xfrm>
          </p:grpSpPr>
          <p:pic>
            <p:nvPicPr>
              <p:cNvPr id="14" name="Picture 13" descr="vardist.bmp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3619500" y="3390900"/>
                <a:ext cx="1911393" cy="14859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5" name="TextBox 14"/>
              <p:cNvSpPr txBox="1"/>
              <p:nvPr/>
            </p:nvSpPr>
            <p:spPr>
              <a:xfrm>
                <a:off x="3810000" y="3581400"/>
                <a:ext cx="17526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/>
                  <a:t>Variation Distance</a:t>
                </a:r>
                <a:endParaRPr lang="en-US" dirty="0"/>
              </a:p>
            </p:txBody>
          </p:sp>
        </p:grpSp>
        <p:sp>
          <p:nvSpPr>
            <p:cNvPr id="17" name="Rounded Rectangular Callout 16"/>
            <p:cNvSpPr/>
            <p:nvPr/>
          </p:nvSpPr>
          <p:spPr>
            <a:xfrm>
              <a:off x="3543300" y="3390900"/>
              <a:ext cx="2171700" cy="1638300"/>
            </a:xfrm>
            <a:prstGeom prst="wedgeRoundRectCallout">
              <a:avLst>
                <a:gd name="adj1" fmla="val 49781"/>
                <a:gd name="adj2" fmla="val -85590"/>
                <a:gd name="adj3" fmla="val 16667"/>
              </a:avLst>
            </a:prstGeom>
            <a:solidFill>
              <a:srgbClr val="FAE8A4">
                <a:alpha val="20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Rounded Rectangle 20"/>
          <p:cNvSpPr/>
          <p:nvPr/>
        </p:nvSpPr>
        <p:spPr>
          <a:xfrm>
            <a:off x="1447800" y="3810000"/>
            <a:ext cx="6553200" cy="800100"/>
          </a:xfrm>
          <a:prstGeom prst="roundRect">
            <a:avLst/>
          </a:prstGeom>
          <a:solidFill>
            <a:srgbClr val="F8F696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Pr[Gap</a:t>
            </a:r>
            <a:r>
              <a:rPr lang="en-US" sz="2800" dirty="0" smtClean="0">
                <a:solidFill>
                  <a:schemeClr val="tx1"/>
                </a:solidFill>
              </a:rPr>
              <a:t>(</a:t>
            </a:r>
            <a:r>
              <a:rPr lang="en-US" sz="2800" dirty="0" smtClean="0">
                <a:solidFill>
                  <a:schemeClr val="tx1"/>
                </a:solidFill>
                <a:latin typeface="cmmi12" pitchFamily="34" charset="0"/>
              </a:rPr>
              <a:t>t</a:t>
            </a:r>
            <a:r>
              <a:rPr lang="en-US" sz="2800" dirty="0" smtClean="0">
                <a:solidFill>
                  <a:schemeClr val="tx1"/>
                </a:solidFill>
              </a:rPr>
              <a:t>)&gt;</a:t>
            </a:r>
            <a:r>
              <a:rPr lang="en-US" sz="2800" dirty="0" smtClean="0">
                <a:solidFill>
                  <a:schemeClr val="tx1"/>
                </a:solidFill>
                <a:latin typeface="cmmi12" pitchFamily="34" charset="0"/>
              </a:rPr>
              <a:t>k</a:t>
            </a:r>
            <a:r>
              <a:rPr lang="en-US" sz="2800" dirty="0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] ≤ Pr[Gap</a:t>
            </a:r>
            <a:r>
              <a:rPr lang="en-US" sz="2800" dirty="0" smtClean="0">
                <a:solidFill>
                  <a:schemeClr val="tx1"/>
                </a:solidFill>
              </a:rPr>
              <a:t>(</a:t>
            </a:r>
            <a:r>
              <a:rPr lang="en-US" sz="2800" dirty="0" err="1" smtClean="0">
                <a:solidFill>
                  <a:schemeClr val="tx1"/>
                </a:solidFill>
                <a:latin typeface="cmmi10" pitchFamily="34" charset="0"/>
              </a:rPr>
              <a:t>n</a:t>
            </a:r>
            <a:r>
              <a:rPr lang="en-US" sz="2800" baseline="30000" dirty="0" err="1" smtClean="0">
                <a:solidFill>
                  <a:schemeClr val="tx1"/>
                </a:solidFill>
                <a:latin typeface="cmmi10" pitchFamily="34" charset="0"/>
              </a:rPr>
              <a:t>c</a:t>
            </a:r>
            <a:r>
              <a:rPr lang="en-US" sz="2800" dirty="0" smtClean="0">
                <a:solidFill>
                  <a:schemeClr val="tx1"/>
                </a:solidFill>
              </a:rPr>
              <a:t>)&gt;</a:t>
            </a:r>
            <a:r>
              <a:rPr lang="en-US" sz="2800" dirty="0" smtClean="0">
                <a:solidFill>
                  <a:schemeClr val="tx1"/>
                </a:solidFill>
                <a:latin typeface="cmmi12" pitchFamily="34" charset="0"/>
              </a:rPr>
              <a:t>k</a:t>
            </a:r>
            <a:r>
              <a:rPr lang="en-US" sz="2800" dirty="0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] + </a:t>
            </a:r>
            <a:r>
              <a:rPr lang="en-US" sz="2800" dirty="0" smtClean="0">
                <a:solidFill>
                  <a:schemeClr val="tx1"/>
                </a:solidFill>
                <a:latin typeface="cmmi12" pitchFamily="34" charset="0"/>
              </a:rPr>
              <a:t>n</a:t>
            </a:r>
            <a:r>
              <a:rPr lang="en-US" sz="2800" baseline="30000" dirty="0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-</a:t>
            </a:r>
            <a:r>
              <a:rPr lang="en-US" sz="2800" baseline="30000" dirty="0" smtClean="0">
                <a:solidFill>
                  <a:schemeClr val="tx1"/>
                </a:solidFill>
                <a:latin typeface="cmmi12" pitchFamily="34" charset="0"/>
              </a:rPr>
              <a:t>2</a:t>
            </a:r>
            <a:endParaRPr lang="en-US" sz="2800" dirty="0">
              <a:solidFill>
                <a:schemeClr val="tx1"/>
              </a:solidFill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4000500" y="3048000"/>
            <a:ext cx="914400" cy="723900"/>
            <a:chOff x="4000500" y="3048000"/>
            <a:chExt cx="914400" cy="723900"/>
          </a:xfrm>
        </p:grpSpPr>
        <p:sp>
          <p:nvSpPr>
            <p:cNvPr id="22" name="Down Arrow 21"/>
            <p:cNvSpPr/>
            <p:nvPr/>
          </p:nvSpPr>
          <p:spPr>
            <a:xfrm>
              <a:off x="4229100" y="3276600"/>
              <a:ext cx="457200" cy="4953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Diagonal Stripe 22"/>
            <p:cNvSpPr/>
            <p:nvPr/>
          </p:nvSpPr>
          <p:spPr>
            <a:xfrm>
              <a:off x="4457700" y="3048000"/>
              <a:ext cx="457200" cy="457200"/>
            </a:xfrm>
            <a:prstGeom prst="diagStrip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4" name="Diagonal Stripe 23"/>
            <p:cNvSpPr/>
            <p:nvPr/>
          </p:nvSpPr>
          <p:spPr>
            <a:xfrm rot="5400000">
              <a:off x="4000500" y="3048000"/>
              <a:ext cx="457200" cy="457200"/>
            </a:xfrm>
            <a:prstGeom prst="diagStrip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314700" y="3124200"/>
            <a:ext cx="800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2"/>
                </a:solidFill>
              </a:rPr>
              <a:t>[BCSV]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33" name="Group 32"/>
          <p:cNvGrpSpPr/>
          <p:nvPr/>
        </p:nvGrpSpPr>
        <p:grpSpPr>
          <a:xfrm>
            <a:off x="533400" y="4838700"/>
            <a:ext cx="7810500" cy="1692771"/>
            <a:chOff x="533400" y="4838700"/>
            <a:chExt cx="7810500" cy="1692771"/>
          </a:xfrm>
        </p:grpSpPr>
        <p:sp>
          <p:nvSpPr>
            <p:cNvPr id="26" name="TextBox 25"/>
            <p:cNvSpPr txBox="1"/>
            <p:nvPr/>
          </p:nvSpPr>
          <p:spPr>
            <a:xfrm>
              <a:off x="533400" y="4838700"/>
              <a:ext cx="7810500" cy="16927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/>
                <a:t>Idea: Iterative sharpening of the weak bound</a:t>
              </a:r>
            </a:p>
            <a:p>
              <a:pPr>
                <a:buFont typeface="Wingdings" pitchFamily="2" charset="2"/>
                <a:buChar char="§"/>
              </a:pPr>
              <a:r>
                <a:rPr lang="en-US" sz="2000" dirty="0" smtClean="0"/>
                <a:t>   Consider the gap at                 and compare with perfectly balanced allocation</a:t>
              </a:r>
            </a:p>
            <a:p>
              <a:pPr>
                <a:buFont typeface="Wingdings" pitchFamily="2" charset="2"/>
                <a:buChar char="§"/>
              </a:pPr>
              <a:r>
                <a:rPr lang="en-US" sz="2000" dirty="0" smtClean="0"/>
                <a:t>   Weak Gap Theorem implies gap is at most </a:t>
              </a:r>
            </a:p>
            <a:p>
              <a:pPr>
                <a:buFont typeface="Wingdings" pitchFamily="2" charset="2"/>
                <a:buChar char="§"/>
              </a:pPr>
              <a:r>
                <a:rPr lang="en-US" sz="2000" dirty="0" smtClean="0"/>
                <a:t>   Short Memory Theorem implies after          additional steps, processes are similar</a:t>
              </a:r>
              <a:endParaRPr lang="en-US" sz="2000" dirty="0"/>
            </a:p>
          </p:txBody>
        </p:sp>
        <p:pic>
          <p:nvPicPr>
            <p:cNvPr id="1035" name="Picture 11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419600" y="5886450"/>
              <a:ext cx="381000" cy="323850"/>
            </a:xfrm>
            <a:prstGeom prst="rect">
              <a:avLst/>
            </a:prstGeom>
            <a:noFill/>
          </p:spPr>
        </p:pic>
        <p:pic>
          <p:nvPicPr>
            <p:cNvPr id="1037" name="Picture 1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781300" y="5257800"/>
              <a:ext cx="752475" cy="323850"/>
            </a:xfrm>
            <a:prstGeom prst="rect">
              <a:avLst/>
            </a:prstGeom>
            <a:noFill/>
          </p:spPr>
        </p:pic>
        <p:pic>
          <p:nvPicPr>
            <p:cNvPr id="30" name="Picture 11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800600" y="5543550"/>
              <a:ext cx="381000" cy="323850"/>
            </a:xfrm>
            <a:prstGeom prst="rect">
              <a:avLst/>
            </a:prstGeom>
            <a:noFill/>
          </p:spPr>
        </p:pic>
      </p:grp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9100" y="1666875"/>
            <a:ext cx="3286125" cy="390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57200" y="1485900"/>
            <a:ext cx="5029200" cy="6477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Weak Gap Theorem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19100" y="2438400"/>
            <a:ext cx="8305800" cy="4038600"/>
          </a:xfrm>
        </p:spPr>
        <p:txBody>
          <a:bodyPr/>
          <a:lstStyle/>
          <a:p>
            <a:r>
              <a:rPr lang="en-US" dirty="0" smtClean="0"/>
              <a:t>Theorem holds for the Single Choice Process</a:t>
            </a:r>
          </a:p>
          <a:p>
            <a:pPr lvl="1"/>
            <a:r>
              <a:rPr lang="en-US" dirty="0" smtClean="0"/>
              <a:t>Expected load for bin is </a:t>
            </a:r>
          </a:p>
          <a:p>
            <a:pPr lvl="1"/>
            <a:r>
              <a:rPr lang="en-US" dirty="0" smtClean="0"/>
              <a:t>Use </a:t>
            </a:r>
            <a:r>
              <a:rPr lang="en-US" dirty="0" err="1" smtClean="0"/>
              <a:t>Chebyshev’s</a:t>
            </a:r>
            <a:r>
              <a:rPr lang="en-US" dirty="0" smtClean="0"/>
              <a:t> inequality</a:t>
            </a:r>
          </a:p>
          <a:p>
            <a:r>
              <a:rPr lang="en-US" dirty="0" smtClean="0"/>
              <a:t>Don’t know how to show that 2-Choice is better than Single Choice!</a:t>
            </a:r>
          </a:p>
          <a:p>
            <a:r>
              <a:rPr lang="en-US" dirty="0" smtClean="0"/>
              <a:t>Use a potential function argument</a:t>
            </a:r>
            <a:endParaRPr lang="en-US" dirty="0"/>
          </a:p>
        </p:txBody>
      </p:sp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0" y="2933700"/>
            <a:ext cx="609600" cy="438150"/>
          </a:xfrm>
          <a:prstGeom prst="rect">
            <a:avLst/>
          </a:prstGeom>
          <a:noFill/>
        </p:spPr>
      </p:pic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3900" y="1600200"/>
            <a:ext cx="4167768" cy="495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ounded Rectangle 26"/>
          <p:cNvSpPr/>
          <p:nvPr/>
        </p:nvSpPr>
        <p:spPr>
          <a:xfrm>
            <a:off x="800100" y="5715000"/>
            <a:ext cx="7620000" cy="914400"/>
          </a:xfrm>
          <a:prstGeom prst="roundRect">
            <a:avLst/>
          </a:prstGeom>
          <a:solidFill>
            <a:srgbClr val="FAE8A4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Short Memory Theorem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410200"/>
          </a:xfrm>
        </p:spPr>
        <p:txBody>
          <a:bodyPr>
            <a:normAutofit/>
          </a:bodyPr>
          <a:lstStyle/>
          <a:p>
            <a:r>
              <a:rPr lang="en-US" dirty="0" smtClean="0"/>
              <a:t>Coupling argument: </a:t>
            </a:r>
            <a:r>
              <a:rPr lang="en-US" dirty="0" smtClean="0">
                <a:latin typeface="Cambria Math" pitchFamily="18" charset="0"/>
                <a:ea typeface="Cambria Math" pitchFamily="18" charset="0"/>
              </a:rPr>
              <a:t>x</a:t>
            </a:r>
            <a:r>
              <a:rPr lang="en-US" dirty="0" smtClean="0"/>
              <a:t> and </a:t>
            </a:r>
            <a:r>
              <a:rPr lang="en-US" dirty="0" smtClean="0">
                <a:latin typeface="Cambria Math" pitchFamily="18" charset="0"/>
                <a:ea typeface="Cambria Math" pitchFamily="18" charset="0"/>
              </a:rPr>
              <a:t>y</a:t>
            </a:r>
            <a:r>
              <a:rPr lang="en-US" dirty="0" smtClean="0"/>
              <a:t> are two given allocations.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b="1" dirty="0" smtClean="0"/>
              <a:t>Goal: </a:t>
            </a:r>
            <a:r>
              <a:rPr lang="en-US" dirty="0" smtClean="0"/>
              <a:t>Show a coupling where x(t) and y(t) converge to the same allocation fast (in linear time)</a:t>
            </a:r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ounded Rectangular Callout 7"/>
          <p:cNvSpPr/>
          <p:nvPr/>
        </p:nvSpPr>
        <p:spPr>
          <a:xfrm>
            <a:off x="152400" y="2743200"/>
            <a:ext cx="3276600" cy="1066800"/>
          </a:xfrm>
          <a:prstGeom prst="wedgeRoundRectCallout">
            <a:avLst>
              <a:gd name="adj1" fmla="val 51608"/>
              <a:gd name="adj2" fmla="val -84808"/>
              <a:gd name="adj3" fmla="val 16667"/>
            </a:avLst>
          </a:prstGeom>
          <a:solidFill>
            <a:srgbClr val="FDF5D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An exact copy of </a:t>
            </a:r>
          </a:p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2-choice starting from X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5715000" y="2743200"/>
            <a:ext cx="3200400" cy="1066800"/>
          </a:xfrm>
          <a:prstGeom prst="wedgeRoundRectCallout">
            <a:avLst>
              <a:gd name="adj1" fmla="val -50710"/>
              <a:gd name="adj2" fmla="val -75562"/>
              <a:gd name="adj3" fmla="val 16667"/>
            </a:avLst>
          </a:prstGeom>
          <a:solidFill>
            <a:srgbClr val="FDF5D7">
              <a:alpha val="6509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An exact copy of </a:t>
            </a:r>
          </a:p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2-choice starting from Y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0" name="Left-Right Arrow 9"/>
          <p:cNvSpPr/>
          <p:nvPr/>
        </p:nvSpPr>
        <p:spPr>
          <a:xfrm>
            <a:off x="3543300" y="2895600"/>
            <a:ext cx="2133600" cy="76200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Dependencies 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05200" y="2057400"/>
            <a:ext cx="2209800" cy="619125"/>
          </a:xfrm>
          <a:prstGeom prst="rect">
            <a:avLst/>
          </a:prstGeom>
          <a:noFill/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25" name="Group 24"/>
          <p:cNvGrpSpPr/>
          <p:nvPr/>
        </p:nvGrpSpPr>
        <p:grpSpPr>
          <a:xfrm>
            <a:off x="762000" y="3924300"/>
            <a:ext cx="6686550" cy="523220"/>
            <a:chOff x="762000" y="3924300"/>
            <a:chExt cx="6686550" cy="523220"/>
          </a:xfrm>
        </p:grpSpPr>
        <p:sp>
          <p:nvSpPr>
            <p:cNvPr id="17" name="TextBox 16"/>
            <p:cNvSpPr txBox="1"/>
            <p:nvPr/>
          </p:nvSpPr>
          <p:spPr>
            <a:xfrm>
              <a:off x="762000" y="3924300"/>
              <a:ext cx="46101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/>
                <a:t>Coupling converges when </a:t>
              </a:r>
              <a:endParaRPr lang="en-US" sz="2800" dirty="0"/>
            </a:p>
          </p:txBody>
        </p:sp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381500" y="4038600"/>
              <a:ext cx="3067050" cy="381000"/>
            </a:xfrm>
            <a:prstGeom prst="rect">
              <a:avLst/>
            </a:prstGeom>
            <a:noFill/>
          </p:spPr>
        </p:pic>
      </p:grp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26" name="Group 25"/>
          <p:cNvGrpSpPr/>
          <p:nvPr/>
        </p:nvGrpSpPr>
        <p:grpSpPr>
          <a:xfrm>
            <a:off x="1676400" y="4467880"/>
            <a:ext cx="6248400" cy="904220"/>
            <a:chOff x="1676400" y="4467880"/>
            <a:chExt cx="6248400" cy="904220"/>
          </a:xfrm>
        </p:grpSpPr>
        <p:sp>
          <p:nvSpPr>
            <p:cNvPr id="24" name="Rounded Rectangle 23"/>
            <p:cNvSpPr/>
            <p:nvPr/>
          </p:nvSpPr>
          <p:spPr>
            <a:xfrm>
              <a:off x="1676400" y="4495800"/>
              <a:ext cx="6096000" cy="876300"/>
            </a:xfrm>
            <a:prstGeom prst="roundRect">
              <a:avLst>
                <a:gd name="adj" fmla="val 21483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790700" y="4467880"/>
              <a:ext cx="46101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/>
                <a:t>Coupling Lemma:</a:t>
              </a:r>
              <a:endParaRPr lang="en-US" sz="2800" dirty="0"/>
            </a:p>
          </p:txBody>
        </p:sp>
        <p:grpSp>
          <p:nvGrpSpPr>
            <p:cNvPr id="23" name="Group 22"/>
            <p:cNvGrpSpPr/>
            <p:nvPr/>
          </p:nvGrpSpPr>
          <p:grpSpPr>
            <a:xfrm>
              <a:off x="1866900" y="4810780"/>
              <a:ext cx="6057900" cy="523220"/>
              <a:chOff x="1866900" y="4810780"/>
              <a:chExt cx="6057900" cy="523220"/>
            </a:xfrm>
          </p:grpSpPr>
          <p:pic>
            <p:nvPicPr>
              <p:cNvPr id="2055" name="Picture 7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1866900" y="4925080"/>
                <a:ext cx="2343150" cy="381000"/>
              </a:xfrm>
              <a:prstGeom prst="rect">
                <a:avLst/>
              </a:prstGeom>
              <a:noFill/>
            </p:spPr>
          </p:pic>
          <p:sp>
            <p:nvSpPr>
              <p:cNvPr id="22" name="TextBox 21"/>
              <p:cNvSpPr txBox="1"/>
              <p:nvPr/>
            </p:nvSpPr>
            <p:spPr>
              <a:xfrm>
                <a:off x="4152900" y="4810780"/>
                <a:ext cx="37719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/>
                  <a:t>[coupling didn’t converge]</a:t>
                </a:r>
                <a:endParaRPr lang="en-US" sz="2800" dirty="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Coupling Graph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924800" cy="4572000"/>
          </a:xfrm>
        </p:spPr>
        <p:txBody>
          <a:bodyPr/>
          <a:lstStyle/>
          <a:p>
            <a:r>
              <a:rPr lang="en-US" dirty="0" smtClean="0"/>
              <a:t>Allocations are specified as sorted vectors</a:t>
            </a:r>
          </a:p>
          <a:p>
            <a:r>
              <a:rPr lang="en-US" dirty="0" smtClean="0"/>
              <a:t>Define a </a:t>
            </a:r>
            <a:r>
              <a:rPr lang="en-US" b="1" dirty="0" smtClean="0"/>
              <a:t>graph</a:t>
            </a:r>
            <a:r>
              <a:rPr lang="en-US" dirty="0" smtClean="0"/>
              <a:t> over the set of vectors</a:t>
            </a:r>
          </a:p>
          <a:p>
            <a:r>
              <a:rPr lang="en-US" dirty="0" smtClean="0"/>
              <a:t>Vectors           form an edge if y is obtained from x by moving one unit of weight.                        for some </a:t>
            </a:r>
            <a:r>
              <a:rPr lang="en-US" dirty="0" err="1" smtClean="0">
                <a:latin typeface="cmmi10" pitchFamily="34" charset="0"/>
              </a:rPr>
              <a:t>i</a:t>
            </a:r>
            <a:r>
              <a:rPr lang="en-US" dirty="0" err="1" smtClean="0"/>
              <a:t>,</a:t>
            </a:r>
            <a:r>
              <a:rPr lang="en-US" dirty="0" err="1" smtClean="0">
                <a:latin typeface="cmmi10" pitchFamily="34" charset="0"/>
              </a:rPr>
              <a:t>j</a:t>
            </a:r>
            <a:endParaRPr lang="en-US" dirty="0" smtClean="0">
              <a:latin typeface="cmmi10" pitchFamily="34" charset="0"/>
            </a:endParaRPr>
          </a:p>
          <a:p>
            <a:r>
              <a:rPr lang="en-US" dirty="0" smtClean="0"/>
              <a:t>All vectors of the same weight are connected</a:t>
            </a:r>
          </a:p>
          <a:p>
            <a:r>
              <a:rPr lang="en-US" dirty="0" smtClean="0"/>
              <a:t>The path connecting </a:t>
            </a:r>
            <a:r>
              <a:rPr lang="en-US" dirty="0" smtClean="0">
                <a:latin typeface="cmmi10" pitchFamily="34" charset="0"/>
              </a:rPr>
              <a:t>x</a:t>
            </a:r>
            <a:r>
              <a:rPr lang="en-US" dirty="0" smtClean="0"/>
              <a:t> and </a:t>
            </a:r>
            <a:r>
              <a:rPr lang="en-US" dirty="0" smtClean="0">
                <a:latin typeface="cmmi10" pitchFamily="34" charset="0"/>
              </a:rPr>
              <a:t>y</a:t>
            </a:r>
            <a:r>
              <a:rPr lang="en-US" dirty="0" smtClean="0"/>
              <a:t> has at most </a:t>
            </a:r>
            <a:r>
              <a:rPr lang="en-US" sz="2400" dirty="0" smtClean="0">
                <a:latin typeface="cmmi10" pitchFamily="34" charset="0"/>
              </a:rPr>
              <a:t>n</a:t>
            </a:r>
            <a:r>
              <a:rPr lang="en-US" sz="2400" dirty="0" smtClean="0">
                <a:latin typeface="Cambria Math" pitchFamily="18" charset="0"/>
                <a:ea typeface="Cambria Math" pitchFamily="18" charset="0"/>
              </a:rPr>
              <a:t>∙</a:t>
            </a:r>
            <a:r>
              <a:rPr lang="en-US" sz="2200" dirty="0" smtClean="0">
                <a:latin typeface="Cambria Math" pitchFamily="18" charset="0"/>
                <a:ea typeface="Cambria Math" pitchFamily="18" charset="0"/>
              </a:rPr>
              <a:t>(max-min ) </a:t>
            </a:r>
            <a:r>
              <a:rPr lang="en-US" dirty="0" smtClean="0"/>
              <a:t>edges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62700" y="1562100"/>
            <a:ext cx="1028700" cy="304800"/>
          </a:xfrm>
          <a:prstGeom prst="rect">
            <a:avLst/>
          </a:prstGeom>
          <a:noFill/>
        </p:spPr>
      </p:pic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19500" y="2895600"/>
            <a:ext cx="1628775" cy="371475"/>
          </a:xfrm>
          <a:prstGeom prst="rect">
            <a:avLst/>
          </a:prstGeom>
          <a:noFill/>
        </p:spPr>
      </p:pic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00" y="2476500"/>
            <a:ext cx="590550" cy="342900"/>
          </a:xfrm>
          <a:prstGeom prst="rect">
            <a:avLst/>
          </a:prstGeom>
          <a:noFill/>
        </p:spPr>
      </p:pic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2769" name="Content Placeholder 3"/>
          <p:cNvGraphicFramePr>
            <a:graphicFrameLocks/>
          </p:cNvGraphicFramePr>
          <p:nvPr/>
        </p:nvGraphicFramePr>
        <p:xfrm>
          <a:off x="2438400" y="3924300"/>
          <a:ext cx="3505200" cy="2514600"/>
        </p:xfrm>
        <a:graphic>
          <a:graphicData uri="http://schemas.openxmlformats.org/presentationml/2006/ole">
            <p:oleObj spid="_x0000_s32769" r:id="rId6" imgW="5407621" imgH="3316511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>
            <a:off x="4457700" y="4800600"/>
            <a:ext cx="228600" cy="381000"/>
          </a:xfrm>
          <a:prstGeom prst="roundRect">
            <a:avLst/>
          </a:prstGeom>
          <a:solidFill>
            <a:srgbClr val="FDF0C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3086100" y="4800600"/>
            <a:ext cx="228600" cy="381000"/>
          </a:xfrm>
          <a:prstGeom prst="roundRect">
            <a:avLst/>
          </a:prstGeom>
          <a:solidFill>
            <a:srgbClr val="FDF0C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970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Coupling</a:t>
            </a:r>
          </a:p>
        </p:txBody>
      </p:sp>
      <p:sp>
        <p:nvSpPr>
          <p:cNvPr id="29701" name="Content Placeholder 2"/>
          <p:cNvSpPr>
            <a:spLocks noGrp="1"/>
          </p:cNvSpPr>
          <p:nvPr>
            <p:ph sz="quarter" idx="1"/>
          </p:nvPr>
        </p:nvSpPr>
        <p:spPr>
          <a:xfrm>
            <a:off x="762000" y="1219200"/>
            <a:ext cx="7772400" cy="1181100"/>
          </a:xfrm>
        </p:spPr>
        <p:txBody>
          <a:bodyPr/>
          <a:lstStyle/>
          <a:p>
            <a:r>
              <a:rPr lang="en-US" smtClean="0"/>
              <a:t>Coupling defined on edges only and induced on every pair through short paths</a:t>
            </a:r>
          </a:p>
        </p:txBody>
      </p:sp>
      <p:sp>
        <p:nvSpPr>
          <p:cNvPr id="297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Perpetua" pitchFamily="18" charset="0"/>
            </a:endParaRPr>
          </a:p>
        </p:txBody>
      </p:sp>
      <p:sp>
        <p:nvSpPr>
          <p:cNvPr id="2970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Perpetua" pitchFamily="18" charset="0"/>
            </a:endParaRPr>
          </a:p>
        </p:txBody>
      </p:sp>
      <p:sp>
        <p:nvSpPr>
          <p:cNvPr id="2970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Perpetua" pitchFamily="18" charset="0"/>
            </a:endParaRPr>
          </a:p>
        </p:txBody>
      </p:sp>
      <p:sp>
        <p:nvSpPr>
          <p:cNvPr id="29705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Perpetua" pitchFamily="18" charset="0"/>
            </a:endParaRPr>
          </a:p>
        </p:txBody>
      </p:sp>
      <p:sp>
        <p:nvSpPr>
          <p:cNvPr id="2970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Perpetua" pitchFamily="18" charset="0"/>
            </a:endParaRPr>
          </a:p>
        </p:txBody>
      </p:sp>
      <p:graphicFrame>
        <p:nvGraphicFramePr>
          <p:cNvPr id="29707" name="Content Placeholder 3"/>
          <p:cNvGraphicFramePr>
            <a:graphicFrameLocks/>
          </p:cNvGraphicFramePr>
          <p:nvPr/>
        </p:nvGraphicFramePr>
        <p:xfrm>
          <a:off x="1600200" y="1676400"/>
          <a:ext cx="5410200" cy="3314700"/>
        </p:xfrm>
        <a:graphic>
          <a:graphicData uri="http://schemas.openxmlformats.org/presentationml/2006/ole">
            <p:oleObj spid="_x0000_s1026" r:id="rId3" imgW="5407621" imgH="3316511" progId="Excel.Sheet.8">
              <p:embed/>
            </p:oleObj>
          </a:graphicData>
        </a:graphic>
      </p:graphicFrame>
      <p:sp>
        <p:nvSpPr>
          <p:cNvPr id="29708" name="TextBox 12"/>
          <p:cNvSpPr txBox="1">
            <a:spLocks noChangeArrowheads="1"/>
          </p:cNvSpPr>
          <p:nvPr/>
        </p:nvSpPr>
        <p:spPr bwMode="auto">
          <a:xfrm>
            <a:off x="3048000" y="4724400"/>
            <a:ext cx="952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r>
              <a:rPr lang="en-US" sz="2800">
                <a:latin typeface="cmmi10" pitchFamily="34" charset="0"/>
              </a:rPr>
              <a:t>i</a:t>
            </a:r>
          </a:p>
        </p:txBody>
      </p:sp>
      <p:sp>
        <p:nvSpPr>
          <p:cNvPr id="29709" name="TextBox 13"/>
          <p:cNvSpPr txBox="1">
            <a:spLocks noChangeArrowheads="1"/>
          </p:cNvSpPr>
          <p:nvPr/>
        </p:nvSpPr>
        <p:spPr bwMode="auto">
          <a:xfrm>
            <a:off x="4419600" y="4695825"/>
            <a:ext cx="533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r>
              <a:rPr lang="en-US" sz="2800">
                <a:latin typeface="cmmi10" pitchFamily="34" charset="0"/>
              </a:rPr>
              <a:t>j</a:t>
            </a:r>
          </a:p>
        </p:txBody>
      </p:sp>
      <p:sp>
        <p:nvSpPr>
          <p:cNvPr id="29710" name="Content Placeholder 2"/>
          <p:cNvSpPr txBox="1">
            <a:spLocks/>
          </p:cNvSpPr>
          <p:nvPr/>
        </p:nvSpPr>
        <p:spPr bwMode="auto">
          <a:xfrm>
            <a:off x="762000" y="5105400"/>
            <a:ext cx="777240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r>
              <a:rPr lang="en-US" sz="2600" b="1">
                <a:latin typeface="Perpetua" pitchFamily="18" charset="0"/>
              </a:rPr>
              <a:t>Coupling:</a:t>
            </a:r>
            <a:r>
              <a:rPr lang="en-US" sz="2600">
                <a:latin typeface="Perpetua" pitchFamily="18" charset="0"/>
              </a:rPr>
              <a:t> Put a ball of the same weight in the same bin</a:t>
            </a: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r>
              <a:rPr lang="en-US" sz="2600">
                <a:latin typeface="Perpetua" pitchFamily="18" charset="0"/>
              </a:rPr>
              <a:t>Coupling preserves the edge relation</a:t>
            </a:r>
          </a:p>
          <a:p>
            <a:pPr marL="730250" lvl="1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r>
              <a:rPr lang="en-US" sz="2600">
                <a:latin typeface="Perpetua" pitchFamily="18" charset="0"/>
              </a:rPr>
              <a:t>Assuming </a:t>
            </a:r>
            <a:r>
              <a:rPr lang="en-US" sz="2600">
                <a:latin typeface="cmmi10" pitchFamily="34" charset="0"/>
              </a:rPr>
              <a:t>W</a:t>
            </a:r>
            <a:r>
              <a:rPr lang="en-US" sz="2600">
                <a:latin typeface="Perpetua" pitchFamily="18" charset="0"/>
              </a:rPr>
              <a:t> is over the integers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Neighbor Coupling Approach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38200" y="4114800"/>
            <a:ext cx="7772400" cy="1981200"/>
          </a:xfrm>
        </p:spPr>
        <p:txBody>
          <a:bodyPr/>
          <a:lstStyle/>
          <a:p>
            <a:r>
              <a:rPr lang="en-US" dirty="0" smtClean="0"/>
              <a:t>If </a:t>
            </a:r>
            <a:r>
              <a:rPr lang="en-US" dirty="0" smtClean="0">
                <a:latin typeface="Cambria Math" pitchFamily="18" charset="0"/>
                <a:ea typeface="Cambria Math" pitchFamily="18" charset="0"/>
              </a:rPr>
              <a:t>(</a:t>
            </a:r>
            <a:r>
              <a:rPr lang="en-US" dirty="0" err="1" smtClean="0">
                <a:latin typeface="Cambria Math" pitchFamily="18" charset="0"/>
                <a:ea typeface="Cambria Math" pitchFamily="18" charset="0"/>
              </a:rPr>
              <a:t>x,y</a:t>
            </a:r>
            <a:r>
              <a:rPr lang="en-US" dirty="0" smtClean="0">
                <a:latin typeface="Cambria Math" pitchFamily="18" charset="0"/>
                <a:ea typeface="Cambria Math" pitchFamily="18" charset="0"/>
              </a:rPr>
              <a:t>) </a:t>
            </a:r>
            <a:r>
              <a:rPr lang="en-US" dirty="0" smtClean="0"/>
              <a:t>are neighbors in the graph, then after t steps they </a:t>
            </a:r>
            <a:r>
              <a:rPr lang="en-US" dirty="0" err="1" smtClean="0"/>
              <a:t>convergee</a:t>
            </a:r>
            <a:r>
              <a:rPr lang="en-US" dirty="0" smtClean="0"/>
              <a:t> with high probability</a:t>
            </a:r>
          </a:p>
          <a:p>
            <a:r>
              <a:rPr lang="en-US" dirty="0" smtClean="0"/>
              <a:t>For arbitrary </a:t>
            </a:r>
            <a:r>
              <a:rPr lang="en-US" dirty="0" err="1" smtClean="0">
                <a:latin typeface="Cambria Math" pitchFamily="18" charset="0"/>
                <a:ea typeface="Cambria Math" pitchFamily="18" charset="0"/>
              </a:rPr>
              <a:t>x,y</a:t>
            </a:r>
            <a:r>
              <a:rPr lang="en-US" dirty="0" smtClean="0"/>
              <a:t> union bound over all edges in the path</a:t>
            </a:r>
          </a:p>
          <a:p>
            <a:r>
              <a:rPr lang="en-US" dirty="0" smtClean="0"/>
              <a:t>Valid since the coupling preserves the edge relation</a:t>
            </a:r>
            <a:endParaRPr lang="en-US" dirty="0"/>
          </a:p>
        </p:txBody>
      </p:sp>
      <p:grpSp>
        <p:nvGrpSpPr>
          <p:cNvPr id="64" name="Group 63"/>
          <p:cNvGrpSpPr/>
          <p:nvPr/>
        </p:nvGrpSpPr>
        <p:grpSpPr>
          <a:xfrm>
            <a:off x="723900" y="1485900"/>
            <a:ext cx="6400800" cy="521732"/>
            <a:chOff x="723900" y="3581400"/>
            <a:chExt cx="6400800" cy="521732"/>
          </a:xfrm>
        </p:grpSpPr>
        <p:sp>
          <p:nvSpPr>
            <p:cNvPr id="4" name="Oval 3"/>
            <p:cNvSpPr/>
            <p:nvPr/>
          </p:nvSpPr>
          <p:spPr>
            <a:xfrm>
              <a:off x="952500" y="3581400"/>
              <a:ext cx="190500" cy="1905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Oval 4"/>
            <p:cNvSpPr/>
            <p:nvPr/>
          </p:nvSpPr>
          <p:spPr>
            <a:xfrm>
              <a:off x="2065020" y="3581400"/>
              <a:ext cx="190500" cy="1905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Oval 5"/>
            <p:cNvSpPr/>
            <p:nvPr/>
          </p:nvSpPr>
          <p:spPr>
            <a:xfrm>
              <a:off x="3177540" y="3581400"/>
              <a:ext cx="190500" cy="1905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/>
            <p:cNvSpPr/>
            <p:nvPr/>
          </p:nvSpPr>
          <p:spPr>
            <a:xfrm>
              <a:off x="4290060" y="3581400"/>
              <a:ext cx="190500" cy="1905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/>
            <p:cNvSpPr/>
            <p:nvPr/>
          </p:nvSpPr>
          <p:spPr>
            <a:xfrm>
              <a:off x="5402580" y="3581400"/>
              <a:ext cx="190500" cy="1905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Oval 8"/>
            <p:cNvSpPr/>
            <p:nvPr/>
          </p:nvSpPr>
          <p:spPr>
            <a:xfrm>
              <a:off x="6515100" y="3581400"/>
              <a:ext cx="190500" cy="1905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>
              <a:stCxn id="4" idx="6"/>
              <a:endCxn id="5" idx="2"/>
            </p:cNvCxnSpPr>
            <p:nvPr/>
          </p:nvCxnSpPr>
          <p:spPr>
            <a:xfrm>
              <a:off x="1143000" y="3676650"/>
              <a:ext cx="922020" cy="158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>
              <a:stCxn id="5" idx="6"/>
              <a:endCxn id="6" idx="2"/>
            </p:cNvCxnSpPr>
            <p:nvPr/>
          </p:nvCxnSpPr>
          <p:spPr>
            <a:xfrm>
              <a:off x="2255520" y="3676650"/>
              <a:ext cx="922020" cy="158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6" idx="6"/>
              <a:endCxn id="7" idx="2"/>
            </p:cNvCxnSpPr>
            <p:nvPr/>
          </p:nvCxnSpPr>
          <p:spPr>
            <a:xfrm>
              <a:off x="3368040" y="3676650"/>
              <a:ext cx="922020" cy="158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>
              <a:stCxn id="7" idx="6"/>
              <a:endCxn id="8" idx="2"/>
            </p:cNvCxnSpPr>
            <p:nvPr/>
          </p:nvCxnSpPr>
          <p:spPr>
            <a:xfrm>
              <a:off x="4480560" y="3676650"/>
              <a:ext cx="922020" cy="158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8" idx="6"/>
              <a:endCxn id="9" idx="2"/>
            </p:cNvCxnSpPr>
            <p:nvPr/>
          </p:nvCxnSpPr>
          <p:spPr>
            <a:xfrm>
              <a:off x="5593080" y="3676650"/>
              <a:ext cx="922020" cy="158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6324600" y="3733800"/>
              <a:ext cx="800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X</a:t>
              </a:r>
              <a:r>
                <a:rPr lang="en-US" baseline="-25000" dirty="0" smtClean="0">
                  <a:latin typeface="Cambria Math" pitchFamily="18" charset="0"/>
                  <a:ea typeface="Cambria Math" pitchFamily="18" charset="0"/>
                </a:rPr>
                <a:t>6</a:t>
              </a:r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(0)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23900" y="3733800"/>
              <a:ext cx="800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X</a:t>
              </a:r>
              <a:r>
                <a:rPr lang="en-US" baseline="-25000" dirty="0" smtClean="0">
                  <a:latin typeface="Cambria Math" pitchFamily="18" charset="0"/>
                  <a:ea typeface="Cambria Math" pitchFamily="18" charset="0"/>
                </a:rPr>
                <a:t>1</a:t>
              </a:r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(0)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844040" y="3733800"/>
              <a:ext cx="800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X</a:t>
              </a:r>
              <a:r>
                <a:rPr lang="en-US" baseline="-25000" dirty="0" smtClean="0">
                  <a:latin typeface="Cambria Math" pitchFamily="18" charset="0"/>
                  <a:ea typeface="Cambria Math" pitchFamily="18" charset="0"/>
                </a:rPr>
                <a:t>2</a:t>
              </a:r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(0)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964180" y="3733800"/>
              <a:ext cx="800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X</a:t>
              </a:r>
              <a:r>
                <a:rPr lang="en-US" baseline="-25000" dirty="0" smtClean="0">
                  <a:latin typeface="Cambria Math" pitchFamily="18" charset="0"/>
                  <a:ea typeface="Cambria Math" pitchFamily="18" charset="0"/>
                </a:rPr>
                <a:t>3</a:t>
              </a:r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(0)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4084320" y="3733800"/>
              <a:ext cx="800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X</a:t>
              </a:r>
              <a:r>
                <a:rPr lang="en-US" baseline="-25000" dirty="0" smtClean="0">
                  <a:latin typeface="Cambria Math" pitchFamily="18" charset="0"/>
                  <a:ea typeface="Cambria Math" pitchFamily="18" charset="0"/>
                </a:rPr>
                <a:t>4</a:t>
              </a:r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(0)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204460" y="3733800"/>
              <a:ext cx="800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X</a:t>
              </a:r>
              <a:r>
                <a:rPr lang="en-US" baseline="-25000" dirty="0" smtClean="0">
                  <a:latin typeface="Cambria Math" pitchFamily="18" charset="0"/>
                  <a:ea typeface="Cambria Math" pitchFamily="18" charset="0"/>
                </a:rPr>
                <a:t>5</a:t>
              </a:r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(0)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723900" y="2259568"/>
            <a:ext cx="6400800" cy="521732"/>
            <a:chOff x="723900" y="4355068"/>
            <a:chExt cx="6400800" cy="521732"/>
          </a:xfrm>
        </p:grpSpPr>
        <p:sp>
          <p:nvSpPr>
            <p:cNvPr id="27" name="Oval 26"/>
            <p:cNvSpPr/>
            <p:nvPr/>
          </p:nvSpPr>
          <p:spPr>
            <a:xfrm>
              <a:off x="952500" y="4355068"/>
              <a:ext cx="190500" cy="1905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2065020" y="4355068"/>
              <a:ext cx="190500" cy="1905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3177540" y="4355068"/>
              <a:ext cx="190500" cy="1905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4290060" y="4355068"/>
              <a:ext cx="190500" cy="1905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02580" y="4355068"/>
              <a:ext cx="190500" cy="1905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Oval 31"/>
            <p:cNvSpPr/>
            <p:nvPr/>
          </p:nvSpPr>
          <p:spPr>
            <a:xfrm>
              <a:off x="6515100" y="4355068"/>
              <a:ext cx="190500" cy="1905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3" name="Straight Connector 32"/>
            <p:cNvCxnSpPr>
              <a:stCxn id="27" idx="6"/>
              <a:endCxn id="28" idx="2"/>
            </p:cNvCxnSpPr>
            <p:nvPr/>
          </p:nvCxnSpPr>
          <p:spPr>
            <a:xfrm>
              <a:off x="1143000" y="4450318"/>
              <a:ext cx="922020" cy="158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>
              <a:stCxn id="28" idx="6"/>
              <a:endCxn id="29" idx="2"/>
            </p:cNvCxnSpPr>
            <p:nvPr/>
          </p:nvCxnSpPr>
          <p:spPr>
            <a:xfrm>
              <a:off x="2255520" y="4450318"/>
              <a:ext cx="922020" cy="158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>
              <a:stCxn id="29" idx="6"/>
              <a:endCxn id="30" idx="2"/>
            </p:cNvCxnSpPr>
            <p:nvPr/>
          </p:nvCxnSpPr>
          <p:spPr>
            <a:xfrm>
              <a:off x="3368040" y="4450318"/>
              <a:ext cx="922020" cy="158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>
              <a:stCxn id="30" idx="6"/>
              <a:endCxn id="31" idx="2"/>
            </p:cNvCxnSpPr>
            <p:nvPr/>
          </p:nvCxnSpPr>
          <p:spPr>
            <a:xfrm>
              <a:off x="4480560" y="4450318"/>
              <a:ext cx="922020" cy="158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>
              <a:stCxn id="31" idx="6"/>
              <a:endCxn id="32" idx="2"/>
            </p:cNvCxnSpPr>
            <p:nvPr/>
          </p:nvCxnSpPr>
          <p:spPr>
            <a:xfrm>
              <a:off x="5593080" y="4450318"/>
              <a:ext cx="922020" cy="158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Box 37"/>
            <p:cNvSpPr txBox="1"/>
            <p:nvPr/>
          </p:nvSpPr>
          <p:spPr>
            <a:xfrm>
              <a:off x="6324600" y="4507468"/>
              <a:ext cx="800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X</a:t>
              </a:r>
              <a:r>
                <a:rPr lang="en-US" baseline="-25000" dirty="0" smtClean="0">
                  <a:latin typeface="Cambria Math" pitchFamily="18" charset="0"/>
                  <a:ea typeface="Cambria Math" pitchFamily="18" charset="0"/>
                </a:rPr>
                <a:t>6</a:t>
              </a:r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(1)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723900" y="4507468"/>
              <a:ext cx="800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X</a:t>
              </a:r>
              <a:r>
                <a:rPr lang="en-US" baseline="-25000" dirty="0" smtClean="0">
                  <a:latin typeface="Cambria Math" pitchFamily="18" charset="0"/>
                  <a:ea typeface="Cambria Math" pitchFamily="18" charset="0"/>
                </a:rPr>
                <a:t>1</a:t>
              </a:r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(1)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844040" y="4507468"/>
              <a:ext cx="800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X</a:t>
              </a:r>
              <a:r>
                <a:rPr lang="en-US" baseline="-25000" dirty="0" smtClean="0">
                  <a:latin typeface="Cambria Math" pitchFamily="18" charset="0"/>
                  <a:ea typeface="Cambria Math" pitchFamily="18" charset="0"/>
                </a:rPr>
                <a:t>2</a:t>
              </a:r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(1)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964180" y="4507468"/>
              <a:ext cx="800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X</a:t>
              </a:r>
              <a:r>
                <a:rPr lang="en-US" baseline="-25000" dirty="0" smtClean="0">
                  <a:latin typeface="Cambria Math" pitchFamily="18" charset="0"/>
                  <a:ea typeface="Cambria Math" pitchFamily="18" charset="0"/>
                </a:rPr>
                <a:t>3</a:t>
              </a:r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(1)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084320" y="4507468"/>
              <a:ext cx="800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X</a:t>
              </a:r>
              <a:r>
                <a:rPr lang="en-US" baseline="-25000" dirty="0" smtClean="0">
                  <a:latin typeface="Cambria Math" pitchFamily="18" charset="0"/>
                  <a:ea typeface="Cambria Math" pitchFamily="18" charset="0"/>
                </a:rPr>
                <a:t>4</a:t>
              </a:r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(1)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204460" y="4507468"/>
              <a:ext cx="800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X</a:t>
              </a:r>
              <a:r>
                <a:rPr lang="en-US" baseline="-25000" dirty="0" smtClean="0">
                  <a:latin typeface="Cambria Math" pitchFamily="18" charset="0"/>
                  <a:ea typeface="Cambria Math" pitchFamily="18" charset="0"/>
                </a:rPr>
                <a:t>5</a:t>
              </a:r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(1)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</p:grpSp>
      <p:sp>
        <p:nvSpPr>
          <p:cNvPr id="45" name="Oval 44"/>
          <p:cNvSpPr/>
          <p:nvPr/>
        </p:nvSpPr>
        <p:spPr>
          <a:xfrm>
            <a:off x="2065020" y="3326368"/>
            <a:ext cx="190500" cy="19050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Oval 45"/>
          <p:cNvSpPr/>
          <p:nvPr/>
        </p:nvSpPr>
        <p:spPr>
          <a:xfrm>
            <a:off x="3177540" y="3326368"/>
            <a:ext cx="190500" cy="19050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/>
          <p:cNvSpPr/>
          <p:nvPr/>
        </p:nvSpPr>
        <p:spPr>
          <a:xfrm>
            <a:off x="4290060" y="3326368"/>
            <a:ext cx="190500" cy="19050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402580" y="3326368"/>
            <a:ext cx="190500" cy="19050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6515100" y="3326368"/>
            <a:ext cx="190500" cy="19050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1" name="Straight Connector 50"/>
          <p:cNvCxnSpPr>
            <a:stCxn id="45" idx="6"/>
            <a:endCxn id="46" idx="2"/>
          </p:cNvCxnSpPr>
          <p:nvPr/>
        </p:nvCxnSpPr>
        <p:spPr>
          <a:xfrm>
            <a:off x="2255520" y="3421618"/>
            <a:ext cx="92202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>
            <a:stCxn id="46" idx="6"/>
            <a:endCxn id="47" idx="2"/>
          </p:cNvCxnSpPr>
          <p:nvPr/>
        </p:nvCxnSpPr>
        <p:spPr>
          <a:xfrm>
            <a:off x="3368040" y="3421618"/>
            <a:ext cx="92202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>
            <a:stCxn id="47" idx="6"/>
            <a:endCxn id="48" idx="2"/>
          </p:cNvCxnSpPr>
          <p:nvPr/>
        </p:nvCxnSpPr>
        <p:spPr>
          <a:xfrm>
            <a:off x="4480560" y="3421618"/>
            <a:ext cx="92202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48" idx="6"/>
            <a:endCxn id="49" idx="2"/>
          </p:cNvCxnSpPr>
          <p:nvPr/>
        </p:nvCxnSpPr>
        <p:spPr>
          <a:xfrm>
            <a:off x="5593080" y="3421618"/>
            <a:ext cx="92202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6324600" y="3478768"/>
            <a:ext cx="800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ambria Math" pitchFamily="18" charset="0"/>
                <a:ea typeface="Cambria Math" pitchFamily="18" charset="0"/>
              </a:rPr>
              <a:t>X</a:t>
            </a:r>
            <a:r>
              <a:rPr lang="en-US" baseline="-25000" dirty="0" smtClean="0">
                <a:latin typeface="Cambria Math" pitchFamily="18" charset="0"/>
                <a:ea typeface="Cambria Math" pitchFamily="18" charset="0"/>
              </a:rPr>
              <a:t>6</a:t>
            </a:r>
            <a:r>
              <a:rPr lang="en-US" dirty="0" smtClean="0">
                <a:latin typeface="Cambria Math" pitchFamily="18" charset="0"/>
                <a:ea typeface="Cambria Math" pitchFamily="18" charset="0"/>
              </a:rPr>
              <a:t>(t)</a:t>
            </a:r>
            <a:endParaRPr lang="en-US" dirty="0">
              <a:latin typeface="Cambria Math" pitchFamily="18" charset="0"/>
              <a:ea typeface="Cambria Math" pitchFamily="18" charset="0"/>
            </a:endParaRPr>
          </a:p>
        </p:txBody>
      </p:sp>
      <p:grpSp>
        <p:nvGrpSpPr>
          <p:cNvPr id="67" name="Group 66"/>
          <p:cNvGrpSpPr/>
          <p:nvPr/>
        </p:nvGrpSpPr>
        <p:grpSpPr>
          <a:xfrm>
            <a:off x="723900" y="3326368"/>
            <a:ext cx="1341120" cy="521732"/>
            <a:chOff x="723900" y="5421868"/>
            <a:chExt cx="1341120" cy="521732"/>
          </a:xfrm>
        </p:grpSpPr>
        <p:sp>
          <p:nvSpPr>
            <p:cNvPr id="44" name="Oval 43"/>
            <p:cNvSpPr/>
            <p:nvPr/>
          </p:nvSpPr>
          <p:spPr>
            <a:xfrm>
              <a:off x="952500" y="5421868"/>
              <a:ext cx="190500" cy="1905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0" name="Straight Connector 49"/>
            <p:cNvCxnSpPr>
              <a:stCxn id="44" idx="6"/>
              <a:endCxn id="45" idx="2"/>
            </p:cNvCxnSpPr>
            <p:nvPr/>
          </p:nvCxnSpPr>
          <p:spPr>
            <a:xfrm>
              <a:off x="1143000" y="5517118"/>
              <a:ext cx="922020" cy="158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55"/>
            <p:cNvSpPr txBox="1"/>
            <p:nvPr/>
          </p:nvSpPr>
          <p:spPr>
            <a:xfrm>
              <a:off x="723900" y="5574268"/>
              <a:ext cx="800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X</a:t>
              </a:r>
              <a:r>
                <a:rPr lang="en-US" baseline="-25000" dirty="0" smtClean="0">
                  <a:latin typeface="Cambria Math" pitchFamily="18" charset="0"/>
                  <a:ea typeface="Cambria Math" pitchFamily="18" charset="0"/>
                </a:rPr>
                <a:t>1</a:t>
              </a:r>
              <a:r>
                <a:rPr lang="en-US" dirty="0" smtClean="0">
                  <a:latin typeface="Cambria Math" pitchFamily="18" charset="0"/>
                  <a:ea typeface="Cambria Math" pitchFamily="18" charset="0"/>
                </a:rPr>
                <a:t>(t)</a:t>
              </a:r>
              <a:endParaRPr lang="en-US" dirty="0">
                <a:latin typeface="Cambria Math" pitchFamily="18" charset="0"/>
                <a:ea typeface="Cambria Math" pitchFamily="18" charset="0"/>
              </a:endParaRPr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1844040" y="3478768"/>
            <a:ext cx="800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ambria Math" pitchFamily="18" charset="0"/>
                <a:ea typeface="Cambria Math" pitchFamily="18" charset="0"/>
              </a:rPr>
              <a:t>X</a:t>
            </a:r>
            <a:r>
              <a:rPr lang="en-US" baseline="-25000" dirty="0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en-US" dirty="0" smtClean="0">
                <a:latin typeface="Cambria Math" pitchFamily="18" charset="0"/>
                <a:ea typeface="Cambria Math" pitchFamily="18" charset="0"/>
              </a:rPr>
              <a:t>(t)</a:t>
            </a:r>
            <a:endParaRPr lang="en-US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2964180" y="3478768"/>
            <a:ext cx="800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ambria Math" pitchFamily="18" charset="0"/>
                <a:ea typeface="Cambria Math" pitchFamily="18" charset="0"/>
              </a:rPr>
              <a:t>X</a:t>
            </a:r>
            <a:r>
              <a:rPr lang="en-US" baseline="-25000" dirty="0" smtClean="0">
                <a:latin typeface="Cambria Math" pitchFamily="18" charset="0"/>
                <a:ea typeface="Cambria Math" pitchFamily="18" charset="0"/>
              </a:rPr>
              <a:t>3</a:t>
            </a:r>
            <a:r>
              <a:rPr lang="en-US" dirty="0" smtClean="0">
                <a:latin typeface="Cambria Math" pitchFamily="18" charset="0"/>
                <a:ea typeface="Cambria Math" pitchFamily="18" charset="0"/>
              </a:rPr>
              <a:t>(t)</a:t>
            </a:r>
            <a:endParaRPr lang="en-US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084320" y="3478768"/>
            <a:ext cx="800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ambria Math" pitchFamily="18" charset="0"/>
                <a:ea typeface="Cambria Math" pitchFamily="18" charset="0"/>
              </a:rPr>
              <a:t>X</a:t>
            </a:r>
            <a:r>
              <a:rPr lang="en-US" baseline="-25000" dirty="0" smtClean="0">
                <a:latin typeface="Cambria Math" pitchFamily="18" charset="0"/>
                <a:ea typeface="Cambria Math" pitchFamily="18" charset="0"/>
              </a:rPr>
              <a:t>4</a:t>
            </a:r>
            <a:r>
              <a:rPr lang="en-US" dirty="0" smtClean="0">
                <a:latin typeface="Cambria Math" pitchFamily="18" charset="0"/>
                <a:ea typeface="Cambria Math" pitchFamily="18" charset="0"/>
              </a:rPr>
              <a:t>(t)</a:t>
            </a:r>
            <a:endParaRPr lang="en-US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204460" y="3478768"/>
            <a:ext cx="800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ambria Math" pitchFamily="18" charset="0"/>
                <a:ea typeface="Cambria Math" pitchFamily="18" charset="0"/>
              </a:rPr>
              <a:t>X</a:t>
            </a:r>
            <a:r>
              <a:rPr lang="en-US" baseline="-25000" dirty="0" smtClean="0">
                <a:latin typeface="Cambria Math" pitchFamily="18" charset="0"/>
                <a:ea typeface="Cambria Math" pitchFamily="18" charset="0"/>
              </a:rPr>
              <a:t>5</a:t>
            </a:r>
            <a:r>
              <a:rPr lang="en-US" dirty="0" smtClean="0">
                <a:latin typeface="Cambria Math" pitchFamily="18" charset="0"/>
                <a:ea typeface="Cambria Math" pitchFamily="18" charset="0"/>
              </a:rPr>
              <a:t>(t)</a:t>
            </a:r>
            <a:endParaRPr lang="en-US" dirty="0">
              <a:latin typeface="Cambria Math" pitchFamily="18" charset="0"/>
              <a:ea typeface="Cambria Math" pitchFamily="18" charset="0"/>
            </a:endParaRPr>
          </a:p>
        </p:txBody>
      </p:sp>
      <p:grpSp>
        <p:nvGrpSpPr>
          <p:cNvPr id="66" name="Group 65"/>
          <p:cNvGrpSpPr/>
          <p:nvPr/>
        </p:nvGrpSpPr>
        <p:grpSpPr>
          <a:xfrm>
            <a:off x="3810000" y="2781300"/>
            <a:ext cx="76200" cy="381000"/>
            <a:chOff x="3810000" y="4876800"/>
            <a:chExt cx="76200" cy="381000"/>
          </a:xfrm>
        </p:grpSpPr>
        <p:sp>
          <p:nvSpPr>
            <p:cNvPr id="61" name="Oval 60"/>
            <p:cNvSpPr/>
            <p:nvPr/>
          </p:nvSpPr>
          <p:spPr>
            <a:xfrm>
              <a:off x="3810000" y="4876800"/>
              <a:ext cx="76200" cy="76200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Oval 61"/>
            <p:cNvSpPr/>
            <p:nvPr/>
          </p:nvSpPr>
          <p:spPr>
            <a:xfrm>
              <a:off x="3810000" y="5029200"/>
              <a:ext cx="76200" cy="76200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Oval 62"/>
            <p:cNvSpPr/>
            <p:nvPr/>
          </p:nvSpPr>
          <p:spPr>
            <a:xfrm>
              <a:off x="3810000" y="5181600"/>
              <a:ext cx="76200" cy="76200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55 4.17206E-6 L 0.12083 4.17206E-6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5" grpId="0" animBg="1"/>
      <p:bldP spid="45" grpId="1" animBg="1"/>
      <p:bldP spid="46" grpId="0" animBg="1"/>
      <p:bldP spid="47" grpId="0" animBg="1"/>
      <p:bldP spid="48" grpId="0" animBg="1"/>
      <p:bldP spid="49" grpId="0" animBg="1"/>
      <p:bldP spid="55" grpId="0"/>
      <p:bldP spid="57" grpId="0"/>
      <p:bldP spid="57" grpId="1"/>
      <p:bldP spid="58" grpId="0"/>
      <p:bldP spid="59" grpId="0"/>
      <p:bldP spid="6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Distance Function</a:t>
            </a:r>
          </a:p>
        </p:txBody>
      </p:sp>
      <p:graphicFrame>
        <p:nvGraphicFramePr>
          <p:cNvPr id="31749" name="Content Placeholder 3"/>
          <p:cNvGraphicFramePr>
            <a:graphicFrameLocks/>
          </p:cNvGraphicFramePr>
          <p:nvPr/>
        </p:nvGraphicFramePr>
        <p:xfrm>
          <a:off x="571500" y="838200"/>
          <a:ext cx="5410200" cy="3314700"/>
        </p:xfrm>
        <a:graphic>
          <a:graphicData uri="http://schemas.openxmlformats.org/presentationml/2006/ole">
            <p:oleObj spid="_x0000_s2050" r:id="rId3" imgW="5407621" imgH="3310415" progId="Excel.Sheet.8">
              <p:embed/>
            </p:oleObj>
          </a:graphicData>
        </a:graphic>
      </p:graphicFrame>
      <p:sp>
        <p:nvSpPr>
          <p:cNvPr id="11" name="Rounded Rectangle 10"/>
          <p:cNvSpPr/>
          <p:nvPr/>
        </p:nvSpPr>
        <p:spPr>
          <a:xfrm>
            <a:off x="3429000" y="3971925"/>
            <a:ext cx="228600" cy="381000"/>
          </a:xfrm>
          <a:prstGeom prst="roundRect">
            <a:avLst/>
          </a:prstGeom>
          <a:solidFill>
            <a:srgbClr val="FDF0C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2057400" y="3971925"/>
            <a:ext cx="228600" cy="381000"/>
          </a:xfrm>
          <a:prstGeom prst="roundRect">
            <a:avLst/>
          </a:prstGeom>
          <a:solidFill>
            <a:srgbClr val="FDF0C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1752" name="TextBox 12"/>
          <p:cNvSpPr txBox="1">
            <a:spLocks noChangeArrowheads="1"/>
          </p:cNvSpPr>
          <p:nvPr/>
        </p:nvSpPr>
        <p:spPr bwMode="auto">
          <a:xfrm>
            <a:off x="2019300" y="3895725"/>
            <a:ext cx="952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r>
              <a:rPr lang="en-US" sz="2800">
                <a:latin typeface="cmmi10" pitchFamily="34" charset="0"/>
              </a:rPr>
              <a:t>i</a:t>
            </a:r>
          </a:p>
        </p:txBody>
      </p:sp>
      <p:sp>
        <p:nvSpPr>
          <p:cNvPr id="31753" name="TextBox 13"/>
          <p:cNvSpPr txBox="1">
            <a:spLocks noChangeArrowheads="1"/>
          </p:cNvSpPr>
          <p:nvPr/>
        </p:nvSpPr>
        <p:spPr bwMode="auto">
          <a:xfrm>
            <a:off x="3390900" y="3868738"/>
            <a:ext cx="5334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r>
              <a:rPr lang="en-US" sz="2800">
                <a:latin typeface="cmmi10" pitchFamily="34" charset="0"/>
              </a:rPr>
              <a:t>j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 rot="5400000" flipH="1" flipV="1">
            <a:off x="3240088" y="2516188"/>
            <a:ext cx="914400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723900" y="4381500"/>
            <a:ext cx="7620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ambria Math"/>
                <a:ea typeface="Cambria Math"/>
              </a:rPr>
              <a:t>   </a:t>
            </a:r>
            <a:r>
              <a:rPr lang="el-GR" sz="2400" dirty="0" smtClean="0">
                <a:latin typeface="Cambria Math"/>
                <a:ea typeface="Cambria Math"/>
              </a:rPr>
              <a:t>Δ</a:t>
            </a:r>
            <a:r>
              <a:rPr lang="en-US" sz="2400" dirty="0" smtClean="0">
                <a:latin typeface="Perpetua" pitchFamily="18" charset="0"/>
              </a:rPr>
              <a:t> </a:t>
            </a:r>
            <a:r>
              <a:rPr lang="en-US" sz="2400" dirty="0" smtClean="0">
                <a:latin typeface="Cambria Math" pitchFamily="18" charset="0"/>
                <a:ea typeface="Cambria Math" pitchFamily="18" charset="0"/>
              </a:rPr>
              <a:t>= 0 </a:t>
            </a:r>
            <a:r>
              <a:rPr lang="en-US" sz="2400" dirty="0" smtClean="0">
                <a:latin typeface="Perpetua" pitchFamily="18" charset="0"/>
              </a:rPr>
              <a:t> </a:t>
            </a:r>
            <a:r>
              <a:rPr lang="en-US" sz="2400" dirty="0" err="1" smtClean="0">
                <a:latin typeface="Perpetua" pitchFamily="18" charset="0"/>
              </a:rPr>
              <a:t>iff</a:t>
            </a:r>
            <a:r>
              <a:rPr lang="en-US" sz="2400" dirty="0" smtClean="0">
                <a:latin typeface="Perpetua" pitchFamily="18" charset="0"/>
              </a:rPr>
              <a:t>  </a:t>
            </a:r>
            <a:r>
              <a:rPr lang="en-US" sz="2400" dirty="0" smtClean="0">
                <a:latin typeface="cmmi10" pitchFamily="34" charset="0"/>
                <a:ea typeface="Cambria Math" pitchFamily="18" charset="0"/>
              </a:rPr>
              <a:t>x</a:t>
            </a:r>
            <a:r>
              <a:rPr lang="en-US" sz="2400" dirty="0" smtClean="0">
                <a:latin typeface="Cambria Math" pitchFamily="18" charset="0"/>
                <a:ea typeface="Cambria Math" pitchFamily="18" charset="0"/>
              </a:rPr>
              <a:t> = </a:t>
            </a:r>
            <a:r>
              <a:rPr lang="en-US" sz="2400" dirty="0" smtClean="0">
                <a:latin typeface="cmmi10" pitchFamily="34" charset="0"/>
                <a:ea typeface="Cambria Math" pitchFamily="18" charset="0"/>
              </a:rPr>
              <a:t>y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Perpetua" pitchFamily="18" charset="0"/>
              </a:rPr>
              <a:t>   If ball of weight </a:t>
            </a:r>
            <a:r>
              <a:rPr lang="en-US" sz="2400" dirty="0" smtClean="0">
                <a:latin typeface="cmmi10" pitchFamily="34" charset="0"/>
              </a:rPr>
              <a:t>w</a:t>
            </a:r>
            <a:r>
              <a:rPr lang="en-US" sz="2400" dirty="0" smtClean="0">
                <a:latin typeface="Perpetua" pitchFamily="18" charset="0"/>
              </a:rPr>
              <a:t> is put in bin </a:t>
            </a:r>
            <a:r>
              <a:rPr lang="en-US" sz="2400" dirty="0" err="1" smtClean="0">
                <a:latin typeface="cmmi10" pitchFamily="34" charset="0"/>
              </a:rPr>
              <a:t>i</a:t>
            </a:r>
            <a:r>
              <a:rPr lang="en-US" sz="2400" dirty="0" smtClean="0">
                <a:latin typeface="Perpetua" pitchFamily="18" charset="0"/>
              </a:rPr>
              <a:t> then </a:t>
            </a:r>
            <a:r>
              <a:rPr lang="el-GR" sz="2400" dirty="0" smtClean="0">
                <a:latin typeface="Cambria Math" pitchFamily="18" charset="0"/>
                <a:ea typeface="Cambria Math" pitchFamily="18" charset="0"/>
              </a:rPr>
              <a:t>Δ</a:t>
            </a:r>
            <a:r>
              <a:rPr lang="en-US" sz="2400" dirty="0" smtClean="0">
                <a:latin typeface="Cambria Math" pitchFamily="18" charset="0"/>
                <a:ea typeface="Cambria Math" pitchFamily="18" charset="0"/>
              </a:rPr>
              <a:t> ← </a:t>
            </a:r>
            <a:r>
              <a:rPr lang="el-GR" sz="2400" dirty="0" smtClean="0">
                <a:latin typeface="Cambria Math" pitchFamily="18" charset="0"/>
                <a:ea typeface="Cambria Math" pitchFamily="18" charset="0"/>
              </a:rPr>
              <a:t>Δ</a:t>
            </a:r>
            <a:r>
              <a:rPr lang="en-US" sz="2400" dirty="0" smtClean="0">
                <a:latin typeface="Cambria Math" pitchFamily="18" charset="0"/>
                <a:ea typeface="Cambria Math" pitchFamily="18" charset="0"/>
              </a:rPr>
              <a:t> +</a:t>
            </a:r>
            <a:r>
              <a:rPr lang="en-US" sz="2400" dirty="0" smtClean="0">
                <a:latin typeface="Perpetua" pitchFamily="18" charset="0"/>
              </a:rPr>
              <a:t> </a:t>
            </a:r>
            <a:r>
              <a:rPr lang="en-US" sz="2400" dirty="0" smtClean="0">
                <a:latin typeface="cmmi10" pitchFamily="34" charset="0"/>
              </a:rPr>
              <a:t>w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Perpetua" pitchFamily="18" charset="0"/>
              </a:rPr>
              <a:t>   If ball of weight w is put in bin </a:t>
            </a:r>
            <a:r>
              <a:rPr lang="en-US" sz="2400" dirty="0" smtClean="0">
                <a:latin typeface="cmmi10" pitchFamily="34" charset="0"/>
              </a:rPr>
              <a:t>j</a:t>
            </a:r>
            <a:r>
              <a:rPr lang="en-US" sz="2400" dirty="0" smtClean="0">
                <a:latin typeface="Perpetua" pitchFamily="18" charset="0"/>
              </a:rPr>
              <a:t> then </a:t>
            </a:r>
            <a:r>
              <a:rPr lang="el-GR" sz="2400" dirty="0" smtClean="0">
                <a:latin typeface="Cambria Math" pitchFamily="18" charset="0"/>
                <a:ea typeface="Cambria Math" pitchFamily="18" charset="0"/>
              </a:rPr>
              <a:t>Δ</a:t>
            </a:r>
            <a:r>
              <a:rPr lang="en-US" sz="2400" dirty="0" smtClean="0">
                <a:latin typeface="Cambria Math" pitchFamily="18" charset="0"/>
                <a:ea typeface="Cambria Math" pitchFamily="18" charset="0"/>
              </a:rPr>
              <a:t> ← |</a:t>
            </a:r>
            <a:r>
              <a:rPr lang="el-GR" sz="2400" dirty="0" smtClean="0">
                <a:latin typeface="Cambria Math" pitchFamily="18" charset="0"/>
                <a:ea typeface="Cambria Math" pitchFamily="18" charset="0"/>
              </a:rPr>
              <a:t> Δ</a:t>
            </a:r>
            <a:r>
              <a:rPr lang="en-US" sz="2400" dirty="0" smtClean="0">
                <a:latin typeface="Cambria Math" pitchFamily="18" charset="0"/>
                <a:ea typeface="Cambria Math" pitchFamily="18" charset="0"/>
              </a:rPr>
              <a:t> – </a:t>
            </a:r>
            <a:r>
              <a:rPr lang="en-US" sz="2400" dirty="0" smtClean="0">
                <a:latin typeface="cmmi10" pitchFamily="34" charset="0"/>
              </a:rPr>
              <a:t>w</a:t>
            </a:r>
            <a:r>
              <a:rPr lang="en-US" sz="2400" dirty="0" smtClean="0">
                <a:latin typeface="Cambria Math" pitchFamily="18" charset="0"/>
                <a:ea typeface="Cambria Math" pitchFamily="18" charset="0"/>
              </a:rPr>
              <a:t>|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Perpetua" pitchFamily="18" charset="0"/>
              </a:rPr>
              <a:t>   In any other case </a:t>
            </a:r>
            <a:r>
              <a:rPr lang="el-GR" sz="2400" dirty="0" smtClean="0">
                <a:latin typeface="Cambria Math" pitchFamily="18" charset="0"/>
                <a:ea typeface="Cambria Math" pitchFamily="18" charset="0"/>
              </a:rPr>
              <a:t>Δ</a:t>
            </a:r>
            <a:r>
              <a:rPr lang="en-US" sz="2400" dirty="0" smtClean="0">
                <a:latin typeface="Cambria Math" pitchFamily="18" charset="0"/>
                <a:ea typeface="Cambria Math" pitchFamily="18" charset="0"/>
              </a:rPr>
              <a:t> ← </a:t>
            </a:r>
            <a:r>
              <a:rPr lang="el-GR" sz="2400" dirty="0" smtClean="0">
                <a:latin typeface="Cambria Math" pitchFamily="18" charset="0"/>
                <a:ea typeface="Cambria Math" pitchFamily="18" charset="0"/>
              </a:rPr>
              <a:t>Δ</a:t>
            </a:r>
            <a:endParaRPr lang="en-US" sz="24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953000" y="2400300"/>
            <a:ext cx="3238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Cambria Math" pitchFamily="18" charset="0"/>
                <a:ea typeface="Cambria Math" pitchFamily="18" charset="0"/>
              </a:rPr>
              <a:t>∆(</a:t>
            </a:r>
            <a:r>
              <a:rPr lang="en-US" sz="3200" dirty="0" smtClean="0">
                <a:latin typeface="cmmi10" pitchFamily="34" charset="0"/>
                <a:ea typeface="Cambria Math" pitchFamily="18" charset="0"/>
              </a:rPr>
              <a:t>x</a:t>
            </a:r>
            <a:r>
              <a:rPr lang="en-US" sz="3200" dirty="0" smtClean="0">
                <a:latin typeface="Cambria Math" pitchFamily="18" charset="0"/>
                <a:ea typeface="Cambria Math" pitchFamily="18" charset="0"/>
              </a:rPr>
              <a:t>, </a:t>
            </a:r>
            <a:r>
              <a:rPr lang="en-US" sz="3200" dirty="0" smtClean="0">
                <a:latin typeface="cmmi10" pitchFamily="34" charset="0"/>
                <a:ea typeface="Cambria Math" pitchFamily="18" charset="0"/>
              </a:rPr>
              <a:t>y</a:t>
            </a:r>
            <a:r>
              <a:rPr lang="en-US" sz="3200" dirty="0" smtClean="0">
                <a:latin typeface="Cambria Math" pitchFamily="18" charset="0"/>
                <a:ea typeface="Cambria Math" pitchFamily="18" charset="0"/>
              </a:rPr>
              <a:t>) = </a:t>
            </a:r>
            <a:r>
              <a:rPr lang="en-US" sz="3200" dirty="0" smtClean="0">
                <a:latin typeface="cmmi10" pitchFamily="34" charset="0"/>
                <a:ea typeface="Cambria Math" pitchFamily="18" charset="0"/>
              </a:rPr>
              <a:t>x</a:t>
            </a:r>
            <a:r>
              <a:rPr lang="en-US" sz="3200" baseline="-25000" dirty="0" smtClean="0">
                <a:latin typeface="cmmi10" pitchFamily="34" charset="0"/>
                <a:ea typeface="Cambria Math" pitchFamily="18" charset="0"/>
              </a:rPr>
              <a:t>i</a:t>
            </a:r>
            <a:r>
              <a:rPr lang="en-US" sz="3200" dirty="0" smtClean="0">
                <a:latin typeface="Cambria Math" pitchFamily="18" charset="0"/>
                <a:ea typeface="Cambria Math" pitchFamily="18" charset="0"/>
              </a:rPr>
              <a:t> - </a:t>
            </a:r>
            <a:r>
              <a:rPr lang="en-US" sz="3200" dirty="0" smtClean="0">
                <a:latin typeface="cmmi10" pitchFamily="34" charset="0"/>
                <a:ea typeface="Cambria Math" pitchFamily="18" charset="0"/>
              </a:rPr>
              <a:t> </a:t>
            </a:r>
            <a:r>
              <a:rPr lang="en-US" sz="3200" dirty="0" err="1" smtClean="0">
                <a:latin typeface="cmmi10" pitchFamily="34" charset="0"/>
                <a:ea typeface="Cambria Math" pitchFamily="18" charset="0"/>
              </a:rPr>
              <a:t>y</a:t>
            </a:r>
            <a:r>
              <a:rPr lang="en-US" sz="3200" baseline="-25000" dirty="0" err="1" smtClean="0">
                <a:latin typeface="cmmi10" pitchFamily="34" charset="0"/>
                <a:ea typeface="Cambria Math" pitchFamily="18" charset="0"/>
              </a:rPr>
              <a:t>j</a:t>
            </a:r>
            <a:endParaRPr lang="en-US" sz="3200" baseline="-25000" dirty="0">
              <a:latin typeface="cmmi10" pitchFamily="34" charset="0"/>
              <a:ea typeface="Cambria Math" pitchFamily="18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85800" y="6019800"/>
            <a:ext cx="7620000" cy="609600"/>
          </a:xfrm>
          <a:prstGeom prst="roundRect">
            <a:avLst/>
          </a:prstGeom>
          <a:solidFill>
            <a:srgbClr val="F8F69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chemeClr val="tx1"/>
                </a:solidFill>
              </a:rPr>
              <a:t>Distance is decreasing: Pr[Bin </a:t>
            </a:r>
            <a:r>
              <a:rPr lang="en-US" sz="3600" dirty="0" smtClean="0">
                <a:solidFill>
                  <a:schemeClr val="tx1"/>
                </a:solidFill>
                <a:latin typeface="cmmi10" pitchFamily="34" charset="0"/>
              </a:rPr>
              <a:t>j</a:t>
            </a:r>
            <a:r>
              <a:rPr lang="en-US" sz="3600" dirty="0" smtClean="0">
                <a:solidFill>
                  <a:schemeClr val="tx1"/>
                </a:solidFill>
              </a:rPr>
              <a:t>] &gt; Pr[Bin </a:t>
            </a:r>
            <a:r>
              <a:rPr lang="en-US" sz="3600" dirty="0" err="1" smtClean="0">
                <a:solidFill>
                  <a:schemeClr val="tx1"/>
                </a:solidFill>
                <a:latin typeface="cmmi10" pitchFamily="34" charset="0"/>
              </a:rPr>
              <a:t>i</a:t>
            </a:r>
            <a:r>
              <a:rPr lang="en-US" sz="3600" dirty="0" smtClean="0">
                <a:solidFill>
                  <a:schemeClr val="tx1"/>
                </a:solidFill>
              </a:rPr>
              <a:t>]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Putting it Together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105400"/>
          </a:xfrm>
        </p:spPr>
        <p:txBody>
          <a:bodyPr>
            <a:normAutofit/>
          </a:bodyPr>
          <a:lstStyle/>
          <a:p>
            <a:r>
              <a:rPr lang="en-US" dirty="0" smtClean="0"/>
              <a:t>There is a                such that if              then the coupling reduces     on expectation</a:t>
            </a:r>
          </a:p>
          <a:p>
            <a:r>
              <a:rPr lang="en-US" dirty="0" smtClean="0"/>
              <a:t>Use </a:t>
            </a:r>
            <a:r>
              <a:rPr lang="en-US" dirty="0" err="1" smtClean="0"/>
              <a:t>Chernoff</a:t>
            </a:r>
            <a:r>
              <a:rPr lang="en-US" dirty="0" smtClean="0"/>
              <a:t>-like inequality to show that within         steps of the coupling, the distance reaches      with high probability</a:t>
            </a:r>
          </a:p>
          <a:p>
            <a:r>
              <a:rPr lang="en-US" dirty="0" smtClean="0"/>
              <a:t>If             then coupling converges with probability         within O(1) steps </a:t>
            </a:r>
          </a:p>
          <a:p>
            <a:pPr lvl="1"/>
            <a:r>
              <a:rPr lang="en-US" dirty="0" smtClean="0"/>
              <a:t>Assuming some smoothness assumptions on the distribution</a:t>
            </a:r>
          </a:p>
          <a:p>
            <a:r>
              <a:rPr lang="en-US" dirty="0" smtClean="0"/>
              <a:t>If the coupling didn’t converge then within               steps it holds that               and the coupling gets another chance to converge</a:t>
            </a:r>
          </a:p>
          <a:p>
            <a:pPr lvl="1"/>
            <a:r>
              <a:rPr lang="en-US" dirty="0" smtClean="0"/>
              <a:t>Process iterates until success</a:t>
            </a:r>
          </a:p>
          <a:p>
            <a:endParaRPr 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52700" y="1485900"/>
            <a:ext cx="1000125" cy="419100"/>
          </a:xfrm>
          <a:prstGeom prst="rect">
            <a:avLst/>
          </a:prstGeom>
          <a:noFill/>
        </p:spPr>
      </p:pic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24000" y="3238500"/>
            <a:ext cx="866775" cy="409575"/>
          </a:xfrm>
          <a:prstGeom prst="rect">
            <a:avLst/>
          </a:prstGeom>
          <a:noFill/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33625" y="1905000"/>
            <a:ext cx="180975" cy="409575"/>
          </a:xfrm>
          <a:prstGeom prst="rect">
            <a:avLst/>
          </a:prstGeom>
          <a:noFill/>
        </p:spPr>
      </p:pic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62800" y="2362200"/>
            <a:ext cx="495300" cy="419100"/>
          </a:xfrm>
          <a:prstGeom prst="rect">
            <a:avLst/>
          </a:prstGeom>
          <a:noFill/>
        </p:spPr>
      </p:pic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86425" y="2743200"/>
            <a:ext cx="295275" cy="409575"/>
          </a:xfrm>
          <a:prstGeom prst="rect">
            <a:avLst/>
          </a:prstGeom>
          <a:noFill/>
        </p:spPr>
      </p:pic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29500" y="3162300"/>
            <a:ext cx="809625" cy="623931"/>
          </a:xfrm>
          <a:prstGeom prst="rect">
            <a:avLst/>
          </a:prstGeom>
          <a:noFill/>
        </p:spPr>
      </p:pic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1257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85925" algn="l"/>
              </a:tabLst>
            </a:pPr>
            <a:endParaRPr kumimoji="0" lang="en-US" sz="1800" b="0" i="0" u="none" strike="noStrike" cap="none" normalizeH="0" baseline="0" smtClean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29200" y="1485900"/>
            <a:ext cx="866775" cy="409575"/>
          </a:xfrm>
          <a:prstGeom prst="rect">
            <a:avLst/>
          </a:prstGeom>
          <a:noFill/>
        </p:spPr>
      </p:pic>
      <p:sp>
        <p:nvSpPr>
          <p:cNvPr id="2063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77000" y="4533900"/>
            <a:ext cx="1028700" cy="381328"/>
          </a:xfrm>
          <a:prstGeom prst="rect">
            <a:avLst/>
          </a:prstGeom>
          <a:noFill/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62225" y="4962525"/>
            <a:ext cx="866775" cy="4095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Distributions over the </a:t>
            </a:r>
            <a:r>
              <a:rPr lang="en-US" dirty="0" err="1" smtClean="0"/>
              <a:t>Reals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4102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Proof assumes the distribution is over the integers</a:t>
            </a:r>
          </a:p>
          <a:p>
            <a:pPr lvl="1"/>
            <a:r>
              <a:rPr lang="en-US" dirty="0" smtClean="0"/>
              <a:t>Many natural distributions are over the </a:t>
            </a:r>
            <a:r>
              <a:rPr lang="en-US" dirty="0" err="1" smtClean="0"/>
              <a:t>reals</a:t>
            </a:r>
            <a:endParaRPr lang="en-US" dirty="0" smtClean="0"/>
          </a:p>
          <a:p>
            <a:pPr lvl="1"/>
            <a:r>
              <a:rPr lang="en-US" dirty="0" smtClean="0"/>
              <a:t>Important as a mathematical statement</a:t>
            </a:r>
          </a:p>
          <a:p>
            <a:endParaRPr lang="en-US" dirty="0" smtClean="0"/>
          </a:p>
          <a:p>
            <a:r>
              <a:rPr lang="en-US" dirty="0" smtClean="0"/>
              <a:t>First attempt: Round with arbitrary precision</a:t>
            </a:r>
          </a:p>
          <a:p>
            <a:pPr lvl="1"/>
            <a:r>
              <a:rPr lang="en-US" dirty="0" smtClean="0"/>
              <a:t>Consistently round up, random rounding…</a:t>
            </a:r>
          </a:p>
          <a:p>
            <a:pPr lvl="1"/>
            <a:r>
              <a:rPr lang="en-US" dirty="0" smtClean="0"/>
              <a:t>The accumulated error depends on the number of balls thrown!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Solution: Dependant rounding:</a:t>
            </a:r>
          </a:p>
          <a:p>
            <a:pPr lvl="1"/>
            <a:r>
              <a:rPr lang="en-US" dirty="0" smtClean="0"/>
              <a:t>Round a weight given the bin it is put into, such that the accumulated error is at most 1 per bin</a:t>
            </a:r>
          </a:p>
          <a:p>
            <a:pPr lvl="1"/>
            <a:r>
              <a:rPr lang="en-US" dirty="0" smtClean="0"/>
              <a:t>Violates the assumption that weights are drawn independently at random</a:t>
            </a:r>
          </a:p>
          <a:p>
            <a:pPr lvl="1"/>
            <a:r>
              <a:rPr lang="en-US" dirty="0" smtClean="0"/>
              <a:t>Dependencies could be dealt with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Open 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Find exact bounds for interesting distributions</a:t>
            </a:r>
          </a:p>
          <a:p>
            <a:pPr lvl="1"/>
            <a:r>
              <a:rPr lang="en-US" dirty="0" smtClean="0"/>
              <a:t>A general bound based on distributions moments?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Remove assumption of smoothness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err="1" smtClean="0"/>
              <a:t>Derandomization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Papers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/>
                </a:solidFill>
              </a:rPr>
              <a:t>[</a:t>
            </a:r>
            <a:r>
              <a:rPr lang="en-US" dirty="0" err="1" smtClean="0">
                <a:solidFill>
                  <a:schemeClr val="accent1"/>
                </a:solidFill>
              </a:rPr>
              <a:t>MacCormick</a:t>
            </a:r>
            <a:r>
              <a:rPr lang="en-US" dirty="0" smtClean="0">
                <a:solidFill>
                  <a:schemeClr val="accent1"/>
                </a:solidFill>
              </a:rPr>
              <a:t>, Murphy, </a:t>
            </a:r>
            <a:r>
              <a:rPr lang="en-US" dirty="0" err="1" smtClean="0">
                <a:solidFill>
                  <a:schemeClr val="accent1"/>
                </a:solidFill>
              </a:rPr>
              <a:t>Ramasubramanian</a:t>
            </a:r>
            <a:r>
              <a:rPr lang="en-US" dirty="0" smtClean="0">
                <a:solidFill>
                  <a:schemeClr val="accent1"/>
                </a:solidFill>
              </a:rPr>
              <a:t>, W,  Yang, </a:t>
            </a:r>
            <a:r>
              <a:rPr lang="en-US" dirty="0" err="1" smtClean="0">
                <a:solidFill>
                  <a:schemeClr val="accent1"/>
                </a:solidFill>
              </a:rPr>
              <a:t>Zhau</a:t>
            </a:r>
            <a:r>
              <a:rPr lang="en-US" dirty="0" smtClean="0">
                <a:solidFill>
                  <a:schemeClr val="accent1"/>
                </a:solidFill>
              </a:rPr>
              <a:t>] </a:t>
            </a:r>
            <a:r>
              <a:rPr lang="en-US" dirty="0" smtClean="0"/>
              <a:t>Kinesis: the Power of Controlled Freedom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>
                <a:solidFill>
                  <a:schemeClr val="accent1"/>
                </a:solidFill>
              </a:rPr>
              <a:t>[</a:t>
            </a:r>
            <a:r>
              <a:rPr lang="en-US" dirty="0" err="1" smtClean="0">
                <a:solidFill>
                  <a:schemeClr val="accent1"/>
                </a:solidFill>
              </a:rPr>
              <a:t>Talwar</a:t>
            </a:r>
            <a:r>
              <a:rPr lang="en-US" dirty="0" smtClean="0">
                <a:solidFill>
                  <a:schemeClr val="accent1"/>
                </a:solidFill>
              </a:rPr>
              <a:t>, W] </a:t>
            </a:r>
            <a:r>
              <a:rPr lang="en-US" dirty="0" smtClean="0"/>
              <a:t>Balanced Allocations: The Weighted Case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>
                <a:solidFill>
                  <a:schemeClr val="accent1"/>
                </a:solidFill>
              </a:rPr>
              <a:t>[W] </a:t>
            </a:r>
            <a:r>
              <a:rPr lang="en-US" dirty="0" smtClean="0"/>
              <a:t>Balanced Allocations with Heterogeneous Bins  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AMBLE" val="\documentclass{article}&#10;\pagestyle{empty}&#10;\usepackage{xspace,amssymb,amsfonts,amsmath}&#10;\usepackage{color}&#10;\usepackage{TeX4PPT}&#10;"/>
  <p:tag name="MAGPC" val="200"/>
  <p:tag name="FONTSIZE" val="1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&#10;$\sqrt{\frac{2}{3}}$&#10;\end{document}&#10;"/>
  <p:tag name="EXTERNALNAME" val="TP_tmp"/>
  <p:tag name="BLEND" val="0"/>
  <p:tag name="TRANSPARENT" val="0"/>
  <p:tag name="RESOLUTION" val="1200"/>
  <p:tag name="WORKAROUNDTRANSPARENCYBUG" val="0"/>
  <p:tag name="ALLOWFONTSUBSTITUTION" val="0"/>
  <p:tag name="BITMAPFORMAT" val="emf"/>
  <p:tag name="ORIGWIDTH" val="1.660945"/>
  <p:tag name="PICTUREFILESIZE" val="175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\sqrt{\frac{2}{\sin 3}}$&#10;&#10;\end{document}&#10;"/>
  <p:tag name="EXTERNALNAME" val="TP_tmp"/>
  <p:tag name="BLEND" val="0"/>
  <p:tag name="TRANSPARENT" val="0"/>
  <p:tag name="RESOLUTION" val="1200"/>
  <p:tag name="WORKAROUNDTRANSPARENCYBUG" val="0"/>
  <p:tag name="ALLOWFONTSUBSTITUTION" val="0"/>
  <p:tag name="BITMAPFORMAT" val="emf"/>
  <p:tag name="ORIGWIDTH" val="1.660945"/>
  <p:tag name="PICTUREFILESIZE" val="204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&#10;$\sqrt{\frac{2}{3}}$&#10;\end{document}&#10;"/>
  <p:tag name="EXTERNALNAME" val="TP_tmp"/>
  <p:tag name="BLEND" val="0"/>
  <p:tag name="TRANSPARENT" val="0"/>
  <p:tag name="RESOLUTION" val="1200"/>
  <p:tag name="WORKAROUNDTRANSPARENCYBUG" val="0"/>
  <p:tag name="ALLOWFONTSUBSTITUTION" val="0"/>
  <p:tag name="BITMAPFORMAT" val="emf"/>
  <p:tag name="ORIGWIDTH" val="1.660945"/>
  <p:tag name="PICTUREFILESIZE" val="175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\sqrt{\frac{2}{\sin 3}}$&#10;&#10;\end{document}&#10;"/>
  <p:tag name="EXTERNALNAME" val="TP_tmp"/>
  <p:tag name="BLEND" val="0"/>
  <p:tag name="TRANSPARENT" val="0"/>
  <p:tag name="RESOLUTION" val="1200"/>
  <p:tag name="WORKAROUNDTRANSPARENCYBUG" val="0"/>
  <p:tag name="ALLOWFONTSUBSTITUTION" val="0"/>
  <p:tag name="BITMAPFORMAT" val="emf"/>
  <p:tag name="ORIGWIDTH" val="1.660945"/>
  <p:tag name="PICTUREFILESIZE" val="2044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24181</TotalTime>
  <Words>1469</Words>
  <Application>Microsoft Office PowerPoint</Application>
  <PresentationFormat>On-screen Show (4:3)</PresentationFormat>
  <Paragraphs>296</Paragraphs>
  <Slides>32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7" baseType="lpstr">
      <vt:lpstr>Arial</vt:lpstr>
      <vt:lpstr>Franklin Gothic Book</vt:lpstr>
      <vt:lpstr>Perpetua</vt:lpstr>
      <vt:lpstr>Wingdings 2</vt:lpstr>
      <vt:lpstr>Cambria Math</vt:lpstr>
      <vt:lpstr>cmmi10</vt:lpstr>
      <vt:lpstr>Tahoma</vt:lpstr>
      <vt:lpstr>Symbol</vt:lpstr>
      <vt:lpstr>Times New Roman</vt:lpstr>
      <vt:lpstr>cmmi12</vt:lpstr>
      <vt:lpstr>Wingdings</vt:lpstr>
      <vt:lpstr>Calibri</vt:lpstr>
      <vt:lpstr>Arial Black</vt:lpstr>
      <vt:lpstr>Equity</vt:lpstr>
      <vt:lpstr>Microsoft Office Excel 97-2003 Worksheet</vt:lpstr>
      <vt:lpstr>Balls into Bins  From Theory to Practice to Theory</vt:lpstr>
      <vt:lpstr>The Balls and Bin Model</vt:lpstr>
      <vt:lpstr>The Single Choice Paradigm</vt:lpstr>
      <vt:lpstr>The Multiple Choice Paradigm</vt:lpstr>
      <vt:lpstr>Application: Kinesis</vt:lpstr>
      <vt:lpstr>Heterogeneous Bins</vt:lpstr>
      <vt:lpstr>Heterogeneous Bins: Motivation</vt:lpstr>
      <vt:lpstr>Heterogeneous Bins: Motivation</vt:lpstr>
      <vt:lpstr>Heterogeneous Bins: Example</vt:lpstr>
      <vt:lpstr>Heterogeneous Bins – Main Result</vt:lpstr>
      <vt:lpstr>The Effect of Heterogneouty</vt:lpstr>
      <vt:lpstr>Upper Bound: Proof Idea</vt:lpstr>
      <vt:lpstr>The Coupling</vt:lpstr>
      <vt:lpstr>The Coupling</vt:lpstr>
      <vt:lpstr>A Tight Upper Bound</vt:lpstr>
      <vt:lpstr>Weighted Balls</vt:lpstr>
      <vt:lpstr>The Model</vt:lpstr>
      <vt:lpstr>Weighted Balls: Toy Examples I</vt:lpstr>
      <vt:lpstr>Weighted Balls: Toy Examples II</vt:lpstr>
      <vt:lpstr>Main Result</vt:lpstr>
      <vt:lpstr>First Attempt</vt:lpstr>
      <vt:lpstr>Proof Structure</vt:lpstr>
      <vt:lpstr>Weak Gap Theorem</vt:lpstr>
      <vt:lpstr>Short Memory Theorem</vt:lpstr>
      <vt:lpstr>The Coupling Graph</vt:lpstr>
      <vt:lpstr>The Coupling</vt:lpstr>
      <vt:lpstr>Neighbor Coupling Approach</vt:lpstr>
      <vt:lpstr>The Distance Function</vt:lpstr>
      <vt:lpstr>Putting it Together</vt:lpstr>
      <vt:lpstr>Distributions over the Reals</vt:lpstr>
      <vt:lpstr>Open Questions</vt:lpstr>
      <vt:lpstr>Papers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uwieder</dc:creator>
  <cp:lastModifiedBy>uwieder</cp:lastModifiedBy>
  <cp:revision>1199</cp:revision>
  <dcterms:created xsi:type="dcterms:W3CDTF">2006-12-19T18:07:36Z</dcterms:created>
  <dcterms:modified xsi:type="dcterms:W3CDTF">2008-12-04T19:07:20Z</dcterms:modified>
</cp:coreProperties>
</file>