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971" r:id="rId2"/>
    <p:sldId id="1033" r:id="rId3"/>
    <p:sldId id="1032" r:id="rId4"/>
    <p:sldId id="1034" r:id="rId5"/>
    <p:sldId id="1035" r:id="rId6"/>
    <p:sldId id="1076" r:id="rId7"/>
    <p:sldId id="1056" r:id="rId8"/>
    <p:sldId id="1052" r:id="rId9"/>
    <p:sldId id="1055" r:id="rId10"/>
    <p:sldId id="1072" r:id="rId11"/>
    <p:sldId id="990" r:id="rId12"/>
    <p:sldId id="996" r:id="rId13"/>
    <p:sldId id="1073" r:id="rId14"/>
    <p:sldId id="1036" r:id="rId15"/>
    <p:sldId id="1039" r:id="rId16"/>
    <p:sldId id="1040" r:id="rId17"/>
    <p:sldId id="1041" r:id="rId18"/>
    <p:sldId id="1042" r:id="rId19"/>
    <p:sldId id="1074" r:id="rId20"/>
    <p:sldId id="1043" r:id="rId21"/>
    <p:sldId id="1060" r:id="rId22"/>
    <p:sldId id="1061" r:id="rId23"/>
    <p:sldId id="1064" r:id="rId24"/>
    <p:sldId id="1065" r:id="rId25"/>
    <p:sldId id="1066" r:id="rId26"/>
    <p:sldId id="1075" r:id="rId27"/>
    <p:sldId id="1069" r:id="rId28"/>
    <p:sldId id="1068" r:id="rId29"/>
    <p:sldId id="1070" r:id="rId30"/>
    <p:sldId id="1062" r:id="rId31"/>
    <p:sldId id="1071" r:id="rId32"/>
  </p:sldIdLst>
  <p:sldSz cx="9144000" cy="6858000" type="screen4x3"/>
  <p:notesSz cx="6858000" cy="9144000"/>
  <p:defaultTextStyle>
    <a:defPPr>
      <a:defRPr lang="zh-CN"/>
    </a:defPPr>
    <a:lvl1pPr algn="ctr" rtl="0" eaLnBrk="0" fontAlgn="base" hangingPunct="0">
      <a:spcBef>
        <a:spcPct val="35000"/>
      </a:spcBef>
      <a:spcAft>
        <a:spcPct val="0"/>
      </a:spcAft>
      <a:buClr>
        <a:schemeClr val="bg1"/>
      </a:buClr>
      <a:buChar char="•"/>
      <a:defRPr kumimoji="1" sz="2400" kern="1200">
        <a:solidFill>
          <a:srgbClr val="0000FF"/>
        </a:solidFill>
        <a:latin typeface="Helvetica" pitchFamily="34" charset="0"/>
        <a:ea typeface="宋体" charset="-122"/>
        <a:cs typeface="+mn-cs"/>
      </a:defRPr>
    </a:lvl1pPr>
    <a:lvl2pPr marL="457200" algn="ctr" rtl="0" eaLnBrk="0" fontAlgn="base" hangingPunct="0">
      <a:spcBef>
        <a:spcPct val="35000"/>
      </a:spcBef>
      <a:spcAft>
        <a:spcPct val="0"/>
      </a:spcAft>
      <a:buClr>
        <a:schemeClr val="bg1"/>
      </a:buClr>
      <a:buChar char="•"/>
      <a:defRPr kumimoji="1" sz="2400" kern="1200">
        <a:solidFill>
          <a:srgbClr val="0000FF"/>
        </a:solidFill>
        <a:latin typeface="Helvetica" pitchFamily="34" charset="0"/>
        <a:ea typeface="宋体" charset="-122"/>
        <a:cs typeface="+mn-cs"/>
      </a:defRPr>
    </a:lvl2pPr>
    <a:lvl3pPr marL="914400" algn="ctr" rtl="0" eaLnBrk="0" fontAlgn="base" hangingPunct="0">
      <a:spcBef>
        <a:spcPct val="35000"/>
      </a:spcBef>
      <a:spcAft>
        <a:spcPct val="0"/>
      </a:spcAft>
      <a:buClr>
        <a:schemeClr val="bg1"/>
      </a:buClr>
      <a:buChar char="•"/>
      <a:defRPr kumimoji="1" sz="2400" kern="1200">
        <a:solidFill>
          <a:srgbClr val="0000FF"/>
        </a:solidFill>
        <a:latin typeface="Helvetica" pitchFamily="34" charset="0"/>
        <a:ea typeface="宋体" charset="-122"/>
        <a:cs typeface="+mn-cs"/>
      </a:defRPr>
    </a:lvl3pPr>
    <a:lvl4pPr marL="1371600" algn="ctr" rtl="0" eaLnBrk="0" fontAlgn="base" hangingPunct="0">
      <a:spcBef>
        <a:spcPct val="35000"/>
      </a:spcBef>
      <a:spcAft>
        <a:spcPct val="0"/>
      </a:spcAft>
      <a:buClr>
        <a:schemeClr val="bg1"/>
      </a:buClr>
      <a:buChar char="•"/>
      <a:defRPr kumimoji="1" sz="2400" kern="1200">
        <a:solidFill>
          <a:srgbClr val="0000FF"/>
        </a:solidFill>
        <a:latin typeface="Helvetica" pitchFamily="34" charset="0"/>
        <a:ea typeface="宋体" charset="-122"/>
        <a:cs typeface="+mn-cs"/>
      </a:defRPr>
    </a:lvl4pPr>
    <a:lvl5pPr marL="1828800" algn="ctr" rtl="0" eaLnBrk="0" fontAlgn="base" hangingPunct="0">
      <a:spcBef>
        <a:spcPct val="35000"/>
      </a:spcBef>
      <a:spcAft>
        <a:spcPct val="0"/>
      </a:spcAft>
      <a:buClr>
        <a:schemeClr val="bg1"/>
      </a:buClr>
      <a:buChar char="•"/>
      <a:defRPr kumimoji="1" sz="2400" kern="1200">
        <a:solidFill>
          <a:srgbClr val="0000FF"/>
        </a:solidFill>
        <a:latin typeface="Helvetica" pitchFamily="34" charset="0"/>
        <a:ea typeface="宋体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0000FF"/>
        </a:solidFill>
        <a:latin typeface="Helvetica" pitchFamily="34" charset="0"/>
        <a:ea typeface="宋体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0000FF"/>
        </a:solidFill>
        <a:latin typeface="Helvetica" pitchFamily="34" charset="0"/>
        <a:ea typeface="宋体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0000FF"/>
        </a:solidFill>
        <a:latin typeface="Helvetica" pitchFamily="34" charset="0"/>
        <a:ea typeface="宋体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0000FF"/>
        </a:solidFill>
        <a:latin typeface="Helvetica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00FF"/>
    <a:srgbClr val="000000"/>
    <a:srgbClr val="FFFF99"/>
    <a:srgbClr val="66FFFF"/>
    <a:srgbClr val="FFFF66"/>
    <a:srgbClr val="CC00CC"/>
    <a:srgbClr val="CCEC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35" autoAdjust="0"/>
    <p:restoredTop sz="89924" autoAdjust="0"/>
  </p:normalViewPr>
  <p:slideViewPr>
    <p:cSldViewPr>
      <p:cViewPr>
        <p:scale>
          <a:sx n="60" d="100"/>
          <a:sy n="60" d="100"/>
        </p:scale>
        <p:origin x="-630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459"/>
    </p:cViewPr>
  </p:sorterViewPr>
  <p:notesViewPr>
    <p:cSldViewPr>
      <p:cViewPr varScale="1">
        <p:scale>
          <a:sx n="47" d="100"/>
          <a:sy n="47" d="100"/>
        </p:scale>
        <p:origin x="-835" y="-91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kumimoji="0"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4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4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kumimoji="0"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14199CA-3C1D-4ED3-8315-D32095780C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kumimoji="0"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75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5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kumimoji="0"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6355C88-F76D-4970-A643-DA560EF906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8E09C8-D723-47EF-AB26-9B0D3B3347B7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494AC8-D9BF-42C7-B6D2-6BB0927CD741}" type="slidenum">
              <a:rPr lang="en-US" altLang="zh-CN"/>
              <a:pPr/>
              <a:t>13</a:t>
            </a:fld>
            <a:endParaRPr lang="en-US" altLang="zh-CN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3F27B2-745C-493F-A609-58CFF6A66FD5}" type="slidenum">
              <a:rPr lang="en-US" altLang="zh-CN"/>
              <a:pPr/>
              <a:t>14</a:t>
            </a:fld>
            <a:endParaRPr lang="en-US" altLang="zh-CN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D6A255-AD83-490C-9D50-3C50FB985093}" type="slidenum">
              <a:rPr lang="en-US" altLang="zh-CN"/>
              <a:pPr/>
              <a:t>15</a:t>
            </a:fld>
            <a:endParaRPr lang="en-US" altLang="zh-CN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2325A1-63CB-4531-8CF6-3454AD62924D}" type="slidenum">
              <a:rPr lang="en-US" altLang="zh-CN"/>
              <a:pPr/>
              <a:t>16</a:t>
            </a:fld>
            <a:endParaRPr lang="en-US" altLang="zh-CN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563411-DE04-44E9-AE9A-C14A793C2F03}" type="slidenum">
              <a:rPr lang="en-US" altLang="zh-CN"/>
              <a:pPr/>
              <a:t>17</a:t>
            </a:fld>
            <a:endParaRPr lang="en-US" altLang="zh-CN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13109-09D8-4C43-B80D-0D250035C8B9}" type="slidenum">
              <a:rPr lang="en-US" altLang="zh-CN"/>
              <a:pPr/>
              <a:t>18</a:t>
            </a:fld>
            <a:endParaRPr lang="en-US" altLang="zh-CN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494AC8-D9BF-42C7-B6D2-6BB0927CD741}" type="slidenum">
              <a:rPr lang="en-US" altLang="zh-CN"/>
              <a:pPr/>
              <a:t>19</a:t>
            </a:fld>
            <a:endParaRPr lang="en-US" altLang="zh-CN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4B6201-5571-4FBC-A404-C18AD92507A9}" type="slidenum">
              <a:rPr lang="en-US" altLang="zh-CN"/>
              <a:pPr/>
              <a:t>20</a:t>
            </a:fld>
            <a:endParaRPr lang="en-US" altLang="zh-CN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494AC8-D9BF-42C7-B6D2-6BB0927CD741}" type="slidenum">
              <a:rPr lang="en-US" altLang="zh-CN"/>
              <a:pPr/>
              <a:t>26</a:t>
            </a:fld>
            <a:endParaRPr lang="en-US" altLang="zh-CN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494AC8-D9BF-42C7-B6D2-6BB0927CD741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8048FA-07FE-47E7-AFD4-7ABC9E1909A1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CAB5F8-0212-4313-A94A-996CB99D48B6}" type="slidenum">
              <a:rPr lang="en-US" altLang="zh-CN"/>
              <a:pPr/>
              <a:t>4</a:t>
            </a:fld>
            <a:endParaRPr lang="en-US" altLang="zh-CN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3801AC-DAA1-4C59-B9B7-8C60806C79DC}" type="slidenum">
              <a:rPr lang="en-US" altLang="zh-CN"/>
              <a:pPr/>
              <a:t>5</a:t>
            </a:fld>
            <a:endParaRPr lang="en-US" altLang="zh-CN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3801AC-DAA1-4C59-B9B7-8C60806C79DC}" type="slidenum">
              <a:rPr lang="en-US" altLang="zh-CN"/>
              <a:pPr/>
              <a:t>6</a:t>
            </a:fld>
            <a:endParaRPr lang="en-US" altLang="zh-CN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494AC8-D9BF-42C7-B6D2-6BB0927CD741}" type="slidenum">
              <a:rPr lang="en-US" altLang="zh-CN"/>
              <a:pPr/>
              <a:t>10</a:t>
            </a:fld>
            <a:endParaRPr lang="en-US" altLang="zh-CN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068545-B0D6-4F44-B946-8F613195B8D8}" type="slidenum">
              <a:rPr lang="en-US" altLang="zh-CN"/>
              <a:pPr/>
              <a:t>11</a:t>
            </a:fld>
            <a:endParaRPr lang="en-US" altLang="zh-CN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7CDAAB-44EC-416D-AC33-F5EBB63218F2}" type="slidenum">
              <a:rPr lang="en-US" altLang="zh-CN"/>
              <a:pPr/>
              <a:t>12</a:t>
            </a:fld>
            <a:endParaRPr lang="en-US" altLang="zh-CN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2484438" y="4365625"/>
            <a:ext cx="374491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fld id="{4CED628B-EDD7-4599-B340-4AC82570E76D}" type="datetime1">
              <a:rPr kumimoji="0" lang="zh-CN" altLang="en-US" sz="2800"/>
              <a:pPr>
                <a:buFontTx/>
                <a:buNone/>
                <a:defRPr/>
              </a:pPr>
              <a:t>2012/4/2</a:t>
            </a:fld>
            <a:endParaRPr kumimoji="0" lang="en-US" altLang="zh-CN" sz="2800"/>
          </a:p>
        </p:txBody>
      </p:sp>
      <p:pic>
        <p:nvPicPr>
          <p:cNvPr id="5" name="Picture 43" descr="UIUC CS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5759450"/>
            <a:ext cx="91440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4" descr="UIUC CS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45160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5" descr="P1020180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84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3213100"/>
            <a:ext cx="4681538" cy="9366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000000"/>
                </a:solidFill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618512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755650" y="1700213"/>
            <a:ext cx="7772400" cy="1111250"/>
          </a:xfrm>
        </p:spPr>
        <p:txBody>
          <a:bodyPr/>
          <a:lstStyle>
            <a:lvl1pPr>
              <a:defRPr>
                <a:solidFill>
                  <a:srgbClr val="0000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188913"/>
            <a:ext cx="2178050" cy="611981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23850" y="188913"/>
            <a:ext cx="6381750" cy="611981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23850" y="1125538"/>
            <a:ext cx="4135438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1688" y="1125538"/>
            <a:ext cx="413702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35" descr="41"/>
          <p:cNvPicPr>
            <a:picLocks noChangeAspect="1" noChangeArrowheads="1"/>
          </p:cNvPicPr>
          <p:nvPr userDrawn="1"/>
        </p:nvPicPr>
        <p:blipFill>
          <a:blip r:embed="rId14">
            <a:lum bright="70000" contrast="-70000"/>
            <a:grayscl/>
          </a:blip>
          <a:srcRect/>
          <a:stretch>
            <a:fillRect/>
          </a:stretch>
        </p:blipFill>
        <p:spPr bwMode="auto">
          <a:xfrm>
            <a:off x="0" y="6134100"/>
            <a:ext cx="9144000" cy="75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125538"/>
            <a:ext cx="8424863" cy="5183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7173" name="Freeform 5"/>
          <p:cNvSpPr>
            <a:spLocks/>
          </p:cNvSpPr>
          <p:nvPr/>
        </p:nvSpPr>
        <p:spPr bwMode="auto">
          <a:xfrm>
            <a:off x="8532813" y="404813"/>
            <a:ext cx="390525" cy="149225"/>
          </a:xfrm>
          <a:custGeom>
            <a:avLst/>
            <a:gdLst/>
            <a:ahLst/>
            <a:cxnLst>
              <a:cxn ang="0">
                <a:pos x="7" y="52"/>
              </a:cxn>
              <a:cxn ang="0">
                <a:pos x="22" y="48"/>
              </a:cxn>
              <a:cxn ang="0">
                <a:pos x="38" y="48"/>
              </a:cxn>
              <a:cxn ang="0">
                <a:pos x="53" y="50"/>
              </a:cxn>
              <a:cxn ang="0">
                <a:pos x="69" y="54"/>
              </a:cxn>
              <a:cxn ang="0">
                <a:pos x="84" y="59"/>
              </a:cxn>
              <a:cxn ang="0">
                <a:pos x="99" y="65"/>
              </a:cxn>
              <a:cxn ang="0">
                <a:pos x="113" y="72"/>
              </a:cxn>
              <a:cxn ang="0">
                <a:pos x="124" y="66"/>
              </a:cxn>
              <a:cxn ang="0">
                <a:pos x="136" y="48"/>
              </a:cxn>
              <a:cxn ang="0">
                <a:pos x="150" y="35"/>
              </a:cxn>
              <a:cxn ang="0">
                <a:pos x="166" y="24"/>
              </a:cxn>
              <a:cxn ang="0">
                <a:pos x="183" y="16"/>
              </a:cxn>
              <a:cxn ang="0">
                <a:pos x="201" y="9"/>
              </a:cxn>
              <a:cxn ang="0">
                <a:pos x="219" y="5"/>
              </a:cxn>
              <a:cxn ang="0">
                <a:pos x="237" y="1"/>
              </a:cxn>
              <a:cxn ang="0">
                <a:pos x="237" y="3"/>
              </a:cxn>
              <a:cxn ang="0">
                <a:pos x="222" y="11"/>
              </a:cxn>
              <a:cxn ang="0">
                <a:pos x="207" y="19"/>
              </a:cxn>
              <a:cxn ang="0">
                <a:pos x="191" y="28"/>
              </a:cxn>
              <a:cxn ang="0">
                <a:pos x="177" y="39"/>
              </a:cxn>
              <a:cxn ang="0">
                <a:pos x="163" y="51"/>
              </a:cxn>
              <a:cxn ang="0">
                <a:pos x="152" y="64"/>
              </a:cxn>
              <a:cxn ang="0">
                <a:pos x="142" y="79"/>
              </a:cxn>
              <a:cxn ang="0">
                <a:pos x="135" y="90"/>
              </a:cxn>
              <a:cxn ang="0">
                <a:pos x="130" y="93"/>
              </a:cxn>
              <a:cxn ang="0">
                <a:pos x="123" y="90"/>
              </a:cxn>
              <a:cxn ang="0">
                <a:pos x="116" y="87"/>
              </a:cxn>
              <a:cxn ang="0">
                <a:pos x="107" y="84"/>
              </a:cxn>
              <a:cxn ang="0">
                <a:pos x="93" y="78"/>
              </a:cxn>
              <a:cxn ang="0">
                <a:pos x="79" y="71"/>
              </a:cxn>
              <a:cxn ang="0">
                <a:pos x="63" y="64"/>
              </a:cxn>
              <a:cxn ang="0">
                <a:pos x="47" y="58"/>
              </a:cxn>
              <a:cxn ang="0">
                <a:pos x="31" y="54"/>
              </a:cxn>
              <a:cxn ang="0">
                <a:pos x="17" y="52"/>
              </a:cxn>
              <a:cxn ang="0">
                <a:pos x="5" y="53"/>
              </a:cxn>
            </a:cxnLst>
            <a:rect l="0" t="0" r="r" b="b"/>
            <a:pathLst>
              <a:path w="246" h="94">
                <a:moveTo>
                  <a:pt x="0" y="55"/>
                </a:moveTo>
                <a:lnTo>
                  <a:pt x="7" y="52"/>
                </a:lnTo>
                <a:lnTo>
                  <a:pt x="14" y="50"/>
                </a:lnTo>
                <a:lnTo>
                  <a:pt x="22" y="48"/>
                </a:lnTo>
                <a:lnTo>
                  <a:pt x="30" y="48"/>
                </a:lnTo>
                <a:lnTo>
                  <a:pt x="38" y="48"/>
                </a:lnTo>
                <a:lnTo>
                  <a:pt x="45" y="48"/>
                </a:lnTo>
                <a:lnTo>
                  <a:pt x="53" y="50"/>
                </a:lnTo>
                <a:lnTo>
                  <a:pt x="61" y="51"/>
                </a:lnTo>
                <a:lnTo>
                  <a:pt x="69" y="54"/>
                </a:lnTo>
                <a:lnTo>
                  <a:pt x="76" y="56"/>
                </a:lnTo>
                <a:lnTo>
                  <a:pt x="84" y="59"/>
                </a:lnTo>
                <a:lnTo>
                  <a:pt x="92" y="62"/>
                </a:lnTo>
                <a:lnTo>
                  <a:pt x="99" y="65"/>
                </a:lnTo>
                <a:lnTo>
                  <a:pt x="106" y="68"/>
                </a:lnTo>
                <a:lnTo>
                  <a:pt x="113" y="72"/>
                </a:lnTo>
                <a:lnTo>
                  <a:pt x="119" y="75"/>
                </a:lnTo>
                <a:lnTo>
                  <a:pt x="124" y="66"/>
                </a:lnTo>
                <a:lnTo>
                  <a:pt x="130" y="56"/>
                </a:lnTo>
                <a:lnTo>
                  <a:pt x="136" y="48"/>
                </a:lnTo>
                <a:lnTo>
                  <a:pt x="143" y="42"/>
                </a:lnTo>
                <a:lnTo>
                  <a:pt x="150" y="35"/>
                </a:lnTo>
                <a:lnTo>
                  <a:pt x="158" y="29"/>
                </a:lnTo>
                <a:lnTo>
                  <a:pt x="166" y="24"/>
                </a:lnTo>
                <a:lnTo>
                  <a:pt x="175" y="20"/>
                </a:lnTo>
                <a:lnTo>
                  <a:pt x="183" y="16"/>
                </a:lnTo>
                <a:lnTo>
                  <a:pt x="193" y="13"/>
                </a:lnTo>
                <a:lnTo>
                  <a:pt x="201" y="9"/>
                </a:lnTo>
                <a:lnTo>
                  <a:pt x="210" y="7"/>
                </a:lnTo>
                <a:lnTo>
                  <a:pt x="219" y="5"/>
                </a:lnTo>
                <a:lnTo>
                  <a:pt x="228" y="3"/>
                </a:lnTo>
                <a:lnTo>
                  <a:pt x="237" y="1"/>
                </a:lnTo>
                <a:lnTo>
                  <a:pt x="245" y="0"/>
                </a:lnTo>
                <a:lnTo>
                  <a:pt x="237" y="3"/>
                </a:lnTo>
                <a:lnTo>
                  <a:pt x="230" y="7"/>
                </a:lnTo>
                <a:lnTo>
                  <a:pt x="222" y="11"/>
                </a:lnTo>
                <a:lnTo>
                  <a:pt x="214" y="15"/>
                </a:lnTo>
                <a:lnTo>
                  <a:pt x="207" y="19"/>
                </a:lnTo>
                <a:lnTo>
                  <a:pt x="199" y="24"/>
                </a:lnTo>
                <a:lnTo>
                  <a:pt x="191" y="28"/>
                </a:lnTo>
                <a:lnTo>
                  <a:pt x="185" y="33"/>
                </a:lnTo>
                <a:lnTo>
                  <a:pt x="177" y="39"/>
                </a:lnTo>
                <a:lnTo>
                  <a:pt x="170" y="44"/>
                </a:lnTo>
                <a:lnTo>
                  <a:pt x="163" y="51"/>
                </a:lnTo>
                <a:lnTo>
                  <a:pt x="158" y="57"/>
                </a:lnTo>
                <a:lnTo>
                  <a:pt x="152" y="64"/>
                </a:lnTo>
                <a:lnTo>
                  <a:pt x="146" y="71"/>
                </a:lnTo>
                <a:lnTo>
                  <a:pt x="142" y="79"/>
                </a:lnTo>
                <a:lnTo>
                  <a:pt x="138" y="87"/>
                </a:lnTo>
                <a:lnTo>
                  <a:pt x="135" y="90"/>
                </a:lnTo>
                <a:lnTo>
                  <a:pt x="133" y="92"/>
                </a:lnTo>
                <a:lnTo>
                  <a:pt x="130" y="93"/>
                </a:lnTo>
                <a:lnTo>
                  <a:pt x="127" y="91"/>
                </a:lnTo>
                <a:lnTo>
                  <a:pt x="123" y="90"/>
                </a:lnTo>
                <a:lnTo>
                  <a:pt x="120" y="89"/>
                </a:lnTo>
                <a:lnTo>
                  <a:pt x="116" y="87"/>
                </a:lnTo>
                <a:lnTo>
                  <a:pt x="113" y="86"/>
                </a:lnTo>
                <a:lnTo>
                  <a:pt x="107" y="84"/>
                </a:lnTo>
                <a:lnTo>
                  <a:pt x="101" y="80"/>
                </a:lnTo>
                <a:lnTo>
                  <a:pt x="93" y="78"/>
                </a:lnTo>
                <a:lnTo>
                  <a:pt x="87" y="74"/>
                </a:lnTo>
                <a:lnTo>
                  <a:pt x="79" y="71"/>
                </a:lnTo>
                <a:lnTo>
                  <a:pt x="71" y="67"/>
                </a:lnTo>
                <a:lnTo>
                  <a:pt x="63" y="64"/>
                </a:lnTo>
                <a:lnTo>
                  <a:pt x="55" y="61"/>
                </a:lnTo>
                <a:lnTo>
                  <a:pt x="47" y="58"/>
                </a:lnTo>
                <a:lnTo>
                  <a:pt x="39" y="55"/>
                </a:lnTo>
                <a:lnTo>
                  <a:pt x="31" y="54"/>
                </a:lnTo>
                <a:lnTo>
                  <a:pt x="24" y="52"/>
                </a:lnTo>
                <a:lnTo>
                  <a:pt x="17" y="52"/>
                </a:lnTo>
                <a:lnTo>
                  <a:pt x="10" y="52"/>
                </a:lnTo>
                <a:lnTo>
                  <a:pt x="5" y="53"/>
                </a:lnTo>
                <a:lnTo>
                  <a:pt x="0" y="55"/>
                </a:lnTo>
              </a:path>
            </a:pathLst>
          </a:custGeom>
          <a:solidFill>
            <a:schemeClr val="tx1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174" name="Freeform 6"/>
          <p:cNvSpPr>
            <a:spLocks/>
          </p:cNvSpPr>
          <p:nvPr/>
        </p:nvSpPr>
        <p:spPr bwMode="auto">
          <a:xfrm>
            <a:off x="8675688" y="620713"/>
            <a:ext cx="468312" cy="177800"/>
          </a:xfrm>
          <a:custGeom>
            <a:avLst/>
            <a:gdLst/>
            <a:ahLst/>
            <a:cxnLst>
              <a:cxn ang="0">
                <a:pos x="8" y="62"/>
              </a:cxn>
              <a:cxn ang="0">
                <a:pos x="26" y="57"/>
              </a:cxn>
              <a:cxn ang="0">
                <a:pos x="45" y="57"/>
              </a:cxn>
              <a:cxn ang="0">
                <a:pos x="63" y="59"/>
              </a:cxn>
              <a:cxn ang="0">
                <a:pos x="82" y="64"/>
              </a:cxn>
              <a:cxn ang="0">
                <a:pos x="100" y="70"/>
              </a:cxn>
              <a:cxn ang="0">
                <a:pos x="118" y="77"/>
              </a:cxn>
              <a:cxn ang="0">
                <a:pos x="135" y="85"/>
              </a:cxn>
              <a:cxn ang="0">
                <a:pos x="148" y="78"/>
              </a:cxn>
              <a:cxn ang="0">
                <a:pos x="163" y="57"/>
              </a:cxn>
              <a:cxn ang="0">
                <a:pos x="180" y="41"/>
              </a:cxn>
              <a:cxn ang="0">
                <a:pos x="199" y="28"/>
              </a:cxn>
              <a:cxn ang="0">
                <a:pos x="219" y="19"/>
              </a:cxn>
              <a:cxn ang="0">
                <a:pos x="241" y="10"/>
              </a:cxn>
              <a:cxn ang="0">
                <a:pos x="262" y="5"/>
              </a:cxn>
              <a:cxn ang="0">
                <a:pos x="284" y="1"/>
              </a:cxn>
              <a:cxn ang="0">
                <a:pos x="284" y="3"/>
              </a:cxn>
              <a:cxn ang="0">
                <a:pos x="266" y="13"/>
              </a:cxn>
              <a:cxn ang="0">
                <a:pos x="248" y="22"/>
              </a:cxn>
              <a:cxn ang="0">
                <a:pos x="229" y="33"/>
              </a:cxn>
              <a:cxn ang="0">
                <a:pos x="212" y="46"/>
              </a:cxn>
              <a:cxn ang="0">
                <a:pos x="195" y="60"/>
              </a:cxn>
              <a:cxn ang="0">
                <a:pos x="182" y="76"/>
              </a:cxn>
              <a:cxn ang="0">
                <a:pos x="170" y="94"/>
              </a:cxn>
              <a:cxn ang="0">
                <a:pos x="162" y="107"/>
              </a:cxn>
              <a:cxn ang="0">
                <a:pos x="156" y="111"/>
              </a:cxn>
              <a:cxn ang="0">
                <a:pos x="147" y="107"/>
              </a:cxn>
              <a:cxn ang="0">
                <a:pos x="139" y="103"/>
              </a:cxn>
              <a:cxn ang="0">
                <a:pos x="128" y="100"/>
              </a:cxn>
              <a:cxn ang="0">
                <a:pos x="111" y="93"/>
              </a:cxn>
              <a:cxn ang="0">
                <a:pos x="94" y="84"/>
              </a:cxn>
              <a:cxn ang="0">
                <a:pos x="75" y="76"/>
              </a:cxn>
              <a:cxn ang="0">
                <a:pos x="56" y="69"/>
              </a:cxn>
              <a:cxn ang="0">
                <a:pos x="37" y="64"/>
              </a:cxn>
              <a:cxn ang="0">
                <a:pos x="20" y="62"/>
              </a:cxn>
              <a:cxn ang="0">
                <a:pos x="6" y="63"/>
              </a:cxn>
            </a:cxnLst>
            <a:rect l="0" t="0" r="r" b="b"/>
            <a:pathLst>
              <a:path w="295" h="112">
                <a:moveTo>
                  <a:pt x="0" y="65"/>
                </a:moveTo>
                <a:lnTo>
                  <a:pt x="8" y="62"/>
                </a:lnTo>
                <a:lnTo>
                  <a:pt x="16" y="59"/>
                </a:lnTo>
                <a:lnTo>
                  <a:pt x="26" y="57"/>
                </a:lnTo>
                <a:lnTo>
                  <a:pt x="36" y="57"/>
                </a:lnTo>
                <a:lnTo>
                  <a:pt x="45" y="57"/>
                </a:lnTo>
                <a:lnTo>
                  <a:pt x="54" y="57"/>
                </a:lnTo>
                <a:lnTo>
                  <a:pt x="63" y="59"/>
                </a:lnTo>
                <a:lnTo>
                  <a:pt x="73" y="60"/>
                </a:lnTo>
                <a:lnTo>
                  <a:pt x="82" y="64"/>
                </a:lnTo>
                <a:lnTo>
                  <a:pt x="91" y="66"/>
                </a:lnTo>
                <a:lnTo>
                  <a:pt x="100" y="70"/>
                </a:lnTo>
                <a:lnTo>
                  <a:pt x="110" y="74"/>
                </a:lnTo>
                <a:lnTo>
                  <a:pt x="118" y="77"/>
                </a:lnTo>
                <a:lnTo>
                  <a:pt x="127" y="81"/>
                </a:lnTo>
                <a:lnTo>
                  <a:pt x="135" y="85"/>
                </a:lnTo>
                <a:lnTo>
                  <a:pt x="142" y="89"/>
                </a:lnTo>
                <a:lnTo>
                  <a:pt x="148" y="78"/>
                </a:lnTo>
                <a:lnTo>
                  <a:pt x="156" y="66"/>
                </a:lnTo>
                <a:lnTo>
                  <a:pt x="163" y="57"/>
                </a:lnTo>
                <a:lnTo>
                  <a:pt x="171" y="50"/>
                </a:lnTo>
                <a:lnTo>
                  <a:pt x="180" y="41"/>
                </a:lnTo>
                <a:lnTo>
                  <a:pt x="189" y="34"/>
                </a:lnTo>
                <a:lnTo>
                  <a:pt x="199" y="28"/>
                </a:lnTo>
                <a:lnTo>
                  <a:pt x="210" y="23"/>
                </a:lnTo>
                <a:lnTo>
                  <a:pt x="219" y="19"/>
                </a:lnTo>
                <a:lnTo>
                  <a:pt x="231" y="15"/>
                </a:lnTo>
                <a:lnTo>
                  <a:pt x="241" y="10"/>
                </a:lnTo>
                <a:lnTo>
                  <a:pt x="252" y="8"/>
                </a:lnTo>
                <a:lnTo>
                  <a:pt x="262" y="5"/>
                </a:lnTo>
                <a:lnTo>
                  <a:pt x="273" y="3"/>
                </a:lnTo>
                <a:lnTo>
                  <a:pt x="284" y="1"/>
                </a:lnTo>
                <a:lnTo>
                  <a:pt x="294" y="0"/>
                </a:lnTo>
                <a:lnTo>
                  <a:pt x="284" y="3"/>
                </a:lnTo>
                <a:lnTo>
                  <a:pt x="276" y="8"/>
                </a:lnTo>
                <a:lnTo>
                  <a:pt x="266" y="13"/>
                </a:lnTo>
                <a:lnTo>
                  <a:pt x="256" y="17"/>
                </a:lnTo>
                <a:lnTo>
                  <a:pt x="248" y="22"/>
                </a:lnTo>
                <a:lnTo>
                  <a:pt x="238" y="28"/>
                </a:lnTo>
                <a:lnTo>
                  <a:pt x="229" y="33"/>
                </a:lnTo>
                <a:lnTo>
                  <a:pt x="222" y="39"/>
                </a:lnTo>
                <a:lnTo>
                  <a:pt x="212" y="46"/>
                </a:lnTo>
                <a:lnTo>
                  <a:pt x="204" y="52"/>
                </a:lnTo>
                <a:lnTo>
                  <a:pt x="195" y="60"/>
                </a:lnTo>
                <a:lnTo>
                  <a:pt x="189" y="68"/>
                </a:lnTo>
                <a:lnTo>
                  <a:pt x="182" y="76"/>
                </a:lnTo>
                <a:lnTo>
                  <a:pt x="175" y="84"/>
                </a:lnTo>
                <a:lnTo>
                  <a:pt x="170" y="94"/>
                </a:lnTo>
                <a:lnTo>
                  <a:pt x="165" y="103"/>
                </a:lnTo>
                <a:lnTo>
                  <a:pt x="162" y="107"/>
                </a:lnTo>
                <a:lnTo>
                  <a:pt x="159" y="109"/>
                </a:lnTo>
                <a:lnTo>
                  <a:pt x="156" y="111"/>
                </a:lnTo>
                <a:lnTo>
                  <a:pt x="152" y="108"/>
                </a:lnTo>
                <a:lnTo>
                  <a:pt x="147" y="107"/>
                </a:lnTo>
                <a:lnTo>
                  <a:pt x="144" y="106"/>
                </a:lnTo>
                <a:lnTo>
                  <a:pt x="139" y="103"/>
                </a:lnTo>
                <a:lnTo>
                  <a:pt x="135" y="102"/>
                </a:lnTo>
                <a:lnTo>
                  <a:pt x="128" y="100"/>
                </a:lnTo>
                <a:lnTo>
                  <a:pt x="121" y="95"/>
                </a:lnTo>
                <a:lnTo>
                  <a:pt x="111" y="93"/>
                </a:lnTo>
                <a:lnTo>
                  <a:pt x="104" y="88"/>
                </a:lnTo>
                <a:lnTo>
                  <a:pt x="94" y="84"/>
                </a:lnTo>
                <a:lnTo>
                  <a:pt x="85" y="79"/>
                </a:lnTo>
                <a:lnTo>
                  <a:pt x="75" y="76"/>
                </a:lnTo>
                <a:lnTo>
                  <a:pt x="66" y="72"/>
                </a:lnTo>
                <a:lnTo>
                  <a:pt x="56" y="69"/>
                </a:lnTo>
                <a:lnTo>
                  <a:pt x="46" y="65"/>
                </a:lnTo>
                <a:lnTo>
                  <a:pt x="37" y="64"/>
                </a:lnTo>
                <a:lnTo>
                  <a:pt x="28" y="62"/>
                </a:lnTo>
                <a:lnTo>
                  <a:pt x="20" y="62"/>
                </a:lnTo>
                <a:lnTo>
                  <a:pt x="12" y="62"/>
                </a:lnTo>
                <a:lnTo>
                  <a:pt x="6" y="63"/>
                </a:lnTo>
                <a:lnTo>
                  <a:pt x="0" y="65"/>
                </a:lnTo>
              </a:path>
            </a:pathLst>
          </a:custGeom>
          <a:solidFill>
            <a:schemeClr val="tx1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grpSp>
        <p:nvGrpSpPr>
          <p:cNvPr id="1032" name="Group 7"/>
          <p:cNvGrpSpPr>
            <a:grpSpLocks/>
          </p:cNvGrpSpPr>
          <p:nvPr/>
        </p:nvGrpSpPr>
        <p:grpSpPr bwMode="auto">
          <a:xfrm>
            <a:off x="55563" y="3763963"/>
            <a:ext cx="204787" cy="2870200"/>
            <a:chOff x="35" y="2371"/>
            <a:chExt cx="129" cy="1808"/>
          </a:xfrm>
        </p:grpSpPr>
        <p:sp>
          <p:nvSpPr>
            <p:cNvPr id="7176" name="Freeform 8"/>
            <p:cNvSpPr>
              <a:spLocks/>
            </p:cNvSpPr>
            <p:nvPr/>
          </p:nvSpPr>
          <p:spPr bwMode="ltGray">
            <a:xfrm>
              <a:off x="35" y="2371"/>
              <a:ext cx="55" cy="180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1" y="269"/>
                </a:cxn>
                <a:cxn ang="0">
                  <a:pos x="22" y="442"/>
                </a:cxn>
                <a:cxn ang="0">
                  <a:pos x="30" y="570"/>
                </a:cxn>
                <a:cxn ang="0">
                  <a:pos x="28" y="620"/>
                </a:cxn>
                <a:cxn ang="0">
                  <a:pos x="44" y="620"/>
                </a:cxn>
                <a:cxn ang="0">
                  <a:pos x="49" y="546"/>
                </a:cxn>
                <a:cxn ang="0">
                  <a:pos x="52" y="434"/>
                </a:cxn>
                <a:cxn ang="0">
                  <a:pos x="58" y="329"/>
                </a:cxn>
                <a:cxn ang="0">
                  <a:pos x="61" y="250"/>
                </a:cxn>
                <a:cxn ang="0">
                  <a:pos x="67" y="135"/>
                </a:cxn>
                <a:cxn ang="0">
                  <a:pos x="75" y="36"/>
                </a:cxn>
                <a:cxn ang="0">
                  <a:pos x="70" y="11"/>
                </a:cxn>
                <a:cxn ang="0">
                  <a:pos x="62" y="0"/>
                </a:cxn>
                <a:cxn ang="0">
                  <a:pos x="53" y="121"/>
                </a:cxn>
                <a:cxn ang="0">
                  <a:pos x="45" y="224"/>
                </a:cxn>
                <a:cxn ang="0">
                  <a:pos x="43" y="305"/>
                </a:cxn>
                <a:cxn ang="0">
                  <a:pos x="40" y="390"/>
                </a:cxn>
                <a:cxn ang="0">
                  <a:pos x="34" y="475"/>
                </a:cxn>
                <a:cxn ang="0">
                  <a:pos x="25" y="327"/>
                </a:cxn>
                <a:cxn ang="0">
                  <a:pos x="15" y="187"/>
                </a:cxn>
                <a:cxn ang="0">
                  <a:pos x="0" y="54"/>
                </a:cxn>
              </a:cxnLst>
              <a:rect l="0" t="0" r="r" b="b"/>
              <a:pathLst>
                <a:path w="76" h="621">
                  <a:moveTo>
                    <a:pt x="0" y="54"/>
                  </a:moveTo>
                  <a:lnTo>
                    <a:pt x="11" y="269"/>
                  </a:lnTo>
                  <a:lnTo>
                    <a:pt x="22" y="442"/>
                  </a:lnTo>
                  <a:lnTo>
                    <a:pt x="30" y="570"/>
                  </a:lnTo>
                  <a:lnTo>
                    <a:pt x="28" y="620"/>
                  </a:lnTo>
                  <a:lnTo>
                    <a:pt x="44" y="620"/>
                  </a:lnTo>
                  <a:lnTo>
                    <a:pt x="49" y="546"/>
                  </a:lnTo>
                  <a:lnTo>
                    <a:pt x="52" y="434"/>
                  </a:lnTo>
                  <a:lnTo>
                    <a:pt x="58" y="329"/>
                  </a:lnTo>
                  <a:lnTo>
                    <a:pt x="61" y="250"/>
                  </a:lnTo>
                  <a:lnTo>
                    <a:pt x="67" y="135"/>
                  </a:lnTo>
                  <a:lnTo>
                    <a:pt x="75" y="36"/>
                  </a:lnTo>
                  <a:lnTo>
                    <a:pt x="70" y="11"/>
                  </a:lnTo>
                  <a:lnTo>
                    <a:pt x="62" y="0"/>
                  </a:lnTo>
                  <a:lnTo>
                    <a:pt x="53" y="121"/>
                  </a:lnTo>
                  <a:lnTo>
                    <a:pt x="45" y="224"/>
                  </a:lnTo>
                  <a:lnTo>
                    <a:pt x="43" y="305"/>
                  </a:lnTo>
                  <a:lnTo>
                    <a:pt x="40" y="390"/>
                  </a:lnTo>
                  <a:lnTo>
                    <a:pt x="34" y="475"/>
                  </a:lnTo>
                  <a:lnTo>
                    <a:pt x="25" y="327"/>
                  </a:lnTo>
                  <a:lnTo>
                    <a:pt x="15" y="187"/>
                  </a:lnTo>
                  <a:lnTo>
                    <a:pt x="0" y="54"/>
                  </a:lnTo>
                </a:path>
              </a:pathLst>
            </a:custGeom>
            <a:solidFill>
              <a:srgbClr val="3C0023">
                <a:alpha val="50000"/>
              </a:srgbClr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7177" name="Freeform 9"/>
            <p:cNvSpPr>
              <a:spLocks/>
            </p:cNvSpPr>
            <p:nvPr/>
          </p:nvSpPr>
          <p:spPr bwMode="ltGray">
            <a:xfrm>
              <a:off x="76" y="3110"/>
              <a:ext cx="88" cy="1017"/>
            </a:xfrm>
            <a:custGeom>
              <a:avLst/>
              <a:gdLst/>
              <a:ahLst/>
              <a:cxnLst>
                <a:cxn ang="0">
                  <a:pos x="0" y="161"/>
                </a:cxn>
                <a:cxn ang="0">
                  <a:pos x="10" y="232"/>
                </a:cxn>
                <a:cxn ang="0">
                  <a:pos x="20" y="289"/>
                </a:cxn>
                <a:cxn ang="0">
                  <a:pos x="26" y="331"/>
                </a:cxn>
                <a:cxn ang="0">
                  <a:pos x="25" y="348"/>
                </a:cxn>
                <a:cxn ang="0">
                  <a:pos x="39" y="348"/>
                </a:cxn>
                <a:cxn ang="0">
                  <a:pos x="43" y="323"/>
                </a:cxn>
                <a:cxn ang="0">
                  <a:pos x="45" y="286"/>
                </a:cxn>
                <a:cxn ang="0">
                  <a:pos x="51" y="252"/>
                </a:cxn>
                <a:cxn ang="0">
                  <a:pos x="54" y="226"/>
                </a:cxn>
                <a:cxn ang="0">
                  <a:pos x="59" y="188"/>
                </a:cxn>
                <a:cxn ang="0">
                  <a:pos x="66" y="156"/>
                </a:cxn>
                <a:cxn ang="0">
                  <a:pos x="71" y="127"/>
                </a:cxn>
                <a:cxn ang="0">
                  <a:pos x="77" y="96"/>
                </a:cxn>
                <a:cxn ang="0">
                  <a:pos x="86" y="66"/>
                </a:cxn>
                <a:cxn ang="0">
                  <a:pos x="96" y="40"/>
                </a:cxn>
                <a:cxn ang="0">
                  <a:pos x="113" y="15"/>
                </a:cxn>
                <a:cxn ang="0">
                  <a:pos x="119" y="5"/>
                </a:cxn>
                <a:cxn ang="0">
                  <a:pos x="112" y="0"/>
                </a:cxn>
                <a:cxn ang="0">
                  <a:pos x="101" y="10"/>
                </a:cxn>
                <a:cxn ang="0">
                  <a:pos x="86" y="33"/>
                </a:cxn>
                <a:cxn ang="0">
                  <a:pos x="75" y="57"/>
                </a:cxn>
                <a:cxn ang="0">
                  <a:pos x="66" y="81"/>
                </a:cxn>
                <a:cxn ang="0">
                  <a:pos x="60" y="113"/>
                </a:cxn>
                <a:cxn ang="0">
                  <a:pos x="55" y="144"/>
                </a:cxn>
                <a:cxn ang="0">
                  <a:pos x="47" y="184"/>
                </a:cxn>
                <a:cxn ang="0">
                  <a:pos x="40" y="217"/>
                </a:cxn>
                <a:cxn ang="0">
                  <a:pos x="37" y="244"/>
                </a:cxn>
                <a:cxn ang="0">
                  <a:pos x="36" y="272"/>
                </a:cxn>
                <a:cxn ang="0">
                  <a:pos x="30" y="300"/>
                </a:cxn>
                <a:cxn ang="0">
                  <a:pos x="22" y="251"/>
                </a:cxn>
                <a:cxn ang="0">
                  <a:pos x="13" y="205"/>
                </a:cxn>
                <a:cxn ang="0">
                  <a:pos x="0" y="161"/>
                </a:cxn>
              </a:cxnLst>
              <a:rect l="0" t="0" r="r" b="b"/>
              <a:pathLst>
                <a:path w="120" h="349">
                  <a:moveTo>
                    <a:pt x="0" y="161"/>
                  </a:moveTo>
                  <a:lnTo>
                    <a:pt x="10" y="232"/>
                  </a:lnTo>
                  <a:lnTo>
                    <a:pt x="20" y="289"/>
                  </a:lnTo>
                  <a:lnTo>
                    <a:pt x="26" y="331"/>
                  </a:lnTo>
                  <a:lnTo>
                    <a:pt x="25" y="348"/>
                  </a:lnTo>
                  <a:lnTo>
                    <a:pt x="39" y="348"/>
                  </a:lnTo>
                  <a:lnTo>
                    <a:pt x="43" y="323"/>
                  </a:lnTo>
                  <a:lnTo>
                    <a:pt x="45" y="286"/>
                  </a:lnTo>
                  <a:lnTo>
                    <a:pt x="51" y="252"/>
                  </a:lnTo>
                  <a:lnTo>
                    <a:pt x="54" y="226"/>
                  </a:lnTo>
                  <a:lnTo>
                    <a:pt x="59" y="188"/>
                  </a:lnTo>
                  <a:lnTo>
                    <a:pt x="66" y="156"/>
                  </a:lnTo>
                  <a:lnTo>
                    <a:pt x="71" y="127"/>
                  </a:lnTo>
                  <a:lnTo>
                    <a:pt x="77" y="96"/>
                  </a:lnTo>
                  <a:lnTo>
                    <a:pt x="86" y="66"/>
                  </a:lnTo>
                  <a:lnTo>
                    <a:pt x="96" y="40"/>
                  </a:lnTo>
                  <a:lnTo>
                    <a:pt x="113" y="15"/>
                  </a:lnTo>
                  <a:lnTo>
                    <a:pt x="119" y="5"/>
                  </a:lnTo>
                  <a:lnTo>
                    <a:pt x="112" y="0"/>
                  </a:lnTo>
                  <a:lnTo>
                    <a:pt x="101" y="10"/>
                  </a:lnTo>
                  <a:lnTo>
                    <a:pt x="86" y="33"/>
                  </a:lnTo>
                  <a:lnTo>
                    <a:pt x="75" y="57"/>
                  </a:lnTo>
                  <a:lnTo>
                    <a:pt x="66" y="81"/>
                  </a:lnTo>
                  <a:lnTo>
                    <a:pt x="60" y="113"/>
                  </a:lnTo>
                  <a:lnTo>
                    <a:pt x="55" y="144"/>
                  </a:lnTo>
                  <a:lnTo>
                    <a:pt x="47" y="184"/>
                  </a:lnTo>
                  <a:lnTo>
                    <a:pt x="40" y="217"/>
                  </a:lnTo>
                  <a:lnTo>
                    <a:pt x="37" y="244"/>
                  </a:lnTo>
                  <a:lnTo>
                    <a:pt x="36" y="272"/>
                  </a:lnTo>
                  <a:lnTo>
                    <a:pt x="30" y="300"/>
                  </a:lnTo>
                  <a:lnTo>
                    <a:pt x="22" y="251"/>
                  </a:lnTo>
                  <a:lnTo>
                    <a:pt x="13" y="205"/>
                  </a:lnTo>
                  <a:lnTo>
                    <a:pt x="0" y="161"/>
                  </a:lnTo>
                </a:path>
              </a:pathLst>
            </a:custGeom>
            <a:solidFill>
              <a:srgbClr val="3C0023">
                <a:alpha val="50000"/>
              </a:srgbClr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</p:grpSp>
      <p:sp>
        <p:nvSpPr>
          <p:cNvPr id="7178" name="Freeform 10"/>
          <p:cNvSpPr>
            <a:spLocks/>
          </p:cNvSpPr>
          <p:nvPr/>
        </p:nvSpPr>
        <p:spPr bwMode="ltGray">
          <a:xfrm>
            <a:off x="0" y="2133600"/>
            <a:ext cx="306388" cy="3021013"/>
          </a:xfrm>
          <a:custGeom>
            <a:avLst/>
            <a:gdLst/>
            <a:ahLst/>
            <a:cxnLst>
              <a:cxn ang="0">
                <a:pos x="107" y="123"/>
              </a:cxn>
              <a:cxn ang="0">
                <a:pos x="116" y="135"/>
              </a:cxn>
              <a:cxn ang="0">
                <a:pos x="163" y="114"/>
              </a:cxn>
              <a:cxn ang="0">
                <a:pos x="211" y="81"/>
              </a:cxn>
              <a:cxn ang="0">
                <a:pos x="233" y="46"/>
              </a:cxn>
              <a:cxn ang="0">
                <a:pos x="220" y="76"/>
              </a:cxn>
              <a:cxn ang="0">
                <a:pos x="183" y="109"/>
              </a:cxn>
              <a:cxn ang="0">
                <a:pos x="142" y="138"/>
              </a:cxn>
              <a:cxn ang="0">
                <a:pos x="102" y="159"/>
              </a:cxn>
              <a:cxn ang="0">
                <a:pos x="119" y="178"/>
              </a:cxn>
              <a:cxn ang="0">
                <a:pos x="155" y="180"/>
              </a:cxn>
              <a:cxn ang="0">
                <a:pos x="202" y="187"/>
              </a:cxn>
              <a:cxn ang="0">
                <a:pos x="239" y="204"/>
              </a:cxn>
              <a:cxn ang="0">
                <a:pos x="251" y="215"/>
              </a:cxn>
              <a:cxn ang="0">
                <a:pos x="213" y="204"/>
              </a:cxn>
              <a:cxn ang="0">
                <a:pos x="162" y="198"/>
              </a:cxn>
              <a:cxn ang="0">
                <a:pos x="114" y="195"/>
              </a:cxn>
              <a:cxn ang="0">
                <a:pos x="88" y="203"/>
              </a:cxn>
              <a:cxn ang="0">
                <a:pos x="93" y="248"/>
              </a:cxn>
              <a:cxn ang="0">
                <a:pos x="93" y="307"/>
              </a:cxn>
              <a:cxn ang="0">
                <a:pos x="77" y="354"/>
              </a:cxn>
              <a:cxn ang="0">
                <a:pos x="46" y="390"/>
              </a:cxn>
              <a:cxn ang="0">
                <a:pos x="50" y="346"/>
              </a:cxn>
              <a:cxn ang="0">
                <a:pos x="61" y="299"/>
              </a:cxn>
              <a:cxn ang="0">
                <a:pos x="67" y="238"/>
              </a:cxn>
              <a:cxn ang="0">
                <a:pos x="64" y="198"/>
              </a:cxn>
              <a:cxn ang="0">
                <a:pos x="48" y="221"/>
              </a:cxn>
              <a:cxn ang="0">
                <a:pos x="39" y="273"/>
              </a:cxn>
              <a:cxn ang="0">
                <a:pos x="32" y="325"/>
              </a:cxn>
              <a:cxn ang="0">
                <a:pos x="10" y="364"/>
              </a:cxn>
              <a:cxn ang="0">
                <a:pos x="2" y="364"/>
              </a:cxn>
              <a:cxn ang="0">
                <a:pos x="2" y="324"/>
              </a:cxn>
              <a:cxn ang="0">
                <a:pos x="17" y="287"/>
              </a:cxn>
              <a:cxn ang="0">
                <a:pos x="34" y="239"/>
              </a:cxn>
              <a:cxn ang="0">
                <a:pos x="42" y="204"/>
              </a:cxn>
              <a:cxn ang="0">
                <a:pos x="26" y="182"/>
              </a:cxn>
              <a:cxn ang="0">
                <a:pos x="2" y="184"/>
              </a:cxn>
              <a:cxn ang="0">
                <a:pos x="2" y="184"/>
              </a:cxn>
              <a:cxn ang="0">
                <a:pos x="2" y="184"/>
              </a:cxn>
              <a:cxn ang="0">
                <a:pos x="2" y="184"/>
              </a:cxn>
              <a:cxn ang="0">
                <a:pos x="2" y="184"/>
              </a:cxn>
              <a:cxn ang="0">
                <a:pos x="2" y="184"/>
              </a:cxn>
              <a:cxn ang="0">
                <a:pos x="13" y="161"/>
              </a:cxn>
              <a:cxn ang="0">
                <a:pos x="13" y="138"/>
              </a:cxn>
              <a:cxn ang="0">
                <a:pos x="2" y="105"/>
              </a:cxn>
              <a:cxn ang="0">
                <a:pos x="2" y="105"/>
              </a:cxn>
              <a:cxn ang="0">
                <a:pos x="2" y="105"/>
              </a:cxn>
              <a:cxn ang="0">
                <a:pos x="2" y="105"/>
              </a:cxn>
              <a:cxn ang="0">
                <a:pos x="24" y="122"/>
              </a:cxn>
              <a:cxn ang="0">
                <a:pos x="53" y="157"/>
              </a:cxn>
              <a:cxn ang="0">
                <a:pos x="55" y="130"/>
              </a:cxn>
              <a:cxn ang="0">
                <a:pos x="24" y="91"/>
              </a:cxn>
              <a:cxn ang="0">
                <a:pos x="2" y="65"/>
              </a:cxn>
              <a:cxn ang="0">
                <a:pos x="2" y="65"/>
              </a:cxn>
              <a:cxn ang="0">
                <a:pos x="2" y="48"/>
              </a:cxn>
              <a:cxn ang="0">
                <a:pos x="30" y="87"/>
              </a:cxn>
              <a:cxn ang="0">
                <a:pos x="61" y="138"/>
              </a:cxn>
              <a:cxn ang="0">
                <a:pos x="80" y="127"/>
              </a:cxn>
              <a:cxn ang="0">
                <a:pos x="106" y="87"/>
              </a:cxn>
              <a:cxn ang="0">
                <a:pos x="139" y="39"/>
              </a:cxn>
              <a:cxn ang="0">
                <a:pos x="165" y="6"/>
              </a:cxn>
              <a:cxn ang="0">
                <a:pos x="163" y="29"/>
              </a:cxn>
              <a:cxn ang="0">
                <a:pos x="137" y="76"/>
              </a:cxn>
            </a:cxnLst>
            <a:rect l="0" t="0" r="r" b="b"/>
            <a:pathLst>
              <a:path w="266" h="391">
                <a:moveTo>
                  <a:pt x="124" y="95"/>
                </a:moveTo>
                <a:lnTo>
                  <a:pt x="119" y="101"/>
                </a:lnTo>
                <a:lnTo>
                  <a:pt x="115" y="108"/>
                </a:lnTo>
                <a:lnTo>
                  <a:pt x="111" y="115"/>
                </a:lnTo>
                <a:lnTo>
                  <a:pt x="107" y="123"/>
                </a:lnTo>
                <a:lnTo>
                  <a:pt x="104" y="129"/>
                </a:lnTo>
                <a:lnTo>
                  <a:pt x="102" y="136"/>
                </a:lnTo>
                <a:lnTo>
                  <a:pt x="100" y="142"/>
                </a:lnTo>
                <a:lnTo>
                  <a:pt x="107" y="138"/>
                </a:lnTo>
                <a:lnTo>
                  <a:pt x="116" y="135"/>
                </a:lnTo>
                <a:lnTo>
                  <a:pt x="125" y="131"/>
                </a:lnTo>
                <a:lnTo>
                  <a:pt x="134" y="127"/>
                </a:lnTo>
                <a:lnTo>
                  <a:pt x="144" y="124"/>
                </a:lnTo>
                <a:lnTo>
                  <a:pt x="154" y="119"/>
                </a:lnTo>
                <a:lnTo>
                  <a:pt x="163" y="114"/>
                </a:lnTo>
                <a:lnTo>
                  <a:pt x="175" y="107"/>
                </a:lnTo>
                <a:lnTo>
                  <a:pt x="184" y="101"/>
                </a:lnTo>
                <a:lnTo>
                  <a:pt x="195" y="93"/>
                </a:lnTo>
                <a:lnTo>
                  <a:pt x="203" y="89"/>
                </a:lnTo>
                <a:lnTo>
                  <a:pt x="211" y="81"/>
                </a:lnTo>
                <a:lnTo>
                  <a:pt x="218" y="75"/>
                </a:lnTo>
                <a:lnTo>
                  <a:pt x="224" y="66"/>
                </a:lnTo>
                <a:lnTo>
                  <a:pt x="227" y="59"/>
                </a:lnTo>
                <a:lnTo>
                  <a:pt x="230" y="51"/>
                </a:lnTo>
                <a:lnTo>
                  <a:pt x="233" y="46"/>
                </a:lnTo>
                <a:lnTo>
                  <a:pt x="233" y="52"/>
                </a:lnTo>
                <a:lnTo>
                  <a:pt x="233" y="56"/>
                </a:lnTo>
                <a:lnTo>
                  <a:pt x="231" y="61"/>
                </a:lnTo>
                <a:lnTo>
                  <a:pt x="227" y="67"/>
                </a:lnTo>
                <a:lnTo>
                  <a:pt x="220" y="76"/>
                </a:lnTo>
                <a:lnTo>
                  <a:pt x="217" y="83"/>
                </a:lnTo>
                <a:lnTo>
                  <a:pt x="210" y="88"/>
                </a:lnTo>
                <a:lnTo>
                  <a:pt x="202" y="94"/>
                </a:lnTo>
                <a:lnTo>
                  <a:pt x="192" y="101"/>
                </a:lnTo>
                <a:lnTo>
                  <a:pt x="183" y="109"/>
                </a:lnTo>
                <a:lnTo>
                  <a:pt x="173" y="116"/>
                </a:lnTo>
                <a:lnTo>
                  <a:pt x="167" y="122"/>
                </a:lnTo>
                <a:lnTo>
                  <a:pt x="159" y="129"/>
                </a:lnTo>
                <a:lnTo>
                  <a:pt x="151" y="133"/>
                </a:lnTo>
                <a:lnTo>
                  <a:pt x="142" y="138"/>
                </a:lnTo>
                <a:lnTo>
                  <a:pt x="133" y="143"/>
                </a:lnTo>
                <a:lnTo>
                  <a:pt x="125" y="148"/>
                </a:lnTo>
                <a:lnTo>
                  <a:pt x="118" y="152"/>
                </a:lnTo>
                <a:lnTo>
                  <a:pt x="109" y="156"/>
                </a:lnTo>
                <a:lnTo>
                  <a:pt x="102" y="159"/>
                </a:lnTo>
                <a:lnTo>
                  <a:pt x="100" y="161"/>
                </a:lnTo>
                <a:lnTo>
                  <a:pt x="102" y="165"/>
                </a:lnTo>
                <a:lnTo>
                  <a:pt x="106" y="170"/>
                </a:lnTo>
                <a:lnTo>
                  <a:pt x="110" y="176"/>
                </a:lnTo>
                <a:lnTo>
                  <a:pt x="119" y="178"/>
                </a:lnTo>
                <a:lnTo>
                  <a:pt x="125" y="178"/>
                </a:lnTo>
                <a:lnTo>
                  <a:pt x="135" y="180"/>
                </a:lnTo>
                <a:lnTo>
                  <a:pt x="144" y="180"/>
                </a:lnTo>
                <a:lnTo>
                  <a:pt x="144" y="180"/>
                </a:lnTo>
                <a:lnTo>
                  <a:pt x="155" y="180"/>
                </a:lnTo>
                <a:lnTo>
                  <a:pt x="165" y="182"/>
                </a:lnTo>
                <a:lnTo>
                  <a:pt x="175" y="182"/>
                </a:lnTo>
                <a:lnTo>
                  <a:pt x="185" y="184"/>
                </a:lnTo>
                <a:lnTo>
                  <a:pt x="193" y="185"/>
                </a:lnTo>
                <a:lnTo>
                  <a:pt x="202" y="187"/>
                </a:lnTo>
                <a:lnTo>
                  <a:pt x="208" y="189"/>
                </a:lnTo>
                <a:lnTo>
                  <a:pt x="215" y="193"/>
                </a:lnTo>
                <a:lnTo>
                  <a:pt x="221" y="196"/>
                </a:lnTo>
                <a:lnTo>
                  <a:pt x="229" y="200"/>
                </a:lnTo>
                <a:lnTo>
                  <a:pt x="239" y="204"/>
                </a:lnTo>
                <a:lnTo>
                  <a:pt x="249" y="208"/>
                </a:lnTo>
                <a:lnTo>
                  <a:pt x="256" y="211"/>
                </a:lnTo>
                <a:lnTo>
                  <a:pt x="265" y="214"/>
                </a:lnTo>
                <a:lnTo>
                  <a:pt x="258" y="215"/>
                </a:lnTo>
                <a:lnTo>
                  <a:pt x="251" y="215"/>
                </a:lnTo>
                <a:lnTo>
                  <a:pt x="244" y="213"/>
                </a:lnTo>
                <a:lnTo>
                  <a:pt x="236" y="211"/>
                </a:lnTo>
                <a:lnTo>
                  <a:pt x="226" y="207"/>
                </a:lnTo>
                <a:lnTo>
                  <a:pt x="219" y="206"/>
                </a:lnTo>
                <a:lnTo>
                  <a:pt x="213" y="204"/>
                </a:lnTo>
                <a:lnTo>
                  <a:pt x="204" y="202"/>
                </a:lnTo>
                <a:lnTo>
                  <a:pt x="195" y="201"/>
                </a:lnTo>
                <a:lnTo>
                  <a:pt x="184" y="200"/>
                </a:lnTo>
                <a:lnTo>
                  <a:pt x="173" y="199"/>
                </a:lnTo>
                <a:lnTo>
                  <a:pt x="162" y="198"/>
                </a:lnTo>
                <a:lnTo>
                  <a:pt x="152" y="198"/>
                </a:lnTo>
                <a:lnTo>
                  <a:pt x="142" y="198"/>
                </a:lnTo>
                <a:lnTo>
                  <a:pt x="134" y="197"/>
                </a:lnTo>
                <a:lnTo>
                  <a:pt x="124" y="197"/>
                </a:lnTo>
                <a:lnTo>
                  <a:pt x="114" y="195"/>
                </a:lnTo>
                <a:lnTo>
                  <a:pt x="102" y="192"/>
                </a:lnTo>
                <a:lnTo>
                  <a:pt x="92" y="189"/>
                </a:lnTo>
                <a:lnTo>
                  <a:pt x="80" y="188"/>
                </a:lnTo>
                <a:lnTo>
                  <a:pt x="84" y="195"/>
                </a:lnTo>
                <a:lnTo>
                  <a:pt x="88" y="203"/>
                </a:lnTo>
                <a:lnTo>
                  <a:pt x="93" y="215"/>
                </a:lnTo>
                <a:lnTo>
                  <a:pt x="94" y="223"/>
                </a:lnTo>
                <a:lnTo>
                  <a:pt x="95" y="233"/>
                </a:lnTo>
                <a:lnTo>
                  <a:pt x="94" y="241"/>
                </a:lnTo>
                <a:lnTo>
                  <a:pt x="93" y="248"/>
                </a:lnTo>
                <a:lnTo>
                  <a:pt x="93" y="259"/>
                </a:lnTo>
                <a:lnTo>
                  <a:pt x="92" y="273"/>
                </a:lnTo>
                <a:lnTo>
                  <a:pt x="92" y="285"/>
                </a:lnTo>
                <a:lnTo>
                  <a:pt x="93" y="297"/>
                </a:lnTo>
                <a:lnTo>
                  <a:pt x="93" y="307"/>
                </a:lnTo>
                <a:lnTo>
                  <a:pt x="92" y="316"/>
                </a:lnTo>
                <a:lnTo>
                  <a:pt x="89" y="326"/>
                </a:lnTo>
                <a:lnTo>
                  <a:pt x="85" y="338"/>
                </a:lnTo>
                <a:lnTo>
                  <a:pt x="82" y="346"/>
                </a:lnTo>
                <a:lnTo>
                  <a:pt x="77" y="354"/>
                </a:lnTo>
                <a:lnTo>
                  <a:pt x="73" y="363"/>
                </a:lnTo>
                <a:lnTo>
                  <a:pt x="69" y="369"/>
                </a:lnTo>
                <a:lnTo>
                  <a:pt x="62" y="376"/>
                </a:lnTo>
                <a:lnTo>
                  <a:pt x="53" y="382"/>
                </a:lnTo>
                <a:lnTo>
                  <a:pt x="46" y="390"/>
                </a:lnTo>
                <a:lnTo>
                  <a:pt x="45" y="382"/>
                </a:lnTo>
                <a:lnTo>
                  <a:pt x="46" y="372"/>
                </a:lnTo>
                <a:lnTo>
                  <a:pt x="47" y="362"/>
                </a:lnTo>
                <a:lnTo>
                  <a:pt x="48" y="353"/>
                </a:lnTo>
                <a:lnTo>
                  <a:pt x="50" y="346"/>
                </a:lnTo>
                <a:lnTo>
                  <a:pt x="53" y="337"/>
                </a:lnTo>
                <a:lnTo>
                  <a:pt x="56" y="328"/>
                </a:lnTo>
                <a:lnTo>
                  <a:pt x="58" y="320"/>
                </a:lnTo>
                <a:lnTo>
                  <a:pt x="59" y="313"/>
                </a:lnTo>
                <a:lnTo>
                  <a:pt x="61" y="299"/>
                </a:lnTo>
                <a:lnTo>
                  <a:pt x="62" y="285"/>
                </a:lnTo>
                <a:lnTo>
                  <a:pt x="63" y="273"/>
                </a:lnTo>
                <a:lnTo>
                  <a:pt x="65" y="260"/>
                </a:lnTo>
                <a:lnTo>
                  <a:pt x="67" y="247"/>
                </a:lnTo>
                <a:lnTo>
                  <a:pt x="67" y="238"/>
                </a:lnTo>
                <a:lnTo>
                  <a:pt x="67" y="231"/>
                </a:lnTo>
                <a:lnTo>
                  <a:pt x="68" y="222"/>
                </a:lnTo>
                <a:lnTo>
                  <a:pt x="67" y="212"/>
                </a:lnTo>
                <a:lnTo>
                  <a:pt x="66" y="206"/>
                </a:lnTo>
                <a:lnTo>
                  <a:pt x="64" y="198"/>
                </a:lnTo>
                <a:lnTo>
                  <a:pt x="62" y="187"/>
                </a:lnTo>
                <a:lnTo>
                  <a:pt x="58" y="195"/>
                </a:lnTo>
                <a:lnTo>
                  <a:pt x="54" y="203"/>
                </a:lnTo>
                <a:lnTo>
                  <a:pt x="50" y="212"/>
                </a:lnTo>
                <a:lnTo>
                  <a:pt x="48" y="221"/>
                </a:lnTo>
                <a:lnTo>
                  <a:pt x="46" y="232"/>
                </a:lnTo>
                <a:lnTo>
                  <a:pt x="44" y="239"/>
                </a:lnTo>
                <a:lnTo>
                  <a:pt x="43" y="249"/>
                </a:lnTo>
                <a:lnTo>
                  <a:pt x="41" y="260"/>
                </a:lnTo>
                <a:lnTo>
                  <a:pt x="39" y="273"/>
                </a:lnTo>
                <a:lnTo>
                  <a:pt x="38" y="283"/>
                </a:lnTo>
                <a:lnTo>
                  <a:pt x="37" y="295"/>
                </a:lnTo>
                <a:lnTo>
                  <a:pt x="36" y="305"/>
                </a:lnTo>
                <a:lnTo>
                  <a:pt x="33" y="315"/>
                </a:lnTo>
                <a:lnTo>
                  <a:pt x="32" y="325"/>
                </a:lnTo>
                <a:lnTo>
                  <a:pt x="30" y="333"/>
                </a:lnTo>
                <a:lnTo>
                  <a:pt x="26" y="340"/>
                </a:lnTo>
                <a:lnTo>
                  <a:pt x="21" y="348"/>
                </a:lnTo>
                <a:lnTo>
                  <a:pt x="15" y="356"/>
                </a:lnTo>
                <a:lnTo>
                  <a:pt x="10" y="364"/>
                </a:lnTo>
                <a:lnTo>
                  <a:pt x="5" y="368"/>
                </a:lnTo>
                <a:lnTo>
                  <a:pt x="2" y="364"/>
                </a:lnTo>
                <a:lnTo>
                  <a:pt x="2" y="344"/>
                </a:lnTo>
                <a:lnTo>
                  <a:pt x="2" y="344"/>
                </a:lnTo>
                <a:lnTo>
                  <a:pt x="2" y="364"/>
                </a:lnTo>
                <a:lnTo>
                  <a:pt x="2" y="344"/>
                </a:lnTo>
                <a:lnTo>
                  <a:pt x="2" y="344"/>
                </a:lnTo>
                <a:lnTo>
                  <a:pt x="2" y="344"/>
                </a:lnTo>
                <a:lnTo>
                  <a:pt x="2" y="344"/>
                </a:lnTo>
                <a:lnTo>
                  <a:pt x="2" y="324"/>
                </a:lnTo>
                <a:lnTo>
                  <a:pt x="2" y="324"/>
                </a:lnTo>
                <a:lnTo>
                  <a:pt x="5" y="316"/>
                </a:lnTo>
                <a:lnTo>
                  <a:pt x="9" y="306"/>
                </a:lnTo>
                <a:lnTo>
                  <a:pt x="13" y="297"/>
                </a:lnTo>
                <a:lnTo>
                  <a:pt x="17" y="287"/>
                </a:lnTo>
                <a:lnTo>
                  <a:pt x="21" y="278"/>
                </a:lnTo>
                <a:lnTo>
                  <a:pt x="25" y="268"/>
                </a:lnTo>
                <a:lnTo>
                  <a:pt x="28" y="259"/>
                </a:lnTo>
                <a:lnTo>
                  <a:pt x="31" y="249"/>
                </a:lnTo>
                <a:lnTo>
                  <a:pt x="34" y="239"/>
                </a:lnTo>
                <a:lnTo>
                  <a:pt x="36" y="233"/>
                </a:lnTo>
                <a:lnTo>
                  <a:pt x="38" y="225"/>
                </a:lnTo>
                <a:lnTo>
                  <a:pt x="41" y="216"/>
                </a:lnTo>
                <a:lnTo>
                  <a:pt x="44" y="210"/>
                </a:lnTo>
                <a:lnTo>
                  <a:pt x="42" y="204"/>
                </a:lnTo>
                <a:lnTo>
                  <a:pt x="41" y="197"/>
                </a:lnTo>
                <a:lnTo>
                  <a:pt x="42" y="192"/>
                </a:lnTo>
                <a:lnTo>
                  <a:pt x="43" y="185"/>
                </a:lnTo>
                <a:lnTo>
                  <a:pt x="36" y="184"/>
                </a:lnTo>
                <a:lnTo>
                  <a:pt x="26" y="182"/>
                </a:lnTo>
                <a:lnTo>
                  <a:pt x="18" y="187"/>
                </a:lnTo>
                <a:lnTo>
                  <a:pt x="11" y="191"/>
                </a:lnTo>
                <a:lnTo>
                  <a:pt x="3" y="195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6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84"/>
                </a:lnTo>
                <a:lnTo>
                  <a:pt x="2" y="164"/>
                </a:lnTo>
                <a:lnTo>
                  <a:pt x="5" y="164"/>
                </a:lnTo>
                <a:lnTo>
                  <a:pt x="13" y="161"/>
                </a:lnTo>
                <a:lnTo>
                  <a:pt x="15" y="156"/>
                </a:lnTo>
                <a:lnTo>
                  <a:pt x="17" y="151"/>
                </a:lnTo>
                <a:lnTo>
                  <a:pt x="19" y="146"/>
                </a:lnTo>
                <a:lnTo>
                  <a:pt x="18" y="144"/>
                </a:lnTo>
                <a:lnTo>
                  <a:pt x="13" y="138"/>
                </a:lnTo>
                <a:lnTo>
                  <a:pt x="6" y="132"/>
                </a:lnTo>
                <a:lnTo>
                  <a:pt x="0" y="125"/>
                </a:lnTo>
                <a:lnTo>
                  <a:pt x="2" y="124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2" y="105"/>
                </a:lnTo>
                <a:lnTo>
                  <a:pt x="1" y="103"/>
                </a:lnTo>
                <a:lnTo>
                  <a:pt x="11" y="110"/>
                </a:lnTo>
                <a:lnTo>
                  <a:pt x="19" y="117"/>
                </a:lnTo>
                <a:lnTo>
                  <a:pt x="24" y="122"/>
                </a:lnTo>
                <a:lnTo>
                  <a:pt x="28" y="128"/>
                </a:lnTo>
                <a:lnTo>
                  <a:pt x="35" y="137"/>
                </a:lnTo>
                <a:lnTo>
                  <a:pt x="40" y="143"/>
                </a:lnTo>
                <a:lnTo>
                  <a:pt x="46" y="150"/>
                </a:lnTo>
                <a:lnTo>
                  <a:pt x="53" y="157"/>
                </a:lnTo>
                <a:lnTo>
                  <a:pt x="55" y="155"/>
                </a:lnTo>
                <a:lnTo>
                  <a:pt x="59" y="148"/>
                </a:lnTo>
                <a:lnTo>
                  <a:pt x="62" y="143"/>
                </a:lnTo>
                <a:lnTo>
                  <a:pt x="60" y="138"/>
                </a:lnTo>
                <a:lnTo>
                  <a:pt x="55" y="130"/>
                </a:lnTo>
                <a:lnTo>
                  <a:pt x="51" y="123"/>
                </a:lnTo>
                <a:lnTo>
                  <a:pt x="46" y="115"/>
                </a:lnTo>
                <a:lnTo>
                  <a:pt x="40" y="109"/>
                </a:lnTo>
                <a:lnTo>
                  <a:pt x="31" y="100"/>
                </a:lnTo>
                <a:lnTo>
                  <a:pt x="24" y="91"/>
                </a:lnTo>
                <a:lnTo>
                  <a:pt x="17" y="84"/>
                </a:lnTo>
                <a:lnTo>
                  <a:pt x="12" y="78"/>
                </a:lnTo>
                <a:lnTo>
                  <a:pt x="6" y="70"/>
                </a:lnTo>
                <a:lnTo>
                  <a:pt x="2" y="65"/>
                </a:lnTo>
                <a:lnTo>
                  <a:pt x="2" y="65"/>
                </a:lnTo>
                <a:lnTo>
                  <a:pt x="2" y="65"/>
                </a:lnTo>
                <a:lnTo>
                  <a:pt x="2" y="65"/>
                </a:lnTo>
                <a:lnTo>
                  <a:pt x="2" y="44"/>
                </a:lnTo>
                <a:lnTo>
                  <a:pt x="2" y="65"/>
                </a:lnTo>
                <a:lnTo>
                  <a:pt x="2" y="65"/>
                </a:lnTo>
                <a:lnTo>
                  <a:pt x="2" y="65"/>
                </a:lnTo>
                <a:lnTo>
                  <a:pt x="2" y="44"/>
                </a:lnTo>
                <a:lnTo>
                  <a:pt x="2" y="44"/>
                </a:lnTo>
                <a:lnTo>
                  <a:pt x="2" y="53"/>
                </a:lnTo>
                <a:lnTo>
                  <a:pt x="2" y="48"/>
                </a:lnTo>
                <a:lnTo>
                  <a:pt x="4" y="55"/>
                </a:lnTo>
                <a:lnTo>
                  <a:pt x="11" y="63"/>
                </a:lnTo>
                <a:lnTo>
                  <a:pt x="17" y="70"/>
                </a:lnTo>
                <a:lnTo>
                  <a:pt x="25" y="80"/>
                </a:lnTo>
                <a:lnTo>
                  <a:pt x="30" y="87"/>
                </a:lnTo>
                <a:lnTo>
                  <a:pt x="37" y="95"/>
                </a:lnTo>
                <a:lnTo>
                  <a:pt x="43" y="106"/>
                </a:lnTo>
                <a:lnTo>
                  <a:pt x="48" y="115"/>
                </a:lnTo>
                <a:lnTo>
                  <a:pt x="54" y="124"/>
                </a:lnTo>
                <a:lnTo>
                  <a:pt x="61" y="138"/>
                </a:lnTo>
                <a:lnTo>
                  <a:pt x="64" y="146"/>
                </a:lnTo>
                <a:lnTo>
                  <a:pt x="66" y="151"/>
                </a:lnTo>
                <a:lnTo>
                  <a:pt x="70" y="143"/>
                </a:lnTo>
                <a:lnTo>
                  <a:pt x="75" y="135"/>
                </a:lnTo>
                <a:lnTo>
                  <a:pt x="80" y="127"/>
                </a:lnTo>
                <a:lnTo>
                  <a:pt x="85" y="118"/>
                </a:lnTo>
                <a:lnTo>
                  <a:pt x="90" y="110"/>
                </a:lnTo>
                <a:lnTo>
                  <a:pt x="94" y="103"/>
                </a:lnTo>
                <a:lnTo>
                  <a:pt x="100" y="96"/>
                </a:lnTo>
                <a:lnTo>
                  <a:pt x="106" y="87"/>
                </a:lnTo>
                <a:lnTo>
                  <a:pt x="113" y="78"/>
                </a:lnTo>
                <a:lnTo>
                  <a:pt x="120" y="68"/>
                </a:lnTo>
                <a:lnTo>
                  <a:pt x="127" y="58"/>
                </a:lnTo>
                <a:lnTo>
                  <a:pt x="132" y="50"/>
                </a:lnTo>
                <a:lnTo>
                  <a:pt x="139" y="39"/>
                </a:lnTo>
                <a:lnTo>
                  <a:pt x="144" y="33"/>
                </a:lnTo>
                <a:lnTo>
                  <a:pt x="150" y="26"/>
                </a:lnTo>
                <a:lnTo>
                  <a:pt x="156" y="21"/>
                </a:lnTo>
                <a:lnTo>
                  <a:pt x="161" y="15"/>
                </a:lnTo>
                <a:lnTo>
                  <a:pt x="165" y="6"/>
                </a:lnTo>
                <a:lnTo>
                  <a:pt x="170" y="0"/>
                </a:lnTo>
                <a:lnTo>
                  <a:pt x="169" y="5"/>
                </a:lnTo>
                <a:lnTo>
                  <a:pt x="168" y="13"/>
                </a:lnTo>
                <a:lnTo>
                  <a:pt x="166" y="21"/>
                </a:lnTo>
                <a:lnTo>
                  <a:pt x="163" y="29"/>
                </a:lnTo>
                <a:lnTo>
                  <a:pt x="159" y="37"/>
                </a:lnTo>
                <a:lnTo>
                  <a:pt x="153" y="47"/>
                </a:lnTo>
                <a:lnTo>
                  <a:pt x="148" y="56"/>
                </a:lnTo>
                <a:lnTo>
                  <a:pt x="143" y="67"/>
                </a:lnTo>
                <a:lnTo>
                  <a:pt x="137" y="76"/>
                </a:lnTo>
                <a:lnTo>
                  <a:pt x="130" y="87"/>
                </a:lnTo>
                <a:lnTo>
                  <a:pt x="124" y="95"/>
                </a:lnTo>
              </a:path>
            </a:pathLst>
          </a:custGeom>
          <a:solidFill>
            <a:srgbClr val="037C03">
              <a:alpha val="50000"/>
            </a:srgbClr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grpSp>
        <p:nvGrpSpPr>
          <p:cNvPr id="1034" name="Group 11"/>
          <p:cNvGrpSpPr>
            <a:grpSpLocks/>
          </p:cNvGrpSpPr>
          <p:nvPr/>
        </p:nvGrpSpPr>
        <p:grpSpPr bwMode="auto">
          <a:xfrm>
            <a:off x="25400" y="4941888"/>
            <a:ext cx="558800" cy="1155700"/>
            <a:chOff x="1707" y="1466"/>
            <a:chExt cx="484" cy="368"/>
          </a:xfrm>
        </p:grpSpPr>
        <p:sp>
          <p:nvSpPr>
            <p:cNvPr id="7180" name="Freeform 12"/>
            <p:cNvSpPr>
              <a:spLocks/>
            </p:cNvSpPr>
            <p:nvPr userDrawn="1"/>
          </p:nvSpPr>
          <p:spPr bwMode="ltGray">
            <a:xfrm>
              <a:off x="1751" y="1466"/>
              <a:ext cx="440" cy="342"/>
            </a:xfrm>
            <a:custGeom>
              <a:avLst/>
              <a:gdLst/>
              <a:ahLst/>
              <a:cxnLst>
                <a:cxn ang="0">
                  <a:pos x="167" y="42"/>
                </a:cxn>
                <a:cxn ang="0">
                  <a:pos x="202" y="14"/>
                </a:cxn>
                <a:cxn ang="0">
                  <a:pos x="245" y="3"/>
                </a:cxn>
                <a:cxn ang="0">
                  <a:pos x="292" y="2"/>
                </a:cxn>
                <a:cxn ang="0">
                  <a:pos x="304" y="7"/>
                </a:cxn>
                <a:cxn ang="0">
                  <a:pos x="272" y="15"/>
                </a:cxn>
                <a:cxn ang="0">
                  <a:pos x="236" y="26"/>
                </a:cxn>
                <a:cxn ang="0">
                  <a:pos x="195" y="55"/>
                </a:cxn>
                <a:cxn ang="0">
                  <a:pos x="191" y="94"/>
                </a:cxn>
                <a:cxn ang="0">
                  <a:pos x="252" y="70"/>
                </a:cxn>
                <a:cxn ang="0">
                  <a:pos x="301" y="67"/>
                </a:cxn>
                <a:cxn ang="0">
                  <a:pos x="354" y="72"/>
                </a:cxn>
                <a:cxn ang="0">
                  <a:pos x="416" y="79"/>
                </a:cxn>
                <a:cxn ang="0">
                  <a:pos x="417" y="80"/>
                </a:cxn>
                <a:cxn ang="0">
                  <a:pos x="357" y="83"/>
                </a:cxn>
                <a:cxn ang="0">
                  <a:pos x="302" y="84"/>
                </a:cxn>
                <a:cxn ang="0">
                  <a:pos x="254" y="90"/>
                </a:cxn>
                <a:cxn ang="0">
                  <a:pos x="200" y="103"/>
                </a:cxn>
                <a:cxn ang="0">
                  <a:pos x="222" y="123"/>
                </a:cxn>
                <a:cxn ang="0">
                  <a:pos x="238" y="142"/>
                </a:cxn>
                <a:cxn ang="0">
                  <a:pos x="184" y="125"/>
                </a:cxn>
                <a:cxn ang="0">
                  <a:pos x="173" y="136"/>
                </a:cxn>
                <a:cxn ang="0">
                  <a:pos x="232" y="145"/>
                </a:cxn>
                <a:cxn ang="0">
                  <a:pos x="282" y="157"/>
                </a:cxn>
                <a:cxn ang="0">
                  <a:pos x="321" y="190"/>
                </a:cxn>
                <a:cxn ang="0">
                  <a:pos x="351" y="234"/>
                </a:cxn>
                <a:cxn ang="0">
                  <a:pos x="344" y="242"/>
                </a:cxn>
                <a:cxn ang="0">
                  <a:pos x="304" y="214"/>
                </a:cxn>
                <a:cxn ang="0">
                  <a:pos x="259" y="183"/>
                </a:cxn>
                <a:cxn ang="0">
                  <a:pos x="211" y="162"/>
                </a:cxn>
                <a:cxn ang="0">
                  <a:pos x="180" y="155"/>
                </a:cxn>
                <a:cxn ang="0">
                  <a:pos x="206" y="189"/>
                </a:cxn>
                <a:cxn ang="0">
                  <a:pos x="238" y="234"/>
                </a:cxn>
                <a:cxn ang="0">
                  <a:pos x="256" y="275"/>
                </a:cxn>
                <a:cxn ang="0">
                  <a:pos x="255" y="313"/>
                </a:cxn>
                <a:cxn ang="0">
                  <a:pos x="232" y="271"/>
                </a:cxn>
                <a:cxn ang="0">
                  <a:pos x="208" y="226"/>
                </a:cxn>
                <a:cxn ang="0">
                  <a:pos x="181" y="185"/>
                </a:cxn>
                <a:cxn ang="0">
                  <a:pos x="157" y="149"/>
                </a:cxn>
                <a:cxn ang="0">
                  <a:pos x="115" y="170"/>
                </a:cxn>
                <a:cxn ang="0">
                  <a:pos x="80" y="221"/>
                </a:cxn>
                <a:cxn ang="0">
                  <a:pos x="51" y="273"/>
                </a:cxn>
                <a:cxn ang="0">
                  <a:pos x="18" y="321"/>
                </a:cxn>
                <a:cxn ang="0">
                  <a:pos x="8" y="315"/>
                </a:cxn>
                <a:cxn ang="0">
                  <a:pos x="47" y="255"/>
                </a:cxn>
                <a:cxn ang="0">
                  <a:pos x="82" y="208"/>
                </a:cxn>
                <a:cxn ang="0">
                  <a:pos x="112" y="162"/>
                </a:cxn>
                <a:cxn ang="0">
                  <a:pos x="139" y="126"/>
                </a:cxn>
                <a:cxn ang="0">
                  <a:pos x="99" y="83"/>
                </a:cxn>
                <a:cxn ang="0">
                  <a:pos x="43" y="60"/>
                </a:cxn>
                <a:cxn ang="0">
                  <a:pos x="20" y="47"/>
                </a:cxn>
                <a:cxn ang="0">
                  <a:pos x="63" y="61"/>
                </a:cxn>
                <a:cxn ang="0">
                  <a:pos x="122" y="90"/>
                </a:cxn>
              </a:cxnLst>
              <a:rect l="0" t="0" r="r" b="b"/>
              <a:pathLst>
                <a:path w="440" h="342">
                  <a:moveTo>
                    <a:pt x="138" y="87"/>
                  </a:moveTo>
                  <a:lnTo>
                    <a:pt x="141" y="78"/>
                  </a:lnTo>
                  <a:lnTo>
                    <a:pt x="146" y="69"/>
                  </a:lnTo>
                  <a:lnTo>
                    <a:pt x="153" y="59"/>
                  </a:lnTo>
                  <a:lnTo>
                    <a:pt x="160" y="51"/>
                  </a:lnTo>
                  <a:lnTo>
                    <a:pt x="167" y="42"/>
                  </a:lnTo>
                  <a:lnTo>
                    <a:pt x="172" y="36"/>
                  </a:lnTo>
                  <a:lnTo>
                    <a:pt x="178" y="31"/>
                  </a:lnTo>
                  <a:lnTo>
                    <a:pt x="184" y="26"/>
                  </a:lnTo>
                  <a:lnTo>
                    <a:pt x="190" y="21"/>
                  </a:lnTo>
                  <a:lnTo>
                    <a:pt x="196" y="17"/>
                  </a:lnTo>
                  <a:lnTo>
                    <a:pt x="202" y="14"/>
                  </a:lnTo>
                  <a:lnTo>
                    <a:pt x="208" y="11"/>
                  </a:lnTo>
                  <a:lnTo>
                    <a:pt x="215" y="8"/>
                  </a:lnTo>
                  <a:lnTo>
                    <a:pt x="222" y="7"/>
                  </a:lnTo>
                  <a:lnTo>
                    <a:pt x="230" y="5"/>
                  </a:lnTo>
                  <a:lnTo>
                    <a:pt x="237" y="3"/>
                  </a:lnTo>
                  <a:lnTo>
                    <a:pt x="245" y="3"/>
                  </a:lnTo>
                  <a:lnTo>
                    <a:pt x="252" y="2"/>
                  </a:lnTo>
                  <a:lnTo>
                    <a:pt x="260" y="2"/>
                  </a:lnTo>
                  <a:lnTo>
                    <a:pt x="270" y="1"/>
                  </a:lnTo>
                  <a:lnTo>
                    <a:pt x="278" y="2"/>
                  </a:lnTo>
                  <a:lnTo>
                    <a:pt x="285" y="2"/>
                  </a:lnTo>
                  <a:lnTo>
                    <a:pt x="292" y="2"/>
                  </a:lnTo>
                  <a:lnTo>
                    <a:pt x="299" y="2"/>
                  </a:lnTo>
                  <a:lnTo>
                    <a:pt x="307" y="1"/>
                  </a:lnTo>
                  <a:lnTo>
                    <a:pt x="314" y="0"/>
                  </a:lnTo>
                  <a:lnTo>
                    <a:pt x="310" y="2"/>
                  </a:lnTo>
                  <a:lnTo>
                    <a:pt x="307" y="4"/>
                  </a:lnTo>
                  <a:lnTo>
                    <a:pt x="304" y="7"/>
                  </a:lnTo>
                  <a:lnTo>
                    <a:pt x="301" y="10"/>
                  </a:lnTo>
                  <a:lnTo>
                    <a:pt x="295" y="10"/>
                  </a:lnTo>
                  <a:lnTo>
                    <a:pt x="288" y="11"/>
                  </a:lnTo>
                  <a:lnTo>
                    <a:pt x="284" y="12"/>
                  </a:lnTo>
                  <a:lnTo>
                    <a:pt x="278" y="13"/>
                  </a:lnTo>
                  <a:lnTo>
                    <a:pt x="272" y="15"/>
                  </a:lnTo>
                  <a:lnTo>
                    <a:pt x="266" y="16"/>
                  </a:lnTo>
                  <a:lnTo>
                    <a:pt x="260" y="17"/>
                  </a:lnTo>
                  <a:lnTo>
                    <a:pt x="254" y="19"/>
                  </a:lnTo>
                  <a:lnTo>
                    <a:pt x="248" y="21"/>
                  </a:lnTo>
                  <a:lnTo>
                    <a:pt x="241" y="23"/>
                  </a:lnTo>
                  <a:lnTo>
                    <a:pt x="236" y="26"/>
                  </a:lnTo>
                  <a:lnTo>
                    <a:pt x="229" y="29"/>
                  </a:lnTo>
                  <a:lnTo>
                    <a:pt x="222" y="32"/>
                  </a:lnTo>
                  <a:lnTo>
                    <a:pt x="215" y="36"/>
                  </a:lnTo>
                  <a:lnTo>
                    <a:pt x="208" y="41"/>
                  </a:lnTo>
                  <a:lnTo>
                    <a:pt x="201" y="47"/>
                  </a:lnTo>
                  <a:lnTo>
                    <a:pt x="195" y="55"/>
                  </a:lnTo>
                  <a:lnTo>
                    <a:pt x="189" y="64"/>
                  </a:lnTo>
                  <a:lnTo>
                    <a:pt x="181" y="77"/>
                  </a:lnTo>
                  <a:lnTo>
                    <a:pt x="175" y="90"/>
                  </a:lnTo>
                  <a:lnTo>
                    <a:pt x="167" y="106"/>
                  </a:lnTo>
                  <a:lnTo>
                    <a:pt x="180" y="99"/>
                  </a:lnTo>
                  <a:lnTo>
                    <a:pt x="191" y="94"/>
                  </a:lnTo>
                  <a:lnTo>
                    <a:pt x="206" y="86"/>
                  </a:lnTo>
                  <a:lnTo>
                    <a:pt x="222" y="78"/>
                  </a:lnTo>
                  <a:lnTo>
                    <a:pt x="229" y="77"/>
                  </a:lnTo>
                  <a:lnTo>
                    <a:pt x="236" y="74"/>
                  </a:lnTo>
                  <a:lnTo>
                    <a:pt x="243" y="72"/>
                  </a:lnTo>
                  <a:lnTo>
                    <a:pt x="252" y="70"/>
                  </a:lnTo>
                  <a:lnTo>
                    <a:pt x="261" y="68"/>
                  </a:lnTo>
                  <a:lnTo>
                    <a:pt x="269" y="68"/>
                  </a:lnTo>
                  <a:lnTo>
                    <a:pt x="275" y="67"/>
                  </a:lnTo>
                  <a:lnTo>
                    <a:pt x="285" y="66"/>
                  </a:lnTo>
                  <a:lnTo>
                    <a:pt x="294" y="66"/>
                  </a:lnTo>
                  <a:lnTo>
                    <a:pt x="301" y="67"/>
                  </a:lnTo>
                  <a:lnTo>
                    <a:pt x="311" y="68"/>
                  </a:lnTo>
                  <a:lnTo>
                    <a:pt x="319" y="69"/>
                  </a:lnTo>
                  <a:lnTo>
                    <a:pt x="328" y="69"/>
                  </a:lnTo>
                  <a:lnTo>
                    <a:pt x="336" y="70"/>
                  </a:lnTo>
                  <a:lnTo>
                    <a:pt x="345" y="71"/>
                  </a:lnTo>
                  <a:lnTo>
                    <a:pt x="354" y="72"/>
                  </a:lnTo>
                  <a:lnTo>
                    <a:pt x="363" y="73"/>
                  </a:lnTo>
                  <a:lnTo>
                    <a:pt x="371" y="74"/>
                  </a:lnTo>
                  <a:lnTo>
                    <a:pt x="381" y="75"/>
                  </a:lnTo>
                  <a:lnTo>
                    <a:pt x="392" y="76"/>
                  </a:lnTo>
                  <a:lnTo>
                    <a:pt x="401" y="77"/>
                  </a:lnTo>
                  <a:lnTo>
                    <a:pt x="416" y="79"/>
                  </a:lnTo>
                  <a:lnTo>
                    <a:pt x="421" y="79"/>
                  </a:lnTo>
                  <a:lnTo>
                    <a:pt x="425" y="79"/>
                  </a:lnTo>
                  <a:lnTo>
                    <a:pt x="430" y="81"/>
                  </a:lnTo>
                  <a:lnTo>
                    <a:pt x="439" y="84"/>
                  </a:lnTo>
                  <a:lnTo>
                    <a:pt x="424" y="81"/>
                  </a:lnTo>
                  <a:lnTo>
                    <a:pt x="417" y="80"/>
                  </a:lnTo>
                  <a:lnTo>
                    <a:pt x="411" y="80"/>
                  </a:lnTo>
                  <a:lnTo>
                    <a:pt x="397" y="81"/>
                  </a:lnTo>
                  <a:lnTo>
                    <a:pt x="388" y="82"/>
                  </a:lnTo>
                  <a:lnTo>
                    <a:pt x="377" y="82"/>
                  </a:lnTo>
                  <a:lnTo>
                    <a:pt x="367" y="82"/>
                  </a:lnTo>
                  <a:lnTo>
                    <a:pt x="357" y="83"/>
                  </a:lnTo>
                  <a:lnTo>
                    <a:pt x="348" y="83"/>
                  </a:lnTo>
                  <a:lnTo>
                    <a:pt x="340" y="82"/>
                  </a:lnTo>
                  <a:lnTo>
                    <a:pt x="330" y="82"/>
                  </a:lnTo>
                  <a:lnTo>
                    <a:pt x="319" y="82"/>
                  </a:lnTo>
                  <a:lnTo>
                    <a:pt x="310" y="83"/>
                  </a:lnTo>
                  <a:lnTo>
                    <a:pt x="302" y="84"/>
                  </a:lnTo>
                  <a:lnTo>
                    <a:pt x="292" y="84"/>
                  </a:lnTo>
                  <a:lnTo>
                    <a:pt x="285" y="84"/>
                  </a:lnTo>
                  <a:lnTo>
                    <a:pt x="276" y="85"/>
                  </a:lnTo>
                  <a:lnTo>
                    <a:pt x="269" y="87"/>
                  </a:lnTo>
                  <a:lnTo>
                    <a:pt x="261" y="88"/>
                  </a:lnTo>
                  <a:lnTo>
                    <a:pt x="254" y="90"/>
                  </a:lnTo>
                  <a:lnTo>
                    <a:pt x="246" y="92"/>
                  </a:lnTo>
                  <a:lnTo>
                    <a:pt x="238" y="94"/>
                  </a:lnTo>
                  <a:lnTo>
                    <a:pt x="229" y="96"/>
                  </a:lnTo>
                  <a:lnTo>
                    <a:pt x="222" y="98"/>
                  </a:lnTo>
                  <a:lnTo>
                    <a:pt x="208" y="102"/>
                  </a:lnTo>
                  <a:lnTo>
                    <a:pt x="200" y="103"/>
                  </a:lnTo>
                  <a:lnTo>
                    <a:pt x="189" y="108"/>
                  </a:lnTo>
                  <a:lnTo>
                    <a:pt x="172" y="115"/>
                  </a:lnTo>
                  <a:lnTo>
                    <a:pt x="189" y="117"/>
                  </a:lnTo>
                  <a:lnTo>
                    <a:pt x="209" y="118"/>
                  </a:lnTo>
                  <a:lnTo>
                    <a:pt x="213" y="118"/>
                  </a:lnTo>
                  <a:lnTo>
                    <a:pt x="222" y="123"/>
                  </a:lnTo>
                  <a:lnTo>
                    <a:pt x="228" y="126"/>
                  </a:lnTo>
                  <a:lnTo>
                    <a:pt x="234" y="129"/>
                  </a:lnTo>
                  <a:lnTo>
                    <a:pt x="235" y="131"/>
                  </a:lnTo>
                  <a:lnTo>
                    <a:pt x="238" y="137"/>
                  </a:lnTo>
                  <a:lnTo>
                    <a:pt x="245" y="146"/>
                  </a:lnTo>
                  <a:lnTo>
                    <a:pt x="238" y="142"/>
                  </a:lnTo>
                  <a:lnTo>
                    <a:pt x="229" y="137"/>
                  </a:lnTo>
                  <a:lnTo>
                    <a:pt x="222" y="135"/>
                  </a:lnTo>
                  <a:lnTo>
                    <a:pt x="209" y="132"/>
                  </a:lnTo>
                  <a:lnTo>
                    <a:pt x="199" y="129"/>
                  </a:lnTo>
                  <a:lnTo>
                    <a:pt x="189" y="126"/>
                  </a:lnTo>
                  <a:lnTo>
                    <a:pt x="184" y="125"/>
                  </a:lnTo>
                  <a:lnTo>
                    <a:pt x="172" y="126"/>
                  </a:lnTo>
                  <a:lnTo>
                    <a:pt x="165" y="127"/>
                  </a:lnTo>
                  <a:lnTo>
                    <a:pt x="155" y="129"/>
                  </a:lnTo>
                  <a:lnTo>
                    <a:pt x="160" y="131"/>
                  </a:lnTo>
                  <a:lnTo>
                    <a:pt x="166" y="132"/>
                  </a:lnTo>
                  <a:lnTo>
                    <a:pt x="173" y="136"/>
                  </a:lnTo>
                  <a:lnTo>
                    <a:pt x="181" y="135"/>
                  </a:lnTo>
                  <a:lnTo>
                    <a:pt x="195" y="136"/>
                  </a:lnTo>
                  <a:lnTo>
                    <a:pt x="203" y="137"/>
                  </a:lnTo>
                  <a:lnTo>
                    <a:pt x="215" y="140"/>
                  </a:lnTo>
                  <a:lnTo>
                    <a:pt x="222" y="143"/>
                  </a:lnTo>
                  <a:lnTo>
                    <a:pt x="232" y="145"/>
                  </a:lnTo>
                  <a:lnTo>
                    <a:pt x="242" y="148"/>
                  </a:lnTo>
                  <a:lnTo>
                    <a:pt x="251" y="151"/>
                  </a:lnTo>
                  <a:lnTo>
                    <a:pt x="259" y="152"/>
                  </a:lnTo>
                  <a:lnTo>
                    <a:pt x="266" y="153"/>
                  </a:lnTo>
                  <a:lnTo>
                    <a:pt x="273" y="155"/>
                  </a:lnTo>
                  <a:lnTo>
                    <a:pt x="282" y="157"/>
                  </a:lnTo>
                  <a:lnTo>
                    <a:pt x="291" y="161"/>
                  </a:lnTo>
                  <a:lnTo>
                    <a:pt x="299" y="165"/>
                  </a:lnTo>
                  <a:lnTo>
                    <a:pt x="303" y="169"/>
                  </a:lnTo>
                  <a:lnTo>
                    <a:pt x="309" y="175"/>
                  </a:lnTo>
                  <a:lnTo>
                    <a:pt x="316" y="183"/>
                  </a:lnTo>
                  <a:lnTo>
                    <a:pt x="321" y="190"/>
                  </a:lnTo>
                  <a:lnTo>
                    <a:pt x="326" y="197"/>
                  </a:lnTo>
                  <a:lnTo>
                    <a:pt x="331" y="204"/>
                  </a:lnTo>
                  <a:lnTo>
                    <a:pt x="335" y="212"/>
                  </a:lnTo>
                  <a:lnTo>
                    <a:pt x="340" y="218"/>
                  </a:lnTo>
                  <a:lnTo>
                    <a:pt x="345" y="226"/>
                  </a:lnTo>
                  <a:lnTo>
                    <a:pt x="351" y="234"/>
                  </a:lnTo>
                  <a:lnTo>
                    <a:pt x="356" y="243"/>
                  </a:lnTo>
                  <a:lnTo>
                    <a:pt x="361" y="250"/>
                  </a:lnTo>
                  <a:lnTo>
                    <a:pt x="368" y="258"/>
                  </a:lnTo>
                  <a:lnTo>
                    <a:pt x="359" y="251"/>
                  </a:lnTo>
                  <a:lnTo>
                    <a:pt x="353" y="247"/>
                  </a:lnTo>
                  <a:lnTo>
                    <a:pt x="344" y="242"/>
                  </a:lnTo>
                  <a:lnTo>
                    <a:pt x="336" y="236"/>
                  </a:lnTo>
                  <a:lnTo>
                    <a:pt x="330" y="231"/>
                  </a:lnTo>
                  <a:lnTo>
                    <a:pt x="323" y="226"/>
                  </a:lnTo>
                  <a:lnTo>
                    <a:pt x="317" y="222"/>
                  </a:lnTo>
                  <a:lnTo>
                    <a:pt x="311" y="218"/>
                  </a:lnTo>
                  <a:lnTo>
                    <a:pt x="304" y="214"/>
                  </a:lnTo>
                  <a:lnTo>
                    <a:pt x="297" y="210"/>
                  </a:lnTo>
                  <a:lnTo>
                    <a:pt x="291" y="205"/>
                  </a:lnTo>
                  <a:lnTo>
                    <a:pt x="284" y="200"/>
                  </a:lnTo>
                  <a:lnTo>
                    <a:pt x="275" y="195"/>
                  </a:lnTo>
                  <a:lnTo>
                    <a:pt x="267" y="189"/>
                  </a:lnTo>
                  <a:lnTo>
                    <a:pt x="259" y="183"/>
                  </a:lnTo>
                  <a:lnTo>
                    <a:pt x="252" y="179"/>
                  </a:lnTo>
                  <a:lnTo>
                    <a:pt x="245" y="174"/>
                  </a:lnTo>
                  <a:lnTo>
                    <a:pt x="237" y="170"/>
                  </a:lnTo>
                  <a:lnTo>
                    <a:pt x="229" y="167"/>
                  </a:lnTo>
                  <a:lnTo>
                    <a:pt x="222" y="165"/>
                  </a:lnTo>
                  <a:lnTo>
                    <a:pt x="211" y="162"/>
                  </a:lnTo>
                  <a:lnTo>
                    <a:pt x="201" y="159"/>
                  </a:lnTo>
                  <a:lnTo>
                    <a:pt x="194" y="157"/>
                  </a:lnTo>
                  <a:lnTo>
                    <a:pt x="186" y="155"/>
                  </a:lnTo>
                  <a:lnTo>
                    <a:pt x="175" y="149"/>
                  </a:lnTo>
                  <a:lnTo>
                    <a:pt x="163" y="144"/>
                  </a:lnTo>
                  <a:lnTo>
                    <a:pt x="180" y="155"/>
                  </a:lnTo>
                  <a:lnTo>
                    <a:pt x="182" y="157"/>
                  </a:lnTo>
                  <a:lnTo>
                    <a:pt x="186" y="162"/>
                  </a:lnTo>
                  <a:lnTo>
                    <a:pt x="190" y="168"/>
                  </a:lnTo>
                  <a:lnTo>
                    <a:pt x="195" y="175"/>
                  </a:lnTo>
                  <a:lnTo>
                    <a:pt x="201" y="182"/>
                  </a:lnTo>
                  <a:lnTo>
                    <a:pt x="206" y="189"/>
                  </a:lnTo>
                  <a:lnTo>
                    <a:pt x="212" y="197"/>
                  </a:lnTo>
                  <a:lnTo>
                    <a:pt x="217" y="204"/>
                  </a:lnTo>
                  <a:lnTo>
                    <a:pt x="222" y="210"/>
                  </a:lnTo>
                  <a:lnTo>
                    <a:pt x="227" y="217"/>
                  </a:lnTo>
                  <a:lnTo>
                    <a:pt x="233" y="227"/>
                  </a:lnTo>
                  <a:lnTo>
                    <a:pt x="238" y="234"/>
                  </a:lnTo>
                  <a:lnTo>
                    <a:pt x="242" y="241"/>
                  </a:lnTo>
                  <a:lnTo>
                    <a:pt x="246" y="248"/>
                  </a:lnTo>
                  <a:lnTo>
                    <a:pt x="250" y="255"/>
                  </a:lnTo>
                  <a:lnTo>
                    <a:pt x="252" y="262"/>
                  </a:lnTo>
                  <a:lnTo>
                    <a:pt x="254" y="267"/>
                  </a:lnTo>
                  <a:lnTo>
                    <a:pt x="256" y="275"/>
                  </a:lnTo>
                  <a:lnTo>
                    <a:pt x="257" y="285"/>
                  </a:lnTo>
                  <a:lnTo>
                    <a:pt x="258" y="294"/>
                  </a:lnTo>
                  <a:lnTo>
                    <a:pt x="259" y="304"/>
                  </a:lnTo>
                  <a:lnTo>
                    <a:pt x="261" y="313"/>
                  </a:lnTo>
                  <a:lnTo>
                    <a:pt x="262" y="323"/>
                  </a:lnTo>
                  <a:lnTo>
                    <a:pt x="255" y="313"/>
                  </a:lnTo>
                  <a:lnTo>
                    <a:pt x="249" y="307"/>
                  </a:lnTo>
                  <a:lnTo>
                    <a:pt x="245" y="300"/>
                  </a:lnTo>
                  <a:lnTo>
                    <a:pt x="241" y="295"/>
                  </a:lnTo>
                  <a:lnTo>
                    <a:pt x="238" y="288"/>
                  </a:lnTo>
                  <a:lnTo>
                    <a:pt x="236" y="280"/>
                  </a:lnTo>
                  <a:lnTo>
                    <a:pt x="232" y="271"/>
                  </a:lnTo>
                  <a:lnTo>
                    <a:pt x="228" y="263"/>
                  </a:lnTo>
                  <a:lnTo>
                    <a:pt x="224" y="254"/>
                  </a:lnTo>
                  <a:lnTo>
                    <a:pt x="221" y="246"/>
                  </a:lnTo>
                  <a:lnTo>
                    <a:pt x="217" y="238"/>
                  </a:lnTo>
                  <a:lnTo>
                    <a:pt x="212" y="232"/>
                  </a:lnTo>
                  <a:lnTo>
                    <a:pt x="208" y="226"/>
                  </a:lnTo>
                  <a:lnTo>
                    <a:pt x="202" y="218"/>
                  </a:lnTo>
                  <a:lnTo>
                    <a:pt x="196" y="211"/>
                  </a:lnTo>
                  <a:lnTo>
                    <a:pt x="191" y="205"/>
                  </a:lnTo>
                  <a:lnTo>
                    <a:pt x="186" y="199"/>
                  </a:lnTo>
                  <a:lnTo>
                    <a:pt x="185" y="194"/>
                  </a:lnTo>
                  <a:lnTo>
                    <a:pt x="181" y="185"/>
                  </a:lnTo>
                  <a:lnTo>
                    <a:pt x="177" y="179"/>
                  </a:lnTo>
                  <a:lnTo>
                    <a:pt x="174" y="171"/>
                  </a:lnTo>
                  <a:lnTo>
                    <a:pt x="172" y="169"/>
                  </a:lnTo>
                  <a:lnTo>
                    <a:pt x="165" y="162"/>
                  </a:lnTo>
                  <a:lnTo>
                    <a:pt x="161" y="155"/>
                  </a:lnTo>
                  <a:lnTo>
                    <a:pt x="157" y="149"/>
                  </a:lnTo>
                  <a:lnTo>
                    <a:pt x="153" y="143"/>
                  </a:lnTo>
                  <a:lnTo>
                    <a:pt x="145" y="146"/>
                  </a:lnTo>
                  <a:lnTo>
                    <a:pt x="137" y="151"/>
                  </a:lnTo>
                  <a:lnTo>
                    <a:pt x="129" y="158"/>
                  </a:lnTo>
                  <a:lnTo>
                    <a:pt x="121" y="164"/>
                  </a:lnTo>
                  <a:lnTo>
                    <a:pt x="115" y="170"/>
                  </a:lnTo>
                  <a:lnTo>
                    <a:pt x="110" y="176"/>
                  </a:lnTo>
                  <a:lnTo>
                    <a:pt x="104" y="185"/>
                  </a:lnTo>
                  <a:lnTo>
                    <a:pt x="97" y="195"/>
                  </a:lnTo>
                  <a:lnTo>
                    <a:pt x="92" y="203"/>
                  </a:lnTo>
                  <a:lnTo>
                    <a:pt x="85" y="212"/>
                  </a:lnTo>
                  <a:lnTo>
                    <a:pt x="80" y="221"/>
                  </a:lnTo>
                  <a:lnTo>
                    <a:pt x="76" y="229"/>
                  </a:lnTo>
                  <a:lnTo>
                    <a:pt x="71" y="237"/>
                  </a:lnTo>
                  <a:lnTo>
                    <a:pt x="67" y="245"/>
                  </a:lnTo>
                  <a:lnTo>
                    <a:pt x="62" y="254"/>
                  </a:lnTo>
                  <a:lnTo>
                    <a:pt x="58" y="263"/>
                  </a:lnTo>
                  <a:lnTo>
                    <a:pt x="51" y="273"/>
                  </a:lnTo>
                  <a:lnTo>
                    <a:pt x="45" y="283"/>
                  </a:lnTo>
                  <a:lnTo>
                    <a:pt x="38" y="294"/>
                  </a:lnTo>
                  <a:lnTo>
                    <a:pt x="33" y="303"/>
                  </a:lnTo>
                  <a:lnTo>
                    <a:pt x="28" y="309"/>
                  </a:lnTo>
                  <a:lnTo>
                    <a:pt x="24" y="315"/>
                  </a:lnTo>
                  <a:lnTo>
                    <a:pt x="18" y="321"/>
                  </a:lnTo>
                  <a:lnTo>
                    <a:pt x="13" y="327"/>
                  </a:lnTo>
                  <a:lnTo>
                    <a:pt x="7" y="333"/>
                  </a:lnTo>
                  <a:lnTo>
                    <a:pt x="0" y="341"/>
                  </a:lnTo>
                  <a:lnTo>
                    <a:pt x="2" y="331"/>
                  </a:lnTo>
                  <a:lnTo>
                    <a:pt x="5" y="324"/>
                  </a:lnTo>
                  <a:lnTo>
                    <a:pt x="8" y="315"/>
                  </a:lnTo>
                  <a:lnTo>
                    <a:pt x="13" y="309"/>
                  </a:lnTo>
                  <a:lnTo>
                    <a:pt x="20" y="298"/>
                  </a:lnTo>
                  <a:lnTo>
                    <a:pt x="27" y="287"/>
                  </a:lnTo>
                  <a:lnTo>
                    <a:pt x="35" y="275"/>
                  </a:lnTo>
                  <a:lnTo>
                    <a:pt x="41" y="265"/>
                  </a:lnTo>
                  <a:lnTo>
                    <a:pt x="47" y="255"/>
                  </a:lnTo>
                  <a:lnTo>
                    <a:pt x="54" y="246"/>
                  </a:lnTo>
                  <a:lnTo>
                    <a:pt x="59" y="238"/>
                  </a:lnTo>
                  <a:lnTo>
                    <a:pt x="64" y="231"/>
                  </a:lnTo>
                  <a:lnTo>
                    <a:pt x="69" y="224"/>
                  </a:lnTo>
                  <a:lnTo>
                    <a:pt x="76" y="216"/>
                  </a:lnTo>
                  <a:lnTo>
                    <a:pt x="82" y="208"/>
                  </a:lnTo>
                  <a:lnTo>
                    <a:pt x="88" y="199"/>
                  </a:lnTo>
                  <a:lnTo>
                    <a:pt x="95" y="190"/>
                  </a:lnTo>
                  <a:lnTo>
                    <a:pt x="100" y="183"/>
                  </a:lnTo>
                  <a:lnTo>
                    <a:pt x="105" y="175"/>
                  </a:lnTo>
                  <a:lnTo>
                    <a:pt x="110" y="167"/>
                  </a:lnTo>
                  <a:lnTo>
                    <a:pt x="112" y="162"/>
                  </a:lnTo>
                  <a:lnTo>
                    <a:pt x="114" y="156"/>
                  </a:lnTo>
                  <a:lnTo>
                    <a:pt x="118" y="151"/>
                  </a:lnTo>
                  <a:lnTo>
                    <a:pt x="122" y="145"/>
                  </a:lnTo>
                  <a:lnTo>
                    <a:pt x="129" y="138"/>
                  </a:lnTo>
                  <a:lnTo>
                    <a:pt x="134" y="131"/>
                  </a:lnTo>
                  <a:lnTo>
                    <a:pt x="139" y="126"/>
                  </a:lnTo>
                  <a:lnTo>
                    <a:pt x="143" y="119"/>
                  </a:lnTo>
                  <a:lnTo>
                    <a:pt x="141" y="114"/>
                  </a:lnTo>
                  <a:lnTo>
                    <a:pt x="139" y="106"/>
                  </a:lnTo>
                  <a:lnTo>
                    <a:pt x="127" y="102"/>
                  </a:lnTo>
                  <a:lnTo>
                    <a:pt x="113" y="92"/>
                  </a:lnTo>
                  <a:lnTo>
                    <a:pt x="99" y="83"/>
                  </a:lnTo>
                  <a:lnTo>
                    <a:pt x="92" y="78"/>
                  </a:lnTo>
                  <a:lnTo>
                    <a:pt x="86" y="74"/>
                  </a:lnTo>
                  <a:lnTo>
                    <a:pt x="75" y="70"/>
                  </a:lnTo>
                  <a:lnTo>
                    <a:pt x="64" y="66"/>
                  </a:lnTo>
                  <a:lnTo>
                    <a:pt x="52" y="63"/>
                  </a:lnTo>
                  <a:lnTo>
                    <a:pt x="43" y="60"/>
                  </a:lnTo>
                  <a:lnTo>
                    <a:pt x="33" y="56"/>
                  </a:lnTo>
                  <a:lnTo>
                    <a:pt x="24" y="53"/>
                  </a:lnTo>
                  <a:lnTo>
                    <a:pt x="15" y="51"/>
                  </a:lnTo>
                  <a:lnTo>
                    <a:pt x="8" y="49"/>
                  </a:lnTo>
                  <a:lnTo>
                    <a:pt x="15" y="49"/>
                  </a:lnTo>
                  <a:lnTo>
                    <a:pt x="20" y="47"/>
                  </a:lnTo>
                  <a:lnTo>
                    <a:pt x="25" y="47"/>
                  </a:lnTo>
                  <a:lnTo>
                    <a:pt x="29" y="46"/>
                  </a:lnTo>
                  <a:lnTo>
                    <a:pt x="34" y="47"/>
                  </a:lnTo>
                  <a:lnTo>
                    <a:pt x="45" y="51"/>
                  </a:lnTo>
                  <a:lnTo>
                    <a:pt x="53" y="56"/>
                  </a:lnTo>
                  <a:lnTo>
                    <a:pt x="63" y="61"/>
                  </a:lnTo>
                  <a:lnTo>
                    <a:pt x="72" y="66"/>
                  </a:lnTo>
                  <a:lnTo>
                    <a:pt x="84" y="71"/>
                  </a:lnTo>
                  <a:lnTo>
                    <a:pt x="93" y="77"/>
                  </a:lnTo>
                  <a:lnTo>
                    <a:pt x="101" y="81"/>
                  </a:lnTo>
                  <a:lnTo>
                    <a:pt x="115" y="88"/>
                  </a:lnTo>
                  <a:lnTo>
                    <a:pt x="122" y="90"/>
                  </a:lnTo>
                  <a:lnTo>
                    <a:pt x="128" y="89"/>
                  </a:lnTo>
                  <a:lnTo>
                    <a:pt x="133" y="88"/>
                  </a:lnTo>
                  <a:lnTo>
                    <a:pt x="138" y="87"/>
                  </a:lnTo>
                </a:path>
              </a:pathLst>
            </a:custGeom>
            <a:solidFill>
              <a:srgbClr val="037C03">
                <a:alpha val="50000"/>
              </a:srgbClr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7181" name="Freeform 13"/>
            <p:cNvSpPr>
              <a:spLocks/>
            </p:cNvSpPr>
            <p:nvPr userDrawn="1"/>
          </p:nvSpPr>
          <p:spPr bwMode="ltGray">
            <a:xfrm>
              <a:off x="1900" y="1641"/>
              <a:ext cx="40" cy="19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5" y="9"/>
                </a:cxn>
                <a:cxn ang="0">
                  <a:pos x="28" y="15"/>
                </a:cxn>
                <a:cxn ang="0">
                  <a:pos x="34" y="24"/>
                </a:cxn>
                <a:cxn ang="0">
                  <a:pos x="36" y="33"/>
                </a:cxn>
                <a:cxn ang="0">
                  <a:pos x="37" y="43"/>
                </a:cxn>
                <a:cxn ang="0">
                  <a:pos x="37" y="56"/>
                </a:cxn>
                <a:cxn ang="0">
                  <a:pos x="38" y="64"/>
                </a:cxn>
                <a:cxn ang="0">
                  <a:pos x="37" y="75"/>
                </a:cxn>
                <a:cxn ang="0">
                  <a:pos x="36" y="86"/>
                </a:cxn>
                <a:cxn ang="0">
                  <a:pos x="34" y="97"/>
                </a:cxn>
                <a:cxn ang="0">
                  <a:pos x="31" y="113"/>
                </a:cxn>
                <a:cxn ang="0">
                  <a:pos x="29" y="122"/>
                </a:cxn>
                <a:cxn ang="0">
                  <a:pos x="24" y="132"/>
                </a:cxn>
                <a:cxn ang="0">
                  <a:pos x="18" y="144"/>
                </a:cxn>
                <a:cxn ang="0">
                  <a:pos x="12" y="155"/>
                </a:cxn>
                <a:cxn ang="0">
                  <a:pos x="7" y="165"/>
                </a:cxn>
                <a:cxn ang="0">
                  <a:pos x="3" y="174"/>
                </a:cxn>
                <a:cxn ang="0">
                  <a:pos x="0" y="192"/>
                </a:cxn>
                <a:cxn ang="0">
                  <a:pos x="1" y="174"/>
                </a:cxn>
                <a:cxn ang="0">
                  <a:pos x="3" y="162"/>
                </a:cxn>
                <a:cxn ang="0">
                  <a:pos x="4" y="151"/>
                </a:cxn>
                <a:cxn ang="0">
                  <a:pos x="5" y="139"/>
                </a:cxn>
                <a:cxn ang="0">
                  <a:pos x="7" y="124"/>
                </a:cxn>
                <a:cxn ang="0">
                  <a:pos x="10" y="113"/>
                </a:cxn>
                <a:cxn ang="0">
                  <a:pos x="12" y="102"/>
                </a:cxn>
                <a:cxn ang="0">
                  <a:pos x="15" y="93"/>
                </a:cxn>
                <a:cxn ang="0">
                  <a:pos x="18" y="82"/>
                </a:cxn>
                <a:cxn ang="0">
                  <a:pos x="20" y="72"/>
                </a:cxn>
                <a:cxn ang="0">
                  <a:pos x="22" y="61"/>
                </a:cxn>
                <a:cxn ang="0">
                  <a:pos x="23" y="52"/>
                </a:cxn>
                <a:cxn ang="0">
                  <a:pos x="24" y="41"/>
                </a:cxn>
                <a:cxn ang="0">
                  <a:pos x="24" y="30"/>
                </a:cxn>
                <a:cxn ang="0">
                  <a:pos x="24" y="15"/>
                </a:cxn>
                <a:cxn ang="0">
                  <a:pos x="22" y="8"/>
                </a:cxn>
                <a:cxn ang="0">
                  <a:pos x="20" y="0"/>
                </a:cxn>
              </a:cxnLst>
              <a:rect l="0" t="0" r="r" b="b"/>
              <a:pathLst>
                <a:path w="39" h="193">
                  <a:moveTo>
                    <a:pt x="20" y="0"/>
                  </a:moveTo>
                  <a:lnTo>
                    <a:pt x="25" y="9"/>
                  </a:lnTo>
                  <a:lnTo>
                    <a:pt x="28" y="15"/>
                  </a:lnTo>
                  <a:lnTo>
                    <a:pt x="34" y="24"/>
                  </a:lnTo>
                  <a:lnTo>
                    <a:pt x="36" y="33"/>
                  </a:lnTo>
                  <a:lnTo>
                    <a:pt x="37" y="43"/>
                  </a:lnTo>
                  <a:lnTo>
                    <a:pt x="37" y="56"/>
                  </a:lnTo>
                  <a:lnTo>
                    <a:pt x="38" y="64"/>
                  </a:lnTo>
                  <a:lnTo>
                    <a:pt x="37" y="75"/>
                  </a:lnTo>
                  <a:lnTo>
                    <a:pt x="36" y="86"/>
                  </a:lnTo>
                  <a:lnTo>
                    <a:pt x="34" y="97"/>
                  </a:lnTo>
                  <a:lnTo>
                    <a:pt x="31" y="113"/>
                  </a:lnTo>
                  <a:lnTo>
                    <a:pt x="29" y="122"/>
                  </a:lnTo>
                  <a:lnTo>
                    <a:pt x="24" y="132"/>
                  </a:lnTo>
                  <a:lnTo>
                    <a:pt x="18" y="144"/>
                  </a:lnTo>
                  <a:lnTo>
                    <a:pt x="12" y="155"/>
                  </a:lnTo>
                  <a:lnTo>
                    <a:pt x="7" y="165"/>
                  </a:lnTo>
                  <a:lnTo>
                    <a:pt x="3" y="174"/>
                  </a:lnTo>
                  <a:lnTo>
                    <a:pt x="0" y="192"/>
                  </a:lnTo>
                  <a:lnTo>
                    <a:pt x="1" y="174"/>
                  </a:lnTo>
                  <a:lnTo>
                    <a:pt x="3" y="162"/>
                  </a:lnTo>
                  <a:lnTo>
                    <a:pt x="4" y="151"/>
                  </a:lnTo>
                  <a:lnTo>
                    <a:pt x="5" y="139"/>
                  </a:lnTo>
                  <a:lnTo>
                    <a:pt x="7" y="124"/>
                  </a:lnTo>
                  <a:lnTo>
                    <a:pt x="10" y="113"/>
                  </a:lnTo>
                  <a:lnTo>
                    <a:pt x="12" y="102"/>
                  </a:lnTo>
                  <a:lnTo>
                    <a:pt x="15" y="93"/>
                  </a:lnTo>
                  <a:lnTo>
                    <a:pt x="18" y="82"/>
                  </a:lnTo>
                  <a:lnTo>
                    <a:pt x="20" y="72"/>
                  </a:lnTo>
                  <a:lnTo>
                    <a:pt x="22" y="61"/>
                  </a:lnTo>
                  <a:lnTo>
                    <a:pt x="23" y="52"/>
                  </a:lnTo>
                  <a:lnTo>
                    <a:pt x="24" y="41"/>
                  </a:lnTo>
                  <a:lnTo>
                    <a:pt x="24" y="30"/>
                  </a:lnTo>
                  <a:lnTo>
                    <a:pt x="24" y="15"/>
                  </a:lnTo>
                  <a:lnTo>
                    <a:pt x="22" y="8"/>
                  </a:lnTo>
                  <a:lnTo>
                    <a:pt x="20" y="0"/>
                  </a:lnTo>
                </a:path>
              </a:pathLst>
            </a:custGeom>
            <a:solidFill>
              <a:srgbClr val="037C03">
                <a:alpha val="50000"/>
              </a:srgbClr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7182" name="Freeform 14"/>
            <p:cNvSpPr>
              <a:spLocks/>
            </p:cNvSpPr>
            <p:nvPr userDrawn="1"/>
          </p:nvSpPr>
          <p:spPr bwMode="ltGray">
            <a:xfrm>
              <a:off x="1717" y="1535"/>
              <a:ext cx="172" cy="50"/>
            </a:xfrm>
            <a:custGeom>
              <a:avLst/>
              <a:gdLst/>
              <a:ahLst/>
              <a:cxnLst>
                <a:cxn ang="0">
                  <a:pos x="170" y="49"/>
                </a:cxn>
                <a:cxn ang="0">
                  <a:pos x="167" y="40"/>
                </a:cxn>
                <a:cxn ang="0">
                  <a:pos x="163" y="33"/>
                </a:cxn>
                <a:cxn ang="0">
                  <a:pos x="160" y="31"/>
                </a:cxn>
                <a:cxn ang="0">
                  <a:pos x="153" y="29"/>
                </a:cxn>
                <a:cxn ang="0">
                  <a:pos x="147" y="27"/>
                </a:cxn>
                <a:cxn ang="0">
                  <a:pos x="140" y="29"/>
                </a:cxn>
                <a:cxn ang="0">
                  <a:pos x="132" y="30"/>
                </a:cxn>
                <a:cxn ang="0">
                  <a:pos x="123" y="27"/>
                </a:cxn>
                <a:cxn ang="0">
                  <a:pos x="111" y="22"/>
                </a:cxn>
                <a:cxn ang="0">
                  <a:pos x="100" y="18"/>
                </a:cxn>
                <a:cxn ang="0">
                  <a:pos x="92" y="16"/>
                </a:cxn>
                <a:cxn ang="0">
                  <a:pos x="80" y="12"/>
                </a:cxn>
                <a:cxn ang="0">
                  <a:pos x="67" y="8"/>
                </a:cxn>
                <a:cxn ang="0">
                  <a:pos x="55" y="5"/>
                </a:cxn>
                <a:cxn ang="0">
                  <a:pos x="42" y="1"/>
                </a:cxn>
                <a:cxn ang="0">
                  <a:pos x="28" y="1"/>
                </a:cxn>
                <a:cxn ang="0">
                  <a:pos x="15" y="0"/>
                </a:cxn>
                <a:cxn ang="0">
                  <a:pos x="12" y="1"/>
                </a:cxn>
                <a:cxn ang="0">
                  <a:pos x="7" y="4"/>
                </a:cxn>
                <a:cxn ang="0">
                  <a:pos x="3" y="7"/>
                </a:cxn>
                <a:cxn ang="0">
                  <a:pos x="0" y="11"/>
                </a:cxn>
                <a:cxn ang="0">
                  <a:pos x="5" y="11"/>
                </a:cxn>
                <a:cxn ang="0">
                  <a:pos x="12" y="12"/>
                </a:cxn>
                <a:cxn ang="0">
                  <a:pos x="19" y="12"/>
                </a:cxn>
                <a:cxn ang="0">
                  <a:pos x="23" y="11"/>
                </a:cxn>
                <a:cxn ang="0">
                  <a:pos x="30" y="11"/>
                </a:cxn>
                <a:cxn ang="0">
                  <a:pos x="39" y="11"/>
                </a:cxn>
                <a:cxn ang="0">
                  <a:pos x="51" y="11"/>
                </a:cxn>
                <a:cxn ang="0">
                  <a:pos x="61" y="12"/>
                </a:cxn>
                <a:cxn ang="0">
                  <a:pos x="71" y="14"/>
                </a:cxn>
                <a:cxn ang="0">
                  <a:pos x="81" y="15"/>
                </a:cxn>
                <a:cxn ang="0">
                  <a:pos x="91" y="16"/>
                </a:cxn>
                <a:cxn ang="0">
                  <a:pos x="99" y="19"/>
                </a:cxn>
                <a:cxn ang="0">
                  <a:pos x="108" y="23"/>
                </a:cxn>
                <a:cxn ang="0">
                  <a:pos x="116" y="27"/>
                </a:cxn>
                <a:cxn ang="0">
                  <a:pos x="125" y="31"/>
                </a:cxn>
                <a:cxn ang="0">
                  <a:pos x="129" y="32"/>
                </a:cxn>
                <a:cxn ang="0">
                  <a:pos x="134" y="31"/>
                </a:cxn>
                <a:cxn ang="0">
                  <a:pos x="140" y="34"/>
                </a:cxn>
                <a:cxn ang="0">
                  <a:pos x="146" y="37"/>
                </a:cxn>
                <a:cxn ang="0">
                  <a:pos x="152" y="40"/>
                </a:cxn>
                <a:cxn ang="0">
                  <a:pos x="161" y="44"/>
                </a:cxn>
                <a:cxn ang="0">
                  <a:pos x="167" y="46"/>
                </a:cxn>
                <a:cxn ang="0">
                  <a:pos x="170" y="49"/>
                </a:cxn>
              </a:cxnLst>
              <a:rect l="0" t="0" r="r" b="b"/>
              <a:pathLst>
                <a:path w="171" h="50">
                  <a:moveTo>
                    <a:pt x="170" y="49"/>
                  </a:moveTo>
                  <a:lnTo>
                    <a:pt x="167" y="40"/>
                  </a:lnTo>
                  <a:lnTo>
                    <a:pt x="163" y="33"/>
                  </a:lnTo>
                  <a:lnTo>
                    <a:pt x="160" y="31"/>
                  </a:lnTo>
                  <a:lnTo>
                    <a:pt x="153" y="29"/>
                  </a:lnTo>
                  <a:lnTo>
                    <a:pt x="147" y="27"/>
                  </a:lnTo>
                  <a:lnTo>
                    <a:pt x="140" y="29"/>
                  </a:lnTo>
                  <a:lnTo>
                    <a:pt x="132" y="30"/>
                  </a:lnTo>
                  <a:lnTo>
                    <a:pt x="123" y="27"/>
                  </a:lnTo>
                  <a:lnTo>
                    <a:pt x="111" y="22"/>
                  </a:lnTo>
                  <a:lnTo>
                    <a:pt x="100" y="18"/>
                  </a:lnTo>
                  <a:lnTo>
                    <a:pt x="92" y="16"/>
                  </a:lnTo>
                  <a:lnTo>
                    <a:pt x="80" y="12"/>
                  </a:lnTo>
                  <a:lnTo>
                    <a:pt x="67" y="8"/>
                  </a:lnTo>
                  <a:lnTo>
                    <a:pt x="55" y="5"/>
                  </a:lnTo>
                  <a:lnTo>
                    <a:pt x="42" y="1"/>
                  </a:lnTo>
                  <a:lnTo>
                    <a:pt x="28" y="1"/>
                  </a:lnTo>
                  <a:lnTo>
                    <a:pt x="15" y="0"/>
                  </a:lnTo>
                  <a:lnTo>
                    <a:pt x="12" y="1"/>
                  </a:lnTo>
                  <a:lnTo>
                    <a:pt x="7" y="4"/>
                  </a:lnTo>
                  <a:lnTo>
                    <a:pt x="3" y="7"/>
                  </a:lnTo>
                  <a:lnTo>
                    <a:pt x="0" y="11"/>
                  </a:lnTo>
                  <a:lnTo>
                    <a:pt x="5" y="11"/>
                  </a:lnTo>
                  <a:lnTo>
                    <a:pt x="12" y="12"/>
                  </a:lnTo>
                  <a:lnTo>
                    <a:pt x="19" y="12"/>
                  </a:lnTo>
                  <a:lnTo>
                    <a:pt x="23" y="11"/>
                  </a:lnTo>
                  <a:lnTo>
                    <a:pt x="30" y="11"/>
                  </a:lnTo>
                  <a:lnTo>
                    <a:pt x="39" y="11"/>
                  </a:lnTo>
                  <a:lnTo>
                    <a:pt x="51" y="11"/>
                  </a:lnTo>
                  <a:lnTo>
                    <a:pt x="61" y="12"/>
                  </a:lnTo>
                  <a:lnTo>
                    <a:pt x="71" y="14"/>
                  </a:lnTo>
                  <a:lnTo>
                    <a:pt x="81" y="15"/>
                  </a:lnTo>
                  <a:lnTo>
                    <a:pt x="91" y="16"/>
                  </a:lnTo>
                  <a:lnTo>
                    <a:pt x="99" y="19"/>
                  </a:lnTo>
                  <a:lnTo>
                    <a:pt x="108" y="23"/>
                  </a:lnTo>
                  <a:lnTo>
                    <a:pt x="116" y="27"/>
                  </a:lnTo>
                  <a:lnTo>
                    <a:pt x="125" y="31"/>
                  </a:lnTo>
                  <a:lnTo>
                    <a:pt x="129" y="32"/>
                  </a:lnTo>
                  <a:lnTo>
                    <a:pt x="134" y="31"/>
                  </a:lnTo>
                  <a:lnTo>
                    <a:pt x="140" y="34"/>
                  </a:lnTo>
                  <a:lnTo>
                    <a:pt x="146" y="37"/>
                  </a:lnTo>
                  <a:lnTo>
                    <a:pt x="152" y="40"/>
                  </a:lnTo>
                  <a:lnTo>
                    <a:pt x="161" y="44"/>
                  </a:lnTo>
                  <a:lnTo>
                    <a:pt x="167" y="46"/>
                  </a:lnTo>
                  <a:lnTo>
                    <a:pt x="170" y="49"/>
                  </a:lnTo>
                </a:path>
              </a:pathLst>
            </a:custGeom>
            <a:solidFill>
              <a:srgbClr val="037C03">
                <a:alpha val="50000"/>
              </a:srgbClr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7183" name="Freeform 15"/>
            <p:cNvSpPr>
              <a:spLocks/>
            </p:cNvSpPr>
            <p:nvPr userDrawn="1"/>
          </p:nvSpPr>
          <p:spPr bwMode="ltGray">
            <a:xfrm>
              <a:off x="1707" y="1563"/>
              <a:ext cx="177" cy="21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71" y="18"/>
                </a:cxn>
                <a:cxn ang="0">
                  <a:pos x="166" y="16"/>
                </a:cxn>
                <a:cxn ang="0">
                  <a:pos x="161" y="13"/>
                </a:cxn>
                <a:cxn ang="0">
                  <a:pos x="155" y="12"/>
                </a:cxn>
                <a:cxn ang="0">
                  <a:pos x="149" y="10"/>
                </a:cxn>
                <a:cxn ang="0">
                  <a:pos x="141" y="6"/>
                </a:cxn>
                <a:cxn ang="0">
                  <a:pos x="134" y="3"/>
                </a:cxn>
                <a:cxn ang="0">
                  <a:pos x="128" y="2"/>
                </a:cxn>
                <a:cxn ang="0">
                  <a:pos x="120" y="3"/>
                </a:cxn>
                <a:cxn ang="0">
                  <a:pos x="110" y="5"/>
                </a:cxn>
                <a:cxn ang="0">
                  <a:pos x="106" y="5"/>
                </a:cxn>
                <a:cxn ang="0">
                  <a:pos x="93" y="3"/>
                </a:cxn>
                <a:cxn ang="0">
                  <a:pos x="78" y="1"/>
                </a:cxn>
                <a:cxn ang="0">
                  <a:pos x="69" y="0"/>
                </a:cxn>
                <a:cxn ang="0">
                  <a:pos x="57" y="0"/>
                </a:cxn>
                <a:cxn ang="0">
                  <a:pos x="44" y="0"/>
                </a:cxn>
                <a:cxn ang="0">
                  <a:pos x="36" y="1"/>
                </a:cxn>
                <a:cxn ang="0">
                  <a:pos x="27" y="2"/>
                </a:cxn>
                <a:cxn ang="0">
                  <a:pos x="18" y="3"/>
                </a:cxn>
                <a:cxn ang="0">
                  <a:pos x="9" y="4"/>
                </a:cxn>
                <a:cxn ang="0">
                  <a:pos x="8" y="8"/>
                </a:cxn>
                <a:cxn ang="0">
                  <a:pos x="7" y="11"/>
                </a:cxn>
                <a:cxn ang="0">
                  <a:pos x="4" y="15"/>
                </a:cxn>
                <a:cxn ang="0">
                  <a:pos x="0" y="17"/>
                </a:cxn>
                <a:cxn ang="0">
                  <a:pos x="7" y="16"/>
                </a:cxn>
                <a:cxn ang="0">
                  <a:pos x="15" y="14"/>
                </a:cxn>
                <a:cxn ang="0">
                  <a:pos x="22" y="12"/>
                </a:cxn>
                <a:cxn ang="0">
                  <a:pos x="29" y="11"/>
                </a:cxn>
                <a:cxn ang="0">
                  <a:pos x="37" y="10"/>
                </a:cxn>
                <a:cxn ang="0">
                  <a:pos x="50" y="10"/>
                </a:cxn>
                <a:cxn ang="0">
                  <a:pos x="63" y="8"/>
                </a:cxn>
                <a:cxn ang="0">
                  <a:pos x="79" y="8"/>
                </a:cxn>
                <a:cxn ang="0">
                  <a:pos x="94" y="7"/>
                </a:cxn>
                <a:cxn ang="0">
                  <a:pos x="108" y="6"/>
                </a:cxn>
                <a:cxn ang="0">
                  <a:pos x="120" y="7"/>
                </a:cxn>
                <a:cxn ang="0">
                  <a:pos x="129" y="10"/>
                </a:cxn>
                <a:cxn ang="0">
                  <a:pos x="138" y="12"/>
                </a:cxn>
                <a:cxn ang="0">
                  <a:pos x="148" y="14"/>
                </a:cxn>
                <a:cxn ang="0">
                  <a:pos x="159" y="17"/>
                </a:cxn>
                <a:cxn ang="0">
                  <a:pos x="167" y="18"/>
                </a:cxn>
                <a:cxn ang="0">
                  <a:pos x="176" y="20"/>
                </a:cxn>
              </a:cxnLst>
              <a:rect l="0" t="0" r="r" b="b"/>
              <a:pathLst>
                <a:path w="177" h="21">
                  <a:moveTo>
                    <a:pt x="176" y="20"/>
                  </a:moveTo>
                  <a:lnTo>
                    <a:pt x="171" y="18"/>
                  </a:lnTo>
                  <a:lnTo>
                    <a:pt x="166" y="16"/>
                  </a:lnTo>
                  <a:lnTo>
                    <a:pt x="161" y="13"/>
                  </a:lnTo>
                  <a:lnTo>
                    <a:pt x="155" y="12"/>
                  </a:lnTo>
                  <a:lnTo>
                    <a:pt x="149" y="10"/>
                  </a:lnTo>
                  <a:lnTo>
                    <a:pt x="141" y="6"/>
                  </a:lnTo>
                  <a:lnTo>
                    <a:pt x="134" y="3"/>
                  </a:lnTo>
                  <a:lnTo>
                    <a:pt x="128" y="2"/>
                  </a:lnTo>
                  <a:lnTo>
                    <a:pt x="120" y="3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93" y="3"/>
                  </a:lnTo>
                  <a:lnTo>
                    <a:pt x="78" y="1"/>
                  </a:lnTo>
                  <a:lnTo>
                    <a:pt x="69" y="0"/>
                  </a:lnTo>
                  <a:lnTo>
                    <a:pt x="57" y="0"/>
                  </a:lnTo>
                  <a:lnTo>
                    <a:pt x="44" y="0"/>
                  </a:lnTo>
                  <a:lnTo>
                    <a:pt x="36" y="1"/>
                  </a:lnTo>
                  <a:lnTo>
                    <a:pt x="27" y="2"/>
                  </a:lnTo>
                  <a:lnTo>
                    <a:pt x="18" y="3"/>
                  </a:lnTo>
                  <a:lnTo>
                    <a:pt x="9" y="4"/>
                  </a:lnTo>
                  <a:lnTo>
                    <a:pt x="8" y="8"/>
                  </a:lnTo>
                  <a:lnTo>
                    <a:pt x="7" y="11"/>
                  </a:lnTo>
                  <a:lnTo>
                    <a:pt x="4" y="15"/>
                  </a:lnTo>
                  <a:lnTo>
                    <a:pt x="0" y="17"/>
                  </a:lnTo>
                  <a:lnTo>
                    <a:pt x="7" y="16"/>
                  </a:lnTo>
                  <a:lnTo>
                    <a:pt x="15" y="14"/>
                  </a:lnTo>
                  <a:lnTo>
                    <a:pt x="22" y="12"/>
                  </a:lnTo>
                  <a:lnTo>
                    <a:pt x="29" y="11"/>
                  </a:lnTo>
                  <a:lnTo>
                    <a:pt x="37" y="10"/>
                  </a:lnTo>
                  <a:lnTo>
                    <a:pt x="50" y="10"/>
                  </a:lnTo>
                  <a:lnTo>
                    <a:pt x="63" y="8"/>
                  </a:lnTo>
                  <a:lnTo>
                    <a:pt x="79" y="8"/>
                  </a:lnTo>
                  <a:lnTo>
                    <a:pt x="94" y="7"/>
                  </a:lnTo>
                  <a:lnTo>
                    <a:pt x="108" y="6"/>
                  </a:lnTo>
                  <a:lnTo>
                    <a:pt x="120" y="7"/>
                  </a:lnTo>
                  <a:lnTo>
                    <a:pt x="129" y="10"/>
                  </a:lnTo>
                  <a:lnTo>
                    <a:pt x="138" y="12"/>
                  </a:lnTo>
                  <a:lnTo>
                    <a:pt x="148" y="14"/>
                  </a:lnTo>
                  <a:lnTo>
                    <a:pt x="159" y="17"/>
                  </a:lnTo>
                  <a:lnTo>
                    <a:pt x="167" y="18"/>
                  </a:lnTo>
                  <a:lnTo>
                    <a:pt x="176" y="20"/>
                  </a:lnTo>
                </a:path>
              </a:pathLst>
            </a:custGeom>
            <a:solidFill>
              <a:srgbClr val="037C03">
                <a:alpha val="50000"/>
              </a:srgbClr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</p:grpSp>
      <p:sp>
        <p:nvSpPr>
          <p:cNvPr id="7184" name="Freeform 16"/>
          <p:cNvSpPr>
            <a:spLocks/>
          </p:cNvSpPr>
          <p:nvPr/>
        </p:nvSpPr>
        <p:spPr bwMode="ltGray">
          <a:xfrm>
            <a:off x="6350" y="2133600"/>
            <a:ext cx="301625" cy="1944688"/>
          </a:xfrm>
          <a:custGeom>
            <a:avLst/>
            <a:gdLst/>
            <a:ahLst/>
            <a:cxnLst>
              <a:cxn ang="0">
                <a:pos x="82" y="162"/>
              </a:cxn>
              <a:cxn ang="0">
                <a:pos x="90" y="154"/>
              </a:cxn>
              <a:cxn ang="0">
                <a:pos x="76" y="104"/>
              </a:cxn>
              <a:cxn ang="0">
                <a:pos x="54" y="56"/>
              </a:cxn>
              <a:cxn ang="0">
                <a:pos x="31" y="33"/>
              </a:cxn>
              <a:cxn ang="0">
                <a:pos x="51" y="45"/>
              </a:cxn>
              <a:cxn ang="0">
                <a:pos x="72" y="84"/>
              </a:cxn>
              <a:cxn ang="0">
                <a:pos x="92" y="126"/>
              </a:cxn>
              <a:cxn ang="0">
                <a:pos x="106" y="168"/>
              </a:cxn>
              <a:cxn ang="0">
                <a:pos x="118" y="150"/>
              </a:cxn>
              <a:cxn ang="0">
                <a:pos x="121" y="114"/>
              </a:cxn>
              <a:cxn ang="0">
                <a:pos x="125" y="65"/>
              </a:cxn>
              <a:cxn ang="0">
                <a:pos x="136" y="26"/>
              </a:cxn>
              <a:cxn ang="0">
                <a:pos x="143" y="12"/>
              </a:cxn>
              <a:cxn ang="0">
                <a:pos x="136" y="53"/>
              </a:cxn>
              <a:cxn ang="0">
                <a:pos x="132" y="106"/>
              </a:cxn>
              <a:cxn ang="0">
                <a:pos x="130" y="155"/>
              </a:cxn>
              <a:cxn ang="0">
                <a:pos x="136" y="183"/>
              </a:cxn>
              <a:cxn ang="0">
                <a:pos x="166" y="177"/>
              </a:cxn>
              <a:cxn ang="0">
                <a:pos x="205" y="178"/>
              </a:cxn>
              <a:cxn ang="0">
                <a:pos x="236" y="193"/>
              </a:cxn>
              <a:cxn ang="0">
                <a:pos x="260" y="227"/>
              </a:cxn>
              <a:cxn ang="0">
                <a:pos x="231" y="222"/>
              </a:cxn>
              <a:cxn ang="0">
                <a:pos x="200" y="211"/>
              </a:cxn>
              <a:cxn ang="0">
                <a:pos x="159" y="204"/>
              </a:cxn>
              <a:cxn ang="0">
                <a:pos x="132" y="208"/>
              </a:cxn>
              <a:cxn ang="0">
                <a:pos x="147" y="224"/>
              </a:cxn>
              <a:cxn ang="0">
                <a:pos x="182" y="233"/>
              </a:cxn>
              <a:cxn ang="0">
                <a:pos x="217" y="240"/>
              </a:cxn>
              <a:cxn ang="0">
                <a:pos x="243" y="264"/>
              </a:cxn>
              <a:cxn ang="0">
                <a:pos x="256" y="297"/>
              </a:cxn>
              <a:cxn ang="0">
                <a:pos x="224" y="277"/>
              </a:cxn>
              <a:cxn ang="0">
                <a:pos x="191" y="256"/>
              </a:cxn>
              <a:cxn ang="0">
                <a:pos x="160" y="238"/>
              </a:cxn>
              <a:cxn ang="0">
                <a:pos x="136" y="230"/>
              </a:cxn>
              <a:cxn ang="0">
                <a:pos x="121" y="246"/>
              </a:cxn>
              <a:cxn ang="0">
                <a:pos x="135" y="290"/>
              </a:cxn>
              <a:cxn ang="0">
                <a:pos x="145" y="342"/>
              </a:cxn>
              <a:cxn ang="0">
                <a:pos x="127" y="346"/>
              </a:cxn>
              <a:cxn ang="0">
                <a:pos x="116" y="290"/>
              </a:cxn>
              <a:cxn ang="0">
                <a:pos x="101" y="256"/>
              </a:cxn>
              <a:cxn ang="0">
                <a:pos x="83" y="274"/>
              </a:cxn>
              <a:cxn ang="0">
                <a:pos x="64" y="309"/>
              </a:cxn>
              <a:cxn ang="0">
                <a:pos x="44" y="360"/>
              </a:cxn>
              <a:cxn ang="0">
                <a:pos x="51" y="314"/>
              </a:cxn>
              <a:cxn ang="0">
                <a:pos x="69" y="272"/>
              </a:cxn>
              <a:cxn ang="0">
                <a:pos x="91" y="238"/>
              </a:cxn>
              <a:cxn ang="0">
                <a:pos x="99" y="212"/>
              </a:cxn>
              <a:cxn ang="0">
                <a:pos x="77" y="226"/>
              </a:cxn>
              <a:cxn ang="0">
                <a:pos x="52" y="261"/>
              </a:cxn>
              <a:cxn ang="0">
                <a:pos x="28" y="301"/>
              </a:cxn>
              <a:cxn ang="0">
                <a:pos x="24" y="288"/>
              </a:cxn>
              <a:cxn ang="0">
                <a:pos x="42" y="262"/>
              </a:cxn>
              <a:cxn ang="0">
                <a:pos x="71" y="229"/>
              </a:cxn>
              <a:cxn ang="0">
                <a:pos x="101" y="206"/>
              </a:cxn>
              <a:cxn ang="0">
                <a:pos x="73" y="180"/>
              </a:cxn>
              <a:cxn ang="0">
                <a:pos x="46" y="148"/>
              </a:cxn>
              <a:cxn ang="0">
                <a:pos x="17" y="118"/>
              </a:cxn>
              <a:cxn ang="0">
                <a:pos x="3" y="98"/>
              </a:cxn>
              <a:cxn ang="0">
                <a:pos x="32" y="115"/>
              </a:cxn>
              <a:cxn ang="0">
                <a:pos x="64" y="145"/>
              </a:cxn>
            </a:cxnLst>
            <a:rect l="0" t="0" r="r" b="b"/>
            <a:pathLst>
              <a:path w="261" h="374">
                <a:moveTo>
                  <a:pt x="64" y="145"/>
                </a:moveTo>
                <a:lnTo>
                  <a:pt x="68" y="150"/>
                </a:lnTo>
                <a:lnTo>
                  <a:pt x="72" y="154"/>
                </a:lnTo>
                <a:lnTo>
                  <a:pt x="77" y="157"/>
                </a:lnTo>
                <a:lnTo>
                  <a:pt x="82" y="162"/>
                </a:lnTo>
                <a:lnTo>
                  <a:pt x="86" y="165"/>
                </a:lnTo>
                <a:lnTo>
                  <a:pt x="91" y="168"/>
                </a:lnTo>
                <a:lnTo>
                  <a:pt x="94" y="170"/>
                </a:lnTo>
                <a:lnTo>
                  <a:pt x="92" y="162"/>
                </a:lnTo>
                <a:lnTo>
                  <a:pt x="90" y="154"/>
                </a:lnTo>
                <a:lnTo>
                  <a:pt x="87" y="143"/>
                </a:lnTo>
                <a:lnTo>
                  <a:pt x="85" y="134"/>
                </a:lnTo>
                <a:lnTo>
                  <a:pt x="82" y="124"/>
                </a:lnTo>
                <a:lnTo>
                  <a:pt x="80" y="114"/>
                </a:lnTo>
                <a:lnTo>
                  <a:pt x="76" y="104"/>
                </a:lnTo>
                <a:lnTo>
                  <a:pt x="72" y="93"/>
                </a:lnTo>
                <a:lnTo>
                  <a:pt x="68" y="84"/>
                </a:lnTo>
                <a:lnTo>
                  <a:pt x="63" y="71"/>
                </a:lnTo>
                <a:lnTo>
                  <a:pt x="59" y="63"/>
                </a:lnTo>
                <a:lnTo>
                  <a:pt x="54" y="56"/>
                </a:lnTo>
                <a:lnTo>
                  <a:pt x="50" y="48"/>
                </a:lnTo>
                <a:lnTo>
                  <a:pt x="44" y="42"/>
                </a:lnTo>
                <a:lnTo>
                  <a:pt x="39" y="38"/>
                </a:lnTo>
                <a:lnTo>
                  <a:pt x="34" y="35"/>
                </a:lnTo>
                <a:lnTo>
                  <a:pt x="31" y="33"/>
                </a:lnTo>
                <a:lnTo>
                  <a:pt x="35" y="32"/>
                </a:lnTo>
                <a:lnTo>
                  <a:pt x="37" y="33"/>
                </a:lnTo>
                <a:lnTo>
                  <a:pt x="41" y="34"/>
                </a:lnTo>
                <a:lnTo>
                  <a:pt x="45" y="39"/>
                </a:lnTo>
                <a:lnTo>
                  <a:pt x="51" y="45"/>
                </a:lnTo>
                <a:lnTo>
                  <a:pt x="55" y="50"/>
                </a:lnTo>
                <a:lnTo>
                  <a:pt x="58" y="56"/>
                </a:lnTo>
                <a:lnTo>
                  <a:pt x="63" y="64"/>
                </a:lnTo>
                <a:lnTo>
                  <a:pt x="68" y="75"/>
                </a:lnTo>
                <a:lnTo>
                  <a:pt x="72" y="84"/>
                </a:lnTo>
                <a:lnTo>
                  <a:pt x="77" y="94"/>
                </a:lnTo>
                <a:lnTo>
                  <a:pt x="81" y="101"/>
                </a:lnTo>
                <a:lnTo>
                  <a:pt x="86" y="109"/>
                </a:lnTo>
                <a:lnTo>
                  <a:pt x="89" y="117"/>
                </a:lnTo>
                <a:lnTo>
                  <a:pt x="92" y="126"/>
                </a:lnTo>
                <a:lnTo>
                  <a:pt x="95" y="135"/>
                </a:lnTo>
                <a:lnTo>
                  <a:pt x="99" y="143"/>
                </a:lnTo>
                <a:lnTo>
                  <a:pt x="101" y="151"/>
                </a:lnTo>
                <a:lnTo>
                  <a:pt x="104" y="161"/>
                </a:lnTo>
                <a:lnTo>
                  <a:pt x="106" y="168"/>
                </a:lnTo>
                <a:lnTo>
                  <a:pt x="107" y="171"/>
                </a:lnTo>
                <a:lnTo>
                  <a:pt x="110" y="168"/>
                </a:lnTo>
                <a:lnTo>
                  <a:pt x="113" y="164"/>
                </a:lnTo>
                <a:lnTo>
                  <a:pt x="117" y="159"/>
                </a:lnTo>
                <a:lnTo>
                  <a:pt x="118" y="150"/>
                </a:lnTo>
                <a:lnTo>
                  <a:pt x="119" y="143"/>
                </a:lnTo>
                <a:lnTo>
                  <a:pt x="120" y="133"/>
                </a:lnTo>
                <a:lnTo>
                  <a:pt x="121" y="124"/>
                </a:lnTo>
                <a:lnTo>
                  <a:pt x="120" y="124"/>
                </a:lnTo>
                <a:lnTo>
                  <a:pt x="121" y="114"/>
                </a:lnTo>
                <a:lnTo>
                  <a:pt x="121" y="103"/>
                </a:lnTo>
                <a:lnTo>
                  <a:pt x="122" y="92"/>
                </a:lnTo>
                <a:lnTo>
                  <a:pt x="122" y="82"/>
                </a:lnTo>
                <a:lnTo>
                  <a:pt x="123" y="75"/>
                </a:lnTo>
                <a:lnTo>
                  <a:pt x="125" y="65"/>
                </a:lnTo>
                <a:lnTo>
                  <a:pt x="127" y="58"/>
                </a:lnTo>
                <a:lnTo>
                  <a:pt x="128" y="50"/>
                </a:lnTo>
                <a:lnTo>
                  <a:pt x="131" y="44"/>
                </a:lnTo>
                <a:lnTo>
                  <a:pt x="133" y="36"/>
                </a:lnTo>
                <a:lnTo>
                  <a:pt x="136" y="26"/>
                </a:lnTo>
                <a:lnTo>
                  <a:pt x="139" y="16"/>
                </a:lnTo>
                <a:lnTo>
                  <a:pt x="140" y="7"/>
                </a:lnTo>
                <a:lnTo>
                  <a:pt x="143" y="0"/>
                </a:lnTo>
                <a:lnTo>
                  <a:pt x="144" y="6"/>
                </a:lnTo>
                <a:lnTo>
                  <a:pt x="143" y="12"/>
                </a:lnTo>
                <a:lnTo>
                  <a:pt x="142" y="21"/>
                </a:lnTo>
                <a:lnTo>
                  <a:pt x="140" y="28"/>
                </a:lnTo>
                <a:lnTo>
                  <a:pt x="138" y="40"/>
                </a:lnTo>
                <a:lnTo>
                  <a:pt x="137" y="47"/>
                </a:lnTo>
                <a:lnTo>
                  <a:pt x="136" y="53"/>
                </a:lnTo>
                <a:lnTo>
                  <a:pt x="135" y="62"/>
                </a:lnTo>
                <a:lnTo>
                  <a:pt x="134" y="72"/>
                </a:lnTo>
                <a:lnTo>
                  <a:pt x="134" y="83"/>
                </a:lnTo>
                <a:lnTo>
                  <a:pt x="133" y="94"/>
                </a:lnTo>
                <a:lnTo>
                  <a:pt x="132" y="106"/>
                </a:lnTo>
                <a:lnTo>
                  <a:pt x="132" y="116"/>
                </a:lnTo>
                <a:lnTo>
                  <a:pt x="132" y="126"/>
                </a:lnTo>
                <a:lnTo>
                  <a:pt x="131" y="134"/>
                </a:lnTo>
                <a:lnTo>
                  <a:pt x="131" y="145"/>
                </a:lnTo>
                <a:lnTo>
                  <a:pt x="130" y="155"/>
                </a:lnTo>
                <a:lnTo>
                  <a:pt x="128" y="168"/>
                </a:lnTo>
                <a:lnTo>
                  <a:pt x="127" y="178"/>
                </a:lnTo>
                <a:lnTo>
                  <a:pt x="125" y="190"/>
                </a:lnTo>
                <a:lnTo>
                  <a:pt x="130" y="187"/>
                </a:lnTo>
                <a:lnTo>
                  <a:pt x="136" y="183"/>
                </a:lnTo>
                <a:lnTo>
                  <a:pt x="143" y="178"/>
                </a:lnTo>
                <a:lnTo>
                  <a:pt x="149" y="176"/>
                </a:lnTo>
                <a:lnTo>
                  <a:pt x="156" y="176"/>
                </a:lnTo>
                <a:lnTo>
                  <a:pt x="160" y="176"/>
                </a:lnTo>
                <a:lnTo>
                  <a:pt x="166" y="177"/>
                </a:lnTo>
                <a:lnTo>
                  <a:pt x="173" y="178"/>
                </a:lnTo>
                <a:lnTo>
                  <a:pt x="182" y="179"/>
                </a:lnTo>
                <a:lnTo>
                  <a:pt x="190" y="178"/>
                </a:lnTo>
                <a:lnTo>
                  <a:pt x="198" y="178"/>
                </a:lnTo>
                <a:lnTo>
                  <a:pt x="205" y="178"/>
                </a:lnTo>
                <a:lnTo>
                  <a:pt x="211" y="179"/>
                </a:lnTo>
                <a:lnTo>
                  <a:pt x="217" y="182"/>
                </a:lnTo>
                <a:lnTo>
                  <a:pt x="225" y="185"/>
                </a:lnTo>
                <a:lnTo>
                  <a:pt x="231" y="189"/>
                </a:lnTo>
                <a:lnTo>
                  <a:pt x="236" y="193"/>
                </a:lnTo>
                <a:lnTo>
                  <a:pt x="242" y="199"/>
                </a:lnTo>
                <a:lnTo>
                  <a:pt x="245" y="202"/>
                </a:lnTo>
                <a:lnTo>
                  <a:pt x="251" y="210"/>
                </a:lnTo>
                <a:lnTo>
                  <a:pt x="255" y="218"/>
                </a:lnTo>
                <a:lnTo>
                  <a:pt x="260" y="227"/>
                </a:lnTo>
                <a:lnTo>
                  <a:pt x="254" y="227"/>
                </a:lnTo>
                <a:lnTo>
                  <a:pt x="248" y="226"/>
                </a:lnTo>
                <a:lnTo>
                  <a:pt x="241" y="224"/>
                </a:lnTo>
                <a:lnTo>
                  <a:pt x="235" y="224"/>
                </a:lnTo>
                <a:lnTo>
                  <a:pt x="231" y="222"/>
                </a:lnTo>
                <a:lnTo>
                  <a:pt x="224" y="218"/>
                </a:lnTo>
                <a:lnTo>
                  <a:pt x="218" y="216"/>
                </a:lnTo>
                <a:lnTo>
                  <a:pt x="213" y="213"/>
                </a:lnTo>
                <a:lnTo>
                  <a:pt x="209" y="212"/>
                </a:lnTo>
                <a:lnTo>
                  <a:pt x="200" y="211"/>
                </a:lnTo>
                <a:lnTo>
                  <a:pt x="190" y="210"/>
                </a:lnTo>
                <a:lnTo>
                  <a:pt x="182" y="208"/>
                </a:lnTo>
                <a:lnTo>
                  <a:pt x="173" y="206"/>
                </a:lnTo>
                <a:lnTo>
                  <a:pt x="165" y="205"/>
                </a:lnTo>
                <a:lnTo>
                  <a:pt x="159" y="204"/>
                </a:lnTo>
                <a:lnTo>
                  <a:pt x="154" y="204"/>
                </a:lnTo>
                <a:lnTo>
                  <a:pt x="148" y="203"/>
                </a:lnTo>
                <a:lnTo>
                  <a:pt x="142" y="204"/>
                </a:lnTo>
                <a:lnTo>
                  <a:pt x="137" y="205"/>
                </a:lnTo>
                <a:lnTo>
                  <a:pt x="132" y="208"/>
                </a:lnTo>
                <a:lnTo>
                  <a:pt x="125" y="210"/>
                </a:lnTo>
                <a:lnTo>
                  <a:pt x="130" y="213"/>
                </a:lnTo>
                <a:lnTo>
                  <a:pt x="136" y="217"/>
                </a:lnTo>
                <a:lnTo>
                  <a:pt x="141" y="222"/>
                </a:lnTo>
                <a:lnTo>
                  <a:pt x="147" y="224"/>
                </a:lnTo>
                <a:lnTo>
                  <a:pt x="154" y="227"/>
                </a:lnTo>
                <a:lnTo>
                  <a:pt x="160" y="229"/>
                </a:lnTo>
                <a:lnTo>
                  <a:pt x="166" y="229"/>
                </a:lnTo>
                <a:lnTo>
                  <a:pt x="173" y="231"/>
                </a:lnTo>
                <a:lnTo>
                  <a:pt x="182" y="233"/>
                </a:lnTo>
                <a:lnTo>
                  <a:pt x="189" y="235"/>
                </a:lnTo>
                <a:lnTo>
                  <a:pt x="197" y="235"/>
                </a:lnTo>
                <a:lnTo>
                  <a:pt x="203" y="237"/>
                </a:lnTo>
                <a:lnTo>
                  <a:pt x="210" y="239"/>
                </a:lnTo>
                <a:lnTo>
                  <a:pt x="217" y="240"/>
                </a:lnTo>
                <a:lnTo>
                  <a:pt x="222" y="243"/>
                </a:lnTo>
                <a:lnTo>
                  <a:pt x="227" y="247"/>
                </a:lnTo>
                <a:lnTo>
                  <a:pt x="232" y="252"/>
                </a:lnTo>
                <a:lnTo>
                  <a:pt x="238" y="257"/>
                </a:lnTo>
                <a:lnTo>
                  <a:pt x="243" y="264"/>
                </a:lnTo>
                <a:lnTo>
                  <a:pt x="245" y="268"/>
                </a:lnTo>
                <a:lnTo>
                  <a:pt x="248" y="275"/>
                </a:lnTo>
                <a:lnTo>
                  <a:pt x="250" y="283"/>
                </a:lnTo>
                <a:lnTo>
                  <a:pt x="253" y="291"/>
                </a:lnTo>
                <a:lnTo>
                  <a:pt x="256" y="297"/>
                </a:lnTo>
                <a:lnTo>
                  <a:pt x="250" y="293"/>
                </a:lnTo>
                <a:lnTo>
                  <a:pt x="243" y="289"/>
                </a:lnTo>
                <a:lnTo>
                  <a:pt x="238" y="286"/>
                </a:lnTo>
                <a:lnTo>
                  <a:pt x="231" y="281"/>
                </a:lnTo>
                <a:lnTo>
                  <a:pt x="224" y="277"/>
                </a:lnTo>
                <a:lnTo>
                  <a:pt x="218" y="273"/>
                </a:lnTo>
                <a:lnTo>
                  <a:pt x="211" y="269"/>
                </a:lnTo>
                <a:lnTo>
                  <a:pt x="204" y="264"/>
                </a:lnTo>
                <a:lnTo>
                  <a:pt x="198" y="260"/>
                </a:lnTo>
                <a:lnTo>
                  <a:pt x="191" y="256"/>
                </a:lnTo>
                <a:lnTo>
                  <a:pt x="186" y="252"/>
                </a:lnTo>
                <a:lnTo>
                  <a:pt x="179" y="248"/>
                </a:lnTo>
                <a:lnTo>
                  <a:pt x="173" y="245"/>
                </a:lnTo>
                <a:lnTo>
                  <a:pt x="166" y="241"/>
                </a:lnTo>
                <a:lnTo>
                  <a:pt x="160" y="238"/>
                </a:lnTo>
                <a:lnTo>
                  <a:pt x="155" y="237"/>
                </a:lnTo>
                <a:lnTo>
                  <a:pt x="150" y="234"/>
                </a:lnTo>
                <a:lnTo>
                  <a:pt x="144" y="231"/>
                </a:lnTo>
                <a:lnTo>
                  <a:pt x="140" y="229"/>
                </a:lnTo>
                <a:lnTo>
                  <a:pt x="136" y="230"/>
                </a:lnTo>
                <a:lnTo>
                  <a:pt x="131" y="231"/>
                </a:lnTo>
                <a:lnTo>
                  <a:pt x="128" y="231"/>
                </a:lnTo>
                <a:lnTo>
                  <a:pt x="123" y="229"/>
                </a:lnTo>
                <a:lnTo>
                  <a:pt x="123" y="237"/>
                </a:lnTo>
                <a:lnTo>
                  <a:pt x="121" y="246"/>
                </a:lnTo>
                <a:lnTo>
                  <a:pt x="124" y="254"/>
                </a:lnTo>
                <a:lnTo>
                  <a:pt x="127" y="263"/>
                </a:lnTo>
                <a:lnTo>
                  <a:pt x="130" y="271"/>
                </a:lnTo>
                <a:lnTo>
                  <a:pt x="132" y="280"/>
                </a:lnTo>
                <a:lnTo>
                  <a:pt x="135" y="290"/>
                </a:lnTo>
                <a:lnTo>
                  <a:pt x="138" y="302"/>
                </a:lnTo>
                <a:lnTo>
                  <a:pt x="139" y="311"/>
                </a:lnTo>
                <a:lnTo>
                  <a:pt x="142" y="321"/>
                </a:lnTo>
                <a:lnTo>
                  <a:pt x="143" y="330"/>
                </a:lnTo>
                <a:lnTo>
                  <a:pt x="145" y="342"/>
                </a:lnTo>
                <a:lnTo>
                  <a:pt x="148" y="355"/>
                </a:lnTo>
                <a:lnTo>
                  <a:pt x="150" y="373"/>
                </a:lnTo>
                <a:lnTo>
                  <a:pt x="130" y="373"/>
                </a:lnTo>
                <a:lnTo>
                  <a:pt x="128" y="357"/>
                </a:lnTo>
                <a:lnTo>
                  <a:pt x="127" y="346"/>
                </a:lnTo>
                <a:lnTo>
                  <a:pt x="124" y="332"/>
                </a:lnTo>
                <a:lnTo>
                  <a:pt x="122" y="319"/>
                </a:lnTo>
                <a:lnTo>
                  <a:pt x="120" y="308"/>
                </a:lnTo>
                <a:lnTo>
                  <a:pt x="118" y="298"/>
                </a:lnTo>
                <a:lnTo>
                  <a:pt x="116" y="290"/>
                </a:lnTo>
                <a:lnTo>
                  <a:pt x="113" y="279"/>
                </a:lnTo>
                <a:lnTo>
                  <a:pt x="109" y="269"/>
                </a:lnTo>
                <a:lnTo>
                  <a:pt x="107" y="260"/>
                </a:lnTo>
                <a:lnTo>
                  <a:pt x="104" y="258"/>
                </a:lnTo>
                <a:lnTo>
                  <a:pt x="101" y="256"/>
                </a:lnTo>
                <a:lnTo>
                  <a:pt x="98" y="254"/>
                </a:lnTo>
                <a:lnTo>
                  <a:pt x="96" y="255"/>
                </a:lnTo>
                <a:lnTo>
                  <a:pt x="93" y="260"/>
                </a:lnTo>
                <a:lnTo>
                  <a:pt x="87" y="268"/>
                </a:lnTo>
                <a:lnTo>
                  <a:pt x="83" y="274"/>
                </a:lnTo>
                <a:lnTo>
                  <a:pt x="79" y="280"/>
                </a:lnTo>
                <a:lnTo>
                  <a:pt x="76" y="288"/>
                </a:lnTo>
                <a:lnTo>
                  <a:pt x="72" y="293"/>
                </a:lnTo>
                <a:lnTo>
                  <a:pt x="68" y="301"/>
                </a:lnTo>
                <a:lnTo>
                  <a:pt x="64" y="309"/>
                </a:lnTo>
                <a:lnTo>
                  <a:pt x="61" y="318"/>
                </a:lnTo>
                <a:lnTo>
                  <a:pt x="57" y="327"/>
                </a:lnTo>
                <a:lnTo>
                  <a:pt x="53" y="337"/>
                </a:lnTo>
                <a:lnTo>
                  <a:pt x="49" y="348"/>
                </a:lnTo>
                <a:lnTo>
                  <a:pt x="44" y="360"/>
                </a:lnTo>
                <a:lnTo>
                  <a:pt x="46" y="346"/>
                </a:lnTo>
                <a:lnTo>
                  <a:pt x="47" y="336"/>
                </a:lnTo>
                <a:lnTo>
                  <a:pt x="48" y="325"/>
                </a:lnTo>
                <a:lnTo>
                  <a:pt x="50" y="319"/>
                </a:lnTo>
                <a:lnTo>
                  <a:pt x="51" y="314"/>
                </a:lnTo>
                <a:lnTo>
                  <a:pt x="54" y="305"/>
                </a:lnTo>
                <a:lnTo>
                  <a:pt x="57" y="295"/>
                </a:lnTo>
                <a:lnTo>
                  <a:pt x="59" y="288"/>
                </a:lnTo>
                <a:lnTo>
                  <a:pt x="64" y="280"/>
                </a:lnTo>
                <a:lnTo>
                  <a:pt x="69" y="272"/>
                </a:lnTo>
                <a:lnTo>
                  <a:pt x="73" y="263"/>
                </a:lnTo>
                <a:lnTo>
                  <a:pt x="78" y="254"/>
                </a:lnTo>
                <a:lnTo>
                  <a:pt x="81" y="249"/>
                </a:lnTo>
                <a:lnTo>
                  <a:pt x="86" y="244"/>
                </a:lnTo>
                <a:lnTo>
                  <a:pt x="91" y="238"/>
                </a:lnTo>
                <a:lnTo>
                  <a:pt x="95" y="232"/>
                </a:lnTo>
                <a:lnTo>
                  <a:pt x="100" y="226"/>
                </a:lnTo>
                <a:lnTo>
                  <a:pt x="105" y="218"/>
                </a:lnTo>
                <a:lnTo>
                  <a:pt x="103" y="216"/>
                </a:lnTo>
                <a:lnTo>
                  <a:pt x="99" y="212"/>
                </a:lnTo>
                <a:lnTo>
                  <a:pt x="96" y="210"/>
                </a:lnTo>
                <a:lnTo>
                  <a:pt x="93" y="211"/>
                </a:lnTo>
                <a:lnTo>
                  <a:pt x="87" y="216"/>
                </a:lnTo>
                <a:lnTo>
                  <a:pt x="82" y="221"/>
                </a:lnTo>
                <a:lnTo>
                  <a:pt x="77" y="226"/>
                </a:lnTo>
                <a:lnTo>
                  <a:pt x="72" y="232"/>
                </a:lnTo>
                <a:lnTo>
                  <a:pt x="67" y="241"/>
                </a:lnTo>
                <a:lnTo>
                  <a:pt x="61" y="249"/>
                </a:lnTo>
                <a:lnTo>
                  <a:pt x="56" y="255"/>
                </a:lnTo>
                <a:lnTo>
                  <a:pt x="52" y="261"/>
                </a:lnTo>
                <a:lnTo>
                  <a:pt x="47" y="268"/>
                </a:lnTo>
                <a:lnTo>
                  <a:pt x="42" y="276"/>
                </a:lnTo>
                <a:lnTo>
                  <a:pt x="38" y="284"/>
                </a:lnTo>
                <a:lnTo>
                  <a:pt x="33" y="293"/>
                </a:lnTo>
                <a:lnTo>
                  <a:pt x="28" y="301"/>
                </a:lnTo>
                <a:lnTo>
                  <a:pt x="24" y="310"/>
                </a:lnTo>
                <a:lnTo>
                  <a:pt x="18" y="321"/>
                </a:lnTo>
                <a:lnTo>
                  <a:pt x="21" y="307"/>
                </a:lnTo>
                <a:lnTo>
                  <a:pt x="22" y="297"/>
                </a:lnTo>
                <a:lnTo>
                  <a:pt x="24" y="288"/>
                </a:lnTo>
                <a:lnTo>
                  <a:pt x="25" y="286"/>
                </a:lnTo>
                <a:lnTo>
                  <a:pt x="28" y="281"/>
                </a:lnTo>
                <a:lnTo>
                  <a:pt x="32" y="275"/>
                </a:lnTo>
                <a:lnTo>
                  <a:pt x="37" y="269"/>
                </a:lnTo>
                <a:lnTo>
                  <a:pt x="42" y="262"/>
                </a:lnTo>
                <a:lnTo>
                  <a:pt x="47" y="256"/>
                </a:lnTo>
                <a:lnTo>
                  <a:pt x="54" y="248"/>
                </a:lnTo>
                <a:lnTo>
                  <a:pt x="58" y="243"/>
                </a:lnTo>
                <a:lnTo>
                  <a:pt x="64" y="236"/>
                </a:lnTo>
                <a:lnTo>
                  <a:pt x="71" y="229"/>
                </a:lnTo>
                <a:lnTo>
                  <a:pt x="77" y="224"/>
                </a:lnTo>
                <a:lnTo>
                  <a:pt x="83" y="218"/>
                </a:lnTo>
                <a:lnTo>
                  <a:pt x="93" y="210"/>
                </a:lnTo>
                <a:lnTo>
                  <a:pt x="98" y="208"/>
                </a:lnTo>
                <a:lnTo>
                  <a:pt x="101" y="206"/>
                </a:lnTo>
                <a:lnTo>
                  <a:pt x="95" y="202"/>
                </a:lnTo>
                <a:lnTo>
                  <a:pt x="90" y="196"/>
                </a:lnTo>
                <a:lnTo>
                  <a:pt x="84" y="190"/>
                </a:lnTo>
                <a:lnTo>
                  <a:pt x="79" y="185"/>
                </a:lnTo>
                <a:lnTo>
                  <a:pt x="73" y="180"/>
                </a:lnTo>
                <a:lnTo>
                  <a:pt x="69" y="176"/>
                </a:lnTo>
                <a:lnTo>
                  <a:pt x="65" y="170"/>
                </a:lnTo>
                <a:lnTo>
                  <a:pt x="58" y="163"/>
                </a:lnTo>
                <a:lnTo>
                  <a:pt x="52" y="156"/>
                </a:lnTo>
                <a:lnTo>
                  <a:pt x="46" y="148"/>
                </a:lnTo>
                <a:lnTo>
                  <a:pt x="39" y="141"/>
                </a:lnTo>
                <a:lnTo>
                  <a:pt x="33" y="136"/>
                </a:lnTo>
                <a:lnTo>
                  <a:pt x="26" y="129"/>
                </a:lnTo>
                <a:lnTo>
                  <a:pt x="22" y="125"/>
                </a:lnTo>
                <a:lnTo>
                  <a:pt x="17" y="118"/>
                </a:lnTo>
                <a:lnTo>
                  <a:pt x="14" y="112"/>
                </a:lnTo>
                <a:lnTo>
                  <a:pt x="10" y="108"/>
                </a:lnTo>
                <a:lnTo>
                  <a:pt x="4" y="102"/>
                </a:lnTo>
                <a:lnTo>
                  <a:pt x="0" y="98"/>
                </a:lnTo>
                <a:lnTo>
                  <a:pt x="3" y="98"/>
                </a:lnTo>
                <a:lnTo>
                  <a:pt x="9" y="100"/>
                </a:lnTo>
                <a:lnTo>
                  <a:pt x="14" y="101"/>
                </a:lnTo>
                <a:lnTo>
                  <a:pt x="20" y="104"/>
                </a:lnTo>
                <a:lnTo>
                  <a:pt x="25" y="109"/>
                </a:lnTo>
                <a:lnTo>
                  <a:pt x="32" y="115"/>
                </a:lnTo>
                <a:lnTo>
                  <a:pt x="38" y="120"/>
                </a:lnTo>
                <a:lnTo>
                  <a:pt x="45" y="125"/>
                </a:lnTo>
                <a:lnTo>
                  <a:pt x="51" y="132"/>
                </a:lnTo>
                <a:lnTo>
                  <a:pt x="58" y="139"/>
                </a:lnTo>
                <a:lnTo>
                  <a:pt x="64" y="145"/>
                </a:lnTo>
              </a:path>
            </a:pathLst>
          </a:custGeom>
          <a:solidFill>
            <a:srgbClr val="037C03">
              <a:alpha val="50000"/>
            </a:srgbClr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18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188913"/>
            <a:ext cx="82089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571500" y="6480175"/>
            <a:ext cx="949325" cy="3206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Tx/>
              <a:buNone/>
              <a:defRPr/>
            </a:pPr>
            <a:fld id="{6F7B6ACD-DCA1-49FB-8407-C61A017FA6C3}" type="datetime1">
              <a:rPr kumimoji="0" lang="zh-CN" altLang="en-US" sz="1500"/>
              <a:pPr algn="l">
                <a:buFontTx/>
                <a:buNone/>
                <a:defRPr/>
              </a:pPr>
              <a:t>2012/4/2</a:t>
            </a:fld>
            <a:endParaRPr kumimoji="0" lang="en-US" altLang="zh-CN" sz="1500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7391400" y="6453188"/>
            <a:ext cx="996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50000"/>
              </a:spcBef>
              <a:buClrTx/>
              <a:buFontTx/>
              <a:buNone/>
              <a:defRPr/>
            </a:pPr>
            <a:fld id="{72281075-825E-4E5A-BD57-C53A5D348ACF}" type="slidenum">
              <a:rPr kumimoji="0" lang="en-US" altLang="zh-CN" sz="1800" b="1">
                <a:latin typeface="Times New Roman" pitchFamily="18" charset="0"/>
              </a:rPr>
              <a:pPr algn="r">
                <a:spcBef>
                  <a:spcPct val="50000"/>
                </a:spcBef>
                <a:buClrTx/>
                <a:buFontTx/>
                <a:buNone/>
                <a:defRPr/>
              </a:pPr>
              <a:t>‹#›</a:t>
            </a:fld>
            <a:endParaRPr kumimoji="0" lang="en-US" altLang="zh-CN" sz="1800" b="1">
              <a:latin typeface="Times New Roman" pitchFamily="18" charset="0"/>
            </a:endParaRPr>
          </a:p>
        </p:txBody>
      </p:sp>
      <p:graphicFrame>
        <p:nvGraphicFramePr>
          <p:cNvPr id="1026" name="Object 27"/>
          <p:cNvGraphicFramePr>
            <a:graphicFrameLocks/>
          </p:cNvGraphicFramePr>
          <p:nvPr/>
        </p:nvGraphicFramePr>
        <p:xfrm>
          <a:off x="365125" y="876300"/>
          <a:ext cx="8382000" cy="76200"/>
        </p:xfrm>
        <a:graphic>
          <a:graphicData uri="http://schemas.openxmlformats.org/presentationml/2006/ole">
            <p:oleObj spid="_x0000_s1026" name="Clip" r:id="rId15" imgW="6857143" imgH="48963" progId="">
              <p:embed/>
            </p:oleObj>
          </a:graphicData>
        </a:graphic>
      </p:graphicFrame>
      <p:sp>
        <p:nvSpPr>
          <p:cNvPr id="7199" name="Rectangle 31"/>
          <p:cNvSpPr>
            <a:spLocks noChangeArrowheads="1"/>
          </p:cNvSpPr>
          <p:nvPr userDrawn="1"/>
        </p:nvSpPr>
        <p:spPr bwMode="auto">
          <a:xfrm>
            <a:off x="3348038" y="6446838"/>
            <a:ext cx="2592387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kumimoji="0" lang="en-US" altLang="zh-CN" sz="1800" b="1">
                <a:ea typeface="SimSun" pitchFamily="2" charset="-122"/>
              </a:rPr>
              <a:t>DAIS UIUC</a:t>
            </a:r>
          </a:p>
        </p:txBody>
      </p:sp>
      <p:pic>
        <p:nvPicPr>
          <p:cNvPr id="1040" name="Picture 34" descr="UIUC ICON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133350" y="115888"/>
            <a:ext cx="5508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FF33CC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FF33CC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FF33CC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FF33CC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FF0000"/>
        </a:buClr>
        <a:buSzPct val="80000"/>
        <a:buFont typeface="Wingdings" pitchFamily="2" charset="2"/>
        <a:buBlip>
          <a:blip r:embed="rId17"/>
        </a:buBlip>
        <a:defRPr kumimoji="1" sz="2800">
          <a:solidFill>
            <a:srgbClr val="000000"/>
          </a:solidFill>
          <a:latin typeface="+mn-lt"/>
          <a:ea typeface="宋体" charset="-122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CC00"/>
        </a:buClr>
        <a:buSzPct val="80000"/>
        <a:buFont typeface="Wingdings" pitchFamily="2" charset="2"/>
        <a:buBlip>
          <a:blip r:embed="rId18"/>
        </a:buBlip>
        <a:defRPr kumimoji="1" sz="2400">
          <a:solidFill>
            <a:srgbClr val="000000"/>
          </a:solidFill>
          <a:latin typeface="+mn-lt"/>
          <a:ea typeface="宋体" charset="-122"/>
        </a:defRPr>
      </a:lvl2pPr>
      <a:lvl3pPr marL="108585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EFEF75"/>
        </a:buClr>
        <a:buSzPct val="80000"/>
        <a:buFont typeface="Wingdings" pitchFamily="2" charset="2"/>
        <a:buBlip>
          <a:blip r:embed="rId19"/>
        </a:buBlip>
        <a:defRPr kumimoji="1" sz="2200">
          <a:solidFill>
            <a:srgbClr val="000000"/>
          </a:solidFill>
          <a:latin typeface="+mn-lt"/>
          <a:ea typeface="宋体" charset="-122"/>
        </a:defRPr>
      </a:lvl3pPr>
      <a:lvl4pPr marL="142875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969696"/>
        </a:buClr>
        <a:buSzPct val="80000"/>
        <a:buFont typeface="Wingdings" pitchFamily="2" charset="2"/>
        <a:buBlip>
          <a:blip r:embed="rId20"/>
        </a:buBlip>
        <a:defRPr kumimoji="1" sz="2000">
          <a:solidFill>
            <a:srgbClr val="000000"/>
          </a:solidFill>
          <a:latin typeface="+mn-lt"/>
          <a:ea typeface="宋体" charset="-122"/>
        </a:defRPr>
      </a:lvl4pPr>
      <a:lvl5pPr marL="177165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FF0000"/>
        </a:buClr>
        <a:buSzPct val="80000"/>
        <a:buFont typeface="Wingdings" pitchFamily="2" charset="2"/>
        <a:buBlip>
          <a:blip r:embed="rId17"/>
        </a:buBlip>
        <a:defRPr kumimoji="1">
          <a:solidFill>
            <a:srgbClr val="000000"/>
          </a:solidFill>
          <a:latin typeface="+mn-lt"/>
          <a:ea typeface="宋体" charset="-122"/>
        </a:defRPr>
      </a:lvl5pPr>
      <a:lvl6pPr marL="222885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F0000"/>
        </a:buClr>
        <a:buSzPct val="80000"/>
        <a:buFont typeface="Wingdings" pitchFamily="2" charset="2"/>
        <a:buBlip>
          <a:blip r:embed="rId17"/>
        </a:buBlip>
        <a:defRPr kumimoji="1">
          <a:solidFill>
            <a:srgbClr val="0000FF"/>
          </a:solidFill>
          <a:latin typeface="+mn-lt"/>
          <a:ea typeface="+mn-ea"/>
        </a:defRPr>
      </a:lvl6pPr>
      <a:lvl7pPr marL="268605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F0000"/>
        </a:buClr>
        <a:buSzPct val="80000"/>
        <a:buFont typeface="Wingdings" pitchFamily="2" charset="2"/>
        <a:buBlip>
          <a:blip r:embed="rId17"/>
        </a:buBlip>
        <a:defRPr kumimoji="1">
          <a:solidFill>
            <a:srgbClr val="0000FF"/>
          </a:solidFill>
          <a:latin typeface="+mn-lt"/>
          <a:ea typeface="+mn-ea"/>
        </a:defRPr>
      </a:lvl7pPr>
      <a:lvl8pPr marL="314325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F0000"/>
        </a:buClr>
        <a:buSzPct val="80000"/>
        <a:buFont typeface="Wingdings" pitchFamily="2" charset="2"/>
        <a:buBlip>
          <a:blip r:embed="rId17"/>
        </a:buBlip>
        <a:defRPr kumimoji="1">
          <a:solidFill>
            <a:srgbClr val="0000FF"/>
          </a:solidFill>
          <a:latin typeface="+mn-lt"/>
          <a:ea typeface="+mn-ea"/>
        </a:defRPr>
      </a:lvl8pPr>
      <a:lvl9pPr marL="360045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F0000"/>
        </a:buClr>
        <a:buSzPct val="80000"/>
        <a:buFont typeface="Wingdings" pitchFamily="2" charset="2"/>
        <a:buBlip>
          <a:blip r:embed="rId17"/>
        </a:buBlip>
        <a:defRPr kumimoji="1">
          <a:solidFill>
            <a:srgbClr val="0000FF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13" Type="http://schemas.openxmlformats.org/officeDocument/2006/relationships/image" Target="../media/image22.emf"/><Relationship Id="rId18" Type="http://schemas.openxmlformats.org/officeDocument/2006/relationships/image" Target="../media/image27.e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6.emf"/><Relationship Id="rId12" Type="http://schemas.openxmlformats.org/officeDocument/2006/relationships/image" Target="../media/image21.emf"/><Relationship Id="rId17" Type="http://schemas.openxmlformats.org/officeDocument/2006/relationships/image" Target="../media/image26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emf"/><Relationship Id="rId20" Type="http://schemas.openxmlformats.org/officeDocument/2006/relationships/image" Target="../media/image29.emf"/><Relationship Id="rId1" Type="http://schemas.openxmlformats.org/officeDocument/2006/relationships/tags" Target="../tags/tag1.xml"/><Relationship Id="rId6" Type="http://schemas.openxmlformats.org/officeDocument/2006/relationships/image" Target="../media/image15.emf"/><Relationship Id="rId11" Type="http://schemas.openxmlformats.org/officeDocument/2006/relationships/image" Target="../media/image20.emf"/><Relationship Id="rId5" Type="http://schemas.openxmlformats.org/officeDocument/2006/relationships/image" Target="../media/image14.emf"/><Relationship Id="rId15" Type="http://schemas.openxmlformats.org/officeDocument/2006/relationships/image" Target="../media/image24.emf"/><Relationship Id="rId10" Type="http://schemas.openxmlformats.org/officeDocument/2006/relationships/image" Target="../media/image19.emf"/><Relationship Id="rId19" Type="http://schemas.openxmlformats.org/officeDocument/2006/relationships/image" Target="../media/image28.emf"/><Relationship Id="rId4" Type="http://schemas.openxmlformats.org/officeDocument/2006/relationships/image" Target="../media/image13.emf"/><Relationship Id="rId9" Type="http://schemas.openxmlformats.org/officeDocument/2006/relationships/image" Target="../media/image18.emf"/><Relationship Id="rId14" Type="http://schemas.openxmlformats.org/officeDocument/2006/relationships/image" Target="../media/image23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13" Type="http://schemas.openxmlformats.org/officeDocument/2006/relationships/image" Target="../media/image22.emf"/><Relationship Id="rId18" Type="http://schemas.openxmlformats.org/officeDocument/2006/relationships/image" Target="../media/image33.e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6.emf"/><Relationship Id="rId12" Type="http://schemas.openxmlformats.org/officeDocument/2006/relationships/image" Target="../media/image21.emf"/><Relationship Id="rId17" Type="http://schemas.openxmlformats.org/officeDocument/2006/relationships/image" Target="../media/image3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emf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11" Type="http://schemas.openxmlformats.org/officeDocument/2006/relationships/image" Target="../media/image20.emf"/><Relationship Id="rId5" Type="http://schemas.openxmlformats.org/officeDocument/2006/relationships/image" Target="../media/image14.emf"/><Relationship Id="rId15" Type="http://schemas.openxmlformats.org/officeDocument/2006/relationships/image" Target="../media/image27.emf"/><Relationship Id="rId10" Type="http://schemas.openxmlformats.org/officeDocument/2006/relationships/image" Target="../media/image19.emf"/><Relationship Id="rId19" Type="http://schemas.openxmlformats.org/officeDocument/2006/relationships/image" Target="../media/image34.emf"/><Relationship Id="rId4" Type="http://schemas.openxmlformats.org/officeDocument/2006/relationships/image" Target="../media/image13.emf"/><Relationship Id="rId9" Type="http://schemas.openxmlformats.org/officeDocument/2006/relationships/image" Target="../media/image18.emf"/><Relationship Id="rId14" Type="http://schemas.openxmlformats.org/officeDocument/2006/relationships/image" Target="../media/image23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emf"/><Relationship Id="rId13" Type="http://schemas.openxmlformats.org/officeDocument/2006/relationships/image" Target="../media/image47.emf"/><Relationship Id="rId3" Type="http://schemas.openxmlformats.org/officeDocument/2006/relationships/image" Target="../media/image17.emf"/><Relationship Id="rId7" Type="http://schemas.openxmlformats.org/officeDocument/2006/relationships/image" Target="../media/image41.emf"/><Relationship Id="rId12" Type="http://schemas.openxmlformats.org/officeDocument/2006/relationships/image" Target="../media/image46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40.emf"/><Relationship Id="rId11" Type="http://schemas.openxmlformats.org/officeDocument/2006/relationships/image" Target="../media/image45.emf"/><Relationship Id="rId5" Type="http://schemas.openxmlformats.org/officeDocument/2006/relationships/image" Target="../media/image14.emf"/><Relationship Id="rId15" Type="http://schemas.openxmlformats.org/officeDocument/2006/relationships/image" Target="../media/image49.emf"/><Relationship Id="rId10" Type="http://schemas.openxmlformats.org/officeDocument/2006/relationships/image" Target="../media/image44.emf"/><Relationship Id="rId4" Type="http://schemas.openxmlformats.org/officeDocument/2006/relationships/image" Target="../media/image39.emf"/><Relationship Id="rId9" Type="http://schemas.openxmlformats.org/officeDocument/2006/relationships/image" Target="../media/image43.emf"/><Relationship Id="rId14" Type="http://schemas.openxmlformats.org/officeDocument/2006/relationships/image" Target="../media/image48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emf"/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emf"/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557338"/>
            <a:ext cx="8208963" cy="1223962"/>
          </a:xfrm>
        </p:spPr>
        <p:txBody>
          <a:bodyPr/>
          <a:lstStyle/>
          <a:p>
            <a:pPr algn="ctr">
              <a:defRPr/>
            </a:pPr>
            <a:r>
              <a:rPr lang="en-US" altLang="zh-CN" sz="3600" smtClean="0"/>
              <a:t>On Discovery of Traveling Companions from Streaming Trajectories</a:t>
            </a:r>
            <a:endParaRPr lang="en-US" altLang="zh-CN" sz="3600" dirty="0" smtClean="0">
              <a:solidFill>
                <a:srgbClr val="FF0000"/>
              </a:solidFill>
              <a:ea typeface="SimSun" pitchFamily="2" charset="-122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8597" y="3000375"/>
            <a:ext cx="7700992" cy="1500188"/>
          </a:xfrm>
        </p:spPr>
        <p:txBody>
          <a:bodyPr/>
          <a:lstStyle/>
          <a:p>
            <a:r>
              <a:rPr lang="en-US" altLang="zh-CN" b="1" smtClean="0"/>
              <a:t>Lu-An Tang</a:t>
            </a:r>
            <a:r>
              <a:rPr lang="en-US" altLang="zh-CN" smtClean="0"/>
              <a:t>, Yu Zheng, Jing Yuan, Jiawei Han,</a:t>
            </a:r>
          </a:p>
          <a:p>
            <a:r>
              <a:rPr lang="en-US" altLang="zh-CN" smtClean="0"/>
              <a:t>Alice Leung, Chih-Chieh Hung and Wen-Chih Peng</a:t>
            </a:r>
          </a:p>
          <a:p>
            <a:pPr eaLnBrk="1" hangingPunct="1"/>
            <a:endParaRPr lang="en-US" altLang="zh-CN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solidFill>
                  <a:schemeClr val="tx1"/>
                </a:solidFill>
              </a:rPr>
              <a:t>Introduction</a:t>
            </a:r>
          </a:p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Related Works</a:t>
            </a:r>
          </a:p>
          <a:p>
            <a:pPr eaLnBrk="1" hangingPunct="1"/>
            <a:r>
              <a:rPr lang="en-US" altLang="zh-CN" smtClean="0"/>
              <a:t>Companion Discovery Framework</a:t>
            </a:r>
          </a:p>
          <a:p>
            <a:pPr eaLnBrk="1" hangingPunct="1"/>
            <a:r>
              <a:rPr lang="en-US" altLang="zh-CN" smtClean="0"/>
              <a:t>The Buddy-based Approach</a:t>
            </a:r>
          </a:p>
          <a:p>
            <a:pPr eaLnBrk="1" hangingPunct="1"/>
            <a:r>
              <a:rPr lang="en-US" altLang="zh-CN" smtClean="0"/>
              <a:t>Experiments and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Related Studies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Moving group </a:t>
            </a:r>
            <a:r>
              <a:rPr lang="en-US" altLang="zh-CN" smtClean="0">
                <a:solidFill>
                  <a:schemeClr val="tx1"/>
                </a:solidFill>
              </a:rPr>
              <a:t>di</a:t>
            </a:r>
            <a:r>
              <a:rPr lang="en-US" altLang="zh-CN" smtClean="0"/>
              <a:t>scovery, Kalnis </a:t>
            </a:r>
            <a:r>
              <a:rPr lang="en-US" altLang="zh-CN" i="1" smtClean="0"/>
              <a:t>et.al</a:t>
            </a:r>
            <a:r>
              <a:rPr lang="en-US" altLang="zh-CN" i="1" smtClean="0"/>
              <a:t>.</a:t>
            </a:r>
            <a:r>
              <a:rPr lang="en-US" altLang="zh-CN" smtClean="0"/>
              <a:t>, </a:t>
            </a:r>
            <a:r>
              <a:rPr lang="en-US" altLang="zh-CN" smtClean="0"/>
              <a:t>2005: </a:t>
            </a:r>
            <a:r>
              <a:rPr lang="en-US" altLang="zh-CN" smtClean="0">
                <a:solidFill>
                  <a:srgbClr val="0000FF"/>
                </a:solidFill>
              </a:rPr>
              <a:t>two consecutive </a:t>
            </a:r>
            <a:r>
              <a:rPr lang="en-US" altLang="zh-CN" smtClean="0"/>
              <a:t>clusters with the </a:t>
            </a:r>
            <a:r>
              <a:rPr lang="en-US" altLang="zh-CN" smtClean="0">
                <a:solidFill>
                  <a:srgbClr val="0000FF"/>
                </a:solidFill>
              </a:rPr>
              <a:t>similar</a:t>
            </a:r>
            <a:r>
              <a:rPr lang="en-US" altLang="zh-CN" smtClean="0"/>
              <a:t> contents </a:t>
            </a:r>
          </a:p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Flock</a:t>
            </a:r>
            <a:r>
              <a:rPr lang="en-US" altLang="zh-CN" smtClean="0"/>
              <a:t>, </a:t>
            </a:r>
            <a:r>
              <a:rPr lang="en-US" altLang="zh-CN" smtClean="0"/>
              <a:t>Gudmundsson </a:t>
            </a:r>
            <a:r>
              <a:rPr lang="en-US" altLang="zh-CN" i="1" smtClean="0"/>
              <a:t>et.al.</a:t>
            </a:r>
            <a:r>
              <a:rPr lang="en-US" altLang="zh-CN" smtClean="0"/>
              <a:t>, 2004: a group of objects that move together within </a:t>
            </a:r>
            <a:r>
              <a:rPr lang="en-US" altLang="zh-CN" smtClean="0">
                <a:solidFill>
                  <a:srgbClr val="0000FF"/>
                </a:solidFill>
              </a:rPr>
              <a:t>a circle </a:t>
            </a:r>
            <a:r>
              <a:rPr lang="en-US" altLang="zh-CN" smtClean="0"/>
              <a:t>of user given ridus “</a:t>
            </a:r>
            <a:r>
              <a:rPr lang="en-US" altLang="zh-CN" i="1" smtClean="0"/>
              <a:t>r</a:t>
            </a:r>
            <a:r>
              <a:rPr lang="en-US" altLang="zh-CN" smtClean="0"/>
              <a:t>”, </a:t>
            </a:r>
            <a:r>
              <a:rPr lang="en-US" altLang="zh-CN" i="1" smtClean="0"/>
              <a:t>i.e</a:t>
            </a:r>
            <a:r>
              <a:rPr lang="en-US" altLang="zh-CN" smtClean="0"/>
              <a:t>., a </a:t>
            </a:r>
            <a:r>
              <a:rPr lang="en-US" altLang="zh-CN" smtClean="0">
                <a:solidFill>
                  <a:srgbClr val="0000FF"/>
                </a:solidFill>
              </a:rPr>
              <a:t>disc</a:t>
            </a:r>
          </a:p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Spatial –tempo </a:t>
            </a:r>
            <a:r>
              <a:rPr lang="en-US" altLang="zh-CN" smtClean="0">
                <a:solidFill>
                  <a:srgbClr val="0000FF"/>
                </a:solidFill>
              </a:rPr>
              <a:t>joins</a:t>
            </a:r>
            <a:r>
              <a:rPr lang="en-US" altLang="zh-CN" smtClean="0"/>
              <a:t>, </a:t>
            </a:r>
            <a:r>
              <a:rPr lang="en-US" altLang="zh-CN" smtClean="0"/>
              <a:t>Bakalov </a:t>
            </a:r>
            <a:r>
              <a:rPr lang="en-US" altLang="zh-CN" i="1" smtClean="0"/>
              <a:t>et.al.</a:t>
            </a:r>
            <a:r>
              <a:rPr lang="en-US" altLang="zh-CN" smtClean="0"/>
              <a:t>, 2005: a pair of objects (</a:t>
            </a:r>
            <a:r>
              <a:rPr lang="en-US" altLang="zh-CN" smtClean="0">
                <a:solidFill>
                  <a:srgbClr val="0000FF"/>
                </a:solidFill>
              </a:rPr>
              <a:t>only two</a:t>
            </a:r>
            <a:r>
              <a:rPr lang="en-US" altLang="zh-CN" smtClean="0"/>
              <a:t>) travel together </a:t>
            </a:r>
          </a:p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TraCluster</a:t>
            </a:r>
            <a:r>
              <a:rPr lang="en-US" altLang="zh-CN" smtClean="0"/>
              <a:t>, </a:t>
            </a:r>
            <a:r>
              <a:rPr lang="en-US" altLang="zh-CN" smtClean="0"/>
              <a:t>Lee </a:t>
            </a:r>
            <a:r>
              <a:rPr lang="en-US" altLang="zh-CN" i="1" smtClean="0"/>
              <a:t>et.al.</a:t>
            </a:r>
            <a:r>
              <a:rPr lang="en-US" altLang="zh-CN" smtClean="0"/>
              <a:t>, 2007: the clusters that represent the main </a:t>
            </a:r>
            <a:r>
              <a:rPr lang="en-US" altLang="zh-CN" smtClean="0">
                <a:solidFill>
                  <a:srgbClr val="0000FF"/>
                </a:solidFill>
              </a:rPr>
              <a:t>moving direction</a:t>
            </a:r>
            <a:r>
              <a:rPr lang="en-US" altLang="zh-CN" smtClean="0"/>
              <a:t> of sub-trajectories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Convoy Query and Swarm Query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Convoy</a:t>
            </a:r>
            <a:r>
              <a:rPr lang="en-US" altLang="zh-CN" smtClean="0"/>
              <a:t>, </a:t>
            </a:r>
            <a:r>
              <a:rPr lang="en-US" altLang="zh-CN" smtClean="0"/>
              <a:t>Jeung </a:t>
            </a:r>
            <a:r>
              <a:rPr lang="en-US" altLang="zh-CN" i="1" smtClean="0"/>
              <a:t>et.al.</a:t>
            </a:r>
            <a:r>
              <a:rPr lang="en-US" altLang="zh-CN" smtClean="0"/>
              <a:t>, 2008: a group of objects that traveled together </a:t>
            </a:r>
            <a:r>
              <a:rPr lang="en-US" altLang="zh-CN" smtClean="0">
                <a:solidFill>
                  <a:srgbClr val="0000FF"/>
                </a:solidFill>
              </a:rPr>
              <a:t>continuously</a:t>
            </a:r>
            <a:r>
              <a:rPr lang="en-US" altLang="zh-CN" smtClean="0"/>
              <a:t> for a period of time</a:t>
            </a:r>
          </a:p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Swarm</a:t>
            </a:r>
            <a:r>
              <a:rPr lang="en-US" altLang="zh-CN" smtClean="0"/>
              <a:t>, </a:t>
            </a:r>
            <a:r>
              <a:rPr lang="en-US" altLang="zh-CN" smtClean="0"/>
              <a:t>Li </a:t>
            </a:r>
            <a:r>
              <a:rPr lang="en-US" altLang="zh-CN" i="1" smtClean="0"/>
              <a:t>et.al.</a:t>
            </a:r>
            <a:r>
              <a:rPr lang="en-US" altLang="zh-CN" smtClean="0"/>
              <a:t>, 2010: </a:t>
            </a:r>
            <a:r>
              <a:rPr lang="en-US" altLang="zh-CN" smtClean="0">
                <a:solidFill>
                  <a:srgbClr val="0000FF"/>
                </a:solidFill>
              </a:rPr>
              <a:t>relaxed temporal</a:t>
            </a:r>
            <a:r>
              <a:rPr lang="en-US" altLang="zh-CN" smtClean="0"/>
              <a:t> moving object clusters</a:t>
            </a:r>
          </a:p>
          <a:p>
            <a:pPr eaLnBrk="1" hangingPunct="1"/>
            <a:r>
              <a:rPr lang="en-US" altLang="zh-CN" smtClean="0"/>
              <a:t>Why don’t they work on trajectory streams?</a:t>
            </a:r>
          </a:p>
          <a:p>
            <a:pPr lvl="1" eaLnBrk="1" hangingPunct="1"/>
            <a:r>
              <a:rPr lang="en-US" altLang="zh-CN" smtClean="0"/>
              <a:t>Efficency: </a:t>
            </a:r>
            <a:r>
              <a:rPr lang="en-US" altLang="zh-CN" smtClean="0">
                <a:solidFill>
                  <a:srgbClr val="0000FF"/>
                </a:solidFill>
              </a:rPr>
              <a:t>high</a:t>
            </a:r>
            <a:r>
              <a:rPr lang="en-US" altLang="zh-CN" smtClean="0"/>
              <a:t> time or I/O costs</a:t>
            </a:r>
          </a:p>
          <a:p>
            <a:pPr lvl="1" eaLnBrk="1" hangingPunct="1"/>
            <a:r>
              <a:rPr lang="en-US" altLang="zh-CN" smtClean="0"/>
              <a:t>Effectiveness: the cluster must be in </a:t>
            </a:r>
            <a:r>
              <a:rPr lang="en-US" altLang="zh-CN" smtClean="0">
                <a:solidFill>
                  <a:srgbClr val="0000FF"/>
                </a:solidFill>
              </a:rPr>
              <a:t>round</a:t>
            </a:r>
            <a:r>
              <a:rPr lang="en-US" altLang="zh-CN" smtClean="0"/>
              <a:t> shape, i.e, disc</a:t>
            </a:r>
          </a:p>
          <a:p>
            <a:pPr lvl="1" eaLnBrk="1" hangingPunct="1"/>
            <a:r>
              <a:rPr lang="en-US" altLang="zh-CN" smtClean="0"/>
              <a:t>Generate results after </a:t>
            </a:r>
            <a:r>
              <a:rPr lang="en-US" altLang="zh-CN" smtClean="0">
                <a:solidFill>
                  <a:srgbClr val="0000FF"/>
                </a:solidFill>
              </a:rPr>
              <a:t>scaning the entire dataset </a:t>
            </a:r>
            <a:r>
              <a:rPr lang="en-US" altLang="zh-CN" smtClean="0"/>
              <a:t>– for static dataset, but not data streams</a:t>
            </a:r>
          </a:p>
          <a:p>
            <a:pPr lvl="1" eaLnBrk="1" hangingPunct="1"/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solidFill>
                  <a:schemeClr val="tx1"/>
                </a:solidFill>
              </a:rPr>
              <a:t>Introduction</a:t>
            </a:r>
          </a:p>
          <a:p>
            <a:pPr eaLnBrk="1" hangingPunct="1"/>
            <a:r>
              <a:rPr lang="en-US" altLang="zh-CN" smtClean="0"/>
              <a:t>Related Works</a:t>
            </a:r>
          </a:p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Companion Discovery Framework</a:t>
            </a:r>
          </a:p>
          <a:p>
            <a:pPr eaLnBrk="1" hangingPunct="1"/>
            <a:r>
              <a:rPr lang="en-US" altLang="zh-CN" smtClean="0"/>
              <a:t>The Buddy-based Approach</a:t>
            </a:r>
          </a:p>
          <a:p>
            <a:pPr eaLnBrk="1" hangingPunct="1"/>
            <a:r>
              <a:rPr lang="en-US" altLang="zh-CN" smtClean="0"/>
              <a:t>Experiments and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The Framework: Clustering-and-Intersection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altLang="zh-CN" smtClean="0"/>
              <a:t>A two-step process to retrieve the traveling companions</a:t>
            </a:r>
          </a:p>
          <a:p>
            <a:pPr marL="933450" lvl="1" indent="-533400" eaLnBrk="1" hangingPunct="1"/>
            <a:r>
              <a:rPr lang="en-US" altLang="zh-CN" smtClean="0">
                <a:solidFill>
                  <a:srgbClr val="0000FF"/>
                </a:solidFill>
              </a:rPr>
              <a:t>clustering</a:t>
            </a:r>
            <a:r>
              <a:rPr lang="en-US" altLang="zh-CN" smtClean="0"/>
              <a:t> the objects in each snapshot</a:t>
            </a:r>
          </a:p>
          <a:p>
            <a:pPr marL="933450" lvl="1" indent="-533400" eaLnBrk="1" hangingPunct="1"/>
            <a:r>
              <a:rPr lang="en-US" altLang="zh-CN" smtClean="0">
                <a:solidFill>
                  <a:srgbClr val="0000FF"/>
                </a:solidFill>
              </a:rPr>
              <a:t>intersecting</a:t>
            </a:r>
            <a:r>
              <a:rPr lang="en-US" altLang="zh-CN" smtClean="0"/>
              <a:t> the clusters to generate companion candidates, if the candidates meet the size and time standards, output them as companion </a:t>
            </a:r>
          </a:p>
          <a:p>
            <a:pPr marL="533400" indent="-533400" eaLnBrk="1" hangingPunct="1"/>
            <a:endParaRPr lang="en-US" altLang="zh-CN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Example of CI: </a:t>
            </a:r>
            <a:r>
              <a:rPr lang="el-GR" altLang="zh-CN" i="1" smtClean="0">
                <a:latin typeface="Times New Roman"/>
                <a:ea typeface="SimSun" pitchFamily="2" charset="-122"/>
                <a:cs typeface="Times New Roman"/>
              </a:rPr>
              <a:t>δ</a:t>
            </a:r>
            <a:r>
              <a:rPr lang="en-US" altLang="zh-CN" i="1" baseline="-25000" smtClean="0">
                <a:latin typeface="Times New Roman"/>
                <a:ea typeface="SimSun" pitchFamily="2" charset="-122"/>
                <a:cs typeface="Times New Roman"/>
              </a:rPr>
              <a:t>t</a:t>
            </a:r>
            <a:r>
              <a:rPr lang="en-US" altLang="zh-CN" smtClean="0">
                <a:latin typeface="Times New Roman"/>
                <a:ea typeface="SimSun" pitchFamily="2" charset="-122"/>
                <a:cs typeface="Times New Roman"/>
              </a:rPr>
              <a:t>=40m, </a:t>
            </a:r>
            <a:r>
              <a:rPr lang="el-GR" altLang="zh-CN" i="1" smtClean="0">
                <a:ea typeface="SimSun" pitchFamily="2" charset="-122"/>
                <a:cs typeface="Times New Roman"/>
              </a:rPr>
              <a:t>δ</a:t>
            </a:r>
            <a:r>
              <a:rPr lang="en-US" altLang="zh-CN" i="1" baseline="-25000" smtClean="0">
                <a:ea typeface="SimSun" pitchFamily="2" charset="-122"/>
                <a:cs typeface="Times New Roman"/>
              </a:rPr>
              <a:t>s</a:t>
            </a:r>
            <a:r>
              <a:rPr lang="en-US" altLang="zh-CN" smtClean="0">
                <a:ea typeface="SimSun" pitchFamily="2" charset="-122"/>
                <a:cs typeface="Times New Roman"/>
              </a:rPr>
              <a:t>=4</a:t>
            </a:r>
            <a:endParaRPr lang="en-US" altLang="zh-CN" smtClean="0">
              <a:ea typeface="SimSun" pitchFamily="2" charset="-122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1000108"/>
            <a:ext cx="946150" cy="275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4816" y="1071546"/>
            <a:ext cx="895350" cy="225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58" y="3857628"/>
            <a:ext cx="1433098" cy="117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71736" y="1081082"/>
            <a:ext cx="979487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428860" y="1081082"/>
            <a:ext cx="11239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7158" y="5786454"/>
            <a:ext cx="1023078" cy="59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52" name="Picture 1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630479" y="3429000"/>
            <a:ext cx="6556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53" name="Picture 1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071670" y="3857628"/>
            <a:ext cx="1389730" cy="117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54" name="Picture 14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071670" y="5072074"/>
            <a:ext cx="1498148" cy="871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55" name="Picture 15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143108" y="6000768"/>
            <a:ext cx="1030963" cy="59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56" name="Picture 1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572000" y="1000108"/>
            <a:ext cx="1266825" cy="269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57" name="Picture 17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714744" y="3929066"/>
            <a:ext cx="1559257" cy="1600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59" name="Picture 19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429256" y="3857628"/>
            <a:ext cx="1379873" cy="1636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0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4572000" y="5929330"/>
            <a:ext cx="1133467" cy="59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1" name="Picture 21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858016" y="857232"/>
            <a:ext cx="1295400" cy="289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2" name="Picture 22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7358082" y="3786190"/>
            <a:ext cx="138972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3" name="Picture 23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7429520" y="5901575"/>
            <a:ext cx="1133467" cy="59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Analysis of Clustering-and-Intersection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20040" indent="-320040" eaLnBrk="1" hangingPunct="1"/>
            <a:r>
              <a:rPr lang="en-US" altLang="zh-CN" smtClean="0"/>
              <a:t>Pros: Guarantee </a:t>
            </a:r>
            <a:r>
              <a:rPr lang="en-US" altLang="zh-CN" smtClean="0">
                <a:solidFill>
                  <a:srgbClr val="0000FF"/>
                </a:solidFill>
              </a:rPr>
              <a:t>not missing</a:t>
            </a:r>
            <a:r>
              <a:rPr lang="en-US" altLang="zh-CN" smtClean="0"/>
              <a:t> any companions</a:t>
            </a:r>
          </a:p>
          <a:p>
            <a:pPr marL="320040" indent="-320040" eaLnBrk="1" hangingPunct="1"/>
            <a:endParaRPr lang="en-US" altLang="zh-CN" smtClean="0"/>
          </a:p>
          <a:p>
            <a:pPr marL="320040" indent="-320040" eaLnBrk="1" hangingPunct="1"/>
            <a:r>
              <a:rPr lang="en-US" altLang="zh-CN" smtClean="0"/>
              <a:t>Cons: </a:t>
            </a:r>
            <a:r>
              <a:rPr lang="en-US" altLang="zh-CN" smtClean="0">
                <a:solidFill>
                  <a:srgbClr val="0000FF"/>
                </a:solidFill>
              </a:rPr>
              <a:t>high</a:t>
            </a:r>
            <a:r>
              <a:rPr lang="en-US" altLang="zh-CN" smtClean="0"/>
              <a:t> costs on both clustering and intersection steps</a:t>
            </a:r>
          </a:p>
          <a:p>
            <a:pPr marL="320040" indent="-320040"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In each snapshot, the intersection is carried out in </a:t>
            </a:r>
            <a:r>
              <a:rPr lang="en-US" altLang="zh-CN" smtClean="0">
                <a:solidFill>
                  <a:srgbClr val="0000FF"/>
                </a:solidFill>
              </a:rPr>
              <a:t>every pair </a:t>
            </a:r>
            <a:r>
              <a:rPr lang="en-US" altLang="zh-CN" smtClean="0"/>
              <a:t>of candidate and cluster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Some </a:t>
            </a:r>
            <a:r>
              <a:rPr lang="en-US" altLang="zh-CN" smtClean="0">
                <a:solidFill>
                  <a:srgbClr val="0000FF"/>
                </a:solidFill>
              </a:rPr>
              <a:t>redundant</a:t>
            </a:r>
            <a:r>
              <a:rPr lang="en-US" altLang="zh-CN" smtClean="0"/>
              <a:t> and </a:t>
            </a:r>
            <a:r>
              <a:rPr lang="en-US" altLang="zh-CN" smtClean="0">
                <a:solidFill>
                  <a:srgbClr val="0000FF"/>
                </a:solidFill>
              </a:rPr>
              <a:t>unnecessary</a:t>
            </a:r>
            <a:r>
              <a:rPr lang="en-US" altLang="zh-CN" smtClean="0"/>
              <a:t> candidates are stored</a:t>
            </a:r>
          </a:p>
          <a:p>
            <a:pPr eaLnBrk="1" hangingPunct="1"/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The Smart Intersection and Closed Candidates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Can we </a:t>
            </a:r>
            <a:r>
              <a:rPr lang="en-US" altLang="zh-CN" smtClean="0">
                <a:solidFill>
                  <a:srgbClr val="0000FF"/>
                </a:solidFill>
              </a:rPr>
              <a:t>stop</a:t>
            </a:r>
            <a:r>
              <a:rPr lang="en-US" altLang="zh-CN" smtClean="0"/>
              <a:t> the intersection </a:t>
            </a:r>
            <a:r>
              <a:rPr lang="en-US" altLang="zh-CN" smtClean="0">
                <a:solidFill>
                  <a:srgbClr val="0000FF"/>
                </a:solidFill>
              </a:rPr>
              <a:t>earlier</a:t>
            </a:r>
            <a:r>
              <a:rPr lang="en-US" altLang="zh-CN" smtClean="0"/>
              <a:t>?</a:t>
            </a:r>
          </a:p>
          <a:p>
            <a:pPr lvl="1" eaLnBrk="1" hangingPunct="1"/>
            <a:r>
              <a:rPr lang="en-US" altLang="zh-CN" sz="2800" smtClean="0"/>
              <a:t>Smart Intersection: if the objects of a candidate </a:t>
            </a:r>
            <a:r>
              <a:rPr lang="en-US" altLang="zh-CN" sz="2800" smtClean="0">
                <a:solidFill>
                  <a:srgbClr val="0000FF"/>
                </a:solidFill>
              </a:rPr>
              <a:t>has already been found</a:t>
            </a:r>
            <a:r>
              <a:rPr lang="en-US" altLang="zh-CN" sz="2800" smtClean="0"/>
              <a:t> in a cluster, no need to intersect the candidate furthermore with other clusters</a:t>
            </a:r>
            <a:endParaRPr lang="en-US" altLang="zh-CN" smtClean="0"/>
          </a:p>
          <a:p>
            <a:pPr eaLnBrk="1" hangingPunct="1"/>
            <a:r>
              <a:rPr lang="en-US" altLang="zh-CN" smtClean="0"/>
              <a:t>Can we only add the </a:t>
            </a:r>
            <a:r>
              <a:rPr lang="en-US" altLang="zh-CN" smtClean="0">
                <a:solidFill>
                  <a:srgbClr val="0000FF"/>
                </a:solidFill>
              </a:rPr>
              <a:t>necessary</a:t>
            </a:r>
            <a:r>
              <a:rPr lang="en-US" altLang="zh-CN" smtClean="0"/>
              <a:t> ones?</a:t>
            </a:r>
          </a:p>
          <a:p>
            <a:pPr lvl="1" eaLnBrk="1" hangingPunct="1"/>
            <a:r>
              <a:rPr lang="en-US" altLang="zh-CN" sz="2800" smtClean="0"/>
              <a:t>Closed candidate: for a new candidate </a:t>
            </a:r>
            <a:r>
              <a:rPr lang="en-US" altLang="zh-CN" sz="2800" i="1" smtClean="0"/>
              <a:t>r</a:t>
            </a:r>
            <a:r>
              <a:rPr lang="en-US" altLang="zh-CN" sz="2800" i="1" baseline="-25000" smtClean="0"/>
              <a:t>i</a:t>
            </a:r>
            <a:r>
              <a:rPr lang="en-US" altLang="zh-CN" sz="2800" smtClean="0"/>
              <a:t>, if there exists already another candidate </a:t>
            </a:r>
            <a:r>
              <a:rPr lang="en-US" altLang="zh-CN" sz="2800" i="1" smtClean="0"/>
              <a:t>r</a:t>
            </a:r>
            <a:r>
              <a:rPr lang="en-US" altLang="zh-CN" sz="2800" i="1" baseline="-25000" smtClean="0"/>
              <a:t>j</a:t>
            </a:r>
            <a:r>
              <a:rPr lang="en-US" altLang="zh-CN" sz="2800" smtClean="0"/>
              <a:t> that            , and </a:t>
            </a:r>
            <a:r>
              <a:rPr lang="en-US" altLang="zh-CN" sz="2800" smtClean="0">
                <a:solidFill>
                  <a:srgbClr val="0000FF"/>
                </a:solidFill>
              </a:rPr>
              <a:t>duration(</a:t>
            </a:r>
            <a:r>
              <a:rPr lang="en-US" altLang="zh-CN" sz="2800" i="1" smtClean="0">
                <a:solidFill>
                  <a:srgbClr val="0000FF"/>
                </a:solidFill>
              </a:rPr>
              <a:t>r</a:t>
            </a:r>
            <a:r>
              <a:rPr lang="en-US" altLang="zh-CN" sz="2800" i="1" baseline="-25000" smtClean="0">
                <a:solidFill>
                  <a:srgbClr val="0000FF"/>
                </a:solidFill>
              </a:rPr>
              <a:t>j</a:t>
            </a:r>
            <a:r>
              <a:rPr lang="en-US" altLang="zh-CN" sz="2800" smtClean="0">
                <a:solidFill>
                  <a:srgbClr val="0000FF"/>
                </a:solidFill>
              </a:rPr>
              <a:t>) </a:t>
            </a:r>
            <a:r>
              <a:rPr lang="en-US" altLang="zh-CN" sz="2800" smtClean="0">
                <a:solidFill>
                  <a:srgbClr val="0000FF"/>
                </a:solidFill>
                <a:cs typeface="Times New Roman"/>
              </a:rPr>
              <a:t>≥ </a:t>
            </a:r>
            <a:r>
              <a:rPr lang="en-US" altLang="zh-CN" sz="2800" smtClean="0">
                <a:solidFill>
                  <a:srgbClr val="0000FF"/>
                </a:solidFill>
              </a:rPr>
              <a:t>duration (</a:t>
            </a:r>
            <a:r>
              <a:rPr lang="en-US" altLang="zh-CN" sz="2800" i="1" smtClean="0">
                <a:solidFill>
                  <a:srgbClr val="0000FF"/>
                </a:solidFill>
              </a:rPr>
              <a:t>r</a:t>
            </a:r>
            <a:r>
              <a:rPr lang="en-US" altLang="zh-CN" sz="2800" i="1" baseline="-25000" smtClean="0">
                <a:solidFill>
                  <a:srgbClr val="0000FF"/>
                </a:solidFill>
              </a:rPr>
              <a:t>i</a:t>
            </a:r>
            <a:r>
              <a:rPr lang="en-US" altLang="zh-CN" sz="2800" smtClean="0">
                <a:solidFill>
                  <a:srgbClr val="0000FF"/>
                </a:solidFill>
              </a:rPr>
              <a:t>)</a:t>
            </a:r>
            <a:r>
              <a:rPr lang="en-US" altLang="zh-CN" sz="2800" smtClean="0"/>
              <a:t>, then </a:t>
            </a:r>
            <a:r>
              <a:rPr lang="en-US" altLang="zh-CN" sz="2800" i="1" smtClean="0"/>
              <a:t>r</a:t>
            </a:r>
            <a:r>
              <a:rPr lang="en-US" altLang="zh-CN" sz="2800" i="1" baseline="-25000" smtClean="0"/>
              <a:t>i</a:t>
            </a:r>
            <a:r>
              <a:rPr lang="en-US" altLang="zh-CN" sz="2800" smtClean="0"/>
              <a:t> is not necessary to add into the memory</a:t>
            </a:r>
            <a:endParaRPr lang="en-US" altLang="zh-CN" smtClean="0"/>
          </a:p>
          <a:p>
            <a:pPr eaLnBrk="1" hangingPunct="1"/>
            <a:endParaRPr lang="en-US" altLang="zh-CN" smtClean="0"/>
          </a:p>
          <a:p>
            <a:pPr eaLnBrk="1" hangingPunct="1"/>
            <a:endParaRPr lang="en-US" altLang="zh-CN" smtClean="0"/>
          </a:p>
          <a:p>
            <a:pPr eaLnBrk="1" hangingPunct="1"/>
            <a:endParaRPr lang="en-US" altLang="zh-CN" smtClean="0"/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6643702" y="4143380"/>
          <a:ext cx="962025" cy="571500"/>
        </p:xfrm>
        <a:graphic>
          <a:graphicData uri="http://schemas.openxmlformats.org/presentationml/2006/ole">
            <p:oleObj spid="_x0000_s6145" name="Equation" r:id="rId4" imgW="406080" imgH="241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z="2800" smtClean="0">
                <a:ea typeface="SimSun" pitchFamily="2" charset="-122"/>
              </a:rPr>
              <a:t>Example of Smart-Intersection and Closed Candidates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1000108"/>
            <a:ext cx="946150" cy="275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4816" y="1071546"/>
            <a:ext cx="895350" cy="225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58" y="3857628"/>
            <a:ext cx="1433098" cy="117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71736" y="1081082"/>
            <a:ext cx="979487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428860" y="1081082"/>
            <a:ext cx="11239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7158" y="5786454"/>
            <a:ext cx="1023078" cy="59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1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630479" y="3429000"/>
            <a:ext cx="6556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1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071670" y="3857628"/>
            <a:ext cx="1389730" cy="117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14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071670" y="5072074"/>
            <a:ext cx="1498148" cy="871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15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143108" y="6000768"/>
            <a:ext cx="1030963" cy="59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1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572000" y="1000108"/>
            <a:ext cx="1266825" cy="269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21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858016" y="857232"/>
            <a:ext cx="1295400" cy="289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143372" y="3786189"/>
            <a:ext cx="1214446" cy="2065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内容占位符 2"/>
          <p:cNvSpPr>
            <a:spLocks noGrp="1"/>
          </p:cNvSpPr>
          <p:nvPr>
            <p:ph idx="1"/>
          </p:nvPr>
        </p:nvSpPr>
        <p:spPr>
          <a:xfrm>
            <a:off x="5357818" y="3714752"/>
            <a:ext cx="1428760" cy="2428892"/>
          </a:xfrm>
        </p:spPr>
        <p:txBody>
          <a:bodyPr/>
          <a:lstStyle/>
          <a:p>
            <a:pPr marL="0" indent="0" algn="just">
              <a:buNone/>
            </a:pPr>
            <a:r>
              <a:rPr lang="en-US" altLang="zh-CN" sz="1800" smtClean="0">
                <a:solidFill>
                  <a:srgbClr val="0000FF"/>
                </a:solidFill>
              </a:rPr>
              <a:t>Once we found r</a:t>
            </a:r>
            <a:r>
              <a:rPr lang="en-US" altLang="zh-CN" sz="1800" baseline="-25000" smtClean="0">
                <a:solidFill>
                  <a:srgbClr val="0000FF"/>
                </a:solidFill>
              </a:rPr>
              <a:t>1</a:t>
            </a:r>
            <a:r>
              <a:rPr lang="en-US" altLang="zh-CN" sz="1800" smtClean="0">
                <a:solidFill>
                  <a:srgbClr val="0000FF"/>
                </a:solidFill>
              </a:rPr>
              <a:t>’s objects in c</a:t>
            </a:r>
            <a:r>
              <a:rPr lang="en-US" altLang="zh-CN" sz="1800" baseline="-25000" smtClean="0">
                <a:solidFill>
                  <a:srgbClr val="0000FF"/>
                </a:solidFill>
              </a:rPr>
              <a:t>1</a:t>
            </a:r>
            <a:r>
              <a:rPr lang="en-US" altLang="zh-CN" sz="1800" smtClean="0">
                <a:solidFill>
                  <a:srgbClr val="0000FF"/>
                </a:solidFill>
              </a:rPr>
              <a:t>, stop the interesection; do not add the un-closed candidates</a:t>
            </a:r>
          </a:p>
          <a:p>
            <a:pPr marL="0" indent="0" algn="just">
              <a:buNone/>
            </a:pPr>
            <a:endParaRPr lang="zh-CN" altLang="en-US" sz="1800">
              <a:solidFill>
                <a:srgbClr val="0000FF"/>
              </a:solidFill>
            </a:endParaRPr>
          </a:p>
        </p:txBody>
      </p:sp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6929453" y="3857628"/>
            <a:ext cx="1389499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6" name="Picture 8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3714744" y="6000768"/>
            <a:ext cx="176601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7" name="Picture 9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6858016" y="5857892"/>
            <a:ext cx="1222337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solidFill>
                  <a:schemeClr val="tx1"/>
                </a:solidFill>
              </a:rPr>
              <a:t>Introduction</a:t>
            </a:r>
          </a:p>
          <a:p>
            <a:pPr eaLnBrk="1" hangingPunct="1"/>
            <a:r>
              <a:rPr lang="en-US" altLang="zh-CN" smtClean="0"/>
              <a:t>Related Works</a:t>
            </a:r>
          </a:p>
          <a:p>
            <a:pPr eaLnBrk="1" hangingPunct="1"/>
            <a:r>
              <a:rPr lang="en-US" altLang="zh-CN" smtClean="0"/>
              <a:t>Companion Discovery Framework</a:t>
            </a:r>
          </a:p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The Buddy-based Approach</a:t>
            </a:r>
          </a:p>
          <a:p>
            <a:pPr eaLnBrk="1" hangingPunct="1"/>
            <a:r>
              <a:rPr lang="en-US" altLang="zh-CN" smtClean="0"/>
              <a:t>Experiments and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Introduction</a:t>
            </a:r>
          </a:p>
          <a:p>
            <a:pPr eaLnBrk="1" hangingPunct="1"/>
            <a:r>
              <a:rPr lang="en-US" altLang="zh-CN" smtClean="0"/>
              <a:t>Related Works</a:t>
            </a:r>
          </a:p>
          <a:p>
            <a:pPr eaLnBrk="1" hangingPunct="1"/>
            <a:r>
              <a:rPr lang="en-US" altLang="zh-CN" smtClean="0"/>
              <a:t>Companion Discovery Framework</a:t>
            </a:r>
          </a:p>
          <a:p>
            <a:pPr eaLnBrk="1" hangingPunct="1"/>
            <a:r>
              <a:rPr lang="en-US" altLang="zh-CN" smtClean="0"/>
              <a:t>The Buddy-based Approach</a:t>
            </a:r>
          </a:p>
          <a:p>
            <a:pPr eaLnBrk="1" hangingPunct="1"/>
            <a:r>
              <a:rPr lang="en-US" altLang="zh-CN" smtClean="0"/>
              <a:t>Experiments and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The Bottleneck of Companion Discovery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71546"/>
            <a:ext cx="8424863" cy="5183187"/>
          </a:xfrm>
        </p:spPr>
        <p:txBody>
          <a:bodyPr/>
          <a:lstStyle/>
          <a:p>
            <a:pPr eaLnBrk="1" hangingPunct="1"/>
            <a:r>
              <a:rPr lang="en-US" altLang="zh-CN" smtClean="0"/>
              <a:t>The clustering step: density-based clustering algorithm cost </a:t>
            </a:r>
            <a:r>
              <a:rPr lang="en-US" altLang="zh-CN" smtClean="0">
                <a:solidFill>
                  <a:srgbClr val="0000FF"/>
                </a:solidFill>
              </a:rPr>
              <a:t>O(</a:t>
            </a:r>
            <a:r>
              <a:rPr lang="en-US" altLang="zh-CN" i="1" smtClean="0">
                <a:solidFill>
                  <a:srgbClr val="0000FF"/>
                </a:solidFill>
              </a:rPr>
              <a:t>n</a:t>
            </a:r>
            <a:r>
              <a:rPr lang="en-US" altLang="zh-CN" baseline="30000" smtClean="0">
                <a:solidFill>
                  <a:srgbClr val="0000FF"/>
                </a:solidFill>
              </a:rPr>
              <a:t>2</a:t>
            </a:r>
            <a:r>
              <a:rPr lang="en-US" altLang="zh-CN" smtClean="0">
                <a:solidFill>
                  <a:srgbClr val="0000FF"/>
                </a:solidFill>
              </a:rPr>
              <a:t>)</a:t>
            </a:r>
            <a:r>
              <a:rPr lang="en-US" altLang="zh-CN" smtClean="0"/>
              <a:t> time without spatial index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It is costly to maintain a spatial index in each snapshot , since the object locations change a lot [Lee et.al., 2003]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The clustering step is indeed the bottleneck</a:t>
            </a:r>
          </a:p>
          <a:p>
            <a:pPr eaLnBrk="1" hangingPunct="1"/>
            <a:endParaRPr lang="en-US" altLang="zh-CN" smtClean="0"/>
          </a:p>
          <a:p>
            <a:pPr eaLnBrk="1" hangingPunct="1"/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宋体" charset="-122"/>
              </a:rPr>
              <a:t>The Buddy-based Approach </a:t>
            </a:r>
            <a:endParaRPr lang="zh-CN" altLang="en-US" smtClean="0">
              <a:ea typeface="宋体" charset="-122"/>
            </a:endParaRPr>
          </a:p>
        </p:txBody>
      </p:sp>
      <p:sp>
        <p:nvSpPr>
          <p:cNvPr id="2969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Intuition: Speed up the clustering step by reusing the information of previous clusters </a:t>
            </a:r>
          </a:p>
          <a:p>
            <a:pPr eaLnBrk="1" hangingPunct="1"/>
            <a:r>
              <a:rPr lang="en-US" altLang="zh-CN" smtClean="0"/>
              <a:t>Observation:  People, animal and other creatures like to travel within </a:t>
            </a:r>
            <a:r>
              <a:rPr lang="en-US" altLang="zh-CN" smtClean="0">
                <a:solidFill>
                  <a:srgbClr val="0000FF"/>
                </a:solidFill>
              </a:rPr>
              <a:t>small groups </a:t>
            </a:r>
            <a:r>
              <a:rPr lang="en-US" altLang="zh-CN" smtClean="0"/>
              <a:t>– the buddies</a:t>
            </a:r>
          </a:p>
          <a:p>
            <a:pPr lvl="1" eaLnBrk="1" hangingPunct="1"/>
            <a:r>
              <a:rPr lang="en-US" altLang="zh-CN" smtClean="0"/>
              <a:t>Couples/close friends like to travel together</a:t>
            </a:r>
          </a:p>
          <a:p>
            <a:pPr lvl="1" eaLnBrk="1" hangingPunct="1"/>
            <a:r>
              <a:rPr lang="en-US" altLang="zh-CN" smtClean="0"/>
              <a:t>Animals migrate in families</a:t>
            </a:r>
          </a:p>
          <a:p>
            <a:endParaRPr lang="zh-CN" altLang="en-US" smtClean="0"/>
          </a:p>
        </p:txBody>
      </p:sp>
      <p:pic>
        <p:nvPicPr>
          <p:cNvPr id="29700" name="Picture 2" descr="https://encrypted-tbn2.google.com/images?q=tbn:ANd9GcSpivGxF975hNT490IlsNxHV8TV3oMAwP3yIR__QGT6aXxxcS4Lu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4357688"/>
            <a:ext cx="239077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4" descr="https://encrypted-tbn3.google.com/images?q=tbn:ANd9GcS5OK30y6tFC-iahOWj_ZTqxNYKeSDJyGbFydXygXKmS6Ufdqbneg"/>
          <p:cNvPicPr>
            <a:picLocks noChangeAspect="1" noChangeArrowheads="1"/>
          </p:cNvPicPr>
          <p:nvPr/>
        </p:nvPicPr>
        <p:blipFill>
          <a:blip r:embed="rId3"/>
          <a:srcRect t="14999" b="14999"/>
          <a:stretch>
            <a:fillRect/>
          </a:stretch>
        </p:blipFill>
        <p:spPr bwMode="auto">
          <a:xfrm>
            <a:off x="928688" y="4357688"/>
            <a:ext cx="28575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宋体" charset="-122"/>
              </a:rPr>
              <a:t>The Buddy Maintainence</a:t>
            </a:r>
            <a:endParaRPr lang="zh-CN" altLang="en-US" smtClean="0">
              <a:ea typeface="宋体" charset="-122"/>
            </a:endParaRPr>
          </a:p>
        </p:txBody>
      </p:sp>
      <p:sp>
        <p:nvSpPr>
          <p:cNvPr id="3072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Although the buddies may not be larger enough as the companion, they can still be used to improve clustering efficiency </a:t>
            </a:r>
          </a:p>
          <a:p>
            <a:pPr eaLnBrk="1" hangingPunct="1"/>
            <a:r>
              <a:rPr lang="en-US" altLang="zh-CN" smtClean="0"/>
              <a:t>The buddy only stores the relationships of objects</a:t>
            </a:r>
          </a:p>
          <a:p>
            <a:r>
              <a:rPr lang="en-US" altLang="zh-CN" smtClean="0"/>
              <a:t>The maintain cost of buddies is low: with buddy </a:t>
            </a:r>
            <a:r>
              <a:rPr lang="en-US" altLang="zh-CN" smtClean="0">
                <a:solidFill>
                  <a:srgbClr val="0000FF"/>
                </a:solidFill>
              </a:rPr>
              <a:t>radius</a:t>
            </a:r>
            <a:r>
              <a:rPr lang="en-US" altLang="zh-CN" smtClean="0"/>
              <a:t>, </a:t>
            </a:r>
            <a:r>
              <a:rPr lang="en-US" altLang="zh-CN" smtClean="0">
                <a:solidFill>
                  <a:srgbClr val="0000FF"/>
                </a:solidFill>
              </a:rPr>
              <a:t>size</a:t>
            </a:r>
            <a:r>
              <a:rPr lang="en-US" altLang="zh-CN" smtClean="0"/>
              <a:t> and </a:t>
            </a:r>
            <a:r>
              <a:rPr lang="en-US" altLang="zh-CN" smtClean="0">
                <a:solidFill>
                  <a:srgbClr val="0000FF"/>
                </a:solidFill>
              </a:rPr>
              <a:t>center, </a:t>
            </a:r>
          </a:p>
          <a:p>
            <a:pPr>
              <a:buNone/>
            </a:pPr>
            <a:r>
              <a:rPr lang="en-US" altLang="zh-CN" smtClean="0">
                <a:solidFill>
                  <a:srgbClr val="0000FF"/>
                </a:solidFill>
              </a:rPr>
              <a:t>   </a:t>
            </a:r>
            <a:r>
              <a:rPr lang="en-US" altLang="zh-CN" smtClean="0"/>
              <a:t> easy to update the buddy’s </a:t>
            </a:r>
          </a:p>
          <a:p>
            <a:pPr>
              <a:buNone/>
            </a:pPr>
            <a:r>
              <a:rPr lang="en-US" altLang="zh-CN" smtClean="0"/>
              <a:t>    information when add/remove </a:t>
            </a:r>
          </a:p>
          <a:p>
            <a:pPr>
              <a:buNone/>
            </a:pPr>
            <a:r>
              <a:rPr lang="en-US" altLang="zh-CN" smtClean="0"/>
              <a:t>    member objects</a:t>
            </a:r>
          </a:p>
          <a:p>
            <a:endParaRPr lang="zh-CN" altLang="en-US" smtClean="0"/>
          </a:p>
        </p:txBody>
      </p:sp>
      <p:pic>
        <p:nvPicPr>
          <p:cNvPr id="30724" name="Picture 1" descr="MicroClusterMergeandSplitExample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643314"/>
            <a:ext cx="2571767" cy="240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The Buddy-based Clustering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How can the buddies help clustering process?</a:t>
            </a:r>
          </a:p>
          <a:p>
            <a:r>
              <a:rPr lang="en-US" altLang="zh-CN" smtClean="0"/>
              <a:t>The principles (Lemma 2 to 4)</a:t>
            </a:r>
          </a:p>
          <a:p>
            <a:pPr lvl="1"/>
            <a:r>
              <a:rPr lang="en-US" altLang="zh-CN" smtClean="0"/>
              <a:t>If a buddy is </a:t>
            </a:r>
            <a:r>
              <a:rPr lang="en-US" altLang="zh-CN" smtClean="0">
                <a:solidFill>
                  <a:srgbClr val="0000FF"/>
                </a:solidFill>
              </a:rPr>
              <a:t>tight</a:t>
            </a:r>
            <a:r>
              <a:rPr lang="en-US" altLang="zh-CN" smtClean="0"/>
              <a:t> (enough size with small radius), all the members of the buddy are </a:t>
            </a:r>
            <a:r>
              <a:rPr lang="en-US" altLang="zh-CN" smtClean="0">
                <a:solidFill>
                  <a:srgbClr val="0000FF"/>
                </a:solidFill>
              </a:rPr>
              <a:t>density-connected</a:t>
            </a:r>
          </a:p>
          <a:p>
            <a:pPr lvl="1"/>
            <a:r>
              <a:rPr lang="en-US" altLang="zh-CN" smtClean="0"/>
              <a:t>If two buddies’ </a:t>
            </a:r>
            <a:r>
              <a:rPr lang="en-US" altLang="zh-CN" smtClean="0">
                <a:solidFill>
                  <a:srgbClr val="0000FF"/>
                </a:solidFill>
              </a:rPr>
              <a:t>center</a:t>
            </a:r>
            <a:r>
              <a:rPr lang="en-US" altLang="zh-CN" smtClean="0"/>
              <a:t> </a:t>
            </a:r>
            <a:r>
              <a:rPr lang="en-US" altLang="zh-CN" smtClean="0">
                <a:solidFill>
                  <a:srgbClr val="0000FF"/>
                </a:solidFill>
              </a:rPr>
              <a:t>distance</a:t>
            </a:r>
            <a:r>
              <a:rPr lang="en-US" altLang="zh-CN" smtClean="0"/>
              <a:t> is </a:t>
            </a:r>
            <a:r>
              <a:rPr lang="en-US" altLang="zh-CN" smtClean="0">
                <a:solidFill>
                  <a:srgbClr val="0000FF"/>
                </a:solidFill>
              </a:rPr>
              <a:t>large</a:t>
            </a:r>
            <a:r>
              <a:rPr lang="en-US" altLang="zh-CN" smtClean="0"/>
              <a:t>, then the two of them </a:t>
            </a:r>
            <a:r>
              <a:rPr lang="en-US" altLang="zh-CN" smtClean="0">
                <a:solidFill>
                  <a:srgbClr val="0000FF"/>
                </a:solidFill>
              </a:rPr>
              <a:t>cannot</a:t>
            </a:r>
            <a:r>
              <a:rPr lang="en-US" altLang="zh-CN" smtClean="0"/>
              <a:t> be directly density connected</a:t>
            </a:r>
          </a:p>
          <a:p>
            <a:pPr lvl="1"/>
            <a:r>
              <a:rPr lang="en-US" altLang="zh-CN" smtClean="0"/>
              <a:t>Lemma 4: If two </a:t>
            </a:r>
            <a:r>
              <a:rPr lang="en-US" altLang="zh-CN" smtClean="0">
                <a:solidFill>
                  <a:srgbClr val="0000FF"/>
                </a:solidFill>
              </a:rPr>
              <a:t>tight</a:t>
            </a:r>
            <a:r>
              <a:rPr lang="en-US" altLang="zh-CN" smtClean="0"/>
              <a:t> buddies are </a:t>
            </a:r>
            <a:r>
              <a:rPr lang="en-US" altLang="zh-CN" smtClean="0">
                <a:solidFill>
                  <a:srgbClr val="0000FF"/>
                </a:solidFill>
              </a:rPr>
              <a:t>close</a:t>
            </a:r>
            <a:r>
              <a:rPr lang="en-US" altLang="zh-CN" smtClean="0"/>
              <a:t>, then all their members are </a:t>
            </a:r>
            <a:r>
              <a:rPr lang="en-US" altLang="zh-CN" smtClean="0">
                <a:solidFill>
                  <a:srgbClr val="0000FF"/>
                </a:solidFill>
              </a:rPr>
              <a:t>density-connected</a:t>
            </a:r>
            <a:endParaRPr lang="zh-CN" altLang="en-US">
              <a:solidFill>
                <a:srgbClr val="0000FF"/>
              </a:solidFill>
            </a:endParaRPr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2"/>
          <a:srcRect b="14556"/>
          <a:stretch>
            <a:fillRect/>
          </a:stretch>
        </p:blipFill>
        <p:spPr bwMode="auto">
          <a:xfrm>
            <a:off x="4500562" y="4500570"/>
            <a:ext cx="4429156" cy="2011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The buddy-based companion discovery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The buddies can be used to help companion discovery</a:t>
            </a:r>
          </a:p>
          <a:p>
            <a:endParaRPr lang="en-US" altLang="zh-CN" smtClean="0"/>
          </a:p>
          <a:p>
            <a:r>
              <a:rPr lang="en-US" altLang="zh-CN" smtClean="0"/>
              <a:t>Construct a </a:t>
            </a:r>
            <a:r>
              <a:rPr lang="en-US" altLang="zh-CN" smtClean="0">
                <a:solidFill>
                  <a:srgbClr val="0000FF"/>
                </a:solidFill>
              </a:rPr>
              <a:t>buddy index </a:t>
            </a:r>
            <a:r>
              <a:rPr lang="en-US" altLang="zh-CN" smtClean="0"/>
              <a:t>{BID, ObjectSet, CanIDs}</a:t>
            </a:r>
          </a:p>
          <a:p>
            <a:endParaRPr lang="en-US" altLang="zh-CN" smtClean="0"/>
          </a:p>
          <a:p>
            <a:r>
              <a:rPr lang="en-US" altLang="zh-CN" smtClean="0"/>
              <a:t>If a buddy </a:t>
            </a:r>
            <a:r>
              <a:rPr lang="en-US" altLang="zh-CN" smtClean="0">
                <a:solidFill>
                  <a:srgbClr val="0000FF"/>
                </a:solidFill>
              </a:rPr>
              <a:t>stay unchanged</a:t>
            </a:r>
            <a:r>
              <a:rPr lang="en-US" altLang="zh-CN" smtClean="0"/>
              <a:t>, then the system only needs to </a:t>
            </a:r>
            <a:r>
              <a:rPr lang="en-US" altLang="zh-CN" smtClean="0">
                <a:solidFill>
                  <a:schemeClr val="tx1"/>
                </a:solidFill>
              </a:rPr>
              <a:t>check</a:t>
            </a:r>
            <a:r>
              <a:rPr lang="en-US" altLang="zh-CN" smtClean="0">
                <a:solidFill>
                  <a:srgbClr val="0000FF"/>
                </a:solidFill>
              </a:rPr>
              <a:t> the buddy ID</a:t>
            </a:r>
            <a:r>
              <a:rPr lang="en-US" altLang="zh-CN" smtClean="0"/>
              <a:t> without looking object details in the intersection process – reduce the intersection times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62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1571612"/>
            <a:ext cx="1368455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Example: The Buddy-based Approach</a:t>
            </a:r>
            <a:endParaRPr lang="zh-CN" altLang="en-US"/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1142984"/>
            <a:ext cx="928694" cy="296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1357298"/>
            <a:ext cx="928694" cy="2343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596" y="4071942"/>
            <a:ext cx="1220381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596" y="5214950"/>
            <a:ext cx="1217667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61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71736" y="1571612"/>
            <a:ext cx="102365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63" name="Pictur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71736" y="3643314"/>
            <a:ext cx="857256" cy="35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67" name="Picture 1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714876" y="857232"/>
            <a:ext cx="1428760" cy="3185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69" name="Picture 17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572000" y="4000504"/>
            <a:ext cx="1714512" cy="189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70" name="Picture 18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143108" y="4143380"/>
            <a:ext cx="1582737" cy="214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71" name="Picture 19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929453" y="928670"/>
            <a:ext cx="1559549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72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215206" y="3714752"/>
            <a:ext cx="857256" cy="35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74" name="Picture 22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786578" y="4143380"/>
            <a:ext cx="18161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solidFill>
                  <a:schemeClr val="tx1"/>
                </a:solidFill>
              </a:rPr>
              <a:t>Introduction</a:t>
            </a:r>
          </a:p>
          <a:p>
            <a:pPr eaLnBrk="1" hangingPunct="1"/>
            <a:r>
              <a:rPr lang="en-US" altLang="zh-CN" smtClean="0"/>
              <a:t>Related Works</a:t>
            </a:r>
          </a:p>
          <a:p>
            <a:pPr eaLnBrk="1" hangingPunct="1"/>
            <a:r>
              <a:rPr lang="en-US" altLang="zh-CN" smtClean="0"/>
              <a:t>Companion Discovery Framework</a:t>
            </a:r>
          </a:p>
          <a:p>
            <a:pPr eaLnBrk="1" hangingPunct="1"/>
            <a:r>
              <a:rPr lang="en-US" altLang="zh-CN" smtClean="0"/>
              <a:t>The Buddy-based Approach</a:t>
            </a:r>
          </a:p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Experiments and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Experiment Setup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125539"/>
            <a:ext cx="8424863" cy="2303462"/>
          </a:xfrm>
        </p:spPr>
        <p:txBody>
          <a:bodyPr/>
          <a:lstStyle/>
          <a:p>
            <a:r>
              <a:rPr lang="en-US" altLang="zh-CN" smtClean="0"/>
              <a:t>Four datasets: two real, two synthetic</a:t>
            </a:r>
          </a:p>
          <a:p>
            <a:r>
              <a:rPr lang="en-US" altLang="zh-CN" smtClean="0"/>
              <a:t>comparing the methods of smart-and-closed (SC), buddy-based (BU) with clutering-and-intersection (CI), trajectory clustering (TC) and swarm pattern (SW)</a:t>
            </a:r>
            <a:endParaRPr lang="zh-CN" altLang="en-US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214686"/>
            <a:ext cx="8042134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Efficency Study I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86578" y="1142984"/>
            <a:ext cx="2066881" cy="5160982"/>
          </a:xfrm>
        </p:spPr>
        <p:txBody>
          <a:bodyPr/>
          <a:lstStyle/>
          <a:p>
            <a:r>
              <a:rPr lang="en-US" altLang="zh-CN" smtClean="0"/>
              <a:t>BU costs only </a:t>
            </a:r>
            <a:r>
              <a:rPr lang="en-US" altLang="zh-CN" smtClean="0">
                <a:solidFill>
                  <a:srgbClr val="0000FF"/>
                </a:solidFill>
              </a:rPr>
              <a:t>10-20% </a:t>
            </a:r>
            <a:r>
              <a:rPr lang="en-US" altLang="zh-CN" smtClean="0"/>
              <a:t>time of CI</a:t>
            </a:r>
          </a:p>
          <a:p>
            <a:r>
              <a:rPr lang="en-US" altLang="zh-CN" smtClean="0"/>
              <a:t>SC costs </a:t>
            </a:r>
            <a:r>
              <a:rPr lang="en-US" altLang="zh-CN" smtClean="0">
                <a:solidFill>
                  <a:srgbClr val="0000FF"/>
                </a:solidFill>
              </a:rPr>
              <a:t>20-30%</a:t>
            </a:r>
            <a:r>
              <a:rPr lang="en-US" altLang="zh-CN" smtClean="0"/>
              <a:t> time of CI</a:t>
            </a:r>
          </a:p>
          <a:p>
            <a:r>
              <a:rPr lang="en-US" altLang="zh-CN" smtClean="0"/>
              <a:t>Larger </a:t>
            </a:r>
            <a:r>
              <a:rPr lang="el-GR" altLang="zh-CN" i="1" smtClean="0">
                <a:latin typeface="Times New Roman"/>
                <a:cs typeface="Times New Roman"/>
              </a:rPr>
              <a:t>δ</a:t>
            </a:r>
            <a:r>
              <a:rPr lang="en-US" altLang="zh-CN" i="1" baseline="-25000" smtClean="0">
                <a:latin typeface="Times New Roman"/>
                <a:cs typeface="Times New Roman"/>
              </a:rPr>
              <a:t>t</a:t>
            </a:r>
            <a:r>
              <a:rPr lang="en-US" altLang="zh-CN" smtClean="0"/>
              <a:t>, less time</a:t>
            </a:r>
            <a:endParaRPr lang="zh-CN" altLang="en-US" baseline="-2500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857628"/>
            <a:ext cx="62928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071546"/>
            <a:ext cx="6310313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Efficency Study II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572264" y="1125538"/>
            <a:ext cx="2357454" cy="5303858"/>
          </a:xfrm>
        </p:spPr>
        <p:txBody>
          <a:bodyPr/>
          <a:lstStyle/>
          <a:p>
            <a:r>
              <a:rPr lang="en-US" altLang="zh-CN" sz="2400" smtClean="0"/>
              <a:t>Larger </a:t>
            </a:r>
            <a:r>
              <a:rPr lang="el-GR" altLang="zh-CN" sz="2400" i="1" smtClean="0">
                <a:cs typeface="Times New Roman"/>
              </a:rPr>
              <a:t>δ</a:t>
            </a:r>
            <a:r>
              <a:rPr lang="en-US" altLang="zh-CN" sz="2400" i="1" baseline="-25000" smtClean="0">
                <a:cs typeface="Times New Roman"/>
              </a:rPr>
              <a:t>s</a:t>
            </a:r>
            <a:r>
              <a:rPr lang="en-US" altLang="zh-CN" sz="2400" smtClean="0"/>
              <a:t>, fewer companion candidagtes, less time </a:t>
            </a:r>
          </a:p>
          <a:p>
            <a:r>
              <a:rPr lang="en-US" altLang="zh-CN" sz="2400" smtClean="0">
                <a:latin typeface="Times New Roman" pitchFamily="18" charset="0"/>
                <a:cs typeface="Times New Roman" pitchFamily="18" charset="0"/>
              </a:rPr>
              <a:t>If the average buddy size is larger than </a:t>
            </a:r>
            <a:r>
              <a:rPr lang="en-US" altLang="zh-CN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2.5</a:t>
            </a:r>
            <a:r>
              <a:rPr lang="en-US" altLang="zh-CN" sz="2400" smtClean="0">
                <a:latin typeface="Times New Roman" pitchFamily="18" charset="0"/>
                <a:cs typeface="Times New Roman" pitchFamily="18" charset="0"/>
              </a:rPr>
              <a:t>, BU outperforms density-based clustering</a:t>
            </a:r>
          </a:p>
          <a:p>
            <a:endParaRPr lang="zh-CN" altLang="en-US" sz="240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142984"/>
            <a:ext cx="6327775" cy="263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786190"/>
            <a:ext cx="6274615" cy="2763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Trajectory Data Streams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ea typeface="굴림" pitchFamily="34" charset="-127"/>
              </a:rPr>
              <a:t>Technical advances in mobile &amp; tracking devices have lead to huge volume of trajectory data</a:t>
            </a:r>
          </a:p>
          <a:p>
            <a:pPr eaLnBrk="1" hangingPunct="1"/>
            <a:r>
              <a:rPr lang="en-US" altLang="ko-KR" smtClean="0">
                <a:solidFill>
                  <a:srgbClr val="0000FF"/>
                </a:solidFill>
                <a:ea typeface="굴림" pitchFamily="34" charset="-127"/>
              </a:rPr>
              <a:t>Trajectory stream</a:t>
            </a:r>
            <a:r>
              <a:rPr lang="en-US" altLang="ko-KR" smtClean="0">
                <a:ea typeface="굴림" pitchFamily="34" charset="-127"/>
              </a:rPr>
              <a:t>: the devices report the object locations with timestamps in sequences</a:t>
            </a:r>
          </a:p>
          <a:p>
            <a:pPr lvl="1" eaLnBrk="1" hangingPunct="1"/>
            <a:r>
              <a:rPr lang="en-US" altLang="zh-CN" smtClean="0">
                <a:solidFill>
                  <a:srgbClr val="0000FF"/>
                </a:solidFill>
                <a:ea typeface="굴림" pitchFamily="34" charset="-127"/>
              </a:rPr>
              <a:t>Taxi</a:t>
            </a:r>
            <a:r>
              <a:rPr lang="en-US" altLang="zh-CN" smtClean="0">
                <a:ea typeface="굴림" pitchFamily="34" charset="-127"/>
              </a:rPr>
              <a:t> traces by GPS</a:t>
            </a:r>
          </a:p>
          <a:p>
            <a:pPr lvl="1" eaLnBrk="1" hangingPunct="1"/>
            <a:r>
              <a:rPr lang="en-US" altLang="zh-CN" smtClean="0">
                <a:solidFill>
                  <a:srgbClr val="0000FF"/>
                </a:solidFill>
                <a:ea typeface="굴림" pitchFamily="34" charset="-127"/>
              </a:rPr>
              <a:t>Animal</a:t>
            </a:r>
            <a:r>
              <a:rPr lang="en-US" altLang="zh-CN" smtClean="0">
                <a:ea typeface="굴림" pitchFamily="34" charset="-127"/>
              </a:rPr>
              <a:t> movements</a:t>
            </a:r>
          </a:p>
          <a:p>
            <a:pPr lvl="1" eaLnBrk="1" hangingPunct="1"/>
            <a:r>
              <a:rPr lang="en-US" altLang="zh-CN" smtClean="0">
                <a:solidFill>
                  <a:srgbClr val="0000FF"/>
                </a:solidFill>
                <a:ea typeface="굴림" pitchFamily="34" charset="-127"/>
              </a:rPr>
              <a:t>Military</a:t>
            </a:r>
            <a:r>
              <a:rPr lang="en-US" altLang="zh-CN" smtClean="0">
                <a:ea typeface="굴림" pitchFamily="34" charset="-127"/>
              </a:rPr>
              <a:t> trajectories on battlefields</a:t>
            </a:r>
          </a:p>
          <a:p>
            <a:pPr lvl="1" eaLnBrk="1" hangingPunct="1"/>
            <a:r>
              <a:rPr lang="en-US" altLang="zh-CN" smtClean="0">
                <a:ea typeface="굴림" pitchFamily="34" charset="-127"/>
              </a:rPr>
              <a:t>Location based social network: </a:t>
            </a:r>
            <a:r>
              <a:rPr lang="en-US" altLang="zh-CN" smtClean="0">
                <a:solidFill>
                  <a:srgbClr val="0000FF"/>
                </a:solidFill>
                <a:ea typeface="굴림" pitchFamily="34" charset="-127"/>
              </a:rPr>
              <a:t>check-in</a:t>
            </a:r>
            <a:r>
              <a:rPr lang="en-US" altLang="zh-CN" smtClean="0">
                <a:ea typeface="굴림" pitchFamily="34" charset="-127"/>
              </a:rPr>
              <a:t> 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宋体" charset="-122"/>
              </a:rPr>
              <a:t>Effectiveness Study</a:t>
            </a:r>
            <a:endParaRPr lang="zh-CN" altLang="en-US" smtClean="0">
              <a:ea typeface="宋体" charset="-122"/>
            </a:endParaRP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6572264" y="1125538"/>
            <a:ext cx="2357454" cy="5303858"/>
          </a:xfrm>
        </p:spPr>
        <p:txBody>
          <a:bodyPr/>
          <a:lstStyle/>
          <a:p>
            <a:r>
              <a:rPr lang="en-US" altLang="zh-CN" sz="2400" smtClean="0"/>
              <a:t>CI’s </a:t>
            </a:r>
            <a:r>
              <a:rPr lang="en-US" altLang="zh-CN" sz="2400" smtClean="0">
                <a:solidFill>
                  <a:srgbClr val="0000FF"/>
                </a:solidFill>
              </a:rPr>
              <a:t>precision</a:t>
            </a:r>
            <a:r>
              <a:rPr lang="en-US" altLang="zh-CN" sz="2400" smtClean="0"/>
              <a:t> is low, too many </a:t>
            </a:r>
            <a:r>
              <a:rPr lang="en-US" altLang="zh-CN" sz="2400" smtClean="0">
                <a:solidFill>
                  <a:srgbClr val="0000FF"/>
                </a:solidFill>
              </a:rPr>
              <a:t>non-closed</a:t>
            </a:r>
            <a:r>
              <a:rPr lang="en-US" altLang="zh-CN" sz="2400" smtClean="0"/>
              <a:t> companions</a:t>
            </a:r>
          </a:p>
          <a:p>
            <a:r>
              <a:rPr lang="en-US" altLang="zh-CN" sz="2400" smtClean="0">
                <a:latin typeface="Times New Roman" pitchFamily="18" charset="0"/>
                <a:cs typeface="Times New Roman" pitchFamily="18" charset="0"/>
              </a:rPr>
              <a:t>TC(Trajectory clustering) may miss some companions</a:t>
            </a:r>
          </a:p>
          <a:p>
            <a:endParaRPr lang="zh-CN" altLang="en-US" sz="2400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14422"/>
            <a:ext cx="6148387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714752"/>
            <a:ext cx="6278563" cy="262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Conclusion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We have investigated the problem of </a:t>
            </a:r>
            <a:r>
              <a:rPr lang="en-US" altLang="zh-CN" smtClean="0">
                <a:solidFill>
                  <a:srgbClr val="0000FF"/>
                </a:solidFill>
              </a:rPr>
              <a:t>companion discovery</a:t>
            </a:r>
            <a:r>
              <a:rPr lang="en-US" altLang="zh-CN" smtClean="0"/>
              <a:t> on streaming trajectories</a:t>
            </a:r>
          </a:p>
          <a:p>
            <a:pPr eaLnBrk="1" hangingPunct="1"/>
            <a:r>
              <a:rPr lang="en-US" altLang="zh-CN" smtClean="0">
                <a:solidFill>
                  <a:srgbClr val="0000FF"/>
                </a:solidFill>
              </a:rPr>
              <a:t>Cluster-and-Intersection framework </a:t>
            </a:r>
            <a:r>
              <a:rPr lang="en-US" altLang="zh-CN" smtClean="0"/>
              <a:t>is introduced as the baseline, the improvement of s</a:t>
            </a:r>
            <a:r>
              <a:rPr lang="en-US" altLang="zh-CN" smtClean="0">
                <a:solidFill>
                  <a:srgbClr val="0000FF"/>
                </a:solidFill>
              </a:rPr>
              <a:t>mart-intersection and closed-candidates</a:t>
            </a:r>
            <a:r>
              <a:rPr lang="en-US" altLang="zh-CN" smtClean="0"/>
              <a:t> are proposed</a:t>
            </a:r>
          </a:p>
          <a:p>
            <a:pPr eaLnBrk="1" hangingPunct="1"/>
            <a:r>
              <a:rPr lang="en-US" altLang="zh-CN" smtClean="0"/>
              <a:t>The </a:t>
            </a:r>
            <a:r>
              <a:rPr lang="en-US" altLang="zh-CN" smtClean="0">
                <a:solidFill>
                  <a:srgbClr val="0000FF"/>
                </a:solidFill>
              </a:rPr>
              <a:t>buddy-based companion algorithm </a:t>
            </a:r>
            <a:r>
              <a:rPr lang="en-US" altLang="zh-CN" smtClean="0"/>
              <a:t>is proposed for efficency companion discovery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28625" y="4857750"/>
            <a:ext cx="820896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zh-CN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j-cs"/>
              </a:rPr>
              <a:t>Thank You Very Much!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zh-CN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j-cs"/>
              </a:rPr>
              <a:t>Any 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Motivation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zh-CN" smtClean="0"/>
              <a:t>It is interesting and useful to study the </a:t>
            </a:r>
            <a:r>
              <a:rPr lang="en-US" altLang="zh-CN" smtClean="0">
                <a:solidFill>
                  <a:srgbClr val="0000FF"/>
                </a:solidFill>
              </a:rPr>
              <a:t>partnership</a:t>
            </a:r>
            <a:r>
              <a:rPr lang="en-US" altLang="zh-CN" smtClean="0"/>
              <a:t> in trajectory streams – discover the </a:t>
            </a:r>
            <a:r>
              <a:rPr lang="en-US" altLang="zh-CN" smtClean="0">
                <a:solidFill>
                  <a:srgbClr val="0000FF"/>
                </a:solidFill>
              </a:rPr>
              <a:t>group of objects </a:t>
            </a:r>
            <a:r>
              <a:rPr lang="en-US" altLang="zh-CN" smtClean="0"/>
              <a:t>that </a:t>
            </a:r>
            <a:r>
              <a:rPr lang="en-US" altLang="zh-CN" smtClean="0">
                <a:solidFill>
                  <a:srgbClr val="0000FF"/>
                </a:solidFill>
              </a:rPr>
              <a:t>move together</a:t>
            </a:r>
            <a:r>
              <a:rPr lang="en-US" altLang="zh-CN" smtClean="0">
                <a:solidFill>
                  <a:schemeClr val="tx1"/>
                </a:solidFill>
              </a:rPr>
              <a:t>, </a:t>
            </a:r>
            <a:r>
              <a:rPr lang="en-US" altLang="zh-CN" i="1" smtClean="0">
                <a:solidFill>
                  <a:schemeClr val="tx1"/>
                </a:solidFill>
              </a:rPr>
              <a:t>i.e.</a:t>
            </a:r>
            <a:r>
              <a:rPr lang="en-US" altLang="zh-CN" smtClean="0">
                <a:solidFill>
                  <a:schemeClr val="tx1"/>
                </a:solidFill>
              </a:rPr>
              <a:t>, </a:t>
            </a:r>
            <a:r>
              <a:rPr lang="en-US" altLang="zh-CN" smtClean="0">
                <a:solidFill>
                  <a:srgbClr val="0000FF"/>
                </a:solidFill>
              </a:rPr>
              <a:t>traveling companions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zh-CN" smtClean="0"/>
              <a:t>Applications: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zh-CN" smtClean="0"/>
              <a:t>animal behavior analysis, </a:t>
            </a:r>
            <a:r>
              <a:rPr lang="en-US" altLang="zh-CN" smtClean="0">
                <a:solidFill>
                  <a:srgbClr val="0000FF"/>
                </a:solidFill>
              </a:rPr>
              <a:t>migration path</a:t>
            </a:r>
            <a:r>
              <a:rPr lang="en-US" altLang="zh-CN" smtClean="0"/>
              <a:t> study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zh-CN" smtClean="0">
                <a:solidFill>
                  <a:srgbClr val="0000FF"/>
                </a:solidFill>
              </a:rPr>
              <a:t>traffic jam</a:t>
            </a:r>
            <a:r>
              <a:rPr lang="en-US" altLang="zh-CN" smtClean="0"/>
              <a:t> detection, smart </a:t>
            </a:r>
            <a:r>
              <a:rPr lang="en-US" altLang="zh-CN" smtClean="0">
                <a:solidFill>
                  <a:srgbClr val="0000FF"/>
                </a:solidFill>
              </a:rPr>
              <a:t>driving direction </a:t>
            </a:r>
            <a:r>
              <a:rPr lang="en-US" altLang="zh-CN" smtClean="0"/>
              <a:t>recommendation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zh-CN" smtClean="0"/>
              <a:t>anti-crime and anti-terrorist, </a:t>
            </a:r>
            <a:r>
              <a:rPr lang="en-US" altLang="zh-CN" smtClean="0">
                <a:solidFill>
                  <a:srgbClr val="0000FF"/>
                </a:solidFill>
              </a:rPr>
              <a:t>battlefiled survilliance and control</a:t>
            </a:r>
            <a:r>
              <a:rPr lang="en-US" altLang="zh-CN" smtClean="0"/>
              <a:t> 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zh-CN" smtClean="0"/>
              <a:t>location based social network, online game play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A Motivation Example</a:t>
            </a:r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4500570"/>
            <a:ext cx="8424863" cy="2071702"/>
          </a:xfrm>
        </p:spPr>
        <p:txBody>
          <a:bodyPr/>
          <a:lstStyle/>
          <a:p>
            <a:pPr eaLnBrk="1" hangingPunct="1"/>
            <a:r>
              <a:rPr lang="en-US" altLang="zh-CN" smtClean="0"/>
              <a:t>size threshold = 4 &amp; time threshold = 4 snapshots</a:t>
            </a: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928670"/>
            <a:ext cx="6500858" cy="3703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SimSun" pitchFamily="2" charset="-122"/>
              </a:rPr>
              <a:t>A Motivation Example</a:t>
            </a:r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4500570"/>
            <a:ext cx="8424863" cy="2071702"/>
          </a:xfrm>
        </p:spPr>
        <p:txBody>
          <a:bodyPr/>
          <a:lstStyle/>
          <a:p>
            <a:pPr eaLnBrk="1" hangingPunct="1"/>
            <a:r>
              <a:rPr lang="en-US" altLang="zh-CN" smtClean="0"/>
              <a:t>size threshold = 4 &amp; time threshold = 4 snapshots</a:t>
            </a:r>
          </a:p>
          <a:p>
            <a:pPr eaLnBrk="1" hangingPunct="1"/>
            <a:r>
              <a:rPr lang="en-US" altLang="zh-CN" smtClean="0"/>
              <a:t>{</a:t>
            </a:r>
            <a:r>
              <a:rPr lang="en-US" altLang="zh-CN" i="1" smtClean="0"/>
              <a:t>o</a:t>
            </a:r>
            <a:r>
              <a:rPr lang="en-US" altLang="zh-CN" baseline="-25000" smtClean="0"/>
              <a:t>1</a:t>
            </a:r>
            <a:r>
              <a:rPr lang="en-US" altLang="zh-CN" smtClean="0"/>
              <a:t>, </a:t>
            </a:r>
            <a:r>
              <a:rPr lang="en-US" altLang="zh-CN" i="1" smtClean="0"/>
              <a:t>o</a:t>
            </a:r>
            <a:r>
              <a:rPr lang="en-US" altLang="zh-CN" baseline="-25000" smtClean="0"/>
              <a:t>2</a:t>
            </a:r>
            <a:r>
              <a:rPr lang="en-US" altLang="zh-CN" smtClean="0"/>
              <a:t>, </a:t>
            </a:r>
            <a:r>
              <a:rPr lang="en-US" altLang="zh-CN" i="1" smtClean="0"/>
              <a:t>o</a:t>
            </a:r>
            <a:r>
              <a:rPr lang="en-US" altLang="zh-CN" baseline="-25000" smtClean="0"/>
              <a:t>3</a:t>
            </a:r>
            <a:r>
              <a:rPr lang="en-US" altLang="zh-CN" smtClean="0"/>
              <a:t>, </a:t>
            </a:r>
            <a:r>
              <a:rPr lang="en-US" altLang="zh-CN" i="1" smtClean="0"/>
              <a:t>o</a:t>
            </a:r>
            <a:r>
              <a:rPr lang="en-US" altLang="zh-CN" baseline="-25000" smtClean="0"/>
              <a:t>4</a:t>
            </a:r>
            <a:r>
              <a:rPr lang="en-US" altLang="zh-CN" smtClean="0"/>
              <a:t>} is the traveling companion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928670"/>
            <a:ext cx="6500858" cy="3703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Problem Formulation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Let </a:t>
            </a:r>
            <a:r>
              <a:rPr lang="el-GR" altLang="zh-CN" i="1" smtClean="0">
                <a:solidFill>
                  <a:srgbClr val="0000FF"/>
                </a:solidFill>
                <a:latin typeface="Times New Roman"/>
                <a:cs typeface="Times New Roman"/>
              </a:rPr>
              <a:t>δ</a:t>
            </a:r>
            <a:r>
              <a:rPr lang="en-US" altLang="zh-CN" i="1" baseline="-2500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lang="en-US" altLang="zh-CN" smtClean="0">
                <a:latin typeface="Times New Roman"/>
                <a:cs typeface="Times New Roman"/>
              </a:rPr>
              <a:t> be the size threhsold and </a:t>
            </a:r>
            <a:r>
              <a:rPr lang="el-GR" altLang="zh-CN" i="1" smtClean="0">
                <a:solidFill>
                  <a:srgbClr val="0000FF"/>
                </a:solidFill>
                <a:cs typeface="Times New Roman"/>
              </a:rPr>
              <a:t>δ</a:t>
            </a:r>
            <a:r>
              <a:rPr lang="en-US" altLang="zh-CN" i="1" baseline="-25000" smtClean="0">
                <a:solidFill>
                  <a:srgbClr val="0000FF"/>
                </a:solidFill>
                <a:cs typeface="Times New Roman"/>
              </a:rPr>
              <a:t>t</a:t>
            </a:r>
            <a:r>
              <a:rPr lang="en-US" altLang="zh-CN" smtClean="0">
                <a:latin typeface="Times New Roman"/>
                <a:cs typeface="Times New Roman"/>
              </a:rPr>
              <a:t> be the duration threshold, a group of objects </a:t>
            </a:r>
            <a:r>
              <a:rPr lang="en-US" altLang="zh-CN" i="1" smtClean="0">
                <a:latin typeface="Times New Roman"/>
                <a:cs typeface="Times New Roman"/>
              </a:rPr>
              <a:t>q</a:t>
            </a:r>
            <a:r>
              <a:rPr lang="en-US" altLang="zh-CN" smtClean="0">
                <a:latin typeface="Times New Roman"/>
                <a:cs typeface="Times New Roman"/>
              </a:rPr>
              <a:t> is called </a:t>
            </a:r>
            <a:r>
              <a:rPr lang="en-US" altLang="zh-CN" smtClean="0">
                <a:solidFill>
                  <a:srgbClr val="0000FF"/>
                </a:solidFill>
                <a:latin typeface="Times New Roman"/>
                <a:cs typeface="Times New Roman"/>
              </a:rPr>
              <a:t>traveling companion </a:t>
            </a:r>
            <a:r>
              <a:rPr lang="en-US" altLang="zh-CN" smtClean="0">
                <a:latin typeface="Times New Roman"/>
                <a:cs typeface="Times New Roman"/>
              </a:rPr>
              <a:t>if:</a:t>
            </a:r>
          </a:p>
          <a:p>
            <a:pPr lvl="1"/>
            <a:r>
              <a:rPr lang="en-US" altLang="zh-CN" smtClean="0">
                <a:latin typeface="Times New Roman"/>
                <a:cs typeface="Times New Roman"/>
              </a:rPr>
              <a:t>The members of </a:t>
            </a:r>
            <a:r>
              <a:rPr lang="en-US" altLang="zh-CN" i="1" smtClean="0">
                <a:latin typeface="Times New Roman"/>
                <a:cs typeface="Times New Roman"/>
              </a:rPr>
              <a:t>q</a:t>
            </a:r>
            <a:r>
              <a:rPr lang="en-US" altLang="zh-CN" smtClean="0">
                <a:latin typeface="Times New Roman"/>
                <a:cs typeface="Times New Roman"/>
              </a:rPr>
              <a:t> are desity connected by themselves for a </a:t>
            </a:r>
            <a:r>
              <a:rPr lang="en-US" altLang="zh-CN" smtClean="0">
                <a:solidFill>
                  <a:schemeClr val="tx1"/>
                </a:solidFill>
                <a:latin typeface="Times New Roman"/>
                <a:cs typeface="Times New Roman"/>
              </a:rPr>
              <a:t>period</a:t>
            </a:r>
            <a:r>
              <a:rPr lang="en-US" altLang="zh-CN" smtClean="0">
                <a:latin typeface="Times New Roman"/>
                <a:cs typeface="Times New Roman"/>
              </a:rPr>
              <a:t> </a:t>
            </a:r>
            <a:r>
              <a:rPr lang="en-US" altLang="zh-CN" i="1" smtClean="0">
                <a:latin typeface="Times New Roman"/>
                <a:cs typeface="Times New Roman"/>
              </a:rPr>
              <a:t>t</a:t>
            </a:r>
            <a:r>
              <a:rPr lang="en-US" altLang="zh-CN" smtClean="0">
                <a:latin typeface="Times New Roman"/>
                <a:cs typeface="Times New Roman"/>
              </a:rPr>
              <a:t> where </a:t>
            </a:r>
            <a:r>
              <a:rPr lang="en-US" altLang="zh-CN" i="1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lang="en-US" altLang="zh-CN" smtClean="0">
                <a:solidFill>
                  <a:srgbClr val="0000FF"/>
                </a:solidFill>
                <a:latin typeface="Times New Roman"/>
                <a:cs typeface="Times New Roman"/>
              </a:rPr>
              <a:t> ≥ </a:t>
            </a:r>
            <a:r>
              <a:rPr lang="el-GR" altLang="zh-CN" i="1" smtClean="0">
                <a:solidFill>
                  <a:srgbClr val="0000FF"/>
                </a:solidFill>
                <a:cs typeface="Times New Roman"/>
              </a:rPr>
              <a:t>δ</a:t>
            </a:r>
            <a:r>
              <a:rPr lang="en-US" altLang="zh-CN" i="1" baseline="-25000" smtClean="0">
                <a:solidFill>
                  <a:srgbClr val="0000FF"/>
                </a:solidFill>
                <a:cs typeface="Times New Roman"/>
              </a:rPr>
              <a:t>t</a:t>
            </a:r>
            <a:r>
              <a:rPr lang="en-US" altLang="zh-CN" smtClean="0">
                <a:solidFill>
                  <a:srgbClr val="0000FF"/>
                </a:solidFill>
                <a:cs typeface="Times New Roman"/>
              </a:rPr>
              <a:t> </a:t>
            </a:r>
          </a:p>
          <a:p>
            <a:pPr lvl="1"/>
            <a:r>
              <a:rPr lang="en-US" altLang="zh-CN" smtClean="0">
                <a:solidFill>
                  <a:srgbClr val="0000FF"/>
                </a:solidFill>
                <a:cs typeface="Times New Roman"/>
              </a:rPr>
              <a:t>size(</a:t>
            </a:r>
            <a:r>
              <a:rPr lang="en-US" altLang="zh-CN" i="1" smtClean="0">
                <a:solidFill>
                  <a:srgbClr val="0000FF"/>
                </a:solidFill>
                <a:cs typeface="Times New Roman"/>
              </a:rPr>
              <a:t>q</a:t>
            </a:r>
            <a:r>
              <a:rPr lang="en-US" altLang="zh-CN" smtClean="0">
                <a:solidFill>
                  <a:srgbClr val="0000FF"/>
                </a:solidFill>
                <a:cs typeface="Times New Roman"/>
              </a:rPr>
              <a:t>) </a:t>
            </a:r>
            <a:r>
              <a:rPr lang="en-US" altLang="zh-CN" smtClean="0">
                <a:solidFill>
                  <a:srgbClr val="0000FF"/>
                </a:solidFill>
                <a:latin typeface="Times New Roman"/>
                <a:cs typeface="Times New Roman"/>
              </a:rPr>
              <a:t>≥</a:t>
            </a:r>
            <a:r>
              <a:rPr lang="el-GR" altLang="zh-CN" i="1" smtClean="0">
                <a:solidFill>
                  <a:srgbClr val="0000FF"/>
                </a:solidFill>
                <a:cs typeface="Times New Roman"/>
              </a:rPr>
              <a:t> δ</a:t>
            </a:r>
            <a:r>
              <a:rPr lang="en-US" altLang="zh-CN" i="1" baseline="-25000" smtClean="0">
                <a:solidFill>
                  <a:srgbClr val="0000FF"/>
                </a:solidFill>
                <a:cs typeface="Times New Roman"/>
              </a:rPr>
              <a:t>s</a:t>
            </a:r>
          </a:p>
          <a:p>
            <a:r>
              <a:rPr lang="en-US" altLang="zh-CN" smtClean="0"/>
              <a:t>Let trajectory stream S = {</a:t>
            </a:r>
            <a:r>
              <a:rPr lang="en-US" altLang="zh-CN" i="1" smtClean="0"/>
              <a:t>s</a:t>
            </a:r>
            <a:r>
              <a:rPr lang="en-US" altLang="zh-CN" i="1" baseline="-25000" smtClean="0"/>
              <a:t>1</a:t>
            </a:r>
            <a:r>
              <a:rPr lang="en-US" altLang="zh-CN" smtClean="0"/>
              <a:t>, </a:t>
            </a:r>
            <a:r>
              <a:rPr lang="en-US" altLang="zh-CN" i="1" smtClean="0"/>
              <a:t>s</a:t>
            </a:r>
            <a:r>
              <a:rPr lang="en-US" altLang="zh-CN" i="1" baseline="-25000" smtClean="0"/>
              <a:t>2</a:t>
            </a:r>
            <a:r>
              <a:rPr lang="en-US" altLang="zh-CN" smtClean="0"/>
              <a:t>, … </a:t>
            </a:r>
            <a:r>
              <a:rPr lang="en-US" altLang="zh-CN" i="1" smtClean="0"/>
              <a:t>s</a:t>
            </a:r>
            <a:r>
              <a:rPr lang="en-US" altLang="zh-CN" i="1" baseline="-25000" smtClean="0"/>
              <a:t>i</a:t>
            </a:r>
            <a:r>
              <a:rPr lang="en-US" altLang="zh-CN" smtClean="0"/>
              <a:t>, …}, eash snapshot </a:t>
            </a:r>
            <a:r>
              <a:rPr lang="en-US" altLang="zh-CN" i="1" smtClean="0"/>
              <a:t>s</a:t>
            </a:r>
            <a:r>
              <a:rPr lang="en-US" altLang="zh-CN" i="1" baseline="-25000" smtClean="0"/>
              <a:t>i</a:t>
            </a:r>
            <a:r>
              <a:rPr lang="en-US" altLang="zh-CN" smtClean="0"/>
              <a:t> = {(</a:t>
            </a:r>
            <a:r>
              <a:rPr lang="en-US" altLang="zh-CN" i="1" smtClean="0"/>
              <a:t>o</a:t>
            </a:r>
            <a:r>
              <a:rPr lang="en-US" altLang="zh-CN" baseline="-25000" smtClean="0"/>
              <a:t>1</a:t>
            </a:r>
            <a:r>
              <a:rPr lang="en-US" altLang="zh-CN" smtClean="0"/>
              <a:t>,</a:t>
            </a:r>
            <a:r>
              <a:rPr lang="en-US" altLang="zh-CN" i="1" smtClean="0"/>
              <a:t>x</a:t>
            </a:r>
            <a:r>
              <a:rPr lang="en-US" altLang="zh-CN" baseline="-25000" smtClean="0"/>
              <a:t>1,i</a:t>
            </a:r>
            <a:r>
              <a:rPr lang="en-US" altLang="zh-CN" smtClean="0"/>
              <a:t>,</a:t>
            </a:r>
            <a:r>
              <a:rPr lang="en-US" altLang="zh-CN" i="1" smtClean="0"/>
              <a:t>y</a:t>
            </a:r>
            <a:r>
              <a:rPr lang="en-US" altLang="zh-CN" baseline="-25000" smtClean="0"/>
              <a:t>1,i</a:t>
            </a:r>
            <a:r>
              <a:rPr lang="en-US" altLang="zh-CN" smtClean="0"/>
              <a:t>), (</a:t>
            </a:r>
            <a:r>
              <a:rPr lang="en-US" altLang="zh-CN" i="1" smtClean="0"/>
              <a:t>o</a:t>
            </a:r>
            <a:r>
              <a:rPr lang="en-US" altLang="zh-CN" baseline="-25000" smtClean="0"/>
              <a:t>2</a:t>
            </a:r>
            <a:r>
              <a:rPr lang="en-US" altLang="zh-CN" smtClean="0"/>
              <a:t>,</a:t>
            </a:r>
            <a:r>
              <a:rPr lang="en-US" altLang="zh-CN" i="1" smtClean="0"/>
              <a:t>x</a:t>
            </a:r>
            <a:r>
              <a:rPr lang="en-US" altLang="zh-CN" i="1" baseline="-25000" smtClean="0"/>
              <a:t>2</a:t>
            </a:r>
            <a:r>
              <a:rPr lang="en-US" altLang="zh-CN" baseline="-25000" smtClean="0"/>
              <a:t>,i</a:t>
            </a:r>
            <a:r>
              <a:rPr lang="en-US" altLang="zh-CN" smtClean="0"/>
              <a:t>,</a:t>
            </a:r>
            <a:r>
              <a:rPr lang="en-US" altLang="zh-CN" i="1" smtClean="0"/>
              <a:t>y</a:t>
            </a:r>
            <a:r>
              <a:rPr lang="en-US" altLang="zh-CN" i="1" baseline="-25000" smtClean="0"/>
              <a:t>2</a:t>
            </a:r>
            <a:r>
              <a:rPr lang="en-US" altLang="zh-CN" baseline="-25000" smtClean="0"/>
              <a:t>,i</a:t>
            </a:r>
            <a:r>
              <a:rPr lang="en-US" altLang="zh-CN" smtClean="0"/>
              <a:t>), …, (</a:t>
            </a:r>
            <a:r>
              <a:rPr lang="en-US" altLang="zh-CN" i="1" smtClean="0"/>
              <a:t>o</a:t>
            </a:r>
            <a:r>
              <a:rPr lang="en-US" altLang="zh-CN" baseline="-25000" smtClean="0"/>
              <a:t>n</a:t>
            </a:r>
            <a:r>
              <a:rPr lang="en-US" altLang="zh-CN" smtClean="0"/>
              <a:t>,</a:t>
            </a:r>
            <a:r>
              <a:rPr lang="en-US" altLang="zh-CN" i="1" smtClean="0"/>
              <a:t>x</a:t>
            </a:r>
            <a:r>
              <a:rPr lang="en-US" altLang="zh-CN" i="1" baseline="-25000" smtClean="0"/>
              <a:t>n</a:t>
            </a:r>
            <a:r>
              <a:rPr lang="en-US" altLang="zh-CN" baseline="-25000" smtClean="0"/>
              <a:t>,i</a:t>
            </a:r>
            <a:r>
              <a:rPr lang="en-US" altLang="zh-CN" smtClean="0"/>
              <a:t>,</a:t>
            </a:r>
            <a:r>
              <a:rPr lang="en-US" altLang="zh-CN" i="1" smtClean="0"/>
              <a:t>y</a:t>
            </a:r>
            <a:r>
              <a:rPr lang="en-US" altLang="zh-CN" i="1" baseline="-25000" smtClean="0"/>
              <a:t>n</a:t>
            </a:r>
            <a:r>
              <a:rPr lang="en-US" altLang="zh-CN" baseline="-25000" smtClean="0"/>
              <a:t>,i</a:t>
            </a:r>
            <a:r>
              <a:rPr lang="en-US" altLang="zh-CN" smtClean="0"/>
              <a:t>)}, the task is to discover the traveling companion set </a:t>
            </a:r>
            <a:r>
              <a:rPr lang="en-US" altLang="zh-CN" i="1" smtClean="0"/>
              <a:t>Q</a:t>
            </a:r>
            <a:endParaRPr lang="zh-CN" alt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The Challenges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Key issue: travel together – in the same cluster; the cluster may be in </a:t>
            </a:r>
            <a:r>
              <a:rPr lang="en-US" altLang="zh-CN" smtClean="0">
                <a:solidFill>
                  <a:srgbClr val="0000FF"/>
                </a:solidFill>
              </a:rPr>
              <a:t>arbitrary</a:t>
            </a:r>
            <a:r>
              <a:rPr lang="en-US" altLang="zh-CN" smtClean="0"/>
              <a:t> shape – </a:t>
            </a:r>
            <a:r>
              <a:rPr lang="en-US" altLang="zh-CN" smtClean="0">
                <a:solidFill>
                  <a:srgbClr val="0000FF"/>
                </a:solidFill>
              </a:rPr>
              <a:t>density-based clusters</a:t>
            </a:r>
          </a:p>
          <a:p>
            <a:r>
              <a:rPr lang="en-US" altLang="zh-CN" smtClean="0"/>
              <a:t>Efficiency</a:t>
            </a:r>
          </a:p>
          <a:p>
            <a:pPr lvl="1"/>
            <a:r>
              <a:rPr lang="en-US" altLang="zh-CN" smtClean="0"/>
              <a:t>discover the companions </a:t>
            </a:r>
            <a:r>
              <a:rPr lang="en-US" altLang="zh-CN" smtClean="0">
                <a:solidFill>
                  <a:srgbClr val="0000FF"/>
                </a:solidFill>
              </a:rPr>
              <a:t>along</a:t>
            </a:r>
            <a:r>
              <a:rPr lang="en-US" altLang="zh-CN" smtClean="0"/>
              <a:t> the data streams (cannot scan the whole dataset)</a:t>
            </a:r>
          </a:p>
          <a:p>
            <a:pPr lvl="1"/>
            <a:r>
              <a:rPr lang="en-US" altLang="zh-CN" smtClean="0"/>
              <a:t> </a:t>
            </a:r>
            <a:r>
              <a:rPr lang="en-US" altLang="zh-CN" smtClean="0">
                <a:solidFill>
                  <a:srgbClr val="0000FF"/>
                </a:solidFill>
              </a:rPr>
              <a:t>scalable</a:t>
            </a:r>
            <a:r>
              <a:rPr lang="en-US" altLang="zh-CN" smtClean="0"/>
              <a:t> with large number of objects and long time lasting trajectories</a:t>
            </a:r>
          </a:p>
          <a:p>
            <a:r>
              <a:rPr lang="en-US" altLang="zh-CN" smtClean="0"/>
              <a:t>Effectiveness</a:t>
            </a:r>
          </a:p>
          <a:p>
            <a:pPr lvl="1"/>
            <a:r>
              <a:rPr lang="en-US" altLang="zh-CN" smtClean="0"/>
              <a:t>report the </a:t>
            </a:r>
            <a:r>
              <a:rPr lang="en-US" altLang="zh-CN" smtClean="0">
                <a:solidFill>
                  <a:srgbClr val="0000FF"/>
                </a:solidFill>
              </a:rPr>
              <a:t>large and long-lasting</a:t>
            </a:r>
            <a:r>
              <a:rPr lang="en-US" altLang="zh-CN" smtClean="0"/>
              <a:t> companions, rather than small and short-lasting ones</a:t>
            </a:r>
          </a:p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>
                <a:ea typeface="宋体" charset="-122"/>
              </a:rPr>
              <a:t>Our Contributions</a:t>
            </a:r>
            <a:endParaRPr lang="zh-CN" altLang="en-US" smtClean="0">
              <a:ea typeface="宋体" charset="-122"/>
            </a:endParaRPr>
          </a:p>
        </p:txBody>
      </p:sp>
      <p:sp>
        <p:nvSpPr>
          <p:cNvPr id="1126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Introduce the framwork to discover companions by </a:t>
            </a:r>
            <a:r>
              <a:rPr lang="en-US" altLang="zh-CN" smtClean="0">
                <a:solidFill>
                  <a:srgbClr val="0000FF"/>
                </a:solidFill>
              </a:rPr>
              <a:t>clustering-and-intersection</a:t>
            </a:r>
          </a:p>
          <a:p>
            <a:pPr eaLnBrk="1" hangingPunct="1"/>
            <a:r>
              <a:rPr lang="en-US" altLang="zh-CN" smtClean="0"/>
              <a:t>Improve the technique with </a:t>
            </a:r>
            <a:r>
              <a:rPr lang="en-US" altLang="zh-CN" smtClean="0">
                <a:solidFill>
                  <a:srgbClr val="0000FF"/>
                </a:solidFill>
              </a:rPr>
              <a:t>smart-intersection</a:t>
            </a:r>
            <a:r>
              <a:rPr lang="en-US" altLang="zh-CN" smtClean="0"/>
              <a:t> and </a:t>
            </a:r>
            <a:r>
              <a:rPr lang="en-US" altLang="zh-CN" smtClean="0">
                <a:solidFill>
                  <a:srgbClr val="0000FF"/>
                </a:solidFill>
              </a:rPr>
              <a:t>closed companions</a:t>
            </a:r>
          </a:p>
          <a:p>
            <a:pPr eaLnBrk="1" hangingPunct="1"/>
            <a:r>
              <a:rPr lang="en-US" altLang="zh-CN" smtClean="0"/>
              <a:t>Propose the </a:t>
            </a:r>
            <a:r>
              <a:rPr lang="en-US" altLang="zh-CN" smtClean="0">
                <a:solidFill>
                  <a:srgbClr val="0000FF"/>
                </a:solidFill>
              </a:rPr>
              <a:t>buddy-based approach</a:t>
            </a:r>
            <a:r>
              <a:rPr lang="en-US" altLang="zh-CN" smtClean="0"/>
              <a:t> to discover companions with higher efficiency</a:t>
            </a:r>
          </a:p>
          <a:p>
            <a:pPr eaLnBrk="1" hangingPunct="1"/>
            <a:r>
              <a:rPr lang="en-US" altLang="zh-CN" smtClean="0"/>
              <a:t>Evaluate the performences on both real and synthetic datasets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5.4|0.1|0.1|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0.8|0.7|0.7|0.8|0.6|0.6|3.3|7.8|48.5|7.8|0.7|7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6|0.4|7.4|0.6|10.3|4.1|2.4|23.9|1|0.5|21.1"/>
</p:tagLst>
</file>

<file path=ppt/theme/theme1.xml><?xml version="1.0" encoding="utf-8"?>
<a:theme xmlns:a="http://schemas.openxmlformats.org/drawingml/2006/main" name="Ontology WIS Generation04091214">
  <a:themeElements>
    <a:clrScheme name="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CCCC"/>
      </a:accent1>
      <a:accent2>
        <a:srgbClr val="CCCC00"/>
      </a:accent2>
      <a:accent3>
        <a:srgbClr val="E2F4FF"/>
      </a:accent3>
      <a:accent4>
        <a:srgbClr val="000000"/>
      </a:accent4>
      <a:accent5>
        <a:srgbClr val="FFE2E2"/>
      </a:accent5>
      <a:accent6>
        <a:srgbClr val="B9B900"/>
      </a:accent6>
      <a:hlink>
        <a:srgbClr val="FF9900"/>
      </a:hlink>
      <a:folHlink>
        <a:srgbClr val="FF9933"/>
      </a:folHlink>
    </a:clrScheme>
    <a:fontScheme name="Ontology WIS Generation04091214">
      <a:majorFont>
        <a:latin typeface="Times New Roman"/>
        <a:ea typeface=""/>
        <a:cs typeface=""/>
      </a:majorFont>
      <a:minorFont>
        <a:latin typeface="Times New Roman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35000"/>
          </a:spcBef>
          <a:spcAft>
            <a:spcPct val="0"/>
          </a:spcAft>
          <a:buClr>
            <a:schemeClr val="bg1"/>
          </a:buClr>
          <a:buSzTx/>
          <a:buFontTx/>
          <a:buChar char="•"/>
          <a:tabLst/>
          <a:defRPr kumimoji="1" lang="zh-CN" alt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Helvetica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35000"/>
          </a:spcBef>
          <a:spcAft>
            <a:spcPct val="0"/>
          </a:spcAft>
          <a:buClr>
            <a:schemeClr val="bg1"/>
          </a:buClr>
          <a:buSzTx/>
          <a:buFontTx/>
          <a:buChar char="•"/>
          <a:tabLst/>
          <a:defRPr kumimoji="1" lang="zh-CN" alt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Helvetica" pitchFamily="34" charset="0"/>
            <a:ea typeface="SimSun" pitchFamily="2" charset="-122"/>
          </a:defRPr>
        </a:defPPr>
      </a:lstStyle>
    </a:lnDef>
  </a:objectDefaults>
  <a:extraClrSchemeLst>
    <a:extraClrScheme>
      <a:clrScheme name="Ontology WIS Generation04091214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tology WIS Generation04091214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tology WIS Generation04091214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Ontology WIS Generation04091214</Template>
  <TotalTime>12434</TotalTime>
  <Words>1253</Words>
  <Application>Microsoft Office PowerPoint</Application>
  <PresentationFormat>全屏显示(4:3)</PresentationFormat>
  <Paragraphs>170</Paragraphs>
  <Slides>31</Slides>
  <Notes>18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31</vt:i4>
      </vt:variant>
    </vt:vector>
  </HeadingPairs>
  <TitlesOfParts>
    <vt:vector size="34" baseType="lpstr">
      <vt:lpstr>Ontology WIS Generation04091214</vt:lpstr>
      <vt:lpstr>Clip</vt:lpstr>
      <vt:lpstr>Equation</vt:lpstr>
      <vt:lpstr>On Discovery of Traveling Companions from Streaming Trajectories</vt:lpstr>
      <vt:lpstr>Outline</vt:lpstr>
      <vt:lpstr>Trajectory Data Streams</vt:lpstr>
      <vt:lpstr>Motivation</vt:lpstr>
      <vt:lpstr>A Motivation Example</vt:lpstr>
      <vt:lpstr>A Motivation Example</vt:lpstr>
      <vt:lpstr>Problem Formulation</vt:lpstr>
      <vt:lpstr>The Challenges</vt:lpstr>
      <vt:lpstr>Our Contributions</vt:lpstr>
      <vt:lpstr>Outline</vt:lpstr>
      <vt:lpstr>Related Studies</vt:lpstr>
      <vt:lpstr>Convoy Query and Swarm Query</vt:lpstr>
      <vt:lpstr>Outline</vt:lpstr>
      <vt:lpstr>The Framework: Clustering-and-Intersection</vt:lpstr>
      <vt:lpstr>Example of CI: δt=40m, δs=4</vt:lpstr>
      <vt:lpstr>Analysis of Clustering-and-Intersection </vt:lpstr>
      <vt:lpstr>The Smart Intersection and Closed Candidates</vt:lpstr>
      <vt:lpstr>Example of Smart-Intersection and Closed Candidates</vt:lpstr>
      <vt:lpstr>Outline</vt:lpstr>
      <vt:lpstr>The Bottleneck of Companion Discovery</vt:lpstr>
      <vt:lpstr>The Buddy-based Approach </vt:lpstr>
      <vt:lpstr>The Buddy Maintainence</vt:lpstr>
      <vt:lpstr>The Buddy-based Clustering</vt:lpstr>
      <vt:lpstr>The buddy-based companion discovery</vt:lpstr>
      <vt:lpstr>Example: The Buddy-based Approach</vt:lpstr>
      <vt:lpstr>Outline</vt:lpstr>
      <vt:lpstr>Experiment Setup</vt:lpstr>
      <vt:lpstr>Efficency Study I</vt:lpstr>
      <vt:lpstr>Efficency Study II</vt:lpstr>
      <vt:lpstr>Effectiveness Study</vt:lpstr>
      <vt:lpstr>Conclusion</vt:lpstr>
    </vt:vector>
  </TitlesOfParts>
  <Company>PKU EECS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Apweb220PPt</dc:title>
  <dc:creator>TANG Lv-an</dc:creator>
  <cp:lastModifiedBy>Administrator</cp:lastModifiedBy>
  <cp:revision>1046</cp:revision>
  <cp:lastPrinted>1601-01-01T00:00:00Z</cp:lastPrinted>
  <dcterms:created xsi:type="dcterms:W3CDTF">2004-12-28T11:10:41Z</dcterms:created>
  <dcterms:modified xsi:type="dcterms:W3CDTF">2012-04-02T15:11:31Z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