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6" r:id="rId1"/>
  </p:sldMasterIdLst>
  <p:notesMasterIdLst>
    <p:notesMasterId r:id="rId29"/>
  </p:notesMasterIdLst>
  <p:handoutMasterIdLst>
    <p:handoutMasterId r:id="rId30"/>
  </p:handoutMasterIdLst>
  <p:sldIdLst>
    <p:sldId id="257" r:id="rId2"/>
    <p:sldId id="483" r:id="rId3"/>
    <p:sldId id="469" r:id="rId4"/>
    <p:sldId id="473" r:id="rId5"/>
    <p:sldId id="475" r:id="rId6"/>
    <p:sldId id="480" r:id="rId7"/>
    <p:sldId id="481" r:id="rId8"/>
    <p:sldId id="474" r:id="rId9"/>
    <p:sldId id="470" r:id="rId10"/>
    <p:sldId id="471" r:id="rId11"/>
    <p:sldId id="472" r:id="rId12"/>
    <p:sldId id="476" r:id="rId13"/>
    <p:sldId id="489" r:id="rId14"/>
    <p:sldId id="478" r:id="rId15"/>
    <p:sldId id="482" r:id="rId16"/>
    <p:sldId id="437" r:id="rId17"/>
    <p:sldId id="438" r:id="rId18"/>
    <p:sldId id="484" r:id="rId19"/>
    <p:sldId id="485" r:id="rId20"/>
    <p:sldId id="487" r:id="rId21"/>
    <p:sldId id="488" r:id="rId22"/>
    <p:sldId id="492" r:id="rId23"/>
    <p:sldId id="493" r:id="rId24"/>
    <p:sldId id="490" r:id="rId25"/>
    <p:sldId id="491" r:id="rId26"/>
    <p:sldId id="477" r:id="rId27"/>
    <p:sldId id="445" r:id="rId28"/>
  </p:sldIdLst>
  <p:sldSz cx="10972800" cy="8229600" type="B4JIS"/>
  <p:notesSz cx="6997700" cy="9271000"/>
  <p:defaultTextStyle>
    <a:defPPr>
      <a:defRPr lang="en-US"/>
    </a:defPPr>
    <a:lvl1pPr algn="l" rtl="0" fontAlgn="base">
      <a:spcBef>
        <a:spcPct val="0"/>
      </a:spcBef>
      <a:spcAft>
        <a:spcPct val="0"/>
      </a:spcAft>
      <a:defRPr sz="2900" kern="1200">
        <a:solidFill>
          <a:schemeClr val="bg2"/>
        </a:solidFill>
        <a:latin typeface="Segoe Semibold" pitchFamily="34" charset="0"/>
        <a:ea typeface="+mn-ea"/>
        <a:cs typeface="+mn-cs"/>
      </a:defRPr>
    </a:lvl1pPr>
    <a:lvl2pPr marL="457182" algn="l" rtl="0" fontAlgn="base">
      <a:spcBef>
        <a:spcPct val="0"/>
      </a:spcBef>
      <a:spcAft>
        <a:spcPct val="0"/>
      </a:spcAft>
      <a:defRPr sz="2900" kern="1200">
        <a:solidFill>
          <a:schemeClr val="bg2"/>
        </a:solidFill>
        <a:latin typeface="Segoe Semibold" pitchFamily="34" charset="0"/>
        <a:ea typeface="+mn-ea"/>
        <a:cs typeface="+mn-cs"/>
      </a:defRPr>
    </a:lvl2pPr>
    <a:lvl3pPr marL="914364" algn="l" rtl="0" fontAlgn="base">
      <a:spcBef>
        <a:spcPct val="0"/>
      </a:spcBef>
      <a:spcAft>
        <a:spcPct val="0"/>
      </a:spcAft>
      <a:defRPr sz="2900" kern="1200">
        <a:solidFill>
          <a:schemeClr val="bg2"/>
        </a:solidFill>
        <a:latin typeface="Segoe Semibold" pitchFamily="34" charset="0"/>
        <a:ea typeface="+mn-ea"/>
        <a:cs typeface="+mn-cs"/>
      </a:defRPr>
    </a:lvl3pPr>
    <a:lvl4pPr marL="1371545" algn="l" rtl="0" fontAlgn="base">
      <a:spcBef>
        <a:spcPct val="0"/>
      </a:spcBef>
      <a:spcAft>
        <a:spcPct val="0"/>
      </a:spcAft>
      <a:defRPr sz="2900" kern="1200">
        <a:solidFill>
          <a:schemeClr val="bg2"/>
        </a:solidFill>
        <a:latin typeface="Segoe Semibold" pitchFamily="34" charset="0"/>
        <a:ea typeface="+mn-ea"/>
        <a:cs typeface="+mn-cs"/>
      </a:defRPr>
    </a:lvl4pPr>
    <a:lvl5pPr marL="1828727" algn="l" rtl="0" fontAlgn="base">
      <a:spcBef>
        <a:spcPct val="0"/>
      </a:spcBef>
      <a:spcAft>
        <a:spcPct val="0"/>
      </a:spcAft>
      <a:defRPr sz="2900" kern="1200">
        <a:solidFill>
          <a:schemeClr val="bg2"/>
        </a:solidFill>
        <a:latin typeface="Segoe Semibold" pitchFamily="34" charset="0"/>
        <a:ea typeface="+mn-ea"/>
        <a:cs typeface="+mn-cs"/>
      </a:defRPr>
    </a:lvl5pPr>
    <a:lvl6pPr marL="2285909" algn="l" defTabSz="914364" rtl="0" eaLnBrk="1" latinLnBrk="0" hangingPunct="1">
      <a:defRPr sz="2900" kern="1200">
        <a:solidFill>
          <a:schemeClr val="bg2"/>
        </a:solidFill>
        <a:latin typeface="Segoe Semibold" pitchFamily="34" charset="0"/>
        <a:ea typeface="+mn-ea"/>
        <a:cs typeface="+mn-cs"/>
      </a:defRPr>
    </a:lvl6pPr>
    <a:lvl7pPr marL="2743091" algn="l" defTabSz="914364" rtl="0" eaLnBrk="1" latinLnBrk="0" hangingPunct="1">
      <a:defRPr sz="2900" kern="1200">
        <a:solidFill>
          <a:schemeClr val="bg2"/>
        </a:solidFill>
        <a:latin typeface="Segoe Semibold" pitchFamily="34" charset="0"/>
        <a:ea typeface="+mn-ea"/>
        <a:cs typeface="+mn-cs"/>
      </a:defRPr>
    </a:lvl7pPr>
    <a:lvl8pPr marL="3200272" algn="l" defTabSz="914364" rtl="0" eaLnBrk="1" latinLnBrk="0" hangingPunct="1">
      <a:defRPr sz="2900" kern="1200">
        <a:solidFill>
          <a:schemeClr val="bg2"/>
        </a:solidFill>
        <a:latin typeface="Segoe Semibold" pitchFamily="34" charset="0"/>
        <a:ea typeface="+mn-ea"/>
        <a:cs typeface="+mn-cs"/>
      </a:defRPr>
    </a:lvl8pPr>
    <a:lvl9pPr marL="3657454" algn="l" defTabSz="914364" rtl="0" eaLnBrk="1" latinLnBrk="0" hangingPunct="1">
      <a:defRPr sz="29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Feil-Jacob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1D3FE9"/>
    <a:srgbClr val="FF33CC"/>
    <a:srgbClr val="D06800"/>
    <a:srgbClr val="FFFFCC"/>
    <a:srgbClr val="FFCCFF"/>
    <a:srgbClr val="ABF785"/>
    <a:srgbClr val="FF9933"/>
    <a:srgbClr val="DDDDDD"/>
    <a:srgbClr val="FFFFFF"/>
    <a:srgbClr val="29292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65" autoAdjust="0"/>
    <p:restoredTop sz="86650" autoAdjust="0"/>
  </p:normalViewPr>
  <p:slideViewPr>
    <p:cSldViewPr snapToGrid="0">
      <p:cViewPr varScale="1">
        <p:scale>
          <a:sx n="56" d="100"/>
          <a:sy n="56" d="100"/>
        </p:scale>
        <p:origin x="-78" y="-684"/>
      </p:cViewPr>
      <p:guideLst>
        <p:guide orient="horz" pos="172"/>
        <p:guide orient="horz" pos="1069"/>
        <p:guide orient="horz" pos="1439"/>
        <p:guide orient="horz" pos="1780"/>
        <p:guide orient="horz" pos="3455"/>
        <p:guide pos="288"/>
        <p:guide pos="550"/>
        <p:guide pos="6624"/>
        <p:guide pos="1036"/>
        <p:guide pos="613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5" d="100"/>
          <a:sy n="85" d="100"/>
        </p:scale>
        <p:origin x="-2256" y="-78"/>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400" b="1">
                <a:solidFill>
                  <a:schemeClr val="tx1"/>
                </a:solidFill>
              </a:defRPr>
            </a:lvl1pPr>
          </a:lstStyle>
          <a:p>
            <a:endParaRPr lang="en-US" dirty="0"/>
          </a:p>
        </p:txBody>
      </p:sp>
      <p:sp>
        <p:nvSpPr>
          <p:cNvPr id="19459" name="Rectangle 3"/>
          <p:cNvSpPr>
            <a:spLocks noGrp="1" noChangeArrowheads="1"/>
          </p:cNvSpPr>
          <p:nvPr>
            <p:ph type="dt" sz="quarter" idx="1"/>
          </p:nvPr>
        </p:nvSpPr>
        <p:spPr bwMode="auto">
          <a:xfrm>
            <a:off x="3965364"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000">
                <a:solidFill>
                  <a:schemeClr val="tx1"/>
                </a:solidFill>
              </a:defRPr>
            </a:lvl1pPr>
          </a:lstStyle>
          <a:p>
            <a:fld id="{B8988EE8-69E4-45D3-BF91-4B3FFB4DCC2B}" type="datetime8">
              <a:rPr lang="en-US"/>
              <a:pPr/>
              <a:t>4/18/2009 9:25 AM</a:t>
            </a:fld>
            <a:endParaRPr lang="en-US" dirty="0"/>
          </a:p>
        </p:txBody>
      </p:sp>
      <p:sp>
        <p:nvSpPr>
          <p:cNvPr id="19460" name="Rectangle 4"/>
          <p:cNvSpPr>
            <a:spLocks noGrp="1" noChangeArrowheads="1"/>
          </p:cNvSpPr>
          <p:nvPr>
            <p:ph type="ftr" sz="quarter" idx="2"/>
          </p:nvPr>
        </p:nvSpPr>
        <p:spPr bwMode="auto">
          <a:xfrm>
            <a:off x="1" y="8807450"/>
            <a:ext cx="6310889"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0" hangingPunct="0">
              <a:defRPr sz="500">
                <a:latin typeface="Segoe" pitchFamily="34" charset="0"/>
                <a:cs typeface="Arial" charset="0"/>
              </a:defRPr>
            </a:lvl1p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374064" y="8807450"/>
            <a:ext cx="623637"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b="1">
                <a:solidFill>
                  <a:schemeClr val="tx1"/>
                </a:solidFill>
              </a:defRPr>
            </a:lvl1pPr>
          </a:lstStyle>
          <a:p>
            <a:fld id="{5EF78607-D618-46D0-8905-7FF36D10D11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400" b="1">
                <a:solidFill>
                  <a:schemeClr val="tx1"/>
                </a:solidFill>
              </a:defRPr>
            </a:lvl1pPr>
          </a:lstStyle>
          <a:p>
            <a:endParaRPr lang="en-US" dirty="0"/>
          </a:p>
        </p:txBody>
      </p:sp>
      <p:sp>
        <p:nvSpPr>
          <p:cNvPr id="29699" name="Rectangle 3"/>
          <p:cNvSpPr>
            <a:spLocks noGrp="1" noChangeArrowheads="1"/>
          </p:cNvSpPr>
          <p:nvPr>
            <p:ph type="dt" idx="1"/>
          </p:nvPr>
        </p:nvSpPr>
        <p:spPr bwMode="auto">
          <a:xfrm>
            <a:off x="3963744" y="0"/>
            <a:ext cx="3032337"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solidFill>
                  <a:schemeClr val="tx1"/>
                </a:solidFill>
              </a:defRPr>
            </a:lvl1pPr>
          </a:lstStyle>
          <a:p>
            <a:fld id="{81331B57-0BE5-4F82-AA58-76F53EFF3ADA}" type="datetime8">
              <a:rPr lang="en-US"/>
              <a:pPr/>
              <a:t>4/18/2009 9:25 AM</a:t>
            </a:fld>
            <a:endParaRPr lang="en-US"/>
          </a:p>
        </p:txBody>
      </p:sp>
      <p:sp>
        <p:nvSpPr>
          <p:cNvPr id="29700" name="Rectangle 4"/>
          <p:cNvSpPr>
            <a:spLocks noGrp="1" noRot="1" noChangeAspect="1" noChangeArrowheads="1" noTextEdit="1"/>
          </p:cNvSpPr>
          <p:nvPr>
            <p:ph type="sldImg" idx="2"/>
          </p:nvPr>
        </p:nvSpPr>
        <p:spPr bwMode="auto">
          <a:xfrm>
            <a:off x="1279525" y="566738"/>
            <a:ext cx="4243388" cy="318135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422779" y="3851651"/>
            <a:ext cx="6144045" cy="9077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913680"/>
            <a:ext cx="6080872" cy="355711"/>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eaLnBrk="0" hangingPunct="0">
              <a:defRPr sz="500">
                <a:latin typeface="Segoe" pitchFamily="34" charset="0"/>
                <a:cs typeface="Arial" charset="0"/>
              </a:defRPr>
            </a:lvl1p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696971" y="8805842"/>
            <a:ext cx="1299110"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solidFill>
                  <a:schemeClr val="tx1"/>
                </a:solidFill>
              </a:defRPr>
            </a:lvl1pPr>
          </a:lstStyle>
          <a:p>
            <a:fld id="{EC87E0CF-87F6-4B58-B8B8-DCAB2DAAF3CA}" type="slidenum">
              <a:rPr lang="en-US"/>
              <a:pPr/>
              <a:t>‹#›</a:t>
            </a:fld>
            <a:endParaRPr lang="en-US"/>
          </a:p>
        </p:txBody>
      </p:sp>
    </p:spTree>
  </p:cSld>
  <p:clrMap bg1="lt1" tx1="dk1" bg2="lt2" tx2="dk2" accent1="accent1" accent2="accent2" accent3="accent3" accent4="accent4" accent5="accent5" accent6="accent6" hlink="hlink" folHlink="folHlink"/>
  <p:hf/>
  <p:notesStyle>
    <a:lvl1pPr algn="l" rtl="0" fontAlgn="base">
      <a:lnSpc>
        <a:spcPct val="90000"/>
      </a:lnSpc>
      <a:spcBef>
        <a:spcPct val="20000"/>
      </a:spcBef>
      <a:spcAft>
        <a:spcPct val="0"/>
      </a:spcAft>
      <a:defRPr sz="1000" kern="1200">
        <a:solidFill>
          <a:schemeClr val="tx1"/>
        </a:solidFill>
        <a:latin typeface="Segoe" pitchFamily="34" charset="0"/>
        <a:ea typeface="+mn-ea"/>
        <a:cs typeface="+mn-cs"/>
      </a:defRPr>
    </a:lvl1pPr>
    <a:lvl2pPr marL="198430" indent="-195256"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2pPr>
    <a:lvl3pPr marL="404797" indent="-204780"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3pPr>
    <a:lvl4pPr marL="592115" indent="-185730"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4pPr>
    <a:lvl5pPr marL="768319" indent="-174618" algn="l" rtl="0" fontAlgn="base">
      <a:lnSpc>
        <a:spcPct val="90000"/>
      </a:lnSpc>
      <a:spcBef>
        <a:spcPct val="20000"/>
      </a:spcBef>
      <a:spcAft>
        <a:spcPct val="0"/>
      </a:spcAft>
      <a:buChar char="•"/>
      <a:defRPr sz="1000" kern="1200">
        <a:solidFill>
          <a:schemeClr val="tx1"/>
        </a:solidFill>
        <a:latin typeface="Segoe" pitchFamily="34" charset="0"/>
        <a:ea typeface="+mn-ea"/>
        <a:cs typeface="+mn-cs"/>
      </a:defRPr>
    </a:lvl5pPr>
    <a:lvl6pPr marL="2285909" algn="l" defTabSz="914364" rtl="0" eaLnBrk="1" latinLnBrk="0" hangingPunct="1">
      <a:defRPr sz="1200" kern="1200">
        <a:solidFill>
          <a:schemeClr val="tx1"/>
        </a:solidFill>
        <a:latin typeface="+mn-lt"/>
        <a:ea typeface="+mn-ea"/>
        <a:cs typeface="+mn-cs"/>
      </a:defRPr>
    </a:lvl6pPr>
    <a:lvl7pPr marL="2743091" algn="l" defTabSz="914364" rtl="0" eaLnBrk="1" latinLnBrk="0" hangingPunct="1">
      <a:defRPr sz="1200" kern="1200">
        <a:solidFill>
          <a:schemeClr val="tx1"/>
        </a:solidFill>
        <a:latin typeface="+mn-lt"/>
        <a:ea typeface="+mn-ea"/>
        <a:cs typeface="+mn-cs"/>
      </a:defRPr>
    </a:lvl7pPr>
    <a:lvl8pPr marL="3200272" algn="l" defTabSz="914364" rtl="0" eaLnBrk="1" latinLnBrk="0" hangingPunct="1">
      <a:defRPr sz="1200" kern="1200">
        <a:solidFill>
          <a:schemeClr val="tx1"/>
        </a:solidFill>
        <a:latin typeface="+mn-lt"/>
        <a:ea typeface="+mn-ea"/>
        <a:cs typeface="+mn-cs"/>
      </a:defRPr>
    </a:lvl8pPr>
    <a:lvl9pPr marL="3657454" algn="l" defTabSz="9143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78CF0CB0-E518-4F64-B316-5E0D53AF991E}" type="slidenum">
              <a:rPr lang="en-US" smtClean="0"/>
              <a:pPr/>
              <a:t>1</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81914" y="1425191"/>
            <a:ext cx="10056494" cy="664798"/>
          </a:xfrm>
        </p:spPr>
        <p:txBody>
          <a:bodyPr/>
          <a:lstStyle>
            <a:lvl1pPr algn="l" rtl="0" fontAlgn="base">
              <a:lnSpc>
                <a:spcPct val="90000"/>
              </a:lnSpc>
              <a:spcBef>
                <a:spcPct val="0"/>
              </a:spcBef>
              <a:spcAft>
                <a:spcPct val="0"/>
              </a:spcAft>
              <a:defRPr lang="en-US" sz="4800" spc="-36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96066"/>
            <a:ext cx="10056494" cy="5239265"/>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2"/>
          </p:nvPr>
        </p:nvSpPr>
        <p:spPr>
          <a:xfrm>
            <a:off x="8484870" y="7465696"/>
            <a:ext cx="2286000" cy="548640"/>
          </a:xfrm>
          <a:prstGeom prst="rect">
            <a:avLst/>
          </a:prstGeom>
          <a:ln/>
        </p:spPr>
        <p:txBody>
          <a:bodyPr lIns="109723" tIns="54862" rIns="109723" bIns="54862"/>
          <a:lstStyle>
            <a:lvl1pPr algn="r">
              <a:defRPr sz="2000"/>
            </a:lvl1pPr>
          </a:lstStyle>
          <a:p>
            <a:pPr>
              <a:defRPr/>
            </a:pPr>
            <a:fld id="{05F79666-4A2A-48BF-BA9C-3DB79E90F9E5}" type="slidenum">
              <a:rPr lang="zh-CN" altLang="en-US" smtClean="0"/>
              <a:pPr>
                <a:defRPr/>
              </a:pPr>
              <a:t>‹#›</a:t>
            </a:fld>
            <a:endParaRPr lang="en-US" altLang="zh-CN"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6"/>
            <a:ext cx="24688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329566"/>
            <a:ext cx="722376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20240"/>
            <a:ext cx="4846320" cy="5431156"/>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20240"/>
            <a:ext cx="4846320" cy="5431156"/>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2"/>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618" indent="0" algn="ctr">
              <a:buNone/>
              <a:defRPr>
                <a:solidFill>
                  <a:schemeClr val="tx1">
                    <a:tint val="75000"/>
                  </a:schemeClr>
                </a:solidFill>
              </a:defRPr>
            </a:lvl2pPr>
            <a:lvl3pPr marL="1097236" indent="0" algn="ctr">
              <a:buNone/>
              <a:defRPr>
                <a:solidFill>
                  <a:schemeClr val="tx1">
                    <a:tint val="75000"/>
                  </a:schemeClr>
                </a:solidFill>
              </a:defRPr>
            </a:lvl3pPr>
            <a:lvl4pPr marL="1645854" indent="0" algn="ctr">
              <a:buNone/>
              <a:defRPr>
                <a:solidFill>
                  <a:schemeClr val="tx1">
                    <a:tint val="75000"/>
                  </a:schemeClr>
                </a:solidFill>
              </a:defRPr>
            </a:lvl4pPr>
            <a:lvl5pPr marL="2194472" indent="0" algn="ctr">
              <a:buNone/>
              <a:defRPr>
                <a:solidFill>
                  <a:schemeClr val="tx1">
                    <a:tint val="75000"/>
                  </a:schemeClr>
                </a:solidFill>
              </a:defRPr>
            </a:lvl5pPr>
            <a:lvl6pPr marL="2743091" indent="0" algn="ctr">
              <a:buNone/>
              <a:defRPr>
                <a:solidFill>
                  <a:schemeClr val="tx1">
                    <a:tint val="75000"/>
                  </a:schemeClr>
                </a:solidFill>
              </a:defRPr>
            </a:lvl6pPr>
            <a:lvl7pPr marL="3291708" indent="0" algn="ctr">
              <a:buNone/>
              <a:defRPr>
                <a:solidFill>
                  <a:schemeClr val="tx1">
                    <a:tint val="75000"/>
                  </a:schemeClr>
                </a:solidFill>
              </a:defRPr>
            </a:lvl7pPr>
            <a:lvl8pPr marL="3840326" indent="0" algn="ctr">
              <a:buNone/>
              <a:defRPr>
                <a:solidFill>
                  <a:schemeClr val="tx1">
                    <a:tint val="75000"/>
                  </a:schemeClr>
                </a:solidFill>
              </a:defRPr>
            </a:lvl8pPr>
            <a:lvl9pPr marL="43889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1445741"/>
            <a:ext cx="9875520" cy="60141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2"/>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618" indent="0">
              <a:buNone/>
              <a:defRPr sz="2200">
                <a:solidFill>
                  <a:schemeClr val="tx1">
                    <a:tint val="75000"/>
                  </a:schemeClr>
                </a:solidFill>
              </a:defRPr>
            </a:lvl2pPr>
            <a:lvl3pPr marL="1097236" indent="0">
              <a:buNone/>
              <a:defRPr sz="1900">
                <a:solidFill>
                  <a:schemeClr val="tx1">
                    <a:tint val="75000"/>
                  </a:schemeClr>
                </a:solidFill>
              </a:defRPr>
            </a:lvl3pPr>
            <a:lvl4pPr marL="1645854" indent="0">
              <a:buNone/>
              <a:defRPr sz="1700">
                <a:solidFill>
                  <a:schemeClr val="tx1">
                    <a:tint val="75000"/>
                  </a:schemeClr>
                </a:solidFill>
              </a:defRPr>
            </a:lvl4pPr>
            <a:lvl5pPr marL="2194472" indent="0">
              <a:buNone/>
              <a:defRPr sz="1700">
                <a:solidFill>
                  <a:schemeClr val="tx1">
                    <a:tint val="75000"/>
                  </a:schemeClr>
                </a:solidFill>
              </a:defRPr>
            </a:lvl5pPr>
            <a:lvl6pPr marL="2743091" indent="0">
              <a:buNone/>
              <a:defRPr sz="1700">
                <a:solidFill>
                  <a:schemeClr val="tx1">
                    <a:tint val="75000"/>
                  </a:schemeClr>
                </a:solidFill>
              </a:defRPr>
            </a:lvl6pPr>
            <a:lvl7pPr marL="3291708" indent="0">
              <a:buNone/>
              <a:defRPr sz="1700">
                <a:solidFill>
                  <a:schemeClr val="tx1">
                    <a:tint val="75000"/>
                  </a:schemeClr>
                </a:solidFill>
              </a:defRPr>
            </a:lvl7pPr>
            <a:lvl8pPr marL="3840326" indent="0">
              <a:buNone/>
              <a:defRPr sz="1700">
                <a:solidFill>
                  <a:schemeClr val="tx1">
                    <a:tint val="75000"/>
                  </a:schemeClr>
                </a:solidFill>
              </a:defRPr>
            </a:lvl8pPr>
            <a:lvl9pPr marL="4388945"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8640" y="1445740"/>
            <a:ext cx="9875520" cy="601415"/>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700"/>
            </a:lvl1pPr>
            <a:lvl2pPr marL="548618" indent="0">
              <a:buNone/>
              <a:defRPr sz="1400"/>
            </a:lvl2pPr>
            <a:lvl3pPr marL="1097236" indent="0">
              <a:buNone/>
              <a:defRPr sz="1200"/>
            </a:lvl3pPr>
            <a:lvl4pPr marL="1645854" indent="0">
              <a:buNone/>
              <a:defRPr sz="1100"/>
            </a:lvl4pPr>
            <a:lvl5pPr marL="2194472" indent="0">
              <a:buNone/>
              <a:defRPr sz="1100"/>
            </a:lvl5pPr>
            <a:lvl6pPr marL="2743091" indent="0">
              <a:buNone/>
              <a:defRPr sz="1100"/>
            </a:lvl6pPr>
            <a:lvl7pPr marL="3291708" indent="0">
              <a:buNone/>
              <a:defRPr sz="1100"/>
            </a:lvl7pPr>
            <a:lvl8pPr marL="3840326" indent="0">
              <a:buNone/>
              <a:defRPr sz="1100"/>
            </a:lvl8pPr>
            <a:lvl9pPr marL="4388945"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a:lstStyle>
            <a:lvl1pPr marL="0" indent="0">
              <a:buNone/>
              <a:defRPr sz="3800"/>
            </a:lvl1pPr>
            <a:lvl2pPr marL="548618" indent="0">
              <a:buNone/>
              <a:defRPr sz="3400"/>
            </a:lvl2pPr>
            <a:lvl3pPr marL="1097236" indent="0">
              <a:buNone/>
              <a:defRPr sz="2900"/>
            </a:lvl3pPr>
            <a:lvl4pPr marL="1645854" indent="0">
              <a:buNone/>
              <a:defRPr sz="2400"/>
            </a:lvl4pPr>
            <a:lvl5pPr marL="2194472" indent="0">
              <a:buNone/>
              <a:defRPr sz="2400"/>
            </a:lvl5pPr>
            <a:lvl6pPr marL="2743091" indent="0">
              <a:buNone/>
              <a:defRPr sz="2400"/>
            </a:lvl6pPr>
            <a:lvl7pPr marL="3291708" indent="0">
              <a:buNone/>
              <a:defRPr sz="2400"/>
            </a:lvl7pPr>
            <a:lvl8pPr marL="3840326" indent="0">
              <a:buNone/>
              <a:defRPr sz="2400"/>
            </a:lvl8pPr>
            <a:lvl9pPr marL="4388945" indent="0">
              <a:buNone/>
              <a:defRPr sz="2400"/>
            </a:lvl9pPr>
          </a:lstStyle>
          <a:p>
            <a:endParaRPr lang="en-US"/>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700"/>
            </a:lvl1pPr>
            <a:lvl2pPr marL="548618" indent="0">
              <a:buNone/>
              <a:defRPr sz="1400"/>
            </a:lvl2pPr>
            <a:lvl3pPr marL="1097236" indent="0">
              <a:buNone/>
              <a:defRPr sz="1200"/>
            </a:lvl3pPr>
            <a:lvl4pPr marL="1645854" indent="0">
              <a:buNone/>
              <a:defRPr sz="1100"/>
            </a:lvl4pPr>
            <a:lvl5pPr marL="2194472" indent="0">
              <a:buNone/>
              <a:defRPr sz="1100"/>
            </a:lvl5pPr>
            <a:lvl6pPr marL="2743091" indent="0">
              <a:buNone/>
              <a:defRPr sz="1100"/>
            </a:lvl6pPr>
            <a:lvl7pPr marL="3291708" indent="0">
              <a:buNone/>
              <a:defRPr sz="1100"/>
            </a:lvl7pPr>
            <a:lvl8pPr marL="3840326" indent="0">
              <a:buNone/>
              <a:defRPr sz="1100"/>
            </a:lvl8pPr>
            <a:lvl9pPr marL="4388945"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defTabSz="1097236" rtl="0">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lgn="ctr" defTabSz="1097236" rtl="0">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lgn="r" defTabSz="1097236" rtl="0">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1346887"/>
            <a:ext cx="9875520" cy="601415"/>
          </a:xfrm>
          <a:prstGeom prst="rect">
            <a:avLst/>
          </a:prstGeom>
        </p:spPr>
        <p:txBody>
          <a:bodyPr vert="horz" lIns="109723" tIns="54862" rIns="109723" bIns="5486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8640" y="2384854"/>
            <a:ext cx="9875520" cy="4966542"/>
          </a:xfrm>
          <a:prstGeom prst="rect">
            <a:avLst/>
          </a:prstGeom>
        </p:spPr>
        <p:txBody>
          <a:bodyPr vert="horz" lIns="109723" tIns="54862" rIns="109723" bIns="548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8640" y="7627622"/>
            <a:ext cx="2560320" cy="438150"/>
          </a:xfrm>
          <a:prstGeom prst="rect">
            <a:avLst/>
          </a:prstGeom>
        </p:spPr>
        <p:txBody>
          <a:bodyPr vert="horz" lIns="109723" tIns="54862" rIns="109723" bIns="54862" rtlCol="0" anchor="ctr"/>
          <a:lstStyle>
            <a:lvl1pPr algn="l" defTabSz="1097236" rtl="0">
              <a:defRPr sz="1400">
                <a:solidFill>
                  <a:schemeClr val="tx1">
                    <a:tint val="75000"/>
                  </a:schemeClr>
                </a:solidFill>
              </a:defRPr>
            </a:lvl1pPr>
          </a:lstStyle>
          <a:p>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749040" y="7627622"/>
            <a:ext cx="3474720" cy="438150"/>
          </a:xfrm>
          <a:prstGeom prst="rect">
            <a:avLst/>
          </a:prstGeom>
        </p:spPr>
        <p:txBody>
          <a:bodyPr vert="horz" lIns="109723" tIns="54862" rIns="109723" bIns="54862" rtlCol="0" anchor="ctr"/>
          <a:lstStyle>
            <a:lvl1pPr algn="ctr" defTabSz="1097236" rtl="0">
              <a:defRPr sz="14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7863840" y="7627622"/>
            <a:ext cx="2560320" cy="438150"/>
          </a:xfrm>
          <a:prstGeom prst="rect">
            <a:avLst/>
          </a:prstGeom>
        </p:spPr>
        <p:txBody>
          <a:bodyPr vert="horz" lIns="109723" tIns="54862" rIns="109723" bIns="54862" rtlCol="0" anchor="ctr"/>
          <a:lstStyle>
            <a:lvl1pPr algn="r" defTabSz="1097236" rtl="0">
              <a:defRPr sz="1400">
                <a:solidFill>
                  <a:schemeClr val="tx1">
                    <a:tint val="75000"/>
                  </a:schemeClr>
                </a:solidFill>
              </a:defRPr>
            </a:lvl1pPr>
          </a:lstStyle>
          <a:p>
            <a:fld id="{B6F15528-21DE-4FAA-801E-634DDDAF4B2B}"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90" r:id="rId1"/>
    <p:sldLayoutId id="2147483677" r:id="rId2"/>
    <p:sldLayoutId id="2147483678" r:id="rId3"/>
    <p:sldLayoutId id="2147483679" r:id="rId4"/>
    <p:sldLayoutId id="2147483682" r:id="rId5"/>
    <p:sldLayoutId id="2147483683" r:id="rId6"/>
    <p:sldLayoutId id="2147483684" r:id="rId7"/>
    <p:sldLayoutId id="2147483685" r:id="rId8"/>
    <p:sldLayoutId id="2147483686" r:id="rId9"/>
    <p:sldLayoutId id="2147483687" r:id="rId10"/>
    <p:sldLayoutId id="2147483694" r:id="rId11"/>
  </p:sldLayoutIdLst>
  <p:hf hdr="0" ftr="0" dt="0"/>
  <p:txStyles>
    <p:titleStyle>
      <a:lvl1pPr algn="ctr" defTabSz="1097236" rtl="0" eaLnBrk="1" latinLnBrk="0" hangingPunct="1">
        <a:spcBef>
          <a:spcPct val="0"/>
        </a:spcBef>
        <a:buNone/>
        <a:defRPr sz="5300" kern="1200">
          <a:solidFill>
            <a:schemeClr val="tx1"/>
          </a:solidFill>
          <a:latin typeface="+mj-lt"/>
          <a:ea typeface="+mj-ea"/>
          <a:cs typeface="+mj-cs"/>
        </a:defRPr>
      </a:lvl1pPr>
    </p:titleStyle>
    <p:bodyStyle>
      <a:lvl1pPr marL="411463" indent="-411463" algn="l" defTabSz="109723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91504" indent="-342887" algn="l" defTabSz="109723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1545" indent="-274309" algn="l" defTabSz="109723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0163"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782"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399"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017"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636"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254" indent="-274309" algn="l" defTabSz="109723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36" rtl="0" eaLnBrk="1" latinLnBrk="0" hangingPunct="1">
        <a:defRPr sz="2200" kern="1200">
          <a:solidFill>
            <a:schemeClr val="tx1"/>
          </a:solidFill>
          <a:latin typeface="+mn-lt"/>
          <a:ea typeface="+mn-ea"/>
          <a:cs typeface="+mn-cs"/>
        </a:defRPr>
      </a:lvl1pPr>
      <a:lvl2pPr marL="548618" algn="l" defTabSz="1097236" rtl="0" eaLnBrk="1" latinLnBrk="0" hangingPunct="1">
        <a:defRPr sz="2200" kern="1200">
          <a:solidFill>
            <a:schemeClr val="tx1"/>
          </a:solidFill>
          <a:latin typeface="+mn-lt"/>
          <a:ea typeface="+mn-ea"/>
          <a:cs typeface="+mn-cs"/>
        </a:defRPr>
      </a:lvl2pPr>
      <a:lvl3pPr marL="1097236" algn="l" defTabSz="1097236" rtl="0" eaLnBrk="1" latinLnBrk="0" hangingPunct="1">
        <a:defRPr sz="2200" kern="1200">
          <a:solidFill>
            <a:schemeClr val="tx1"/>
          </a:solidFill>
          <a:latin typeface="+mn-lt"/>
          <a:ea typeface="+mn-ea"/>
          <a:cs typeface="+mn-cs"/>
        </a:defRPr>
      </a:lvl3pPr>
      <a:lvl4pPr marL="1645854" algn="l" defTabSz="1097236" rtl="0" eaLnBrk="1" latinLnBrk="0" hangingPunct="1">
        <a:defRPr sz="2200" kern="1200">
          <a:solidFill>
            <a:schemeClr val="tx1"/>
          </a:solidFill>
          <a:latin typeface="+mn-lt"/>
          <a:ea typeface="+mn-ea"/>
          <a:cs typeface="+mn-cs"/>
        </a:defRPr>
      </a:lvl4pPr>
      <a:lvl5pPr marL="2194472" algn="l" defTabSz="1097236" rtl="0" eaLnBrk="1" latinLnBrk="0" hangingPunct="1">
        <a:defRPr sz="2200" kern="1200">
          <a:solidFill>
            <a:schemeClr val="tx1"/>
          </a:solidFill>
          <a:latin typeface="+mn-lt"/>
          <a:ea typeface="+mn-ea"/>
          <a:cs typeface="+mn-cs"/>
        </a:defRPr>
      </a:lvl5pPr>
      <a:lvl6pPr marL="2743091" algn="l" defTabSz="1097236" rtl="0" eaLnBrk="1" latinLnBrk="0" hangingPunct="1">
        <a:defRPr sz="2200" kern="1200">
          <a:solidFill>
            <a:schemeClr val="tx1"/>
          </a:solidFill>
          <a:latin typeface="+mn-lt"/>
          <a:ea typeface="+mn-ea"/>
          <a:cs typeface="+mn-cs"/>
        </a:defRPr>
      </a:lvl6pPr>
      <a:lvl7pPr marL="3291708" algn="l" defTabSz="1097236" rtl="0" eaLnBrk="1" latinLnBrk="0" hangingPunct="1">
        <a:defRPr sz="2200" kern="1200">
          <a:solidFill>
            <a:schemeClr val="tx1"/>
          </a:solidFill>
          <a:latin typeface="+mn-lt"/>
          <a:ea typeface="+mn-ea"/>
          <a:cs typeface="+mn-cs"/>
        </a:defRPr>
      </a:lvl7pPr>
      <a:lvl8pPr marL="3840326" algn="l" defTabSz="1097236" rtl="0" eaLnBrk="1" latinLnBrk="0" hangingPunct="1">
        <a:defRPr sz="2200" kern="1200">
          <a:solidFill>
            <a:schemeClr val="tx1"/>
          </a:solidFill>
          <a:latin typeface="+mn-lt"/>
          <a:ea typeface="+mn-ea"/>
          <a:cs typeface="+mn-cs"/>
        </a:defRPr>
      </a:lvl8pPr>
      <a:lvl9pPr marL="4388945" algn="l" defTabSz="109723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 Id="rId9" Type="http://schemas.openxmlformats.org/officeDocument/2006/relationships/image" Target="../media/image20.emf"/></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wmf"/><Relationship Id="rId7" Type="http://schemas.openxmlformats.org/officeDocument/2006/relationships/image" Target="../media/image44.jpeg"/><Relationship Id="rId2" Type="http://schemas.openxmlformats.org/officeDocument/2006/relationships/image" Target="../media/image39.wmf"/><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wmf"/><Relationship Id="rId9"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mailto:yuzheng@microsof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hyperlink" Target="http://geolif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6" name="Rectangle 64"/>
          <p:cNvSpPr>
            <a:spLocks noGrp="1" noChangeArrowheads="1"/>
          </p:cNvSpPr>
          <p:nvPr>
            <p:ph type="ctrTitle"/>
          </p:nvPr>
        </p:nvSpPr>
        <p:spPr>
          <a:xfrm>
            <a:off x="631537" y="3062514"/>
            <a:ext cx="9791698" cy="1938976"/>
          </a:xfrm>
        </p:spPr>
        <p:txBody>
          <a:bodyPr>
            <a:noAutofit/>
          </a:bodyPr>
          <a:lstStyle/>
          <a:p>
            <a:pPr algn="ctr"/>
            <a:r>
              <a:rPr lang="en-US" sz="3200" b="1" dirty="0" smtClean="0">
                <a:latin typeface="Times New Roman" pitchFamily="18" charset="0"/>
                <a:cs typeface="Times New Roman" pitchFamily="18" charset="0"/>
              </a:rPr>
              <a:t>Mining Interesting Locations and Travel Sequences From GPS Trajectories</a:t>
            </a:r>
            <a:endParaRPr lang="en-US" sz="4400" b="1" dirty="0">
              <a:latin typeface="Times New Roman" pitchFamily="18" charset="0"/>
              <a:cs typeface="Times New Roman" pitchFamily="18" charset="0"/>
            </a:endParaRPr>
          </a:p>
        </p:txBody>
      </p:sp>
      <p:sp>
        <p:nvSpPr>
          <p:cNvPr id="3137" name="Rectangle 65"/>
          <p:cNvSpPr>
            <a:spLocks noGrp="1" noChangeArrowheads="1"/>
          </p:cNvSpPr>
          <p:nvPr>
            <p:ph type="subTitle" idx="1"/>
          </p:nvPr>
        </p:nvSpPr>
        <p:spPr>
          <a:xfrm>
            <a:off x="873128" y="5248276"/>
            <a:ext cx="9324973" cy="1703543"/>
          </a:xfrm>
        </p:spPr>
        <p:txBody>
          <a:bodyPr>
            <a:noAutofit/>
          </a:bodyPr>
          <a:lstStyle/>
          <a:p>
            <a:pPr algn="ctr"/>
            <a:r>
              <a:rPr lang="en-US" sz="2400" dirty="0" smtClean="0">
                <a:latin typeface="Times New Roman" pitchFamily="18" charset="0"/>
                <a:cs typeface="Times New Roman" pitchFamily="18" charset="0"/>
              </a:rPr>
              <a:t>Yu Zheng and Xing Xie</a:t>
            </a:r>
          </a:p>
          <a:p>
            <a:pPr algn="ctr"/>
            <a:r>
              <a:rPr lang="en-US" sz="2400" dirty="0" smtClean="0">
                <a:latin typeface="Times New Roman" pitchFamily="18" charset="0"/>
                <a:cs typeface="Times New Roman" pitchFamily="18" charset="0"/>
              </a:rPr>
              <a:t>Microsoft Research Asia</a:t>
            </a:r>
          </a:p>
          <a:p>
            <a:pPr algn="ctr"/>
            <a:r>
              <a:rPr lang="en-US" sz="2400" dirty="0" smtClean="0">
                <a:latin typeface="Times New Roman" pitchFamily="18" charset="0"/>
                <a:cs typeface="Times New Roman" pitchFamily="18" charset="0"/>
              </a:rPr>
              <a:t>March 16, 2009</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85697"/>
            <a:ext cx="9875520" cy="1028707"/>
          </a:xfrm>
        </p:spPr>
        <p:txBody>
          <a:bodyPr>
            <a:normAutofit/>
          </a:bodyPr>
          <a:lstStyle/>
          <a:p>
            <a:endParaRPr lang="en-US" sz="4300" dirty="0"/>
          </a:p>
        </p:txBody>
      </p:sp>
      <p:pic>
        <p:nvPicPr>
          <p:cNvPr id="2050" name="Picture 2"/>
          <p:cNvPicPr>
            <a:picLocks noChangeAspect="1" noChangeArrowheads="1"/>
          </p:cNvPicPr>
          <p:nvPr/>
        </p:nvPicPr>
        <p:blipFill>
          <a:blip r:embed="rId2"/>
          <a:srcRect/>
          <a:stretch>
            <a:fillRect/>
          </a:stretch>
        </p:blipFill>
        <p:spPr bwMode="auto">
          <a:xfrm>
            <a:off x="828189" y="1358425"/>
            <a:ext cx="9197698" cy="857256"/>
          </a:xfrm>
          <a:prstGeom prst="rect">
            <a:avLst/>
          </a:prstGeom>
          <a:noFill/>
          <a:ln w="9525">
            <a:noFill/>
            <a:miter lim="800000"/>
            <a:headEnd/>
            <a:tailEnd/>
          </a:ln>
          <a:effectLst/>
        </p:spPr>
      </p:pic>
      <p:sp>
        <p:nvSpPr>
          <p:cNvPr id="8" name="Oval 7"/>
          <p:cNvSpPr/>
          <p:nvPr/>
        </p:nvSpPr>
        <p:spPr>
          <a:xfrm>
            <a:off x="2970269" y="2592868"/>
            <a:ext cx="2400317" cy="1508776"/>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rtlCol="0" anchor="ctr"/>
          <a:lstStyle/>
          <a:p>
            <a:pPr algn="ctr"/>
            <a:endParaRPr lang="en-US"/>
          </a:p>
        </p:txBody>
      </p:sp>
      <p:grpSp>
        <p:nvGrpSpPr>
          <p:cNvPr id="4" name="Group 78"/>
          <p:cNvGrpSpPr/>
          <p:nvPr/>
        </p:nvGrpSpPr>
        <p:grpSpPr>
          <a:xfrm>
            <a:off x="3161347" y="2681929"/>
            <a:ext cx="1891955" cy="1221770"/>
            <a:chOff x="3529485" y="2174466"/>
            <a:chExt cx="1576629" cy="1018142"/>
          </a:xfrm>
        </p:grpSpPr>
        <p:sp>
          <p:nvSpPr>
            <p:cNvPr id="11" name="Oval 10"/>
            <p:cNvSpPr/>
            <p:nvPr/>
          </p:nvSpPr>
          <p:spPr>
            <a:xfrm rot="1316892">
              <a:off x="3529485" y="2681536"/>
              <a:ext cx="360055" cy="295748"/>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316892">
              <a:off x="3900822" y="2896860"/>
              <a:ext cx="383750" cy="295748"/>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316892">
              <a:off x="4245799" y="2174466"/>
              <a:ext cx="471701" cy="384704"/>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316892">
              <a:off x="4822722" y="2415881"/>
              <a:ext cx="283392" cy="255019"/>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316892">
              <a:off x="4681514" y="2702067"/>
              <a:ext cx="321091" cy="23878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7"/>
          <p:cNvGrpSpPr/>
          <p:nvPr/>
        </p:nvGrpSpPr>
        <p:grpSpPr>
          <a:xfrm>
            <a:off x="2801259" y="3965411"/>
            <a:ext cx="2911506" cy="4094755"/>
            <a:chOff x="3217316" y="3245166"/>
            <a:chExt cx="2426255" cy="3412296"/>
          </a:xfrm>
        </p:grpSpPr>
        <p:pic>
          <p:nvPicPr>
            <p:cNvPr id="2056" name="Picture 8"/>
            <p:cNvPicPr>
              <a:picLocks noChangeAspect="1" noChangeArrowheads="1"/>
            </p:cNvPicPr>
            <p:nvPr/>
          </p:nvPicPr>
          <p:blipFill>
            <a:blip r:embed="rId3"/>
            <a:srcRect/>
            <a:stretch>
              <a:fillRect/>
            </a:stretch>
          </p:blipFill>
          <p:spPr bwMode="auto">
            <a:xfrm>
              <a:off x="3217316" y="3643314"/>
              <a:ext cx="2426255" cy="3014148"/>
            </a:xfrm>
            <a:prstGeom prst="rect">
              <a:avLst/>
            </a:prstGeom>
            <a:noFill/>
            <a:ln w="9525">
              <a:noFill/>
              <a:miter lim="800000"/>
              <a:headEnd/>
              <a:tailEnd/>
            </a:ln>
            <a:effectLst/>
          </p:spPr>
        </p:pic>
        <p:sp>
          <p:nvSpPr>
            <p:cNvPr id="23" name="Down Arrow 22"/>
            <p:cNvSpPr/>
            <p:nvPr/>
          </p:nvSpPr>
          <p:spPr>
            <a:xfrm>
              <a:off x="4319586" y="3245166"/>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85"/>
          <p:cNvGrpSpPr/>
          <p:nvPr/>
        </p:nvGrpSpPr>
        <p:grpSpPr>
          <a:xfrm>
            <a:off x="449943" y="2129956"/>
            <a:ext cx="4577014" cy="1716416"/>
            <a:chOff x="1257887" y="1714488"/>
            <a:chExt cx="3814179" cy="1430347"/>
          </a:xfrm>
        </p:grpSpPr>
        <p:grpSp>
          <p:nvGrpSpPr>
            <p:cNvPr id="29" name="Group 81"/>
            <p:cNvGrpSpPr/>
            <p:nvPr/>
          </p:nvGrpSpPr>
          <p:grpSpPr>
            <a:xfrm>
              <a:off x="3571868" y="1714488"/>
              <a:ext cx="1500198" cy="1430347"/>
              <a:chOff x="3571868" y="1714488"/>
              <a:chExt cx="1500198" cy="1430347"/>
            </a:xfrm>
          </p:grpSpPr>
          <p:sp>
            <p:nvSpPr>
              <p:cNvPr id="16" name="Down Arrow 15"/>
              <p:cNvSpPr/>
              <p:nvPr/>
            </p:nvSpPr>
            <p:spPr>
              <a:xfrm>
                <a:off x="4295126" y="1714488"/>
                <a:ext cx="20543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79"/>
              <p:cNvGrpSpPr/>
              <p:nvPr/>
            </p:nvGrpSpPr>
            <p:grpSpPr>
              <a:xfrm>
                <a:off x="3571868" y="2244001"/>
                <a:ext cx="1500198" cy="900834"/>
                <a:chOff x="3571868" y="2244001"/>
                <a:chExt cx="1500198" cy="900834"/>
              </a:xfrm>
            </p:grpSpPr>
            <p:pic>
              <p:nvPicPr>
                <p:cNvPr id="2060" name="Picture 12"/>
                <p:cNvPicPr>
                  <a:picLocks noChangeAspect="1" noChangeArrowheads="1"/>
                </p:cNvPicPr>
                <p:nvPr/>
              </p:nvPicPr>
              <p:blipFill>
                <a:blip r:embed="rId4"/>
                <a:srcRect/>
                <a:stretch>
                  <a:fillRect/>
                </a:stretch>
              </p:blipFill>
              <p:spPr bwMode="auto">
                <a:xfrm>
                  <a:off x="3571868" y="2714620"/>
                  <a:ext cx="230189" cy="214314"/>
                </a:xfrm>
                <a:prstGeom prst="rect">
                  <a:avLst/>
                </a:prstGeom>
                <a:noFill/>
                <a:ln w="9525">
                  <a:noFill/>
                  <a:miter lim="800000"/>
                  <a:headEnd/>
                  <a:tailEnd/>
                </a:ln>
                <a:effectLst/>
              </p:spPr>
            </p:pic>
            <p:pic>
              <p:nvPicPr>
                <p:cNvPr id="2061" name="Picture 13"/>
                <p:cNvPicPr>
                  <a:picLocks noChangeAspect="1" noChangeArrowheads="1"/>
                </p:cNvPicPr>
                <p:nvPr/>
              </p:nvPicPr>
              <p:blipFill>
                <a:blip r:embed="rId5"/>
                <a:srcRect/>
                <a:stretch>
                  <a:fillRect/>
                </a:stretch>
              </p:blipFill>
              <p:spPr bwMode="auto">
                <a:xfrm>
                  <a:off x="3929058" y="2928934"/>
                  <a:ext cx="317104" cy="215901"/>
                </a:xfrm>
                <a:prstGeom prst="rect">
                  <a:avLst/>
                </a:prstGeom>
                <a:noFill/>
                <a:ln w="9525">
                  <a:noFill/>
                  <a:miter lim="800000"/>
                  <a:headEnd/>
                  <a:tailEnd/>
                </a:ln>
                <a:effectLst/>
              </p:spPr>
            </p:pic>
            <p:pic>
              <p:nvPicPr>
                <p:cNvPr id="2063" name="Picture 15"/>
                <p:cNvPicPr>
                  <a:picLocks noChangeAspect="1" noChangeArrowheads="1"/>
                </p:cNvPicPr>
                <p:nvPr/>
              </p:nvPicPr>
              <p:blipFill>
                <a:blip r:embed="rId6"/>
                <a:srcRect/>
                <a:stretch>
                  <a:fillRect/>
                </a:stretch>
              </p:blipFill>
              <p:spPr bwMode="auto">
                <a:xfrm>
                  <a:off x="4286248" y="2244001"/>
                  <a:ext cx="366713" cy="256305"/>
                </a:xfrm>
                <a:prstGeom prst="rect">
                  <a:avLst/>
                </a:prstGeom>
                <a:noFill/>
                <a:ln w="9525">
                  <a:noFill/>
                  <a:miter lim="800000"/>
                  <a:headEnd/>
                  <a:tailEnd/>
                </a:ln>
                <a:effectLst/>
              </p:spPr>
            </p:pic>
            <p:pic>
              <p:nvPicPr>
                <p:cNvPr id="2064" name="Picture 16"/>
                <p:cNvPicPr>
                  <a:picLocks noChangeAspect="1" noChangeArrowheads="1"/>
                </p:cNvPicPr>
                <p:nvPr/>
              </p:nvPicPr>
              <p:blipFill>
                <a:blip r:embed="rId7"/>
                <a:srcRect/>
                <a:stretch>
                  <a:fillRect/>
                </a:stretch>
              </p:blipFill>
              <p:spPr bwMode="auto">
                <a:xfrm>
                  <a:off x="4884743" y="2455859"/>
                  <a:ext cx="187323" cy="187323"/>
                </a:xfrm>
                <a:prstGeom prst="rect">
                  <a:avLst/>
                </a:prstGeom>
                <a:noFill/>
                <a:ln w="9525">
                  <a:noFill/>
                  <a:miter lim="800000"/>
                  <a:headEnd/>
                  <a:tailEnd/>
                </a:ln>
                <a:effectLst/>
              </p:spPr>
            </p:pic>
            <p:pic>
              <p:nvPicPr>
                <p:cNvPr id="2065" name="Picture 17"/>
                <p:cNvPicPr>
                  <a:picLocks noChangeAspect="1" noChangeArrowheads="1"/>
                </p:cNvPicPr>
                <p:nvPr/>
              </p:nvPicPr>
              <p:blipFill>
                <a:blip r:embed="rId8"/>
                <a:srcRect/>
                <a:stretch>
                  <a:fillRect/>
                </a:stretch>
              </p:blipFill>
              <p:spPr bwMode="auto">
                <a:xfrm>
                  <a:off x="4714876" y="2714620"/>
                  <a:ext cx="247363" cy="179385"/>
                </a:xfrm>
                <a:prstGeom prst="rect">
                  <a:avLst/>
                </a:prstGeom>
                <a:noFill/>
                <a:ln w="9525">
                  <a:noFill/>
                  <a:miter lim="800000"/>
                  <a:headEnd/>
                  <a:tailEnd/>
                </a:ln>
                <a:effectLst/>
              </p:spPr>
            </p:pic>
          </p:grpSp>
        </p:grpSp>
        <p:sp>
          <p:nvSpPr>
            <p:cNvPr id="83" name="Rectangle 82"/>
            <p:cNvSpPr/>
            <p:nvPr/>
          </p:nvSpPr>
          <p:spPr>
            <a:xfrm>
              <a:off x="1257887" y="1865038"/>
              <a:ext cx="2177144" cy="320601"/>
            </a:xfrm>
            <a:prstGeom prst="rect">
              <a:avLst/>
            </a:prstGeom>
          </p:spPr>
          <p:txBody>
            <a:bodyPr wrap="square">
              <a:spAutoFit/>
            </a:bodyPr>
            <a:lstStyle/>
            <a:p>
              <a:r>
                <a:rPr lang="en-US" altLang="zh-CN" sz="1900" dirty="0" smtClean="0">
                  <a:solidFill>
                    <a:srgbClr val="0000FF"/>
                  </a:solidFill>
                </a:rPr>
                <a:t>1. Stay point detection</a:t>
              </a:r>
            </a:p>
          </p:txBody>
        </p:sp>
      </p:grpSp>
      <p:grpSp>
        <p:nvGrpSpPr>
          <p:cNvPr id="31" name="Group 86"/>
          <p:cNvGrpSpPr/>
          <p:nvPr/>
        </p:nvGrpSpPr>
        <p:grpSpPr>
          <a:xfrm>
            <a:off x="188682" y="2702013"/>
            <a:ext cx="5089906" cy="1193322"/>
            <a:chOff x="991790" y="2191202"/>
            <a:chExt cx="4241588" cy="994435"/>
          </a:xfrm>
        </p:grpSpPr>
        <p:grpSp>
          <p:nvGrpSpPr>
            <p:cNvPr id="2048" name="Group 80"/>
            <p:cNvGrpSpPr/>
            <p:nvPr/>
          </p:nvGrpSpPr>
          <p:grpSpPr>
            <a:xfrm>
              <a:off x="3374819" y="2191202"/>
              <a:ext cx="1858559" cy="994435"/>
              <a:chOff x="3374819" y="2191202"/>
              <a:chExt cx="1858559" cy="994435"/>
            </a:xfrm>
          </p:grpSpPr>
          <p:sp>
            <p:nvSpPr>
              <p:cNvPr id="9" name="Oval 8"/>
              <p:cNvSpPr/>
              <p:nvPr/>
            </p:nvSpPr>
            <p:spPr>
              <a:xfrm rot="1847652">
                <a:off x="3374819" y="2657752"/>
                <a:ext cx="985641" cy="527885"/>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56219">
                <a:off x="4013774" y="2191202"/>
                <a:ext cx="1219604" cy="745545"/>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Rectangle 83"/>
            <p:cNvSpPr/>
            <p:nvPr/>
          </p:nvSpPr>
          <p:spPr>
            <a:xfrm>
              <a:off x="991790" y="2603608"/>
              <a:ext cx="2660954" cy="320601"/>
            </a:xfrm>
            <a:prstGeom prst="rect">
              <a:avLst/>
            </a:prstGeom>
          </p:spPr>
          <p:txBody>
            <a:bodyPr wrap="square">
              <a:spAutoFit/>
            </a:bodyPr>
            <a:lstStyle/>
            <a:p>
              <a:r>
                <a:rPr lang="en-US" altLang="zh-CN" sz="1900" dirty="0" smtClean="0">
                  <a:solidFill>
                    <a:srgbClr val="0000FF"/>
                  </a:solidFill>
                </a:rPr>
                <a:t>2. Hierarchical clustering</a:t>
              </a:r>
            </a:p>
          </p:txBody>
        </p:sp>
      </p:grpSp>
      <p:grpSp>
        <p:nvGrpSpPr>
          <p:cNvPr id="80" name="Group 79"/>
          <p:cNvGrpSpPr/>
          <p:nvPr/>
        </p:nvGrpSpPr>
        <p:grpSpPr>
          <a:xfrm>
            <a:off x="5805721" y="2230951"/>
            <a:ext cx="3896027" cy="5490647"/>
            <a:chOff x="5805721" y="2230951"/>
            <a:chExt cx="3896027" cy="5490647"/>
          </a:xfrm>
        </p:grpSpPr>
        <p:pic>
          <p:nvPicPr>
            <p:cNvPr id="75" name="Picture 2"/>
            <p:cNvPicPr>
              <a:picLocks noChangeAspect="1" noChangeArrowheads="1"/>
            </p:cNvPicPr>
            <p:nvPr/>
          </p:nvPicPr>
          <p:blipFill>
            <a:blip r:embed="rId9"/>
            <a:srcRect/>
            <a:stretch>
              <a:fillRect/>
            </a:stretch>
          </p:blipFill>
          <p:spPr bwMode="auto">
            <a:xfrm>
              <a:off x="6758766" y="4437733"/>
              <a:ext cx="2942982" cy="3283865"/>
            </a:xfrm>
            <a:prstGeom prst="rect">
              <a:avLst/>
            </a:prstGeom>
            <a:noFill/>
            <a:ln w="9525">
              <a:noFill/>
              <a:miter lim="800000"/>
              <a:headEnd/>
              <a:tailEnd/>
            </a:ln>
            <a:effectLst/>
          </p:spPr>
        </p:pic>
        <p:grpSp>
          <p:nvGrpSpPr>
            <p:cNvPr id="79" name="Group 78"/>
            <p:cNvGrpSpPr/>
            <p:nvPr/>
          </p:nvGrpSpPr>
          <p:grpSpPr>
            <a:xfrm>
              <a:off x="5805721" y="2230951"/>
              <a:ext cx="2554508" cy="3981161"/>
              <a:chOff x="5805721" y="2230951"/>
              <a:chExt cx="2554508" cy="3981161"/>
            </a:xfrm>
          </p:grpSpPr>
          <p:sp>
            <p:nvSpPr>
              <p:cNvPr id="76" name="Down Arrow 75"/>
              <p:cNvSpPr/>
              <p:nvPr/>
            </p:nvSpPr>
            <p:spPr>
              <a:xfrm>
                <a:off x="8137181" y="2230951"/>
                <a:ext cx="223048" cy="2166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p:cNvSpPr/>
              <p:nvPr/>
            </p:nvSpPr>
            <p:spPr>
              <a:xfrm rot="16200000">
                <a:off x="6064575" y="5672683"/>
                <a:ext cx="280575" cy="798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016166" y="3726673"/>
                <a:ext cx="2111833" cy="384721"/>
              </a:xfrm>
              <a:prstGeom prst="rect">
                <a:avLst/>
              </a:prstGeom>
            </p:spPr>
            <p:txBody>
              <a:bodyPr wrap="square">
                <a:spAutoFit/>
              </a:bodyPr>
              <a:lstStyle/>
              <a:p>
                <a:r>
                  <a:rPr lang="en-US" altLang="zh-CN" sz="1900" dirty="0" smtClean="0">
                    <a:solidFill>
                      <a:srgbClr val="0000FF"/>
                    </a:solidFill>
                  </a:rPr>
                  <a:t>3.Graph Building</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box(in)">
                                      <p:cBhvr>
                                        <p:cTn id="3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Solution – </a:t>
            </a:r>
            <a:r>
              <a:rPr lang="en-US" altLang="zh-CN" sz="3800" dirty="0" smtClean="0"/>
              <a:t>2. The HITS-Based </a:t>
            </a:r>
            <a:r>
              <a:rPr altLang="zh-CN" sz="3800" smtClean="0"/>
              <a:t>Inference</a:t>
            </a:r>
            <a:endParaRPr lang="zh-CN" altLang="en-US" sz="3800" dirty="0"/>
          </a:p>
        </p:txBody>
      </p:sp>
      <p:sp>
        <p:nvSpPr>
          <p:cNvPr id="3" name="Content Placeholder 2"/>
          <p:cNvSpPr>
            <a:spLocks noGrp="1"/>
          </p:cNvSpPr>
          <p:nvPr>
            <p:ph type="body" idx="1"/>
          </p:nvPr>
        </p:nvSpPr>
        <p:spPr>
          <a:xfrm>
            <a:off x="457199" y="2496066"/>
            <a:ext cx="9659257" cy="5239265"/>
          </a:xfrm>
        </p:spPr>
        <p:txBody>
          <a:bodyPr>
            <a:normAutofit/>
          </a:bodyPr>
          <a:lstStyle/>
          <a:p>
            <a:r>
              <a:rPr lang="en-US" altLang="zh-CN" sz="2400" dirty="0" smtClean="0"/>
              <a:t>Mutual reinforcement relationship</a:t>
            </a:r>
          </a:p>
          <a:p>
            <a:pPr lvl="1"/>
            <a:r>
              <a:rPr lang="en-US" altLang="zh-CN" sz="2000" dirty="0" smtClean="0"/>
              <a:t>A user with rich travel knowledge are more likely to visit more interesting locations</a:t>
            </a:r>
          </a:p>
          <a:p>
            <a:pPr lvl="1"/>
            <a:r>
              <a:rPr lang="en-US" altLang="zh-CN" sz="2000" dirty="0" smtClean="0"/>
              <a:t>A interesting location would be accessed by many users with rich travel knowledge</a:t>
            </a:r>
          </a:p>
          <a:p>
            <a:r>
              <a:rPr lang="en-US" altLang="zh-CN" sz="2400" dirty="0" smtClean="0"/>
              <a:t>A HITS-based inference model</a:t>
            </a:r>
          </a:p>
          <a:p>
            <a:pPr lvl="1"/>
            <a:r>
              <a:rPr lang="en-US" altLang="zh-CN" sz="2000" dirty="0" smtClean="0"/>
              <a:t>Users are hub nodes</a:t>
            </a:r>
          </a:p>
          <a:p>
            <a:pPr lvl="1"/>
            <a:r>
              <a:rPr lang="en-US" altLang="zh-CN" sz="2000" dirty="0" smtClean="0"/>
              <a:t>Locations are authority nodes</a:t>
            </a:r>
          </a:p>
          <a:p>
            <a:pPr lvl="1"/>
            <a:r>
              <a:rPr lang="en-US" altLang="zh-CN" sz="2000" dirty="0" smtClean="0"/>
              <a:t>Topic is the geo-region</a:t>
            </a:r>
          </a:p>
          <a:p>
            <a:pPr lvl="1"/>
            <a:endParaRPr lang="zh-CN" alt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11</a:t>
            </a:fld>
            <a:endParaRPr lang="en-US" dirty="0">
              <a:solidFill>
                <a:prstClr val="black">
                  <a:tint val="75000"/>
                </a:prstClr>
              </a:solidFill>
              <a:latin typeface="Calibri"/>
            </a:endParaRPr>
          </a:p>
        </p:txBody>
      </p:sp>
      <p:grpSp>
        <p:nvGrpSpPr>
          <p:cNvPr id="5" name="Group 4"/>
          <p:cNvGrpSpPr/>
          <p:nvPr/>
        </p:nvGrpSpPr>
        <p:grpSpPr>
          <a:xfrm>
            <a:off x="6146318" y="4513761"/>
            <a:ext cx="3759793" cy="508586"/>
            <a:chOff x="1266317" y="3397644"/>
            <a:chExt cx="3759793" cy="508586"/>
          </a:xfrm>
        </p:grpSpPr>
        <p:pic>
          <p:nvPicPr>
            <p:cNvPr id="6" name="Picture 4"/>
            <p:cNvPicPr>
              <a:picLocks noChangeAspect="1" noChangeArrowheads="1"/>
            </p:cNvPicPr>
            <p:nvPr/>
          </p:nvPicPr>
          <p:blipFill>
            <a:blip r:embed="rId2"/>
            <a:srcRect/>
            <a:stretch>
              <a:fillRect/>
            </a:stretch>
          </p:blipFill>
          <p:spPr bwMode="auto">
            <a:xfrm>
              <a:off x="1266317" y="3401654"/>
              <a:ext cx="358852" cy="472488"/>
            </a:xfrm>
            <a:prstGeom prst="rect">
              <a:avLst/>
            </a:prstGeom>
            <a:noFill/>
            <a:ln w="9525">
              <a:noFill/>
              <a:miter lim="800000"/>
              <a:headEnd/>
              <a:tailEnd/>
            </a:ln>
            <a:effectLst/>
          </p:spPr>
        </p:pic>
        <p:pic>
          <p:nvPicPr>
            <p:cNvPr id="7" name="Picture 4"/>
            <p:cNvPicPr>
              <a:picLocks noChangeAspect="1" noChangeArrowheads="1"/>
            </p:cNvPicPr>
            <p:nvPr/>
          </p:nvPicPr>
          <p:blipFill>
            <a:blip r:embed="rId2"/>
            <a:srcRect/>
            <a:stretch>
              <a:fillRect/>
            </a:stretch>
          </p:blipFill>
          <p:spPr bwMode="auto">
            <a:xfrm>
              <a:off x="2128589" y="3397644"/>
              <a:ext cx="358852" cy="472488"/>
            </a:xfrm>
            <a:prstGeom prst="rect">
              <a:avLst/>
            </a:prstGeom>
            <a:noFill/>
            <a:ln w="9525">
              <a:noFill/>
              <a:miter lim="800000"/>
              <a:headEnd/>
              <a:tailEnd/>
            </a:ln>
            <a:effectLst/>
          </p:spPr>
        </p:pic>
        <p:pic>
          <p:nvPicPr>
            <p:cNvPr id="8" name="Picture 4"/>
            <p:cNvPicPr>
              <a:picLocks noChangeAspect="1" noChangeArrowheads="1"/>
            </p:cNvPicPr>
            <p:nvPr/>
          </p:nvPicPr>
          <p:blipFill>
            <a:blip r:embed="rId2"/>
            <a:srcRect/>
            <a:stretch>
              <a:fillRect/>
            </a:stretch>
          </p:blipFill>
          <p:spPr bwMode="auto">
            <a:xfrm>
              <a:off x="3018926" y="3409678"/>
              <a:ext cx="358852" cy="472488"/>
            </a:xfrm>
            <a:prstGeom prst="rect">
              <a:avLst/>
            </a:prstGeom>
            <a:noFill/>
            <a:ln w="9525">
              <a:noFill/>
              <a:miter lim="800000"/>
              <a:headEnd/>
              <a:tailEnd/>
            </a:ln>
            <a:effectLst/>
          </p:spPr>
        </p:pic>
        <p:pic>
          <p:nvPicPr>
            <p:cNvPr id="9" name="Picture 4"/>
            <p:cNvPicPr>
              <a:picLocks noChangeAspect="1" noChangeArrowheads="1"/>
            </p:cNvPicPr>
            <p:nvPr/>
          </p:nvPicPr>
          <p:blipFill>
            <a:blip r:embed="rId2"/>
            <a:srcRect/>
            <a:stretch>
              <a:fillRect/>
            </a:stretch>
          </p:blipFill>
          <p:spPr bwMode="auto">
            <a:xfrm>
              <a:off x="3837076" y="3409675"/>
              <a:ext cx="358852" cy="472488"/>
            </a:xfrm>
            <a:prstGeom prst="rect">
              <a:avLst/>
            </a:prstGeom>
            <a:noFill/>
            <a:ln w="9525">
              <a:noFill/>
              <a:miter lim="800000"/>
              <a:headEnd/>
              <a:tailEnd/>
            </a:ln>
            <a:effectLst/>
          </p:spPr>
        </p:pic>
        <p:pic>
          <p:nvPicPr>
            <p:cNvPr id="10" name="Picture 4"/>
            <p:cNvPicPr>
              <a:picLocks noChangeAspect="1" noChangeArrowheads="1"/>
            </p:cNvPicPr>
            <p:nvPr/>
          </p:nvPicPr>
          <p:blipFill>
            <a:blip r:embed="rId2"/>
            <a:srcRect/>
            <a:stretch>
              <a:fillRect/>
            </a:stretch>
          </p:blipFill>
          <p:spPr bwMode="auto">
            <a:xfrm>
              <a:off x="4667258" y="3433742"/>
              <a:ext cx="358852" cy="472488"/>
            </a:xfrm>
            <a:prstGeom prst="rect">
              <a:avLst/>
            </a:prstGeom>
            <a:noFill/>
            <a:ln w="9525">
              <a:noFill/>
              <a:miter lim="800000"/>
              <a:headEnd/>
              <a:tailEnd/>
            </a:ln>
            <a:effectLst/>
          </p:spPr>
        </p:pic>
      </p:grpSp>
      <p:grpSp>
        <p:nvGrpSpPr>
          <p:cNvPr id="11" name="Group 10"/>
          <p:cNvGrpSpPr/>
          <p:nvPr/>
        </p:nvGrpSpPr>
        <p:grpSpPr>
          <a:xfrm>
            <a:off x="5522687" y="5543721"/>
            <a:ext cx="4848726" cy="1744579"/>
            <a:chOff x="642687" y="4427604"/>
            <a:chExt cx="4848726" cy="1744579"/>
          </a:xfrm>
        </p:grpSpPr>
        <p:sp>
          <p:nvSpPr>
            <p:cNvPr id="12" name="Trapezoid 11"/>
            <p:cNvSpPr/>
            <p:nvPr/>
          </p:nvSpPr>
          <p:spPr>
            <a:xfrm>
              <a:off x="642687" y="4427604"/>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94"/>
            <p:cNvGrpSpPr/>
            <p:nvPr/>
          </p:nvGrpSpPr>
          <p:grpSpPr>
            <a:xfrm>
              <a:off x="1134978" y="4584017"/>
              <a:ext cx="3761883" cy="1467852"/>
              <a:chOff x="1134978" y="4584017"/>
              <a:chExt cx="3761883" cy="1467852"/>
            </a:xfrm>
            <a:solidFill>
              <a:srgbClr val="FFFFCC"/>
            </a:solidFill>
          </p:grpSpPr>
          <p:sp>
            <p:nvSpPr>
              <p:cNvPr id="14" name="Oval 13"/>
              <p:cNvSpPr/>
              <p:nvPr/>
            </p:nvSpPr>
            <p:spPr>
              <a:xfrm>
                <a:off x="2490538" y="4716366"/>
                <a:ext cx="553452" cy="20453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005272" y="5157517"/>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2"/>
              <p:cNvSpPr/>
              <p:nvPr/>
            </p:nvSpPr>
            <p:spPr>
              <a:xfrm>
                <a:off x="2803357" y="5714984"/>
                <a:ext cx="685800" cy="3368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022057" y="4584017"/>
                <a:ext cx="565484"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211061" y="5486387"/>
                <a:ext cx="685800" cy="3489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152281" y="5065279"/>
                <a:ext cx="685800" cy="31282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34978" y="5694932"/>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511968" y="4592033"/>
                <a:ext cx="533400" cy="1724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6093094" y="4972393"/>
            <a:ext cx="3633592" cy="1949773"/>
            <a:chOff x="1213094" y="4301459"/>
            <a:chExt cx="3633591" cy="1949773"/>
          </a:xfrm>
        </p:grpSpPr>
        <p:cxnSp>
          <p:nvCxnSpPr>
            <p:cNvPr id="23" name="Straight Arrow Connector 22"/>
            <p:cNvCxnSpPr>
              <a:stCxn id="9" idx="2"/>
              <a:endCxn id="19" idx="0"/>
            </p:cNvCxnSpPr>
            <p:nvPr/>
          </p:nvCxnSpPr>
          <p:spPr>
            <a:xfrm rot="5400000">
              <a:off x="3164283" y="4644388"/>
              <a:ext cx="1183116" cy="521322"/>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2"/>
              <a:endCxn id="14" idx="1"/>
            </p:cNvCxnSpPr>
            <p:nvPr/>
          </p:nvCxnSpPr>
          <p:spPr>
            <a:xfrm rot="16200000" flipH="1">
              <a:off x="1572577" y="4178636"/>
              <a:ext cx="872178" cy="112584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a:endCxn id="20" idx="0"/>
            </p:cNvCxnSpPr>
            <p:nvPr/>
          </p:nvCxnSpPr>
          <p:spPr>
            <a:xfrm rot="5400000">
              <a:off x="942447" y="4760691"/>
              <a:ext cx="1824800" cy="90633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1702350" y="5006250"/>
              <a:ext cx="1894188" cy="59577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8" idx="2"/>
              <a:endCxn id="15" idx="7"/>
            </p:cNvCxnSpPr>
            <p:nvPr/>
          </p:nvCxnSpPr>
          <p:spPr>
            <a:xfrm rot="5400000">
              <a:off x="2169461" y="4604590"/>
              <a:ext cx="1319988" cy="737796"/>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 idx="2"/>
              <a:endCxn id="18" idx="1"/>
            </p:cNvCxnSpPr>
            <p:nvPr/>
          </p:nvCxnSpPr>
          <p:spPr>
            <a:xfrm rot="16200000" flipH="1">
              <a:off x="2927263" y="4584582"/>
              <a:ext cx="1655319" cy="1113141"/>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2"/>
              <a:endCxn id="18" idx="0"/>
            </p:cNvCxnSpPr>
            <p:nvPr/>
          </p:nvCxnSpPr>
          <p:spPr>
            <a:xfrm rot="16200000" flipH="1">
              <a:off x="3483119" y="4846874"/>
              <a:ext cx="1604224" cy="53745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2"/>
              <a:endCxn id="17" idx="7"/>
            </p:cNvCxnSpPr>
            <p:nvPr/>
          </p:nvCxnSpPr>
          <p:spPr>
            <a:xfrm rot="5400000">
              <a:off x="4320074" y="4522212"/>
              <a:ext cx="711265" cy="341957"/>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0" idx="2"/>
              <a:endCxn id="18" idx="0"/>
            </p:cNvCxnSpPr>
            <p:nvPr/>
          </p:nvCxnSpPr>
          <p:spPr>
            <a:xfrm rot="5400000">
              <a:off x="3910244" y="4981274"/>
              <a:ext cx="1580157" cy="29272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9" idx="2"/>
              <a:endCxn id="14" idx="7"/>
            </p:cNvCxnSpPr>
            <p:nvPr/>
          </p:nvCxnSpPr>
          <p:spPr>
            <a:xfrm rot="5400000">
              <a:off x="3057642" y="4218787"/>
              <a:ext cx="864157" cy="105356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7" idx="2"/>
              <a:endCxn id="19" idx="1"/>
            </p:cNvCxnSpPr>
            <p:nvPr/>
          </p:nvCxnSpPr>
          <p:spPr>
            <a:xfrm rot="16200000" flipH="1">
              <a:off x="2159886" y="4449590"/>
              <a:ext cx="1240959" cy="94469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a:endCxn id="20" idx="1"/>
            </p:cNvCxnSpPr>
            <p:nvPr/>
          </p:nvCxnSpPr>
          <p:spPr>
            <a:xfrm rot="5400000">
              <a:off x="396706" y="5121858"/>
              <a:ext cx="1865427" cy="232651"/>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2"/>
              <a:endCxn id="15" idx="1"/>
            </p:cNvCxnSpPr>
            <p:nvPr/>
          </p:nvCxnSpPr>
          <p:spPr>
            <a:xfrm rot="16200000" flipH="1">
              <a:off x="1100559" y="4650654"/>
              <a:ext cx="1328012" cy="637643"/>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255896" y="5273954"/>
              <a:ext cx="1832818" cy="5209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 idx="2"/>
              <a:endCxn id="21" idx="0"/>
            </p:cNvCxnSpPr>
            <p:nvPr/>
          </p:nvCxnSpPr>
          <p:spPr>
            <a:xfrm rot="5400000">
              <a:off x="1682392" y="4397736"/>
              <a:ext cx="721901" cy="52934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7" idx="2"/>
              <a:endCxn id="15" idx="0"/>
            </p:cNvCxnSpPr>
            <p:nvPr/>
          </p:nvCxnSpPr>
          <p:spPr>
            <a:xfrm rot="5400000">
              <a:off x="1646302" y="4927130"/>
              <a:ext cx="1287385" cy="3604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a:endCxn id="17" idx="1"/>
            </p:cNvCxnSpPr>
            <p:nvPr/>
          </p:nvCxnSpPr>
          <p:spPr>
            <a:xfrm rot="16200000" flipH="1">
              <a:off x="3283946" y="4227899"/>
              <a:ext cx="735329" cy="906517"/>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3174145" y="4520637"/>
              <a:ext cx="1858090" cy="1457960"/>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12</a:t>
            </a:fld>
            <a:endParaRPr lang="en-US" dirty="0">
              <a:solidFill>
                <a:prstClr val="black">
                  <a:tint val="75000"/>
                </a:prstClr>
              </a:solidFill>
              <a:latin typeface="Calibri"/>
            </a:endParaRPr>
          </a:p>
        </p:txBody>
      </p:sp>
      <p:grpSp>
        <p:nvGrpSpPr>
          <p:cNvPr id="123" name="Group 122"/>
          <p:cNvGrpSpPr/>
          <p:nvPr/>
        </p:nvGrpSpPr>
        <p:grpSpPr>
          <a:xfrm>
            <a:off x="323380" y="4894404"/>
            <a:ext cx="4848726" cy="2774539"/>
            <a:chOff x="323380" y="4894404"/>
            <a:chExt cx="4848726" cy="2774539"/>
          </a:xfrm>
        </p:grpSpPr>
        <p:pic>
          <p:nvPicPr>
            <p:cNvPr id="8" name="Picture 4"/>
            <p:cNvPicPr>
              <a:picLocks noChangeAspect="1" noChangeArrowheads="1"/>
            </p:cNvPicPr>
            <p:nvPr/>
          </p:nvPicPr>
          <p:blipFill>
            <a:blip r:embed="rId2">
              <a:grayscl/>
            </a:blip>
            <a:srcRect/>
            <a:stretch>
              <a:fillRect/>
            </a:stretch>
          </p:blipFill>
          <p:spPr bwMode="auto">
            <a:xfrm>
              <a:off x="947011" y="4898414"/>
              <a:ext cx="358852" cy="472488"/>
            </a:xfrm>
            <a:prstGeom prst="rect">
              <a:avLst/>
            </a:prstGeom>
            <a:noFill/>
            <a:ln w="9525">
              <a:noFill/>
              <a:miter lim="800000"/>
              <a:headEnd/>
              <a:tailEnd/>
            </a:ln>
            <a:effectLst/>
          </p:spPr>
        </p:pic>
        <p:pic>
          <p:nvPicPr>
            <p:cNvPr id="9" name="Picture 4"/>
            <p:cNvPicPr>
              <a:picLocks noChangeAspect="1" noChangeArrowheads="1"/>
            </p:cNvPicPr>
            <p:nvPr/>
          </p:nvPicPr>
          <p:blipFill>
            <a:blip r:embed="rId2">
              <a:grayscl/>
            </a:blip>
            <a:srcRect/>
            <a:stretch>
              <a:fillRect/>
            </a:stretch>
          </p:blipFill>
          <p:spPr bwMode="auto">
            <a:xfrm>
              <a:off x="1809283" y="4894404"/>
              <a:ext cx="358852" cy="472488"/>
            </a:xfrm>
            <a:prstGeom prst="rect">
              <a:avLst/>
            </a:prstGeom>
            <a:noFill/>
            <a:ln w="9525">
              <a:noFill/>
              <a:miter lim="800000"/>
              <a:headEnd/>
              <a:tailEnd/>
            </a:ln>
            <a:effectLst/>
          </p:spPr>
        </p:pic>
        <p:pic>
          <p:nvPicPr>
            <p:cNvPr id="10" name="Picture 4"/>
            <p:cNvPicPr>
              <a:picLocks noChangeAspect="1" noChangeArrowheads="1"/>
            </p:cNvPicPr>
            <p:nvPr/>
          </p:nvPicPr>
          <p:blipFill>
            <a:blip r:embed="rId2"/>
            <a:srcRect/>
            <a:stretch>
              <a:fillRect/>
            </a:stretch>
          </p:blipFill>
          <p:spPr bwMode="auto">
            <a:xfrm>
              <a:off x="2699620" y="4906438"/>
              <a:ext cx="358852" cy="472488"/>
            </a:xfrm>
            <a:prstGeom prst="rect">
              <a:avLst/>
            </a:prstGeom>
            <a:noFill/>
            <a:ln w="9525">
              <a:noFill/>
              <a:miter lim="800000"/>
              <a:headEnd/>
              <a:tailEnd/>
            </a:ln>
            <a:effectLst/>
          </p:spPr>
        </p:pic>
        <p:pic>
          <p:nvPicPr>
            <p:cNvPr id="11" name="Picture 4"/>
            <p:cNvPicPr>
              <a:picLocks noChangeAspect="1" noChangeArrowheads="1"/>
            </p:cNvPicPr>
            <p:nvPr/>
          </p:nvPicPr>
          <p:blipFill>
            <a:blip r:embed="rId2">
              <a:grayscl/>
            </a:blip>
            <a:srcRect/>
            <a:stretch>
              <a:fillRect/>
            </a:stretch>
          </p:blipFill>
          <p:spPr bwMode="auto">
            <a:xfrm>
              <a:off x="3517770" y="4906435"/>
              <a:ext cx="358852" cy="472488"/>
            </a:xfrm>
            <a:prstGeom prst="rect">
              <a:avLst/>
            </a:prstGeom>
            <a:noFill/>
            <a:ln w="9525">
              <a:noFill/>
              <a:miter lim="800000"/>
              <a:headEnd/>
              <a:tailEnd/>
            </a:ln>
            <a:effectLst/>
          </p:spPr>
        </p:pic>
        <p:pic>
          <p:nvPicPr>
            <p:cNvPr id="12" name="Picture 4"/>
            <p:cNvPicPr>
              <a:picLocks noChangeAspect="1" noChangeArrowheads="1"/>
            </p:cNvPicPr>
            <p:nvPr/>
          </p:nvPicPr>
          <p:blipFill>
            <a:blip r:embed="rId2">
              <a:grayscl/>
            </a:blip>
            <a:srcRect/>
            <a:stretch>
              <a:fillRect/>
            </a:stretch>
          </p:blipFill>
          <p:spPr bwMode="auto">
            <a:xfrm>
              <a:off x="4347952" y="4930502"/>
              <a:ext cx="358852" cy="472488"/>
            </a:xfrm>
            <a:prstGeom prst="rect">
              <a:avLst/>
            </a:prstGeom>
            <a:noFill/>
            <a:ln w="9525">
              <a:noFill/>
              <a:miter lim="800000"/>
              <a:headEnd/>
              <a:tailEnd/>
            </a:ln>
            <a:effectLst/>
          </p:spPr>
        </p:pic>
        <p:sp>
          <p:nvSpPr>
            <p:cNvPr id="14" name="Trapezoid 13"/>
            <p:cNvSpPr/>
            <p:nvPr/>
          </p:nvSpPr>
          <p:spPr>
            <a:xfrm>
              <a:off x="323380" y="5924364"/>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71231" y="6213126"/>
              <a:ext cx="553452" cy="204537"/>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685965" y="6654277"/>
              <a:ext cx="533400" cy="304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2"/>
            <p:cNvSpPr/>
            <p:nvPr/>
          </p:nvSpPr>
          <p:spPr>
            <a:xfrm>
              <a:off x="2484050" y="7211744"/>
              <a:ext cx="685800" cy="33688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702750" y="6080777"/>
              <a:ext cx="565484"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91754" y="6983147"/>
              <a:ext cx="685800" cy="3489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832974" y="6562039"/>
              <a:ext cx="685800" cy="31282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15671" y="7191692"/>
              <a:ext cx="533400" cy="3048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92661" y="6088793"/>
              <a:ext cx="533400" cy="172452"/>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2141250" y="5378926"/>
            <a:ext cx="1850937" cy="2022002"/>
            <a:chOff x="2141250" y="5378926"/>
            <a:chExt cx="1850937" cy="2022002"/>
          </a:xfrm>
        </p:grpSpPr>
        <p:cxnSp>
          <p:nvCxnSpPr>
            <p:cNvPr id="29" name="Straight Arrow Connector 28"/>
            <p:cNvCxnSpPr>
              <a:stCxn id="10" idx="2"/>
              <a:endCxn id="17" idx="7"/>
            </p:cNvCxnSpPr>
            <p:nvPr/>
          </p:nvCxnSpPr>
          <p:spPr>
            <a:xfrm rot="5400000">
              <a:off x="1850154" y="5670022"/>
              <a:ext cx="1319988" cy="737796"/>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2"/>
              <a:endCxn id="20" idx="1"/>
            </p:cNvCxnSpPr>
            <p:nvPr/>
          </p:nvCxnSpPr>
          <p:spPr>
            <a:xfrm rot="16200000" flipH="1">
              <a:off x="2607957" y="5664528"/>
              <a:ext cx="1655319" cy="1113141"/>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1804432" y="6326313"/>
              <a:ext cx="1965758" cy="183472"/>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 idx="2"/>
              <a:endCxn id="19" idx="1"/>
            </p:cNvCxnSpPr>
            <p:nvPr/>
          </p:nvCxnSpPr>
          <p:spPr>
            <a:xfrm rot="16200000" flipH="1">
              <a:off x="2964640" y="5307845"/>
              <a:ext cx="735329" cy="906517"/>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5591962" y="4887846"/>
            <a:ext cx="4848726" cy="2774539"/>
            <a:chOff x="5591962" y="4887846"/>
            <a:chExt cx="4848726" cy="2774539"/>
          </a:xfrm>
        </p:grpSpPr>
        <p:pic>
          <p:nvPicPr>
            <p:cNvPr id="46" name="Picture 4"/>
            <p:cNvPicPr>
              <a:picLocks noChangeAspect="1" noChangeArrowheads="1"/>
            </p:cNvPicPr>
            <p:nvPr/>
          </p:nvPicPr>
          <p:blipFill>
            <a:blip r:embed="rId2">
              <a:grayscl/>
            </a:blip>
            <a:srcRect/>
            <a:stretch>
              <a:fillRect/>
            </a:stretch>
          </p:blipFill>
          <p:spPr bwMode="auto">
            <a:xfrm>
              <a:off x="6215593" y="4891856"/>
              <a:ext cx="358852" cy="472488"/>
            </a:xfrm>
            <a:prstGeom prst="rect">
              <a:avLst/>
            </a:prstGeom>
            <a:noFill/>
            <a:ln w="9525">
              <a:noFill/>
              <a:miter lim="800000"/>
              <a:headEnd/>
              <a:tailEnd/>
            </a:ln>
            <a:effectLst/>
          </p:spPr>
        </p:pic>
        <p:pic>
          <p:nvPicPr>
            <p:cNvPr id="47" name="Picture 4"/>
            <p:cNvPicPr>
              <a:picLocks noChangeAspect="1" noChangeArrowheads="1"/>
            </p:cNvPicPr>
            <p:nvPr/>
          </p:nvPicPr>
          <p:blipFill>
            <a:blip r:embed="rId2"/>
            <a:srcRect/>
            <a:stretch>
              <a:fillRect/>
            </a:stretch>
          </p:blipFill>
          <p:spPr bwMode="auto">
            <a:xfrm>
              <a:off x="7077865" y="4887846"/>
              <a:ext cx="358852" cy="472488"/>
            </a:xfrm>
            <a:prstGeom prst="rect">
              <a:avLst/>
            </a:prstGeom>
            <a:noFill/>
            <a:ln w="9525">
              <a:noFill/>
              <a:miter lim="800000"/>
              <a:headEnd/>
              <a:tailEnd/>
            </a:ln>
            <a:effectLst/>
          </p:spPr>
        </p:pic>
        <p:pic>
          <p:nvPicPr>
            <p:cNvPr id="48" name="Picture 4"/>
            <p:cNvPicPr>
              <a:picLocks noChangeAspect="1" noChangeArrowheads="1"/>
            </p:cNvPicPr>
            <p:nvPr/>
          </p:nvPicPr>
          <p:blipFill>
            <a:blip r:embed="rId2"/>
            <a:srcRect/>
            <a:stretch>
              <a:fillRect/>
            </a:stretch>
          </p:blipFill>
          <p:spPr bwMode="auto">
            <a:xfrm>
              <a:off x="7968202" y="4899880"/>
              <a:ext cx="358852" cy="472488"/>
            </a:xfrm>
            <a:prstGeom prst="rect">
              <a:avLst/>
            </a:prstGeom>
            <a:noFill/>
            <a:ln w="9525">
              <a:noFill/>
              <a:miter lim="800000"/>
              <a:headEnd/>
              <a:tailEnd/>
            </a:ln>
            <a:effectLst/>
          </p:spPr>
        </p:pic>
        <p:pic>
          <p:nvPicPr>
            <p:cNvPr id="49" name="Picture 4"/>
            <p:cNvPicPr>
              <a:picLocks noChangeAspect="1" noChangeArrowheads="1"/>
            </p:cNvPicPr>
            <p:nvPr/>
          </p:nvPicPr>
          <p:blipFill>
            <a:blip r:embed="rId2">
              <a:grayscl/>
            </a:blip>
            <a:srcRect/>
            <a:stretch>
              <a:fillRect/>
            </a:stretch>
          </p:blipFill>
          <p:spPr bwMode="auto">
            <a:xfrm>
              <a:off x="8786352" y="4899877"/>
              <a:ext cx="358852" cy="472488"/>
            </a:xfrm>
            <a:prstGeom prst="rect">
              <a:avLst/>
            </a:prstGeom>
            <a:noFill/>
            <a:ln w="9525">
              <a:noFill/>
              <a:miter lim="800000"/>
              <a:headEnd/>
              <a:tailEnd/>
            </a:ln>
            <a:effectLst/>
          </p:spPr>
        </p:pic>
        <p:pic>
          <p:nvPicPr>
            <p:cNvPr id="50" name="Picture 4"/>
            <p:cNvPicPr>
              <a:picLocks noChangeAspect="1" noChangeArrowheads="1"/>
            </p:cNvPicPr>
            <p:nvPr/>
          </p:nvPicPr>
          <p:blipFill>
            <a:blip r:embed="rId2"/>
            <a:srcRect/>
            <a:stretch>
              <a:fillRect/>
            </a:stretch>
          </p:blipFill>
          <p:spPr bwMode="auto">
            <a:xfrm>
              <a:off x="9616534" y="4923944"/>
              <a:ext cx="358852" cy="472488"/>
            </a:xfrm>
            <a:prstGeom prst="rect">
              <a:avLst/>
            </a:prstGeom>
            <a:noFill/>
            <a:ln w="9525">
              <a:noFill/>
              <a:miter lim="800000"/>
              <a:headEnd/>
              <a:tailEnd/>
            </a:ln>
            <a:effectLst/>
          </p:spPr>
        </p:pic>
        <p:sp>
          <p:nvSpPr>
            <p:cNvPr id="52" name="Trapezoid 51"/>
            <p:cNvSpPr/>
            <p:nvPr/>
          </p:nvSpPr>
          <p:spPr>
            <a:xfrm>
              <a:off x="5591962" y="5917806"/>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439813" y="6206568"/>
              <a:ext cx="553452" cy="204537"/>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954547" y="6647719"/>
              <a:ext cx="533400" cy="3048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12"/>
            <p:cNvSpPr/>
            <p:nvPr/>
          </p:nvSpPr>
          <p:spPr>
            <a:xfrm>
              <a:off x="7752632" y="7205186"/>
              <a:ext cx="685800" cy="33688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971332" y="6074219"/>
              <a:ext cx="565484" cy="2286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160336" y="6976589"/>
              <a:ext cx="685800" cy="348916"/>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101556" y="6555481"/>
              <a:ext cx="685800" cy="31282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084253" y="7185134"/>
              <a:ext cx="533400" cy="304800"/>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461243" y="6082235"/>
              <a:ext cx="533400" cy="172452"/>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7300831" y="5365591"/>
            <a:ext cx="2480615" cy="1930660"/>
            <a:chOff x="7300831" y="5365591"/>
            <a:chExt cx="2480615" cy="1930660"/>
          </a:xfrm>
        </p:grpSpPr>
        <p:cxnSp>
          <p:nvCxnSpPr>
            <p:cNvPr id="66" name="Straight Arrow Connector 65"/>
            <p:cNvCxnSpPr/>
            <p:nvPr/>
          </p:nvCxnSpPr>
          <p:spPr>
            <a:xfrm rot="16200000" flipH="1">
              <a:off x="6651625" y="6051269"/>
              <a:ext cx="1894188" cy="595775"/>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5400000">
              <a:off x="7205172" y="6318973"/>
              <a:ext cx="1832818" cy="52095"/>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a:off x="8123421" y="5565656"/>
              <a:ext cx="1858090" cy="1457960"/>
            </a:xfrm>
            <a:prstGeom prst="straightConnector1">
              <a:avLst/>
            </a:prstGeom>
            <a:ln w="28575">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3777113" y="1188561"/>
            <a:ext cx="3759793" cy="508586"/>
            <a:chOff x="1266317" y="3397644"/>
            <a:chExt cx="3759793" cy="508586"/>
          </a:xfrm>
        </p:grpSpPr>
        <p:pic>
          <p:nvPicPr>
            <p:cNvPr id="85" name="Picture 4"/>
            <p:cNvPicPr>
              <a:picLocks noChangeAspect="1" noChangeArrowheads="1"/>
            </p:cNvPicPr>
            <p:nvPr/>
          </p:nvPicPr>
          <p:blipFill>
            <a:blip r:embed="rId2"/>
            <a:srcRect/>
            <a:stretch>
              <a:fillRect/>
            </a:stretch>
          </p:blipFill>
          <p:spPr bwMode="auto">
            <a:xfrm>
              <a:off x="1266317" y="3401654"/>
              <a:ext cx="358852" cy="472488"/>
            </a:xfrm>
            <a:prstGeom prst="rect">
              <a:avLst/>
            </a:prstGeom>
            <a:noFill/>
            <a:ln w="9525">
              <a:noFill/>
              <a:miter lim="800000"/>
              <a:headEnd/>
              <a:tailEnd/>
            </a:ln>
            <a:effectLst/>
          </p:spPr>
        </p:pic>
        <p:pic>
          <p:nvPicPr>
            <p:cNvPr id="86" name="Picture 4"/>
            <p:cNvPicPr>
              <a:picLocks noChangeAspect="1" noChangeArrowheads="1"/>
            </p:cNvPicPr>
            <p:nvPr/>
          </p:nvPicPr>
          <p:blipFill>
            <a:blip r:embed="rId2"/>
            <a:srcRect/>
            <a:stretch>
              <a:fillRect/>
            </a:stretch>
          </p:blipFill>
          <p:spPr bwMode="auto">
            <a:xfrm>
              <a:off x="2128589" y="3397644"/>
              <a:ext cx="358852" cy="472488"/>
            </a:xfrm>
            <a:prstGeom prst="rect">
              <a:avLst/>
            </a:prstGeom>
            <a:noFill/>
            <a:ln w="9525">
              <a:noFill/>
              <a:miter lim="800000"/>
              <a:headEnd/>
              <a:tailEnd/>
            </a:ln>
            <a:effectLst/>
          </p:spPr>
        </p:pic>
        <p:pic>
          <p:nvPicPr>
            <p:cNvPr id="87" name="Picture 4"/>
            <p:cNvPicPr>
              <a:picLocks noChangeAspect="1" noChangeArrowheads="1"/>
            </p:cNvPicPr>
            <p:nvPr/>
          </p:nvPicPr>
          <p:blipFill>
            <a:blip r:embed="rId2"/>
            <a:srcRect/>
            <a:stretch>
              <a:fillRect/>
            </a:stretch>
          </p:blipFill>
          <p:spPr bwMode="auto">
            <a:xfrm>
              <a:off x="3018926" y="3409678"/>
              <a:ext cx="358852" cy="472488"/>
            </a:xfrm>
            <a:prstGeom prst="rect">
              <a:avLst/>
            </a:prstGeom>
            <a:noFill/>
            <a:ln w="9525">
              <a:noFill/>
              <a:miter lim="800000"/>
              <a:headEnd/>
              <a:tailEnd/>
            </a:ln>
            <a:effectLst/>
          </p:spPr>
        </p:pic>
        <p:pic>
          <p:nvPicPr>
            <p:cNvPr id="88" name="Picture 4"/>
            <p:cNvPicPr>
              <a:picLocks noChangeAspect="1" noChangeArrowheads="1"/>
            </p:cNvPicPr>
            <p:nvPr/>
          </p:nvPicPr>
          <p:blipFill>
            <a:blip r:embed="rId2"/>
            <a:srcRect/>
            <a:stretch>
              <a:fillRect/>
            </a:stretch>
          </p:blipFill>
          <p:spPr bwMode="auto">
            <a:xfrm>
              <a:off x="3837076" y="3409675"/>
              <a:ext cx="358852" cy="472488"/>
            </a:xfrm>
            <a:prstGeom prst="rect">
              <a:avLst/>
            </a:prstGeom>
            <a:noFill/>
            <a:ln w="9525">
              <a:noFill/>
              <a:miter lim="800000"/>
              <a:headEnd/>
              <a:tailEnd/>
            </a:ln>
            <a:effectLst/>
          </p:spPr>
        </p:pic>
        <p:pic>
          <p:nvPicPr>
            <p:cNvPr id="89" name="Picture 4"/>
            <p:cNvPicPr>
              <a:picLocks noChangeAspect="1" noChangeArrowheads="1"/>
            </p:cNvPicPr>
            <p:nvPr/>
          </p:nvPicPr>
          <p:blipFill>
            <a:blip r:embed="rId2"/>
            <a:srcRect/>
            <a:stretch>
              <a:fillRect/>
            </a:stretch>
          </p:blipFill>
          <p:spPr bwMode="auto">
            <a:xfrm>
              <a:off x="4667258" y="3433742"/>
              <a:ext cx="358852" cy="472488"/>
            </a:xfrm>
            <a:prstGeom prst="rect">
              <a:avLst/>
            </a:prstGeom>
            <a:noFill/>
            <a:ln w="9525">
              <a:noFill/>
              <a:miter lim="800000"/>
              <a:headEnd/>
              <a:tailEnd/>
            </a:ln>
            <a:effectLst/>
          </p:spPr>
        </p:pic>
      </p:grpSp>
      <p:grpSp>
        <p:nvGrpSpPr>
          <p:cNvPr id="90" name="Group 89"/>
          <p:cNvGrpSpPr/>
          <p:nvPr/>
        </p:nvGrpSpPr>
        <p:grpSpPr>
          <a:xfrm>
            <a:off x="3153482" y="2218521"/>
            <a:ext cx="4848726" cy="1744579"/>
            <a:chOff x="642687" y="4427604"/>
            <a:chExt cx="4848726" cy="1744579"/>
          </a:xfrm>
        </p:grpSpPr>
        <p:sp>
          <p:nvSpPr>
            <p:cNvPr id="91" name="Trapezoid 90"/>
            <p:cNvSpPr/>
            <p:nvPr/>
          </p:nvSpPr>
          <p:spPr>
            <a:xfrm>
              <a:off x="642687" y="4427604"/>
              <a:ext cx="4848726" cy="1744579"/>
            </a:xfrm>
            <a:prstGeom prst="trapezoid">
              <a:avLst>
                <a:gd name="adj" fmla="val 38386"/>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4"/>
            <p:cNvGrpSpPr/>
            <p:nvPr/>
          </p:nvGrpSpPr>
          <p:grpSpPr>
            <a:xfrm>
              <a:off x="1134978" y="4584017"/>
              <a:ext cx="3761883" cy="1467852"/>
              <a:chOff x="1134978" y="4584017"/>
              <a:chExt cx="3761883" cy="1467852"/>
            </a:xfrm>
            <a:solidFill>
              <a:srgbClr val="FFFFCC"/>
            </a:solidFill>
          </p:grpSpPr>
          <p:sp>
            <p:nvSpPr>
              <p:cNvPr id="93" name="Oval 92"/>
              <p:cNvSpPr/>
              <p:nvPr/>
            </p:nvSpPr>
            <p:spPr>
              <a:xfrm>
                <a:off x="2490538" y="4716366"/>
                <a:ext cx="553452" cy="20453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2005272" y="5157517"/>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12"/>
              <p:cNvSpPr/>
              <p:nvPr/>
            </p:nvSpPr>
            <p:spPr>
              <a:xfrm>
                <a:off x="2803357" y="5714984"/>
                <a:ext cx="685800" cy="3368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022057" y="4584017"/>
                <a:ext cx="565484"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4211061" y="5486387"/>
                <a:ext cx="685800" cy="34891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3152281" y="5065279"/>
                <a:ext cx="685800" cy="312821"/>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134978" y="5694932"/>
                <a:ext cx="533400" cy="304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511968" y="4592033"/>
                <a:ext cx="533400" cy="172452"/>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3723889" y="1647193"/>
            <a:ext cx="3633592" cy="1949773"/>
            <a:chOff x="1213094" y="4301459"/>
            <a:chExt cx="3633591" cy="1949773"/>
          </a:xfrm>
        </p:grpSpPr>
        <p:cxnSp>
          <p:nvCxnSpPr>
            <p:cNvPr id="102" name="Straight Arrow Connector 101"/>
            <p:cNvCxnSpPr>
              <a:stCxn id="88" idx="2"/>
              <a:endCxn id="98" idx="0"/>
            </p:cNvCxnSpPr>
            <p:nvPr/>
          </p:nvCxnSpPr>
          <p:spPr>
            <a:xfrm rot="5400000">
              <a:off x="3164283" y="4644388"/>
              <a:ext cx="1183116" cy="521322"/>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85" idx="2"/>
              <a:endCxn id="93" idx="1"/>
            </p:cNvCxnSpPr>
            <p:nvPr/>
          </p:nvCxnSpPr>
          <p:spPr>
            <a:xfrm rot="16200000" flipH="1">
              <a:off x="1572577" y="4178636"/>
              <a:ext cx="872178" cy="112584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86" idx="2"/>
              <a:endCxn id="99" idx="0"/>
            </p:cNvCxnSpPr>
            <p:nvPr/>
          </p:nvCxnSpPr>
          <p:spPr>
            <a:xfrm rot="5400000">
              <a:off x="942447" y="4760691"/>
              <a:ext cx="1824800" cy="90633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H="1">
              <a:off x="1702350" y="5006250"/>
              <a:ext cx="1894188" cy="59577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87" idx="2"/>
              <a:endCxn id="94" idx="7"/>
            </p:cNvCxnSpPr>
            <p:nvPr/>
          </p:nvCxnSpPr>
          <p:spPr>
            <a:xfrm rot="5400000">
              <a:off x="2169461" y="4604590"/>
              <a:ext cx="1319988" cy="737796"/>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7" idx="2"/>
              <a:endCxn id="97" idx="1"/>
            </p:cNvCxnSpPr>
            <p:nvPr/>
          </p:nvCxnSpPr>
          <p:spPr>
            <a:xfrm rot="16200000" flipH="1">
              <a:off x="2927263" y="4584582"/>
              <a:ext cx="1655319" cy="1113141"/>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88" idx="2"/>
              <a:endCxn id="97" idx="0"/>
            </p:cNvCxnSpPr>
            <p:nvPr/>
          </p:nvCxnSpPr>
          <p:spPr>
            <a:xfrm rot="16200000" flipH="1">
              <a:off x="3483119" y="4846874"/>
              <a:ext cx="1604224" cy="53745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89" idx="2"/>
              <a:endCxn id="96" idx="7"/>
            </p:cNvCxnSpPr>
            <p:nvPr/>
          </p:nvCxnSpPr>
          <p:spPr>
            <a:xfrm rot="5400000">
              <a:off x="4320074" y="4522212"/>
              <a:ext cx="711265" cy="341957"/>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89" idx="2"/>
              <a:endCxn id="97" idx="0"/>
            </p:cNvCxnSpPr>
            <p:nvPr/>
          </p:nvCxnSpPr>
          <p:spPr>
            <a:xfrm rot="5400000">
              <a:off x="3910244" y="4981274"/>
              <a:ext cx="1580157" cy="29272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88" idx="2"/>
              <a:endCxn id="93" idx="7"/>
            </p:cNvCxnSpPr>
            <p:nvPr/>
          </p:nvCxnSpPr>
          <p:spPr>
            <a:xfrm rot="5400000">
              <a:off x="3057642" y="4218787"/>
              <a:ext cx="864157" cy="105356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86" idx="2"/>
              <a:endCxn id="98" idx="1"/>
            </p:cNvCxnSpPr>
            <p:nvPr/>
          </p:nvCxnSpPr>
          <p:spPr>
            <a:xfrm rot="16200000" flipH="1">
              <a:off x="2159886" y="4449590"/>
              <a:ext cx="1240959" cy="94469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85" idx="2"/>
              <a:endCxn id="99" idx="1"/>
            </p:cNvCxnSpPr>
            <p:nvPr/>
          </p:nvCxnSpPr>
          <p:spPr>
            <a:xfrm rot="5400000">
              <a:off x="396706" y="5121858"/>
              <a:ext cx="1865427" cy="232651"/>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85" idx="2"/>
              <a:endCxn id="94" idx="1"/>
            </p:cNvCxnSpPr>
            <p:nvPr/>
          </p:nvCxnSpPr>
          <p:spPr>
            <a:xfrm rot="16200000" flipH="1">
              <a:off x="1100559" y="4650654"/>
              <a:ext cx="1328012" cy="637643"/>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2255896" y="5273954"/>
              <a:ext cx="1832818" cy="52095"/>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86" idx="2"/>
              <a:endCxn id="100" idx="0"/>
            </p:cNvCxnSpPr>
            <p:nvPr/>
          </p:nvCxnSpPr>
          <p:spPr>
            <a:xfrm rot="5400000">
              <a:off x="1682392" y="4397736"/>
              <a:ext cx="721901" cy="529348"/>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86" idx="2"/>
              <a:endCxn id="94" idx="0"/>
            </p:cNvCxnSpPr>
            <p:nvPr/>
          </p:nvCxnSpPr>
          <p:spPr>
            <a:xfrm rot="5400000">
              <a:off x="1646302" y="4927130"/>
              <a:ext cx="1287385" cy="36044"/>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87" idx="2"/>
              <a:endCxn id="96" idx="1"/>
            </p:cNvCxnSpPr>
            <p:nvPr/>
          </p:nvCxnSpPr>
          <p:spPr>
            <a:xfrm rot="16200000" flipH="1">
              <a:off x="3283946" y="4227899"/>
              <a:ext cx="735329" cy="906517"/>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rot="5400000">
              <a:off x="3174145" y="4520637"/>
              <a:ext cx="1858090" cy="1457960"/>
            </a:xfrm>
            <a:prstGeom prst="straightConnector1">
              <a:avLst/>
            </a:prstGeom>
            <a:ln w="12700">
              <a:solidFill>
                <a:srgbClr val="1D3FE9"/>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20" name="Rectangle 119"/>
          <p:cNvSpPr/>
          <p:nvPr/>
        </p:nvSpPr>
        <p:spPr>
          <a:xfrm>
            <a:off x="7982813" y="1148485"/>
            <a:ext cx="1812354" cy="707886"/>
          </a:xfrm>
          <a:prstGeom prst="rect">
            <a:avLst/>
          </a:prstGeom>
        </p:spPr>
        <p:txBody>
          <a:bodyPr wrap="square">
            <a:spAutoFit/>
          </a:bodyPr>
          <a:lstStyle/>
          <a:p>
            <a:r>
              <a:rPr lang="en-US" altLang="zh-CN" sz="2000" dirty="0" smtClean="0">
                <a:solidFill>
                  <a:schemeClr val="tx1"/>
                </a:solidFill>
              </a:rPr>
              <a:t>Users: </a:t>
            </a:r>
          </a:p>
          <a:p>
            <a:r>
              <a:rPr lang="en-US" altLang="zh-CN" sz="2000" dirty="0" smtClean="0">
                <a:solidFill>
                  <a:schemeClr val="tx1"/>
                </a:solidFill>
              </a:rPr>
              <a:t>Hub nodes</a:t>
            </a:r>
          </a:p>
        </p:txBody>
      </p:sp>
      <p:sp>
        <p:nvSpPr>
          <p:cNvPr id="121" name="Rectangle 120"/>
          <p:cNvSpPr/>
          <p:nvPr/>
        </p:nvSpPr>
        <p:spPr>
          <a:xfrm>
            <a:off x="8024370" y="2783319"/>
            <a:ext cx="1965603" cy="707886"/>
          </a:xfrm>
          <a:prstGeom prst="rect">
            <a:avLst/>
          </a:prstGeom>
        </p:spPr>
        <p:txBody>
          <a:bodyPr wrap="none">
            <a:spAutoFit/>
          </a:bodyPr>
          <a:lstStyle/>
          <a:p>
            <a:r>
              <a:rPr lang="en-US" altLang="zh-CN" sz="2000" dirty="0" smtClean="0">
                <a:solidFill>
                  <a:schemeClr val="tx1"/>
                </a:solidFill>
              </a:rPr>
              <a:t>Locations: </a:t>
            </a:r>
          </a:p>
          <a:p>
            <a:r>
              <a:rPr lang="en-US" altLang="zh-CN" sz="2000" dirty="0" smtClean="0">
                <a:solidFill>
                  <a:schemeClr val="tx1"/>
                </a:solidFill>
              </a:rPr>
              <a:t>Authority nodes</a:t>
            </a:r>
          </a:p>
        </p:txBody>
      </p:sp>
      <p:sp>
        <p:nvSpPr>
          <p:cNvPr id="122" name="Rectangle 121"/>
          <p:cNvSpPr/>
          <p:nvPr/>
        </p:nvSpPr>
        <p:spPr>
          <a:xfrm>
            <a:off x="277090" y="1941359"/>
            <a:ext cx="2743201" cy="830997"/>
          </a:xfrm>
          <a:prstGeom prst="rect">
            <a:avLst/>
          </a:prstGeom>
        </p:spPr>
        <p:txBody>
          <a:bodyPr wrap="square">
            <a:spAutoFit/>
          </a:bodyPr>
          <a:lstStyle/>
          <a:p>
            <a:r>
              <a:rPr lang="en-US" altLang="zh-CN" sz="2400" dirty="0" smtClean="0">
                <a:solidFill>
                  <a:schemeClr val="tx1"/>
                </a:solidFill>
              </a:rPr>
              <a:t>The HITS-based inference model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linds(vertical)">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box(in)">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blinds(vertical)">
                                      <p:cBhvr>
                                        <p:cTn id="2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13</a:t>
            </a:fld>
            <a:endParaRPr lang="en-US" dirty="0">
              <a:solidFill>
                <a:prstClr val="black">
                  <a:tint val="75000"/>
                </a:prstClr>
              </a:solidFill>
              <a:latin typeface="Calibri"/>
            </a:endParaRPr>
          </a:p>
        </p:txBody>
      </p:sp>
      <p:pic>
        <p:nvPicPr>
          <p:cNvPr id="7" name="Picture 6"/>
          <p:cNvPicPr/>
          <p:nvPr/>
        </p:nvPicPr>
        <p:blipFill>
          <a:blip r:embed="rId2"/>
          <a:srcRect b="15840"/>
          <a:stretch>
            <a:fillRect/>
          </a:stretch>
        </p:blipFill>
        <p:spPr bwMode="auto">
          <a:xfrm>
            <a:off x="2187864" y="2963718"/>
            <a:ext cx="6932741" cy="3551382"/>
          </a:xfrm>
          <a:prstGeom prst="rect">
            <a:avLst/>
          </a:prstGeom>
          <a:noFill/>
          <a:ln w="9525">
            <a:noFill/>
            <a:miter lim="800000"/>
            <a:headEnd/>
            <a:tailEnd/>
          </a:ln>
        </p:spPr>
      </p:pic>
      <p:sp>
        <p:nvSpPr>
          <p:cNvPr id="8" name="Rectangle 7"/>
          <p:cNvSpPr/>
          <p:nvPr/>
        </p:nvSpPr>
        <p:spPr>
          <a:xfrm>
            <a:off x="2423390" y="5019387"/>
            <a:ext cx="1126259" cy="701963"/>
          </a:xfrm>
          <a:prstGeom prst="rect">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8"/>
          <p:cNvSpPr/>
          <p:nvPr/>
        </p:nvSpPr>
        <p:spPr>
          <a:xfrm>
            <a:off x="2879725" y="4156075"/>
            <a:ext cx="523875" cy="523875"/>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9"/>
          <p:cNvSpPr/>
          <p:nvPr/>
        </p:nvSpPr>
        <p:spPr>
          <a:xfrm>
            <a:off x="7286625" y="3025775"/>
            <a:ext cx="523875" cy="523875"/>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Rectangle 10"/>
          <p:cNvSpPr/>
          <p:nvPr/>
        </p:nvSpPr>
        <p:spPr>
          <a:xfrm>
            <a:off x="6830290" y="5019387"/>
            <a:ext cx="1551710" cy="701963"/>
          </a:xfrm>
          <a:prstGeom prst="rect">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11"/>
          <p:cNvPicPr/>
          <p:nvPr/>
        </p:nvPicPr>
        <p:blipFill>
          <a:blip r:embed="rId2"/>
          <a:srcRect t="83919"/>
          <a:stretch>
            <a:fillRect/>
          </a:stretch>
        </p:blipFill>
        <p:spPr bwMode="auto">
          <a:xfrm>
            <a:off x="2175164" y="6720840"/>
            <a:ext cx="6932741" cy="67858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1"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mph" presetSubtype="0" fill="hold" grpId="0" nodeType="clickEffect">
                                  <p:stCondLst>
                                    <p:cond delay="0"/>
                                  </p:stCondLst>
                                  <p:childTnLst>
                                    <p:anim calcmode="discrete" valueType="str">
                                      <p:cBhvr>
                                        <p:cTn id="20"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emph" presetSubtype="0" fill="hold" grpId="0" nodeType="clickEffect">
                                  <p:stCondLst>
                                    <p:cond delay="0"/>
                                  </p:stCondLst>
                                  <p:childTnLst>
                                    <p:anim calcmode="discrete" valueType="str">
                                      <p:cBhvr>
                                        <p:cTn id="29"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1"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ox(i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mph" presetSubtype="0" fill="hold" grpId="0" nodeType="clickEffect">
                                  <p:stCondLst>
                                    <p:cond delay="0"/>
                                  </p:stCondLst>
                                  <p:childTnLst>
                                    <p:anim calcmode="discrete" valueType="str">
                                      <p:cBhvr>
                                        <p:cTn id="38"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Solution </a:t>
            </a:r>
            <a:r>
              <a:rPr lang="en-US" altLang="zh-CN" dirty="0" smtClean="0"/>
              <a:t>–</a:t>
            </a:r>
            <a:r>
              <a:rPr altLang="zh-CN" smtClean="0"/>
              <a:t> </a:t>
            </a:r>
            <a:r>
              <a:rPr altLang="zh-CN" sz="4000" smtClean="0"/>
              <a:t>3.</a:t>
            </a:r>
            <a:r>
              <a:rPr altLang="zh-CN" smtClean="0"/>
              <a:t> </a:t>
            </a:r>
            <a:r>
              <a:rPr altLang="zh-CN" sz="4000" smtClean="0"/>
              <a:t>Detecting Classical Travel Sequence</a:t>
            </a:r>
            <a:endParaRPr lang="zh-CN" altLang="en-US" dirty="0"/>
          </a:p>
        </p:txBody>
      </p:sp>
      <p:sp>
        <p:nvSpPr>
          <p:cNvPr id="6" name="Text Placeholder 5"/>
          <p:cNvSpPr>
            <a:spLocks noGrp="1"/>
          </p:cNvSpPr>
          <p:nvPr>
            <p:ph type="body" idx="1"/>
          </p:nvPr>
        </p:nvSpPr>
        <p:spPr/>
        <p:txBody>
          <a:bodyPr>
            <a:normAutofit/>
          </a:bodyPr>
          <a:lstStyle/>
          <a:p>
            <a:r>
              <a:rPr lang="en-US" altLang="zh-CN" sz="2800" dirty="0" smtClean="0"/>
              <a:t>Three factors determining the classical score of a sequence:</a:t>
            </a:r>
          </a:p>
          <a:p>
            <a:pPr lvl="1"/>
            <a:r>
              <a:rPr lang="en-US" altLang="zh-CN" sz="2000" dirty="0" smtClean="0"/>
              <a:t>Travel experiences (hub scores) of the users taking the sequence</a:t>
            </a:r>
          </a:p>
          <a:p>
            <a:pPr lvl="1"/>
            <a:r>
              <a:rPr lang="en-US" altLang="zh-CN" sz="2000" dirty="0" smtClean="0"/>
              <a:t>The location interests (authority scores) weighted by </a:t>
            </a:r>
          </a:p>
          <a:p>
            <a:pPr lvl="1"/>
            <a:r>
              <a:rPr lang="en-US" altLang="zh-CN" sz="2000" dirty="0" smtClean="0"/>
              <a:t>The probability that people would take a specific sequence</a:t>
            </a:r>
            <a:endParaRPr lang="zh-CN" alt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14</a:t>
            </a:fld>
            <a:endParaRPr lang="en-US" dirty="0">
              <a:solidFill>
                <a:prstClr val="black">
                  <a:tint val="75000"/>
                </a:prstClr>
              </a:solidFill>
              <a:latin typeface="Calibri"/>
            </a:endParaRPr>
          </a:p>
        </p:txBody>
      </p:sp>
      <p:grpSp>
        <p:nvGrpSpPr>
          <p:cNvPr id="19" name="Group 18"/>
          <p:cNvGrpSpPr/>
          <p:nvPr/>
        </p:nvGrpSpPr>
        <p:grpSpPr>
          <a:xfrm>
            <a:off x="2575880" y="6557696"/>
            <a:ext cx="5846685" cy="637172"/>
            <a:chOff x="2335200" y="6810375"/>
            <a:chExt cx="5846685" cy="637172"/>
          </a:xfrm>
        </p:grpSpPr>
        <p:pic>
          <p:nvPicPr>
            <p:cNvPr id="8" name="Picture 4"/>
            <p:cNvPicPr>
              <a:picLocks noChangeAspect="1" noChangeArrowheads="1"/>
            </p:cNvPicPr>
            <p:nvPr/>
          </p:nvPicPr>
          <p:blipFill>
            <a:blip r:embed="rId2"/>
            <a:srcRect t="6844" r="91622" b="22847"/>
            <a:stretch>
              <a:fillRect/>
            </a:stretch>
          </p:blipFill>
          <p:spPr bwMode="auto">
            <a:xfrm>
              <a:off x="2335200" y="6845969"/>
              <a:ext cx="1418656" cy="5281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3381124" y="6810375"/>
              <a:ext cx="4800761" cy="637172"/>
            </a:xfrm>
            <a:prstGeom prst="rect">
              <a:avLst/>
            </a:prstGeom>
            <a:noFill/>
            <a:ln w="9525">
              <a:noFill/>
              <a:miter lim="800000"/>
              <a:headEnd/>
              <a:tailEnd/>
            </a:ln>
            <a:effectLst/>
          </p:spPr>
        </p:pic>
      </p:grpSp>
      <p:grpSp>
        <p:nvGrpSpPr>
          <p:cNvPr id="18" name="Group 17"/>
          <p:cNvGrpSpPr/>
          <p:nvPr/>
        </p:nvGrpSpPr>
        <p:grpSpPr>
          <a:xfrm>
            <a:off x="3330375" y="4069098"/>
            <a:ext cx="4177330" cy="2079030"/>
            <a:chOff x="3342407" y="4297706"/>
            <a:chExt cx="4177330" cy="2079030"/>
          </a:xfrm>
        </p:grpSpPr>
        <p:pic>
          <p:nvPicPr>
            <p:cNvPr id="7" name="Picture 6"/>
            <p:cNvPicPr/>
            <p:nvPr/>
          </p:nvPicPr>
          <p:blipFill>
            <a:blip r:embed="rId4"/>
            <a:srcRect/>
            <a:stretch>
              <a:fillRect/>
            </a:stretch>
          </p:blipFill>
          <p:spPr bwMode="auto">
            <a:xfrm>
              <a:off x="3342407" y="4297706"/>
              <a:ext cx="4177330" cy="2079030"/>
            </a:xfrm>
            <a:prstGeom prst="rect">
              <a:avLst/>
            </a:prstGeom>
            <a:noFill/>
            <a:ln w="9525">
              <a:noFill/>
              <a:miter lim="800000"/>
              <a:headEnd/>
              <a:tailEnd/>
            </a:ln>
          </p:spPr>
        </p:pic>
        <p:cxnSp>
          <p:nvCxnSpPr>
            <p:cNvPr id="10" name="Straight Arrow Connector 9"/>
            <p:cNvCxnSpPr/>
            <p:nvPr/>
          </p:nvCxnSpPr>
          <p:spPr>
            <a:xfrm>
              <a:off x="4174958" y="4824663"/>
              <a:ext cx="797092" cy="5283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562713" y="7203293"/>
            <a:ext cx="3669628" cy="400659"/>
            <a:chOff x="3741820" y="4460109"/>
            <a:chExt cx="3669628" cy="400659"/>
          </a:xfrm>
        </p:grpSpPr>
        <p:pic>
          <p:nvPicPr>
            <p:cNvPr id="13" name="Picture 3"/>
            <p:cNvPicPr>
              <a:picLocks noChangeAspect="1" noChangeArrowheads="1"/>
            </p:cNvPicPr>
            <p:nvPr/>
          </p:nvPicPr>
          <p:blipFill>
            <a:blip r:embed="rId3"/>
            <a:srcRect l="32158" t="26987" r="59322" b="12589"/>
            <a:stretch>
              <a:fillRect/>
            </a:stretch>
          </p:blipFill>
          <p:spPr bwMode="auto">
            <a:xfrm>
              <a:off x="3741820" y="4475758"/>
              <a:ext cx="409073" cy="385010"/>
            </a:xfrm>
            <a:prstGeom prst="rect">
              <a:avLst/>
            </a:prstGeom>
            <a:noFill/>
            <a:ln w="9525">
              <a:noFill/>
              <a:miter lim="800000"/>
              <a:headEnd/>
              <a:tailEnd/>
            </a:ln>
            <a:effectLst/>
          </p:spPr>
        </p:pic>
        <p:sp>
          <p:nvSpPr>
            <p:cNvPr id="17" name="Rectangle 16"/>
            <p:cNvSpPr/>
            <p:nvPr/>
          </p:nvSpPr>
          <p:spPr>
            <a:xfrm>
              <a:off x="3987485" y="4460109"/>
              <a:ext cx="3423963" cy="338554"/>
            </a:xfrm>
            <a:prstGeom prst="rect">
              <a:avLst/>
            </a:prstGeom>
          </p:spPr>
          <p:txBody>
            <a:bodyPr wrap="square">
              <a:spAutoFit/>
            </a:bodyPr>
            <a:lstStyle/>
            <a:p>
              <a:r>
                <a:rPr lang="en-US" altLang="zh-CN" sz="1600" dirty="0" smtClean="0">
                  <a:solidFill>
                    <a:schemeClr val="tx1"/>
                  </a:solidFill>
                </a:rPr>
                <a:t>: Authority score of location A </a:t>
              </a:r>
              <a:endParaRPr lang="zh-CN" altLang="en-US" sz="1600" dirty="0">
                <a:solidFill>
                  <a:schemeClr val="tx1"/>
                </a:solidFill>
              </a:endParaRPr>
            </a:p>
          </p:txBody>
        </p:sp>
      </p:grpSp>
      <p:grpSp>
        <p:nvGrpSpPr>
          <p:cNvPr id="22" name="Group 21"/>
          <p:cNvGrpSpPr/>
          <p:nvPr/>
        </p:nvGrpSpPr>
        <p:grpSpPr>
          <a:xfrm>
            <a:off x="2568312" y="7604041"/>
            <a:ext cx="3684079" cy="354901"/>
            <a:chOff x="2989432" y="7640137"/>
            <a:chExt cx="3684079" cy="354901"/>
          </a:xfrm>
        </p:grpSpPr>
        <p:pic>
          <p:nvPicPr>
            <p:cNvPr id="14" name="Picture 3"/>
            <p:cNvPicPr>
              <a:picLocks noChangeAspect="1" noChangeArrowheads="1"/>
            </p:cNvPicPr>
            <p:nvPr/>
          </p:nvPicPr>
          <p:blipFill>
            <a:blip r:embed="rId3"/>
            <a:srcRect l="50069" t="21322" r="41778" b="23540"/>
            <a:stretch>
              <a:fillRect/>
            </a:stretch>
          </p:blipFill>
          <p:spPr bwMode="auto">
            <a:xfrm>
              <a:off x="2989432" y="7640137"/>
              <a:ext cx="391427" cy="351322"/>
            </a:xfrm>
            <a:prstGeom prst="rect">
              <a:avLst/>
            </a:prstGeom>
            <a:noFill/>
            <a:ln w="9525">
              <a:noFill/>
              <a:miter lim="800000"/>
              <a:headEnd/>
              <a:tailEnd/>
            </a:ln>
            <a:effectLst/>
          </p:spPr>
        </p:pic>
        <p:sp>
          <p:nvSpPr>
            <p:cNvPr id="21" name="Rectangle 20"/>
            <p:cNvSpPr/>
            <p:nvPr/>
          </p:nvSpPr>
          <p:spPr>
            <a:xfrm>
              <a:off x="3249548" y="7656484"/>
              <a:ext cx="3423963" cy="338554"/>
            </a:xfrm>
            <a:prstGeom prst="rect">
              <a:avLst/>
            </a:prstGeom>
          </p:spPr>
          <p:txBody>
            <a:bodyPr wrap="square">
              <a:spAutoFit/>
            </a:bodyPr>
            <a:lstStyle/>
            <a:p>
              <a:r>
                <a:rPr lang="en-US" altLang="zh-CN" sz="1600" dirty="0" smtClean="0">
                  <a:solidFill>
                    <a:schemeClr val="tx1"/>
                  </a:solidFill>
                </a:rPr>
                <a:t>: Authority score of location C</a:t>
              </a:r>
              <a:endParaRPr lang="zh-CN" altLang="en-US" sz="1600" dirty="0">
                <a:solidFill>
                  <a:schemeClr val="tx1"/>
                </a:solidFill>
              </a:endParaRPr>
            </a:p>
          </p:txBody>
        </p:sp>
      </p:grpSp>
      <p:grpSp>
        <p:nvGrpSpPr>
          <p:cNvPr id="26" name="Group 25"/>
          <p:cNvGrpSpPr/>
          <p:nvPr/>
        </p:nvGrpSpPr>
        <p:grpSpPr>
          <a:xfrm>
            <a:off x="6096738" y="7163049"/>
            <a:ext cx="2445669" cy="370779"/>
            <a:chOff x="6517858" y="7199145"/>
            <a:chExt cx="2445669" cy="370779"/>
          </a:xfrm>
        </p:grpSpPr>
        <p:pic>
          <p:nvPicPr>
            <p:cNvPr id="1028" name="Picture 4"/>
            <p:cNvPicPr>
              <a:picLocks noChangeAspect="1" noChangeArrowheads="1"/>
            </p:cNvPicPr>
            <p:nvPr/>
          </p:nvPicPr>
          <p:blipFill>
            <a:blip r:embed="rId5"/>
            <a:srcRect/>
            <a:stretch>
              <a:fillRect/>
            </a:stretch>
          </p:blipFill>
          <p:spPr bwMode="auto">
            <a:xfrm>
              <a:off x="6517858" y="7199145"/>
              <a:ext cx="295275" cy="352425"/>
            </a:xfrm>
            <a:prstGeom prst="rect">
              <a:avLst/>
            </a:prstGeom>
            <a:noFill/>
            <a:ln w="9525">
              <a:noFill/>
              <a:miter lim="800000"/>
              <a:headEnd/>
              <a:tailEnd/>
            </a:ln>
            <a:effectLst/>
          </p:spPr>
        </p:pic>
        <p:sp>
          <p:nvSpPr>
            <p:cNvPr id="25" name="Rectangle 24"/>
            <p:cNvSpPr/>
            <p:nvPr/>
          </p:nvSpPr>
          <p:spPr>
            <a:xfrm>
              <a:off x="6734695" y="7231370"/>
              <a:ext cx="2228832" cy="338554"/>
            </a:xfrm>
            <a:prstGeom prst="rect">
              <a:avLst/>
            </a:prstGeom>
          </p:spPr>
          <p:txBody>
            <a:bodyPr wrap="square">
              <a:spAutoFit/>
            </a:bodyPr>
            <a:lstStyle/>
            <a:p>
              <a:r>
                <a:rPr lang="en-US" altLang="zh-CN" sz="1600" dirty="0" smtClean="0">
                  <a:solidFill>
                    <a:schemeClr val="tx1"/>
                  </a:solidFill>
                </a:rPr>
                <a:t>: User </a:t>
              </a:r>
              <a:r>
                <a:rPr lang="en-US" altLang="zh-CN" sz="1600" dirty="0" err="1" smtClean="0">
                  <a:solidFill>
                    <a:schemeClr val="tx1"/>
                  </a:solidFill>
                </a:rPr>
                <a:t>k’s</a:t>
              </a:r>
              <a:r>
                <a:rPr lang="en-US" altLang="zh-CN" sz="1600" dirty="0" smtClean="0">
                  <a:solidFill>
                    <a:schemeClr val="tx1"/>
                  </a:solidFill>
                </a:rPr>
                <a:t> hub score </a:t>
              </a:r>
              <a:endParaRPr lang="zh-CN" altLang="en-US" sz="1600" dirty="0">
                <a:solidFill>
                  <a:schemeClr val="tx1"/>
                </a:solidFill>
              </a:endParaRPr>
            </a:p>
          </p:txBody>
        </p:sp>
      </p:grpSp>
      <p:sp>
        <p:nvSpPr>
          <p:cNvPr id="23" name="Rectangle 22"/>
          <p:cNvSpPr/>
          <p:nvPr/>
        </p:nvSpPr>
        <p:spPr>
          <a:xfrm>
            <a:off x="2551700" y="6200663"/>
            <a:ext cx="3668628" cy="338554"/>
          </a:xfrm>
          <a:prstGeom prst="rect">
            <a:avLst/>
          </a:prstGeom>
        </p:spPr>
        <p:txBody>
          <a:bodyPr wrap="square">
            <a:spAutoFit/>
          </a:bodyPr>
          <a:lstStyle/>
          <a:p>
            <a:r>
              <a:rPr lang="en-US" altLang="zh-CN" sz="1600" dirty="0" smtClean="0">
                <a:solidFill>
                  <a:schemeClr val="tx1"/>
                </a:solidFill>
              </a:rPr>
              <a:t>The classical score of sequence </a:t>
            </a:r>
            <a:r>
              <a:rPr lang="en-US" altLang="zh-CN" sz="1600" b="1" dirty="0" smtClean="0">
                <a:solidFill>
                  <a:srgbClr val="FF0000"/>
                </a:solidFill>
              </a:rPr>
              <a:t>A</a:t>
            </a:r>
            <a:r>
              <a:rPr lang="en-US" altLang="zh-CN" sz="1600" b="1" dirty="0" smtClean="0">
                <a:solidFill>
                  <a:srgbClr val="FF0000"/>
                </a:solidFill>
                <a:sym typeface="Wingdings" pitchFamily="2" charset="2"/>
              </a:rPr>
              <a:t></a:t>
            </a:r>
            <a:r>
              <a:rPr lang="en-US" altLang="zh-CN" sz="1600" b="1" dirty="0" smtClean="0">
                <a:solidFill>
                  <a:srgbClr val="FF0000"/>
                </a:solidFill>
              </a:rPr>
              <a:t>C</a:t>
            </a:r>
            <a:r>
              <a:rPr lang="en-US" altLang="zh-CN" sz="1600" dirty="0" smtClean="0">
                <a:solidFill>
                  <a:schemeClr val="tx1"/>
                </a:solidFill>
              </a:rPr>
              <a:t>:</a:t>
            </a:r>
            <a:endParaRPr lang="zh-CN" altLang="en-US" sz="16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Experiments</a:t>
            </a:r>
            <a:endParaRPr lang="zh-CN" altLang="en-US" dirty="0"/>
          </a:p>
        </p:txBody>
      </p:sp>
      <p:sp>
        <p:nvSpPr>
          <p:cNvPr id="6" name="Text Placeholder 5"/>
          <p:cNvSpPr>
            <a:spLocks noGrp="1"/>
          </p:cNvSpPr>
          <p:nvPr>
            <p:ph type="body" idx="1"/>
          </p:nvPr>
        </p:nvSpPr>
        <p:spPr/>
        <p:txBody>
          <a:bodyPr/>
          <a:lstStyle/>
          <a:p>
            <a:r>
              <a:rPr lang="en-US" altLang="zh-CN" dirty="0" smtClean="0"/>
              <a:t>Settings</a:t>
            </a:r>
          </a:p>
          <a:p>
            <a:r>
              <a:rPr lang="en-US" altLang="zh-CN" dirty="0" smtClean="0"/>
              <a:t>Evaluation Approach</a:t>
            </a:r>
          </a:p>
          <a:p>
            <a:r>
              <a:rPr lang="en-US" altLang="zh-CN" dirty="0" smtClean="0"/>
              <a:t>Results</a:t>
            </a:r>
            <a:endParaRPr lang="zh-CN" alt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smtClean="0"/>
              <a:t>GPS </a:t>
            </a:r>
            <a:r>
              <a:rPr smtClean="0"/>
              <a:t>Devices and Users</a:t>
            </a:r>
            <a:endParaRPr lang="en-US" dirty="0"/>
          </a:p>
        </p:txBody>
      </p:sp>
      <p:sp>
        <p:nvSpPr>
          <p:cNvPr id="11" name="Text Placeholder 10"/>
          <p:cNvSpPr>
            <a:spLocks noGrp="1"/>
          </p:cNvSpPr>
          <p:nvPr>
            <p:ph type="body" idx="1"/>
          </p:nvPr>
        </p:nvSpPr>
        <p:spPr>
          <a:xfrm>
            <a:off x="457200" y="2369065"/>
            <a:ext cx="10056494" cy="5239265"/>
          </a:xfrm>
        </p:spPr>
        <p:txBody>
          <a:bodyPr>
            <a:normAutofit/>
          </a:bodyPr>
          <a:lstStyle/>
          <a:p>
            <a:r>
              <a:rPr lang="en-US" sz="2800" dirty="0" smtClean="0"/>
              <a:t>60 Devices and 138 users</a:t>
            </a:r>
          </a:p>
          <a:p>
            <a:r>
              <a:rPr lang="en-US" sz="2800" dirty="0" smtClean="0"/>
              <a:t>From May 2007 ~ present</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z="1400" smtClean="0">
                <a:solidFill>
                  <a:prstClr val="black">
                    <a:tint val="75000"/>
                  </a:prstClr>
                </a:solidFill>
                <a:latin typeface="Calibri"/>
              </a:rPr>
              <a:pPr/>
              <a:t>16</a:t>
            </a:fld>
            <a:endParaRPr lang="en-US" sz="1400" dirty="0">
              <a:solidFill>
                <a:prstClr val="black">
                  <a:tint val="75000"/>
                </a:prstClr>
              </a:solidFill>
              <a:latin typeface="Calibri"/>
            </a:endParaRPr>
          </a:p>
        </p:txBody>
      </p:sp>
      <p:pic>
        <p:nvPicPr>
          <p:cNvPr id="5" name="Picture 4" descr="GPS devices-all.jpg"/>
          <p:cNvPicPr/>
          <p:nvPr/>
        </p:nvPicPr>
        <p:blipFill>
          <a:blip r:embed="rId2" cstate="print"/>
          <a:stretch>
            <a:fillRect/>
          </a:stretch>
        </p:blipFill>
        <p:spPr>
          <a:xfrm>
            <a:off x="811186" y="3556000"/>
            <a:ext cx="3062315" cy="2198358"/>
          </a:xfrm>
          <a:prstGeom prst="rect">
            <a:avLst/>
          </a:prstGeom>
        </p:spPr>
      </p:pic>
      <p:pic>
        <p:nvPicPr>
          <p:cNvPr id="6" name="Picture 5" descr="IMAGE_458.jpg"/>
          <p:cNvPicPr/>
          <p:nvPr/>
        </p:nvPicPr>
        <p:blipFill>
          <a:blip r:embed="rId3" cstate="print"/>
          <a:stretch>
            <a:fillRect/>
          </a:stretch>
        </p:blipFill>
        <p:spPr>
          <a:xfrm>
            <a:off x="4035415" y="3543300"/>
            <a:ext cx="2797186" cy="2211058"/>
          </a:xfrm>
          <a:prstGeom prst="rect">
            <a:avLst/>
          </a:prstGeom>
        </p:spPr>
      </p:pic>
      <p:pic>
        <p:nvPicPr>
          <p:cNvPr id="7" name="Picture 6" descr="GPS loggers.jpg"/>
          <p:cNvPicPr/>
          <p:nvPr/>
        </p:nvPicPr>
        <p:blipFill>
          <a:blip r:embed="rId4" cstate="print"/>
          <a:stretch>
            <a:fillRect/>
          </a:stretch>
        </p:blipFill>
        <p:spPr>
          <a:xfrm>
            <a:off x="6989770" y="3530600"/>
            <a:ext cx="3043231" cy="2211058"/>
          </a:xfrm>
          <a:prstGeom prst="rect">
            <a:avLst/>
          </a:prstGeom>
        </p:spPr>
      </p:pic>
      <p:pic>
        <p:nvPicPr>
          <p:cNvPr id="8" name="Picture 7"/>
          <p:cNvPicPr/>
          <p:nvPr/>
        </p:nvPicPr>
        <p:blipFill>
          <a:blip r:embed="rId5"/>
          <a:srcRect/>
          <a:stretch>
            <a:fillRect/>
          </a:stretch>
        </p:blipFill>
        <p:spPr bwMode="auto">
          <a:xfrm>
            <a:off x="2187552" y="5867409"/>
            <a:ext cx="2888746" cy="2247892"/>
          </a:xfrm>
          <a:prstGeom prst="rect">
            <a:avLst/>
          </a:prstGeom>
          <a:noFill/>
          <a:ln w="9525">
            <a:noFill/>
            <a:miter lim="800000"/>
            <a:headEnd/>
            <a:tailEnd/>
          </a:ln>
        </p:spPr>
      </p:pic>
      <p:pic>
        <p:nvPicPr>
          <p:cNvPr id="9" name="Picture 8"/>
          <p:cNvPicPr/>
          <p:nvPr/>
        </p:nvPicPr>
        <p:blipFill>
          <a:blip r:embed="rId6"/>
          <a:srcRect/>
          <a:stretch>
            <a:fillRect/>
          </a:stretch>
        </p:blipFill>
        <p:spPr bwMode="auto">
          <a:xfrm>
            <a:off x="5697538" y="5867409"/>
            <a:ext cx="3344862" cy="224789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1457307"/>
            <a:ext cx="9875520" cy="2124094"/>
          </a:xfrm>
        </p:spPr>
        <p:txBody>
          <a:bodyPr>
            <a:normAutofit/>
          </a:bodyPr>
          <a:lstStyle/>
          <a:p>
            <a:r>
              <a:rPr lang="en-US" sz="3400" dirty="0" smtClean="0"/>
              <a:t>A large-scale GPS dataset (by Feb. 18, 2009)</a:t>
            </a:r>
          </a:p>
          <a:p>
            <a:pPr lvl="1"/>
            <a:r>
              <a:rPr lang="en-US" sz="2800" dirty="0" smtClean="0"/>
              <a:t>10+ </a:t>
            </a:r>
            <a:r>
              <a:rPr lang="en-US" sz="2400" dirty="0" smtClean="0"/>
              <a:t>million </a:t>
            </a:r>
            <a:r>
              <a:rPr lang="en-US" sz="2200" dirty="0" smtClean="0"/>
              <a:t>GPS points</a:t>
            </a:r>
          </a:p>
          <a:p>
            <a:pPr lvl="1"/>
            <a:r>
              <a:rPr lang="en-US" sz="2400" dirty="0" smtClean="0"/>
              <a:t>260+ million</a:t>
            </a:r>
            <a:r>
              <a:rPr lang="en-US" sz="2200" dirty="0" smtClean="0"/>
              <a:t> kilometers</a:t>
            </a:r>
          </a:p>
          <a:p>
            <a:pPr lvl="1"/>
            <a:r>
              <a:rPr lang="en-US" sz="2200" dirty="0" smtClean="0"/>
              <a:t>36 cities in China and a few city in the USA, Korea and Japan</a:t>
            </a:r>
            <a:endParaRPr lang="en-US" sz="2200" dirty="0"/>
          </a:p>
        </p:txBody>
      </p:sp>
      <p:pic>
        <p:nvPicPr>
          <p:cNvPr id="4" name="Picture 3" descr="China map.bmp"/>
          <p:cNvPicPr/>
          <p:nvPr/>
        </p:nvPicPr>
        <p:blipFill>
          <a:blip r:embed="rId2" cstate="print"/>
          <a:stretch>
            <a:fillRect/>
          </a:stretch>
        </p:blipFill>
        <p:spPr>
          <a:xfrm>
            <a:off x="685766" y="3686172"/>
            <a:ext cx="4286280" cy="4200554"/>
          </a:xfrm>
          <a:prstGeom prst="rect">
            <a:avLst/>
          </a:prstGeom>
          <a:ln w="1905">
            <a:solidFill>
              <a:schemeClr val="tx1"/>
            </a:solidFill>
          </a:ln>
        </p:spPr>
      </p:pic>
      <p:pic>
        <p:nvPicPr>
          <p:cNvPr id="5" name="Picture 4" descr="Beijing map.bmp"/>
          <p:cNvPicPr/>
          <p:nvPr/>
        </p:nvPicPr>
        <p:blipFill>
          <a:blip r:embed="rId3" cstate="print"/>
          <a:stretch>
            <a:fillRect/>
          </a:stretch>
        </p:blipFill>
        <p:spPr>
          <a:xfrm>
            <a:off x="5400676" y="3686172"/>
            <a:ext cx="4886359" cy="4200554"/>
          </a:xfrm>
          <a:prstGeom prst="rect">
            <a:avLst/>
          </a:prstGeom>
          <a:ln w="1905">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Evaluation Approach</a:t>
            </a:r>
            <a:endParaRPr lang="zh-CN" altLang="en-US" dirty="0"/>
          </a:p>
        </p:txBody>
      </p:sp>
      <p:sp>
        <p:nvSpPr>
          <p:cNvPr id="3" name="Content Placeholder 2"/>
          <p:cNvSpPr>
            <a:spLocks noGrp="1"/>
          </p:cNvSpPr>
          <p:nvPr>
            <p:ph idx="1"/>
          </p:nvPr>
        </p:nvSpPr>
        <p:spPr>
          <a:xfrm>
            <a:off x="596761" y="2661590"/>
            <a:ext cx="5479181" cy="4100157"/>
          </a:xfrm>
        </p:spPr>
        <p:txBody>
          <a:bodyPr>
            <a:normAutofit/>
          </a:bodyPr>
          <a:lstStyle/>
          <a:p>
            <a:r>
              <a:rPr lang="en-US" sz="2800" dirty="0" smtClean="0"/>
              <a:t>29 subjects </a:t>
            </a:r>
            <a:endParaRPr lang="en-US" sz="2800" dirty="0" smtClean="0"/>
          </a:p>
          <a:p>
            <a:pPr lvl="1"/>
            <a:r>
              <a:rPr lang="en-US" sz="2000" dirty="0" smtClean="0"/>
              <a:t>14 </a:t>
            </a:r>
            <a:r>
              <a:rPr lang="en-US" sz="2000" dirty="0" smtClean="0"/>
              <a:t>females and 15 </a:t>
            </a:r>
            <a:r>
              <a:rPr lang="en-US" sz="2000" dirty="0" smtClean="0"/>
              <a:t>males</a:t>
            </a:r>
          </a:p>
          <a:p>
            <a:pPr lvl="1"/>
            <a:r>
              <a:rPr lang="en-US" sz="2000" dirty="0" smtClean="0"/>
              <a:t>have </a:t>
            </a:r>
            <a:r>
              <a:rPr lang="en-US" sz="2000" dirty="0" smtClean="0"/>
              <a:t>been in Beijing for more than 6 </a:t>
            </a:r>
            <a:r>
              <a:rPr lang="en-US" sz="2000" dirty="0" smtClean="0"/>
              <a:t>years</a:t>
            </a:r>
          </a:p>
          <a:p>
            <a:r>
              <a:rPr lang="en-US" sz="2800" dirty="0" smtClean="0"/>
              <a:t>The test region: </a:t>
            </a:r>
          </a:p>
          <a:p>
            <a:pPr lvl="1"/>
            <a:r>
              <a:rPr lang="en-US" sz="2000" dirty="0" smtClean="0"/>
              <a:t>specified </a:t>
            </a:r>
            <a:r>
              <a:rPr lang="en-US" sz="2000" dirty="0" smtClean="0"/>
              <a:t>by the fourth ring road of Beijing</a:t>
            </a:r>
            <a:r>
              <a:rPr lang="en-US" sz="2400" dirty="0" smtClean="0"/>
              <a:t> </a:t>
            </a:r>
          </a:p>
          <a:p>
            <a:r>
              <a:rPr lang="en-US" sz="2800" dirty="0" smtClean="0"/>
              <a:t>Evaluated objects</a:t>
            </a:r>
          </a:p>
          <a:p>
            <a:pPr lvl="1"/>
            <a:r>
              <a:rPr lang="en-US" sz="2000" dirty="0" smtClean="0"/>
              <a:t>The top </a:t>
            </a:r>
            <a:r>
              <a:rPr lang="en-US" sz="2000" dirty="0" smtClean="0"/>
              <a:t>10 interesting locations and </a:t>
            </a:r>
            <a:endParaRPr lang="en-US" sz="2000" dirty="0" smtClean="0"/>
          </a:p>
          <a:p>
            <a:pPr lvl="1"/>
            <a:r>
              <a:rPr lang="en-US" sz="2000" dirty="0" smtClean="0"/>
              <a:t>the </a:t>
            </a:r>
            <a:r>
              <a:rPr lang="en-US" sz="2000" dirty="0" smtClean="0"/>
              <a:t>top </a:t>
            </a:r>
            <a:r>
              <a:rPr lang="en-US" sz="2000" dirty="0" smtClean="0"/>
              <a:t>5 </a:t>
            </a:r>
            <a:r>
              <a:rPr lang="en-US" sz="2000" dirty="0" smtClean="0"/>
              <a:t>classical travel sequences</a:t>
            </a:r>
            <a:endParaRPr lang="zh-CN" alt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18</a:t>
            </a:fld>
            <a:endParaRPr lang="en-US" dirty="0">
              <a:solidFill>
                <a:prstClr val="black">
                  <a:tint val="75000"/>
                </a:prstClr>
              </a:solidFill>
              <a:latin typeface="Calibri"/>
            </a:endParaRPr>
          </a:p>
        </p:txBody>
      </p:sp>
      <p:pic>
        <p:nvPicPr>
          <p:cNvPr id="5" name="Picture 4" descr="region within the 4th ring road of Beijing.bmp"/>
          <p:cNvPicPr>
            <a:picLocks noChangeAspect="1"/>
          </p:cNvPicPr>
          <p:nvPr/>
        </p:nvPicPr>
        <p:blipFill>
          <a:blip r:embed="rId2"/>
          <a:stretch>
            <a:fillRect/>
          </a:stretch>
        </p:blipFill>
        <p:spPr>
          <a:xfrm>
            <a:off x="6151862" y="2930459"/>
            <a:ext cx="4143558" cy="341018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036653"/>
            <a:ext cx="9875520" cy="601415"/>
          </a:xfrm>
        </p:spPr>
        <p:txBody>
          <a:bodyPr>
            <a:noAutofit/>
          </a:bodyPr>
          <a:lstStyle/>
          <a:p>
            <a:r>
              <a:rPr lang="en-US" altLang="zh-CN" sz="4000" dirty="0" smtClean="0"/>
              <a:t>Evaluation Approach</a:t>
            </a:r>
            <a:endParaRPr lang="zh-CN" altLang="en-US" sz="4000" dirty="0"/>
          </a:p>
        </p:txBody>
      </p:sp>
      <p:sp>
        <p:nvSpPr>
          <p:cNvPr id="3" name="Content Placeholder 2"/>
          <p:cNvSpPr>
            <a:spLocks noGrp="1"/>
          </p:cNvSpPr>
          <p:nvPr>
            <p:ph idx="1"/>
          </p:nvPr>
        </p:nvSpPr>
        <p:spPr>
          <a:xfrm>
            <a:off x="295966" y="1686998"/>
            <a:ext cx="5419034" cy="4966542"/>
          </a:xfrm>
        </p:spPr>
        <p:txBody>
          <a:bodyPr>
            <a:normAutofit/>
          </a:bodyPr>
          <a:lstStyle/>
          <a:p>
            <a:r>
              <a:rPr lang="en-US" sz="2800" b="1" dirty="0" smtClean="0"/>
              <a:t>Presentation</a:t>
            </a:r>
            <a:r>
              <a:rPr lang="en-US" sz="2800" dirty="0" smtClean="0"/>
              <a:t> </a:t>
            </a:r>
          </a:p>
          <a:p>
            <a:pPr lvl="1"/>
            <a:r>
              <a:rPr lang="en-US" sz="2000" dirty="0" smtClean="0"/>
              <a:t>T</a:t>
            </a:r>
            <a:r>
              <a:rPr lang="en-US" sz="2000" dirty="0" smtClean="0"/>
              <a:t>he </a:t>
            </a:r>
            <a:r>
              <a:rPr lang="en-US" sz="2000" dirty="0" smtClean="0"/>
              <a:t>ability</a:t>
            </a:r>
            <a:r>
              <a:rPr lang="en-US" sz="2000" b="1" dirty="0" smtClean="0"/>
              <a:t> </a:t>
            </a:r>
            <a:r>
              <a:rPr lang="en-US" sz="2000" dirty="0" smtClean="0"/>
              <a:t>of the </a:t>
            </a:r>
            <a:r>
              <a:rPr lang="en-US" sz="2000" dirty="0" smtClean="0"/>
              <a:t>retrieved </a:t>
            </a:r>
            <a:r>
              <a:rPr lang="en-US" sz="2000" dirty="0" smtClean="0"/>
              <a:t>locations in presenting a given region. </a:t>
            </a:r>
            <a:endParaRPr lang="en-US" sz="2000" dirty="0" smtClean="0"/>
          </a:p>
          <a:p>
            <a:pPr lvl="1"/>
            <a:r>
              <a:rPr lang="en-US" sz="2000" dirty="0" smtClean="0"/>
              <a:t>Investigate three aspects</a:t>
            </a:r>
          </a:p>
          <a:p>
            <a:pPr lvl="2"/>
            <a:r>
              <a:rPr lang="en-US" sz="1600" dirty="0" smtClean="0"/>
              <a:t>Representative (0-10)</a:t>
            </a:r>
          </a:p>
          <a:p>
            <a:pPr lvl="2"/>
            <a:r>
              <a:rPr lang="en-US" sz="1600" dirty="0" smtClean="0"/>
              <a:t>Comprehensive rating (1-5)</a:t>
            </a:r>
          </a:p>
          <a:p>
            <a:pPr lvl="2"/>
            <a:r>
              <a:rPr lang="en-US" sz="1600" dirty="0" smtClean="0"/>
              <a:t>Novelty rating (0-10)</a:t>
            </a:r>
          </a:p>
          <a:p>
            <a:r>
              <a:rPr lang="en-US" sz="2800" b="1" dirty="0" smtClean="0"/>
              <a:t>Rank</a:t>
            </a:r>
            <a:r>
              <a:rPr lang="en-US" sz="2800" dirty="0" smtClean="0"/>
              <a:t> </a:t>
            </a:r>
          </a:p>
          <a:p>
            <a:pPr lvl="1"/>
            <a:r>
              <a:rPr lang="en-US" sz="2000" dirty="0" smtClean="0"/>
              <a:t>T</a:t>
            </a:r>
            <a:r>
              <a:rPr lang="en-US" sz="2000" dirty="0" smtClean="0"/>
              <a:t>he </a:t>
            </a:r>
            <a:r>
              <a:rPr lang="en-US" sz="2000" dirty="0" smtClean="0"/>
              <a:t>ranking performance of the retrieved locations based on </a:t>
            </a:r>
            <a:r>
              <a:rPr lang="en-US" sz="2000" dirty="0" smtClean="0"/>
              <a:t>inferred </a:t>
            </a:r>
            <a:r>
              <a:rPr lang="en-US" sz="2000" dirty="0" smtClean="0"/>
              <a:t>interests</a:t>
            </a:r>
            <a:r>
              <a:rPr lang="en-US" sz="2000" dirty="0" smtClean="0"/>
              <a: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19</a:t>
            </a:fld>
            <a:endParaRPr lang="en-US" dirty="0">
              <a:solidFill>
                <a:prstClr val="black">
                  <a:tint val="75000"/>
                </a:prstClr>
              </a:solidFill>
              <a:latin typeface="Calibri"/>
            </a:endParaRPr>
          </a:p>
        </p:txBody>
      </p:sp>
      <p:pic>
        <p:nvPicPr>
          <p:cNvPr id="5" name="Picture 4"/>
          <p:cNvPicPr/>
          <p:nvPr/>
        </p:nvPicPr>
        <p:blipFill>
          <a:blip r:embed="rId2"/>
          <a:srcRect/>
          <a:stretch>
            <a:fillRect/>
          </a:stretch>
        </p:blipFill>
        <p:spPr bwMode="auto">
          <a:xfrm>
            <a:off x="4884827" y="1937078"/>
            <a:ext cx="5714989" cy="2995863"/>
          </a:xfrm>
          <a:prstGeom prst="rect">
            <a:avLst/>
          </a:prstGeom>
          <a:noFill/>
          <a:ln w="9525">
            <a:noFill/>
            <a:miter lim="800000"/>
            <a:headEnd/>
            <a:tailEnd/>
          </a:ln>
        </p:spPr>
      </p:pic>
      <p:graphicFrame>
        <p:nvGraphicFramePr>
          <p:cNvPr id="6" name="Table 5"/>
          <p:cNvGraphicFramePr>
            <a:graphicFrameLocks noGrp="1"/>
          </p:cNvGraphicFramePr>
          <p:nvPr/>
        </p:nvGraphicFramePr>
        <p:xfrm>
          <a:off x="481265" y="5553782"/>
          <a:ext cx="4571997" cy="2278777"/>
        </p:xfrm>
        <a:graphic>
          <a:graphicData uri="http://schemas.openxmlformats.org/drawingml/2006/table">
            <a:tbl>
              <a:tblPr/>
              <a:tblGrid>
                <a:gridCol w="806210"/>
                <a:gridCol w="3765787"/>
              </a:tblGrid>
              <a:tr h="638906">
                <a:tc>
                  <a:txBody>
                    <a:bodyPr/>
                    <a:lstStyle/>
                    <a:p>
                      <a:pPr algn="ctr">
                        <a:spcAft>
                          <a:spcPts val="400"/>
                        </a:spcAft>
                      </a:pPr>
                      <a:r>
                        <a:rPr lang="en-US" sz="1600" b="1" dirty="0">
                          <a:latin typeface="Times New Roman"/>
                          <a:ea typeface="宋体"/>
                        </a:rPr>
                        <a:t>Ratings</a:t>
                      </a:r>
                      <a:endParaRPr lang="zh-CN" sz="18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600" b="1" dirty="0">
                          <a:latin typeface="Times New Roman"/>
                          <a:ea typeface="宋体"/>
                        </a:rPr>
                        <a:t>Explanations</a:t>
                      </a:r>
                      <a:endParaRPr lang="zh-CN" sz="18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61">
                <a:tc>
                  <a:txBody>
                    <a:bodyPr/>
                    <a:lstStyle/>
                    <a:p>
                      <a:pPr algn="ctr">
                        <a:spcAft>
                          <a:spcPts val="400"/>
                        </a:spcAft>
                      </a:pPr>
                      <a:r>
                        <a:rPr lang="en-US" sz="1600">
                          <a:latin typeface="Times New Roman"/>
                          <a:ea typeface="宋体"/>
                        </a:rPr>
                        <a:t>2</a:t>
                      </a:r>
                      <a:endParaRPr lang="zh-CN" sz="18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400"/>
                        </a:spcAft>
                      </a:pPr>
                      <a:r>
                        <a:rPr lang="en-US" sz="1600">
                          <a:latin typeface="Times New Roman"/>
                          <a:ea typeface="宋体"/>
                        </a:rPr>
                        <a:t>I’d like to plan a trip to that location.</a:t>
                      </a:r>
                      <a:endParaRPr lang="zh-CN" sz="18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19">
                <a:tc>
                  <a:txBody>
                    <a:bodyPr/>
                    <a:lstStyle/>
                    <a:p>
                      <a:pPr algn="ctr">
                        <a:spcAft>
                          <a:spcPts val="400"/>
                        </a:spcAft>
                      </a:pPr>
                      <a:r>
                        <a:rPr lang="en-US" sz="1600">
                          <a:latin typeface="Times New Roman"/>
                          <a:ea typeface="宋体"/>
                        </a:rPr>
                        <a:t>1</a:t>
                      </a:r>
                      <a:endParaRPr lang="zh-CN" sz="18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400"/>
                        </a:spcAft>
                      </a:pPr>
                      <a:r>
                        <a:rPr lang="en-US" sz="1600">
                          <a:latin typeface="Times New Roman"/>
                          <a:ea typeface="宋体"/>
                        </a:rPr>
                        <a:t>I’d like to visit that location if passing by.</a:t>
                      </a:r>
                      <a:endParaRPr lang="zh-CN" sz="18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330">
                <a:tc>
                  <a:txBody>
                    <a:bodyPr/>
                    <a:lstStyle/>
                    <a:p>
                      <a:pPr algn="ctr">
                        <a:spcAft>
                          <a:spcPts val="400"/>
                        </a:spcAft>
                      </a:pPr>
                      <a:r>
                        <a:rPr lang="en-US" sz="1600">
                          <a:latin typeface="Times New Roman"/>
                          <a:ea typeface="宋体"/>
                        </a:rPr>
                        <a:t>0</a:t>
                      </a:r>
                      <a:endParaRPr lang="zh-CN" sz="18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400"/>
                        </a:spcAft>
                      </a:pPr>
                      <a:r>
                        <a:rPr lang="en-US" sz="1600">
                          <a:latin typeface="Times New Roman"/>
                          <a:ea typeface="宋体"/>
                        </a:rPr>
                        <a:t>I have no feeling about this location, but don’t oppose others to visit it.</a:t>
                      </a:r>
                      <a:endParaRPr lang="zh-CN" sz="18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461">
                <a:tc>
                  <a:txBody>
                    <a:bodyPr/>
                    <a:lstStyle/>
                    <a:p>
                      <a:pPr algn="ctr">
                        <a:spcAft>
                          <a:spcPts val="400"/>
                        </a:spcAft>
                      </a:pPr>
                      <a:r>
                        <a:rPr lang="en-US" sz="1600">
                          <a:latin typeface="Times New Roman"/>
                          <a:ea typeface="宋体"/>
                        </a:rPr>
                        <a:t>-1</a:t>
                      </a:r>
                      <a:endParaRPr lang="zh-CN" sz="18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400"/>
                        </a:spcAft>
                      </a:pPr>
                      <a:r>
                        <a:rPr lang="en-US" sz="1600" dirty="0">
                          <a:latin typeface="Times New Roman"/>
                          <a:ea typeface="宋体"/>
                        </a:rPr>
                        <a:t>This location does not deserve to visit.</a:t>
                      </a:r>
                      <a:endParaRPr lang="zh-CN" sz="18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nvGraphicFramePr>
        <p:xfrm>
          <a:off x="5414213" y="5573726"/>
          <a:ext cx="5185601" cy="2270866"/>
        </p:xfrm>
        <a:graphic>
          <a:graphicData uri="http://schemas.openxmlformats.org/drawingml/2006/table">
            <a:tbl>
              <a:tblPr/>
              <a:tblGrid>
                <a:gridCol w="914410"/>
                <a:gridCol w="4271191"/>
              </a:tblGrid>
              <a:tr h="252318">
                <a:tc>
                  <a:txBody>
                    <a:bodyPr/>
                    <a:lstStyle/>
                    <a:p>
                      <a:pPr algn="ctr">
                        <a:spcAft>
                          <a:spcPts val="400"/>
                        </a:spcAft>
                      </a:pPr>
                      <a:r>
                        <a:rPr lang="en-US" sz="1600" b="1" dirty="0">
                          <a:latin typeface="Times New Roman"/>
                          <a:ea typeface="宋体"/>
                        </a:rPr>
                        <a:t>Ratings</a:t>
                      </a:r>
                      <a:endParaRPr lang="zh-CN" sz="18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600" b="1" dirty="0">
                          <a:latin typeface="Times New Roman"/>
                          <a:ea typeface="宋体"/>
                        </a:rPr>
                        <a:t>Explanations</a:t>
                      </a:r>
                      <a:endParaRPr lang="zh-CN" sz="18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637">
                <a:tc>
                  <a:txBody>
                    <a:bodyPr/>
                    <a:lstStyle/>
                    <a:p>
                      <a:pPr algn="ctr">
                        <a:spcAft>
                          <a:spcPts val="400"/>
                        </a:spcAft>
                      </a:pPr>
                      <a:r>
                        <a:rPr lang="en-US" sz="1600" dirty="0">
                          <a:latin typeface="Times New Roman"/>
                          <a:ea typeface="宋体"/>
                        </a:rPr>
                        <a:t>2</a:t>
                      </a:r>
                      <a:endParaRPr lang="zh-CN" sz="18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400"/>
                        </a:spcAft>
                      </a:pPr>
                      <a:r>
                        <a:rPr lang="en-US" sz="1600">
                          <a:latin typeface="Times New Roman"/>
                          <a:ea typeface="宋体"/>
                        </a:rPr>
                        <a:t>I’d like to plan a trip with this travel sequence.</a:t>
                      </a:r>
                      <a:endParaRPr lang="zh-CN" sz="18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637">
                <a:tc>
                  <a:txBody>
                    <a:bodyPr/>
                    <a:lstStyle/>
                    <a:p>
                      <a:pPr algn="ctr">
                        <a:spcAft>
                          <a:spcPts val="400"/>
                        </a:spcAft>
                      </a:pPr>
                      <a:r>
                        <a:rPr lang="en-US" sz="1600" dirty="0">
                          <a:latin typeface="Times New Roman"/>
                          <a:ea typeface="宋体"/>
                        </a:rPr>
                        <a:t>1</a:t>
                      </a:r>
                      <a:endParaRPr lang="zh-CN" sz="18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400"/>
                        </a:spcAft>
                      </a:pPr>
                      <a:r>
                        <a:rPr lang="en-US" sz="1600" dirty="0">
                          <a:latin typeface="Times New Roman"/>
                          <a:ea typeface="宋体"/>
                        </a:rPr>
                        <a:t>I’d like to take that sequence if visiting the region.</a:t>
                      </a:r>
                      <a:endParaRPr lang="zh-CN" sz="18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637">
                <a:tc>
                  <a:txBody>
                    <a:bodyPr/>
                    <a:lstStyle/>
                    <a:p>
                      <a:pPr algn="ctr">
                        <a:spcAft>
                          <a:spcPts val="400"/>
                        </a:spcAft>
                      </a:pPr>
                      <a:r>
                        <a:rPr lang="en-US" sz="1600">
                          <a:latin typeface="Times New Roman"/>
                          <a:ea typeface="宋体"/>
                        </a:rPr>
                        <a:t>0</a:t>
                      </a:r>
                      <a:endParaRPr lang="zh-CN" sz="18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400"/>
                        </a:spcAft>
                      </a:pPr>
                      <a:r>
                        <a:rPr lang="en-US" sz="1600">
                          <a:latin typeface="Times New Roman"/>
                          <a:ea typeface="宋体"/>
                        </a:rPr>
                        <a:t>I have no feeling about this sequence, but don’t oppose others to choose it.</a:t>
                      </a:r>
                      <a:endParaRPr lang="zh-CN" sz="18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637">
                <a:tc>
                  <a:txBody>
                    <a:bodyPr/>
                    <a:lstStyle/>
                    <a:p>
                      <a:pPr algn="ctr">
                        <a:spcAft>
                          <a:spcPts val="400"/>
                        </a:spcAft>
                      </a:pPr>
                      <a:r>
                        <a:rPr lang="en-US" sz="1600">
                          <a:latin typeface="Times New Roman"/>
                          <a:ea typeface="宋体"/>
                        </a:rPr>
                        <a:t>-1</a:t>
                      </a:r>
                      <a:endParaRPr lang="zh-CN" sz="18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400"/>
                        </a:spcAft>
                      </a:pPr>
                      <a:r>
                        <a:rPr lang="en-US" sz="1600" dirty="0">
                          <a:latin typeface="Times New Roman"/>
                          <a:ea typeface="宋体"/>
                        </a:rPr>
                        <a:t>It is not a good choice to select this sequence.</a:t>
                      </a:r>
                      <a:endParaRPr lang="zh-CN" sz="18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Outline</a:t>
            </a:r>
            <a:endParaRPr lang="zh-CN" altLang="en-US" dirty="0"/>
          </a:p>
        </p:txBody>
      </p:sp>
      <p:sp>
        <p:nvSpPr>
          <p:cNvPr id="6" name="Text Placeholder 5"/>
          <p:cNvSpPr>
            <a:spLocks noGrp="1"/>
          </p:cNvSpPr>
          <p:nvPr>
            <p:ph type="body" idx="1"/>
          </p:nvPr>
        </p:nvSpPr>
        <p:spPr/>
        <p:txBody>
          <a:bodyPr>
            <a:normAutofit/>
          </a:bodyPr>
          <a:lstStyle/>
          <a:p>
            <a:r>
              <a:rPr lang="en-US" altLang="zh-CN" sz="3200" dirty="0" smtClean="0"/>
              <a:t>Introduction</a:t>
            </a:r>
          </a:p>
          <a:p>
            <a:r>
              <a:rPr lang="en-US" altLang="zh-CN" sz="3200" dirty="0" smtClean="0"/>
              <a:t>Our Solution</a:t>
            </a:r>
          </a:p>
          <a:p>
            <a:r>
              <a:rPr lang="en-US" altLang="zh-CN" sz="3200" dirty="0" smtClean="0"/>
              <a:t>Experiments</a:t>
            </a:r>
          </a:p>
          <a:p>
            <a:r>
              <a:rPr lang="en-US" altLang="zh-CN" sz="3200" dirty="0" smtClean="0"/>
              <a:t>Conclusion</a:t>
            </a:r>
          </a:p>
          <a:p>
            <a:endParaRPr lang="zh-CN" alt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a:t>
            </a:fld>
            <a:endParaRPr lang="en-US" dirty="0">
              <a:solidFill>
                <a:prstClr val="black">
                  <a:tint val="75000"/>
                </a:prstClr>
              </a:solidFill>
              <a:latin typeface="Calibri"/>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156973"/>
            <a:ext cx="9875520" cy="601415"/>
          </a:xfrm>
        </p:spPr>
        <p:txBody>
          <a:bodyPr>
            <a:noAutofit/>
          </a:bodyPr>
          <a:lstStyle/>
          <a:p>
            <a:r>
              <a:rPr lang="en-US" altLang="zh-CN" sz="4000" dirty="0" smtClean="0"/>
              <a:t>Results on Evaluating Interesting Locations</a:t>
            </a:r>
            <a:endParaRPr lang="zh-CN" altLang="en-US" sz="4000" dirty="0"/>
          </a:p>
        </p:txBody>
      </p:sp>
      <p:sp>
        <p:nvSpPr>
          <p:cNvPr id="4" name="Slide Number Placeholder 3"/>
          <p:cNvSpPr>
            <a:spLocks noGrp="1"/>
          </p:cNvSpPr>
          <p:nvPr>
            <p:ph type="sldNum" sz="quarter" idx="12"/>
          </p:nvPr>
        </p:nvSpPr>
        <p:spPr>
          <a:xfrm>
            <a:off x="7791651" y="7627622"/>
            <a:ext cx="2560320" cy="438150"/>
          </a:xfrm>
        </p:spPr>
        <p:txBody>
          <a:bodyPr/>
          <a:lstStyle/>
          <a:p>
            <a:fld id="{B6F15528-21DE-4FAA-801E-634DDDAF4B2B}"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pic>
        <p:nvPicPr>
          <p:cNvPr id="10" name="Picture 9" descr="our method.bmp"/>
          <p:cNvPicPr>
            <a:picLocks noChangeAspect="1"/>
          </p:cNvPicPr>
          <p:nvPr/>
        </p:nvPicPr>
        <p:blipFill>
          <a:blip r:embed="rId2"/>
          <a:stretch>
            <a:fillRect/>
          </a:stretch>
        </p:blipFill>
        <p:spPr>
          <a:xfrm>
            <a:off x="356685" y="3212511"/>
            <a:ext cx="3132473" cy="2590835"/>
          </a:xfrm>
          <a:prstGeom prst="rect">
            <a:avLst/>
          </a:prstGeom>
          <a:ln w="38100">
            <a:solidFill>
              <a:srgbClr val="FF0000"/>
            </a:solidFill>
          </a:ln>
        </p:spPr>
      </p:pic>
      <p:pic>
        <p:nvPicPr>
          <p:cNvPr id="11" name="Picture 10" descr="rank-by-count.bmp"/>
          <p:cNvPicPr>
            <a:picLocks noChangeAspect="1"/>
          </p:cNvPicPr>
          <p:nvPr/>
        </p:nvPicPr>
        <p:blipFill>
          <a:blip r:embed="rId3"/>
          <a:stretch>
            <a:fillRect/>
          </a:stretch>
        </p:blipFill>
        <p:spPr>
          <a:xfrm>
            <a:off x="3729544" y="3214507"/>
            <a:ext cx="3224709" cy="2555948"/>
          </a:xfrm>
          <a:prstGeom prst="rect">
            <a:avLst/>
          </a:prstGeom>
        </p:spPr>
      </p:pic>
      <p:pic>
        <p:nvPicPr>
          <p:cNvPr id="12" name="Picture 11" descr="rank-by-frequency.bmp"/>
          <p:cNvPicPr>
            <a:picLocks noChangeAspect="1"/>
          </p:cNvPicPr>
          <p:nvPr/>
        </p:nvPicPr>
        <p:blipFill>
          <a:blip r:embed="rId4"/>
          <a:stretch>
            <a:fillRect/>
          </a:stretch>
        </p:blipFill>
        <p:spPr>
          <a:xfrm>
            <a:off x="7315194" y="3181406"/>
            <a:ext cx="3188372" cy="2613567"/>
          </a:xfrm>
          <a:prstGeom prst="rect">
            <a:avLst/>
          </a:prstGeom>
        </p:spPr>
      </p:pic>
      <p:sp>
        <p:nvSpPr>
          <p:cNvPr id="39937" name="Rectangle 1"/>
          <p:cNvSpPr>
            <a:spLocks noChangeArrowheads="1"/>
          </p:cNvSpPr>
          <p:nvPr/>
        </p:nvSpPr>
        <p:spPr bwMode="auto">
          <a:xfrm>
            <a:off x="806134" y="5890766"/>
            <a:ext cx="215365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 Our method</a:t>
            </a:r>
            <a:endParaRPr kumimoji="0" lang="en-US" altLang="zh-CN" sz="4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4" name="Rectangle 13"/>
          <p:cNvSpPr/>
          <p:nvPr/>
        </p:nvSpPr>
        <p:spPr>
          <a:xfrm>
            <a:off x="4271200" y="5905625"/>
            <a:ext cx="1961147" cy="369332"/>
          </a:xfrm>
          <a:prstGeom prst="rect">
            <a:avLst/>
          </a:prstGeom>
        </p:spPr>
        <p:txBody>
          <a:bodyPr wrap="square">
            <a:spAutoFit/>
          </a:bodyPr>
          <a:lstStyle/>
          <a:p>
            <a:r>
              <a:rPr lang="en-US" altLang="zh-CN" sz="1800" dirty="0" smtClean="0">
                <a:solidFill>
                  <a:schemeClr val="tx1"/>
                </a:solidFill>
                <a:latin typeface="Times New Roman" pitchFamily="18" charset="0"/>
                <a:ea typeface="宋体" pitchFamily="2" charset="-122"/>
                <a:cs typeface="Times New Roman" pitchFamily="18" charset="0"/>
              </a:rPr>
              <a:t>B</a:t>
            </a:r>
            <a:r>
              <a:rPr lang="en-US" altLang="zh-CN" sz="1800" dirty="0" smtClean="0">
                <a:solidFill>
                  <a:schemeClr val="tx1"/>
                </a:solidFill>
                <a:latin typeface="Times New Roman" pitchFamily="18" charset="0"/>
                <a:ea typeface="宋体" pitchFamily="2" charset="-122"/>
                <a:cs typeface="Times New Roman" pitchFamily="18" charset="0"/>
              </a:rPr>
              <a:t>) </a:t>
            </a:r>
            <a:r>
              <a:rPr lang="en-US" altLang="zh-CN" sz="1800" i="1" dirty="0" smtClean="0">
                <a:solidFill>
                  <a:schemeClr val="tx1"/>
                </a:solidFill>
                <a:latin typeface="Times New Roman" pitchFamily="18" charset="0"/>
                <a:ea typeface="宋体" pitchFamily="2" charset="-122"/>
                <a:cs typeface="Times New Roman" pitchFamily="18" charset="0"/>
              </a:rPr>
              <a:t>Rank-by-count</a:t>
            </a:r>
            <a:r>
              <a:rPr lang="en-US" altLang="zh-CN" sz="1800" dirty="0" smtClean="0">
                <a:solidFill>
                  <a:schemeClr val="tx1"/>
                </a:solidFill>
                <a:latin typeface="Times New Roman" pitchFamily="18" charset="0"/>
                <a:ea typeface="宋体" pitchFamily="2" charset="-122"/>
                <a:cs typeface="Times New Roman" pitchFamily="18" charset="0"/>
              </a:rPr>
              <a:t> </a:t>
            </a:r>
            <a:endParaRPr lang="zh-CN" altLang="en-US" sz="1800" dirty="0"/>
          </a:p>
        </p:txBody>
      </p:sp>
      <p:sp>
        <p:nvSpPr>
          <p:cNvPr id="15" name="Rectangle 14"/>
          <p:cNvSpPr/>
          <p:nvPr/>
        </p:nvSpPr>
        <p:spPr>
          <a:xfrm>
            <a:off x="7818207" y="5923230"/>
            <a:ext cx="2221506" cy="369332"/>
          </a:xfrm>
          <a:prstGeom prst="rect">
            <a:avLst/>
          </a:prstGeom>
        </p:spPr>
        <p:txBody>
          <a:bodyPr wrap="none">
            <a:spAutoFit/>
          </a:bodyPr>
          <a:lstStyle/>
          <a:p>
            <a:r>
              <a:rPr lang="en-US" altLang="zh-CN" sz="1800" dirty="0" smtClean="0">
                <a:solidFill>
                  <a:schemeClr val="tx1"/>
                </a:solidFill>
                <a:latin typeface="Times New Roman" pitchFamily="18" charset="0"/>
                <a:ea typeface="宋体" pitchFamily="2" charset="-122"/>
                <a:cs typeface="Times New Roman" pitchFamily="18" charset="0"/>
              </a:rPr>
              <a:t>C) </a:t>
            </a:r>
            <a:r>
              <a:rPr lang="en-US" altLang="zh-CN" sz="1800" i="1" dirty="0" smtClean="0">
                <a:solidFill>
                  <a:schemeClr val="tx1"/>
                </a:solidFill>
                <a:latin typeface="Times New Roman" pitchFamily="18" charset="0"/>
                <a:ea typeface="宋体" pitchFamily="2" charset="-122"/>
                <a:cs typeface="Times New Roman" pitchFamily="18" charset="0"/>
              </a:rPr>
              <a:t>Rank-by-frequency</a:t>
            </a:r>
            <a:endParaRPr lang="zh-CN" alt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4000" dirty="0" smtClean="0"/>
              <a:t>Results on Evaluating Interesting Locations</a:t>
            </a:r>
            <a:endParaRPr lang="zh-CN" alt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21</a:t>
            </a:fld>
            <a:endParaRPr lang="en-US" dirty="0">
              <a:solidFill>
                <a:prstClr val="black">
                  <a:tint val="75000"/>
                </a:prstClr>
              </a:solidFill>
              <a:latin typeface="Calibri"/>
            </a:endParaRPr>
          </a:p>
        </p:txBody>
      </p:sp>
      <p:graphicFrame>
        <p:nvGraphicFramePr>
          <p:cNvPr id="5" name="Table 4"/>
          <p:cNvGraphicFramePr>
            <a:graphicFrameLocks noGrp="1"/>
          </p:cNvGraphicFramePr>
          <p:nvPr/>
        </p:nvGraphicFramePr>
        <p:xfrm>
          <a:off x="2253955" y="5606427"/>
          <a:ext cx="6671293" cy="1350744"/>
        </p:xfrm>
        <a:graphic>
          <a:graphicData uri="http://schemas.openxmlformats.org/drawingml/2006/table">
            <a:tbl>
              <a:tblPr/>
              <a:tblGrid>
                <a:gridCol w="1699489"/>
                <a:gridCol w="946480"/>
                <a:gridCol w="1894352"/>
                <a:gridCol w="2130972"/>
              </a:tblGrid>
              <a:tr h="337686">
                <a:tc>
                  <a:txBody>
                    <a:bodyPr/>
                    <a:lstStyle/>
                    <a:p>
                      <a:pPr algn="just">
                        <a:spcAft>
                          <a:spcPts val="400"/>
                        </a:spcAft>
                      </a:pPr>
                      <a:endParaRPr lang="en-US" sz="16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600" b="1" dirty="0">
                          <a:latin typeface="Times New Roman"/>
                          <a:ea typeface="宋体"/>
                        </a:rPr>
                        <a:t>Ours</a:t>
                      </a:r>
                      <a:endParaRPr lang="zh-CN" sz="18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600" b="1" i="1">
                          <a:latin typeface="Times New Roman"/>
                          <a:ea typeface="宋体"/>
                        </a:rPr>
                        <a:t>Rank-by-count</a:t>
                      </a:r>
                      <a:endParaRPr lang="zh-CN" sz="18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600" b="1" i="1">
                          <a:latin typeface="Times New Roman"/>
                          <a:ea typeface="宋体"/>
                        </a:rPr>
                        <a:t>Rank-by-frequency</a:t>
                      </a:r>
                      <a:endParaRPr lang="zh-CN" sz="18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686">
                <a:tc>
                  <a:txBody>
                    <a:bodyPr/>
                    <a:lstStyle/>
                    <a:p>
                      <a:pPr algn="ctr">
                        <a:spcAft>
                          <a:spcPts val="400"/>
                        </a:spcAft>
                      </a:pPr>
                      <a:r>
                        <a:rPr lang="en-US" sz="1600" i="1">
                          <a:latin typeface="Times New Roman"/>
                          <a:ea typeface="宋体"/>
                        </a:rPr>
                        <a:t>nDCG</a:t>
                      </a:r>
                      <a:r>
                        <a:rPr lang="en-US" sz="1600">
                          <a:latin typeface="Times New Roman"/>
                          <a:ea typeface="宋体"/>
                        </a:rPr>
                        <a:t>@5</a:t>
                      </a:r>
                      <a:endParaRPr lang="zh-CN" sz="180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0" algn="ctr">
                        <a:spcAft>
                          <a:spcPts val="400"/>
                        </a:spcAft>
                      </a:pPr>
                      <a:r>
                        <a:rPr lang="en-US" sz="1600" b="1" dirty="0">
                          <a:solidFill>
                            <a:srgbClr val="000000"/>
                          </a:solidFill>
                          <a:latin typeface="Times New Roman"/>
                          <a:ea typeface="宋体"/>
                        </a:rPr>
                        <a:t>0.823</a:t>
                      </a:r>
                      <a:endParaRPr lang="zh-CN" sz="1800" dirty="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3200" algn="ctr">
                        <a:spcAft>
                          <a:spcPts val="400"/>
                        </a:spcAft>
                      </a:pPr>
                      <a:r>
                        <a:rPr lang="en-US" sz="1600" dirty="0">
                          <a:solidFill>
                            <a:srgbClr val="000000"/>
                          </a:solidFill>
                          <a:latin typeface="Times New Roman"/>
                          <a:ea typeface="宋体"/>
                        </a:rPr>
                        <a:t>      0.714</a:t>
                      </a:r>
                      <a:endParaRPr lang="zh-CN" sz="1800" dirty="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3200" algn="ctr">
                        <a:spcAft>
                          <a:spcPts val="400"/>
                        </a:spcAft>
                      </a:pPr>
                      <a:r>
                        <a:rPr lang="en-US" sz="1600">
                          <a:solidFill>
                            <a:srgbClr val="000000"/>
                          </a:solidFill>
                          <a:latin typeface="Times New Roman"/>
                          <a:ea typeface="宋体"/>
                        </a:rPr>
                        <a:t>     0.598</a:t>
                      </a:r>
                      <a:endParaRPr lang="zh-CN" sz="180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686">
                <a:tc>
                  <a:txBody>
                    <a:bodyPr/>
                    <a:lstStyle/>
                    <a:p>
                      <a:pPr algn="ctr">
                        <a:spcAft>
                          <a:spcPts val="400"/>
                        </a:spcAft>
                      </a:pPr>
                      <a:r>
                        <a:rPr lang="en-US" sz="1600" i="1">
                          <a:latin typeface="Times New Roman"/>
                          <a:ea typeface="宋体"/>
                        </a:rPr>
                        <a:t>nDCG</a:t>
                      </a:r>
                      <a:r>
                        <a:rPr lang="en-US" sz="1600">
                          <a:latin typeface="Times New Roman"/>
                          <a:ea typeface="宋体"/>
                        </a:rPr>
                        <a:t>@10</a:t>
                      </a:r>
                      <a:endParaRPr lang="zh-CN" sz="180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50800" algn="ctr">
                        <a:spcAft>
                          <a:spcPts val="400"/>
                        </a:spcAft>
                      </a:pPr>
                      <a:r>
                        <a:rPr lang="en-US" sz="1600" b="1" dirty="0">
                          <a:solidFill>
                            <a:srgbClr val="000000"/>
                          </a:solidFill>
                          <a:latin typeface="Times New Roman"/>
                          <a:ea typeface="宋体"/>
                        </a:rPr>
                        <a:t>0.943</a:t>
                      </a:r>
                      <a:endParaRPr lang="zh-CN" sz="1800" dirty="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3200" algn="ctr">
                        <a:spcAft>
                          <a:spcPts val="400"/>
                        </a:spcAft>
                      </a:pPr>
                      <a:r>
                        <a:rPr lang="en-US" sz="1600" dirty="0">
                          <a:solidFill>
                            <a:srgbClr val="000000"/>
                          </a:solidFill>
                          <a:latin typeface="Times New Roman"/>
                          <a:ea typeface="宋体"/>
                        </a:rPr>
                        <a:t>     0.848</a:t>
                      </a:r>
                      <a:endParaRPr lang="zh-CN" sz="1800" dirty="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03200" algn="ctr">
                        <a:spcAft>
                          <a:spcPts val="400"/>
                        </a:spcAft>
                      </a:pPr>
                      <a:r>
                        <a:rPr lang="en-US" sz="1600">
                          <a:solidFill>
                            <a:srgbClr val="000000"/>
                          </a:solidFill>
                          <a:latin typeface="Times New Roman"/>
                          <a:ea typeface="宋体"/>
                        </a:rPr>
                        <a:t>     0.859</a:t>
                      </a:r>
                      <a:endParaRPr lang="zh-CN" sz="180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686">
                <a:tc>
                  <a:txBody>
                    <a:bodyPr/>
                    <a:lstStyle/>
                    <a:p>
                      <a:pPr algn="ctr">
                        <a:spcAft>
                          <a:spcPts val="400"/>
                        </a:spcAft>
                      </a:pPr>
                      <a:r>
                        <a:rPr lang="en-US" sz="1600" i="1">
                          <a:latin typeface="Times New Roman"/>
                          <a:ea typeface="宋体"/>
                        </a:rPr>
                        <a:t>MAP</a:t>
                      </a:r>
                      <a:endParaRPr lang="zh-CN" sz="180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600" b="1" dirty="0">
                          <a:latin typeface="Times New Roman"/>
                          <a:ea typeface="宋体"/>
                        </a:rPr>
                        <a:t>0.759</a:t>
                      </a:r>
                      <a:endParaRPr lang="zh-CN" sz="1800" dirty="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3200" algn="l">
                        <a:spcAft>
                          <a:spcPts val="400"/>
                        </a:spcAft>
                      </a:pPr>
                      <a:r>
                        <a:rPr lang="en-US" sz="1600" dirty="0" smtClean="0">
                          <a:latin typeface="Times New Roman"/>
                          <a:ea typeface="宋体"/>
                        </a:rPr>
                        <a:t>         0.532</a:t>
                      </a:r>
                      <a:endParaRPr lang="zh-CN" sz="1800" dirty="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l">
                        <a:spcAft>
                          <a:spcPts val="400"/>
                        </a:spcAft>
                      </a:pPr>
                      <a:r>
                        <a:rPr lang="en-US" sz="1600" dirty="0" smtClean="0">
                          <a:latin typeface="Times New Roman"/>
                          <a:ea typeface="宋体"/>
                        </a:rPr>
                        <a:t>           0.365</a:t>
                      </a:r>
                      <a:endParaRPr lang="zh-CN" sz="1800" dirty="0">
                        <a:latin typeface="Times New Roman"/>
                        <a:ea typeface="宋体"/>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3723645" y="5161313"/>
            <a:ext cx="3565358" cy="369332"/>
          </a:xfrm>
          <a:prstGeom prst="rect">
            <a:avLst/>
          </a:prstGeom>
        </p:spPr>
        <p:txBody>
          <a:bodyPr wrap="square">
            <a:spAutoFit/>
          </a:bodyPr>
          <a:lstStyle/>
          <a:p>
            <a:r>
              <a:rPr lang="en-US" sz="1800" dirty="0" smtClean="0">
                <a:solidFill>
                  <a:schemeClr val="tx1"/>
                </a:solidFill>
                <a:latin typeface="Times" pitchFamily="18" charset="0"/>
              </a:rPr>
              <a:t>Ranking ability of different methods</a:t>
            </a:r>
            <a:endParaRPr lang="zh-CN" altLang="en-US" sz="1800" dirty="0">
              <a:solidFill>
                <a:schemeClr val="tx1"/>
              </a:solidFill>
              <a:latin typeface="Times" pitchFamily="18" charset="0"/>
            </a:endParaRPr>
          </a:p>
        </p:txBody>
      </p:sp>
      <p:graphicFrame>
        <p:nvGraphicFramePr>
          <p:cNvPr id="7" name="Content Placeholder 4"/>
          <p:cNvGraphicFramePr>
            <a:graphicFrameLocks noGrp="1"/>
          </p:cNvGraphicFramePr>
          <p:nvPr>
            <p:ph idx="1"/>
          </p:nvPr>
        </p:nvGraphicFramePr>
        <p:xfrm>
          <a:off x="2254286" y="3100143"/>
          <a:ext cx="6557212" cy="1251284"/>
        </p:xfrm>
        <a:graphic>
          <a:graphicData uri="http://schemas.openxmlformats.org/drawingml/2006/table">
            <a:tbl>
              <a:tblPr/>
              <a:tblGrid>
                <a:gridCol w="1670427"/>
                <a:gridCol w="930297"/>
                <a:gridCol w="1861958"/>
                <a:gridCol w="2094530"/>
              </a:tblGrid>
              <a:tr h="312821">
                <a:tc>
                  <a:txBody>
                    <a:bodyPr/>
                    <a:lstStyle/>
                    <a:p>
                      <a:pPr algn="just">
                        <a:spcAft>
                          <a:spcPts val="400"/>
                        </a:spcAft>
                      </a:pPr>
                      <a:endParaRPr lang="en-US" sz="18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b="1">
                          <a:latin typeface="Times New Roman"/>
                          <a:ea typeface="宋体"/>
                        </a:rPr>
                        <a:t>Ours</a:t>
                      </a:r>
                      <a:endParaRPr lang="zh-CN" sz="20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b="1" i="1">
                          <a:latin typeface="Times New Roman"/>
                          <a:ea typeface="宋体"/>
                        </a:rPr>
                        <a:t>Rank-by-count</a:t>
                      </a:r>
                      <a:endParaRPr lang="zh-CN" sz="20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b="1" i="1">
                          <a:latin typeface="Times New Roman"/>
                          <a:ea typeface="宋体"/>
                        </a:rPr>
                        <a:t>Rank-by-frequency</a:t>
                      </a:r>
                      <a:endParaRPr lang="zh-CN" sz="20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821">
                <a:tc>
                  <a:txBody>
                    <a:bodyPr/>
                    <a:lstStyle/>
                    <a:p>
                      <a:pPr algn="just">
                        <a:spcAft>
                          <a:spcPts val="400"/>
                        </a:spcAft>
                      </a:pPr>
                      <a:r>
                        <a:rPr lang="en-US" sz="1800" i="1">
                          <a:latin typeface="Times New Roman"/>
                          <a:ea typeface="宋体"/>
                        </a:rPr>
                        <a:t>Representative</a:t>
                      </a:r>
                      <a:endParaRPr lang="zh-CN" sz="20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b="1">
                          <a:latin typeface="Times New Roman"/>
                          <a:ea typeface="宋体"/>
                        </a:rPr>
                        <a:t>5.4</a:t>
                      </a:r>
                      <a:endParaRPr lang="zh-CN" sz="20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a:latin typeface="Times New Roman"/>
                          <a:ea typeface="宋体"/>
                        </a:rPr>
                        <a:t>4.5</a:t>
                      </a:r>
                      <a:endParaRPr lang="zh-CN" sz="20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a:latin typeface="Times New Roman"/>
                          <a:ea typeface="宋体"/>
                        </a:rPr>
                        <a:t>3.1</a:t>
                      </a:r>
                      <a:endParaRPr lang="zh-CN" sz="20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821">
                <a:tc>
                  <a:txBody>
                    <a:bodyPr/>
                    <a:lstStyle/>
                    <a:p>
                      <a:pPr algn="just">
                        <a:spcAft>
                          <a:spcPts val="400"/>
                        </a:spcAft>
                      </a:pPr>
                      <a:r>
                        <a:rPr lang="en-US" sz="1800" i="1">
                          <a:latin typeface="Times New Roman"/>
                          <a:ea typeface="宋体"/>
                        </a:rPr>
                        <a:t>Comprehensive</a:t>
                      </a:r>
                      <a:endParaRPr lang="zh-CN" sz="20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b="1">
                          <a:latin typeface="Times New Roman"/>
                          <a:ea typeface="宋体"/>
                        </a:rPr>
                        <a:t>4</a:t>
                      </a:r>
                      <a:endParaRPr lang="zh-CN" sz="20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dirty="0">
                          <a:latin typeface="Times New Roman"/>
                          <a:ea typeface="宋体"/>
                        </a:rPr>
                        <a:t>3.4</a:t>
                      </a:r>
                      <a:endParaRPr lang="zh-CN" sz="20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a:latin typeface="Times New Roman"/>
                          <a:ea typeface="宋体"/>
                        </a:rPr>
                        <a:t>2.3</a:t>
                      </a:r>
                      <a:endParaRPr lang="zh-CN" sz="20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821">
                <a:tc>
                  <a:txBody>
                    <a:bodyPr/>
                    <a:lstStyle/>
                    <a:p>
                      <a:pPr algn="just">
                        <a:spcAft>
                          <a:spcPts val="400"/>
                        </a:spcAft>
                      </a:pPr>
                      <a:r>
                        <a:rPr lang="en-US" sz="1800" i="1">
                          <a:latin typeface="Times New Roman"/>
                          <a:ea typeface="宋体"/>
                        </a:rPr>
                        <a:t>Novelty</a:t>
                      </a:r>
                      <a:endParaRPr lang="zh-CN" sz="200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b="1" dirty="0">
                          <a:latin typeface="Times New Roman"/>
                          <a:ea typeface="宋体"/>
                        </a:rPr>
                        <a:t>3.4</a:t>
                      </a:r>
                      <a:endParaRPr lang="zh-CN" sz="20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a:latin typeface="Times New Roman"/>
                          <a:ea typeface="宋体"/>
                        </a:rPr>
                        <a:t>2.4</a:t>
                      </a:r>
                      <a:endParaRPr lang="zh-CN" sz="20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dirty="0">
                          <a:latin typeface="Times New Roman"/>
                          <a:ea typeface="宋体"/>
                        </a:rPr>
                        <a:t>2.2</a:t>
                      </a:r>
                      <a:endParaRPr lang="zh-CN" sz="20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2555076" y="2655828"/>
            <a:ext cx="5895473" cy="369332"/>
          </a:xfrm>
          <a:prstGeom prst="rect">
            <a:avLst/>
          </a:prstGeom>
        </p:spPr>
        <p:txBody>
          <a:bodyPr wrap="square">
            <a:spAutoFit/>
          </a:bodyPr>
          <a:lstStyle/>
          <a:p>
            <a:r>
              <a:rPr lang="en-US" sz="1800" dirty="0" smtClean="0">
                <a:solidFill>
                  <a:schemeClr val="tx1"/>
                </a:solidFill>
                <a:latin typeface="Times" pitchFamily="18" charset="0"/>
              </a:rPr>
              <a:t>Comparison on the presentation ability of different methods</a:t>
            </a:r>
            <a:endParaRPr lang="zh-CN" altLang="en-US" sz="1800" dirty="0">
              <a:solidFill>
                <a:schemeClr val="tx1"/>
              </a:solidFill>
              <a:latin typeface="Times"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585794"/>
            <a:ext cx="9875520" cy="601415"/>
          </a:xfrm>
        </p:spPr>
        <p:txBody>
          <a:bodyPr>
            <a:noAutofit/>
          </a:bodyPr>
          <a:lstStyle/>
          <a:p>
            <a:r>
              <a:rPr lang="en-US" altLang="zh-CN" sz="4400" dirty="0" smtClean="0"/>
              <a:t>Results on Evaluating </a:t>
            </a:r>
            <a:r>
              <a:rPr lang="en-US" altLang="zh-CN" sz="4400" dirty="0" smtClean="0"/>
              <a:t>Travel Sequences</a:t>
            </a:r>
            <a:endParaRPr lang="zh-CN" alt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22</a:t>
            </a:fld>
            <a:endParaRPr lang="en-US" dirty="0">
              <a:solidFill>
                <a:prstClr val="black">
                  <a:tint val="75000"/>
                </a:prstClr>
              </a:solidFill>
              <a:latin typeface="Calibri"/>
            </a:endParaRPr>
          </a:p>
        </p:txBody>
      </p:sp>
      <p:graphicFrame>
        <p:nvGraphicFramePr>
          <p:cNvPr id="5" name="Table 4"/>
          <p:cNvGraphicFramePr>
            <a:graphicFrameLocks noGrp="1"/>
          </p:cNvGraphicFramePr>
          <p:nvPr/>
        </p:nvGraphicFramePr>
        <p:xfrm>
          <a:off x="1136061" y="3596596"/>
          <a:ext cx="8797637" cy="1805129"/>
        </p:xfrm>
        <a:graphic>
          <a:graphicData uri="http://schemas.openxmlformats.org/drawingml/2006/table">
            <a:tbl>
              <a:tblPr/>
              <a:tblGrid>
                <a:gridCol w="1735128"/>
                <a:gridCol w="2621747"/>
                <a:gridCol w="1434325"/>
                <a:gridCol w="1393312"/>
                <a:gridCol w="1613125"/>
              </a:tblGrid>
              <a:tr h="894981">
                <a:tc>
                  <a:txBody>
                    <a:bodyPr/>
                    <a:lstStyle/>
                    <a:p>
                      <a:pPr algn="just">
                        <a:spcAft>
                          <a:spcPts val="400"/>
                        </a:spcAft>
                      </a:pPr>
                      <a:endParaRPr lang="en-US" sz="2000" dirty="0">
                        <a:latin typeface="Times New Roman"/>
                        <a:ea typeface="宋体"/>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b="1" dirty="0">
                          <a:latin typeface="Times New Roman"/>
                          <a:ea typeface="宋体"/>
                        </a:rPr>
                        <a:t>Ours </a:t>
                      </a:r>
                      <a:endParaRPr lang="en-US" sz="1800" b="1" dirty="0" smtClean="0">
                        <a:latin typeface="Times New Roman"/>
                        <a:ea typeface="宋体"/>
                      </a:endParaRPr>
                    </a:p>
                    <a:p>
                      <a:pPr algn="ctr">
                        <a:spcAft>
                          <a:spcPts val="400"/>
                        </a:spcAft>
                      </a:pPr>
                      <a:r>
                        <a:rPr lang="en-US" sz="1800" b="1" dirty="0" smtClean="0">
                          <a:latin typeface="Times New Roman"/>
                          <a:ea typeface="宋体"/>
                        </a:rPr>
                        <a:t>(</a:t>
                      </a:r>
                      <a:r>
                        <a:rPr lang="en-US" sz="1800" b="1" dirty="0">
                          <a:latin typeface="Times New Roman"/>
                          <a:ea typeface="宋体"/>
                        </a:rPr>
                        <a:t>Interest + Experience)</a:t>
                      </a:r>
                      <a:endParaRPr lang="zh-CN" sz="24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b="1" i="1" dirty="0">
                          <a:latin typeface="Times New Roman"/>
                          <a:ea typeface="宋体"/>
                        </a:rPr>
                        <a:t>Rank-by-counts</a:t>
                      </a:r>
                      <a:endParaRPr lang="zh-CN" sz="24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b="1" i="1" dirty="0">
                          <a:latin typeface="Times New Roman"/>
                          <a:ea typeface="宋体"/>
                        </a:rPr>
                        <a:t>Rank-by-interest</a:t>
                      </a:r>
                      <a:endParaRPr lang="zh-CN" sz="24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1800" b="1" i="1" dirty="0">
                          <a:latin typeface="Times New Roman"/>
                          <a:ea typeface="宋体"/>
                        </a:rPr>
                        <a:t>Rank-by-experience</a:t>
                      </a:r>
                      <a:endParaRPr lang="zh-CN" sz="24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074">
                <a:tc>
                  <a:txBody>
                    <a:bodyPr/>
                    <a:lstStyle/>
                    <a:p>
                      <a:pPr algn="just">
                        <a:spcAft>
                          <a:spcPts val="400"/>
                        </a:spcAft>
                      </a:pPr>
                      <a:r>
                        <a:rPr lang="en-US" sz="2000">
                          <a:latin typeface="Times New Roman"/>
                          <a:ea typeface="宋体"/>
                        </a:rPr>
                        <a:t>Mean score</a:t>
                      </a:r>
                      <a:endParaRPr lang="zh-CN" sz="24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2000" b="1">
                          <a:latin typeface="Times New Roman"/>
                          <a:ea typeface="宋体"/>
                        </a:rPr>
                        <a:t>1.6</a:t>
                      </a:r>
                      <a:endParaRPr lang="zh-CN" sz="24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2000">
                          <a:latin typeface="Times New Roman"/>
                          <a:ea typeface="宋体"/>
                        </a:rPr>
                        <a:t>1.2</a:t>
                      </a:r>
                      <a:endParaRPr lang="zh-CN" sz="24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2000">
                          <a:latin typeface="Times New Roman"/>
                          <a:ea typeface="宋体"/>
                        </a:rPr>
                        <a:t>1.4</a:t>
                      </a:r>
                      <a:endParaRPr lang="zh-CN" sz="24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2000" dirty="0">
                          <a:latin typeface="Times New Roman"/>
                          <a:ea typeface="宋体"/>
                        </a:rPr>
                        <a:t>1.5</a:t>
                      </a:r>
                      <a:endParaRPr lang="zh-CN" sz="24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074">
                <a:tc>
                  <a:txBody>
                    <a:bodyPr/>
                    <a:lstStyle/>
                    <a:p>
                      <a:pPr algn="just">
                        <a:spcAft>
                          <a:spcPts val="400"/>
                        </a:spcAft>
                      </a:pPr>
                      <a:r>
                        <a:rPr lang="en-US" sz="2000" dirty="0">
                          <a:latin typeface="Times New Roman"/>
                          <a:ea typeface="宋体"/>
                        </a:rPr>
                        <a:t>Classical Rate </a:t>
                      </a:r>
                      <a:endParaRPr lang="zh-CN" sz="24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2000" b="1" dirty="0">
                          <a:latin typeface="Times New Roman"/>
                          <a:ea typeface="宋体"/>
                        </a:rPr>
                        <a:t>0.6</a:t>
                      </a:r>
                      <a:endParaRPr lang="zh-CN" sz="24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2000" dirty="0">
                          <a:latin typeface="Times New Roman"/>
                          <a:ea typeface="宋体"/>
                        </a:rPr>
                        <a:t>0.3</a:t>
                      </a:r>
                      <a:endParaRPr lang="zh-CN" sz="24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2000">
                          <a:latin typeface="Times New Roman"/>
                          <a:ea typeface="宋体"/>
                        </a:rPr>
                        <a:t>0.4</a:t>
                      </a:r>
                      <a:endParaRPr lang="zh-CN" sz="240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400"/>
                        </a:spcAft>
                      </a:pPr>
                      <a:r>
                        <a:rPr lang="en-US" sz="2000" dirty="0">
                          <a:latin typeface="Times New Roman"/>
                          <a:ea typeface="宋体"/>
                        </a:rPr>
                        <a:t>0.4</a:t>
                      </a:r>
                      <a:endParaRPr lang="zh-CN" sz="2400" dirty="0">
                        <a:latin typeface="Times New Roman"/>
                        <a:ea typeface="宋体"/>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863840" y="7696897"/>
            <a:ext cx="2560320" cy="438150"/>
          </a:xfrm>
        </p:spPr>
        <p:txBody>
          <a:bodyPr/>
          <a:lstStyle/>
          <a:p>
            <a:fld id="{B6F15528-21DE-4FAA-801E-634DDDAF4B2B}" type="slidenum">
              <a:rPr lang="en-US" smtClean="0">
                <a:solidFill>
                  <a:prstClr val="black">
                    <a:tint val="75000"/>
                  </a:prstClr>
                </a:solidFill>
                <a:latin typeface="Calibri"/>
              </a:rPr>
              <a:pPr/>
              <a:t>23</a:t>
            </a:fld>
            <a:endParaRPr lang="en-US" dirty="0">
              <a:solidFill>
                <a:prstClr val="black">
                  <a:tint val="75000"/>
                </a:prstClr>
              </a:solidFill>
              <a:latin typeface="Calibri"/>
            </a:endParaRPr>
          </a:p>
        </p:txBody>
      </p:sp>
      <p:pic>
        <p:nvPicPr>
          <p:cNvPr id="10" name="Picture 10" descr="C:\Users\yuzheng\AppData\Local\Microsoft\Windows\Temporary Internet Files\Content.IE5\JPITE6J9\MCj02977710000[1].wmf"/>
          <p:cNvPicPr>
            <a:picLocks noChangeAspect="1" noChangeArrowheads="1"/>
          </p:cNvPicPr>
          <p:nvPr/>
        </p:nvPicPr>
        <p:blipFill>
          <a:blip r:embed="rId2"/>
          <a:srcRect/>
          <a:stretch>
            <a:fillRect/>
          </a:stretch>
        </p:blipFill>
        <p:spPr bwMode="auto">
          <a:xfrm>
            <a:off x="1203270" y="2214783"/>
            <a:ext cx="1333942" cy="811212"/>
          </a:xfrm>
          <a:prstGeom prst="rect">
            <a:avLst/>
          </a:prstGeom>
          <a:noFill/>
        </p:spPr>
      </p:pic>
      <p:pic>
        <p:nvPicPr>
          <p:cNvPr id="11" name="Picture 12" descr="C:\Users\yuzheng\AppData\Local\Microsoft\Windows\Temporary Internet Files\Content.IE5\BNOQC7B3\MCj02120130000[1].wmf"/>
          <p:cNvPicPr>
            <a:picLocks noChangeAspect="1" noChangeArrowheads="1"/>
          </p:cNvPicPr>
          <p:nvPr/>
        </p:nvPicPr>
        <p:blipFill>
          <a:blip r:embed="rId3"/>
          <a:srcRect/>
          <a:stretch>
            <a:fillRect/>
          </a:stretch>
        </p:blipFill>
        <p:spPr bwMode="auto">
          <a:xfrm>
            <a:off x="3430080" y="1940145"/>
            <a:ext cx="1511300" cy="1287995"/>
          </a:xfrm>
          <a:prstGeom prst="rect">
            <a:avLst/>
          </a:prstGeom>
          <a:noFill/>
        </p:spPr>
      </p:pic>
      <p:cxnSp>
        <p:nvCxnSpPr>
          <p:cNvPr id="12" name="Straight Arrow Connector 11"/>
          <p:cNvCxnSpPr/>
          <p:nvPr/>
        </p:nvCxnSpPr>
        <p:spPr>
          <a:xfrm>
            <a:off x="2535325" y="2632295"/>
            <a:ext cx="1039162" cy="17"/>
          </a:xfrm>
          <a:prstGeom prst="straightConnector1">
            <a:avLst/>
          </a:prstGeom>
          <a:ln w="28575">
            <a:solidFill>
              <a:srgbClr val="1D3FE9"/>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
          <p:cNvSpPr>
            <a:spLocks noChangeArrowheads="1"/>
          </p:cNvSpPr>
          <p:nvPr/>
        </p:nvSpPr>
        <p:spPr bwMode="auto">
          <a:xfrm>
            <a:off x="709097" y="3161355"/>
            <a:ext cx="2153653"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0" lang="en-US" altLang="zh-CN" sz="1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 railway</a:t>
            </a:r>
            <a:r>
              <a:rPr kumimoji="0" lang="en-US" altLang="zh-CN" sz="1800" i="0" u="none" strike="noStrike" cap="none" normalizeH="0" dirty="0" smtClean="0">
                <a:ln>
                  <a:noFill/>
                </a:ln>
                <a:solidFill>
                  <a:schemeClr val="tx1"/>
                </a:solidFill>
                <a:effectLst/>
                <a:latin typeface="Times New Roman" pitchFamily="18" charset="0"/>
                <a:ea typeface="宋体" pitchFamily="2" charset="-122"/>
                <a:cs typeface="Times New Roman" pitchFamily="18" charset="0"/>
              </a:rPr>
              <a:t> station</a:t>
            </a:r>
            <a:endParaRPr kumimoji="0" lang="en-US" altLang="zh-CN" sz="48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5" name="Rectangle 1"/>
          <p:cNvSpPr>
            <a:spLocks noChangeArrowheads="1"/>
          </p:cNvSpPr>
          <p:nvPr/>
        </p:nvSpPr>
        <p:spPr bwMode="auto">
          <a:xfrm>
            <a:off x="3189042" y="3161351"/>
            <a:ext cx="208946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52400"/>
            <a:r>
              <a:rPr kumimoji="0" lang="en-US" altLang="zh-CN" sz="1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 ordinary hotel </a:t>
            </a:r>
            <a:r>
              <a:rPr lang="en-US" altLang="zh-CN" sz="1800" dirty="0" smtClean="0">
                <a:solidFill>
                  <a:schemeClr val="tx1"/>
                </a:solidFill>
                <a:latin typeface="Times New Roman" pitchFamily="18" charset="0"/>
                <a:ea typeface="宋体" pitchFamily="2" charset="-122"/>
                <a:cs typeface="Times New Roman" pitchFamily="18" charset="0"/>
              </a:rPr>
              <a:t>nearby</a:t>
            </a:r>
            <a:r>
              <a:rPr kumimoji="0" lang="en-US" altLang="zh-CN" sz="1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the station</a:t>
            </a:r>
            <a:endParaRPr kumimoji="0" lang="en-US" altLang="zh-CN" sz="48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grpSp>
        <p:nvGrpSpPr>
          <p:cNvPr id="54" name="Group 53"/>
          <p:cNvGrpSpPr/>
          <p:nvPr/>
        </p:nvGrpSpPr>
        <p:grpSpPr>
          <a:xfrm>
            <a:off x="762010" y="4653666"/>
            <a:ext cx="4378036" cy="2601055"/>
            <a:chOff x="762010" y="4653666"/>
            <a:chExt cx="4378036" cy="2601055"/>
          </a:xfrm>
        </p:grpSpPr>
        <p:pic>
          <p:nvPicPr>
            <p:cNvPr id="7" name="Picture 6" descr="C:\Users\yuzheng\AppData\Local\Microsoft\Windows\Temporary Internet Files\Content.IE5\F3MYA7PC\MCj00896840000[1].wmf"/>
            <p:cNvPicPr>
              <a:picLocks noChangeAspect="1" noChangeArrowheads="1"/>
            </p:cNvPicPr>
            <p:nvPr/>
          </p:nvPicPr>
          <p:blipFill>
            <a:blip r:embed="rId4"/>
            <a:srcRect/>
            <a:stretch>
              <a:fillRect/>
            </a:stretch>
          </p:blipFill>
          <p:spPr bwMode="auto">
            <a:xfrm>
              <a:off x="3687927" y="5070066"/>
              <a:ext cx="1004724" cy="1114601"/>
            </a:xfrm>
            <a:prstGeom prst="rect">
              <a:avLst/>
            </a:prstGeom>
            <a:noFill/>
          </p:spPr>
        </p:pic>
        <p:pic>
          <p:nvPicPr>
            <p:cNvPr id="8" name="Picture 9" descr="C:\Users\yuzheng\AppData\Local\Microsoft\Windows\Temporary Internet Files\Content.IE5\TTE0ZFO9\MPj04231170000[1].jpg"/>
            <p:cNvPicPr>
              <a:picLocks noChangeAspect="1" noChangeArrowheads="1"/>
            </p:cNvPicPr>
            <p:nvPr/>
          </p:nvPicPr>
          <p:blipFill>
            <a:blip r:embed="rId5" cstate="print"/>
            <a:srcRect/>
            <a:stretch>
              <a:fillRect/>
            </a:stretch>
          </p:blipFill>
          <p:spPr bwMode="auto">
            <a:xfrm>
              <a:off x="1263403" y="5228004"/>
              <a:ext cx="833114" cy="833114"/>
            </a:xfrm>
            <a:prstGeom prst="rect">
              <a:avLst/>
            </a:prstGeom>
            <a:noFill/>
          </p:spPr>
        </p:pic>
        <p:cxnSp>
          <p:nvCxnSpPr>
            <p:cNvPr id="9" name="Straight Arrow Connector 8"/>
            <p:cNvCxnSpPr/>
            <p:nvPr/>
          </p:nvCxnSpPr>
          <p:spPr>
            <a:xfrm>
              <a:off x="2483945" y="5662450"/>
              <a:ext cx="827311" cy="4039"/>
            </a:xfrm>
            <a:prstGeom prst="straightConnector1">
              <a:avLst/>
            </a:prstGeom>
            <a:ln w="28575">
              <a:solidFill>
                <a:srgbClr val="1D3FE9"/>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
            <p:cNvSpPr>
              <a:spLocks noChangeArrowheads="1"/>
            </p:cNvSpPr>
            <p:nvPr/>
          </p:nvSpPr>
          <p:spPr bwMode="auto">
            <a:xfrm>
              <a:off x="831221" y="6054392"/>
              <a:ext cx="1704113"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defTabSz="914400" rtl="0" eaLnBrk="1" fontAlgn="base" latinLnBrk="0" hangingPunct="1">
                <a:lnSpc>
                  <a:spcPct val="100000"/>
                </a:lnSpc>
                <a:spcBef>
                  <a:spcPct val="0"/>
                </a:spcBef>
                <a:spcAft>
                  <a:spcPct val="0"/>
                </a:spcAft>
                <a:buClrTx/>
                <a:buSzTx/>
                <a:buFontTx/>
                <a:buNone/>
                <a:tabLst/>
              </a:pPr>
              <a:r>
                <a:rPr kumimoji="0" lang="en-US" altLang="zh-CN" sz="1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An ordinary café nearby an experienced user’s home</a:t>
              </a:r>
              <a:endParaRPr kumimoji="0" lang="en-US" altLang="zh-CN" sz="48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7" name="Rectangle 1"/>
            <p:cNvSpPr>
              <a:spLocks noChangeArrowheads="1"/>
            </p:cNvSpPr>
            <p:nvPr/>
          </p:nvSpPr>
          <p:spPr bwMode="auto">
            <a:xfrm>
              <a:off x="3435850" y="6317634"/>
              <a:ext cx="1648691"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0" lang="en-US" altLang="zh-CN" sz="1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An normal store close to her home</a:t>
              </a:r>
              <a:endParaRPr kumimoji="0" lang="en-US" altLang="zh-CN" sz="48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8" name="Rectangle 17"/>
            <p:cNvSpPr/>
            <p:nvPr/>
          </p:nvSpPr>
          <p:spPr>
            <a:xfrm>
              <a:off x="2032355" y="4653666"/>
              <a:ext cx="1885452" cy="338554"/>
            </a:xfrm>
            <a:prstGeom prst="rect">
              <a:avLst/>
            </a:prstGeom>
          </p:spPr>
          <p:txBody>
            <a:bodyPr wrap="none">
              <a:spAutoFit/>
            </a:bodyPr>
            <a:lstStyle/>
            <a:p>
              <a:pPr algn="ctr">
                <a:spcAft>
                  <a:spcPts val="400"/>
                </a:spcAft>
              </a:pPr>
              <a:r>
                <a:rPr lang="en-US" sz="1600" b="1" i="1" dirty="0" smtClean="0">
                  <a:solidFill>
                    <a:schemeClr val="tx1"/>
                  </a:solidFill>
                  <a:latin typeface="Times New Roman"/>
                  <a:ea typeface="宋体"/>
                </a:rPr>
                <a:t>Rank-by-experience</a:t>
              </a:r>
              <a:endParaRPr lang="zh-CN" altLang="en-US" sz="2000" dirty="0">
                <a:solidFill>
                  <a:schemeClr val="tx1"/>
                </a:solidFill>
                <a:latin typeface="Times New Roman"/>
              </a:endParaRPr>
            </a:p>
          </p:txBody>
        </p:sp>
        <p:sp>
          <p:nvSpPr>
            <p:cNvPr id="19" name="Rectangle 18"/>
            <p:cNvSpPr/>
            <p:nvPr/>
          </p:nvSpPr>
          <p:spPr>
            <a:xfrm>
              <a:off x="762010" y="4668956"/>
              <a:ext cx="4378036" cy="25769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Rectangle 19"/>
          <p:cNvSpPr/>
          <p:nvPr/>
        </p:nvSpPr>
        <p:spPr>
          <a:xfrm>
            <a:off x="775863" y="1579369"/>
            <a:ext cx="4378036" cy="2272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Rectangle 20"/>
          <p:cNvSpPr/>
          <p:nvPr/>
        </p:nvSpPr>
        <p:spPr>
          <a:xfrm>
            <a:off x="2143192" y="1619499"/>
            <a:ext cx="1531189" cy="338554"/>
          </a:xfrm>
          <a:prstGeom prst="rect">
            <a:avLst/>
          </a:prstGeom>
        </p:spPr>
        <p:txBody>
          <a:bodyPr wrap="none">
            <a:spAutoFit/>
          </a:bodyPr>
          <a:lstStyle/>
          <a:p>
            <a:pPr algn="ctr">
              <a:spcAft>
                <a:spcPts val="400"/>
              </a:spcAft>
            </a:pPr>
            <a:r>
              <a:rPr lang="en-US" sz="1600" b="1" i="1" dirty="0" smtClean="0">
                <a:solidFill>
                  <a:schemeClr val="tx1"/>
                </a:solidFill>
                <a:latin typeface="Times New Roman"/>
                <a:ea typeface="宋体"/>
              </a:rPr>
              <a:t>Rank-by-counts</a:t>
            </a:r>
            <a:endParaRPr lang="zh-CN" altLang="en-US" sz="2000" dirty="0">
              <a:solidFill>
                <a:schemeClr val="tx1"/>
              </a:solidFill>
              <a:latin typeface="Times New Roman"/>
            </a:endParaRPr>
          </a:p>
        </p:txBody>
      </p:sp>
      <p:grpSp>
        <p:nvGrpSpPr>
          <p:cNvPr id="53" name="Group 52"/>
          <p:cNvGrpSpPr/>
          <p:nvPr/>
        </p:nvGrpSpPr>
        <p:grpSpPr>
          <a:xfrm>
            <a:off x="5599726" y="1593223"/>
            <a:ext cx="4638777" cy="2272146"/>
            <a:chOff x="5599726" y="1593223"/>
            <a:chExt cx="4638777" cy="2272146"/>
          </a:xfrm>
        </p:grpSpPr>
        <p:pic>
          <p:nvPicPr>
            <p:cNvPr id="5" name="Picture 2" descr="C:\Users\yuzheng\Desktop\untitled.bmp"/>
            <p:cNvPicPr>
              <a:picLocks noChangeAspect="1" noChangeArrowheads="1"/>
            </p:cNvPicPr>
            <p:nvPr/>
          </p:nvPicPr>
          <p:blipFill>
            <a:blip r:embed="rId6" cstate="print"/>
            <a:srcRect t="6394"/>
            <a:stretch>
              <a:fillRect/>
            </a:stretch>
          </p:blipFill>
          <p:spPr bwMode="auto">
            <a:xfrm>
              <a:off x="8664833" y="2266710"/>
              <a:ext cx="1079528" cy="882140"/>
            </a:xfrm>
            <a:prstGeom prst="rect">
              <a:avLst/>
            </a:prstGeom>
            <a:noFill/>
          </p:spPr>
        </p:pic>
        <p:pic>
          <p:nvPicPr>
            <p:cNvPr id="6" name="Picture 3" descr="C:\Users\yuzheng\Desktop\2007615101636744.jpg"/>
            <p:cNvPicPr>
              <a:picLocks noChangeAspect="1" noChangeArrowheads="1"/>
            </p:cNvPicPr>
            <p:nvPr/>
          </p:nvPicPr>
          <p:blipFill>
            <a:blip r:embed="rId7" cstate="print"/>
            <a:srcRect/>
            <a:stretch>
              <a:fillRect/>
            </a:stretch>
          </p:blipFill>
          <p:spPr bwMode="auto">
            <a:xfrm>
              <a:off x="6348069" y="2277821"/>
              <a:ext cx="1158732" cy="869049"/>
            </a:xfrm>
            <a:prstGeom prst="rect">
              <a:avLst/>
            </a:prstGeom>
            <a:noFill/>
          </p:spPr>
        </p:pic>
        <p:cxnSp>
          <p:nvCxnSpPr>
            <p:cNvPr id="13" name="Straight Arrow Connector 12"/>
            <p:cNvCxnSpPr/>
            <p:nvPr/>
          </p:nvCxnSpPr>
          <p:spPr>
            <a:xfrm>
              <a:off x="7675412" y="2743150"/>
              <a:ext cx="756228" cy="10391"/>
            </a:xfrm>
            <a:prstGeom prst="straightConnector1">
              <a:avLst/>
            </a:prstGeom>
            <a:ln w="28575">
              <a:solidFill>
                <a:srgbClr val="1D3FE9"/>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818900" y="1593223"/>
              <a:ext cx="4378036" cy="2272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1"/>
            <p:cNvSpPr>
              <a:spLocks noChangeArrowheads="1"/>
            </p:cNvSpPr>
            <p:nvPr/>
          </p:nvSpPr>
          <p:spPr bwMode="auto">
            <a:xfrm>
              <a:off x="5599726" y="3258336"/>
              <a:ext cx="242204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0" lang="en-US" altLang="zh-CN" sz="1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Tiananmen Square</a:t>
              </a:r>
              <a:endParaRPr kumimoji="0" lang="en-US" altLang="zh-CN" sz="48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4" name="Rectangle 1"/>
            <p:cNvSpPr>
              <a:spLocks noChangeArrowheads="1"/>
            </p:cNvSpPr>
            <p:nvPr/>
          </p:nvSpPr>
          <p:spPr bwMode="auto">
            <a:xfrm>
              <a:off x="7816457" y="3272190"/>
              <a:ext cx="242204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0" lang="en-US" altLang="zh-CN" sz="1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The Summer Palace</a:t>
              </a:r>
              <a:endParaRPr kumimoji="0" lang="en-US" altLang="zh-CN" sz="48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25" name="Rectangle 24"/>
            <p:cNvSpPr/>
            <p:nvPr/>
          </p:nvSpPr>
          <p:spPr>
            <a:xfrm>
              <a:off x="7180635" y="1674912"/>
              <a:ext cx="1601721" cy="338554"/>
            </a:xfrm>
            <a:prstGeom prst="rect">
              <a:avLst/>
            </a:prstGeom>
          </p:spPr>
          <p:txBody>
            <a:bodyPr wrap="none">
              <a:spAutoFit/>
            </a:bodyPr>
            <a:lstStyle/>
            <a:p>
              <a:pPr algn="ctr">
                <a:spcAft>
                  <a:spcPts val="400"/>
                </a:spcAft>
              </a:pPr>
              <a:r>
                <a:rPr lang="en-US" sz="1600" b="1" i="1" dirty="0" smtClean="0">
                  <a:solidFill>
                    <a:schemeClr val="tx1"/>
                  </a:solidFill>
                  <a:latin typeface="Times New Roman"/>
                  <a:ea typeface="宋体"/>
                </a:rPr>
                <a:t>Rank-by-interest</a:t>
              </a:r>
              <a:endParaRPr lang="zh-CN" altLang="en-US" sz="2000" dirty="0">
                <a:solidFill>
                  <a:schemeClr val="tx1"/>
                </a:solidFill>
                <a:latin typeface="Times New Roman"/>
              </a:endParaRPr>
            </a:p>
          </p:txBody>
        </p:sp>
      </p:grpSp>
      <p:grpSp>
        <p:nvGrpSpPr>
          <p:cNvPr id="55" name="Group 54"/>
          <p:cNvGrpSpPr/>
          <p:nvPr/>
        </p:nvGrpSpPr>
        <p:grpSpPr>
          <a:xfrm>
            <a:off x="5805001" y="4653661"/>
            <a:ext cx="4378100" cy="2592236"/>
            <a:chOff x="5805001" y="4653661"/>
            <a:chExt cx="4378100" cy="2592236"/>
          </a:xfrm>
        </p:grpSpPr>
        <p:cxnSp>
          <p:nvCxnSpPr>
            <p:cNvPr id="28" name="Straight Arrow Connector 27"/>
            <p:cNvCxnSpPr/>
            <p:nvPr/>
          </p:nvCxnSpPr>
          <p:spPr>
            <a:xfrm>
              <a:off x="7540855" y="5994965"/>
              <a:ext cx="827311" cy="4039"/>
            </a:xfrm>
            <a:prstGeom prst="straightConnector1">
              <a:avLst/>
            </a:prstGeom>
            <a:ln w="28575">
              <a:solidFill>
                <a:srgbClr val="1D3FE9"/>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1"/>
            <p:cNvSpPr>
              <a:spLocks noChangeArrowheads="1"/>
            </p:cNvSpPr>
            <p:nvPr/>
          </p:nvSpPr>
          <p:spPr bwMode="auto">
            <a:xfrm>
              <a:off x="5805001" y="6525457"/>
              <a:ext cx="180114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defTabSz="914400" rtl="0" eaLnBrk="1" fontAlgn="base" latinLnBrk="0" hangingPunct="1">
                <a:lnSpc>
                  <a:spcPct val="100000"/>
                </a:lnSpc>
                <a:spcBef>
                  <a:spcPct val="0"/>
                </a:spcBef>
                <a:spcAft>
                  <a:spcPct val="0"/>
                </a:spcAft>
                <a:buClrTx/>
                <a:buSzTx/>
                <a:buFontTx/>
                <a:buNone/>
                <a:tabLst/>
              </a:pPr>
              <a:r>
                <a:rPr kumimoji="0" lang="en-US" altLang="zh-CN" sz="1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Bird’s nets</a:t>
              </a:r>
              <a:endParaRPr kumimoji="0" lang="en-US" altLang="zh-CN" sz="48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 name="Rectangle 1"/>
            <p:cNvSpPr>
              <a:spLocks noChangeArrowheads="1"/>
            </p:cNvSpPr>
            <p:nvPr/>
          </p:nvSpPr>
          <p:spPr bwMode="auto">
            <a:xfrm>
              <a:off x="8118763" y="6553164"/>
              <a:ext cx="195341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0" lang="en-US" altLang="zh-CN" sz="1800" i="0" u="none" strike="noStrike" cap="none" normalizeH="0" baseline="0" dirty="0" err="1" smtClean="0">
                  <a:ln>
                    <a:noFill/>
                  </a:ln>
                  <a:solidFill>
                    <a:schemeClr val="tx1"/>
                  </a:solidFill>
                  <a:effectLst/>
                  <a:latin typeface="Times New Roman" pitchFamily="18" charset="0"/>
                  <a:ea typeface="宋体" pitchFamily="2" charset="-122"/>
                  <a:cs typeface="Times New Roman" pitchFamily="18" charset="0"/>
                </a:rPr>
                <a:t>Houhai</a:t>
              </a:r>
              <a:r>
                <a:rPr kumimoji="0" lang="en-US" altLang="zh-CN" sz="1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Bar street</a:t>
              </a:r>
              <a:endParaRPr kumimoji="0" lang="en-US" altLang="zh-CN" sz="48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1" name="Rectangle 30"/>
            <p:cNvSpPr/>
            <p:nvPr/>
          </p:nvSpPr>
          <p:spPr>
            <a:xfrm>
              <a:off x="7324800" y="4653661"/>
              <a:ext cx="1285929" cy="338554"/>
            </a:xfrm>
            <a:prstGeom prst="rect">
              <a:avLst/>
            </a:prstGeom>
          </p:spPr>
          <p:txBody>
            <a:bodyPr wrap="none">
              <a:spAutoFit/>
            </a:bodyPr>
            <a:lstStyle/>
            <a:p>
              <a:pPr algn="ctr">
                <a:spcAft>
                  <a:spcPts val="400"/>
                </a:spcAft>
              </a:pPr>
              <a:r>
                <a:rPr lang="en-US" sz="1600" b="1" i="1" dirty="0" smtClean="0">
                  <a:solidFill>
                    <a:schemeClr val="tx1"/>
                  </a:solidFill>
                  <a:latin typeface="Times New Roman"/>
                  <a:ea typeface="宋体"/>
                </a:rPr>
                <a:t>Our methods</a:t>
              </a:r>
              <a:endParaRPr lang="zh-CN" altLang="en-US" sz="2000" dirty="0">
                <a:solidFill>
                  <a:schemeClr val="tx1"/>
                </a:solidFill>
                <a:latin typeface="Times New Roman"/>
              </a:endParaRPr>
            </a:p>
          </p:txBody>
        </p:sp>
        <p:sp>
          <p:nvSpPr>
            <p:cNvPr id="32" name="Rectangle 31"/>
            <p:cNvSpPr/>
            <p:nvPr/>
          </p:nvSpPr>
          <p:spPr>
            <a:xfrm>
              <a:off x="5805065" y="4668951"/>
              <a:ext cx="4378036" cy="25769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082" name="Picture 2" descr="C:\Users\yuzheng\Desktop\nest.jpg"/>
            <p:cNvPicPr>
              <a:picLocks noChangeAspect="1" noChangeArrowheads="1"/>
            </p:cNvPicPr>
            <p:nvPr/>
          </p:nvPicPr>
          <p:blipFill>
            <a:blip r:embed="rId8"/>
            <a:srcRect b="15551"/>
            <a:stretch>
              <a:fillRect/>
            </a:stretch>
          </p:blipFill>
          <p:spPr bwMode="auto">
            <a:xfrm>
              <a:off x="5923396" y="5403273"/>
              <a:ext cx="1618716" cy="1025248"/>
            </a:xfrm>
            <a:prstGeom prst="rect">
              <a:avLst/>
            </a:prstGeom>
            <a:noFill/>
          </p:spPr>
        </p:pic>
        <p:pic>
          <p:nvPicPr>
            <p:cNvPr id="46083" name="Picture 3" descr="C:\Users\yuzheng\Desktop\20080626023254994.jpg"/>
            <p:cNvPicPr>
              <a:picLocks noChangeAspect="1" noChangeArrowheads="1"/>
            </p:cNvPicPr>
            <p:nvPr/>
          </p:nvPicPr>
          <p:blipFill>
            <a:blip r:embed="rId9"/>
            <a:srcRect/>
            <a:stretch>
              <a:fillRect/>
            </a:stretch>
          </p:blipFill>
          <p:spPr bwMode="auto">
            <a:xfrm>
              <a:off x="8437419" y="5398270"/>
              <a:ext cx="1607708" cy="1071805"/>
            </a:xfrm>
            <a:prstGeom prst="rect">
              <a:avLst/>
            </a:prstGeom>
            <a:noFill/>
          </p:spPr>
        </p:pic>
      </p:grpSp>
      <p:grpSp>
        <p:nvGrpSpPr>
          <p:cNvPr id="39" name="Group 38"/>
          <p:cNvGrpSpPr/>
          <p:nvPr/>
        </p:nvGrpSpPr>
        <p:grpSpPr>
          <a:xfrm>
            <a:off x="7703129" y="3532908"/>
            <a:ext cx="484908" cy="512618"/>
            <a:chOff x="5195456" y="4045526"/>
            <a:chExt cx="484908" cy="512618"/>
          </a:xfrm>
        </p:grpSpPr>
        <p:cxnSp>
          <p:nvCxnSpPr>
            <p:cNvPr id="36" name="Straight Connector 35"/>
            <p:cNvCxnSpPr/>
            <p:nvPr/>
          </p:nvCxnSpPr>
          <p:spPr>
            <a:xfrm rot="5400000">
              <a:off x="5188528" y="4052454"/>
              <a:ext cx="484909" cy="4710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216237" y="4094017"/>
              <a:ext cx="498763" cy="4294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466110" y="3519055"/>
            <a:ext cx="484908" cy="512618"/>
            <a:chOff x="5195456" y="4045526"/>
            <a:chExt cx="484908" cy="512618"/>
          </a:xfrm>
        </p:grpSpPr>
        <p:cxnSp>
          <p:nvCxnSpPr>
            <p:cNvPr id="41" name="Straight Connector 40"/>
            <p:cNvCxnSpPr/>
            <p:nvPr/>
          </p:nvCxnSpPr>
          <p:spPr>
            <a:xfrm rot="5400000">
              <a:off x="5188528" y="4052454"/>
              <a:ext cx="484909" cy="4710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5216237" y="4094017"/>
              <a:ext cx="498763" cy="4294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521529" y="6858010"/>
            <a:ext cx="484908" cy="512618"/>
            <a:chOff x="5195456" y="4045526"/>
            <a:chExt cx="484908" cy="512618"/>
          </a:xfrm>
        </p:grpSpPr>
        <p:cxnSp>
          <p:nvCxnSpPr>
            <p:cNvPr id="44" name="Straight Connector 43"/>
            <p:cNvCxnSpPr/>
            <p:nvPr/>
          </p:nvCxnSpPr>
          <p:spPr>
            <a:xfrm rot="5400000">
              <a:off x="5188528" y="4052454"/>
              <a:ext cx="484909" cy="4710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5216237" y="4094017"/>
              <a:ext cx="498763" cy="4294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7496177" y="6791327"/>
            <a:ext cx="845994" cy="628645"/>
            <a:chOff x="5145232" y="3943352"/>
            <a:chExt cx="845994" cy="628645"/>
          </a:xfrm>
        </p:grpSpPr>
        <p:cxnSp>
          <p:nvCxnSpPr>
            <p:cNvPr id="47" name="Straight Connector 46"/>
            <p:cNvCxnSpPr/>
            <p:nvPr/>
          </p:nvCxnSpPr>
          <p:spPr>
            <a:xfrm rot="5400000">
              <a:off x="5364311" y="3945083"/>
              <a:ext cx="628645" cy="6251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5124452" y="4300969"/>
              <a:ext cx="277088" cy="2355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ox(in)">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ox(in)">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ox(in)">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ox(in)">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box(in)">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box(in)">
                                      <p:cBhvr>
                                        <p:cTn id="3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244" y="716096"/>
            <a:ext cx="7574753" cy="601415"/>
          </a:xfrm>
        </p:spPr>
        <p:txBody>
          <a:bodyPr>
            <a:normAutofit fontScale="90000"/>
          </a:bodyPr>
          <a:lstStyle/>
          <a:p>
            <a:r>
              <a:rPr lang="en-US" altLang="zh-CN" dirty="0" smtClean="0"/>
              <a:t>Investigating in our method</a:t>
            </a:r>
            <a:endParaRPr lang="zh-CN" alt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24</a:t>
            </a:fld>
            <a:endParaRPr lang="en-US" dirty="0">
              <a:solidFill>
                <a:prstClr val="black">
                  <a:tint val="75000"/>
                </a:prstClr>
              </a:solidFill>
              <a:latin typeface="Calibri"/>
            </a:endParaRPr>
          </a:p>
        </p:txBody>
      </p:sp>
      <p:pic>
        <p:nvPicPr>
          <p:cNvPr id="5" name="Picture 4"/>
          <p:cNvPicPr/>
          <p:nvPr/>
        </p:nvPicPr>
        <p:blipFill>
          <a:blip r:embed="rId2"/>
          <a:srcRect r="64400" b="15987"/>
          <a:stretch>
            <a:fillRect/>
          </a:stretch>
        </p:blipFill>
        <p:spPr bwMode="auto">
          <a:xfrm>
            <a:off x="6129867" y="3606770"/>
            <a:ext cx="4051679" cy="3813108"/>
          </a:xfrm>
          <a:prstGeom prst="rect">
            <a:avLst/>
          </a:prstGeom>
          <a:noFill/>
          <a:ln w="9525">
            <a:noFill/>
            <a:miter lim="800000"/>
            <a:headEnd/>
            <a:tailEnd/>
          </a:ln>
        </p:spPr>
      </p:pic>
      <p:pic>
        <p:nvPicPr>
          <p:cNvPr id="6" name="Picture 5" descr="our method.bmp"/>
          <p:cNvPicPr>
            <a:picLocks noChangeAspect="1"/>
          </p:cNvPicPr>
          <p:nvPr/>
        </p:nvPicPr>
        <p:blipFill>
          <a:blip r:embed="rId3"/>
          <a:stretch>
            <a:fillRect/>
          </a:stretch>
        </p:blipFill>
        <p:spPr>
          <a:xfrm>
            <a:off x="759576" y="3700404"/>
            <a:ext cx="4371224" cy="3615392"/>
          </a:xfrm>
          <a:prstGeom prst="rect">
            <a:avLst/>
          </a:prstGeom>
          <a:ln w="38100">
            <a:solidFill>
              <a:srgbClr val="FF0000"/>
            </a:solidFill>
          </a:ln>
        </p:spPr>
      </p:pic>
      <p:sp>
        <p:nvSpPr>
          <p:cNvPr id="7" name="Rectangle 1"/>
          <p:cNvSpPr>
            <a:spLocks noChangeArrowheads="1"/>
          </p:cNvSpPr>
          <p:nvPr/>
        </p:nvSpPr>
        <p:spPr bwMode="auto">
          <a:xfrm>
            <a:off x="915926" y="7553249"/>
            <a:ext cx="3657611"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 Our method using hierarchy</a:t>
            </a:r>
            <a:endParaRPr kumimoji="0" lang="en-US" altLang="zh-CN" sz="4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 name="Rectangle 1"/>
          <p:cNvSpPr>
            <a:spLocks noChangeArrowheads="1"/>
          </p:cNvSpPr>
          <p:nvPr/>
        </p:nvSpPr>
        <p:spPr bwMode="auto">
          <a:xfrm>
            <a:off x="6065226" y="7580958"/>
            <a:ext cx="4267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 Our method without using hierarchy</a:t>
            </a:r>
            <a:endParaRPr kumimoji="0" lang="en-US" altLang="zh-CN" sz="4800"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2" name="Text Placeholder 4"/>
          <p:cNvSpPr txBox="1">
            <a:spLocks/>
          </p:cNvSpPr>
          <p:nvPr/>
        </p:nvSpPr>
        <p:spPr>
          <a:xfrm>
            <a:off x="508001" y="1480069"/>
            <a:ext cx="10210800" cy="5239265"/>
          </a:xfrm>
          <a:prstGeom prst="rect">
            <a:avLst/>
          </a:prstGeom>
        </p:spPr>
        <p:txBody>
          <a:bodyPr vert="horz" lIns="109723" tIns="54862" rIns="109723" bIns="54862" rtlCol="0">
            <a:normAutofit/>
          </a:bodyPr>
          <a:lstStyle/>
          <a:p>
            <a:pPr marL="411463" marR="0" lvl="0" indent="-411463" algn="l" defTabSz="1097236"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Why Hierarchy</a:t>
            </a:r>
          </a:p>
          <a:p>
            <a:pPr marL="868645" lvl="1" indent="-411463" defTabSz="1097236" fontAlgn="auto">
              <a:spcBef>
                <a:spcPct val="20000"/>
              </a:spcBef>
              <a:spcAft>
                <a:spcPts val="0"/>
              </a:spcAft>
              <a:buFont typeface="Arial" pitchFamily="34" charset="0"/>
              <a:buChar char="•"/>
            </a:pPr>
            <a:r>
              <a:rPr lang="en-US" sz="2000" dirty="0" smtClean="0">
                <a:solidFill>
                  <a:schemeClr val="tx1"/>
                </a:solidFill>
              </a:rPr>
              <a:t> </a:t>
            </a:r>
            <a:r>
              <a:rPr lang="en-US" sz="2000" dirty="0" smtClean="0">
                <a:solidFill>
                  <a:schemeClr val="tx1"/>
                </a:solidFill>
              </a:rPr>
              <a:t>Provide user with a </a:t>
            </a:r>
            <a:r>
              <a:rPr lang="en-US" sz="2000" dirty="0" smtClean="0">
                <a:solidFill>
                  <a:schemeClr val="tx1"/>
                </a:solidFill>
              </a:rPr>
              <a:t>comprehensive view of a large region (a city) </a:t>
            </a:r>
            <a:endParaRPr lang="en-US" sz="2000" dirty="0" smtClean="0">
              <a:solidFill>
                <a:schemeClr val="tx1"/>
              </a:solidFill>
            </a:endParaRPr>
          </a:p>
          <a:p>
            <a:pPr marL="868645" lvl="1" indent="-411463" defTabSz="1097236" fontAlgn="auto">
              <a:spcBef>
                <a:spcPct val="20000"/>
              </a:spcBef>
              <a:spcAft>
                <a:spcPts val="0"/>
              </a:spcAft>
              <a:buFont typeface="Arial" pitchFamily="34" charset="0"/>
              <a:buChar char="•"/>
            </a:pPr>
            <a:r>
              <a:rPr lang="en-US" sz="2000" dirty="0" smtClean="0">
                <a:solidFill>
                  <a:schemeClr val="tx1"/>
                </a:solidFill>
              </a:rPr>
              <a:t>help </a:t>
            </a:r>
            <a:r>
              <a:rPr lang="en-US" sz="2000" dirty="0" smtClean="0">
                <a:solidFill>
                  <a:schemeClr val="tx1"/>
                </a:solidFill>
              </a:rPr>
              <a:t>users understand the region step-by-step (level-by-level). </a:t>
            </a:r>
            <a:endParaRPr lang="en-US" sz="2000" dirty="0" smtClean="0">
              <a:solidFill>
                <a:schemeClr val="tx1"/>
              </a:solidFill>
            </a:endParaRPr>
          </a:p>
          <a:p>
            <a:pPr marL="868645" lvl="1" indent="-411463" defTabSz="1097236" fontAlgn="auto">
              <a:spcBef>
                <a:spcPct val="20000"/>
              </a:spcBef>
              <a:spcAft>
                <a:spcPts val="0"/>
              </a:spcAft>
              <a:buFont typeface="Arial" pitchFamily="34" charset="0"/>
              <a:buChar char="•"/>
            </a:pPr>
            <a:r>
              <a:rPr lang="en-US" sz="2000" dirty="0" smtClean="0">
                <a:solidFill>
                  <a:schemeClr val="tx1"/>
                </a:solidFill>
              </a:rPr>
              <a:t>The </a:t>
            </a:r>
            <a:r>
              <a:rPr lang="en-US" sz="2000" dirty="0" smtClean="0">
                <a:solidFill>
                  <a:schemeClr val="tx1"/>
                </a:solidFill>
              </a:rPr>
              <a:t>hierarchy can be used to specify users’ travel experiences in different regions. </a:t>
            </a:r>
            <a:endParaRPr kumimoji="0" lang="en-US" altLang="zh-CN" sz="2000" b="0" i="0" u="none" strike="noStrike" kern="1200" cap="none" spc="0" normalizeH="0" baseline="0" noProof="0" dirty="0" smtClean="0">
              <a:ln>
                <a:noFill/>
              </a:ln>
              <a:solidFill>
                <a:schemeClr val="tx1"/>
              </a:solidFill>
              <a:effectLst/>
              <a:uLnTx/>
              <a:uFillTx/>
              <a:latin typeface="+mn-lt"/>
              <a:ea typeface="+mn-ea"/>
              <a:cs typeface="+mn-cs"/>
            </a:endParaRPr>
          </a:p>
          <a:p>
            <a:pPr marL="868645" lvl="1" indent="-411463" defTabSz="1097236" fontAlgn="auto">
              <a:spcBef>
                <a:spcPct val="20000"/>
              </a:spcBef>
              <a:spcAft>
                <a:spcPts val="0"/>
              </a:spcAft>
            </a:pPr>
            <a:r>
              <a:rPr kumimoji="0" lang="en-US" altLang="zh-CN" sz="2000" b="0" i="0" u="none" strike="noStrike" kern="1200" cap="none" spc="0" normalizeH="0" baseline="0" noProof="0" dirty="0" smtClean="0">
                <a:ln>
                  <a:noFill/>
                </a:ln>
                <a:solidFill>
                  <a:schemeClr val="tx1"/>
                </a:solidFill>
                <a:effectLst/>
                <a:uLnTx/>
                <a:uFillTx/>
                <a:latin typeface="+mn-lt"/>
                <a:ea typeface="+mn-ea"/>
                <a:cs typeface="+mn-cs"/>
              </a:rPr>
              <a:t> </a:t>
            </a:r>
          </a:p>
          <a:p>
            <a:pPr marL="891504" marR="0" lvl="1" indent="-342887" algn="l" defTabSz="1097236"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25</a:t>
            </a:fld>
            <a:endParaRPr lang="en-US" dirty="0">
              <a:solidFill>
                <a:prstClr val="black">
                  <a:tint val="75000"/>
                </a:prstClr>
              </a:solidFill>
              <a:latin typeface="Calibri"/>
            </a:endParaRPr>
          </a:p>
        </p:txBody>
      </p:sp>
      <p:pic>
        <p:nvPicPr>
          <p:cNvPr id="5" name="Picture 4"/>
          <p:cNvPicPr/>
          <p:nvPr/>
        </p:nvPicPr>
        <p:blipFill>
          <a:blip r:embed="rId2"/>
          <a:srcRect l="67727" b="15803"/>
          <a:stretch>
            <a:fillRect/>
          </a:stretch>
        </p:blipFill>
        <p:spPr bwMode="auto">
          <a:xfrm>
            <a:off x="5658720" y="2521560"/>
            <a:ext cx="5050848" cy="4447309"/>
          </a:xfrm>
          <a:prstGeom prst="rect">
            <a:avLst/>
          </a:prstGeom>
          <a:noFill/>
          <a:ln w="9525">
            <a:noFill/>
            <a:miter lim="800000"/>
            <a:headEnd/>
            <a:tailEnd/>
          </a:ln>
        </p:spPr>
      </p:pic>
      <p:pic>
        <p:nvPicPr>
          <p:cNvPr id="6" name="Picture 5"/>
          <p:cNvPicPr/>
          <p:nvPr/>
        </p:nvPicPr>
        <p:blipFill>
          <a:blip r:embed="rId2"/>
          <a:srcRect l="35746" r="32456" b="15876"/>
          <a:stretch>
            <a:fillRect/>
          </a:stretch>
        </p:blipFill>
        <p:spPr bwMode="auto">
          <a:xfrm>
            <a:off x="318652" y="2554475"/>
            <a:ext cx="5153893" cy="43866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Conclusion</a:t>
            </a:r>
            <a:endParaRPr lang="zh-CN" altLang="en-US" dirty="0"/>
          </a:p>
        </p:txBody>
      </p:sp>
      <p:sp>
        <p:nvSpPr>
          <p:cNvPr id="5" name="Text Placeholder 4"/>
          <p:cNvSpPr>
            <a:spLocks noGrp="1"/>
          </p:cNvSpPr>
          <p:nvPr>
            <p:ph type="body" idx="1"/>
          </p:nvPr>
        </p:nvSpPr>
        <p:spPr/>
        <p:txBody>
          <a:bodyPr>
            <a:normAutofit/>
          </a:bodyPr>
          <a:lstStyle/>
          <a:p>
            <a:r>
              <a:rPr lang="en-US" altLang="zh-CN" sz="2800" dirty="0" smtClean="0"/>
              <a:t>Enable </a:t>
            </a:r>
            <a:r>
              <a:rPr lang="en-US" altLang="zh-CN" sz="2800" dirty="0" smtClean="0"/>
              <a:t>generic travel recommendation</a:t>
            </a:r>
          </a:p>
          <a:p>
            <a:pPr lvl="1"/>
            <a:r>
              <a:rPr lang="en-US" altLang="zh-CN" sz="2400" dirty="0" smtClean="0"/>
              <a:t>Top interesting locations, </a:t>
            </a:r>
          </a:p>
          <a:p>
            <a:pPr lvl="1"/>
            <a:r>
              <a:rPr lang="en-US" altLang="zh-CN" sz="2400" dirty="0" smtClean="0"/>
              <a:t>travel experts and </a:t>
            </a:r>
          </a:p>
          <a:p>
            <a:pPr lvl="1"/>
            <a:r>
              <a:rPr lang="en-US" altLang="zh-CN" sz="2400" dirty="0" smtClean="0"/>
              <a:t>classical travel </a:t>
            </a:r>
            <a:r>
              <a:rPr lang="en-US" altLang="zh-CN" sz="2400" dirty="0" smtClean="0"/>
              <a:t>sequences</a:t>
            </a:r>
          </a:p>
          <a:p>
            <a:r>
              <a:rPr lang="en-US" altLang="zh-CN" sz="2800" dirty="0" smtClean="0"/>
              <a:t>Regarding mining interesting locations </a:t>
            </a:r>
            <a:endParaRPr lang="en-US" altLang="zh-CN" sz="2800" dirty="0" smtClean="0"/>
          </a:p>
          <a:p>
            <a:pPr lvl="1"/>
            <a:r>
              <a:rPr lang="en-US" altLang="zh-CN" sz="2400" dirty="0" smtClean="0"/>
              <a:t>Our method outperformed Ranking-by-count and Ranking-by-frequency</a:t>
            </a:r>
          </a:p>
          <a:p>
            <a:pPr lvl="1"/>
            <a:r>
              <a:rPr lang="en-US" altLang="zh-CN" sz="2400" dirty="0" smtClean="0"/>
              <a:t>User experience is very critical</a:t>
            </a:r>
          </a:p>
          <a:p>
            <a:pPr lvl="1"/>
            <a:r>
              <a:rPr lang="en-US" altLang="zh-CN" sz="2400" dirty="0" smtClean="0"/>
              <a:t>Hierarchy  of the geo-spaces is important</a:t>
            </a:r>
            <a:endParaRPr lang="en-US" altLang="zh-CN" sz="2400" dirty="0" smtClean="0"/>
          </a:p>
          <a:p>
            <a:r>
              <a:rPr lang="en-US" altLang="zh-CN" sz="2800" dirty="0" smtClean="0"/>
              <a:t>Classical travel sequences</a:t>
            </a:r>
          </a:p>
          <a:p>
            <a:pPr lvl="1"/>
            <a:r>
              <a:rPr lang="en-US" altLang="zh-CN" sz="2400" dirty="0" smtClean="0"/>
              <a:t>Location interest + user travel </a:t>
            </a:r>
            <a:r>
              <a:rPr lang="en-US" altLang="zh-CN" sz="2400" dirty="0" smtClean="0"/>
              <a:t>experience is better</a:t>
            </a:r>
            <a:endParaRPr lang="en-US" altLang="zh-CN" sz="2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26</a:t>
            </a:fld>
            <a:endParaRPr lang="en-US" dirty="0">
              <a:solidFill>
                <a:prstClr val="black">
                  <a:tint val="75000"/>
                </a:prstClr>
              </a:solidFill>
              <a:latin typeface="Calibri"/>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t>Thanks!</a:t>
            </a:r>
            <a:endParaRPr lang="zh-CN" altLang="en-US" dirty="0"/>
          </a:p>
        </p:txBody>
      </p:sp>
      <p:sp>
        <p:nvSpPr>
          <p:cNvPr id="3" name="Subtitle 2"/>
          <p:cNvSpPr>
            <a:spLocks noGrp="1"/>
          </p:cNvSpPr>
          <p:nvPr>
            <p:ph type="subTitle" idx="1"/>
          </p:nvPr>
        </p:nvSpPr>
        <p:spPr/>
        <p:txBody>
          <a:bodyPr/>
          <a:lstStyle/>
          <a:p>
            <a:r>
              <a:rPr lang="en-US" altLang="zh-CN" dirty="0" smtClean="0">
                <a:hlinkClick r:id="rId2"/>
              </a:rPr>
              <a:t>yuzheng@microsoft.com</a:t>
            </a:r>
            <a:r>
              <a:rPr lang="en-US" altLang="zh-CN" dirty="0" smtClean="0"/>
              <a:t> </a:t>
            </a:r>
            <a:endParaRPr lang="zh-CN" alt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27</a:t>
            </a:fld>
            <a:endParaRPr lang="en-US" dirty="0">
              <a:solidFill>
                <a:prstClr val="black">
                  <a:tint val="75000"/>
                </a:prstClr>
              </a:solidFill>
              <a:latin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1914" y="1294565"/>
            <a:ext cx="10056494" cy="664798"/>
          </a:xfrm>
        </p:spPr>
        <p:txBody>
          <a:bodyPr>
            <a:normAutofit fontScale="90000"/>
          </a:bodyPr>
          <a:lstStyle/>
          <a:p>
            <a:r>
              <a:rPr altLang="zh-CN" smtClean="0"/>
              <a:t>Background</a:t>
            </a:r>
            <a:endParaRPr lang="zh-CN" alt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a:t>
            </a:fld>
            <a:endParaRPr lang="en-US" dirty="0">
              <a:solidFill>
                <a:prstClr val="black">
                  <a:tint val="75000"/>
                </a:prstClr>
              </a:solidFill>
              <a:latin typeface="Calibri"/>
            </a:endParaRPr>
          </a:p>
        </p:txBody>
      </p:sp>
      <p:sp>
        <p:nvSpPr>
          <p:cNvPr id="7" name="Text Placeholder 6"/>
          <p:cNvSpPr>
            <a:spLocks noGrp="1"/>
          </p:cNvSpPr>
          <p:nvPr>
            <p:ph type="body" idx="1"/>
          </p:nvPr>
        </p:nvSpPr>
        <p:spPr>
          <a:xfrm>
            <a:off x="457201" y="2162635"/>
            <a:ext cx="10051142" cy="5267902"/>
          </a:xfrm>
        </p:spPr>
        <p:txBody>
          <a:bodyPr>
            <a:normAutofit/>
          </a:bodyPr>
          <a:lstStyle/>
          <a:p>
            <a:r>
              <a:rPr lang="en-US" altLang="zh-CN" sz="2400" dirty="0" smtClean="0">
                <a:latin typeface="Times New Roman" pitchFamily="18" charset="0"/>
                <a:cs typeface="Times New Roman" pitchFamily="18" charset="0"/>
              </a:rPr>
              <a:t>GPS-enabled devices have become prevalent</a:t>
            </a:r>
          </a:p>
          <a:p>
            <a:r>
              <a:rPr lang="en-US" altLang="zh-CN" sz="2400" dirty="0" smtClean="0">
                <a:latin typeface="Times New Roman" pitchFamily="18" charset="0"/>
                <a:cs typeface="Times New Roman" pitchFamily="18" charset="0"/>
              </a:rPr>
              <a:t>These devices enable us to record our location history with GPS trajectories</a:t>
            </a:r>
          </a:p>
          <a:p>
            <a:r>
              <a:rPr lang="en-US" altLang="zh-CN" sz="2400" dirty="0" smtClean="0">
                <a:latin typeface="Times New Roman" pitchFamily="18" charset="0"/>
                <a:cs typeface="Times New Roman" pitchFamily="18" charset="0"/>
              </a:rPr>
              <a:t>Human location history is a big cake given the large number of GPS phones</a:t>
            </a:r>
            <a:endParaRPr lang="zh-CN" altLang="en-US" sz="2400" dirty="0">
              <a:latin typeface="Times New Roman" pitchFamily="18" charset="0"/>
              <a:cs typeface="Times New Roman" pitchFamily="18" charset="0"/>
            </a:endParaRPr>
          </a:p>
        </p:txBody>
      </p:sp>
      <p:pic>
        <p:nvPicPr>
          <p:cNvPr id="216066" name="Picture 2" descr="D:\research project\TechFest 2009- GeoLife 2.0\Poster\GeoLife small picture.jpg"/>
          <p:cNvPicPr>
            <a:picLocks noChangeAspect="1" noChangeArrowheads="1"/>
          </p:cNvPicPr>
          <p:nvPr/>
        </p:nvPicPr>
        <p:blipFill>
          <a:blip r:embed="rId2"/>
          <a:srcRect t="34856" b="8894"/>
          <a:stretch>
            <a:fillRect/>
          </a:stretch>
        </p:blipFill>
        <p:spPr bwMode="auto">
          <a:xfrm>
            <a:off x="2467433" y="3768045"/>
            <a:ext cx="6168565" cy="4048122"/>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Motivation</a:t>
            </a:r>
            <a:endParaRPr lang="zh-CN" altLang="en-US" dirty="0"/>
          </a:p>
        </p:txBody>
      </p:sp>
      <p:sp>
        <p:nvSpPr>
          <p:cNvPr id="6" name="Text Placeholder 5"/>
          <p:cNvSpPr>
            <a:spLocks noGrp="1"/>
          </p:cNvSpPr>
          <p:nvPr>
            <p:ph type="body" idx="1"/>
          </p:nvPr>
        </p:nvSpPr>
        <p:spPr>
          <a:xfrm>
            <a:off x="449944" y="2292874"/>
            <a:ext cx="9942286" cy="1974325"/>
          </a:xfrm>
        </p:spPr>
        <p:txBody>
          <a:bodyPr>
            <a:normAutofit/>
          </a:bodyPr>
          <a:lstStyle/>
          <a:p>
            <a:r>
              <a:rPr lang="en-US" altLang="zh-CN" sz="2800" dirty="0" smtClean="0"/>
              <a:t>When people come to an unfamiliar city</a:t>
            </a:r>
          </a:p>
          <a:p>
            <a:pPr lvl="1"/>
            <a:r>
              <a:rPr lang="en-US" altLang="zh-CN" sz="2400" dirty="0" smtClean="0"/>
              <a:t>What’s the top interesting locations in this city</a:t>
            </a:r>
          </a:p>
          <a:p>
            <a:pPr lvl="1"/>
            <a:r>
              <a:rPr lang="en-US" altLang="zh-CN" sz="2400" dirty="0" smtClean="0"/>
              <a:t>How should I travel among these places (travel sequences)</a:t>
            </a:r>
          </a:p>
          <a:p>
            <a:pPr lvl="1"/>
            <a:r>
              <a:rPr lang="en-US" altLang="zh-CN" sz="2400" dirty="0" smtClean="0"/>
              <a:t>A map does not make much sense to a freshman</a:t>
            </a:r>
            <a:endParaRPr lang="zh-CN" alt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a:t>
            </a:fld>
            <a:endParaRPr lang="en-US" dirty="0">
              <a:solidFill>
                <a:prstClr val="black">
                  <a:tint val="75000"/>
                </a:prstClr>
              </a:solidFill>
              <a:latin typeface="Calibri"/>
            </a:endParaRPr>
          </a:p>
        </p:txBody>
      </p:sp>
      <p:pic>
        <p:nvPicPr>
          <p:cNvPr id="7" name="Picture 4" descr="C:\Users\yuzheng\AppData\Local\Microsoft\Windows\Temporary Internet Files\Content.IE5\9923HQ5R\MCBD06663_0000[1].wmf"/>
          <p:cNvPicPr>
            <a:picLocks noChangeAspect="1" noChangeArrowheads="1"/>
          </p:cNvPicPr>
          <p:nvPr/>
        </p:nvPicPr>
        <p:blipFill>
          <a:blip r:embed="rId2"/>
          <a:srcRect/>
          <a:stretch>
            <a:fillRect/>
          </a:stretch>
        </p:blipFill>
        <p:spPr bwMode="auto">
          <a:xfrm>
            <a:off x="4368796" y="4992919"/>
            <a:ext cx="2662369" cy="2309579"/>
          </a:xfrm>
          <a:prstGeom prst="rect">
            <a:avLst/>
          </a:prstGeom>
          <a:noFill/>
        </p:spPr>
      </p:pic>
      <p:pic>
        <p:nvPicPr>
          <p:cNvPr id="217095" name="Picture 7" descr="C:\Users\yuzheng\AppData\Local\Microsoft\Windows\Temporary Internet Files\Content.IE5\F3MYA7PC\MCj04370160000[1].wmf"/>
          <p:cNvPicPr>
            <a:picLocks noChangeAspect="1" noChangeArrowheads="1"/>
          </p:cNvPicPr>
          <p:nvPr/>
        </p:nvPicPr>
        <p:blipFill>
          <a:blip r:embed="rId3"/>
          <a:srcRect/>
          <a:stretch>
            <a:fillRect/>
          </a:stretch>
        </p:blipFill>
        <p:spPr bwMode="auto">
          <a:xfrm>
            <a:off x="7619997" y="4991487"/>
            <a:ext cx="2481943" cy="2197879"/>
          </a:xfrm>
          <a:prstGeom prst="rect">
            <a:avLst/>
          </a:prstGeom>
          <a:noFill/>
        </p:spPr>
      </p:pic>
      <p:grpSp>
        <p:nvGrpSpPr>
          <p:cNvPr id="16" name="Group 15"/>
          <p:cNvGrpSpPr/>
          <p:nvPr/>
        </p:nvGrpSpPr>
        <p:grpSpPr>
          <a:xfrm>
            <a:off x="832851" y="4746175"/>
            <a:ext cx="2662824" cy="2571299"/>
            <a:chOff x="586108" y="2264230"/>
            <a:chExt cx="2662824" cy="2571299"/>
          </a:xfrm>
        </p:grpSpPr>
        <p:pic>
          <p:nvPicPr>
            <p:cNvPr id="217094" name="Picture 6" descr="C:\Users\yuzheng\AppData\Local\Microsoft\Windows\Temporary Internet Files\Content.IE5\9923HQ5R\MCj04371090000[1].wmf"/>
            <p:cNvPicPr>
              <a:picLocks noChangeAspect="1" noChangeArrowheads="1"/>
            </p:cNvPicPr>
            <p:nvPr/>
          </p:nvPicPr>
          <p:blipFill>
            <a:blip r:embed="rId4"/>
            <a:srcRect/>
            <a:stretch>
              <a:fillRect/>
            </a:stretch>
          </p:blipFill>
          <p:spPr bwMode="auto">
            <a:xfrm>
              <a:off x="586108" y="2781153"/>
              <a:ext cx="2662824" cy="2054376"/>
            </a:xfrm>
            <a:prstGeom prst="rect">
              <a:avLst/>
            </a:prstGeom>
            <a:noFill/>
          </p:spPr>
        </p:pic>
        <p:sp>
          <p:nvSpPr>
            <p:cNvPr id="15" name="Cloud Callout 14"/>
            <p:cNvSpPr/>
            <p:nvPr/>
          </p:nvSpPr>
          <p:spPr>
            <a:xfrm>
              <a:off x="1828796" y="2264230"/>
              <a:ext cx="1103087" cy="696688"/>
            </a:xfrm>
            <a:prstGeom prst="cloudCallout">
              <a:avLst>
                <a:gd name="adj1" fmla="val -56484"/>
                <a:gd name="adj2" fmla="val 335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a:t>
              </a:r>
              <a:endParaRPr lang="zh-CN" altLang="en-US" b="1" dirty="0" smtClean="0">
                <a:solidFill>
                  <a:schemeClr val="tx1"/>
                </a:solidFill>
              </a:endParaRP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Strategy</a:t>
            </a:r>
            <a:endParaRPr lang="zh-CN" altLang="en-US" dirty="0"/>
          </a:p>
        </p:txBody>
      </p:sp>
      <p:sp>
        <p:nvSpPr>
          <p:cNvPr id="6" name="Text Placeholder 5"/>
          <p:cNvSpPr>
            <a:spLocks noGrp="1"/>
          </p:cNvSpPr>
          <p:nvPr>
            <p:ph type="body" idx="1"/>
          </p:nvPr>
        </p:nvSpPr>
        <p:spPr/>
        <p:txBody>
          <a:bodyPr>
            <a:normAutofit/>
          </a:bodyPr>
          <a:lstStyle/>
          <a:p>
            <a:pPr algn="ctr">
              <a:buNone/>
            </a:pPr>
            <a:r>
              <a:rPr lang="en-US" altLang="zh-CN" sz="3600" dirty="0" smtClean="0"/>
              <a:t> Mining interesting locations and travel sequences from multiple users’ location histories</a:t>
            </a:r>
          </a:p>
          <a:p>
            <a:pPr algn="ctr">
              <a:buNone/>
            </a:pPr>
            <a:r>
              <a:rPr lang="en-US" altLang="zh-CN" sz="3600" dirty="0" smtClean="0"/>
              <a:t> </a:t>
            </a:r>
          </a:p>
          <a:p>
            <a:pPr algn="ctr">
              <a:buNone/>
            </a:pPr>
            <a:r>
              <a:rPr lang="en-US" altLang="zh-CN" sz="3600" dirty="0" smtClean="0">
                <a:hlinkClick r:id="rId2"/>
              </a:rPr>
              <a:t>http://geolife</a:t>
            </a:r>
            <a:endParaRPr lang="en-US" altLang="zh-CN" sz="3600" dirty="0" smtClean="0"/>
          </a:p>
          <a:p>
            <a:pPr algn="ctr">
              <a:buNone/>
            </a:pPr>
            <a:endParaRPr lang="zh-CN" altLang="en-US"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5</a:t>
            </a:fld>
            <a:endParaRPr lang="en-US" dirty="0">
              <a:solidFill>
                <a:prstClr val="black">
                  <a:tint val="75000"/>
                </a:prstClr>
              </a:solidFill>
              <a:latin typeface="Calibri"/>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9028" y="0"/>
            <a:ext cx="10972800" cy="8229600"/>
            <a:chOff x="29028" y="0"/>
            <a:chExt cx="10972800" cy="8229600"/>
          </a:xfrm>
        </p:grpSpPr>
        <p:pic>
          <p:nvPicPr>
            <p:cNvPr id="5" name="Picture 4"/>
            <p:cNvPicPr/>
            <p:nvPr/>
          </p:nvPicPr>
          <p:blipFill>
            <a:blip r:embed="rId2"/>
            <a:srcRect/>
            <a:stretch>
              <a:fillRect/>
            </a:stretch>
          </p:blipFill>
          <p:spPr bwMode="auto">
            <a:xfrm>
              <a:off x="29028" y="0"/>
              <a:ext cx="10972800" cy="8229600"/>
            </a:xfrm>
            <a:prstGeom prst="rect">
              <a:avLst/>
            </a:prstGeom>
            <a:noFill/>
            <a:ln w="1905">
              <a:solidFill>
                <a:schemeClr val="tx1"/>
              </a:solidFill>
              <a:miter lim="800000"/>
              <a:headEnd/>
              <a:tailEnd/>
            </a:ln>
          </p:spPr>
        </p:pic>
        <p:pic>
          <p:nvPicPr>
            <p:cNvPr id="20" name="Picture 19" descr="interesting locations.bmp"/>
            <p:cNvPicPr>
              <a:picLocks noChangeAspect="1"/>
            </p:cNvPicPr>
            <p:nvPr/>
          </p:nvPicPr>
          <p:blipFill>
            <a:blip r:embed="rId3"/>
            <a:srcRect t="7964" r="19841" b="5533"/>
            <a:stretch>
              <a:fillRect/>
            </a:stretch>
          </p:blipFill>
          <p:spPr>
            <a:xfrm>
              <a:off x="76201" y="682172"/>
              <a:ext cx="8712200" cy="6720114"/>
            </a:xfrm>
            <a:prstGeom prst="rect">
              <a:avLst/>
            </a:prstGeom>
          </p:spPr>
        </p:pic>
      </p:gr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6</a:t>
            </a:fld>
            <a:endParaRPr lang="en-US" dirty="0">
              <a:solidFill>
                <a:prstClr val="black">
                  <a:tint val="75000"/>
                </a:prstClr>
              </a:solidFill>
              <a:latin typeface="Calibri"/>
            </a:endParaRPr>
          </a:p>
        </p:txBody>
      </p:sp>
      <p:sp>
        <p:nvSpPr>
          <p:cNvPr id="6" name="Rectangle 5"/>
          <p:cNvSpPr/>
          <p:nvPr/>
        </p:nvSpPr>
        <p:spPr>
          <a:xfrm>
            <a:off x="8781143" y="4511370"/>
            <a:ext cx="2191657" cy="3674687"/>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Group 25"/>
          <p:cNvGrpSpPr/>
          <p:nvPr/>
        </p:nvGrpSpPr>
        <p:grpSpPr>
          <a:xfrm>
            <a:off x="3287483" y="2017986"/>
            <a:ext cx="2861068" cy="2800250"/>
            <a:chOff x="3287483" y="2017986"/>
            <a:chExt cx="2861068" cy="2800250"/>
          </a:xfrm>
        </p:grpSpPr>
        <p:cxnSp>
          <p:nvCxnSpPr>
            <p:cNvPr id="9" name="Straight Arrow Connector 8"/>
            <p:cNvCxnSpPr/>
            <p:nvPr/>
          </p:nvCxnSpPr>
          <p:spPr>
            <a:xfrm rot="16200000" flipV="1">
              <a:off x="3722916" y="3157603"/>
              <a:ext cx="2394857" cy="145143"/>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3831770" y="4045225"/>
              <a:ext cx="827314" cy="275771"/>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180114" y="4702122"/>
              <a:ext cx="624115" cy="116114"/>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287483" y="3613551"/>
              <a:ext cx="979717" cy="108848"/>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4753303" y="2262351"/>
              <a:ext cx="1639614" cy="1150883"/>
            </a:xfrm>
            <a:prstGeom prst="straightConnector1">
              <a:avLst/>
            </a:prstGeom>
            <a:ln w="571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2201788" y="1006168"/>
            <a:ext cx="8771012" cy="5557530"/>
            <a:chOff x="2201788" y="1006168"/>
            <a:chExt cx="8771012" cy="5557530"/>
          </a:xfrm>
        </p:grpSpPr>
        <p:sp>
          <p:nvSpPr>
            <p:cNvPr id="7" name="Rectangle 6"/>
            <p:cNvSpPr/>
            <p:nvPr/>
          </p:nvSpPr>
          <p:spPr>
            <a:xfrm>
              <a:off x="8781143" y="1006168"/>
              <a:ext cx="2191657" cy="3522289"/>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Group 36"/>
            <p:cNvGrpSpPr/>
            <p:nvPr/>
          </p:nvGrpSpPr>
          <p:grpSpPr>
            <a:xfrm>
              <a:off x="2201788" y="1644021"/>
              <a:ext cx="5181747" cy="4919677"/>
              <a:chOff x="2201788" y="1644021"/>
              <a:chExt cx="5181747" cy="4919677"/>
            </a:xfrm>
          </p:grpSpPr>
          <p:sp>
            <p:nvSpPr>
              <p:cNvPr id="27" name="Oval 26"/>
              <p:cNvSpPr/>
              <p:nvPr/>
            </p:nvSpPr>
            <p:spPr>
              <a:xfrm>
                <a:off x="2201788" y="3840755"/>
                <a:ext cx="462586" cy="447467"/>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Oval 27"/>
              <p:cNvSpPr/>
              <p:nvPr/>
            </p:nvSpPr>
            <p:spPr>
              <a:xfrm>
                <a:off x="2874466" y="3567473"/>
                <a:ext cx="462586" cy="447467"/>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28"/>
              <p:cNvSpPr/>
              <p:nvPr/>
            </p:nvSpPr>
            <p:spPr>
              <a:xfrm>
                <a:off x="4766386" y="4418837"/>
                <a:ext cx="462586" cy="447467"/>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Oval 29"/>
              <p:cNvSpPr/>
              <p:nvPr/>
            </p:nvSpPr>
            <p:spPr>
              <a:xfrm>
                <a:off x="3799400" y="4587003"/>
                <a:ext cx="462586" cy="447467"/>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Oval 30"/>
              <p:cNvSpPr/>
              <p:nvPr/>
            </p:nvSpPr>
            <p:spPr>
              <a:xfrm>
                <a:off x="4230342" y="3441345"/>
                <a:ext cx="462586" cy="447467"/>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Oval 31"/>
              <p:cNvSpPr/>
              <p:nvPr/>
            </p:nvSpPr>
            <p:spPr>
              <a:xfrm>
                <a:off x="4477338" y="2663551"/>
                <a:ext cx="462586" cy="447467"/>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p:cNvSpPr/>
              <p:nvPr/>
            </p:nvSpPr>
            <p:spPr>
              <a:xfrm>
                <a:off x="4624492" y="1644021"/>
                <a:ext cx="462586" cy="447467"/>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Oval 33"/>
              <p:cNvSpPr/>
              <p:nvPr/>
            </p:nvSpPr>
            <p:spPr>
              <a:xfrm>
                <a:off x="5927810" y="1859485"/>
                <a:ext cx="462586" cy="447467"/>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Oval 34"/>
              <p:cNvSpPr/>
              <p:nvPr/>
            </p:nvSpPr>
            <p:spPr>
              <a:xfrm>
                <a:off x="6011789" y="3583250"/>
                <a:ext cx="462586" cy="447467"/>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Oval 35"/>
              <p:cNvSpPr/>
              <p:nvPr/>
            </p:nvSpPr>
            <p:spPr>
              <a:xfrm>
                <a:off x="6920949" y="6116231"/>
                <a:ext cx="462586" cy="447467"/>
              </a:xfrm>
              <a:prstGeom prst="ellipse">
                <a:avLst/>
              </a:prstGeom>
              <a:noFill/>
              <a:ln w="38100">
                <a:solidFill>
                  <a:srgbClr val="1D3FE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i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fill="hold" nodeType="clickEffect">
                                  <p:stCondLst>
                                    <p:cond delay="0"/>
                                  </p:stCondLst>
                                  <p:childTnLst>
                                    <p:anim calcmode="discrete" valueType="str">
                                      <p:cBhvr>
                                        <p:cTn id="11" dur="1000" fill="hold"/>
                                        <p:tgtEl>
                                          <p:spTgt spid="38"/>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38"/>
                                        </p:tgtEl>
                                      </p:cBhvr>
                                    </p:animEffect>
                                    <p:set>
                                      <p:cBhvr>
                                        <p:cTn id="16" dur="1" fill="hold">
                                          <p:stCondLst>
                                            <p:cond delay="499"/>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i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2" nodeType="clickEffect">
                                  <p:stCondLst>
                                    <p:cond delay="0"/>
                                  </p:stCondLst>
                                  <p:childTnLst>
                                    <p:animEffect transition="out" filter="box(in)">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ox(i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5" presetClass="emph" presetSubtype="0" fill="hold" nodeType="clickEffect">
                                  <p:stCondLst>
                                    <p:cond delay="0"/>
                                  </p:stCondLst>
                                  <p:childTnLst>
                                    <p:anim calcmode="discrete" valueType="str">
                                      <p:cBhvr>
                                        <p:cTn id="35"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7</a:t>
            </a:fld>
            <a:endParaRPr lang="en-US" dirty="0">
              <a:solidFill>
                <a:prstClr val="black">
                  <a:tint val="75000"/>
                </a:prstClr>
              </a:solidFill>
              <a:latin typeface="Calibri"/>
            </a:endParaRPr>
          </a:p>
        </p:txBody>
      </p:sp>
      <p:pic>
        <p:nvPicPr>
          <p:cNvPr id="5" name="Picture 4"/>
          <p:cNvPicPr/>
          <p:nvPr/>
        </p:nvPicPr>
        <p:blipFill>
          <a:blip r:embed="rId2"/>
          <a:srcRect/>
          <a:stretch>
            <a:fillRect/>
          </a:stretch>
        </p:blipFill>
        <p:spPr bwMode="auto">
          <a:xfrm>
            <a:off x="1612237" y="2514600"/>
            <a:ext cx="7664116" cy="425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altLang="zh-CN" smtClean="0"/>
              <a:t>Difficulty</a:t>
            </a:r>
            <a:endParaRPr lang="zh-CN" altLang="en-US" dirty="0"/>
          </a:p>
        </p:txBody>
      </p:sp>
      <p:sp>
        <p:nvSpPr>
          <p:cNvPr id="6" name="Text Placeholder 5"/>
          <p:cNvSpPr>
            <a:spLocks noGrp="1"/>
          </p:cNvSpPr>
          <p:nvPr>
            <p:ph type="body" idx="1"/>
          </p:nvPr>
        </p:nvSpPr>
        <p:spPr/>
        <p:txBody>
          <a:bodyPr>
            <a:normAutofit/>
          </a:bodyPr>
          <a:lstStyle/>
          <a:p>
            <a:r>
              <a:rPr lang="en-US" altLang="zh-CN" sz="2800" dirty="0" smtClean="0"/>
              <a:t>What is a location? (geographical scales)</a:t>
            </a:r>
          </a:p>
          <a:p>
            <a:r>
              <a:rPr lang="en-US" altLang="zh-CN" sz="2800" dirty="0" smtClean="0"/>
              <a:t>The interest level of a location  </a:t>
            </a:r>
          </a:p>
          <a:p>
            <a:pPr lvl="1"/>
            <a:r>
              <a:rPr lang="en-US" altLang="zh-CN" sz="2400" dirty="0" smtClean="0"/>
              <a:t>does not only depend on the number of users visiting this location </a:t>
            </a:r>
          </a:p>
          <a:p>
            <a:pPr lvl="1"/>
            <a:r>
              <a:rPr lang="en-US" altLang="zh-CN" sz="2400" dirty="0" smtClean="0"/>
              <a:t>but also lie in these users’ travel experiences</a:t>
            </a:r>
          </a:p>
          <a:p>
            <a:r>
              <a:rPr lang="en-US" altLang="zh-CN" sz="2800" dirty="0" smtClean="0"/>
              <a:t>How to determine a user’s travel experience?</a:t>
            </a:r>
          </a:p>
          <a:p>
            <a:r>
              <a:rPr lang="en-US" altLang="zh-CN" sz="2800" dirty="0" smtClean="0"/>
              <a:t>The location interest and user travel </a:t>
            </a:r>
          </a:p>
          <a:p>
            <a:pPr lvl="1"/>
            <a:r>
              <a:rPr lang="en-US" altLang="zh-CN" sz="2400" dirty="0" smtClean="0"/>
              <a:t>are  region-related</a:t>
            </a:r>
          </a:p>
          <a:p>
            <a:pPr lvl="1"/>
            <a:r>
              <a:rPr lang="en-US" altLang="zh-CN" sz="2400" dirty="0" smtClean="0"/>
              <a:t>are relative value (Ranking problem)</a:t>
            </a:r>
            <a:endParaRPr lang="zh-CN" alt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8</a:t>
            </a:fld>
            <a:endParaRPr lang="en-US" dirty="0">
              <a:solidFill>
                <a:prstClr val="black">
                  <a:tint val="75000"/>
                </a:prstClr>
              </a:solidFill>
              <a:latin typeface="Calibri"/>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 – </a:t>
            </a:r>
            <a:r>
              <a:rPr lang="en-US" sz="4000" dirty="0" smtClean="0"/>
              <a:t>Step 1:</a:t>
            </a:r>
            <a:r>
              <a:rPr lang="en-US" sz="3100" dirty="0" smtClean="0"/>
              <a:t> </a:t>
            </a:r>
            <a:r>
              <a:rPr lang="en-US" sz="4000" dirty="0" smtClean="0"/>
              <a:t>Modeling Human Location History </a:t>
            </a:r>
            <a:endParaRPr lang="en-US" dirty="0"/>
          </a:p>
        </p:txBody>
      </p:sp>
      <p:sp>
        <p:nvSpPr>
          <p:cNvPr id="3" name="Content Placeholder 2"/>
          <p:cNvSpPr>
            <a:spLocks noGrp="1"/>
          </p:cNvSpPr>
          <p:nvPr>
            <p:ph type="body" idx="1"/>
          </p:nvPr>
        </p:nvSpPr>
        <p:spPr>
          <a:xfrm>
            <a:off x="457200" y="2104188"/>
            <a:ext cx="10056494" cy="5239265"/>
          </a:xfrm>
        </p:spPr>
        <p:txBody>
          <a:bodyPr>
            <a:normAutofit fontScale="92500" lnSpcReduction="10000"/>
          </a:bodyPr>
          <a:lstStyle/>
          <a:p>
            <a:r>
              <a:rPr lang="en-US" sz="2800" dirty="0" smtClean="0"/>
              <a:t>GPS logs </a:t>
            </a:r>
            <a:r>
              <a:rPr lang="en-US" sz="2800" i="1" dirty="0" smtClean="0"/>
              <a:t>P</a:t>
            </a:r>
            <a:r>
              <a:rPr lang="en-US" sz="2800" dirty="0" smtClean="0"/>
              <a:t> and GPS trajectory</a:t>
            </a:r>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Stay points </a:t>
            </a:r>
            <a:r>
              <a:rPr lang="en-US" sz="2800" i="1" dirty="0" smtClean="0"/>
              <a:t>S</a:t>
            </a:r>
            <a:r>
              <a:rPr lang="en-US" sz="2800" dirty="0" smtClean="0"/>
              <a:t>={s</a:t>
            </a:r>
            <a:r>
              <a:rPr lang="en-US" sz="1800" dirty="0" smtClean="0"/>
              <a:t>1</a:t>
            </a:r>
            <a:r>
              <a:rPr lang="en-US" sz="2800" dirty="0" smtClean="0"/>
              <a:t>, s</a:t>
            </a:r>
            <a:r>
              <a:rPr lang="en-US" sz="1800" dirty="0" smtClean="0"/>
              <a:t>2</a:t>
            </a:r>
            <a:r>
              <a:rPr lang="en-US" sz="2800" dirty="0" smtClean="0"/>
              <a:t>,…, </a:t>
            </a:r>
            <a:r>
              <a:rPr lang="en-US" sz="2800" dirty="0" err="1" smtClean="0"/>
              <a:t>s</a:t>
            </a:r>
            <a:r>
              <a:rPr lang="en-US" sz="1800" dirty="0" err="1" smtClean="0"/>
              <a:t>n</a:t>
            </a:r>
            <a:r>
              <a:rPr lang="en-US" sz="2800" dirty="0" smtClean="0"/>
              <a:t>}.</a:t>
            </a:r>
          </a:p>
          <a:p>
            <a:pPr lvl="1"/>
            <a:r>
              <a:rPr lang="en-US" sz="2000" dirty="0" smtClean="0"/>
              <a:t>Stands for a geo-region where a user has stayed for a while</a:t>
            </a:r>
          </a:p>
          <a:p>
            <a:pPr lvl="1"/>
            <a:r>
              <a:rPr lang="en-US" sz="2000" dirty="0" smtClean="0"/>
              <a:t>Carry a semantic meaning beyond a raw GPS point</a:t>
            </a:r>
          </a:p>
          <a:p>
            <a:pPr>
              <a:spcBef>
                <a:spcPts val="1440"/>
              </a:spcBef>
            </a:pPr>
            <a:r>
              <a:rPr lang="en-US" sz="2800" dirty="0" smtClean="0"/>
              <a:t>Location history: </a:t>
            </a:r>
          </a:p>
          <a:p>
            <a:pPr lvl="1"/>
            <a:r>
              <a:rPr lang="en-US" sz="2000" dirty="0" smtClean="0"/>
              <a:t>represented by a sequence of stay points</a:t>
            </a:r>
          </a:p>
          <a:p>
            <a:pPr lvl="1"/>
            <a:r>
              <a:rPr lang="en-US" sz="2000" dirty="0" smtClean="0"/>
              <a:t>with transition intervals </a:t>
            </a:r>
          </a:p>
          <a:p>
            <a:pPr lvl="2"/>
            <a:endParaRPr lang="en-US" sz="2000" dirty="0"/>
          </a:p>
        </p:txBody>
      </p:sp>
      <p:pic>
        <p:nvPicPr>
          <p:cNvPr id="4" name="Picture 3"/>
          <p:cNvPicPr/>
          <p:nvPr/>
        </p:nvPicPr>
        <p:blipFill>
          <a:blip r:embed="rId2"/>
          <a:srcRect/>
          <a:stretch>
            <a:fillRect/>
          </a:stretch>
        </p:blipFill>
        <p:spPr bwMode="auto">
          <a:xfrm>
            <a:off x="1459543" y="2602975"/>
            <a:ext cx="7886755" cy="1885963"/>
          </a:xfrm>
          <a:prstGeom prst="rect">
            <a:avLst/>
          </a:prstGeom>
          <a:noFill/>
          <a:ln w="9525">
            <a:noFill/>
            <a:miter lim="800000"/>
            <a:headEnd/>
            <a:tailEnd/>
          </a:ln>
        </p:spPr>
      </p:pic>
      <p:sp>
        <p:nvSpPr>
          <p:cNvPr id="1026" name="Rectangle 2"/>
          <p:cNvSpPr>
            <a:spLocks noChangeArrowheads="1"/>
          </p:cNvSpPr>
          <p:nvPr/>
        </p:nvSpPr>
        <p:spPr bwMode="auto">
          <a:xfrm>
            <a:off x="0" y="0"/>
            <a:ext cx="221664" cy="557076"/>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a:srcRect l="29698" r="23411" b="-53846"/>
          <a:stretch>
            <a:fillRect/>
          </a:stretch>
        </p:blipFill>
        <p:spPr bwMode="auto">
          <a:xfrm>
            <a:off x="4739866" y="6707462"/>
            <a:ext cx="5207857" cy="77153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14135</TotalTime>
  <Words>1007</Words>
  <Application>Microsoft PowerPoint</Application>
  <PresentationFormat>Custom</PresentationFormat>
  <Paragraphs>231</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Mining Interesting Locations and Travel Sequences From GPS Trajectories</vt:lpstr>
      <vt:lpstr>Outline</vt:lpstr>
      <vt:lpstr>Background</vt:lpstr>
      <vt:lpstr>Motivation</vt:lpstr>
      <vt:lpstr>Strategy</vt:lpstr>
      <vt:lpstr>Slide 6</vt:lpstr>
      <vt:lpstr>Slide 7</vt:lpstr>
      <vt:lpstr>Difficulty</vt:lpstr>
      <vt:lpstr>Solution – Step 1: Modeling Human Location History </vt:lpstr>
      <vt:lpstr>Slide 10</vt:lpstr>
      <vt:lpstr>Solution – 2. The HITS-Based Inference</vt:lpstr>
      <vt:lpstr>Slide 12</vt:lpstr>
      <vt:lpstr>Slide 13</vt:lpstr>
      <vt:lpstr>Solution – 3. Detecting Classical Travel Sequence</vt:lpstr>
      <vt:lpstr>Experiments</vt:lpstr>
      <vt:lpstr>GPS Devices and Users</vt:lpstr>
      <vt:lpstr>Slide 17</vt:lpstr>
      <vt:lpstr>Evaluation Approach</vt:lpstr>
      <vt:lpstr>Evaluation Approach</vt:lpstr>
      <vt:lpstr>Results on Evaluating Interesting Locations</vt:lpstr>
      <vt:lpstr>Results on Evaluating Interesting Locations</vt:lpstr>
      <vt:lpstr>Results on Evaluating Travel Sequences</vt:lpstr>
      <vt:lpstr>Slide 23</vt:lpstr>
      <vt:lpstr>Investigating in our method</vt:lpstr>
      <vt:lpstr>Slide 25</vt:lpstr>
      <vt:lpstr>Conclusion</vt:lpstr>
      <vt:lpstr>Thanks!</vt:lpstr>
    </vt:vector>
  </TitlesOfParts>
  <Company>Insight Creative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&lt;presentation title here&gt;</dc:title>
  <dc:creator>&lt;speaker name here&gt;</dc:creator>
  <dc:description>Template design: Mark Johnson, Silver Fox Productions
Formatter:
Event Date:
Event Location:
Speech Length:
Audience:
Key Topics:</dc:description>
  <cp:lastModifiedBy>Yu Zheng</cp:lastModifiedBy>
  <cp:revision>1674</cp:revision>
  <dcterms:created xsi:type="dcterms:W3CDTF">2006-07-12T22:22:29Z</dcterms:created>
  <dcterms:modified xsi:type="dcterms:W3CDTF">2009-04-18T05:55:34Z</dcterms:modified>
</cp:coreProperties>
</file>