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Default Extension="bin" ContentType="application/vnd.openxmlformats-officedocument.oleObject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56" r:id="rId2"/>
    <p:sldId id="257" r:id="rId3"/>
    <p:sldId id="258" r:id="rId4"/>
    <p:sldId id="262" r:id="rId5"/>
    <p:sldId id="259" r:id="rId6"/>
    <p:sldId id="260" r:id="rId7"/>
    <p:sldId id="276" r:id="rId8"/>
    <p:sldId id="261" r:id="rId9"/>
    <p:sldId id="263" r:id="rId10"/>
    <p:sldId id="269" r:id="rId11"/>
    <p:sldId id="265" r:id="rId12"/>
    <p:sldId id="266" r:id="rId13"/>
    <p:sldId id="268" r:id="rId14"/>
    <p:sldId id="267" r:id="rId15"/>
    <p:sldId id="275" r:id="rId16"/>
    <p:sldId id="264" r:id="rId17"/>
    <p:sldId id="271" r:id="rId18"/>
    <p:sldId id="270" r:id="rId19"/>
    <p:sldId id="272" r:id="rId20"/>
    <p:sldId id="273" r:id="rId21"/>
    <p:sldId id="274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100" d="100"/>
          <a:sy n="100" d="100"/>
        </p:scale>
        <p:origin x="-288" y="-18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AAC7813-8882-4FE9-835D-71E1D93EA223}" type="datetimeFigureOut">
              <a:rPr lang="zh-CN" altLang="en-US" smtClean="0"/>
              <a:t>2008/9/19</a:t>
            </a:fld>
            <a:endParaRPr lang="zh-CN" alt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EEC2CEE-C3A1-4E8A-9D1D-63FED8726EB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8083C6-F4B1-4E96-A898-035953896C18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9/19/2008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9/19/2008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9/19/2008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9/19/2008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9/19/2008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9/19/2008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9/19/2008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9/19/2008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9/19/2008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9/19/2008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9/19/2008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9/19/2008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7.emf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7" Type="http://schemas.openxmlformats.org/officeDocument/2006/relationships/image" Target="../media/image30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em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oleObject1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zh-CN" dirty="0" smtClean="0"/>
              <a:t>Understanding User Mobility Based on GPS Data</a:t>
            </a:r>
            <a:endParaRPr lang="zh-CN" alt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altLang="zh-CN" dirty="0" smtClean="0"/>
              <a:t>Yu Zheng</a:t>
            </a:r>
          </a:p>
          <a:p>
            <a:r>
              <a:rPr lang="en-US" altLang="zh-CN" dirty="0" smtClean="0"/>
              <a:t>Microsoft Research Asia</a:t>
            </a:r>
            <a:endParaRPr lang="zh-CN" alt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Feature </a:t>
            </a:r>
            <a:r>
              <a:rPr lang="en-US" altLang="zh-CN" dirty="0" smtClean="0"/>
              <a:t>Extraction (1)</a:t>
            </a:r>
            <a:endParaRPr lang="zh-CN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 smtClean="0"/>
              <a:t>Features</a:t>
            </a:r>
          </a:p>
          <a:p>
            <a:pPr lvl="1"/>
            <a:endParaRPr lang="zh-CN" alt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1600200" y="2590800"/>
          <a:ext cx="5943599" cy="2943793"/>
        </p:xfrm>
        <a:graphic>
          <a:graphicData uri="http://schemas.openxmlformats.org/drawingml/2006/table">
            <a:tbl>
              <a:tblPr/>
              <a:tblGrid>
                <a:gridCol w="860006"/>
                <a:gridCol w="847197"/>
                <a:gridCol w="4236396"/>
              </a:tblGrid>
              <a:tr h="28339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1">
                          <a:latin typeface="Times"/>
                          <a:ea typeface="宋体"/>
                        </a:rPr>
                        <a:t>Category</a:t>
                      </a:r>
                      <a:endParaRPr lang="zh-CN" sz="1400">
                        <a:latin typeface="Times New Roman"/>
                        <a:ea typeface="宋体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b="1">
                          <a:latin typeface="Times"/>
                          <a:ea typeface="宋体"/>
                        </a:rPr>
                        <a:t>Features</a:t>
                      </a:r>
                      <a:endParaRPr lang="zh-CN" sz="1400">
                        <a:latin typeface="Times New Roman"/>
                        <a:ea typeface="宋体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1">
                          <a:latin typeface="Times"/>
                          <a:ea typeface="宋体"/>
                        </a:rPr>
                        <a:t>Significance</a:t>
                      </a:r>
                      <a:endParaRPr lang="zh-CN" sz="1400">
                        <a:latin typeface="Times New Roman"/>
                        <a:ea typeface="宋体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3390">
                <a:tc rowSpan="6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>
                          <a:latin typeface="Times"/>
                          <a:ea typeface="宋体"/>
                        </a:rPr>
                        <a:t>Basic Features</a:t>
                      </a:r>
                      <a:endParaRPr lang="zh-CN" sz="1400">
                        <a:latin typeface="Times New Roman"/>
                        <a:ea typeface="宋体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>
                          <a:latin typeface="Times"/>
                          <a:ea typeface="宋体"/>
                        </a:rPr>
                        <a:t>Dist</a:t>
                      </a:r>
                      <a:endParaRPr lang="zh-CN" sz="1400">
                        <a:latin typeface="Times New Roman"/>
                        <a:ea typeface="宋体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>
                          <a:latin typeface="Times"/>
                          <a:ea typeface="宋体"/>
                        </a:rPr>
                        <a:t>Distance of a segment</a:t>
                      </a:r>
                      <a:endParaRPr lang="zh-CN" sz="1400">
                        <a:latin typeface="Times New Roman"/>
                        <a:ea typeface="宋体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7183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>
                          <a:latin typeface="Times"/>
                          <a:ea typeface="宋体"/>
                        </a:rPr>
                        <a:t>MaxV</a:t>
                      </a:r>
                      <a:r>
                        <a:rPr lang="en-US" sz="1400" i="1">
                          <a:latin typeface="Times"/>
                          <a:ea typeface="宋体"/>
                        </a:rPr>
                        <a:t>i</a:t>
                      </a:r>
                      <a:endParaRPr lang="zh-CN" sz="1400">
                        <a:latin typeface="Times New Roman"/>
                        <a:ea typeface="宋体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>
                          <a:latin typeface="Times"/>
                          <a:ea typeface="宋体"/>
                        </a:rPr>
                        <a:t>The</a:t>
                      </a:r>
                      <a:r>
                        <a:rPr lang="en-US" sz="1400" i="1">
                          <a:latin typeface="Times"/>
                          <a:ea typeface="宋体"/>
                        </a:rPr>
                        <a:t> i</a:t>
                      </a:r>
                      <a:r>
                        <a:rPr lang="en-US" sz="1400">
                          <a:latin typeface="Times"/>
                          <a:ea typeface="宋体"/>
                        </a:rPr>
                        <a:t>th maximal velocity of a segment</a:t>
                      </a:r>
                      <a:endParaRPr lang="zh-CN" sz="1400">
                        <a:latin typeface="Times New Roman"/>
                        <a:ea typeface="宋体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0376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>
                          <a:latin typeface="Times"/>
                          <a:ea typeface="宋体"/>
                        </a:rPr>
                        <a:t>MaxA</a:t>
                      </a:r>
                      <a:r>
                        <a:rPr lang="en-US" sz="1400" i="1">
                          <a:latin typeface="Times"/>
                          <a:ea typeface="宋体"/>
                        </a:rPr>
                        <a:t>i</a:t>
                      </a:r>
                      <a:endParaRPr lang="zh-CN" sz="1400">
                        <a:latin typeface="Times New Roman"/>
                        <a:ea typeface="宋体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>
                          <a:latin typeface="Times"/>
                          <a:ea typeface="宋体"/>
                        </a:rPr>
                        <a:t>The </a:t>
                      </a:r>
                      <a:r>
                        <a:rPr lang="en-US" sz="1400" i="1">
                          <a:latin typeface="Times"/>
                          <a:ea typeface="宋体"/>
                        </a:rPr>
                        <a:t>i</a:t>
                      </a:r>
                      <a:r>
                        <a:rPr lang="en-US" sz="1400">
                          <a:latin typeface="Times"/>
                          <a:ea typeface="宋体"/>
                        </a:rPr>
                        <a:t>th maximal acceleration of a segment</a:t>
                      </a:r>
                      <a:endParaRPr lang="zh-CN" sz="1400">
                        <a:latin typeface="Times New Roman"/>
                        <a:ea typeface="宋体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3569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>
                          <a:latin typeface="Times"/>
                          <a:ea typeface="宋体"/>
                        </a:rPr>
                        <a:t>AV</a:t>
                      </a:r>
                      <a:endParaRPr lang="zh-CN" sz="1400">
                        <a:latin typeface="Times New Roman"/>
                        <a:ea typeface="宋体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>
                          <a:latin typeface="Times"/>
                          <a:ea typeface="宋体"/>
                        </a:rPr>
                        <a:t>Average velocity of a segment</a:t>
                      </a:r>
                      <a:endParaRPr lang="zh-CN" sz="1400">
                        <a:latin typeface="Times New Roman"/>
                        <a:ea typeface="宋体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1441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>
                          <a:latin typeface="Times"/>
                          <a:ea typeface="宋体"/>
                        </a:rPr>
                        <a:t>EV</a:t>
                      </a:r>
                      <a:endParaRPr lang="zh-CN" sz="1400">
                        <a:latin typeface="Times New Roman"/>
                        <a:ea typeface="宋体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>
                          <a:latin typeface="Times"/>
                          <a:ea typeface="宋体"/>
                        </a:rPr>
                        <a:t>Expectation of velocity of GPS points in a segment </a:t>
                      </a:r>
                      <a:endParaRPr lang="zh-CN" sz="1400">
                        <a:latin typeface="Times New Roman"/>
                        <a:ea typeface="宋体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4274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>
                          <a:latin typeface="Times"/>
                          <a:ea typeface="宋体"/>
                        </a:rPr>
                        <a:t>DV</a:t>
                      </a:r>
                      <a:endParaRPr lang="zh-CN" sz="1400">
                        <a:latin typeface="Times New Roman"/>
                        <a:ea typeface="宋体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>
                          <a:latin typeface="Times"/>
                          <a:ea typeface="宋体"/>
                        </a:rPr>
                        <a:t>Variance of velocity of GPS points in a segment</a:t>
                      </a:r>
                      <a:endParaRPr lang="zh-CN" sz="1400">
                        <a:latin typeface="Times New Roman"/>
                        <a:ea typeface="宋体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3390">
                <a:tc row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>
                          <a:latin typeface="Times"/>
                          <a:ea typeface="宋体"/>
                        </a:rPr>
                        <a:t>Advanced Features</a:t>
                      </a:r>
                      <a:endParaRPr lang="zh-CN" sz="1400">
                        <a:latin typeface="Times New Roman"/>
                        <a:ea typeface="宋体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>
                          <a:latin typeface="Times"/>
                          <a:ea typeface="宋体"/>
                        </a:rPr>
                        <a:t>HCR</a:t>
                      </a:r>
                      <a:endParaRPr lang="zh-CN" sz="1400">
                        <a:latin typeface="Times New Roman"/>
                        <a:ea typeface="宋体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>
                          <a:latin typeface="Times"/>
                          <a:ea typeface="宋体"/>
                        </a:rPr>
                        <a:t>Heading Change Rate</a:t>
                      </a:r>
                      <a:endParaRPr lang="zh-CN" sz="1400">
                        <a:latin typeface="Times New Roman"/>
                        <a:ea typeface="宋体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</a:tr>
              <a:tr h="283390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>
                          <a:latin typeface="Times"/>
                          <a:ea typeface="宋体"/>
                        </a:rPr>
                        <a:t>SR</a:t>
                      </a:r>
                      <a:endParaRPr lang="zh-CN" sz="1400">
                        <a:latin typeface="Times New Roman"/>
                        <a:ea typeface="宋体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>
                          <a:latin typeface="Times"/>
                          <a:ea typeface="宋体"/>
                        </a:rPr>
                        <a:t>Stop Rate</a:t>
                      </a:r>
                      <a:endParaRPr lang="zh-CN" sz="1400">
                        <a:latin typeface="Times New Roman"/>
                        <a:ea typeface="宋体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</a:tr>
              <a:tr h="283390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>
                          <a:latin typeface="Times"/>
                          <a:ea typeface="宋体"/>
                        </a:rPr>
                        <a:t>VCR</a:t>
                      </a:r>
                      <a:endParaRPr lang="zh-CN" sz="1400">
                        <a:latin typeface="Times New Roman"/>
                        <a:ea typeface="宋体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Times"/>
                          <a:ea typeface="宋体"/>
                        </a:rPr>
                        <a:t>Velocity Change Rate</a:t>
                      </a:r>
                      <a:endParaRPr lang="zh-CN" sz="1400" dirty="0">
                        <a:latin typeface="Times New Roman"/>
                        <a:ea typeface="宋体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Feature Extraction (2)</a:t>
            </a:r>
            <a:endParaRPr lang="zh-CN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077200" cy="4525963"/>
          </a:xfrm>
        </p:spPr>
        <p:txBody>
          <a:bodyPr>
            <a:normAutofit/>
          </a:bodyPr>
          <a:lstStyle/>
          <a:p>
            <a:r>
              <a:rPr lang="en-US" altLang="zh-CN" sz="2000" dirty="0" smtClean="0"/>
              <a:t>Our features </a:t>
            </a:r>
            <a:r>
              <a:rPr lang="en-US" altLang="zh-CN" sz="2000" dirty="0" smtClean="0"/>
              <a:t>are more discriminative than velocity</a:t>
            </a:r>
          </a:p>
          <a:p>
            <a:pPr lvl="1"/>
            <a:r>
              <a:rPr lang="en-US" altLang="zh-CN" sz="1800" dirty="0" smtClean="0"/>
              <a:t>Heading Change Rate (HCR)</a:t>
            </a:r>
          </a:p>
          <a:p>
            <a:pPr lvl="1"/>
            <a:r>
              <a:rPr lang="en-US" altLang="zh-CN" sz="1800" dirty="0" smtClean="0"/>
              <a:t>Stop Rate (SR)</a:t>
            </a:r>
          </a:p>
          <a:p>
            <a:pPr lvl="1"/>
            <a:r>
              <a:rPr lang="en-US" altLang="zh-CN" sz="1800" dirty="0" smtClean="0">
                <a:solidFill>
                  <a:schemeClr val="bg1">
                    <a:lumMod val="65000"/>
                  </a:schemeClr>
                </a:solidFill>
              </a:rPr>
              <a:t>Velocity change rate (VCR)</a:t>
            </a:r>
          </a:p>
          <a:p>
            <a:pPr lvl="1"/>
            <a:r>
              <a:rPr lang="en-US" altLang="zh-CN" sz="1600" dirty="0" smtClean="0"/>
              <a:t>&gt;65 accuracy </a:t>
            </a:r>
            <a:endParaRPr lang="en-US" altLang="zh-CN" sz="2000" dirty="0" smtClean="0"/>
          </a:p>
        </p:txBody>
      </p:sp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3962400"/>
            <a:ext cx="4267200" cy="88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43000" y="5105400"/>
            <a:ext cx="2741109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181600" y="3810000"/>
            <a:ext cx="3392905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43000"/>
          </a:xfrm>
        </p:spPr>
        <p:txBody>
          <a:bodyPr>
            <a:normAutofit/>
          </a:bodyPr>
          <a:lstStyle/>
          <a:p>
            <a:r>
              <a:rPr lang="en-US" altLang="zh-CN" dirty="0" smtClean="0"/>
              <a:t>Graph-Based </a:t>
            </a:r>
            <a:r>
              <a:rPr lang="en-US" altLang="zh-CN" dirty="0" smtClean="0"/>
              <a:t>Post-Processing (1)</a:t>
            </a:r>
            <a:endParaRPr lang="zh-CN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524000"/>
            <a:ext cx="7696200" cy="4648200"/>
          </a:xfrm>
        </p:spPr>
        <p:txBody>
          <a:bodyPr>
            <a:normAutofit/>
          </a:bodyPr>
          <a:lstStyle/>
          <a:p>
            <a:r>
              <a:rPr lang="en-US" altLang="zh-CN" sz="2000" dirty="0" smtClean="0"/>
              <a:t>Using location-constraints to improve the inference performance??</a:t>
            </a:r>
          </a:p>
          <a:p>
            <a:endParaRPr lang="en-US" altLang="zh-CN" sz="2000" dirty="0" smtClean="0"/>
          </a:p>
        </p:txBody>
      </p:sp>
      <p:grpSp>
        <p:nvGrpSpPr>
          <p:cNvPr id="7" name="Group 39"/>
          <p:cNvGrpSpPr/>
          <p:nvPr/>
        </p:nvGrpSpPr>
        <p:grpSpPr>
          <a:xfrm>
            <a:off x="2209800" y="3886200"/>
            <a:ext cx="1219200" cy="1219200"/>
            <a:chOff x="2133600" y="4267200"/>
            <a:chExt cx="1219200" cy="1219200"/>
          </a:xfrm>
        </p:grpSpPr>
        <p:cxnSp>
          <p:nvCxnSpPr>
            <p:cNvPr id="37" name="Straight Connector 36"/>
            <p:cNvCxnSpPr/>
            <p:nvPr/>
          </p:nvCxnSpPr>
          <p:spPr>
            <a:xfrm rot="16200000" flipH="1">
              <a:off x="2171700" y="4381500"/>
              <a:ext cx="1219200" cy="990600"/>
            </a:xfrm>
            <a:prstGeom prst="line">
              <a:avLst/>
            </a:prstGeom>
            <a:ln w="762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 rot="5400000">
              <a:off x="2133600" y="4267200"/>
              <a:ext cx="1219200" cy="1219200"/>
            </a:xfrm>
            <a:prstGeom prst="line">
              <a:avLst/>
            </a:prstGeom>
            <a:ln w="762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" name="Group 40"/>
          <p:cNvGrpSpPr/>
          <p:nvPr/>
        </p:nvGrpSpPr>
        <p:grpSpPr>
          <a:xfrm>
            <a:off x="6096000" y="3886200"/>
            <a:ext cx="1219200" cy="1219200"/>
            <a:chOff x="2133600" y="4267200"/>
            <a:chExt cx="1219200" cy="1219200"/>
          </a:xfrm>
        </p:grpSpPr>
        <p:cxnSp>
          <p:nvCxnSpPr>
            <p:cNvPr id="42" name="Straight Connector 41"/>
            <p:cNvCxnSpPr/>
            <p:nvPr/>
          </p:nvCxnSpPr>
          <p:spPr>
            <a:xfrm rot="16200000" flipH="1">
              <a:off x="2171700" y="4381500"/>
              <a:ext cx="1219200" cy="990600"/>
            </a:xfrm>
            <a:prstGeom prst="line">
              <a:avLst/>
            </a:prstGeom>
            <a:ln w="762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 rot="5400000">
              <a:off x="2133600" y="4267200"/>
              <a:ext cx="1219200" cy="1219200"/>
            </a:xfrm>
            <a:prstGeom prst="line">
              <a:avLst/>
            </a:prstGeom>
            <a:ln w="762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40" name="Picture 39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3000" y="3048000"/>
            <a:ext cx="7010400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Graph-Based Post-Processing (2)</a:t>
            </a:r>
            <a:endParaRPr lang="zh-CN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600200"/>
            <a:ext cx="7772400" cy="4525963"/>
          </a:xfrm>
        </p:spPr>
        <p:txBody>
          <a:bodyPr>
            <a:normAutofit/>
          </a:bodyPr>
          <a:lstStyle/>
          <a:p>
            <a:r>
              <a:rPr lang="en-US" altLang="zh-CN" sz="2200" dirty="0" smtClean="0"/>
              <a:t>Transition probability between different transportation </a:t>
            </a:r>
            <a:r>
              <a:rPr lang="en-US" altLang="zh-CN" sz="2200" dirty="0" smtClean="0"/>
              <a:t>modes</a:t>
            </a:r>
            <a:endParaRPr lang="en-US" altLang="zh-CN" sz="2200" dirty="0" smtClean="0"/>
          </a:p>
          <a:p>
            <a:pPr lvl="1"/>
            <a:r>
              <a:rPr lang="en-US" altLang="zh-CN" sz="1600" dirty="0" smtClean="0"/>
              <a:t>P(</a:t>
            </a:r>
            <a:r>
              <a:rPr lang="en-US" altLang="zh-CN" sz="1600" dirty="0" err="1" smtClean="0"/>
              <a:t>Bike|Walk</a:t>
            </a:r>
            <a:r>
              <a:rPr lang="en-US" altLang="zh-CN" sz="1600" dirty="0" smtClean="0"/>
              <a:t>)  and  P(</a:t>
            </a:r>
            <a:r>
              <a:rPr lang="en-US" altLang="zh-CN" sz="1600" dirty="0" err="1" smtClean="0"/>
              <a:t>Bike|Driving</a:t>
            </a:r>
            <a:r>
              <a:rPr lang="en-US" altLang="zh-CN" sz="1600" dirty="0" smtClean="0"/>
              <a:t>)</a:t>
            </a:r>
            <a:endParaRPr lang="en-US" altLang="zh-CN" sz="1600" dirty="0" smtClean="0"/>
          </a:p>
        </p:txBody>
      </p:sp>
      <p:pic>
        <p:nvPicPr>
          <p:cNvPr id="4" name="Picture 3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3000" y="2590800"/>
            <a:ext cx="6019800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1447800" y="5181600"/>
            <a:ext cx="5715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Segment[</a:t>
            </a:r>
            <a:r>
              <a:rPr lang="en-US" dirty="0" err="1" smtClean="0"/>
              <a:t>i</a:t>
            </a:r>
            <a:r>
              <a:rPr lang="en-US" dirty="0" smtClean="0"/>
              <a:t>].P(Bike) = Segment[</a:t>
            </a:r>
            <a:r>
              <a:rPr lang="en-US" dirty="0" err="1" smtClean="0"/>
              <a:t>i</a:t>
            </a:r>
            <a:r>
              <a:rPr lang="en-US" dirty="0" smtClean="0"/>
              <a:t>].P(Bike) * P(</a:t>
            </a:r>
            <a:r>
              <a:rPr lang="en-US" dirty="0" err="1" smtClean="0"/>
              <a:t>Bike|Car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447800" y="5791200"/>
            <a:ext cx="5715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Segment[</a:t>
            </a:r>
            <a:r>
              <a:rPr lang="en-US" dirty="0" err="1" smtClean="0"/>
              <a:t>i</a:t>
            </a:r>
            <a:r>
              <a:rPr lang="en-US" dirty="0" smtClean="0"/>
              <a:t>].P(Walk) = Segment[</a:t>
            </a:r>
            <a:r>
              <a:rPr lang="en-US" dirty="0" err="1" smtClean="0"/>
              <a:t>i</a:t>
            </a:r>
            <a:r>
              <a:rPr lang="en-US" dirty="0" smtClean="0"/>
              <a:t>].P(Walk) * P(</a:t>
            </a:r>
            <a:r>
              <a:rPr lang="en-US" dirty="0" err="1" smtClean="0"/>
              <a:t>Walk|Car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7" name="L-Shape 6"/>
          <p:cNvSpPr/>
          <p:nvPr/>
        </p:nvSpPr>
        <p:spPr>
          <a:xfrm rot="19514367">
            <a:off x="7274791" y="5792705"/>
            <a:ext cx="642078" cy="326523"/>
          </a:xfrm>
          <a:prstGeom prst="corner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92D050"/>
              </a:solidFill>
            </a:endParaRPr>
          </a:p>
        </p:txBody>
      </p:sp>
      <p:sp>
        <p:nvSpPr>
          <p:cNvPr id="8" name="Multiply 7"/>
          <p:cNvSpPr/>
          <p:nvPr/>
        </p:nvSpPr>
        <p:spPr>
          <a:xfrm>
            <a:off x="7239000" y="5105400"/>
            <a:ext cx="609600" cy="533400"/>
          </a:xfrm>
          <a:prstGeom prst="mathMultiply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Graph-Based </a:t>
            </a:r>
            <a:r>
              <a:rPr lang="en-US" altLang="zh-CN" dirty="0" smtClean="0"/>
              <a:t>Post-Processing (3)</a:t>
            </a:r>
            <a:endParaRPr lang="zh-CN" altLang="en-US" dirty="0"/>
          </a:p>
        </p:txBody>
      </p:sp>
      <p:pic>
        <p:nvPicPr>
          <p:cNvPr id="52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32093" y="3048000"/>
            <a:ext cx="4759507" cy="32583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3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800" y="2895600"/>
            <a:ext cx="3886200" cy="35069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4" name="Content Placeholder 2"/>
          <p:cNvSpPr>
            <a:spLocks noGrp="1"/>
          </p:cNvSpPr>
          <p:nvPr>
            <p:ph idx="1"/>
          </p:nvPr>
        </p:nvSpPr>
        <p:spPr>
          <a:xfrm>
            <a:off x="381000" y="1371601"/>
            <a:ext cx="8305800" cy="1524000"/>
          </a:xfrm>
        </p:spPr>
        <p:txBody>
          <a:bodyPr>
            <a:normAutofit/>
          </a:bodyPr>
          <a:lstStyle/>
          <a:p>
            <a:r>
              <a:rPr lang="en-US" altLang="zh-CN" sz="2200" dirty="0" smtClean="0"/>
              <a:t>Mine </a:t>
            </a:r>
            <a:r>
              <a:rPr lang="en-US" altLang="zh-CN" sz="2200" dirty="0" smtClean="0"/>
              <a:t>a implied road network from users’ GPS logs </a:t>
            </a:r>
          </a:p>
          <a:p>
            <a:pPr lvl="1"/>
            <a:r>
              <a:rPr lang="en-US" altLang="zh-CN" sz="1800" dirty="0" smtClean="0"/>
              <a:t>Use the location </a:t>
            </a:r>
            <a:r>
              <a:rPr lang="en-US" altLang="zh-CN" sz="1800" dirty="0" smtClean="0"/>
              <a:t>constraints </a:t>
            </a:r>
            <a:r>
              <a:rPr lang="en-US" altLang="zh-CN" sz="1800" dirty="0" smtClean="0"/>
              <a:t>and typical user behaviors as probabilistic cues</a:t>
            </a:r>
          </a:p>
          <a:p>
            <a:pPr lvl="1"/>
            <a:r>
              <a:rPr lang="en-US" altLang="zh-CN" sz="1800" dirty="0" smtClean="0"/>
              <a:t>Being independent of the map information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Graph-Based </a:t>
            </a:r>
            <a:r>
              <a:rPr lang="en-US" altLang="zh-CN" smtClean="0"/>
              <a:t>Post-Processing </a:t>
            </a:r>
            <a:r>
              <a:rPr lang="en-US" altLang="zh-CN" smtClean="0"/>
              <a:t>(4)</a:t>
            </a:r>
            <a:endParaRPr lang="zh-CN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4" name="Picture 3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24400" y="2895600"/>
            <a:ext cx="4038600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600" y="1524000"/>
            <a:ext cx="41148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Experiments  (1)</a:t>
            </a:r>
            <a:endParaRPr lang="zh-CN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 smtClean="0"/>
              <a:t>Framework of Experiments</a:t>
            </a:r>
            <a:endParaRPr lang="zh-CN" altLang="en-US" dirty="0"/>
          </a:p>
        </p:txBody>
      </p:sp>
      <p:pic>
        <p:nvPicPr>
          <p:cNvPr id="6" name="Picture 5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62200" y="2971800"/>
            <a:ext cx="388620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62000"/>
          </a:xfrm>
        </p:spPr>
        <p:txBody>
          <a:bodyPr>
            <a:normAutofit/>
          </a:bodyPr>
          <a:lstStyle/>
          <a:p>
            <a:r>
              <a:rPr lang="en-US" altLang="zh-CN" sz="4000" dirty="0" smtClean="0"/>
              <a:t>Data and Devices</a:t>
            </a:r>
            <a:endParaRPr lang="zh-CN" altLang="en-US" sz="4000" dirty="0"/>
          </a:p>
        </p:txBody>
      </p:sp>
      <p:pic>
        <p:nvPicPr>
          <p:cNvPr id="4" name="Content Placeholder 3" descr="IMAGE_45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293620" y="771525"/>
            <a:ext cx="2273299" cy="1704975"/>
          </a:xfrm>
          <a:ln>
            <a:solidFill>
              <a:schemeClr val="tx1"/>
            </a:solidFill>
          </a:ln>
        </p:spPr>
      </p:pic>
      <p:pic>
        <p:nvPicPr>
          <p:cNvPr id="6" name="Picture 5" descr="GPS loggers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5556" y="773049"/>
            <a:ext cx="2273300" cy="1704975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8" name="Picture 7" descr="GPS devices-all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762000"/>
            <a:ext cx="2286000" cy="17145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1" name="Picture 10" descr="GPS-phone-small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48856" y="762000"/>
            <a:ext cx="2286000" cy="17145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2" name="Picture 11" descr="Beijing map.bmp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419600" y="2590801"/>
            <a:ext cx="4724400" cy="42672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3" name="Picture 12" descr="China map.bmp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2590800"/>
            <a:ext cx="4343400" cy="426720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Experiments (2)</a:t>
            </a:r>
            <a:endParaRPr lang="zh-CN" alt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1524000" y="2895600"/>
          <a:ext cx="5943598" cy="2362200"/>
        </p:xfrm>
        <a:graphic>
          <a:graphicData uri="http://schemas.openxmlformats.org/drawingml/2006/table">
            <a:tbl>
              <a:tblPr/>
              <a:tblGrid>
                <a:gridCol w="627695"/>
                <a:gridCol w="893668"/>
                <a:gridCol w="750042"/>
                <a:gridCol w="750042"/>
                <a:gridCol w="528399"/>
                <a:gridCol w="893668"/>
                <a:gridCol w="750042"/>
                <a:gridCol w="750042"/>
              </a:tblGrid>
              <a:tr h="29527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>
                          <a:latin typeface="Times New Roman"/>
                          <a:ea typeface="宋体"/>
                        </a:rPr>
                        <a:t>Rank</a:t>
                      </a:r>
                      <a:endParaRPr lang="zh-CN" sz="1600">
                        <a:latin typeface="Times New Roman"/>
                        <a:ea typeface="宋体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>
                          <a:latin typeface="Times New Roman"/>
                          <a:ea typeface="宋体"/>
                        </a:rPr>
                        <a:t>Feature</a:t>
                      </a:r>
                      <a:endParaRPr lang="zh-CN" sz="1600">
                        <a:latin typeface="Times New Roman"/>
                        <a:ea typeface="宋体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i="1">
                          <a:latin typeface="Times New Roman"/>
                          <a:ea typeface="宋体"/>
                        </a:rPr>
                        <a:t>A</a:t>
                      </a:r>
                      <a:r>
                        <a:rPr lang="en-US" sz="1400" i="1" baseline="-25000">
                          <a:latin typeface="Times New Roman"/>
                          <a:ea typeface="宋体"/>
                        </a:rPr>
                        <a:t>S</a:t>
                      </a:r>
                      <a:endParaRPr lang="zh-CN" sz="1600">
                        <a:latin typeface="Times New Roman"/>
                        <a:ea typeface="宋体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i="1">
                          <a:latin typeface="Times New Roman"/>
                          <a:ea typeface="宋体"/>
                        </a:rPr>
                        <a:t>A</a:t>
                      </a:r>
                      <a:r>
                        <a:rPr lang="en-US" sz="1400" i="1" baseline="-25000">
                          <a:latin typeface="Times New Roman"/>
                          <a:ea typeface="宋体"/>
                        </a:rPr>
                        <a:t>D</a:t>
                      </a:r>
                      <a:endParaRPr lang="zh-CN" sz="1600">
                        <a:latin typeface="Times New Roman"/>
                        <a:ea typeface="宋体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>
                          <a:latin typeface="Times New Roman"/>
                          <a:ea typeface="宋体"/>
                        </a:rPr>
                        <a:t>Rank</a:t>
                      </a:r>
                      <a:endParaRPr lang="zh-CN" sz="1600">
                        <a:latin typeface="Times New Roman"/>
                        <a:ea typeface="宋体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>
                          <a:latin typeface="Times New Roman"/>
                          <a:ea typeface="宋体"/>
                        </a:rPr>
                        <a:t>Feature</a:t>
                      </a:r>
                      <a:endParaRPr lang="zh-CN" sz="1600">
                        <a:latin typeface="Times New Roman"/>
                        <a:ea typeface="宋体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i="1">
                          <a:latin typeface="Times New Roman"/>
                          <a:ea typeface="宋体"/>
                        </a:rPr>
                        <a:t>A</a:t>
                      </a:r>
                      <a:r>
                        <a:rPr lang="en-US" sz="1400" i="1" baseline="-25000">
                          <a:latin typeface="Times New Roman"/>
                          <a:ea typeface="宋体"/>
                        </a:rPr>
                        <a:t>S</a:t>
                      </a:r>
                      <a:endParaRPr lang="zh-CN" sz="1600">
                        <a:latin typeface="Times New Roman"/>
                        <a:ea typeface="宋体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i="1">
                          <a:latin typeface="Times New Roman"/>
                          <a:ea typeface="宋体"/>
                        </a:rPr>
                        <a:t>A</a:t>
                      </a:r>
                      <a:r>
                        <a:rPr lang="en-US" sz="1400" i="1" baseline="-25000">
                          <a:latin typeface="Times New Roman"/>
                          <a:ea typeface="宋体"/>
                        </a:rPr>
                        <a:t>D</a:t>
                      </a:r>
                      <a:endParaRPr lang="zh-CN" sz="1600">
                        <a:latin typeface="Times New Roman"/>
                        <a:ea typeface="宋体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527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>
                          <a:latin typeface="Times New Roman"/>
                          <a:ea typeface="宋体"/>
                        </a:rPr>
                        <a:t>1</a:t>
                      </a:r>
                      <a:endParaRPr lang="zh-CN" sz="1600">
                        <a:latin typeface="Times New Roman"/>
                        <a:ea typeface="宋体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i="1">
                          <a:solidFill>
                            <a:srgbClr val="000000"/>
                          </a:solidFill>
                          <a:latin typeface="Times New Roman"/>
                          <a:ea typeface="宋体"/>
                        </a:rPr>
                        <a:t>HCR</a:t>
                      </a:r>
                      <a:endParaRPr lang="zh-CN" sz="1600">
                        <a:latin typeface="Times New Roman"/>
                        <a:ea typeface="宋体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Times New Roman"/>
                          <a:ea typeface="宋体"/>
                        </a:rPr>
                        <a:t>0.345</a:t>
                      </a:r>
                      <a:endParaRPr lang="zh-CN" sz="1600">
                        <a:latin typeface="Times New Roman"/>
                        <a:ea typeface="宋体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Times New Roman"/>
                          <a:ea typeface="宋体"/>
                        </a:rPr>
                        <a:t>0.561</a:t>
                      </a:r>
                      <a:endParaRPr lang="zh-CN" sz="1600">
                        <a:latin typeface="Times New Roman"/>
                        <a:ea typeface="宋体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>
                          <a:latin typeface="Times New Roman"/>
                          <a:ea typeface="宋体"/>
                        </a:rPr>
                        <a:t>8</a:t>
                      </a:r>
                      <a:endParaRPr lang="zh-CN" sz="1600">
                        <a:latin typeface="Times New Roman"/>
                        <a:ea typeface="宋体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i="1">
                          <a:solidFill>
                            <a:srgbClr val="000000"/>
                          </a:solidFill>
                          <a:latin typeface="Times New Roman"/>
                          <a:ea typeface="宋体"/>
                        </a:rPr>
                        <a:t>DV</a:t>
                      </a:r>
                      <a:endParaRPr lang="zh-CN" sz="1600">
                        <a:latin typeface="Times New Roman"/>
                        <a:ea typeface="宋体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Times New Roman"/>
                          <a:ea typeface="宋体"/>
                        </a:rPr>
                        <a:t>0.269</a:t>
                      </a:r>
                      <a:endParaRPr lang="zh-CN" sz="1600">
                        <a:latin typeface="Times New Roman"/>
                        <a:ea typeface="宋体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Times New Roman"/>
                          <a:ea typeface="宋体"/>
                        </a:rPr>
                        <a:t>0.357</a:t>
                      </a:r>
                      <a:endParaRPr lang="zh-CN" sz="1600">
                        <a:latin typeface="Times New Roman"/>
                        <a:ea typeface="宋体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527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>
                          <a:latin typeface="Times New Roman"/>
                          <a:ea typeface="宋体"/>
                        </a:rPr>
                        <a:t>2</a:t>
                      </a:r>
                      <a:endParaRPr lang="zh-CN" sz="1600">
                        <a:latin typeface="Times New Roman"/>
                        <a:ea typeface="宋体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i="1">
                          <a:solidFill>
                            <a:srgbClr val="000000"/>
                          </a:solidFill>
                          <a:latin typeface="Times New Roman"/>
                          <a:ea typeface="宋体"/>
                        </a:rPr>
                        <a:t>SR</a:t>
                      </a:r>
                      <a:endParaRPr lang="zh-CN" sz="1600">
                        <a:latin typeface="Times New Roman"/>
                        <a:ea typeface="宋体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Times New Roman"/>
                          <a:ea typeface="宋体"/>
                        </a:rPr>
                        <a:t>0.335</a:t>
                      </a:r>
                      <a:endParaRPr lang="zh-CN" sz="1600">
                        <a:latin typeface="Times New Roman"/>
                        <a:ea typeface="宋体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Times New Roman"/>
                          <a:ea typeface="宋体"/>
                        </a:rPr>
                        <a:t>0.561</a:t>
                      </a:r>
                      <a:endParaRPr lang="zh-CN" sz="1600">
                        <a:latin typeface="Times New Roman"/>
                        <a:ea typeface="宋体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>
                          <a:latin typeface="Times New Roman"/>
                          <a:ea typeface="宋体"/>
                        </a:rPr>
                        <a:t>9</a:t>
                      </a:r>
                      <a:endParaRPr lang="zh-CN" sz="1600">
                        <a:latin typeface="Times New Roman"/>
                        <a:ea typeface="宋体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i="1">
                          <a:solidFill>
                            <a:srgbClr val="000000"/>
                          </a:solidFill>
                          <a:latin typeface="Times New Roman"/>
                          <a:ea typeface="宋体"/>
                        </a:rPr>
                        <a:t>MaxV2</a:t>
                      </a:r>
                      <a:endParaRPr lang="zh-CN" sz="1600">
                        <a:latin typeface="Times New Roman"/>
                        <a:ea typeface="宋体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Times New Roman"/>
                          <a:ea typeface="宋体"/>
                        </a:rPr>
                        <a:t>0.322</a:t>
                      </a:r>
                      <a:endParaRPr lang="zh-CN" sz="1600">
                        <a:latin typeface="Times New Roman"/>
                        <a:ea typeface="宋体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Times New Roman"/>
                          <a:ea typeface="宋体"/>
                        </a:rPr>
                        <a:t>0.344</a:t>
                      </a:r>
                      <a:endParaRPr lang="zh-CN" sz="1600">
                        <a:latin typeface="Times New Roman"/>
                        <a:ea typeface="宋体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527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>
                          <a:latin typeface="Times New Roman"/>
                          <a:ea typeface="宋体"/>
                        </a:rPr>
                        <a:t>3</a:t>
                      </a:r>
                      <a:endParaRPr lang="zh-CN" sz="1600">
                        <a:latin typeface="Times New Roman"/>
                        <a:ea typeface="宋体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i="1">
                          <a:solidFill>
                            <a:srgbClr val="000000"/>
                          </a:solidFill>
                          <a:latin typeface="Times New Roman"/>
                          <a:ea typeface="宋体"/>
                        </a:rPr>
                        <a:t>AV</a:t>
                      </a:r>
                      <a:endParaRPr lang="zh-CN" sz="1600">
                        <a:latin typeface="Times New Roman"/>
                        <a:ea typeface="宋体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Times New Roman"/>
                          <a:ea typeface="宋体"/>
                        </a:rPr>
                        <a:t>0.382</a:t>
                      </a:r>
                      <a:endParaRPr lang="zh-CN" sz="1600">
                        <a:latin typeface="Times New Roman"/>
                        <a:ea typeface="宋体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Times New Roman"/>
                          <a:ea typeface="宋体"/>
                        </a:rPr>
                        <a:t>0.547</a:t>
                      </a:r>
                      <a:endParaRPr lang="zh-CN" sz="1600">
                        <a:latin typeface="Times New Roman"/>
                        <a:ea typeface="宋体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>
                          <a:latin typeface="Times New Roman"/>
                          <a:ea typeface="宋体"/>
                        </a:rPr>
                        <a:t>10</a:t>
                      </a:r>
                      <a:endParaRPr lang="zh-CN" sz="1600">
                        <a:latin typeface="Times New Roman"/>
                        <a:ea typeface="宋体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i="1">
                          <a:solidFill>
                            <a:srgbClr val="000000"/>
                          </a:solidFill>
                          <a:latin typeface="Times New Roman"/>
                          <a:ea typeface="宋体"/>
                        </a:rPr>
                        <a:t>MaxV1</a:t>
                      </a:r>
                      <a:endParaRPr lang="zh-CN" sz="1600">
                        <a:latin typeface="Times New Roman"/>
                        <a:ea typeface="宋体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Times New Roman"/>
                          <a:ea typeface="宋体"/>
                        </a:rPr>
                        <a:t>0.294</a:t>
                      </a:r>
                      <a:endParaRPr lang="zh-CN" sz="1600">
                        <a:latin typeface="Times New Roman"/>
                        <a:ea typeface="宋体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Times New Roman"/>
                          <a:ea typeface="宋体"/>
                        </a:rPr>
                        <a:t>0.257</a:t>
                      </a:r>
                      <a:endParaRPr lang="zh-CN" sz="1600">
                        <a:latin typeface="Times New Roman"/>
                        <a:ea typeface="宋体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527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>
                          <a:latin typeface="Times New Roman"/>
                          <a:ea typeface="宋体"/>
                        </a:rPr>
                        <a:t>4</a:t>
                      </a:r>
                      <a:endParaRPr lang="zh-CN" sz="1600">
                        <a:latin typeface="Times New Roman"/>
                        <a:ea typeface="宋体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i="1">
                          <a:solidFill>
                            <a:srgbClr val="000000"/>
                          </a:solidFill>
                          <a:latin typeface="Times New Roman"/>
                          <a:ea typeface="宋体"/>
                        </a:rPr>
                        <a:t>VCR</a:t>
                      </a:r>
                      <a:endParaRPr lang="zh-CN" sz="1600">
                        <a:latin typeface="Times New Roman"/>
                        <a:ea typeface="宋体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Times New Roman"/>
                          <a:ea typeface="宋体"/>
                        </a:rPr>
                        <a:t>0.336</a:t>
                      </a:r>
                      <a:endParaRPr lang="zh-CN" sz="1600">
                        <a:latin typeface="Times New Roman"/>
                        <a:ea typeface="宋体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Times New Roman"/>
                          <a:ea typeface="宋体"/>
                        </a:rPr>
                        <a:t>0.526</a:t>
                      </a:r>
                      <a:endParaRPr lang="zh-CN" sz="1600">
                        <a:latin typeface="Times New Roman"/>
                        <a:ea typeface="宋体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>
                          <a:latin typeface="Times New Roman"/>
                          <a:ea typeface="宋体"/>
                        </a:rPr>
                        <a:t>11</a:t>
                      </a:r>
                      <a:endParaRPr lang="zh-CN" sz="1600">
                        <a:latin typeface="Times New Roman"/>
                        <a:ea typeface="宋体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i="1">
                          <a:solidFill>
                            <a:srgbClr val="000000"/>
                          </a:solidFill>
                          <a:latin typeface="Times New Roman"/>
                          <a:ea typeface="宋体"/>
                        </a:rPr>
                        <a:t>MaxA2</a:t>
                      </a:r>
                      <a:endParaRPr lang="zh-CN" sz="1600">
                        <a:latin typeface="Times New Roman"/>
                        <a:ea typeface="宋体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Times New Roman"/>
                          <a:ea typeface="宋体"/>
                        </a:rPr>
                        <a:t>0.239</a:t>
                      </a:r>
                      <a:endParaRPr lang="zh-CN" sz="1600">
                        <a:latin typeface="Times New Roman"/>
                        <a:ea typeface="宋体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Times New Roman"/>
                          <a:ea typeface="宋体"/>
                        </a:rPr>
                        <a:t>0.217</a:t>
                      </a:r>
                      <a:endParaRPr lang="zh-CN" sz="1600">
                        <a:latin typeface="Times New Roman"/>
                        <a:ea typeface="宋体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527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>
                          <a:latin typeface="Times New Roman"/>
                          <a:ea typeface="宋体"/>
                        </a:rPr>
                        <a:t>5</a:t>
                      </a:r>
                      <a:endParaRPr lang="zh-CN" sz="1600">
                        <a:latin typeface="Times New Roman"/>
                        <a:ea typeface="宋体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i="1">
                          <a:solidFill>
                            <a:srgbClr val="000000"/>
                          </a:solidFill>
                          <a:latin typeface="Times New Roman"/>
                          <a:ea typeface="宋体"/>
                        </a:rPr>
                        <a:t>EV</a:t>
                      </a:r>
                      <a:endParaRPr lang="zh-CN" sz="1600">
                        <a:latin typeface="Times New Roman"/>
                        <a:ea typeface="宋体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Times New Roman"/>
                          <a:ea typeface="宋体"/>
                        </a:rPr>
                        <a:t>0.375</a:t>
                      </a:r>
                      <a:endParaRPr lang="zh-CN" sz="1600">
                        <a:latin typeface="Times New Roman"/>
                        <a:ea typeface="宋体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Times New Roman"/>
                          <a:ea typeface="宋体"/>
                        </a:rPr>
                        <a:t>0.523</a:t>
                      </a:r>
                      <a:endParaRPr lang="zh-CN" sz="1600">
                        <a:latin typeface="Times New Roman"/>
                        <a:ea typeface="宋体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>
                          <a:latin typeface="Times New Roman"/>
                          <a:ea typeface="宋体"/>
                        </a:rPr>
                        <a:t>12</a:t>
                      </a:r>
                      <a:endParaRPr lang="zh-CN" sz="1600">
                        <a:latin typeface="Times New Roman"/>
                        <a:ea typeface="宋体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i="1">
                          <a:solidFill>
                            <a:srgbClr val="000000"/>
                          </a:solidFill>
                          <a:latin typeface="Times New Roman"/>
                          <a:ea typeface="宋体"/>
                        </a:rPr>
                        <a:t>MaxA1</a:t>
                      </a:r>
                      <a:endParaRPr lang="zh-CN" sz="1600">
                        <a:latin typeface="Times New Roman"/>
                        <a:ea typeface="宋体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Times New Roman"/>
                          <a:ea typeface="宋体"/>
                        </a:rPr>
                        <a:t>0.259</a:t>
                      </a:r>
                      <a:endParaRPr lang="zh-CN" sz="1600">
                        <a:latin typeface="Times New Roman"/>
                        <a:ea typeface="宋体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Times New Roman"/>
                          <a:ea typeface="宋体"/>
                        </a:rPr>
                        <a:t>0.208</a:t>
                      </a:r>
                      <a:endParaRPr lang="zh-CN" sz="1600">
                        <a:latin typeface="Times New Roman"/>
                        <a:ea typeface="宋体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527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>
                          <a:latin typeface="Times New Roman"/>
                          <a:ea typeface="宋体"/>
                        </a:rPr>
                        <a:t>6</a:t>
                      </a:r>
                      <a:endParaRPr lang="zh-CN" sz="1600">
                        <a:latin typeface="Times New Roman"/>
                        <a:ea typeface="宋体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i="1">
                          <a:solidFill>
                            <a:srgbClr val="000000"/>
                          </a:solidFill>
                          <a:latin typeface="Times New Roman"/>
                          <a:ea typeface="宋体"/>
                        </a:rPr>
                        <a:t>Dist</a:t>
                      </a:r>
                      <a:endParaRPr lang="zh-CN" sz="1600">
                        <a:latin typeface="Times New Roman"/>
                        <a:ea typeface="宋体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Times New Roman"/>
                          <a:ea typeface="宋体"/>
                        </a:rPr>
                        <a:t>0.302</a:t>
                      </a:r>
                      <a:endParaRPr lang="zh-CN" sz="1600">
                        <a:latin typeface="Times New Roman"/>
                        <a:ea typeface="宋体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Times New Roman"/>
                          <a:ea typeface="宋体"/>
                        </a:rPr>
                        <a:t>0.499</a:t>
                      </a:r>
                      <a:endParaRPr lang="zh-CN" sz="1600">
                        <a:latin typeface="Times New Roman"/>
                        <a:ea typeface="宋体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>
                          <a:latin typeface="Times New Roman"/>
                          <a:ea typeface="宋体"/>
                        </a:rPr>
                        <a:t>13</a:t>
                      </a:r>
                      <a:endParaRPr lang="zh-CN" sz="1600">
                        <a:latin typeface="Times New Roman"/>
                        <a:ea typeface="宋体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i="1">
                          <a:solidFill>
                            <a:srgbClr val="000000"/>
                          </a:solidFill>
                          <a:latin typeface="Times New Roman"/>
                          <a:ea typeface="宋体"/>
                        </a:rPr>
                        <a:t>MaxA3</a:t>
                      </a:r>
                      <a:endParaRPr lang="zh-CN" sz="1600">
                        <a:latin typeface="Times New Roman"/>
                        <a:ea typeface="宋体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Times New Roman"/>
                          <a:ea typeface="宋体"/>
                        </a:rPr>
                        <a:t>0.256</a:t>
                      </a:r>
                      <a:endParaRPr lang="zh-CN" sz="1600">
                        <a:latin typeface="Times New Roman"/>
                        <a:ea typeface="宋体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Times New Roman"/>
                          <a:ea typeface="宋体"/>
                        </a:rPr>
                        <a:t>0.197</a:t>
                      </a:r>
                      <a:endParaRPr lang="zh-CN" sz="1600">
                        <a:latin typeface="Times New Roman"/>
                        <a:ea typeface="宋体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527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>
                          <a:latin typeface="Times New Roman"/>
                          <a:ea typeface="宋体"/>
                        </a:rPr>
                        <a:t>7</a:t>
                      </a:r>
                      <a:endParaRPr lang="zh-CN" sz="1600">
                        <a:latin typeface="Times New Roman"/>
                        <a:ea typeface="宋体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i="1">
                          <a:solidFill>
                            <a:srgbClr val="000000"/>
                          </a:solidFill>
                          <a:latin typeface="Times New Roman"/>
                          <a:ea typeface="宋体"/>
                        </a:rPr>
                        <a:t>MaxV3</a:t>
                      </a:r>
                      <a:endParaRPr lang="zh-CN" sz="1600">
                        <a:latin typeface="Times New Roman"/>
                        <a:ea typeface="宋体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Times New Roman"/>
                          <a:ea typeface="宋体"/>
                        </a:rPr>
                        <a:t>0.334</a:t>
                      </a:r>
                      <a:endParaRPr lang="zh-CN" sz="1600">
                        <a:latin typeface="Times New Roman"/>
                        <a:ea typeface="宋体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Times New Roman"/>
                          <a:ea typeface="宋体"/>
                        </a:rPr>
                        <a:t>0.365</a:t>
                      </a:r>
                      <a:endParaRPr lang="zh-CN" sz="1600">
                        <a:latin typeface="Times New Roman"/>
                        <a:ea typeface="宋体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1400">
                        <a:latin typeface="Times New Roman"/>
                        <a:ea typeface="宋体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1400">
                        <a:latin typeface="Times New Roman"/>
                        <a:ea typeface="宋体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1400">
                        <a:solidFill>
                          <a:srgbClr val="000000"/>
                        </a:solidFill>
                        <a:latin typeface="Times New Roman"/>
                        <a:ea typeface="宋体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1400" dirty="0">
                        <a:solidFill>
                          <a:srgbClr val="000000"/>
                        </a:solidFill>
                        <a:latin typeface="Times New Roman"/>
                        <a:ea typeface="宋体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" name="Content Placeholder 2"/>
          <p:cNvSpPr txBox="1">
            <a:spLocks/>
          </p:cNvSpPr>
          <p:nvPr/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altLang="zh-CN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Single </a:t>
            </a:r>
            <a:r>
              <a:rPr lang="en-US" altLang="zh-CN" sz="3200" dirty="0" smtClean="0"/>
              <a:t>F</a:t>
            </a:r>
            <a:r>
              <a:rPr kumimoji="0" lang="en-US" altLang="zh-CN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eature</a:t>
            </a:r>
            <a:r>
              <a:rPr kumimoji="0" lang="en-US" altLang="zh-CN" sz="32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Exploration</a:t>
            </a:r>
            <a:endParaRPr kumimoji="0" lang="zh-CN" alt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1828800" y="2209800"/>
          <a:ext cx="5791197" cy="4191001"/>
        </p:xfrm>
        <a:graphic>
          <a:graphicData uri="http://schemas.openxmlformats.org/drawingml/2006/table">
            <a:tbl>
              <a:tblPr/>
              <a:tblGrid>
                <a:gridCol w="2360419"/>
                <a:gridCol w="876149"/>
                <a:gridCol w="851543"/>
                <a:gridCol w="851543"/>
                <a:gridCol w="851543"/>
              </a:tblGrid>
              <a:tr h="417252">
                <a:tc row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solidFill>
                            <a:srgbClr val="000000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Feature Combinations</a:t>
                      </a:r>
                      <a:endParaRPr lang="zh-CN" sz="1600" kern="100" dirty="0">
                        <a:latin typeface="Times New Roman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solidFill>
                            <a:srgbClr val="000000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Transportation mode</a:t>
                      </a:r>
                      <a:endParaRPr lang="zh-CN" sz="1600" kern="100" dirty="0">
                        <a:latin typeface="Times New Roman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kern="100">
                          <a:solidFill>
                            <a:srgbClr val="000000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Chang Point</a:t>
                      </a:r>
                      <a:endParaRPr lang="zh-CN" sz="1600" kern="100">
                        <a:latin typeface="Times New Roman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</a:tr>
              <a:tr h="318697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i="1" kern="100">
                          <a:latin typeface="Times New Roman"/>
                          <a:ea typeface="宋体"/>
                          <a:cs typeface="Times New Roman"/>
                        </a:rPr>
                        <a:t>A</a:t>
                      </a:r>
                      <a:r>
                        <a:rPr lang="en-US" sz="1400" i="1" kern="100" baseline="-25000">
                          <a:latin typeface="Times New Roman"/>
                          <a:ea typeface="宋体"/>
                          <a:cs typeface="Times New Roman"/>
                        </a:rPr>
                        <a:t>S</a:t>
                      </a:r>
                      <a:endParaRPr lang="zh-CN" sz="1600" kern="100">
                        <a:latin typeface="Times New Roman"/>
                        <a:ea typeface="宋体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i="1" kern="100">
                          <a:latin typeface="Times New Roman"/>
                          <a:ea typeface="宋体"/>
                          <a:cs typeface="Times New Roman"/>
                        </a:rPr>
                        <a:t>A</a:t>
                      </a:r>
                      <a:r>
                        <a:rPr lang="en-US" sz="1400" i="1" kern="100" baseline="-25000">
                          <a:latin typeface="Times New Roman"/>
                          <a:ea typeface="宋体"/>
                          <a:cs typeface="Times New Roman"/>
                        </a:rPr>
                        <a:t>D</a:t>
                      </a:r>
                      <a:endParaRPr lang="zh-CN" sz="1600" kern="100">
                        <a:latin typeface="Times New Roman"/>
                        <a:ea typeface="宋体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kern="100">
                          <a:solidFill>
                            <a:srgbClr val="000000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Precision</a:t>
                      </a:r>
                      <a:endParaRPr lang="zh-CN" sz="1600" kern="100">
                        <a:latin typeface="Times New Roman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kern="100">
                          <a:solidFill>
                            <a:srgbClr val="000000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Recall</a:t>
                      </a:r>
                      <a:endParaRPr lang="zh-CN" sz="1600" kern="100">
                        <a:latin typeface="Times New Roman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680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i="1" kern="100">
                          <a:solidFill>
                            <a:srgbClr val="000000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MaxA1 + MaxA2 + MaxA3</a:t>
                      </a:r>
                      <a:endParaRPr lang="zh-CN" sz="1600" kern="100">
                        <a:latin typeface="Times New Roman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kern="100">
                          <a:solidFill>
                            <a:srgbClr val="000000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0.297</a:t>
                      </a:r>
                      <a:endParaRPr lang="zh-CN" sz="1600" kern="100">
                        <a:latin typeface="Times New Roman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kern="100">
                          <a:solidFill>
                            <a:srgbClr val="000000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0.283</a:t>
                      </a:r>
                      <a:endParaRPr lang="zh-CN" sz="1600" kern="100">
                        <a:latin typeface="Times New Roman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kern="100">
                          <a:solidFill>
                            <a:srgbClr val="000000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0.118</a:t>
                      </a:r>
                      <a:endParaRPr lang="zh-CN" sz="1600" kern="100">
                        <a:latin typeface="Times New Roman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kern="100">
                          <a:solidFill>
                            <a:srgbClr val="000000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0.584</a:t>
                      </a:r>
                      <a:endParaRPr lang="zh-CN" sz="1600" kern="100">
                        <a:latin typeface="Times New Roman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680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i="1" kern="100">
                          <a:solidFill>
                            <a:srgbClr val="000000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MaxV1 + MaxV2 + MaxV3</a:t>
                      </a:r>
                      <a:endParaRPr lang="zh-CN" sz="1600" kern="100">
                        <a:latin typeface="Times New Roman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kern="100">
                          <a:solidFill>
                            <a:srgbClr val="000000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0.480</a:t>
                      </a:r>
                      <a:endParaRPr lang="zh-CN" sz="1600" kern="100">
                        <a:latin typeface="Times New Roman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kern="100">
                          <a:solidFill>
                            <a:srgbClr val="000000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0.526</a:t>
                      </a:r>
                      <a:endParaRPr lang="zh-CN" sz="1600" kern="100">
                        <a:latin typeface="Times New Roman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kern="100">
                          <a:solidFill>
                            <a:srgbClr val="000000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0.142</a:t>
                      </a:r>
                      <a:endParaRPr lang="zh-CN" sz="1600" kern="100">
                        <a:latin typeface="Times New Roman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kern="100">
                          <a:solidFill>
                            <a:srgbClr val="000000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0.687</a:t>
                      </a:r>
                      <a:endParaRPr lang="zh-CN" sz="1600" kern="100">
                        <a:latin typeface="Times New Roman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680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i="1" kern="100">
                          <a:solidFill>
                            <a:srgbClr val="000000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Distance + EV + AV</a:t>
                      </a:r>
                      <a:endParaRPr lang="zh-CN" sz="1600" kern="100">
                        <a:latin typeface="Times New Roman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kern="100">
                          <a:solidFill>
                            <a:srgbClr val="000000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0.480</a:t>
                      </a:r>
                      <a:endParaRPr lang="zh-CN" sz="1600" kern="100">
                        <a:latin typeface="Times New Roman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kern="100">
                          <a:solidFill>
                            <a:srgbClr val="000000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0.550</a:t>
                      </a:r>
                      <a:endParaRPr lang="zh-CN" sz="1600" kern="100">
                        <a:latin typeface="Times New Roman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kern="100">
                          <a:solidFill>
                            <a:srgbClr val="000000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0.227</a:t>
                      </a:r>
                      <a:endParaRPr lang="zh-CN" sz="1600" kern="100">
                        <a:latin typeface="Times New Roman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kern="100">
                          <a:solidFill>
                            <a:srgbClr val="000000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0.582</a:t>
                      </a:r>
                      <a:endParaRPr lang="zh-CN" sz="1600" kern="100">
                        <a:latin typeface="Times New Roman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680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i="1" kern="100">
                          <a:solidFill>
                            <a:srgbClr val="000000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Distance + EV + MaxV1</a:t>
                      </a:r>
                      <a:endParaRPr lang="zh-CN" sz="1600" kern="100">
                        <a:latin typeface="Times New Roman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kern="100">
                          <a:solidFill>
                            <a:srgbClr val="000000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0.548</a:t>
                      </a:r>
                      <a:endParaRPr lang="zh-CN" sz="1600" kern="100">
                        <a:latin typeface="Times New Roman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kern="100">
                          <a:solidFill>
                            <a:srgbClr val="000000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0.597</a:t>
                      </a:r>
                      <a:endParaRPr lang="zh-CN" sz="1600" kern="100">
                        <a:latin typeface="Times New Roman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kern="100">
                          <a:solidFill>
                            <a:srgbClr val="000000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0.217</a:t>
                      </a:r>
                      <a:endParaRPr lang="zh-CN" sz="1600" kern="100">
                        <a:latin typeface="Times New Roman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kern="100">
                          <a:solidFill>
                            <a:srgbClr val="000000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0.55</a:t>
                      </a:r>
                      <a:endParaRPr lang="zh-CN" sz="1600" kern="100">
                        <a:latin typeface="Times New Roman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680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i="1" kern="100">
                          <a:solidFill>
                            <a:srgbClr val="000000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AV + EV + MaxV1</a:t>
                      </a:r>
                      <a:endParaRPr lang="zh-CN" sz="1600" kern="100">
                        <a:latin typeface="Times New Roman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kern="100">
                          <a:solidFill>
                            <a:srgbClr val="000000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0.558</a:t>
                      </a:r>
                      <a:endParaRPr lang="zh-CN" sz="1600" kern="100">
                        <a:latin typeface="Times New Roman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kern="100">
                          <a:solidFill>
                            <a:srgbClr val="000000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0.621</a:t>
                      </a:r>
                      <a:endParaRPr lang="zh-CN" sz="1600" kern="100">
                        <a:latin typeface="Times New Roman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kern="100">
                          <a:solidFill>
                            <a:srgbClr val="000000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0.253</a:t>
                      </a:r>
                      <a:endParaRPr lang="zh-CN" sz="1600" kern="100">
                        <a:latin typeface="Times New Roman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kern="100">
                          <a:solidFill>
                            <a:srgbClr val="000000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0.603</a:t>
                      </a:r>
                      <a:endParaRPr lang="zh-CN" sz="1600" kern="100">
                        <a:latin typeface="Times New Roman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680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i="1" kern="100">
                          <a:solidFill>
                            <a:srgbClr val="000000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MaxV3 + MaxA3 + AV</a:t>
                      </a:r>
                      <a:endParaRPr lang="zh-CN" sz="1600" kern="100">
                        <a:latin typeface="Times New Roman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kern="100">
                          <a:solidFill>
                            <a:srgbClr val="000000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0.511</a:t>
                      </a:r>
                      <a:endParaRPr lang="zh-CN" sz="1600" kern="100">
                        <a:latin typeface="Times New Roman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kern="100">
                          <a:solidFill>
                            <a:srgbClr val="000000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0.632</a:t>
                      </a:r>
                      <a:endParaRPr lang="zh-CN" sz="1600" kern="100">
                        <a:latin typeface="Times New Roman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kern="100">
                          <a:solidFill>
                            <a:srgbClr val="000000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0.138</a:t>
                      </a:r>
                      <a:endParaRPr lang="zh-CN" sz="1600" kern="100">
                        <a:latin typeface="Times New Roman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kern="100">
                          <a:solidFill>
                            <a:srgbClr val="000000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0.669</a:t>
                      </a:r>
                      <a:endParaRPr lang="zh-CN" sz="1600" kern="100">
                        <a:latin typeface="Times New Roman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680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i="1" kern="100" dirty="0">
                          <a:solidFill>
                            <a:srgbClr val="000000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SR + HCR + VCR </a:t>
                      </a:r>
                      <a:endParaRPr lang="zh-CN" sz="1600" kern="100" dirty="0">
                        <a:latin typeface="Times New Roman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kern="100">
                          <a:solidFill>
                            <a:srgbClr val="000000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0.575</a:t>
                      </a:r>
                      <a:endParaRPr lang="zh-CN" sz="1600" kern="100">
                        <a:latin typeface="Times New Roman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1" kern="100">
                          <a:solidFill>
                            <a:srgbClr val="000000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0.644</a:t>
                      </a:r>
                      <a:endParaRPr lang="zh-CN" sz="1600" kern="100">
                        <a:latin typeface="Times New Roman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kern="100">
                          <a:solidFill>
                            <a:srgbClr val="000000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0.286</a:t>
                      </a:r>
                      <a:endParaRPr lang="zh-CN" sz="1600" kern="100">
                        <a:latin typeface="Times New Roman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kern="100">
                          <a:solidFill>
                            <a:srgbClr val="000000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0.643</a:t>
                      </a:r>
                      <a:endParaRPr lang="zh-CN" sz="1600" kern="100">
                        <a:latin typeface="Times New Roman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</a:tr>
              <a:tr h="37680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i="1" kern="100">
                          <a:solidFill>
                            <a:srgbClr val="000000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Basic Features</a:t>
                      </a:r>
                      <a:endParaRPr lang="zh-CN" sz="1600" kern="100">
                        <a:latin typeface="Times New Roman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kern="100">
                          <a:solidFill>
                            <a:srgbClr val="000000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0.618</a:t>
                      </a:r>
                      <a:endParaRPr lang="zh-CN" sz="1600" kern="100">
                        <a:latin typeface="Times New Roman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kern="100">
                          <a:solidFill>
                            <a:srgbClr val="000000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0.673</a:t>
                      </a:r>
                      <a:endParaRPr lang="zh-CN" sz="1600" kern="100">
                        <a:latin typeface="Times New Roman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kern="100">
                          <a:solidFill>
                            <a:srgbClr val="000000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0.284</a:t>
                      </a:r>
                      <a:endParaRPr lang="zh-CN" sz="1600" kern="100">
                        <a:latin typeface="Times New Roman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kern="100">
                          <a:solidFill>
                            <a:srgbClr val="000000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0.681</a:t>
                      </a:r>
                      <a:endParaRPr lang="zh-CN" sz="1600" kern="100">
                        <a:latin typeface="Times New Roman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059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i="1" kern="100" dirty="0" smtClean="0">
                          <a:solidFill>
                            <a:srgbClr val="000000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Basic Features + 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i="1" kern="100" dirty="0" smtClean="0">
                          <a:solidFill>
                            <a:srgbClr val="000000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Advanced Features</a:t>
                      </a:r>
                      <a:endParaRPr lang="zh-CN" sz="1600" kern="100" dirty="0">
                        <a:latin typeface="Times New Roman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1" kern="100">
                          <a:latin typeface="Times New Roman"/>
                          <a:ea typeface="宋体"/>
                          <a:cs typeface="Times New Roman"/>
                        </a:rPr>
                        <a:t>0.635</a:t>
                      </a:r>
                      <a:endParaRPr lang="zh-CN" sz="1600" kern="100">
                        <a:latin typeface="Times New Roman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1" kern="100">
                          <a:latin typeface="Times New Roman"/>
                          <a:ea typeface="宋体"/>
                          <a:cs typeface="Times New Roman"/>
                        </a:rPr>
                        <a:t>0.715</a:t>
                      </a:r>
                      <a:endParaRPr lang="zh-CN" sz="1600" kern="100">
                        <a:latin typeface="Times New Roman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1" kern="100">
                          <a:latin typeface="Times New Roman"/>
                          <a:ea typeface="宋体"/>
                          <a:cs typeface="Times New Roman"/>
                        </a:rPr>
                        <a:t>0.373</a:t>
                      </a:r>
                      <a:endParaRPr lang="zh-CN" sz="1600" kern="100">
                        <a:latin typeface="Times New Roman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1" kern="100" dirty="0">
                          <a:latin typeface="Times New Roman"/>
                          <a:ea typeface="宋体"/>
                          <a:cs typeface="Times New Roman"/>
                        </a:rPr>
                        <a:t>0.724</a:t>
                      </a:r>
                      <a:endParaRPr lang="zh-CN" sz="1600" kern="100" dirty="0">
                        <a:latin typeface="Times New Roman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</a:tr>
            </a:tbl>
          </a:graphicData>
        </a:graphic>
      </p:graphicFrame>
      <p:sp>
        <p:nvSpPr>
          <p:cNvPr id="5" name="Content Placeholder 2"/>
          <p:cNvSpPr txBox="1">
            <a:spLocks/>
          </p:cNvSpPr>
          <p:nvPr/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zh-CN" alt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Outline</a:t>
            </a:r>
            <a:endParaRPr lang="zh-CN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 smtClean="0"/>
              <a:t>Introduction</a:t>
            </a:r>
          </a:p>
          <a:p>
            <a:r>
              <a:rPr lang="en-US" altLang="zh-CN" dirty="0" smtClean="0"/>
              <a:t>Architecture</a:t>
            </a:r>
          </a:p>
          <a:p>
            <a:r>
              <a:rPr lang="en-US" altLang="zh-CN" dirty="0" smtClean="0"/>
              <a:t>Walk-Based Segmentation</a:t>
            </a:r>
          </a:p>
          <a:p>
            <a:r>
              <a:rPr lang="en-US" altLang="zh-CN" dirty="0" smtClean="0"/>
              <a:t>Feature Extraction</a:t>
            </a:r>
          </a:p>
          <a:p>
            <a:r>
              <a:rPr lang="en-US" altLang="zh-CN" dirty="0" smtClean="0"/>
              <a:t>Graph-based post-processing</a:t>
            </a:r>
          </a:p>
          <a:p>
            <a:r>
              <a:rPr lang="en-US" altLang="zh-CN" dirty="0" smtClean="0"/>
              <a:t>Experiments</a:t>
            </a:r>
          </a:p>
          <a:p>
            <a:r>
              <a:rPr lang="en-US" altLang="zh-CN" dirty="0" smtClean="0"/>
              <a:t>Conclusion</a:t>
            </a:r>
            <a:endParaRPr lang="zh-CN" altLang="en-US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2133600" y="2438400"/>
          <a:ext cx="5029200" cy="2098569"/>
        </p:xfrm>
        <a:graphic>
          <a:graphicData uri="http://schemas.openxmlformats.org/drawingml/2006/table">
            <a:tbl>
              <a:tblPr/>
              <a:tblGrid>
                <a:gridCol w="2803142"/>
                <a:gridCol w="728305"/>
                <a:gridCol w="729332"/>
                <a:gridCol w="768421"/>
              </a:tblGrid>
              <a:tr h="563283">
                <a:tc>
                  <a:txBody>
                    <a:bodyPr/>
                    <a:lstStyle/>
                    <a:p>
                      <a:pPr algn="just">
                        <a:spcAft>
                          <a:spcPts val="600"/>
                        </a:spcAft>
                      </a:pPr>
                      <a:endParaRPr lang="en-US" sz="1600" dirty="0">
                        <a:latin typeface="Times New Roman"/>
                        <a:ea typeface="宋体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US" sz="1400" b="1" i="1">
                          <a:latin typeface="Times New Roman"/>
                          <a:ea typeface="宋体"/>
                        </a:rPr>
                        <a:t>A</a:t>
                      </a:r>
                      <a:r>
                        <a:rPr lang="en-US" sz="1400" b="1" i="1" baseline="-25000">
                          <a:latin typeface="Times New Roman"/>
                          <a:ea typeface="宋体"/>
                        </a:rPr>
                        <a:t>D</a:t>
                      </a:r>
                      <a:endParaRPr lang="zh-CN" sz="16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US" sz="1400" b="1">
                          <a:latin typeface="Times New Roman"/>
                          <a:ea typeface="宋体"/>
                        </a:rPr>
                        <a:t>CP/P</a:t>
                      </a:r>
                      <a:endParaRPr lang="zh-CN" sz="16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US" sz="1400" b="1" dirty="0">
                          <a:latin typeface="Times New Roman"/>
                          <a:ea typeface="宋体"/>
                        </a:rPr>
                        <a:t>CP/R</a:t>
                      </a:r>
                      <a:endParaRPr lang="zh-CN" sz="16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06954">
                <a:tc>
                  <a:txBody>
                    <a:bodyPr/>
                    <a:lstStyle/>
                    <a:p>
                      <a:pPr algn="l">
                        <a:spcAft>
                          <a:spcPts val="600"/>
                        </a:spcAft>
                      </a:pPr>
                      <a:r>
                        <a:rPr lang="en-US" sz="1400" i="1">
                          <a:latin typeface="Times New Roman"/>
                          <a:ea typeface="宋体"/>
                        </a:rPr>
                        <a:t>Enhanced Features</a:t>
                      </a:r>
                      <a:r>
                        <a:rPr lang="en-US" sz="1400">
                          <a:latin typeface="Times New Roman"/>
                          <a:ea typeface="宋体"/>
                        </a:rPr>
                        <a:t> (</a:t>
                      </a:r>
                      <a:r>
                        <a:rPr lang="en-US" sz="1400" i="1">
                          <a:latin typeface="Times New Roman"/>
                          <a:ea typeface="宋体"/>
                        </a:rPr>
                        <a:t>EF</a:t>
                      </a:r>
                      <a:r>
                        <a:rPr lang="en-US" sz="1400">
                          <a:latin typeface="Times New Roman"/>
                          <a:ea typeface="宋体"/>
                        </a:rPr>
                        <a:t>)</a:t>
                      </a:r>
                      <a:endParaRPr lang="zh-CN" sz="16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US" sz="1400">
                          <a:latin typeface="Times New Roman"/>
                          <a:ea typeface="宋体"/>
                        </a:rPr>
                        <a:t>0.728</a:t>
                      </a:r>
                      <a:endParaRPr lang="zh-CN" sz="16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US" sz="1400">
                          <a:latin typeface="Times New Roman"/>
                          <a:ea typeface="宋体"/>
                        </a:rPr>
                        <a:t>0.491</a:t>
                      </a:r>
                      <a:endParaRPr lang="zh-CN" sz="16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US" sz="1400">
                          <a:latin typeface="Times New Roman"/>
                          <a:ea typeface="宋体"/>
                        </a:rPr>
                        <a:t>0.817</a:t>
                      </a:r>
                      <a:endParaRPr lang="zh-CN" sz="16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06954">
                <a:tc>
                  <a:txBody>
                    <a:bodyPr/>
                    <a:lstStyle/>
                    <a:p>
                      <a:pPr algn="just">
                        <a:spcAft>
                          <a:spcPts val="600"/>
                        </a:spcAft>
                      </a:pPr>
                      <a:r>
                        <a:rPr lang="en-US" sz="1400" i="1">
                          <a:latin typeface="Times New Roman"/>
                          <a:ea typeface="宋体"/>
                        </a:rPr>
                        <a:t>EF</a:t>
                      </a:r>
                      <a:r>
                        <a:rPr lang="en-US" sz="1400">
                          <a:latin typeface="Times New Roman"/>
                          <a:ea typeface="宋体"/>
                        </a:rPr>
                        <a:t> + normal post-processing</a:t>
                      </a:r>
                      <a:endParaRPr lang="zh-CN" sz="16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US" sz="1400">
                          <a:latin typeface="Times New Roman"/>
                          <a:ea typeface="Times New Roman"/>
                        </a:rPr>
                        <a:t>0.7</a:t>
                      </a:r>
                      <a:r>
                        <a:rPr lang="en-US" sz="1400">
                          <a:latin typeface="Times New Roman"/>
                          <a:ea typeface="宋体"/>
                        </a:rPr>
                        <a:t>41</a:t>
                      </a:r>
                      <a:endParaRPr lang="zh-CN" sz="16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US" sz="1400">
                          <a:latin typeface="Times New Roman"/>
                          <a:ea typeface="宋体"/>
                        </a:rPr>
                        <a:t>0.508</a:t>
                      </a:r>
                      <a:endParaRPr lang="zh-CN" sz="16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US" sz="1400">
                          <a:latin typeface="Times New Roman"/>
                          <a:ea typeface="宋体"/>
                        </a:rPr>
                        <a:t>0.818</a:t>
                      </a:r>
                      <a:endParaRPr lang="zh-CN" sz="16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21378">
                <a:tc>
                  <a:txBody>
                    <a:bodyPr/>
                    <a:lstStyle/>
                    <a:p>
                      <a:pPr algn="l">
                        <a:spcAft>
                          <a:spcPts val="600"/>
                        </a:spcAft>
                      </a:pPr>
                      <a:r>
                        <a:rPr lang="en-US" sz="1400" i="1">
                          <a:latin typeface="Times New Roman"/>
                          <a:ea typeface="宋体"/>
                        </a:rPr>
                        <a:t>EF</a:t>
                      </a:r>
                      <a:r>
                        <a:rPr lang="en-US" sz="1400">
                          <a:latin typeface="Times New Roman"/>
                          <a:ea typeface="宋体"/>
                        </a:rPr>
                        <a:t> + graph-based post-processing</a:t>
                      </a:r>
                      <a:endParaRPr lang="zh-CN" sz="16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US" sz="1400" b="1">
                          <a:latin typeface="Times New Roman"/>
                          <a:ea typeface="Times New Roman"/>
                        </a:rPr>
                        <a:t>0.7</a:t>
                      </a:r>
                      <a:r>
                        <a:rPr lang="en-US" sz="1400" b="1">
                          <a:latin typeface="Times New Roman"/>
                          <a:ea typeface="宋体"/>
                        </a:rPr>
                        <a:t>62</a:t>
                      </a:r>
                      <a:endParaRPr lang="zh-CN" sz="16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US" sz="1400" b="1">
                          <a:latin typeface="Times New Roman"/>
                          <a:ea typeface="宋体"/>
                        </a:rPr>
                        <a:t>0.516</a:t>
                      </a:r>
                      <a:endParaRPr lang="zh-CN" sz="16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US" sz="1400" b="1" dirty="0">
                          <a:latin typeface="Times New Roman"/>
                          <a:ea typeface="宋体"/>
                        </a:rPr>
                        <a:t>0.818</a:t>
                      </a:r>
                      <a:endParaRPr lang="zh-CN" sz="16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1828800" y="2209800"/>
          <a:ext cx="4866006" cy="2430624"/>
        </p:xfrm>
        <a:graphic>
          <a:graphicData uri="http://schemas.openxmlformats.org/drawingml/2006/table">
            <a:tbl>
              <a:tblPr/>
              <a:tblGrid>
                <a:gridCol w="804845"/>
                <a:gridCol w="786376"/>
                <a:gridCol w="786376"/>
                <a:gridCol w="691117"/>
                <a:gridCol w="691117"/>
                <a:gridCol w="675564"/>
                <a:gridCol w="430611"/>
              </a:tblGrid>
              <a:tr h="303828">
                <a:tc rowSpan="2"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US" sz="1400" b="1">
                          <a:solidFill>
                            <a:srgbClr val="000000"/>
                          </a:solidFill>
                          <a:latin typeface="Times New Roman"/>
                          <a:ea typeface="宋体"/>
                        </a:rPr>
                        <a:t>Ground truth</a:t>
                      </a:r>
                      <a:endParaRPr lang="zh-CN" sz="16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US" sz="1400" b="1">
                          <a:solidFill>
                            <a:srgbClr val="000000"/>
                          </a:solidFill>
                          <a:latin typeface="Times New Roman"/>
                          <a:ea typeface="宋体"/>
                        </a:rPr>
                        <a:t>Predicted Results (KM)</a:t>
                      </a:r>
                      <a:endParaRPr lang="zh-CN" sz="16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rowSpan="2" gridSpan="2"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endParaRPr lang="en-US" sz="1400">
                        <a:solidFill>
                          <a:srgbClr val="000000"/>
                        </a:solidFill>
                        <a:latin typeface="Times New Roman"/>
                        <a:ea typeface="宋体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</a:tr>
              <a:tr h="303828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US" sz="1400" i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Walk</a:t>
                      </a:r>
                      <a:endParaRPr lang="zh-CN" sz="16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US" sz="1400" i="1">
                          <a:solidFill>
                            <a:srgbClr val="000000"/>
                          </a:solidFill>
                          <a:latin typeface="Times New Roman"/>
                          <a:ea typeface="宋体"/>
                        </a:rPr>
                        <a:t>Driving</a:t>
                      </a:r>
                      <a:endParaRPr lang="zh-CN" sz="16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US" sz="1400" i="1">
                          <a:solidFill>
                            <a:srgbClr val="000000"/>
                          </a:solidFill>
                          <a:latin typeface="Times New Roman"/>
                          <a:ea typeface="宋体"/>
                        </a:rPr>
                        <a:t>B</a:t>
                      </a:r>
                      <a:r>
                        <a:rPr lang="en-US" sz="1400" i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us</a:t>
                      </a:r>
                      <a:endParaRPr lang="zh-CN" sz="16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US" sz="1400" i="1">
                          <a:solidFill>
                            <a:srgbClr val="000000"/>
                          </a:solidFill>
                          <a:latin typeface="Times New Roman"/>
                          <a:ea typeface="宋体"/>
                        </a:rPr>
                        <a:t>B</a:t>
                      </a:r>
                      <a:r>
                        <a:rPr lang="en-US" sz="1400" i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ike</a:t>
                      </a:r>
                      <a:endParaRPr lang="zh-CN" sz="16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</a:tr>
              <a:tr h="303828"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US" sz="1400" i="1">
                          <a:solidFill>
                            <a:srgbClr val="000000"/>
                          </a:solidFill>
                          <a:latin typeface="Times New Roman"/>
                          <a:ea typeface="宋体"/>
                        </a:rPr>
                        <a:t>W</a:t>
                      </a:r>
                      <a:r>
                        <a:rPr lang="en-US" sz="1400" i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alk</a:t>
                      </a:r>
                      <a:endParaRPr lang="zh-CN" sz="16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1026.4</a:t>
                      </a:r>
                      <a:endParaRPr lang="zh-CN" sz="16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122.1</a:t>
                      </a:r>
                      <a:endParaRPr lang="zh-CN" sz="16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386.5</a:t>
                      </a:r>
                      <a:endParaRPr lang="zh-CN" sz="16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357.3</a:t>
                      </a:r>
                      <a:endParaRPr lang="zh-CN" sz="16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0.54</a:t>
                      </a:r>
                      <a:r>
                        <a:rPr lang="en-US" sz="1400">
                          <a:solidFill>
                            <a:srgbClr val="000000"/>
                          </a:solidFill>
                          <a:latin typeface="宋体"/>
                          <a:ea typeface="Times New Roman"/>
                        </a:rPr>
                        <a:t>3</a:t>
                      </a:r>
                      <a:endParaRPr lang="zh-CN" sz="16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tc rowSpan="4">
                  <a:txBody>
                    <a:bodyPr/>
                    <a:lstStyle/>
                    <a:p>
                      <a:pPr marL="71755" marR="71755" algn="ctr">
                        <a:spcAft>
                          <a:spcPts val="600"/>
                        </a:spcAft>
                      </a:pPr>
                      <a:r>
                        <a:rPr lang="en-US" sz="1400" b="1">
                          <a:solidFill>
                            <a:srgbClr val="000000"/>
                          </a:solidFill>
                          <a:latin typeface="Times New Roman"/>
                          <a:ea typeface="宋体"/>
                        </a:rPr>
                        <a:t>Recall</a:t>
                      </a:r>
                      <a:endParaRPr lang="zh-CN" sz="16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3828"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US" sz="1400" i="1">
                          <a:solidFill>
                            <a:srgbClr val="000000"/>
                          </a:solidFill>
                          <a:latin typeface="Times New Roman"/>
                          <a:ea typeface="宋体"/>
                        </a:rPr>
                        <a:t>Driving</a:t>
                      </a:r>
                      <a:endParaRPr lang="zh-CN" sz="16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42.6</a:t>
                      </a:r>
                      <a:endParaRPr lang="zh-CN" sz="16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2477.3</a:t>
                      </a:r>
                      <a:endParaRPr lang="zh-CN" sz="16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458.5</a:t>
                      </a:r>
                      <a:endParaRPr lang="zh-CN" sz="16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235</a:t>
                      </a:r>
                      <a:r>
                        <a:rPr lang="en-US" sz="1400">
                          <a:solidFill>
                            <a:srgbClr val="000000"/>
                          </a:solidFill>
                          <a:latin typeface="Times New Roman"/>
                          <a:ea typeface="宋体"/>
                        </a:rPr>
                        <a:t>.1</a:t>
                      </a:r>
                      <a:endParaRPr lang="zh-CN" sz="16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0.771</a:t>
                      </a:r>
                      <a:endParaRPr lang="zh-CN" sz="16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</a:tr>
              <a:tr h="303828"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US" sz="1400" i="1">
                          <a:solidFill>
                            <a:srgbClr val="000000"/>
                          </a:solidFill>
                          <a:latin typeface="Times New Roman"/>
                          <a:ea typeface="宋体"/>
                        </a:rPr>
                        <a:t>B</a:t>
                      </a:r>
                      <a:r>
                        <a:rPr lang="en-US" sz="1400" i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us</a:t>
                      </a:r>
                      <a:endParaRPr lang="zh-CN" sz="16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34.8</a:t>
                      </a:r>
                      <a:endParaRPr lang="zh-CN" sz="16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164.7</a:t>
                      </a:r>
                      <a:endParaRPr lang="zh-CN" sz="16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1752.4</a:t>
                      </a:r>
                      <a:endParaRPr lang="zh-CN" sz="16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46.2</a:t>
                      </a:r>
                      <a:endParaRPr lang="zh-CN" sz="16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0.877</a:t>
                      </a:r>
                      <a:endParaRPr lang="zh-CN" sz="16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</a:tr>
              <a:tr h="303828"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US" sz="1400" i="1">
                          <a:solidFill>
                            <a:srgbClr val="000000"/>
                          </a:solidFill>
                          <a:latin typeface="Times New Roman"/>
                          <a:ea typeface="宋体"/>
                        </a:rPr>
                        <a:t>B</a:t>
                      </a:r>
                      <a:r>
                        <a:rPr lang="en-US" sz="1400" i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ike</a:t>
                      </a:r>
                      <a:endParaRPr lang="zh-CN" sz="16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49.3</a:t>
                      </a:r>
                      <a:endParaRPr lang="zh-CN" sz="16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113.5</a:t>
                      </a:r>
                      <a:endParaRPr lang="zh-CN" sz="16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31.9</a:t>
                      </a:r>
                      <a:endParaRPr lang="zh-CN" sz="16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1234.</a:t>
                      </a:r>
                      <a:r>
                        <a:rPr lang="en-US" sz="1400">
                          <a:solidFill>
                            <a:srgbClr val="000000"/>
                          </a:solidFill>
                          <a:latin typeface="Times New Roman"/>
                          <a:ea typeface="宋体"/>
                        </a:rPr>
                        <a:t>3</a:t>
                      </a:r>
                      <a:endParaRPr lang="zh-CN" sz="16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0.864</a:t>
                      </a:r>
                      <a:endParaRPr lang="zh-CN" sz="16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</a:tr>
              <a:tr h="303828">
                <a:tc rowSpan="2"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endParaRPr lang="en-US" sz="1400">
                        <a:solidFill>
                          <a:srgbClr val="000000"/>
                        </a:solidFill>
                        <a:latin typeface="Times New Roman"/>
                        <a:ea typeface="宋体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0.89</a:t>
                      </a:r>
                      <a:r>
                        <a:rPr lang="en-US" sz="1400">
                          <a:solidFill>
                            <a:srgbClr val="000000"/>
                          </a:solidFill>
                          <a:latin typeface="Times New Roman"/>
                          <a:ea typeface="宋体"/>
                        </a:rPr>
                        <a:t>1</a:t>
                      </a:r>
                      <a:endParaRPr lang="zh-CN" sz="16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0.86</a:t>
                      </a:r>
                      <a:r>
                        <a:rPr lang="en-US" sz="1400">
                          <a:solidFill>
                            <a:srgbClr val="000000"/>
                          </a:solidFill>
                          <a:latin typeface="Times New Roman"/>
                          <a:ea typeface="宋体"/>
                        </a:rPr>
                        <a:t>1</a:t>
                      </a:r>
                      <a:endParaRPr lang="zh-CN" sz="16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0.666</a:t>
                      </a:r>
                      <a:endParaRPr lang="zh-CN" sz="16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0.659</a:t>
                      </a:r>
                      <a:endParaRPr lang="zh-CN" sz="16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tc rowSpan="2" gridSpan="2"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US" sz="14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0.7</a:t>
                      </a:r>
                      <a:r>
                        <a:rPr lang="en-US" sz="1400" b="1">
                          <a:solidFill>
                            <a:srgbClr val="000000"/>
                          </a:solidFill>
                          <a:latin typeface="Times New Roman"/>
                          <a:ea typeface="宋体"/>
                        </a:rPr>
                        <a:t>62</a:t>
                      </a:r>
                      <a:endParaRPr lang="zh-CN" sz="16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</a:tr>
              <a:tr h="303828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US" sz="1400" b="1" dirty="0">
                          <a:solidFill>
                            <a:srgbClr val="000000"/>
                          </a:solidFill>
                          <a:latin typeface="Times New Roman"/>
                          <a:ea typeface="宋体"/>
                        </a:rPr>
                        <a:t>Precision </a:t>
                      </a:r>
                      <a:endParaRPr lang="zh-CN" sz="16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Introduction (1</a:t>
            </a:r>
            <a:r>
              <a:rPr lang="en-US" altLang="zh-CN" dirty="0" smtClean="0"/>
              <a:t>)</a:t>
            </a:r>
            <a:endParaRPr lang="zh-CN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718304"/>
          </a:xfrm>
        </p:spPr>
        <p:txBody>
          <a:bodyPr>
            <a:normAutofit/>
          </a:bodyPr>
          <a:lstStyle/>
          <a:p>
            <a:r>
              <a:rPr lang="en-US" altLang="zh-CN" sz="2000" dirty="0" smtClean="0"/>
              <a:t>Goal &amp; Results: Inferring transportation modes from raw GPS data</a:t>
            </a:r>
          </a:p>
          <a:p>
            <a:pPr lvl="1"/>
            <a:r>
              <a:rPr lang="en-US" altLang="zh-CN" sz="1800" dirty="0" smtClean="0"/>
              <a:t>Differentiate driving, riding a bike, taking a bus and walking</a:t>
            </a:r>
          </a:p>
          <a:p>
            <a:pPr lvl="1"/>
            <a:r>
              <a:rPr lang="en-US" altLang="zh-CN" sz="1800" dirty="0" smtClean="0"/>
              <a:t>Achieve a 0.75 inference accuracy (independent of other sensor data</a:t>
            </a:r>
            <a:r>
              <a:rPr lang="en-US" altLang="zh-CN" sz="1800" dirty="0" smtClean="0"/>
              <a:t>)</a:t>
            </a:r>
            <a:endParaRPr lang="en-US" altLang="zh-CN" sz="1800" dirty="0" smtClean="0"/>
          </a:p>
        </p:txBody>
      </p:sp>
      <p:grpSp>
        <p:nvGrpSpPr>
          <p:cNvPr id="4" name="Group 3"/>
          <p:cNvGrpSpPr/>
          <p:nvPr/>
        </p:nvGrpSpPr>
        <p:grpSpPr>
          <a:xfrm>
            <a:off x="914400" y="2667000"/>
            <a:ext cx="7391400" cy="1580341"/>
            <a:chOff x="685800" y="2667000"/>
            <a:chExt cx="7391400" cy="1580341"/>
          </a:xfrm>
        </p:grpSpPr>
        <p:pic>
          <p:nvPicPr>
            <p:cNvPr id="5" name="Picture 4" descr="transportation mode-0.bmp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724400" y="2667000"/>
              <a:ext cx="3352800" cy="1580341"/>
            </a:xfrm>
            <a:prstGeom prst="rect">
              <a:avLst/>
            </a:prstGeom>
          </p:spPr>
        </p:pic>
        <p:sp>
          <p:nvSpPr>
            <p:cNvPr id="6" name="Folded Corner 5"/>
            <p:cNvSpPr/>
            <p:nvPr/>
          </p:nvSpPr>
          <p:spPr>
            <a:xfrm>
              <a:off x="3429000" y="3048000"/>
              <a:ext cx="533400" cy="609600"/>
            </a:xfrm>
            <a:prstGeom prst="foldedCorner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1400" dirty="0" smtClean="0">
                  <a:solidFill>
                    <a:schemeClr val="tx1"/>
                  </a:solidFill>
                </a:rPr>
                <a:t>GPS log</a:t>
              </a:r>
              <a:endParaRPr lang="zh-CN" altLang="en-US" sz="1400" dirty="0">
                <a:solidFill>
                  <a:schemeClr val="tx1"/>
                </a:solidFill>
              </a:endParaRPr>
            </a:p>
          </p:txBody>
        </p:sp>
        <p:pic>
          <p:nvPicPr>
            <p:cNvPr id="7" name="Picture 6" descr="GPS devices.jp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803400" y="2971800"/>
              <a:ext cx="1016000" cy="762000"/>
            </a:xfrm>
            <a:prstGeom prst="rect">
              <a:avLst/>
            </a:prstGeom>
          </p:spPr>
        </p:pic>
        <p:pic>
          <p:nvPicPr>
            <p:cNvPr id="8" name="Picture 4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685800" y="3048000"/>
              <a:ext cx="465137" cy="6171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9" name="Right Arrow 8"/>
            <p:cNvSpPr/>
            <p:nvPr/>
          </p:nvSpPr>
          <p:spPr>
            <a:xfrm>
              <a:off x="1295400" y="3276600"/>
              <a:ext cx="381000" cy="152400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" name="Right Arrow 9"/>
            <p:cNvSpPr/>
            <p:nvPr/>
          </p:nvSpPr>
          <p:spPr>
            <a:xfrm>
              <a:off x="2971800" y="3276600"/>
              <a:ext cx="381000" cy="152400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Right Arrow 10"/>
            <p:cNvSpPr/>
            <p:nvPr/>
          </p:nvSpPr>
          <p:spPr>
            <a:xfrm>
              <a:off x="4114800" y="3276600"/>
              <a:ext cx="381000" cy="152400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1143000" y="4419600"/>
            <a:ext cx="6172200" cy="1766248"/>
            <a:chOff x="914400" y="4419600"/>
            <a:chExt cx="6172200" cy="1766248"/>
          </a:xfrm>
        </p:grpSpPr>
        <p:pic>
          <p:nvPicPr>
            <p:cNvPr id="13" name="Picture 12" descr="transportation mode.bmp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914400" y="4572000"/>
              <a:ext cx="3352800" cy="1613848"/>
            </a:xfrm>
            <a:prstGeom prst="rect">
              <a:avLst/>
            </a:prstGeom>
          </p:spPr>
        </p:pic>
        <p:sp>
          <p:nvSpPr>
            <p:cNvPr id="14" name="Rectangle 13"/>
            <p:cNvSpPr/>
            <p:nvPr/>
          </p:nvSpPr>
          <p:spPr>
            <a:xfrm>
              <a:off x="5638800" y="5181600"/>
              <a:ext cx="1447800" cy="5334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b="1" dirty="0" smtClean="0"/>
                <a:t>Infer model</a:t>
              </a:r>
              <a:endParaRPr lang="zh-CN" altLang="en-US" b="1" dirty="0"/>
            </a:p>
          </p:txBody>
        </p:sp>
        <p:sp>
          <p:nvSpPr>
            <p:cNvPr id="15" name="Down Arrow 14"/>
            <p:cNvSpPr/>
            <p:nvPr/>
          </p:nvSpPr>
          <p:spPr>
            <a:xfrm>
              <a:off x="6248400" y="4419600"/>
              <a:ext cx="228600" cy="533400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6" name="Right Arrow 15"/>
            <p:cNvSpPr/>
            <p:nvPr/>
          </p:nvSpPr>
          <p:spPr>
            <a:xfrm rot="10800000">
              <a:off x="4571998" y="5334000"/>
              <a:ext cx="533401" cy="228600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Introduction (2)</a:t>
            </a:r>
            <a:endParaRPr lang="zh-CN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sz="2000" dirty="0" smtClean="0"/>
              <a:t>Motivation</a:t>
            </a:r>
          </a:p>
          <a:p>
            <a:pPr lvl="1"/>
            <a:r>
              <a:rPr lang="en-US" altLang="zh-CN" sz="1800" dirty="0" smtClean="0"/>
              <a:t>For users: </a:t>
            </a:r>
          </a:p>
          <a:p>
            <a:pPr lvl="2"/>
            <a:r>
              <a:rPr lang="en-US" altLang="zh-CN" sz="1400" dirty="0" smtClean="0"/>
              <a:t>Reflect on past events and understand their own life pattern</a:t>
            </a:r>
          </a:p>
          <a:p>
            <a:pPr lvl="2"/>
            <a:r>
              <a:rPr lang="en-US" altLang="zh-CN" sz="1400" dirty="0" smtClean="0"/>
              <a:t>Obtain more reference knowledge from others’ experiences</a:t>
            </a:r>
          </a:p>
          <a:p>
            <a:pPr lvl="1"/>
            <a:r>
              <a:rPr lang="en-US" altLang="zh-CN" sz="1800" dirty="0" smtClean="0"/>
              <a:t>For service provider:</a:t>
            </a:r>
          </a:p>
          <a:p>
            <a:pPr lvl="2"/>
            <a:r>
              <a:rPr lang="en-US" altLang="zh-CN" sz="1400" dirty="0" smtClean="0"/>
              <a:t>Classify trajectories of different transportation modes</a:t>
            </a:r>
          </a:p>
          <a:p>
            <a:pPr lvl="2"/>
            <a:r>
              <a:rPr lang="en-US" altLang="zh-CN" sz="1400" dirty="0" smtClean="0"/>
              <a:t>Enable smart-route design and recommendation </a:t>
            </a:r>
          </a:p>
          <a:p>
            <a:r>
              <a:rPr lang="en-US" altLang="zh-CN" sz="2000" dirty="0" smtClean="0"/>
              <a:t>Difficulty</a:t>
            </a:r>
          </a:p>
          <a:p>
            <a:pPr lvl="1"/>
            <a:r>
              <a:rPr lang="en-US" altLang="zh-CN" sz="1800" dirty="0" smtClean="0"/>
              <a:t>Velocity-based method cannot handle this problem well (&lt;0.5 accuracy)</a:t>
            </a:r>
          </a:p>
          <a:p>
            <a:pPr lvl="1"/>
            <a:r>
              <a:rPr lang="en-US" altLang="zh-CN" sz="1800" dirty="0" smtClean="0"/>
              <a:t>People usually transfer their transportation modes in a trip</a:t>
            </a:r>
          </a:p>
          <a:p>
            <a:pPr lvl="1"/>
            <a:r>
              <a:rPr lang="en-US" altLang="zh-CN" sz="1800" dirty="0" smtClean="0"/>
              <a:t>The observation of a mode is vulnerable to traffic condition and weather</a:t>
            </a:r>
            <a:endParaRPr lang="en-US" altLang="zh-CN" sz="2000" dirty="0" smtClean="0"/>
          </a:p>
          <a:p>
            <a:endParaRPr lang="zh-CN" alt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4" name="Picture 3" descr="original route.bmp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304800"/>
            <a:ext cx="2590800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car-route.bmp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124200" y="304800"/>
            <a:ext cx="2667000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 descr="walk.bmp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943600" y="304800"/>
            <a:ext cx="2743200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/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81000" y="3352800"/>
            <a:ext cx="4038600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7" descr="recommendation.jpg"/>
          <p:cNvPicPr/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572000" y="3352800"/>
            <a:ext cx="4114800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8" descr="recommendation-bike.jpg"/>
          <p:cNvPicPr/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81000" y="3352800"/>
            <a:ext cx="4038600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9" descr="recommendation-car.jpg"/>
          <p:cNvPicPr/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4572000" y="3352800"/>
            <a:ext cx="4114800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Introduction </a:t>
            </a:r>
            <a:r>
              <a:rPr lang="en-US" altLang="zh-CN" dirty="0" smtClean="0"/>
              <a:t>(2</a:t>
            </a:r>
            <a:r>
              <a:rPr lang="en-US" altLang="zh-CN" dirty="0" smtClean="0"/>
              <a:t>)</a:t>
            </a:r>
            <a:endParaRPr lang="zh-CN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CN" sz="2400" dirty="0" smtClean="0"/>
              <a:t>Contributions and insights</a:t>
            </a:r>
          </a:p>
          <a:p>
            <a:pPr lvl="1"/>
            <a:r>
              <a:rPr lang="en-US" altLang="zh-CN" sz="2000" dirty="0" smtClean="0"/>
              <a:t>A change point-based segmentation method</a:t>
            </a:r>
          </a:p>
          <a:p>
            <a:pPr lvl="2"/>
            <a:r>
              <a:rPr lang="en-US" altLang="zh-CN" sz="1700" dirty="0" smtClean="0"/>
              <a:t>Walk is a transition between different transportation modes</a:t>
            </a:r>
          </a:p>
          <a:p>
            <a:pPr lvl="2"/>
            <a:r>
              <a:rPr lang="en-US" altLang="zh-CN" sz="1700" dirty="0" smtClean="0"/>
              <a:t>Handle congestions to some extent </a:t>
            </a:r>
            <a:endParaRPr lang="en-US" altLang="zh-CN" sz="1800" dirty="0" smtClean="0"/>
          </a:p>
          <a:p>
            <a:pPr lvl="1"/>
            <a:r>
              <a:rPr lang="en-US" altLang="zh-CN" sz="2000" dirty="0" smtClean="0"/>
              <a:t>A set of sophisticated features</a:t>
            </a:r>
          </a:p>
          <a:p>
            <a:pPr lvl="2"/>
            <a:r>
              <a:rPr lang="en-US" altLang="zh-CN" sz="1700" dirty="0" smtClean="0"/>
              <a:t>Robust to traffic condition</a:t>
            </a:r>
          </a:p>
          <a:p>
            <a:pPr lvl="2"/>
            <a:r>
              <a:rPr lang="en-US" altLang="zh-CN" sz="1700" dirty="0" smtClean="0"/>
              <a:t>Feed into a supervise learning-based inference model</a:t>
            </a:r>
            <a:endParaRPr lang="en-US" altLang="zh-CN" sz="1800" dirty="0" smtClean="0"/>
          </a:p>
          <a:p>
            <a:pPr lvl="1"/>
            <a:r>
              <a:rPr lang="en-US" altLang="zh-CN" sz="2000" dirty="0" smtClean="0"/>
              <a:t>A graph-based post-processing</a:t>
            </a:r>
          </a:p>
          <a:p>
            <a:pPr lvl="2"/>
            <a:r>
              <a:rPr lang="en-US" altLang="zh-CN" sz="1700" dirty="0" smtClean="0"/>
              <a:t>Considering typical user behavior</a:t>
            </a:r>
          </a:p>
          <a:p>
            <a:pPr lvl="2"/>
            <a:r>
              <a:rPr lang="en-US" altLang="zh-CN" sz="1700" dirty="0" smtClean="0"/>
              <a:t>Employing location constrains of the real world</a:t>
            </a:r>
            <a:endParaRPr lang="en-US" altLang="zh-CN" sz="1800" dirty="0" smtClean="0"/>
          </a:p>
          <a:p>
            <a:r>
              <a:rPr lang="en-US" altLang="zh-CN" sz="2100" dirty="0" smtClean="0"/>
              <a:t>WWW </a:t>
            </a:r>
            <a:r>
              <a:rPr lang="en-US" altLang="zh-CN" sz="2100" dirty="0" smtClean="0"/>
              <a:t>2008 (first version</a:t>
            </a:r>
            <a:r>
              <a:rPr lang="en-US" altLang="zh-CN" sz="2100" dirty="0" smtClean="0"/>
              <a:t>)</a:t>
            </a:r>
            <a:endParaRPr lang="en-US" altLang="zh-CN" sz="21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dirty="0" smtClean="0"/>
              <a:t>Architecture </a:t>
            </a:r>
            <a:endParaRPr lang="zh-CN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 dirty="0"/>
          </a:p>
        </p:txBody>
      </p:sp>
      <p:pic>
        <p:nvPicPr>
          <p:cNvPr id="4" name="Picture 3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38400" y="1905000"/>
            <a:ext cx="4572000" cy="39884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Walk-Based Segmentation</a:t>
            </a:r>
            <a:endParaRPr lang="zh-CN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sz="2800" dirty="0" smtClean="0"/>
              <a:t>Commonsense knowledge from </a:t>
            </a:r>
            <a:r>
              <a:rPr lang="en-US" altLang="zh-CN" sz="2800" dirty="0" smtClean="0"/>
              <a:t>the real </a:t>
            </a:r>
            <a:r>
              <a:rPr lang="en-US" altLang="zh-CN" sz="2800" dirty="0" smtClean="0"/>
              <a:t>world</a:t>
            </a:r>
          </a:p>
          <a:p>
            <a:pPr lvl="1"/>
            <a:r>
              <a:rPr lang="en-US" sz="1800" dirty="0" smtClean="0"/>
              <a:t>Typically, people need to walk before transferring transportation modes</a:t>
            </a:r>
          </a:p>
          <a:p>
            <a:pPr lvl="1"/>
            <a:r>
              <a:rPr lang="en-US" sz="1800" dirty="0" smtClean="0"/>
              <a:t>Typically, people need to stop and then go when transferring modes</a:t>
            </a:r>
          </a:p>
          <a:p>
            <a:endParaRPr lang="zh-CN" altLang="en-US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81200" y="3429000"/>
            <a:ext cx="4934125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Walk-Based Segmentation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371600"/>
            <a:ext cx="8229600" cy="1828800"/>
          </a:xfrm>
        </p:spPr>
        <p:txBody>
          <a:bodyPr>
            <a:noAutofit/>
          </a:bodyPr>
          <a:lstStyle/>
          <a:p>
            <a:r>
              <a:rPr lang="en-US" sz="2000" dirty="0" smtClean="0"/>
              <a:t>Change point-based Segmentation A</a:t>
            </a:r>
            <a:r>
              <a:rPr lang="en-US" altLang="zh-CN" sz="2000" dirty="0" smtClean="0"/>
              <a:t>lgorithm</a:t>
            </a:r>
          </a:p>
          <a:p>
            <a:pPr lvl="1"/>
            <a:r>
              <a:rPr lang="en-US" sz="1600" b="1" i="1" dirty="0" smtClean="0"/>
              <a:t>Step 1</a:t>
            </a:r>
            <a:r>
              <a:rPr lang="en-US" sz="1600" dirty="0" smtClean="0"/>
              <a:t>: distinguish all possible </a:t>
            </a:r>
            <a:r>
              <a:rPr lang="en-US" sz="1600" i="1" dirty="0" smtClean="0"/>
              <a:t>Walk Points, non</a:t>
            </a:r>
            <a:r>
              <a:rPr lang="en-US" sz="1600" dirty="0" smtClean="0"/>
              <a:t>-</a:t>
            </a:r>
            <a:r>
              <a:rPr lang="en-US" sz="1600" i="1" dirty="0" smtClean="0"/>
              <a:t>Walk Points</a:t>
            </a:r>
            <a:r>
              <a:rPr lang="en-US" sz="1600" dirty="0" smtClean="0"/>
              <a:t>. </a:t>
            </a:r>
          </a:p>
          <a:p>
            <a:pPr lvl="1"/>
            <a:r>
              <a:rPr lang="en-US" sz="1600" b="1" i="1" dirty="0" smtClean="0"/>
              <a:t>Step 2</a:t>
            </a:r>
            <a:r>
              <a:rPr lang="en-US" sz="1600" dirty="0" smtClean="0"/>
              <a:t>: merge short segment composed by consecutive </a:t>
            </a:r>
            <a:r>
              <a:rPr lang="en-US" sz="1600" i="1" dirty="0" smtClean="0"/>
              <a:t>Walk Points</a:t>
            </a:r>
            <a:r>
              <a:rPr lang="en-US" sz="1600" dirty="0" smtClean="0"/>
              <a:t> or </a:t>
            </a:r>
            <a:r>
              <a:rPr lang="en-US" sz="1600" i="1" dirty="0" smtClean="0"/>
              <a:t>non</a:t>
            </a:r>
            <a:r>
              <a:rPr lang="en-US" sz="1600" dirty="0" smtClean="0"/>
              <a:t>-</a:t>
            </a:r>
            <a:r>
              <a:rPr lang="en-US" sz="1600" i="1" dirty="0" smtClean="0"/>
              <a:t>Walk points</a:t>
            </a:r>
            <a:endParaRPr lang="en-US" sz="1600" dirty="0" smtClean="0"/>
          </a:p>
          <a:p>
            <a:pPr lvl="1"/>
            <a:r>
              <a:rPr lang="en-US" sz="1600" b="1" i="1" dirty="0" smtClean="0"/>
              <a:t>Step 3</a:t>
            </a:r>
            <a:r>
              <a:rPr lang="en-US" sz="1600" b="1" dirty="0" smtClean="0"/>
              <a:t>: </a:t>
            </a:r>
            <a:r>
              <a:rPr lang="en-US" sz="1600" dirty="0" smtClean="0"/>
              <a:t>merge consecutive </a:t>
            </a:r>
            <a:r>
              <a:rPr lang="en-US" sz="1600" i="1" dirty="0" smtClean="0"/>
              <a:t>Uncertain Segment</a:t>
            </a:r>
            <a:r>
              <a:rPr lang="en-US" sz="1600" dirty="0" smtClean="0"/>
              <a:t> to </a:t>
            </a:r>
            <a:r>
              <a:rPr lang="en-US" sz="1600" i="1" dirty="0" smtClean="0"/>
              <a:t>non</a:t>
            </a:r>
            <a:r>
              <a:rPr lang="en-US" sz="1600" dirty="0" smtClean="0"/>
              <a:t>-</a:t>
            </a:r>
            <a:r>
              <a:rPr lang="en-US" sz="1600" i="1" dirty="0" smtClean="0"/>
              <a:t>Walk Segment.</a:t>
            </a:r>
            <a:endParaRPr lang="en-US" sz="1600" dirty="0" smtClean="0"/>
          </a:p>
          <a:p>
            <a:pPr lvl="1"/>
            <a:r>
              <a:rPr lang="en-US" sz="1600" b="1" i="1" dirty="0" smtClean="0"/>
              <a:t>Step 4</a:t>
            </a:r>
            <a:r>
              <a:rPr lang="en-US" sz="1600" b="1" dirty="0" smtClean="0"/>
              <a:t>:</a:t>
            </a:r>
            <a:r>
              <a:rPr lang="en-US" sz="1600" dirty="0" smtClean="0"/>
              <a:t> end point of each </a:t>
            </a:r>
            <a:r>
              <a:rPr lang="en-US" sz="1600" i="1" dirty="0" smtClean="0"/>
              <a:t>Walk Segment</a:t>
            </a:r>
            <a:r>
              <a:rPr lang="en-US" sz="1600" dirty="0" smtClean="0"/>
              <a:t> are potential change points</a:t>
            </a:r>
          </a:p>
          <a:p>
            <a:pPr lvl="1"/>
            <a:endParaRPr lang="en-US" sz="1600" dirty="0" smtClean="0"/>
          </a:p>
          <a:p>
            <a:pPr lvl="1"/>
            <a:endParaRPr lang="en-US" sz="1600" dirty="0"/>
          </a:p>
        </p:txBody>
      </p:sp>
      <p:graphicFrame>
        <p:nvGraphicFramePr>
          <p:cNvPr id="25603" name="Object 3"/>
          <p:cNvGraphicFramePr>
            <a:graphicFrameLocks noChangeAspect="1"/>
          </p:cNvGraphicFramePr>
          <p:nvPr/>
        </p:nvGraphicFramePr>
        <p:xfrm>
          <a:off x="2172586" y="3148818"/>
          <a:ext cx="4685414" cy="3099582"/>
        </p:xfrm>
        <a:graphic>
          <a:graphicData uri="http://schemas.openxmlformats.org/presentationml/2006/ole">
            <p:oleObj spid="_x0000_s1026" name="Visio" r:id="rId4" imgW="1950450" imgH="1469524" progId="Visio.Drawing.11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1657</TotalTime>
  <Words>714</Words>
  <Application>Microsoft Office PowerPoint</Application>
  <PresentationFormat>On-screen Show (4:3)</PresentationFormat>
  <Paragraphs>266</Paragraphs>
  <Slides>21</Slides>
  <Notes>1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3" baseType="lpstr">
      <vt:lpstr>Office Theme</vt:lpstr>
      <vt:lpstr>Visio</vt:lpstr>
      <vt:lpstr>Understanding User Mobility Based on GPS Data</vt:lpstr>
      <vt:lpstr>Outline</vt:lpstr>
      <vt:lpstr>Introduction (1)</vt:lpstr>
      <vt:lpstr>Introduction (2)</vt:lpstr>
      <vt:lpstr>Slide 5</vt:lpstr>
      <vt:lpstr>Introduction (2)</vt:lpstr>
      <vt:lpstr>Architecture </vt:lpstr>
      <vt:lpstr>Walk-Based Segmentation</vt:lpstr>
      <vt:lpstr>Walk-Based Segmentation</vt:lpstr>
      <vt:lpstr>Feature Extraction (1)</vt:lpstr>
      <vt:lpstr>Feature Extraction (2)</vt:lpstr>
      <vt:lpstr>Graph-Based Post-Processing (1)</vt:lpstr>
      <vt:lpstr>Graph-Based Post-Processing (2)</vt:lpstr>
      <vt:lpstr>Graph-Based Post-Processing (3)</vt:lpstr>
      <vt:lpstr>Graph-Based Post-Processing (4)</vt:lpstr>
      <vt:lpstr>Experiments  (1)</vt:lpstr>
      <vt:lpstr>Data and Devices</vt:lpstr>
      <vt:lpstr>Experiments (2)</vt:lpstr>
      <vt:lpstr>Slide 19</vt:lpstr>
      <vt:lpstr>Slide 20</vt:lpstr>
      <vt:lpstr>Slide 21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Understanding User Mobility Based on GPS Data</dc:title>
  <dc:creator>Yu Zheng</dc:creator>
  <cp:lastModifiedBy>Yu Zheng</cp:lastModifiedBy>
  <cp:revision>42</cp:revision>
  <dcterms:created xsi:type="dcterms:W3CDTF">2006-08-16T00:00:00Z</dcterms:created>
  <dcterms:modified xsi:type="dcterms:W3CDTF">2008-09-20T07:16:26Z</dcterms:modified>
</cp:coreProperties>
</file>