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3"/>
  </p:notesMasterIdLst>
  <p:sldIdLst>
    <p:sldId id="256" r:id="rId2"/>
    <p:sldId id="258" r:id="rId3"/>
    <p:sldId id="290" r:id="rId4"/>
    <p:sldId id="262" r:id="rId5"/>
    <p:sldId id="263" r:id="rId6"/>
    <p:sldId id="273" r:id="rId7"/>
    <p:sldId id="280" r:id="rId8"/>
    <p:sldId id="294" r:id="rId9"/>
    <p:sldId id="295" r:id="rId10"/>
    <p:sldId id="296" r:id="rId11"/>
    <p:sldId id="297" r:id="rId12"/>
    <p:sldId id="298" r:id="rId13"/>
    <p:sldId id="299" r:id="rId14"/>
    <p:sldId id="265" r:id="rId15"/>
    <p:sldId id="266" r:id="rId16"/>
    <p:sldId id="301" r:id="rId17"/>
    <p:sldId id="281" r:id="rId18"/>
    <p:sldId id="267" r:id="rId19"/>
    <p:sldId id="268" r:id="rId20"/>
    <p:sldId id="284" r:id="rId21"/>
    <p:sldId id="285" r:id="rId22"/>
    <p:sldId id="302" r:id="rId23"/>
    <p:sldId id="304" r:id="rId24"/>
    <p:sldId id="269" r:id="rId25"/>
    <p:sldId id="306" r:id="rId26"/>
    <p:sldId id="307" r:id="rId27"/>
    <p:sldId id="288" r:id="rId28"/>
    <p:sldId id="270" r:id="rId29"/>
    <p:sldId id="271" r:id="rId30"/>
    <p:sldId id="286" r:id="rId31"/>
    <p:sldId id="289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7692CC"/>
    <a:srgbClr val="FF6702"/>
    <a:srgbClr val="FF3305"/>
    <a:srgbClr val="CF3E00"/>
    <a:srgbClr val="236F7A"/>
    <a:srgbClr val="EEB42D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86263" autoAdjust="0"/>
  </p:normalViewPr>
  <p:slideViewPr>
    <p:cSldViewPr>
      <p:cViewPr varScale="1">
        <p:scale>
          <a:sx n="70" d="100"/>
          <a:sy n="70" d="100"/>
        </p:scale>
        <p:origin x="120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endParaRPr lang="en-US" altLang="zh-TW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endParaRPr lang="en-US" altLang="zh-TW"/>
          </a:p>
        </p:txBody>
      </p:sp>
      <p:sp>
        <p:nvSpPr>
          <p:cNvPr id="532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endParaRPr lang="en-US" altLang="zh-TW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B720A981-3043-4071-B2EE-A209F58E184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6126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B6689B-83A8-4AFB-AA05-1F5C5D5DF6CB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085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55B12-4513-45C0-9222-33CCCAE49175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982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7BE9A1-BEFC-443B-8569-E6852F28462E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0393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3EAA74-1686-4E7B-B64E-A8620C34C5B4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598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C9C74-3055-4FDE-A548-DB07812E4E83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664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33440-A188-452E-B738-9ADAA158754C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650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85D39A-5B8B-4C0F-8640-4D12D113B99A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49016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AA1A22-4396-4959-BD1B-1674DD1DD0EC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37889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FA3B99-DD7D-4B2D-B7C9-6E6922E92587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3262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F4DA46-C974-4ABD-85AC-90555DE58C24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6180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B1FFF5-C56D-46A5-A944-12C00DCA0C71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472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0E3EE2-23D9-42F1-9AC9-469C9E4DE642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431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D151E-B04B-4E3C-986B-368F1AD9AD05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1229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B41721-188E-4E5A-A01F-351A63E2FA90}" type="slidenum">
              <a:rPr lang="zh-TW" altLang="en-US"/>
              <a:pPr/>
              <a:t>21</a:t>
            </a:fld>
            <a:endParaRPr lang="en-US" altLang="zh-TW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29913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E22DDF-A9A3-420D-9709-14A53590EE9E}" type="slidenum">
              <a:rPr lang="zh-TW" altLang="en-US"/>
              <a:pPr/>
              <a:t>22</a:t>
            </a:fld>
            <a:endParaRPr lang="en-US" altLang="zh-TW"/>
          </a:p>
        </p:txBody>
      </p:sp>
      <p:sp>
        <p:nvSpPr>
          <p:cNvPr id="156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5780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097A83-4560-41E7-AC86-8339CD47ADFD}" type="slidenum">
              <a:rPr lang="zh-TW" altLang="en-US"/>
              <a:pPr/>
              <a:t>23</a:t>
            </a:fld>
            <a:endParaRPr lang="en-US" altLang="zh-TW"/>
          </a:p>
        </p:txBody>
      </p:sp>
      <p:sp>
        <p:nvSpPr>
          <p:cNvPr id="157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1755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366C2-F6D6-4332-A31E-BA84E34D43DB}" type="slidenum">
              <a:rPr lang="zh-TW" altLang="en-US"/>
              <a:pPr/>
              <a:t>24</a:t>
            </a:fld>
            <a:endParaRPr lang="en-US" altLang="zh-TW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20967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D5997-62C7-4C01-AA7E-6DC571A48FA9}" type="slidenum">
              <a:rPr lang="zh-TW" altLang="en-US"/>
              <a:pPr/>
              <a:t>25</a:t>
            </a:fld>
            <a:endParaRPr lang="en-US" altLang="zh-TW"/>
          </a:p>
        </p:txBody>
      </p:sp>
      <p:sp>
        <p:nvSpPr>
          <p:cNvPr id="164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4128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144E41-436A-4A7D-B04F-262859399EE5}" type="slidenum">
              <a:rPr lang="zh-TW" altLang="en-US"/>
              <a:pPr/>
              <a:t>26</a:t>
            </a:fld>
            <a:endParaRPr lang="en-US" altLang="zh-TW"/>
          </a:p>
        </p:txBody>
      </p:sp>
      <p:sp>
        <p:nvSpPr>
          <p:cNvPr id="168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581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C7A810-906D-45ED-A40A-D6963B4550A7}" type="slidenum">
              <a:rPr lang="zh-TW" altLang="en-US"/>
              <a:pPr/>
              <a:t>27</a:t>
            </a:fld>
            <a:endParaRPr lang="en-US" altLang="zh-TW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523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CAF884-F51F-436E-B786-3800112A5925}" type="slidenum">
              <a:rPr lang="zh-TW" altLang="en-US"/>
              <a:pPr/>
              <a:t>28</a:t>
            </a:fld>
            <a:endParaRPr lang="en-US" altLang="zh-TW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7352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5863D-2A1D-45B4-90F8-D20536A83AFF}" type="slidenum">
              <a:rPr lang="zh-TW" altLang="en-US"/>
              <a:pPr/>
              <a:t>29</a:t>
            </a:fld>
            <a:endParaRPr lang="en-US" altLang="zh-TW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5780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3E9CD1-3F23-4823-95C0-788AE9CE36EE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2133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6BE84-597F-4723-840E-0F9668A5EBE5}" type="slidenum">
              <a:rPr lang="zh-TW" altLang="en-US"/>
              <a:pPr/>
              <a:t>30</a:t>
            </a:fld>
            <a:endParaRPr lang="en-US" altLang="zh-TW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6426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2DD4A-5CC6-48B7-93ED-5468B7CD26D1}" type="slidenum">
              <a:rPr lang="zh-TW" altLang="en-US"/>
              <a:pPr/>
              <a:t>31</a:t>
            </a:fld>
            <a:endParaRPr lang="en-US" altLang="zh-TW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68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782BF1-F1BC-48AC-BCFB-58F127261035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658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42A2A-C70B-431D-BCD2-F3B6DBA6D0A7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161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08BC44-8AEB-4662-B866-55C1B0871013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94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C71D0-546E-4D75-B1A6-7AD0A875D1D3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336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AC5D77-92BC-48AE-8EB5-95119C35AFA8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749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447CFE-F434-4E83-A4DF-C350C1C554DD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891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133600"/>
            <a:ext cx="6705600" cy="1905000"/>
          </a:xfrm>
        </p:spPr>
        <p:txBody>
          <a:bodyPr/>
          <a:lstStyle>
            <a:lvl1pPr algn="ctr"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4419600"/>
            <a:ext cx="68580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D0862E1-0FD7-4E29-96CE-B7F0015B776B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BA437-2E6A-4795-AD97-7536B07311D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629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304800"/>
            <a:ext cx="16002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304800"/>
            <a:ext cx="46482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E1DA5-9195-4EF4-AB05-F9208C8DE6A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0183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133600" y="1981200"/>
            <a:ext cx="6400800" cy="4038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320FFF66-D6EC-42B2-8522-B88F00C2DFC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265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336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410200" y="1981200"/>
            <a:ext cx="3124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410200" y="4076700"/>
            <a:ext cx="3124200" cy="1943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CBF239B8-965E-4622-9C43-6DC197F4999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2202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336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2AF4C4FB-261B-41CC-AE21-6F5221FB903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3841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133600" y="1981200"/>
            <a:ext cx="6400800" cy="4038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E7F0643E-03A6-48CE-9A2B-4A48A8214D6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0972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6400800" cy="1447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133600" y="1981200"/>
            <a:ext cx="6400800" cy="40386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336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BD4824C3-B2E9-40DA-A891-8D31792F1EA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556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3BE5D-31BF-4074-94C0-D3A80C5CA10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35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8DC5B-6928-412E-8CA6-956480DD360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156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981200"/>
            <a:ext cx="3124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CDF28-92FA-4029-A7DA-1CE424083C6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115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81235-BABD-4383-8D23-18C4ABD68DD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23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6C05B-C4F5-4B3F-A63F-9D695A9E595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2462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16F18-11E8-4AB6-B59E-6D8E61789B0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625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1107E-6CC1-4772-9ED6-56D873A399E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299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DFC8-A23B-4F29-BB84-01958DD25D8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967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33600" y="304800"/>
            <a:ext cx="6400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981200"/>
            <a:ext cx="6400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3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ea typeface="PMingLiU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a typeface="PMingLiU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a typeface="PMingLiU" panose="02020500000000000000" pitchFamily="18" charset="-120"/>
              </a:defRPr>
            </a:lvl1pPr>
          </a:lstStyle>
          <a:p>
            <a:fld id="{A521AA10-398B-4858-BB89-4EAA5B7AFFC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133600"/>
            <a:ext cx="7162800" cy="1905000"/>
          </a:xfrm>
        </p:spPr>
        <p:txBody>
          <a:bodyPr/>
          <a:lstStyle/>
          <a:p>
            <a:r>
              <a:rPr lang="en-US" altLang="zh-TW" sz="4000">
                <a:ea typeface="PMingLiU" panose="02020500000000000000" pitchFamily="18" charset="-120"/>
              </a:rPr>
              <a:t>Finding Advertising Keywords on Web Pages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419600"/>
            <a:ext cx="7924800" cy="2133600"/>
          </a:xfrm>
        </p:spPr>
        <p:txBody>
          <a:bodyPr/>
          <a:lstStyle/>
          <a:p>
            <a:r>
              <a:rPr lang="en-US" altLang="zh-TW" sz="2800">
                <a:ea typeface="PMingLiU" panose="02020500000000000000" pitchFamily="18" charset="-120"/>
              </a:rPr>
              <a:t>Scott Wen-tau Yih	Joshua Goodman</a:t>
            </a:r>
            <a:br>
              <a:rPr lang="en-US" altLang="zh-TW" sz="2800">
                <a:ea typeface="PMingLiU" panose="02020500000000000000" pitchFamily="18" charset="-120"/>
              </a:rPr>
            </a:br>
            <a:r>
              <a:rPr lang="en-US" altLang="zh-TW" sz="2800">
                <a:ea typeface="PMingLiU" panose="02020500000000000000" pitchFamily="18" charset="-120"/>
              </a:rPr>
              <a:t>Microsoft Research</a:t>
            </a:r>
            <a:br>
              <a:rPr lang="en-US" altLang="zh-TW" sz="2800">
                <a:ea typeface="PMingLiU" panose="02020500000000000000" pitchFamily="18" charset="-120"/>
              </a:rPr>
            </a:br>
            <a:endParaRPr lang="en-US" altLang="zh-TW" sz="1200">
              <a:ea typeface="PMingLiU" panose="02020500000000000000" pitchFamily="18" charset="-120"/>
            </a:endParaRPr>
          </a:p>
          <a:p>
            <a:r>
              <a:rPr lang="en-US" altLang="zh-TW" sz="2800">
                <a:ea typeface="PMingLiU" panose="02020500000000000000" pitchFamily="18" charset="-120"/>
              </a:rPr>
              <a:t>Vitor R. Carvalho</a:t>
            </a:r>
            <a:br>
              <a:rPr lang="en-US" altLang="zh-TW" sz="2800">
                <a:ea typeface="PMingLiU" panose="02020500000000000000" pitchFamily="18" charset="-120"/>
              </a:rPr>
            </a:br>
            <a:r>
              <a:rPr lang="en-US" altLang="zh-TW" sz="2800">
                <a:ea typeface="PMingLiU" panose="02020500000000000000" pitchFamily="18" charset="-120"/>
              </a:rPr>
              <a:t>Carnegie Mellon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138244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38245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8246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The new flagship</a:t>
              </a:r>
              <a:r>
                <a:rPr lang="en-US" altLang="zh-TW" sz="2400" b="0">
                  <a:ea typeface="PMingLiU" panose="02020500000000000000" pitchFamily="18" charset="-120"/>
                </a:rPr>
                <a:t>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38250" name="Rectangle 10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grpSp>
        <p:nvGrpSpPr>
          <p:cNvPr id="138251" name="Group 11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38252" name="AutoShape 12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38253" name="AutoShape 13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38254" name="AutoShape 14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38255" name="AutoShape 15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38256" name="AutoShape 16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8257" name="AutoShape 17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8258" name="AutoShape 18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140292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40293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0294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The new flagship of</a:t>
              </a:r>
              <a:r>
                <a:rPr lang="en-US" altLang="zh-TW" sz="2400" b="0">
                  <a:ea typeface="PMingLiU" panose="02020500000000000000" pitchFamily="18" charset="-120"/>
                </a:rPr>
                <a:t>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40298" name="Rectangle 10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grpSp>
        <p:nvGrpSpPr>
          <p:cNvPr id="140299" name="Group 11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40300" name="AutoShape 12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40301" name="AutoShape 13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40302" name="AutoShape 14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40303" name="AutoShape 15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40304" name="AutoShape 16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0305" name="AutoShape 17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0306" name="AutoShape 18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142340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42341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2342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The new flagship of</a:t>
              </a:r>
              <a:r>
                <a:rPr lang="en-US" altLang="zh-TW" sz="2400" b="0">
                  <a:ea typeface="PMingLiU" panose="02020500000000000000" pitchFamily="18" charset="-120"/>
                </a:rPr>
                <a:t> </a:t>
              </a: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Canon</a:t>
              </a:r>
              <a:r>
                <a:rPr lang="en-US" altLang="zh-TW" sz="2400" b="0">
                  <a:ea typeface="PMingLiU" panose="02020500000000000000" pitchFamily="18" charset="-120"/>
                </a:rPr>
                <a:t>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42346" name="Rectangle 10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grpSp>
        <p:nvGrpSpPr>
          <p:cNvPr id="142347" name="Group 11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42348" name="AutoShape 12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42349" name="AutoShape 13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42350" name="AutoShape 14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42351" name="AutoShape 15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42352" name="AutoShape 16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2353" name="AutoShape 17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2354" name="AutoShape 18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670560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Combined vs. Separate</a:t>
            </a: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Information extraction community looks at keywords separately, while previous work in this area has combined all instances together</a:t>
            </a:r>
          </a:p>
        </p:txBody>
      </p:sp>
      <p:grpSp>
        <p:nvGrpSpPr>
          <p:cNvPr id="144388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44389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4390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The new flagship of Canon’s S-series, PowerShot S80 digital camera 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2743200" y="2667000"/>
            <a:ext cx="2133600" cy="3810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5029200" y="3581400"/>
            <a:ext cx="1981200" cy="3810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6" name="Rectangle 1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(2/2)</a:t>
            </a:r>
          </a:p>
        </p:txBody>
      </p:sp>
      <p:grpSp>
        <p:nvGrpSpPr>
          <p:cNvPr id="144397" name="Group 13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44398" name="AutoShape 14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44399" name="AutoShape 15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44400" name="AutoShape 16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44401" name="AutoShape 17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44402" name="AutoShape 18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4403" name="AutoShape 19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44404" name="AutoShape 20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>
                <a:ea typeface="PMingLiU" panose="02020500000000000000" pitchFamily="18" charset="-120"/>
              </a:rPr>
              <a:t>Classifier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52600"/>
            <a:ext cx="7162800" cy="48768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Once we have candidates, must determine which ones are best</a:t>
            </a:r>
          </a:p>
          <a:p>
            <a:r>
              <a:rPr lang="en-US" altLang="zh-TW">
                <a:ea typeface="PMingLiU" panose="02020500000000000000" pitchFamily="18" charset="-120"/>
              </a:rPr>
              <a:t>Two steps: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For each phrase, find “features” of phrase 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From features, determine score of the phrase</a:t>
            </a:r>
          </a:p>
        </p:txBody>
      </p:sp>
      <p:grpSp>
        <p:nvGrpSpPr>
          <p:cNvPr id="69636" name="Group 4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69637" name="AutoShape 5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69638" name="AutoShape 6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69639" name="AutoShape 7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69640" name="AutoShape 8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69641" name="AutoShape 9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69642" name="AutoShape 10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69643" name="AutoShape 11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Features (1/2)</a:t>
            </a:r>
          </a:p>
        </p:txBody>
      </p:sp>
      <p:grpSp>
        <p:nvGrpSpPr>
          <p:cNvPr id="71689" name="Group 9"/>
          <p:cNvGrpSpPr>
            <a:grpSpLocks/>
          </p:cNvGrpSpPr>
          <p:nvPr/>
        </p:nvGrpSpPr>
        <p:grpSpPr bwMode="auto">
          <a:xfrm>
            <a:off x="381000" y="1752600"/>
            <a:ext cx="5029200" cy="4481513"/>
            <a:chOff x="336" y="1056"/>
            <a:chExt cx="3168" cy="2823"/>
          </a:xfrm>
        </p:grpSpPr>
        <p:pic>
          <p:nvPicPr>
            <p:cNvPr id="71684" name="Picture 4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056"/>
              <a:ext cx="3168" cy="28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1685" name="Text Box 5"/>
            <p:cNvSpPr txBox="1">
              <a:spLocks noChangeArrowheads="1"/>
            </p:cNvSpPr>
            <p:nvPr/>
          </p:nvSpPr>
          <p:spPr bwMode="auto">
            <a:xfrm>
              <a:off x="480" y="1200"/>
              <a:ext cx="2784" cy="20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The new flagship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716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257800" y="1752600"/>
            <a:ext cx="3733800" cy="48768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Capitalization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Linguistics (noun)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Location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Phrase Length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Length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Sentence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Information Retrieval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Term Frequency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Document Frequency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685800" y="1981200"/>
            <a:ext cx="2057400" cy="4572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1905000" y="2971800"/>
            <a:ext cx="2286000" cy="3810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2362200" y="4038600"/>
            <a:ext cx="1981200" cy="381000"/>
          </a:xfrm>
          <a:prstGeom prst="rect">
            <a:avLst/>
          </a:prstGeom>
          <a:noFill/>
          <a:ln w="222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693" name="Group 13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71694" name="AutoShape 14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71695" name="AutoShape 15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71696" name="AutoShape 16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71697" name="AutoShape 17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71698" name="AutoShape 18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1699" name="AutoShape 19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1700" name="AutoShape 20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/>
      <p:bldP spid="71690" grpId="0" animBg="1"/>
      <p:bldP spid="71691" grpId="0" animBg="1"/>
      <p:bldP spid="716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Features (2/2)</a:t>
            </a:r>
          </a:p>
        </p:txBody>
      </p:sp>
      <p:grpSp>
        <p:nvGrpSpPr>
          <p:cNvPr id="150531" name="Group 3"/>
          <p:cNvGrpSpPr>
            <a:grpSpLocks/>
          </p:cNvGrpSpPr>
          <p:nvPr/>
        </p:nvGrpSpPr>
        <p:grpSpPr bwMode="auto">
          <a:xfrm>
            <a:off x="381000" y="1752600"/>
            <a:ext cx="5029200" cy="4481513"/>
            <a:chOff x="336" y="1056"/>
            <a:chExt cx="3168" cy="2823"/>
          </a:xfrm>
        </p:grpSpPr>
        <p:pic>
          <p:nvPicPr>
            <p:cNvPr id="150532" name="Picture 4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056"/>
              <a:ext cx="3168" cy="28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0533" name="Text Box 5"/>
            <p:cNvSpPr txBox="1">
              <a:spLocks noChangeArrowheads="1"/>
            </p:cNvSpPr>
            <p:nvPr/>
          </p:nvSpPr>
          <p:spPr bwMode="auto">
            <a:xfrm>
              <a:off x="480" y="1200"/>
              <a:ext cx="2784" cy="20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The new flagship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50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257800" y="1752600"/>
            <a:ext cx="3733800" cy="4876800"/>
          </a:xfrm>
          <a:noFill/>
          <a:ln/>
        </p:spPr>
        <p:txBody>
          <a:bodyPr/>
          <a:lstStyle/>
          <a:p>
            <a:r>
              <a:rPr lang="en-US" altLang="zh-TW" sz="2400">
                <a:ea typeface="PMingLiU" panose="02020500000000000000" pitchFamily="18" charset="-120"/>
              </a:rPr>
              <a:t>Hypertext</a:t>
            </a:r>
          </a:p>
          <a:p>
            <a:r>
              <a:rPr lang="en-US" altLang="zh-TW" sz="2400">
                <a:ea typeface="PMingLiU" panose="02020500000000000000" pitchFamily="18" charset="-120"/>
              </a:rPr>
              <a:t>Title</a:t>
            </a:r>
          </a:p>
          <a:p>
            <a:r>
              <a:rPr lang="en-US" altLang="zh-TW" sz="2400">
                <a:ea typeface="PMingLiU" panose="02020500000000000000" pitchFamily="18" charset="-120"/>
              </a:rPr>
              <a:t>Meta Tags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Description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Keywords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Title</a:t>
            </a:r>
          </a:p>
          <a:p>
            <a:r>
              <a:rPr lang="en-US" altLang="zh-TW" sz="2400">
                <a:ea typeface="PMingLiU" panose="02020500000000000000" pitchFamily="18" charset="-120"/>
              </a:rPr>
              <a:t>URL string</a:t>
            </a:r>
          </a:p>
          <a:p>
            <a:r>
              <a:rPr lang="en-US" altLang="zh-TW" sz="2400">
                <a:ea typeface="PMingLiU" panose="02020500000000000000" pitchFamily="18" charset="-120"/>
              </a:rPr>
              <a:t>Search Query Log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Most frequent 7.5 million queries</a:t>
            </a:r>
            <a:endParaRPr lang="en-US" altLang="zh-TW" sz="1800">
              <a:ea typeface="PMingLiU" panose="02020500000000000000" pitchFamily="18" charset="-120"/>
            </a:endParaRP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685800" y="1981200"/>
            <a:ext cx="2057400" cy="4572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1905000" y="2971800"/>
            <a:ext cx="2286000" cy="3810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2362200" y="4038600"/>
            <a:ext cx="1981200" cy="381000"/>
          </a:xfrm>
          <a:prstGeom prst="rect">
            <a:avLst/>
          </a:prstGeom>
          <a:noFill/>
          <a:ln w="222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0538" name="Group 10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50539" name="AutoShape 11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50540" name="AutoShape 12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50541" name="AutoShape 13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50542" name="AutoShape 14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50543" name="AutoShape 15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50544" name="AutoShape 16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50545" name="AutoShape 17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4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6400800" cy="14478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Logistic Regression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1752600"/>
            <a:ext cx="7543800" cy="434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Need to combine the features to get a score for each phrase</a:t>
            </a:r>
          </a:p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For each feature, compute a weight</a:t>
            </a: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For a given phrase, find weighted sum of features, add them up</a:t>
            </a:r>
          </a:p>
          <a:p>
            <a:pPr lvl="1">
              <a:lnSpc>
                <a:spcPct val="80000"/>
              </a:lnSpc>
            </a:pPr>
            <a:endParaRPr lang="en-US" altLang="zh-TW" sz="18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Need to find the weights</a:t>
            </a: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Use training data (more later) with list of “correct” keyphrases for each document</a:t>
            </a: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Use “logistic regression” to find best weights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y is 1 if word/phrase is relevant</a:t>
            </a:r>
          </a:p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x is the features of the word/phrase </a:t>
            </a:r>
            <a:br>
              <a:rPr lang="en-US" altLang="zh-TW" sz="2000">
                <a:ea typeface="PMingLiU" panose="02020500000000000000" pitchFamily="18" charset="-120"/>
              </a:rPr>
            </a:br>
            <a:r>
              <a:rPr lang="en-US" altLang="zh-TW" sz="2000">
                <a:ea typeface="PMingLiU" panose="02020500000000000000" pitchFamily="18" charset="-120"/>
              </a:rPr>
              <a:t>(a vector of numbers)</a:t>
            </a:r>
          </a:p>
          <a:p>
            <a:pPr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Learning: find weights that match the labeled training data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zh-TW" sz="2000">
              <a:ea typeface="PMingLiU" panose="02020500000000000000" pitchFamily="18" charset="-120"/>
            </a:endParaRPr>
          </a:p>
        </p:txBody>
      </p:sp>
      <p:graphicFrame>
        <p:nvGraphicFramePr>
          <p:cNvPr id="103439" name="Object 15"/>
          <p:cNvGraphicFramePr>
            <a:graphicFrameLocks noChangeAspect="1"/>
          </p:cNvGraphicFramePr>
          <p:nvPr/>
        </p:nvGraphicFramePr>
        <p:xfrm>
          <a:off x="3429000" y="3962400"/>
          <a:ext cx="3048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0" name="Equation" r:id="rId4" imgW="1498320" imgH="431640" progId="Equation.3">
                  <p:embed/>
                </p:oleObj>
              </mc:Choice>
              <mc:Fallback>
                <p:oleObj name="Equation" r:id="rId4" imgW="1498320" imgH="431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962400"/>
                        <a:ext cx="3048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440" name="Group 16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03441" name="AutoShape 17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03442" name="AutoShape 18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03443" name="AutoShape 19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03444" name="AutoShape 20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03445" name="AutoShape 21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3446" name="AutoShape 22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3447" name="AutoShape 23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Post-processor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905000"/>
            <a:ext cx="7086600" cy="45720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Monolithic Combined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Direct output what classifier predicts</a:t>
            </a:r>
          </a:p>
          <a:p>
            <a:pPr lvl="4"/>
            <a:endParaRPr lang="en-US" altLang="zh-TW">
              <a:ea typeface="PMingLiU" panose="02020500000000000000" pitchFamily="18" charset="-120"/>
            </a:endParaRPr>
          </a:p>
          <a:p>
            <a:r>
              <a:rPr lang="en-US" altLang="zh-TW">
                <a:ea typeface="PMingLiU" panose="02020500000000000000" pitchFamily="18" charset="-120"/>
              </a:rPr>
              <a:t>Monolithic Separate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Output the largest probability estimation of identical candidates</a:t>
            </a:r>
          </a:p>
          <a:p>
            <a:pPr lvl="4"/>
            <a:endParaRPr lang="en-US" altLang="zh-TW">
              <a:ea typeface="PMingLiU" panose="02020500000000000000" pitchFamily="18" charset="-120"/>
            </a:endParaRPr>
          </a:p>
        </p:txBody>
      </p:sp>
      <p:grpSp>
        <p:nvGrpSpPr>
          <p:cNvPr id="73732" name="Group 4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73733" name="AutoShape 5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73734" name="AutoShape 6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73735" name="AutoShape 7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73736" name="AutoShape 8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73737" name="AutoShape 9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38" name="AutoShape 10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39" name="AutoShape 11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Experiments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676400"/>
            <a:ext cx="69342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How do we collect data to train and evaluate our system?</a:t>
            </a:r>
          </a:p>
          <a:p>
            <a:pPr lvl="4">
              <a:lnSpc>
                <a:spcPct val="90000"/>
              </a:lnSpc>
            </a:pPr>
            <a:endParaRPr lang="en-US" altLang="zh-TW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How </a:t>
            </a:r>
            <a:r>
              <a:rPr lang="en-US" altLang="zh-TW" i="1">
                <a:ea typeface="PMingLiU" panose="02020500000000000000" pitchFamily="18" charset="-120"/>
              </a:rPr>
              <a:t>good</a:t>
            </a:r>
            <a:r>
              <a:rPr lang="en-US" altLang="zh-TW">
                <a:ea typeface="PMingLiU" panose="02020500000000000000" pitchFamily="18" charset="-120"/>
              </a:rPr>
              <a:t> is our system?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How to measure performance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Which framework is the best?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Compare it with other systems</a:t>
            </a:r>
          </a:p>
          <a:p>
            <a:pPr lvl="4">
              <a:lnSpc>
                <a:spcPct val="90000"/>
              </a:lnSpc>
            </a:pPr>
            <a:endParaRPr lang="en-US" altLang="zh-TW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>
                <a:ea typeface="PMingLiU" panose="02020500000000000000" pitchFamily="18" charset="-120"/>
              </a:rPr>
              <a:t>Feature contribution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0668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Content-targeted Ads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7010400" cy="4953000"/>
          </a:xfrm>
        </p:spPr>
        <p:txBody>
          <a:bodyPr/>
          <a:lstStyle/>
          <a:p>
            <a:r>
              <a:rPr lang="en-US" altLang="zh-TW" sz="2800">
                <a:ea typeface="PMingLiU" panose="02020500000000000000" pitchFamily="18" charset="-120"/>
              </a:rPr>
              <a:t>Important funding for free web services</a:t>
            </a:r>
          </a:p>
          <a:p>
            <a:pPr lvl="4"/>
            <a:endParaRPr lang="en-US" altLang="zh-TW" sz="1800">
              <a:ea typeface="PMingLiU" panose="02020500000000000000" pitchFamily="18" charset="-120"/>
            </a:endParaRPr>
          </a:p>
          <a:p>
            <a:r>
              <a:rPr lang="en-US" altLang="zh-TW" sz="2800">
                <a:ea typeface="PMingLiU" panose="02020500000000000000" pitchFamily="18" charset="-120"/>
              </a:rPr>
              <a:t>The system automatically </a:t>
            </a:r>
          </a:p>
          <a:p>
            <a:pPr lvl="1"/>
            <a:r>
              <a:rPr lang="en-US" altLang="zh-TW" sz="2400">
                <a:ea typeface="PMingLiU" panose="02020500000000000000" pitchFamily="18" charset="-120"/>
              </a:rPr>
              <a:t>Finds the keywords on a web page</a:t>
            </a:r>
          </a:p>
          <a:p>
            <a:pPr lvl="1"/>
            <a:r>
              <a:rPr lang="en-US" altLang="zh-TW" sz="2400">
                <a:ea typeface="PMingLiU" panose="02020500000000000000" pitchFamily="18" charset="-120"/>
              </a:rPr>
              <a:t>Displays advertisements based on those keywords</a:t>
            </a:r>
          </a:p>
          <a:p>
            <a:pPr lvl="4"/>
            <a:endParaRPr lang="en-US" altLang="zh-TW" sz="1800">
              <a:ea typeface="PMingLiU" panose="02020500000000000000" pitchFamily="18" charset="-120"/>
            </a:endParaRPr>
          </a:p>
          <a:p>
            <a:r>
              <a:rPr lang="en-US" altLang="zh-TW" sz="2800">
                <a:ea typeface="PMingLiU" panose="02020500000000000000" pitchFamily="18" charset="-120"/>
              </a:rPr>
              <a:t>Quality of the extracted keywords</a:t>
            </a:r>
          </a:p>
          <a:p>
            <a:pPr lvl="1"/>
            <a:r>
              <a:rPr lang="en-US" altLang="zh-TW" sz="2400">
                <a:ea typeface="PMingLiU" panose="02020500000000000000" pitchFamily="18" charset="-120"/>
              </a:rPr>
              <a:t>Relevance of the advertisements</a:t>
            </a:r>
          </a:p>
          <a:p>
            <a:pPr lvl="2"/>
            <a:r>
              <a:rPr lang="en-US" altLang="zh-TW" sz="2000">
                <a:ea typeface="PMingLiU" panose="02020500000000000000" pitchFamily="18" charset="-120"/>
              </a:rPr>
              <a:t>More useful or interesting to readers</a:t>
            </a:r>
          </a:p>
          <a:p>
            <a:pPr lvl="2"/>
            <a:r>
              <a:rPr lang="en-US" altLang="zh-TW" sz="2000">
                <a:ea typeface="PMingLiU" panose="02020500000000000000" pitchFamily="18" charset="-120"/>
              </a:rPr>
              <a:t>Higher click-through rate</a:t>
            </a:r>
          </a:p>
          <a:p>
            <a:pPr lvl="2"/>
            <a:r>
              <a:rPr lang="en-US" altLang="zh-TW" sz="2000">
                <a:ea typeface="PMingLiU" panose="02020500000000000000" pitchFamily="18" charset="-120"/>
              </a:rPr>
              <a:t>Generate more revenue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Data Annotation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0"/>
            <a:ext cx="7162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Raw data: 828 web pages</a:t>
            </a:r>
          </a:p>
          <a:p>
            <a:pPr lvl="1"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Have content-targeted advertising</a:t>
            </a:r>
          </a:p>
          <a:p>
            <a:pPr lvl="1"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Remove advertisements</a:t>
            </a:r>
          </a:p>
          <a:p>
            <a:pPr lvl="4">
              <a:lnSpc>
                <a:spcPct val="80000"/>
              </a:lnSpc>
            </a:pPr>
            <a:endParaRPr lang="en-US" altLang="zh-TW" sz="18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5 annotators pick keywords</a:t>
            </a:r>
          </a:p>
          <a:p>
            <a:pPr lvl="1"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Asked them to choose only words/phrases that occurred in the documents</a:t>
            </a:r>
          </a:p>
          <a:p>
            <a:pPr lvl="1"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Asked them to label phrases about “things they might want to buy if reading this page”</a:t>
            </a:r>
          </a:p>
          <a:p>
            <a:pPr lvl="4">
              <a:lnSpc>
                <a:spcPct val="80000"/>
              </a:lnSpc>
            </a:pPr>
            <a:endParaRPr lang="en-US" altLang="zh-TW" sz="18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10-fold cross validation for experiments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705600" cy="9906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Performance Measures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524000"/>
            <a:ext cx="70104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Accuracy or Recall are not very meaningful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Hard to define/pick a complete set of keywords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Rank of keywords is also important 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zh-TW" sz="20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Top-</a:t>
            </a:r>
            <a:r>
              <a:rPr lang="en-US" altLang="zh-TW" sz="2800" b="1" i="1">
                <a:latin typeface="Times New Roman" panose="02020603050405020304" pitchFamily="18" charset="0"/>
                <a:ea typeface="PMingLiU" panose="02020500000000000000" pitchFamily="18" charset="-120"/>
              </a:rPr>
              <a:t>n</a:t>
            </a:r>
            <a:r>
              <a:rPr lang="en-US" altLang="zh-TW" sz="2400">
                <a:ea typeface="PMingLiU" panose="02020500000000000000" pitchFamily="18" charset="-120"/>
              </a:rPr>
              <a:t> scores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We return our top </a:t>
            </a:r>
            <a:r>
              <a:rPr lang="en-US" altLang="zh-TW" sz="2000" i="1">
                <a:ea typeface="PMingLiU" panose="02020500000000000000" pitchFamily="18" charset="-120"/>
              </a:rPr>
              <a:t>n</a:t>
            </a:r>
            <a:r>
              <a:rPr lang="en-US" altLang="zh-TW" sz="2000">
                <a:ea typeface="PMingLiU" panose="02020500000000000000" pitchFamily="18" charset="-120"/>
              </a:rPr>
              <a:t> phrases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Get 1 point for each correct phrase we return</a:t>
            </a:r>
          </a:p>
          <a:p>
            <a:pPr lvl="2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(Annotator listed that keyphrase)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Divide by maximum points any system could possibly get</a:t>
            </a:r>
          </a:p>
          <a:p>
            <a:pPr lvl="2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Score is between 0 and 1 (1 is best)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zh-TW" sz="1600">
              <a:ea typeface="PMingLiU" panose="02020500000000000000" pitchFamily="18" charset="-120"/>
            </a:endParaRPr>
          </a:p>
          <a:p>
            <a:pPr lvl="2">
              <a:lnSpc>
                <a:spcPct val="80000"/>
              </a:lnSpc>
              <a:buFontTx/>
              <a:buNone/>
            </a:pPr>
            <a:endParaRPr lang="en-US" altLang="zh-TW" sz="1600">
              <a:ea typeface="PMingLiU" panose="02020500000000000000" pitchFamily="18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1800" b="1">
                <a:latin typeface="Times New Roman" panose="02020603050405020304" pitchFamily="18" charset="0"/>
                <a:ea typeface="PMingLiU" panose="02020500000000000000" pitchFamily="18" charset="-120"/>
              </a:rPr>
              <a:t>K</a:t>
            </a:r>
            <a:r>
              <a:rPr lang="en-US" altLang="zh-TW" sz="1800" b="1" i="1" baseline="-25000">
                <a:latin typeface="Times New Roman" panose="02020603050405020304" pitchFamily="18" charset="0"/>
                <a:ea typeface="PMingLiU" panose="02020500000000000000" pitchFamily="18" charset="-120"/>
              </a:rPr>
              <a:t>i</a:t>
            </a:r>
            <a:r>
              <a:rPr lang="en-US" altLang="zh-TW" sz="1800">
                <a:ea typeface="PMingLiU" panose="02020500000000000000" pitchFamily="18" charset="-120"/>
              </a:rPr>
              <a:t>: set of top </a:t>
            </a:r>
            <a:r>
              <a:rPr lang="en-US" altLang="zh-TW" sz="2000" b="1" i="1">
                <a:latin typeface="Times New Roman" panose="02020603050405020304" pitchFamily="18" charset="0"/>
                <a:ea typeface="PMingLiU" panose="02020500000000000000" pitchFamily="18" charset="-120"/>
              </a:rPr>
              <a:t>n</a:t>
            </a:r>
            <a:r>
              <a:rPr lang="en-US" altLang="zh-TW" sz="1800">
                <a:ea typeface="PMingLiU" panose="02020500000000000000" pitchFamily="18" charset="-120"/>
              </a:rPr>
              <a:t> keywords chosen by the system for page </a:t>
            </a:r>
            <a:r>
              <a:rPr lang="en-US" altLang="zh-TW" sz="2000" b="1" i="1">
                <a:latin typeface="Times New Roman" panose="02020603050405020304" pitchFamily="18" charset="0"/>
                <a:ea typeface="PMingLiU" panose="02020500000000000000" pitchFamily="18" charset="-120"/>
              </a:rPr>
              <a:t>i</a:t>
            </a:r>
          </a:p>
          <a:p>
            <a:pPr lvl="1">
              <a:lnSpc>
                <a:spcPct val="80000"/>
              </a:lnSpc>
            </a:pPr>
            <a:r>
              <a:rPr lang="en-US" altLang="zh-TW" sz="1800" b="1">
                <a:latin typeface="Times New Roman" panose="02020603050405020304" pitchFamily="18" charset="0"/>
                <a:ea typeface="PMingLiU" panose="02020500000000000000" pitchFamily="18" charset="-120"/>
              </a:rPr>
              <a:t>A</a:t>
            </a:r>
            <a:r>
              <a:rPr lang="en-US" altLang="zh-TW" sz="1800" b="1" i="1" baseline="-25000">
                <a:latin typeface="Times New Roman" panose="02020603050405020304" pitchFamily="18" charset="0"/>
                <a:ea typeface="PMingLiU" panose="02020500000000000000" pitchFamily="18" charset="-120"/>
              </a:rPr>
              <a:t>i</a:t>
            </a:r>
            <a:r>
              <a:rPr lang="en-US" altLang="zh-TW" sz="1800">
                <a:ea typeface="PMingLiU" panose="02020500000000000000" pitchFamily="18" charset="-120"/>
              </a:rPr>
              <a:t>: keywords selected by the annotators for page </a:t>
            </a:r>
            <a:r>
              <a:rPr lang="en-US" altLang="zh-TW" sz="2000" b="1" i="1">
                <a:latin typeface="Times New Roman" panose="02020603050405020304" pitchFamily="18" charset="0"/>
                <a:ea typeface="PMingLiU" panose="02020500000000000000" pitchFamily="18" charset="-120"/>
              </a:rPr>
              <a:t>i</a:t>
            </a:r>
          </a:p>
          <a:p>
            <a:pPr lvl="4">
              <a:lnSpc>
                <a:spcPct val="80000"/>
              </a:lnSpc>
            </a:pPr>
            <a:endParaRPr lang="en-US" altLang="zh-TW" sz="1400">
              <a:ea typeface="PMingLiU" panose="02020500000000000000" pitchFamily="18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Score =</a:t>
            </a:r>
          </a:p>
        </p:txBody>
      </p:sp>
      <p:graphicFrame>
        <p:nvGraphicFramePr>
          <p:cNvPr id="11366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886200" y="5486400"/>
          <a:ext cx="2305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2" name="Equation" r:id="rId4" imgW="1396800" imgH="507960" progId="Equation.3">
                  <p:embed/>
                </p:oleObj>
              </mc:Choice>
              <mc:Fallback>
                <p:oleObj name="Equation" r:id="rId4" imgW="1396800" imgH="5079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486400"/>
                        <a:ext cx="2305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781800" cy="914400"/>
          </a:xfrm>
        </p:spPr>
        <p:txBody>
          <a:bodyPr/>
          <a:lstStyle/>
          <a:p>
            <a:r>
              <a:rPr lang="en-US" altLang="zh-TW" sz="3200">
                <a:ea typeface="PMingLiU" panose="02020500000000000000" pitchFamily="18" charset="-120"/>
              </a:rPr>
              <a:t>Top-</a:t>
            </a:r>
            <a:r>
              <a:rPr lang="en-US" altLang="zh-TW" b="1" i="1">
                <a:latin typeface="Times New Roman" panose="02020603050405020304" pitchFamily="18" charset="0"/>
                <a:ea typeface="PMingLiU" panose="02020500000000000000" pitchFamily="18" charset="-120"/>
              </a:rPr>
              <a:t>n</a:t>
            </a:r>
            <a:r>
              <a:rPr lang="en-US" altLang="zh-TW" sz="3200">
                <a:ea typeface="PMingLiU" panose="02020500000000000000" pitchFamily="18" charset="-120"/>
              </a:rPr>
              <a:t> Score for 1 Document</a:t>
            </a:r>
          </a:p>
        </p:txBody>
      </p:sp>
      <p:pic>
        <p:nvPicPr>
          <p:cNvPr id="152591" name="Picture 15" descr="BD1820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295400"/>
            <a:ext cx="946150" cy="124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1905000" y="3352800"/>
            <a:ext cx="2514600" cy="16795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62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Digital Camera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PowerShot S80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Canon’s S-series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S80</a:t>
            </a:r>
          </a:p>
        </p:txBody>
      </p:sp>
      <p:pic>
        <p:nvPicPr>
          <p:cNvPr id="152597" name="Picture 21" descr="MCj0355023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7800"/>
            <a:ext cx="1130300" cy="116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2600" name="AutoShape 24"/>
          <p:cNvSpPr>
            <a:spLocks noChangeArrowheads="1"/>
          </p:cNvSpPr>
          <p:nvPr/>
        </p:nvSpPr>
        <p:spPr bwMode="auto">
          <a:xfrm rot="-3611794">
            <a:off x="2608263" y="2420937"/>
            <a:ext cx="1447800" cy="415925"/>
          </a:xfrm>
          <a:prstGeom prst="leftArrow">
            <a:avLst>
              <a:gd name="adj1" fmla="val 50000"/>
              <a:gd name="adj2" fmla="val 870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2724" name="Group 148"/>
          <p:cNvGraphicFramePr>
            <a:graphicFrameLocks noGrp="1"/>
          </p:cNvGraphicFramePr>
          <p:nvPr>
            <p:ph idx="1"/>
          </p:nvPr>
        </p:nvGraphicFramePr>
        <p:xfrm>
          <a:off x="5562600" y="2743200"/>
          <a:ext cx="3041650" cy="2978150"/>
        </p:xfrm>
        <a:graphic>
          <a:graphicData uri="http://schemas.openxmlformats.org/drawingml/2006/table">
            <a:tbl>
              <a:tblPr/>
              <a:tblGrid>
                <a:gridCol w="2312988"/>
                <a:gridCol w="72866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S80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PowerShot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0.17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Canon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0.14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Canon’s S-series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Digital Camera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S-series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0.04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2720" name="AutoShape 144"/>
          <p:cNvSpPr>
            <a:spLocks noChangeArrowheads="1"/>
          </p:cNvSpPr>
          <p:nvPr/>
        </p:nvSpPr>
        <p:spPr bwMode="auto">
          <a:xfrm rot="-9094701">
            <a:off x="4876800" y="2057400"/>
            <a:ext cx="1295400" cy="415925"/>
          </a:xfrm>
          <a:prstGeom prst="leftArrow">
            <a:avLst>
              <a:gd name="adj1" fmla="val 50000"/>
              <a:gd name="adj2" fmla="val 77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2721" name="Picture 145" descr="MCj039635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2725" name="Text Box 149"/>
          <p:cNvSpPr txBox="1">
            <a:spLocks noChangeArrowheads="1"/>
          </p:cNvSpPr>
          <p:nvPr/>
        </p:nvSpPr>
        <p:spPr bwMode="auto">
          <a:xfrm>
            <a:off x="2590800" y="6019800"/>
            <a:ext cx="4191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2"/>
                </a:solidFill>
                <a:latin typeface="Times New Roman" panose="02020603050405020304" pitchFamily="18" charset="0"/>
              </a:rPr>
              <a:t>Top-1 score?</a:t>
            </a:r>
          </a:p>
        </p:txBody>
      </p:sp>
      <p:grpSp>
        <p:nvGrpSpPr>
          <p:cNvPr id="152732" name="Group 156"/>
          <p:cNvGrpSpPr>
            <a:grpSpLocks/>
          </p:cNvGrpSpPr>
          <p:nvPr/>
        </p:nvGrpSpPr>
        <p:grpSpPr bwMode="auto">
          <a:xfrm>
            <a:off x="1828800" y="2743200"/>
            <a:ext cx="7010400" cy="3865563"/>
            <a:chOff x="1152" y="1728"/>
            <a:chExt cx="4416" cy="2435"/>
          </a:xfrm>
        </p:grpSpPr>
        <p:grpSp>
          <p:nvGrpSpPr>
            <p:cNvPr id="152729" name="Group 153"/>
            <p:cNvGrpSpPr>
              <a:grpSpLocks/>
            </p:cNvGrpSpPr>
            <p:nvPr/>
          </p:nvGrpSpPr>
          <p:grpSpPr bwMode="auto">
            <a:xfrm>
              <a:off x="1152" y="1728"/>
              <a:ext cx="4320" cy="1440"/>
              <a:chOff x="1152" y="1728"/>
              <a:chExt cx="4320" cy="1440"/>
            </a:xfrm>
          </p:grpSpPr>
          <p:sp>
            <p:nvSpPr>
              <p:cNvPr id="152726" name="Rectangle 150"/>
              <p:cNvSpPr>
                <a:spLocks noChangeArrowheads="1"/>
              </p:cNvSpPr>
              <p:nvPr/>
            </p:nvSpPr>
            <p:spPr bwMode="auto">
              <a:xfrm>
                <a:off x="1152" y="2928"/>
                <a:ext cx="1680" cy="240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727" name="Rectangle 151"/>
              <p:cNvSpPr>
                <a:spLocks noChangeArrowheads="1"/>
              </p:cNvSpPr>
              <p:nvPr/>
            </p:nvSpPr>
            <p:spPr bwMode="auto">
              <a:xfrm>
                <a:off x="3456" y="1728"/>
                <a:ext cx="2016" cy="240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728" name="Line 152"/>
              <p:cNvSpPr>
                <a:spLocks noChangeShapeType="1"/>
              </p:cNvSpPr>
              <p:nvPr/>
            </p:nvSpPr>
            <p:spPr bwMode="auto">
              <a:xfrm flipH="1">
                <a:off x="2880" y="1920"/>
                <a:ext cx="528" cy="1104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2730" name="Text Box 154"/>
            <p:cNvSpPr txBox="1">
              <a:spLocks noChangeArrowheads="1"/>
            </p:cNvSpPr>
            <p:nvPr/>
          </p:nvSpPr>
          <p:spPr bwMode="auto">
            <a:xfrm>
              <a:off x="1632" y="3792"/>
              <a:ext cx="2640" cy="37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b="0">
                  <a:solidFill>
                    <a:schemeClr val="bg2"/>
                  </a:solidFill>
                  <a:latin typeface="Times New Roman" panose="02020603050405020304" pitchFamily="18" charset="0"/>
                </a:rPr>
                <a:t>Top-1 score: 1/1 = 1.0</a:t>
              </a:r>
            </a:p>
          </p:txBody>
        </p:sp>
        <p:sp>
          <p:nvSpPr>
            <p:cNvPr id="152731" name="Line 155"/>
            <p:cNvSpPr>
              <a:spLocks noChangeShapeType="1"/>
            </p:cNvSpPr>
            <p:nvPr/>
          </p:nvSpPr>
          <p:spPr bwMode="auto">
            <a:xfrm>
              <a:off x="3408" y="2016"/>
              <a:ext cx="2160" cy="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7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781800" cy="914400"/>
          </a:xfrm>
        </p:spPr>
        <p:txBody>
          <a:bodyPr/>
          <a:lstStyle/>
          <a:p>
            <a:r>
              <a:rPr lang="en-US" altLang="zh-TW" sz="3200">
                <a:ea typeface="PMingLiU" panose="02020500000000000000" pitchFamily="18" charset="-120"/>
              </a:rPr>
              <a:t>Top-</a:t>
            </a:r>
            <a:r>
              <a:rPr lang="en-US" altLang="zh-TW" b="1" i="1">
                <a:latin typeface="Times New Roman" panose="02020603050405020304" pitchFamily="18" charset="0"/>
                <a:ea typeface="PMingLiU" panose="02020500000000000000" pitchFamily="18" charset="-120"/>
              </a:rPr>
              <a:t>n</a:t>
            </a:r>
            <a:r>
              <a:rPr lang="en-US" altLang="zh-TW" sz="3200">
                <a:ea typeface="PMingLiU" panose="02020500000000000000" pitchFamily="18" charset="-120"/>
              </a:rPr>
              <a:t> Score for 1 Document</a:t>
            </a:r>
          </a:p>
        </p:txBody>
      </p:sp>
      <p:pic>
        <p:nvPicPr>
          <p:cNvPr id="155651" name="Picture 3" descr="BD1820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295400"/>
            <a:ext cx="946150" cy="124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1905000" y="3352800"/>
            <a:ext cx="2514600" cy="167957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621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Digital Camera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PowerShot S80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Canon’s S-series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 b="0"/>
              <a:t>S80</a:t>
            </a:r>
          </a:p>
        </p:txBody>
      </p:sp>
      <p:pic>
        <p:nvPicPr>
          <p:cNvPr id="155653" name="Picture 5" descr="MCj0355023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47800"/>
            <a:ext cx="1130300" cy="116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654" name="AutoShape 6"/>
          <p:cNvSpPr>
            <a:spLocks noChangeArrowheads="1"/>
          </p:cNvSpPr>
          <p:nvPr/>
        </p:nvSpPr>
        <p:spPr bwMode="auto">
          <a:xfrm rot="-3611794">
            <a:off x="2608263" y="2420937"/>
            <a:ext cx="1447800" cy="415925"/>
          </a:xfrm>
          <a:prstGeom prst="leftArrow">
            <a:avLst>
              <a:gd name="adj1" fmla="val 50000"/>
              <a:gd name="adj2" fmla="val 870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5655" name="Group 7"/>
          <p:cNvGraphicFramePr>
            <a:graphicFrameLocks noGrp="1"/>
          </p:cNvGraphicFramePr>
          <p:nvPr>
            <p:ph idx="1"/>
          </p:nvPr>
        </p:nvGraphicFramePr>
        <p:xfrm>
          <a:off x="5562600" y="2743200"/>
          <a:ext cx="3041650" cy="2978150"/>
        </p:xfrm>
        <a:graphic>
          <a:graphicData uri="http://schemas.openxmlformats.org/drawingml/2006/table">
            <a:tbl>
              <a:tblPr/>
              <a:tblGrid>
                <a:gridCol w="2312988"/>
                <a:gridCol w="72866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S80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PowerShot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0.17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Canon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0.14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Canon’s S-series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Digital Camera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S-series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0.04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5673" name="AutoShape 25"/>
          <p:cNvSpPr>
            <a:spLocks noChangeArrowheads="1"/>
          </p:cNvSpPr>
          <p:nvPr/>
        </p:nvSpPr>
        <p:spPr bwMode="auto">
          <a:xfrm rot="-9094701">
            <a:off x="4876800" y="2057400"/>
            <a:ext cx="1295400" cy="415925"/>
          </a:xfrm>
          <a:prstGeom prst="leftArrow">
            <a:avLst>
              <a:gd name="adj1" fmla="val 50000"/>
              <a:gd name="adj2" fmla="val 778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5674" name="Picture 26" descr="MCj0396350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676" name="Text Box 28"/>
          <p:cNvSpPr txBox="1">
            <a:spLocks noChangeArrowheads="1"/>
          </p:cNvSpPr>
          <p:nvPr/>
        </p:nvSpPr>
        <p:spPr bwMode="auto">
          <a:xfrm>
            <a:off x="2590800" y="6019800"/>
            <a:ext cx="4191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2"/>
                </a:solidFill>
                <a:latin typeface="Times New Roman" panose="02020603050405020304" pitchFamily="18" charset="0"/>
              </a:rPr>
              <a:t>Top-5 score?</a:t>
            </a:r>
          </a:p>
        </p:txBody>
      </p:sp>
      <p:sp>
        <p:nvSpPr>
          <p:cNvPr id="155677" name="Text Box 29"/>
          <p:cNvSpPr txBox="1">
            <a:spLocks noChangeArrowheads="1"/>
          </p:cNvSpPr>
          <p:nvPr/>
        </p:nvSpPr>
        <p:spPr bwMode="auto">
          <a:xfrm>
            <a:off x="2590800" y="6019800"/>
            <a:ext cx="4191000" cy="588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2"/>
                </a:solidFill>
                <a:latin typeface="Times New Roman" panose="02020603050405020304" pitchFamily="18" charset="0"/>
              </a:rPr>
              <a:t>Top-5 score: 3/4= 0.75</a:t>
            </a:r>
          </a:p>
        </p:txBody>
      </p:sp>
      <p:grpSp>
        <p:nvGrpSpPr>
          <p:cNvPr id="155693" name="Group 45"/>
          <p:cNvGrpSpPr>
            <a:grpSpLocks/>
          </p:cNvGrpSpPr>
          <p:nvPr/>
        </p:nvGrpSpPr>
        <p:grpSpPr bwMode="auto">
          <a:xfrm>
            <a:off x="1828800" y="2743200"/>
            <a:ext cx="7010400" cy="2286000"/>
            <a:chOff x="1152" y="1728"/>
            <a:chExt cx="4416" cy="1440"/>
          </a:xfrm>
        </p:grpSpPr>
        <p:grpSp>
          <p:nvGrpSpPr>
            <p:cNvPr id="155692" name="Group 44"/>
            <p:cNvGrpSpPr>
              <a:grpSpLocks/>
            </p:cNvGrpSpPr>
            <p:nvPr/>
          </p:nvGrpSpPr>
          <p:grpSpPr bwMode="auto">
            <a:xfrm>
              <a:off x="1152" y="1728"/>
              <a:ext cx="4320" cy="1440"/>
              <a:chOff x="1152" y="1728"/>
              <a:chExt cx="4320" cy="1440"/>
            </a:xfrm>
          </p:grpSpPr>
          <p:grpSp>
            <p:nvGrpSpPr>
              <p:cNvPr id="155688" name="Group 40"/>
              <p:cNvGrpSpPr>
                <a:grpSpLocks/>
              </p:cNvGrpSpPr>
              <p:nvPr/>
            </p:nvGrpSpPr>
            <p:grpSpPr bwMode="auto">
              <a:xfrm>
                <a:off x="1152" y="1728"/>
                <a:ext cx="4320" cy="1440"/>
                <a:chOff x="1152" y="1728"/>
                <a:chExt cx="4320" cy="1440"/>
              </a:xfrm>
            </p:grpSpPr>
            <p:sp>
              <p:nvSpPr>
                <p:cNvPr id="155679" name="Rectangle 31"/>
                <p:cNvSpPr>
                  <a:spLocks noChangeArrowheads="1"/>
                </p:cNvSpPr>
                <p:nvPr/>
              </p:nvSpPr>
              <p:spPr bwMode="auto">
                <a:xfrm>
                  <a:off x="1152" y="2928"/>
                  <a:ext cx="1680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0" name="Rectangle 32"/>
                <p:cNvSpPr>
                  <a:spLocks noChangeArrowheads="1"/>
                </p:cNvSpPr>
                <p:nvPr/>
              </p:nvSpPr>
              <p:spPr bwMode="auto">
                <a:xfrm>
                  <a:off x="3456" y="1728"/>
                  <a:ext cx="2016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1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2880" y="1920"/>
                  <a:ext cx="528" cy="1104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5689" name="Group 41"/>
              <p:cNvGrpSpPr>
                <a:grpSpLocks/>
              </p:cNvGrpSpPr>
              <p:nvPr/>
            </p:nvGrpSpPr>
            <p:grpSpPr bwMode="auto">
              <a:xfrm>
                <a:off x="1152" y="2544"/>
                <a:ext cx="4320" cy="336"/>
                <a:chOff x="1152" y="2544"/>
                <a:chExt cx="4320" cy="336"/>
              </a:xfrm>
            </p:grpSpPr>
            <p:sp>
              <p:nvSpPr>
                <p:cNvPr id="155682" name="Rectangle 34"/>
                <p:cNvSpPr>
                  <a:spLocks noChangeArrowheads="1"/>
                </p:cNvSpPr>
                <p:nvPr/>
              </p:nvSpPr>
              <p:spPr bwMode="auto">
                <a:xfrm>
                  <a:off x="3456" y="2544"/>
                  <a:ext cx="2016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5" name="Rectangle 37"/>
                <p:cNvSpPr>
                  <a:spLocks noChangeArrowheads="1"/>
                </p:cNvSpPr>
                <p:nvPr/>
              </p:nvSpPr>
              <p:spPr bwMode="auto">
                <a:xfrm>
                  <a:off x="1152" y="2640"/>
                  <a:ext cx="1680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6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2880" y="2640"/>
                  <a:ext cx="528" cy="96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55690" name="Group 42"/>
              <p:cNvGrpSpPr>
                <a:grpSpLocks/>
              </p:cNvGrpSpPr>
              <p:nvPr/>
            </p:nvGrpSpPr>
            <p:grpSpPr bwMode="auto">
              <a:xfrm>
                <a:off x="1152" y="2112"/>
                <a:ext cx="4320" cy="960"/>
                <a:chOff x="1152" y="2112"/>
                <a:chExt cx="4320" cy="960"/>
              </a:xfrm>
            </p:grpSpPr>
            <p:sp>
              <p:nvSpPr>
                <p:cNvPr id="155683" name="Rectangle 35"/>
                <p:cNvSpPr>
                  <a:spLocks noChangeArrowheads="1"/>
                </p:cNvSpPr>
                <p:nvPr/>
              </p:nvSpPr>
              <p:spPr bwMode="auto">
                <a:xfrm>
                  <a:off x="3456" y="2832"/>
                  <a:ext cx="2016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4" name="Rectangle 36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680" cy="240"/>
                </a:xfrm>
                <a:prstGeom prst="rect">
                  <a:avLst/>
                </a:prstGeom>
                <a:noFill/>
                <a:ln w="25400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687" name="Line 39"/>
                <p:cNvSpPr>
                  <a:spLocks noChangeShapeType="1"/>
                </p:cNvSpPr>
                <p:nvPr/>
              </p:nvSpPr>
              <p:spPr bwMode="auto">
                <a:xfrm flipH="1" flipV="1">
                  <a:off x="2880" y="2256"/>
                  <a:ext cx="528" cy="672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5691" name="Line 43"/>
            <p:cNvSpPr>
              <a:spLocks noChangeShapeType="1"/>
            </p:cNvSpPr>
            <p:nvPr/>
          </p:nvSpPr>
          <p:spPr bwMode="auto">
            <a:xfrm>
              <a:off x="3408" y="3120"/>
              <a:ext cx="2160" cy="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76" grpId="0" animBg="1"/>
      <p:bldP spid="15567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248400" cy="838200"/>
          </a:xfrm>
        </p:spPr>
        <p:txBody>
          <a:bodyPr/>
          <a:lstStyle/>
          <a:p>
            <a:r>
              <a:rPr lang="en-US" altLang="zh-TW" sz="3200">
                <a:ea typeface="PMingLiU" panose="02020500000000000000" pitchFamily="18" charset="-120"/>
              </a:rPr>
              <a:t>Performance Comparison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ph idx="1"/>
          </p:nvPr>
        </p:nvGraphicFramePr>
        <p:xfrm>
          <a:off x="1371600" y="2057400"/>
          <a:ext cx="77724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1" name="Chart" r:id="rId4" imgW="6096000" imgH="4067315" progId="MSGraph.Chart.8">
                  <p:embed followColorScheme="full"/>
                </p:oleObj>
              </mc:Choice>
              <mc:Fallback>
                <p:oleObj name="Chart" r:id="rId4" imgW="6096000" imgH="4067315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57400"/>
                        <a:ext cx="77724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1" name="Line 7"/>
          <p:cNvSpPr>
            <a:spLocks noChangeShapeType="1"/>
          </p:cNvSpPr>
          <p:nvPr/>
        </p:nvSpPr>
        <p:spPr bwMode="auto">
          <a:xfrm>
            <a:off x="2514600" y="6248400"/>
            <a:ext cx="18288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495800" y="6248400"/>
            <a:ext cx="9906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2971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Phrase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4495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Word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grpSp>
        <p:nvGrpSpPr>
          <p:cNvPr id="77839" name="Group 15"/>
          <p:cNvGrpSpPr>
            <a:grpSpLocks/>
          </p:cNvGrpSpPr>
          <p:nvPr/>
        </p:nvGrpSpPr>
        <p:grpSpPr bwMode="auto">
          <a:xfrm>
            <a:off x="2286000" y="1066800"/>
            <a:ext cx="6400800" cy="3276600"/>
            <a:chOff x="1440" y="672"/>
            <a:chExt cx="4032" cy="2064"/>
          </a:xfrm>
        </p:grpSpPr>
        <p:sp>
          <p:nvSpPr>
            <p:cNvPr id="77836" name="Oval 12"/>
            <p:cNvSpPr>
              <a:spLocks noChangeArrowheads="1"/>
            </p:cNvSpPr>
            <p:nvPr/>
          </p:nvSpPr>
          <p:spPr bwMode="auto">
            <a:xfrm>
              <a:off x="1440" y="1152"/>
              <a:ext cx="864" cy="1584"/>
            </a:xfrm>
            <a:prstGeom prst="ellips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7" name="AutoShape 13"/>
            <p:cNvSpPr>
              <a:spLocks/>
            </p:cNvSpPr>
            <p:nvPr/>
          </p:nvSpPr>
          <p:spPr bwMode="auto">
            <a:xfrm>
              <a:off x="2304" y="672"/>
              <a:ext cx="3168" cy="528"/>
            </a:xfrm>
            <a:prstGeom prst="borderCallout2">
              <a:avLst>
                <a:gd name="adj1" fmla="val 13634"/>
                <a:gd name="adj2" fmla="val -1514"/>
                <a:gd name="adj3" fmla="val 13634"/>
                <a:gd name="adj4" fmla="val -6722"/>
                <a:gd name="adj5" fmla="val 86366"/>
                <a:gd name="adj6" fmla="val -1212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n-US" altLang="en-US" sz="2400" b="0"/>
                <a:t>Combining identical phrases as candidates is the best framework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248400" cy="838200"/>
          </a:xfrm>
        </p:spPr>
        <p:txBody>
          <a:bodyPr/>
          <a:lstStyle/>
          <a:p>
            <a:r>
              <a:rPr lang="en-US" altLang="zh-TW" sz="3200">
                <a:ea typeface="PMingLiU" panose="02020500000000000000" pitchFamily="18" charset="-120"/>
              </a:rPr>
              <a:t>Performance Comparison</a:t>
            </a:r>
          </a:p>
        </p:txBody>
      </p:sp>
      <p:graphicFrame>
        <p:nvGraphicFramePr>
          <p:cNvPr id="163843" name="Object 3"/>
          <p:cNvGraphicFramePr>
            <a:graphicFrameLocks noChangeAspect="1"/>
          </p:cNvGraphicFramePr>
          <p:nvPr>
            <p:ph idx="1"/>
          </p:nvPr>
        </p:nvGraphicFramePr>
        <p:xfrm>
          <a:off x="1371600" y="2057400"/>
          <a:ext cx="77724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3" name="Chart" r:id="rId4" imgW="6096000" imgH="4067315" progId="MSGraph.Chart.8">
                  <p:embed followColorScheme="full"/>
                </p:oleObj>
              </mc:Choice>
              <mc:Fallback>
                <p:oleObj name="Chart" r:id="rId4" imgW="6096000" imgH="4067315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57400"/>
                        <a:ext cx="77724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44" name="Line 4"/>
          <p:cNvSpPr>
            <a:spLocks noChangeShapeType="1"/>
          </p:cNvSpPr>
          <p:nvPr/>
        </p:nvSpPr>
        <p:spPr bwMode="auto">
          <a:xfrm>
            <a:off x="2514600" y="6248400"/>
            <a:ext cx="18288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45" name="Line 5"/>
          <p:cNvSpPr>
            <a:spLocks noChangeShapeType="1"/>
          </p:cNvSpPr>
          <p:nvPr/>
        </p:nvSpPr>
        <p:spPr bwMode="auto">
          <a:xfrm>
            <a:off x="4495800" y="6248400"/>
            <a:ext cx="9906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46" name="Text Box 6"/>
          <p:cNvSpPr txBox="1">
            <a:spLocks noChangeArrowheads="1"/>
          </p:cNvSpPr>
          <p:nvPr/>
        </p:nvSpPr>
        <p:spPr bwMode="auto">
          <a:xfrm>
            <a:off x="2971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Phrase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sp>
        <p:nvSpPr>
          <p:cNvPr id="163847" name="Text Box 7"/>
          <p:cNvSpPr txBox="1">
            <a:spLocks noChangeArrowheads="1"/>
          </p:cNvSpPr>
          <p:nvPr/>
        </p:nvSpPr>
        <p:spPr bwMode="auto">
          <a:xfrm>
            <a:off x="4495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Word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sp>
        <p:nvSpPr>
          <p:cNvPr id="163851" name="AutoShape 11"/>
          <p:cNvSpPr>
            <a:spLocks noChangeArrowheads="1"/>
          </p:cNvSpPr>
          <p:nvPr/>
        </p:nvSpPr>
        <p:spPr bwMode="auto">
          <a:xfrm>
            <a:off x="4953000" y="1371600"/>
            <a:ext cx="2362200" cy="914400"/>
          </a:xfrm>
          <a:prstGeom prst="downArrowCallout">
            <a:avLst>
              <a:gd name="adj1" fmla="val 27245"/>
              <a:gd name="adj2" fmla="val 33129"/>
              <a:gd name="adj3" fmla="val 16667"/>
              <a:gd name="adj4" fmla="val 66667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0"/>
              <a:t>Better than KEA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248400" cy="838200"/>
          </a:xfrm>
        </p:spPr>
        <p:txBody>
          <a:bodyPr/>
          <a:lstStyle/>
          <a:p>
            <a:r>
              <a:rPr lang="en-US" altLang="zh-TW" sz="3200">
                <a:ea typeface="PMingLiU" panose="02020500000000000000" pitchFamily="18" charset="-120"/>
              </a:rPr>
              <a:t>Performance Comparison</a:t>
            </a:r>
          </a:p>
        </p:txBody>
      </p:sp>
      <p:graphicFrame>
        <p:nvGraphicFramePr>
          <p:cNvPr id="167939" name="Object 3"/>
          <p:cNvGraphicFramePr>
            <a:graphicFrameLocks noChangeAspect="1"/>
          </p:cNvGraphicFramePr>
          <p:nvPr>
            <p:ph idx="1"/>
          </p:nvPr>
        </p:nvGraphicFramePr>
        <p:xfrm>
          <a:off x="1371600" y="2057400"/>
          <a:ext cx="77724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49" name="Chart" r:id="rId4" imgW="6096000" imgH="4067315" progId="MSGraph.Chart.8">
                  <p:embed followColorScheme="full"/>
                </p:oleObj>
              </mc:Choice>
              <mc:Fallback>
                <p:oleObj name="Chart" r:id="rId4" imgW="6096000" imgH="4067315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057400"/>
                        <a:ext cx="77724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40" name="Line 4"/>
          <p:cNvSpPr>
            <a:spLocks noChangeShapeType="1"/>
          </p:cNvSpPr>
          <p:nvPr/>
        </p:nvSpPr>
        <p:spPr bwMode="auto">
          <a:xfrm>
            <a:off x="2514600" y="6248400"/>
            <a:ext cx="18288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1" name="Line 5"/>
          <p:cNvSpPr>
            <a:spLocks noChangeShapeType="1"/>
          </p:cNvSpPr>
          <p:nvPr/>
        </p:nvSpPr>
        <p:spPr bwMode="auto">
          <a:xfrm>
            <a:off x="4495800" y="6248400"/>
            <a:ext cx="990600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7942" name="Text Box 6"/>
          <p:cNvSpPr txBox="1">
            <a:spLocks noChangeArrowheads="1"/>
          </p:cNvSpPr>
          <p:nvPr/>
        </p:nvSpPr>
        <p:spPr bwMode="auto">
          <a:xfrm>
            <a:off x="2971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Phrase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4495800" y="6248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800080"/>
                </a:solidFill>
              </a:rPr>
              <a:t>Word</a:t>
            </a:r>
            <a:r>
              <a:rPr lang="en-US" altLang="en-US" b="0">
                <a:solidFill>
                  <a:srgbClr val="CC0066"/>
                </a:solidFill>
              </a:rPr>
              <a:t> </a:t>
            </a:r>
          </a:p>
        </p:txBody>
      </p:sp>
      <p:sp>
        <p:nvSpPr>
          <p:cNvPr id="167946" name="Oval 10"/>
          <p:cNvSpPr>
            <a:spLocks noChangeArrowheads="1"/>
          </p:cNvSpPr>
          <p:nvPr/>
        </p:nvSpPr>
        <p:spPr bwMode="auto">
          <a:xfrm>
            <a:off x="6324600" y="3657600"/>
            <a:ext cx="2286000" cy="1524000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47" name="AutoShape 11"/>
          <p:cNvSpPr>
            <a:spLocks/>
          </p:cNvSpPr>
          <p:nvPr/>
        </p:nvSpPr>
        <p:spPr bwMode="auto">
          <a:xfrm>
            <a:off x="1752600" y="1219200"/>
            <a:ext cx="4648200" cy="838200"/>
          </a:xfrm>
          <a:prstGeom prst="borderCallout2">
            <a:avLst>
              <a:gd name="adj1" fmla="val 13634"/>
              <a:gd name="adj2" fmla="val 101639"/>
              <a:gd name="adj3" fmla="val 13634"/>
              <a:gd name="adj4" fmla="val 106556"/>
              <a:gd name="adj5" fmla="val 288259"/>
              <a:gd name="adj6" fmla="val 111477"/>
            </a:avLst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2400" b="0"/>
              <a:t>Learning weights for TF and DF separately is better than TF</a:t>
            </a:r>
            <a:r>
              <a:rPr lang="en-US" altLang="en-US" sz="2400" b="0">
                <a:sym typeface="Symbol" panose="05050102010706020507" pitchFamily="18" charset="2"/>
              </a:rPr>
              <a:t></a:t>
            </a:r>
            <a:r>
              <a:rPr lang="en-US" altLang="en-US" sz="2400" b="0"/>
              <a:t>IDF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6934200" cy="1447800"/>
          </a:xfrm>
        </p:spPr>
        <p:txBody>
          <a:bodyPr/>
          <a:lstStyle/>
          <a:p>
            <a:r>
              <a:rPr lang="en-US" altLang="zh-TW" sz="3600">
                <a:ea typeface="PMingLiU" panose="02020500000000000000" pitchFamily="18" charset="-120"/>
              </a:rPr>
              <a:t>IR + One Set of  Features</a:t>
            </a:r>
          </a:p>
        </p:txBody>
      </p:sp>
      <p:graphicFrame>
        <p:nvGraphicFramePr>
          <p:cNvPr id="120835" name="Object 3"/>
          <p:cNvGraphicFramePr>
            <a:graphicFrameLocks noChangeAspect="1"/>
          </p:cNvGraphicFramePr>
          <p:nvPr>
            <p:ph idx="1"/>
          </p:nvPr>
        </p:nvGraphicFramePr>
        <p:xfrm>
          <a:off x="1147763" y="1524000"/>
          <a:ext cx="7996237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8" name="Chart" r:id="rId4" imgW="6096000" imgH="4067315" progId="MSGraph.Chart.8">
                  <p:embed followColorScheme="full"/>
                </p:oleObj>
              </mc:Choice>
              <mc:Fallback>
                <p:oleObj name="Chart" r:id="rId4" imgW="6096000" imgH="4067315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1524000"/>
                        <a:ext cx="7996237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10668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Related Work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371600"/>
            <a:ext cx="6858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Keyword extraction (from scientific papers)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GenEx: rules + GA </a:t>
            </a:r>
            <a:r>
              <a:rPr lang="en-US" altLang="zh-TW" sz="1800">
                <a:ea typeface="PMingLiU" panose="02020500000000000000" pitchFamily="18" charset="-120"/>
              </a:rPr>
              <a:t>[Turney '00]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KEA: Naïve Bayes using 3 features </a:t>
            </a:r>
            <a:r>
              <a:rPr lang="en-US" altLang="zh-TW" sz="1800">
                <a:ea typeface="PMingLiU" panose="02020500000000000000" pitchFamily="18" charset="-120"/>
              </a:rPr>
              <a:t>[Frank et al. '99]</a:t>
            </a:r>
            <a:endParaRPr lang="en-US" altLang="zh-TW" sz="2000">
              <a:ea typeface="PMingLiU" panose="02020500000000000000" pitchFamily="18" charset="-120"/>
            </a:endParaRPr>
          </a:p>
          <a:p>
            <a:pPr lvl="2">
              <a:lnSpc>
                <a:spcPct val="9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TFxIDF, Loc, keyphrase-frequency</a:t>
            </a:r>
          </a:p>
          <a:p>
            <a:pPr lvl="4">
              <a:lnSpc>
                <a:spcPct val="90000"/>
              </a:lnSpc>
            </a:pPr>
            <a:endParaRPr lang="en-US" altLang="zh-TW" sz="1600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Impedance coupling </a:t>
            </a:r>
            <a:r>
              <a:rPr lang="en-US" altLang="zh-TW" sz="1800">
                <a:ea typeface="PMingLiU" panose="02020500000000000000" pitchFamily="18" charset="-120"/>
              </a:rPr>
              <a:t>[Ribeiro-Neto et al. '05]</a:t>
            </a:r>
            <a:endParaRPr lang="en-US" altLang="zh-TW" sz="2000">
              <a:ea typeface="PMingLiU" panose="02020500000000000000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Match advertisements to web pages directly</a:t>
            </a:r>
          </a:p>
          <a:p>
            <a:pPr lvl="4">
              <a:lnSpc>
                <a:spcPct val="90000"/>
              </a:lnSpc>
            </a:pPr>
            <a:endParaRPr lang="en-US" altLang="zh-TW" sz="1600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News Query Extraction </a:t>
            </a:r>
            <a:r>
              <a:rPr lang="en-US" altLang="zh-TW" sz="1800">
                <a:ea typeface="PMingLiU" panose="02020500000000000000" pitchFamily="18" charset="-120"/>
              </a:rPr>
              <a:t>[Henzinger, Page, et al. '03]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Extract keywords from TV news caption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Using TF</a:t>
            </a:r>
            <a:r>
              <a:rPr lang="en-US" altLang="zh-TW" sz="2000">
                <a:ea typeface="PMingLiU" panose="02020500000000000000" pitchFamily="18" charset="-120"/>
                <a:sym typeface="Symbol" panose="05050102010706020507" pitchFamily="18" charset="2"/>
              </a:rPr>
              <a:t></a:t>
            </a:r>
            <a:r>
              <a:rPr lang="en-US" altLang="zh-TW" sz="2000">
                <a:ea typeface="PMingLiU" panose="02020500000000000000" pitchFamily="18" charset="-120"/>
              </a:rPr>
              <a:t>IDF and its variations to score phrases</a:t>
            </a:r>
          </a:p>
          <a:p>
            <a:pPr lvl="4">
              <a:lnSpc>
                <a:spcPct val="90000"/>
              </a:lnSpc>
            </a:pPr>
            <a:endParaRPr lang="en-US" altLang="zh-TW" sz="1600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Implicit Queries from Emails </a:t>
            </a:r>
            <a:br>
              <a:rPr lang="en-US" altLang="zh-TW" sz="2400">
                <a:ea typeface="PMingLiU" panose="02020500000000000000" pitchFamily="18" charset="-120"/>
              </a:rPr>
            </a:br>
            <a:r>
              <a:rPr lang="en-US" altLang="zh-TW" sz="2400">
                <a:ea typeface="PMingLiU" panose="02020500000000000000" pitchFamily="18" charset="-120"/>
              </a:rPr>
              <a:t>			    </a:t>
            </a:r>
            <a:r>
              <a:rPr lang="en-US" altLang="zh-TW" sz="1800">
                <a:ea typeface="PMingLiU" panose="02020500000000000000" pitchFamily="18" charset="-120"/>
              </a:rPr>
              <a:t>[Goodman&amp;Carvalho '05]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629400" cy="10668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Conclusions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447800"/>
            <a:ext cx="7010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Keyword extraction drives content-targeted advertising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Foundation of free web services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Very successful business model</a:t>
            </a:r>
          </a:p>
          <a:p>
            <a:pPr lvl="4">
              <a:lnSpc>
                <a:spcPct val="80000"/>
              </a:lnSpc>
            </a:pPr>
            <a:endParaRPr lang="en-US" altLang="zh-TW" sz="16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Extensive experimental study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TF, DF, Search Query Log are the three most useful features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Machine learning is important in tuning the weights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PMingLiU" panose="02020500000000000000" pitchFamily="18" charset="-120"/>
              </a:rPr>
              <a:t>Monolithic combined (combine identical phrases together) is the best approach</a:t>
            </a:r>
          </a:p>
          <a:p>
            <a:pPr lvl="4">
              <a:lnSpc>
                <a:spcPct val="80000"/>
              </a:lnSpc>
            </a:pPr>
            <a:endParaRPr lang="en-US" altLang="zh-TW" sz="1600">
              <a:ea typeface="PMingLiU" panose="02020500000000000000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Our system is substantially better than KEA – the only publicly available keyword extraction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9906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Introduction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447800"/>
            <a:ext cx="74676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A machine learning based system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Significantly better than simple TF</a:t>
            </a:r>
            <a:r>
              <a:rPr lang="en-US" altLang="en-US" sz="1800">
                <a:sym typeface="Symbol" panose="05050102010706020507" pitchFamily="18" charset="2"/>
              </a:rPr>
              <a:t></a:t>
            </a:r>
            <a:r>
              <a:rPr lang="en-US" altLang="en-US" sz="1800"/>
              <a:t>IDF baseline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Better than an existing system, KEA</a:t>
            </a:r>
          </a:p>
          <a:p>
            <a:pPr lvl="4">
              <a:lnSpc>
                <a:spcPct val="80000"/>
              </a:lnSpc>
            </a:pPr>
            <a:endParaRPr lang="en-US" altLang="en-US" sz="1400"/>
          </a:p>
          <a:p>
            <a:pPr>
              <a:lnSpc>
                <a:spcPct val="80000"/>
              </a:lnSpc>
            </a:pPr>
            <a:r>
              <a:rPr lang="en-US" altLang="en-US" sz="2000"/>
              <a:t>Explore different frameworks of choosing keyword candidates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Phrases vs. Words</a:t>
            </a:r>
          </a:p>
          <a:p>
            <a:pPr lvl="2">
              <a:lnSpc>
                <a:spcPct val="80000"/>
              </a:lnSpc>
            </a:pPr>
            <a:r>
              <a:rPr lang="en-US" altLang="en-US" sz="1600"/>
              <a:t>Will show that looking at whole phrases is better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Combined vs. Separate</a:t>
            </a:r>
          </a:p>
          <a:p>
            <a:pPr lvl="2">
              <a:lnSpc>
                <a:spcPct val="80000"/>
              </a:lnSpc>
            </a:pPr>
            <a:r>
              <a:rPr lang="en-US" altLang="en-US" sz="1600"/>
              <a:t>Will show that looking at all instances of a phrase together (combined) is better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1600"/>
          </a:p>
          <a:p>
            <a:pPr>
              <a:lnSpc>
                <a:spcPct val="80000"/>
              </a:lnSpc>
            </a:pPr>
            <a:r>
              <a:rPr lang="en-US" altLang="en-US" sz="2000"/>
              <a:t>Extensive feature study</a:t>
            </a: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TF and DF</a:t>
            </a:r>
          </a:p>
          <a:p>
            <a:pPr lvl="2">
              <a:lnSpc>
                <a:spcPct val="80000"/>
              </a:lnSpc>
            </a:pPr>
            <a:r>
              <a:rPr lang="en-US" altLang="zh-TW" sz="1600">
                <a:ea typeface="PMingLiU" panose="02020500000000000000" pitchFamily="18" charset="-120"/>
              </a:rPr>
              <a:t>Instead of </a:t>
            </a:r>
            <a:r>
              <a:rPr lang="en-US" altLang="en-US" sz="1600"/>
              <a:t>TF</a:t>
            </a:r>
            <a:r>
              <a:rPr lang="en-US" altLang="en-US" sz="1600">
                <a:sym typeface="Symbol" panose="05050102010706020507" pitchFamily="18" charset="2"/>
              </a:rPr>
              <a:t></a:t>
            </a:r>
            <a:r>
              <a:rPr lang="en-US" altLang="en-US" sz="1600"/>
              <a:t>IDF, use them as separate features</a:t>
            </a:r>
            <a:endParaRPr lang="en-US" altLang="zh-TW" sz="1600">
              <a:ea typeface="PMingLiU" panose="02020500000000000000" pitchFamily="18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sz="1800">
                <a:ea typeface="PMingLiU" panose="02020500000000000000" pitchFamily="18" charset="-120"/>
              </a:rPr>
              <a:t>Search Query Log</a:t>
            </a:r>
          </a:p>
          <a:p>
            <a:pPr lvl="2">
              <a:lnSpc>
                <a:spcPct val="80000"/>
              </a:lnSpc>
            </a:pPr>
            <a:r>
              <a:rPr lang="en-US" altLang="zh-TW" sz="1600">
                <a:ea typeface="PMingLiU" panose="02020500000000000000" pitchFamily="18" charset="-120"/>
              </a:rPr>
              <a:t>Keywords that people use to query are good features to find keywords people 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04800"/>
            <a:ext cx="6858000" cy="1447800"/>
          </a:xfrm>
        </p:spPr>
        <p:txBody>
          <a:bodyPr/>
          <a:lstStyle/>
          <a:p>
            <a:r>
              <a:rPr lang="en-US" altLang="zh-TW" sz="3600">
                <a:ea typeface="PMingLiU" panose="02020500000000000000" pitchFamily="18" charset="-120"/>
              </a:rPr>
              <a:t>Search Engine Query Log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6705600" cy="4495800"/>
          </a:xfrm>
        </p:spPr>
        <p:txBody>
          <a:bodyPr/>
          <a:lstStyle/>
          <a:p>
            <a:r>
              <a:rPr lang="en-US" altLang="zh-TW" sz="2800">
                <a:ea typeface="PMingLiU" panose="02020500000000000000" pitchFamily="18" charset="-120"/>
              </a:rPr>
              <a:t>2</a:t>
            </a:r>
            <a:r>
              <a:rPr lang="en-US" altLang="zh-TW" sz="2800" baseline="30000">
                <a:ea typeface="PMingLiU" panose="02020500000000000000" pitchFamily="18" charset="-120"/>
              </a:rPr>
              <a:t>nd</a:t>
            </a:r>
            <a:r>
              <a:rPr lang="en-US" altLang="zh-TW" sz="2800">
                <a:ea typeface="PMingLiU" panose="02020500000000000000" pitchFamily="18" charset="-120"/>
              </a:rPr>
              <a:t> helpful feature</a:t>
            </a:r>
          </a:p>
          <a:p>
            <a:r>
              <a:rPr lang="en-US" altLang="zh-TW" sz="2800">
                <a:ea typeface="PMingLiU" panose="02020500000000000000" pitchFamily="18" charset="-120"/>
              </a:rPr>
              <a:t>Size could be too large especially for client-side applications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7.5 million queries, 20 bytes per query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20 languages</a:t>
            </a:r>
          </a:p>
          <a:p>
            <a:pPr lvl="1"/>
            <a:r>
              <a:rPr lang="en-US" altLang="zh-TW" sz="2000">
                <a:ea typeface="PMingLiU" panose="02020500000000000000" pitchFamily="18" charset="-120"/>
              </a:rPr>
              <a:t>3GB query log files</a:t>
            </a:r>
          </a:p>
          <a:p>
            <a:pPr lvl="1"/>
            <a:endParaRPr lang="en-US" altLang="zh-TW" sz="2000">
              <a:ea typeface="PMingLiU" panose="02020500000000000000" pitchFamily="18" charset="-120"/>
            </a:endParaRPr>
          </a:p>
          <a:p>
            <a:r>
              <a:rPr lang="en-US" altLang="zh-TW" sz="2800">
                <a:ea typeface="PMingLiU" panose="02020500000000000000" pitchFamily="18" charset="-120"/>
              </a:rPr>
              <a:t>Effects of Using a smaller query log file</a:t>
            </a:r>
          </a:p>
          <a:p>
            <a:r>
              <a:rPr lang="en-US" altLang="zh-TW" sz="2800">
                <a:ea typeface="PMingLiU" panose="02020500000000000000" pitchFamily="18" charset="-120"/>
              </a:rPr>
              <a:t>Restrict candidates by query 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Different Sizes of Query Log File</a:t>
            </a:r>
          </a:p>
        </p:txBody>
      </p:sp>
      <p:graphicFrame>
        <p:nvGraphicFramePr>
          <p:cNvPr id="122884" name="Object 4"/>
          <p:cNvGraphicFramePr>
            <a:graphicFrameLocks noChangeAspect="1"/>
          </p:cNvGraphicFramePr>
          <p:nvPr>
            <p:ph idx="1"/>
          </p:nvPr>
        </p:nvGraphicFramePr>
        <p:xfrm>
          <a:off x="1447800" y="1833563"/>
          <a:ext cx="7239000" cy="465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8" name="Chart" r:id="rId4" imgW="6096000" imgH="4067315" progId="MSGraph.Chart.8">
                  <p:embed followColorScheme="full"/>
                </p:oleObj>
              </mc:Choice>
              <mc:Fallback>
                <p:oleObj name="Chart" r:id="rId4" imgW="6096000" imgH="4067315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33563"/>
                        <a:ext cx="7239000" cy="465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705600" cy="9906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Outline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447800"/>
            <a:ext cx="7086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System Architecture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Preprocessor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Candidate selector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Classifier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Postprocessor</a:t>
            </a:r>
          </a:p>
          <a:p>
            <a:pPr lvl="4">
              <a:lnSpc>
                <a:spcPct val="90000"/>
              </a:lnSpc>
            </a:pPr>
            <a:endParaRPr lang="en-US" altLang="zh-TW" sz="1800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Experiments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Data preparation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Performance measures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ea typeface="PMingLiU" panose="02020500000000000000" pitchFamily="18" charset="-120"/>
              </a:rPr>
              <a:t>Results</a:t>
            </a:r>
          </a:p>
          <a:p>
            <a:pPr lvl="4">
              <a:lnSpc>
                <a:spcPct val="90000"/>
              </a:lnSpc>
            </a:pPr>
            <a:endParaRPr lang="en-US" altLang="zh-TW" sz="1800">
              <a:ea typeface="PMingLiU" panose="02020500000000000000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Related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04800"/>
            <a:ext cx="6400800" cy="9906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System Architecture</a:t>
            </a: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2438400" y="2057400"/>
            <a:ext cx="18288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0">
                <a:ea typeface="PMingLiU" panose="02020500000000000000" pitchFamily="18" charset="-120"/>
              </a:rPr>
              <a:t>Pre-processor</a:t>
            </a: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2438400" y="3124200"/>
            <a:ext cx="1828800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b="0">
                <a:ea typeface="PMingLiU" panose="02020500000000000000" pitchFamily="18" charset="-120"/>
              </a:rPr>
              <a:t>Candidate</a:t>
            </a:r>
            <a:br>
              <a:rPr lang="en-US" altLang="zh-TW" b="0">
                <a:ea typeface="PMingLiU" panose="02020500000000000000" pitchFamily="18" charset="-120"/>
              </a:rPr>
            </a:br>
            <a:r>
              <a:rPr lang="en-US" altLang="zh-TW" b="0">
                <a:ea typeface="PMingLiU" panose="02020500000000000000" pitchFamily="18" charset="-120"/>
              </a:rPr>
              <a:t>Selector</a:t>
            </a: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>
            <a:off x="2438400" y="4343400"/>
            <a:ext cx="18288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b="0">
                <a:ea typeface="PMingLiU" panose="02020500000000000000" pitchFamily="18" charset="-120"/>
              </a:rPr>
              <a:t>Classifier</a:t>
            </a: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auto">
          <a:xfrm>
            <a:off x="2438400" y="5486400"/>
            <a:ext cx="1828800" cy="533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b="0">
                <a:ea typeface="PMingLiU" panose="02020500000000000000" pitchFamily="18" charset="-120"/>
              </a:rPr>
              <a:t>Post-processor</a:t>
            </a: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auto">
          <a:xfrm>
            <a:off x="3200400" y="26670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3200400" y="3886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5547" name="AutoShape 11"/>
          <p:cNvSpPr>
            <a:spLocks noChangeArrowheads="1"/>
          </p:cNvSpPr>
          <p:nvPr/>
        </p:nvSpPr>
        <p:spPr bwMode="auto">
          <a:xfrm>
            <a:off x="3200400" y="5029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65579" name="Group 43"/>
          <p:cNvGrpSpPr>
            <a:grpSpLocks/>
          </p:cNvGrpSpPr>
          <p:nvPr/>
        </p:nvGrpSpPr>
        <p:grpSpPr bwMode="auto">
          <a:xfrm>
            <a:off x="3276600" y="1447800"/>
            <a:ext cx="5029200" cy="1463675"/>
            <a:chOff x="2064" y="912"/>
            <a:chExt cx="3168" cy="922"/>
          </a:xfrm>
        </p:grpSpPr>
        <p:pic>
          <p:nvPicPr>
            <p:cNvPr id="65557" name="Picture 21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296"/>
              <a:ext cx="416" cy="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575" name="AutoShape 39"/>
            <p:cNvSpPr>
              <a:spLocks noChangeArrowheads="1"/>
            </p:cNvSpPr>
            <p:nvPr/>
          </p:nvSpPr>
          <p:spPr bwMode="auto">
            <a:xfrm rot="10800000">
              <a:off x="2064" y="912"/>
              <a:ext cx="1633" cy="276"/>
            </a:xfrm>
            <a:prstGeom prst="curvedUpArrow">
              <a:avLst>
                <a:gd name="adj1" fmla="val 76451"/>
                <a:gd name="adj2" fmla="val 194784"/>
                <a:gd name="adj3" fmla="val 2656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7" name="Text Box 41"/>
            <p:cNvSpPr txBox="1">
              <a:spLocks noChangeArrowheads="1"/>
            </p:cNvSpPr>
            <p:nvPr/>
          </p:nvSpPr>
          <p:spPr bwMode="auto">
            <a:xfrm>
              <a:off x="3888" y="1440"/>
              <a:ext cx="13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b="0">
                  <a:ea typeface="PMingLiU" panose="02020500000000000000" pitchFamily="18" charset="-120"/>
                </a:rPr>
                <a:t>HTML Documents</a:t>
              </a:r>
            </a:p>
          </p:txBody>
        </p:sp>
      </p:grpSp>
      <p:grpSp>
        <p:nvGrpSpPr>
          <p:cNvPr id="65581" name="Group 45"/>
          <p:cNvGrpSpPr>
            <a:grpSpLocks/>
          </p:cNvGrpSpPr>
          <p:nvPr/>
        </p:nvGrpSpPr>
        <p:grpSpPr bwMode="auto">
          <a:xfrm>
            <a:off x="3276600" y="4419600"/>
            <a:ext cx="4495800" cy="2133600"/>
            <a:chOff x="2064" y="2784"/>
            <a:chExt cx="2832" cy="1344"/>
          </a:xfrm>
        </p:grpSpPr>
        <p:sp>
          <p:nvSpPr>
            <p:cNvPr id="65576" name="AutoShape 40"/>
            <p:cNvSpPr>
              <a:spLocks noChangeArrowheads="1"/>
            </p:cNvSpPr>
            <p:nvPr/>
          </p:nvSpPr>
          <p:spPr bwMode="auto">
            <a:xfrm>
              <a:off x="2064" y="3888"/>
              <a:ext cx="1728" cy="240"/>
            </a:xfrm>
            <a:prstGeom prst="curvedUpArrow">
              <a:avLst>
                <a:gd name="adj1" fmla="val 98900"/>
                <a:gd name="adj2" fmla="val 24290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8" name="Text Box 42"/>
            <p:cNvSpPr txBox="1">
              <a:spLocks noChangeArrowheads="1"/>
            </p:cNvSpPr>
            <p:nvPr/>
          </p:nvSpPr>
          <p:spPr bwMode="auto">
            <a:xfrm>
              <a:off x="3216" y="2784"/>
              <a:ext cx="1680" cy="929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b="0"/>
                <a:t>PowerShot	0.17</a:t>
              </a:r>
            </a:p>
            <a:p>
              <a:r>
                <a:rPr lang="en-US" altLang="en-US" b="0"/>
                <a:t>Canon		0.14</a:t>
              </a:r>
            </a:p>
            <a:p>
              <a:r>
                <a:rPr lang="en-US" altLang="en-US" b="0"/>
                <a:t>Canon’s S-series	0.06</a:t>
              </a:r>
            </a:p>
            <a:p>
              <a:r>
                <a:rPr lang="en-US" altLang="en-US" b="0"/>
                <a:t>Digital Camera	0.07</a:t>
              </a:r>
            </a:p>
            <a:p>
              <a:r>
                <a:rPr lang="en-US" altLang="zh-TW" b="0">
                  <a:latin typeface="Tahoma" panose="020B0604030504040204" pitchFamily="34" charset="0"/>
                  <a:ea typeface="PMingLiU" panose="02020500000000000000" pitchFamily="18" charset="-120"/>
                </a:rPr>
                <a:t>	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6705600" cy="11430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Pre-processor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676400"/>
            <a:ext cx="7315200" cy="4800600"/>
          </a:xfrm>
        </p:spPr>
        <p:txBody>
          <a:bodyPr/>
          <a:lstStyle/>
          <a:p>
            <a:r>
              <a:rPr lang="en-US" altLang="zh-TW">
                <a:ea typeface="PMingLiU" panose="02020500000000000000" pitchFamily="18" charset="-120"/>
              </a:rPr>
              <a:t>Facilitate keyword candidate selection and feature extraction</a:t>
            </a:r>
          </a:p>
          <a:p>
            <a:pPr lvl="4"/>
            <a:endParaRPr lang="en-US" altLang="zh-TW">
              <a:ea typeface="PMingLiU" panose="02020500000000000000" pitchFamily="18" charset="-120"/>
            </a:endParaRPr>
          </a:p>
          <a:p>
            <a:r>
              <a:rPr lang="en-US" altLang="zh-TW">
                <a:ea typeface="PMingLiU" panose="02020500000000000000" pitchFamily="18" charset="-120"/>
              </a:rPr>
              <a:t>Transform HTML documents into sentence-split plain-text documents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No sophisticated parsing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No block detection</a:t>
            </a:r>
          </a:p>
          <a:p>
            <a:pPr lvl="1"/>
            <a:r>
              <a:rPr lang="en-US" altLang="zh-TW">
                <a:ea typeface="PMingLiU" panose="02020500000000000000" pitchFamily="18" charset="-120"/>
              </a:rPr>
              <a:t>Preserve/Augment some information</a:t>
            </a:r>
          </a:p>
          <a:p>
            <a:pPr lvl="2"/>
            <a:r>
              <a:rPr lang="en-US" altLang="zh-TW">
                <a:ea typeface="PMingLiU" panose="02020500000000000000" pitchFamily="18" charset="-120"/>
              </a:rPr>
              <a:t>Linguistic analysis: POS tagging </a:t>
            </a:r>
          </a:p>
        </p:txBody>
      </p:sp>
      <p:grpSp>
        <p:nvGrpSpPr>
          <p:cNvPr id="86027" name="Group 11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86020" name="AutoShape 4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86021" name="AutoShape 5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86022" name="AutoShape 6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86023" name="AutoShape 7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86024" name="AutoShape 8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86025" name="AutoShape 9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86026" name="AutoShape 10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98312" name="Group 8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98309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310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The new flagship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grpSp>
        <p:nvGrpSpPr>
          <p:cNvPr id="98313" name="Group 9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98314" name="AutoShape 10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98315" name="AutoShape 11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98316" name="AutoShape 12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98317" name="AutoShape 13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98318" name="AutoShape 14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8319" name="AutoShape 15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98320" name="AutoShape 16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134148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34149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4150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The</a:t>
              </a:r>
              <a:r>
                <a:rPr lang="en-US" altLang="zh-TW" sz="2400" b="0">
                  <a:ea typeface="PMingLiU" panose="02020500000000000000" pitchFamily="18" charset="-120"/>
                </a:rPr>
                <a:t> new flagship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34155" name="Rectangle 11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grpSp>
        <p:nvGrpSpPr>
          <p:cNvPr id="134156" name="Group 12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34157" name="AutoShape 13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34158" name="AutoShape 14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34159" name="AutoShape 15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34160" name="AutoShape 16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34161" name="AutoShape 17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4162" name="AutoShape 18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4163" name="AutoShape 19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6705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>
                <a:ea typeface="PMingLiU" panose="02020500000000000000" pitchFamily="18" charset="-120"/>
              </a:rPr>
              <a:t>Consider every consecutive words up to length 5 as candidates</a:t>
            </a:r>
          </a:p>
        </p:txBody>
      </p:sp>
      <p:grpSp>
        <p:nvGrpSpPr>
          <p:cNvPr id="136196" name="Group 4"/>
          <p:cNvGrpSpPr>
            <a:grpSpLocks/>
          </p:cNvGrpSpPr>
          <p:nvPr/>
        </p:nvGrpSpPr>
        <p:grpSpPr bwMode="auto">
          <a:xfrm>
            <a:off x="2438400" y="2438400"/>
            <a:ext cx="6248400" cy="3871913"/>
            <a:chOff x="1536" y="1536"/>
            <a:chExt cx="3936" cy="2439"/>
          </a:xfrm>
        </p:grpSpPr>
        <p:pic>
          <p:nvPicPr>
            <p:cNvPr id="136197" name="Picture 5" descr="BD18200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536"/>
              <a:ext cx="3936" cy="2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6198" name="Text Box 6"/>
            <p:cNvSpPr txBox="1">
              <a:spLocks noChangeArrowheads="1"/>
            </p:cNvSpPr>
            <p:nvPr/>
          </p:nvSpPr>
          <p:spPr bwMode="auto">
            <a:xfrm>
              <a:off x="1728" y="1632"/>
              <a:ext cx="3459" cy="1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TW" sz="2400" b="0">
                  <a:ea typeface="PMingLiU" panose="02020500000000000000" pitchFamily="18" charset="-120"/>
                </a:rPr>
                <a:t>Digital Camera Review</a:t>
              </a:r>
            </a:p>
            <a:p>
              <a:pPr>
                <a:spcBef>
                  <a:spcPct val="50000"/>
                </a:spcBef>
              </a:pPr>
              <a:r>
                <a:rPr lang="en-US" altLang="zh-TW" sz="2400" b="0">
                  <a:solidFill>
                    <a:srgbClr val="CF3E00"/>
                  </a:solidFill>
                  <a:ea typeface="PMingLiU" panose="02020500000000000000" pitchFamily="18" charset="-120"/>
                </a:rPr>
                <a:t>The new</a:t>
              </a:r>
              <a:r>
                <a:rPr lang="en-US" altLang="zh-TW" sz="2400" b="0">
                  <a:ea typeface="PMingLiU" panose="02020500000000000000" pitchFamily="18" charset="-120"/>
                </a:rPr>
                <a:t> flagship of Canon’s S-series, PowerShot S80 digital camera, incorporates 8 megapixels for shooting still images and a movie mode that records an impressive 1024 x 768 pixels. </a:t>
              </a:r>
              <a:endParaRPr lang="zh-TW" altLang="en-US" sz="2400" b="0">
                <a:ea typeface="PMingLiU" panose="02020500000000000000" pitchFamily="18" charset="-120"/>
              </a:endParaRPr>
            </a:p>
          </p:txBody>
        </p:sp>
      </p:grpSp>
      <p:sp>
        <p:nvSpPr>
          <p:cNvPr id="136206" name="Rectangle 14"/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6248400" cy="1066800"/>
          </a:xfrm>
          <a:noFill/>
          <a:ln/>
        </p:spPr>
        <p:txBody>
          <a:bodyPr/>
          <a:lstStyle/>
          <a:p>
            <a:r>
              <a:rPr lang="en-US" altLang="zh-TW" sz="3400">
                <a:ea typeface="PMingLiU" panose="02020500000000000000" pitchFamily="18" charset="-120"/>
              </a:rPr>
              <a:t>Candidate Selector</a:t>
            </a:r>
            <a:br>
              <a:rPr lang="en-US" altLang="zh-TW" sz="3400">
                <a:ea typeface="PMingLiU" panose="02020500000000000000" pitchFamily="18" charset="-120"/>
              </a:rPr>
            </a:br>
            <a:r>
              <a:rPr lang="en-US" altLang="zh-TW" sz="3400">
                <a:ea typeface="PMingLiU" panose="02020500000000000000" pitchFamily="18" charset="-120"/>
              </a:rPr>
              <a:t>Monolithic (1/2)</a:t>
            </a:r>
          </a:p>
        </p:txBody>
      </p:sp>
      <p:grpSp>
        <p:nvGrpSpPr>
          <p:cNvPr id="136207" name="Group 15"/>
          <p:cNvGrpSpPr>
            <a:grpSpLocks/>
          </p:cNvGrpSpPr>
          <p:nvPr/>
        </p:nvGrpSpPr>
        <p:grpSpPr bwMode="auto">
          <a:xfrm>
            <a:off x="7315200" y="152400"/>
            <a:ext cx="1600200" cy="1371600"/>
            <a:chOff x="4368" y="96"/>
            <a:chExt cx="1152" cy="2496"/>
          </a:xfrm>
        </p:grpSpPr>
        <p:sp>
          <p:nvSpPr>
            <p:cNvPr id="136208" name="AutoShape 16"/>
            <p:cNvSpPr>
              <a:spLocks noChangeArrowheads="1"/>
            </p:cNvSpPr>
            <p:nvPr/>
          </p:nvSpPr>
          <p:spPr bwMode="auto">
            <a:xfrm>
              <a:off x="4368" y="9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Pre-processor</a:t>
              </a:r>
            </a:p>
          </p:txBody>
        </p:sp>
        <p:sp>
          <p:nvSpPr>
            <p:cNvPr id="136209" name="AutoShape 17"/>
            <p:cNvSpPr>
              <a:spLocks noChangeArrowheads="1"/>
            </p:cNvSpPr>
            <p:nvPr/>
          </p:nvSpPr>
          <p:spPr bwMode="auto">
            <a:xfrm>
              <a:off x="4368" y="768"/>
              <a:ext cx="1152" cy="43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>
                  <a:solidFill>
                    <a:srgbClr val="FF3305"/>
                  </a:solidFill>
                  <a:ea typeface="PMingLiU" panose="02020500000000000000" pitchFamily="18" charset="-120"/>
                </a:rPr>
                <a:t>Candidate Selector</a:t>
              </a:r>
            </a:p>
          </p:txBody>
        </p:sp>
        <p:sp>
          <p:nvSpPr>
            <p:cNvPr id="136210" name="AutoShape 18"/>
            <p:cNvSpPr>
              <a:spLocks noChangeArrowheads="1"/>
            </p:cNvSpPr>
            <p:nvPr/>
          </p:nvSpPr>
          <p:spPr bwMode="auto">
            <a:xfrm>
              <a:off x="4368" y="153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Classifier</a:t>
              </a:r>
            </a:p>
          </p:txBody>
        </p:sp>
        <p:sp>
          <p:nvSpPr>
            <p:cNvPr id="136211" name="AutoShape 19"/>
            <p:cNvSpPr>
              <a:spLocks noChangeArrowheads="1"/>
            </p:cNvSpPr>
            <p:nvPr/>
          </p:nvSpPr>
          <p:spPr bwMode="auto">
            <a:xfrm>
              <a:off x="4368" y="2256"/>
              <a:ext cx="1152" cy="3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200" b="0">
                  <a:ea typeface="PMingLiU" panose="02020500000000000000" pitchFamily="18" charset="-120"/>
                </a:rPr>
                <a:t>Post-processor</a:t>
              </a:r>
            </a:p>
          </p:txBody>
        </p:sp>
        <p:sp>
          <p:nvSpPr>
            <p:cNvPr id="136212" name="AutoShape 20"/>
            <p:cNvSpPr>
              <a:spLocks noChangeArrowheads="1"/>
            </p:cNvSpPr>
            <p:nvPr/>
          </p:nvSpPr>
          <p:spPr bwMode="auto">
            <a:xfrm>
              <a:off x="4848" y="480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6213" name="AutoShape 21"/>
            <p:cNvSpPr>
              <a:spLocks noChangeArrowheads="1"/>
            </p:cNvSpPr>
            <p:nvPr/>
          </p:nvSpPr>
          <p:spPr bwMode="auto">
            <a:xfrm>
              <a:off x="4848" y="124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6214" name="AutoShape 22"/>
            <p:cNvSpPr>
              <a:spLocks noChangeArrowheads="1"/>
            </p:cNvSpPr>
            <p:nvPr/>
          </p:nvSpPr>
          <p:spPr bwMode="auto">
            <a:xfrm>
              <a:off x="4848" y="1968"/>
              <a:ext cx="192" cy="240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blue design template">
  <a:themeElements>
    <a:clrScheme name="Digital blue design template 5">
      <a:dk1>
        <a:srgbClr val="336699"/>
      </a:dk1>
      <a:lt1>
        <a:srgbClr val="EBF1F7"/>
      </a:lt1>
      <a:dk2>
        <a:srgbClr val="5F5F5F"/>
      </a:dk2>
      <a:lt2>
        <a:srgbClr val="005A58"/>
      </a:lt2>
      <a:accent1>
        <a:srgbClr val="B2C7D6"/>
      </a:accent1>
      <a:accent2>
        <a:srgbClr val="698CCB"/>
      </a:accent2>
      <a:accent3>
        <a:srgbClr val="F3F7FA"/>
      </a:accent3>
      <a:accent4>
        <a:srgbClr val="2A5682"/>
      </a:accent4>
      <a:accent5>
        <a:srgbClr val="D5E0E8"/>
      </a:accent5>
      <a:accent6>
        <a:srgbClr val="5E7EB8"/>
      </a:accent6>
      <a:hlink>
        <a:srgbClr val="DFEFFF"/>
      </a:hlink>
      <a:folHlink>
        <a:srgbClr val="003399"/>
      </a:folHlink>
    </a:clrScheme>
    <a:fontScheme name="Digital blue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igital blue design template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2">
        <a:dk1>
          <a:srgbClr val="006699"/>
        </a:dk1>
        <a:lt1>
          <a:srgbClr val="FFFFFF"/>
        </a:lt1>
        <a:dk2>
          <a:srgbClr val="000000"/>
        </a:dk2>
        <a:lt2>
          <a:srgbClr val="808080"/>
        </a:lt2>
        <a:accent1>
          <a:srgbClr val="B1CFE7"/>
        </a:accent1>
        <a:accent2>
          <a:srgbClr val="CCCCFF"/>
        </a:accent2>
        <a:accent3>
          <a:srgbClr val="FFFFFF"/>
        </a:accent3>
        <a:accent4>
          <a:srgbClr val="005682"/>
        </a:accent4>
        <a:accent5>
          <a:srgbClr val="D5E4F1"/>
        </a:accent5>
        <a:accent6>
          <a:srgbClr val="B9B9E7"/>
        </a:accent6>
        <a:hlink>
          <a:srgbClr val="4274BE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3">
        <a:dk1>
          <a:srgbClr val="003366"/>
        </a:dk1>
        <a:lt1>
          <a:srgbClr val="DEF6F1"/>
        </a:lt1>
        <a:dk2>
          <a:srgbClr val="003366"/>
        </a:dk2>
        <a:lt2>
          <a:srgbClr val="969696"/>
        </a:lt2>
        <a:accent1>
          <a:srgbClr val="FFFFFF"/>
        </a:accent1>
        <a:accent2>
          <a:srgbClr val="9CCAF0"/>
        </a:accent2>
        <a:accent3>
          <a:srgbClr val="ECFAF7"/>
        </a:accent3>
        <a:accent4>
          <a:srgbClr val="002A56"/>
        </a:accent4>
        <a:accent5>
          <a:srgbClr val="FFFFFF"/>
        </a:accent5>
        <a:accent6>
          <a:srgbClr val="8DB7D9"/>
        </a:accent6>
        <a:hlink>
          <a:srgbClr val="0066CC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4">
        <a:dk1>
          <a:srgbClr val="003366"/>
        </a:dk1>
        <a:lt1>
          <a:srgbClr val="FFFFD9"/>
        </a:lt1>
        <a:dk2>
          <a:srgbClr val="336699"/>
        </a:dk2>
        <a:lt2>
          <a:srgbClr val="777777"/>
        </a:lt2>
        <a:accent1>
          <a:srgbClr val="ECF9FE"/>
        </a:accent1>
        <a:accent2>
          <a:srgbClr val="2569A7"/>
        </a:accent2>
        <a:accent3>
          <a:srgbClr val="FFFFE9"/>
        </a:accent3>
        <a:accent4>
          <a:srgbClr val="002A56"/>
        </a:accent4>
        <a:accent5>
          <a:srgbClr val="F4FBFE"/>
        </a:accent5>
        <a:accent6>
          <a:srgbClr val="205E97"/>
        </a:accent6>
        <a:hlink>
          <a:srgbClr val="00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5">
        <a:dk1>
          <a:srgbClr val="336699"/>
        </a:dk1>
        <a:lt1>
          <a:srgbClr val="EBF1F7"/>
        </a:lt1>
        <a:dk2>
          <a:srgbClr val="5F5F5F"/>
        </a:dk2>
        <a:lt2>
          <a:srgbClr val="005A58"/>
        </a:lt2>
        <a:accent1>
          <a:srgbClr val="B2C7D6"/>
        </a:accent1>
        <a:accent2>
          <a:srgbClr val="698CCB"/>
        </a:accent2>
        <a:accent3>
          <a:srgbClr val="F3F7FA"/>
        </a:accent3>
        <a:accent4>
          <a:srgbClr val="2A5682"/>
        </a:accent4>
        <a:accent5>
          <a:srgbClr val="D5E0E8"/>
        </a:accent5>
        <a:accent6>
          <a:srgbClr val="5E7EB8"/>
        </a:accent6>
        <a:hlink>
          <a:srgbClr val="DFEFFF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6">
        <a:dk1>
          <a:srgbClr val="005A58"/>
        </a:dk1>
        <a:lt1>
          <a:srgbClr val="006699"/>
        </a:lt1>
        <a:dk2>
          <a:srgbClr val="0058B8"/>
        </a:dk2>
        <a:lt2>
          <a:srgbClr val="336699"/>
        </a:lt2>
        <a:accent1>
          <a:srgbClr val="98BED8"/>
        </a:accent1>
        <a:accent2>
          <a:srgbClr val="6D6FC7"/>
        </a:accent2>
        <a:accent3>
          <a:srgbClr val="AAB4D8"/>
        </a:accent3>
        <a:accent4>
          <a:srgbClr val="005682"/>
        </a:accent4>
        <a:accent5>
          <a:srgbClr val="CADBE9"/>
        </a:accent5>
        <a:accent6>
          <a:srgbClr val="6264B4"/>
        </a:accent6>
        <a:hlink>
          <a:srgbClr val="CCECFF"/>
        </a:hlink>
        <a:folHlink>
          <a:srgbClr val="00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blue design template 7">
        <a:dk1>
          <a:srgbClr val="336699"/>
        </a:dk1>
        <a:lt1>
          <a:srgbClr val="C0C0C0"/>
        </a:lt1>
        <a:dk2>
          <a:srgbClr val="49718D"/>
        </a:dk2>
        <a:lt2>
          <a:srgbClr val="5C1F00"/>
        </a:lt2>
        <a:accent1>
          <a:srgbClr val="DDDDDD"/>
        </a:accent1>
        <a:accent2>
          <a:srgbClr val="BE7960"/>
        </a:accent2>
        <a:accent3>
          <a:srgbClr val="DCDCDC"/>
        </a:accent3>
        <a:accent4>
          <a:srgbClr val="2A5682"/>
        </a:accent4>
        <a:accent5>
          <a:srgbClr val="EBEBEB"/>
        </a:accent5>
        <a:accent6>
          <a:srgbClr val="AC6D56"/>
        </a:accent6>
        <a:hlink>
          <a:srgbClr val="65A0BD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8">
        <a:dk1>
          <a:srgbClr val="336699"/>
        </a:dk1>
        <a:lt1>
          <a:srgbClr val="0099CC"/>
        </a:lt1>
        <a:dk2>
          <a:srgbClr val="000066"/>
        </a:dk2>
        <a:lt2>
          <a:srgbClr val="336699"/>
        </a:lt2>
        <a:accent1>
          <a:srgbClr val="336699"/>
        </a:accent1>
        <a:accent2>
          <a:srgbClr val="DDDDDD"/>
        </a:accent2>
        <a:accent3>
          <a:srgbClr val="AAAAB8"/>
        </a:accent3>
        <a:accent4>
          <a:srgbClr val="0082AE"/>
        </a:accent4>
        <a:accent5>
          <a:srgbClr val="ADB8CA"/>
        </a:accent5>
        <a:accent6>
          <a:srgbClr val="C8C8C8"/>
        </a:accent6>
        <a:hlink>
          <a:srgbClr val="7AC3EC"/>
        </a:hlink>
        <a:folHlink>
          <a:srgbClr val="D7E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blue design template 9">
        <a:dk1>
          <a:srgbClr val="2846A4"/>
        </a:dk1>
        <a:lt1>
          <a:srgbClr val="566272"/>
        </a:lt1>
        <a:dk2>
          <a:srgbClr val="004B70"/>
        </a:dk2>
        <a:lt2>
          <a:srgbClr val="777777"/>
        </a:lt2>
        <a:accent1>
          <a:srgbClr val="9CA5AA"/>
        </a:accent1>
        <a:accent2>
          <a:srgbClr val="88B2D2"/>
        </a:accent2>
        <a:accent3>
          <a:srgbClr val="B4B7BC"/>
        </a:accent3>
        <a:accent4>
          <a:srgbClr val="213A8B"/>
        </a:accent4>
        <a:accent5>
          <a:srgbClr val="CBCFD2"/>
        </a:accent5>
        <a:accent6>
          <a:srgbClr val="7BA1BE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0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7D6E7"/>
        </a:accent1>
        <a:accent2>
          <a:srgbClr val="24446A"/>
        </a:accent2>
        <a:accent3>
          <a:srgbClr val="FFFFFF"/>
        </a:accent3>
        <a:accent4>
          <a:srgbClr val="002A56"/>
        </a:accent4>
        <a:accent5>
          <a:srgbClr val="D8E8F1"/>
        </a:accent5>
        <a:accent6>
          <a:srgbClr val="203D5F"/>
        </a:accent6>
        <a:hlink>
          <a:srgbClr val="518FB1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1">
        <a:dk1>
          <a:srgbClr val="336699"/>
        </a:dk1>
        <a:lt1>
          <a:srgbClr val="FFFFFF"/>
        </a:lt1>
        <a:dk2>
          <a:srgbClr val="003399"/>
        </a:dk2>
        <a:lt2>
          <a:srgbClr val="969696"/>
        </a:lt2>
        <a:accent1>
          <a:srgbClr val="CCECFF"/>
        </a:accent1>
        <a:accent2>
          <a:srgbClr val="6A90BA"/>
        </a:accent2>
        <a:accent3>
          <a:srgbClr val="FFFFFF"/>
        </a:accent3>
        <a:accent4>
          <a:srgbClr val="2A5682"/>
        </a:accent4>
        <a:accent5>
          <a:srgbClr val="E2F4FF"/>
        </a:accent5>
        <a:accent6>
          <a:srgbClr val="5F82A8"/>
        </a:accent6>
        <a:hlink>
          <a:srgbClr val="CC3300"/>
        </a:hlink>
        <a:folHlink>
          <a:srgbClr val="33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2">
        <a:dk1>
          <a:srgbClr val="4D4D4D"/>
        </a:dk1>
        <a:lt1>
          <a:srgbClr val="666699"/>
        </a:lt1>
        <a:dk2>
          <a:srgbClr val="36587E"/>
        </a:dk2>
        <a:lt2>
          <a:srgbClr val="3E3E5C"/>
        </a:lt2>
        <a:accent1>
          <a:srgbClr val="90AFCC"/>
        </a:accent1>
        <a:accent2>
          <a:srgbClr val="2170AB"/>
        </a:accent2>
        <a:accent3>
          <a:srgbClr val="B8B8CA"/>
        </a:accent3>
        <a:accent4>
          <a:srgbClr val="404040"/>
        </a:accent4>
        <a:accent5>
          <a:srgbClr val="C6D4E2"/>
        </a:accent5>
        <a:accent6>
          <a:srgbClr val="1D659B"/>
        </a:accent6>
        <a:hlink>
          <a:srgbClr val="A8CCF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blue design template 13">
        <a:dk1>
          <a:srgbClr val="2D5C8B"/>
        </a:dk1>
        <a:lt1>
          <a:srgbClr val="E0EAF4"/>
        </a:lt1>
        <a:dk2>
          <a:srgbClr val="35648B"/>
        </a:dk2>
        <a:lt2>
          <a:srgbClr val="2D2015"/>
        </a:lt2>
        <a:accent1>
          <a:srgbClr val="92A4B0"/>
        </a:accent1>
        <a:accent2>
          <a:srgbClr val="8F5F2F"/>
        </a:accent2>
        <a:accent3>
          <a:srgbClr val="EDF3F8"/>
        </a:accent3>
        <a:accent4>
          <a:srgbClr val="254D76"/>
        </a:accent4>
        <a:accent5>
          <a:srgbClr val="C7CFD4"/>
        </a:accent5>
        <a:accent6>
          <a:srgbClr val="81552A"/>
        </a:accent6>
        <a:hlink>
          <a:srgbClr val="EADF7A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blue design template</Template>
  <TotalTime>0</TotalTime>
  <Words>1378</Words>
  <Application>Microsoft Office PowerPoint</Application>
  <PresentationFormat>On-screen Show (4:3)</PresentationFormat>
  <Paragraphs>348</Paragraphs>
  <Slides>31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Arial Black</vt:lpstr>
      <vt:lpstr>PMingLiU</vt:lpstr>
      <vt:lpstr>Symbol</vt:lpstr>
      <vt:lpstr>Tahoma</vt:lpstr>
      <vt:lpstr>Times New Roman</vt:lpstr>
      <vt:lpstr>Digital blue design template</vt:lpstr>
      <vt:lpstr>Microsoft Equation 3.0</vt:lpstr>
      <vt:lpstr>Microsoft Graph Chart</vt:lpstr>
      <vt:lpstr>Finding Advertising Keywords on Web Pages</vt:lpstr>
      <vt:lpstr>Content-targeted Ads</vt:lpstr>
      <vt:lpstr>Introduction</vt:lpstr>
      <vt:lpstr>Outline</vt:lpstr>
      <vt:lpstr>System Architecture</vt:lpstr>
      <vt:lpstr>Pre-processor</vt:lpstr>
      <vt:lpstr>Candidate Selector Monolithic (1/2)</vt:lpstr>
      <vt:lpstr>Candidate Selector Monolithic (1/2)</vt:lpstr>
      <vt:lpstr>Candidate Selector Monolithic (1/2)</vt:lpstr>
      <vt:lpstr>Candidate Selector Monolithic (1/2)</vt:lpstr>
      <vt:lpstr>Candidate Selector Monolithic (1/2)</vt:lpstr>
      <vt:lpstr>Candidate Selector Monolithic (1/2)</vt:lpstr>
      <vt:lpstr>Candidate Selector Monolithic (2/2)</vt:lpstr>
      <vt:lpstr>Classifier</vt:lpstr>
      <vt:lpstr>Features (1/2)</vt:lpstr>
      <vt:lpstr>Features (2/2)</vt:lpstr>
      <vt:lpstr>Logistic Regression</vt:lpstr>
      <vt:lpstr>Post-processor</vt:lpstr>
      <vt:lpstr>Experiments</vt:lpstr>
      <vt:lpstr>Data Annotation</vt:lpstr>
      <vt:lpstr>Performance Measures</vt:lpstr>
      <vt:lpstr>Top-n Score for 1 Document</vt:lpstr>
      <vt:lpstr>Top-n Score for 1 Document</vt:lpstr>
      <vt:lpstr>Performance Comparison</vt:lpstr>
      <vt:lpstr>Performance Comparison</vt:lpstr>
      <vt:lpstr>Performance Comparison</vt:lpstr>
      <vt:lpstr>IR + One Set of  Features</vt:lpstr>
      <vt:lpstr>Related Work</vt:lpstr>
      <vt:lpstr>Conclusions</vt:lpstr>
      <vt:lpstr>Search Engine Query Log</vt:lpstr>
      <vt:lpstr>Using Different Sizes of Query Log File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2014-07-22T18:08:38Z</dcterms:created>
  <dcterms:modified xsi:type="dcterms:W3CDTF">2014-07-22T18:08:43Z</dcterms:modified>
  <cp:category/>
</cp:coreProperties>
</file>