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277"/>
  </p:notesMasterIdLst>
  <p:handoutMasterIdLst>
    <p:handoutMasterId r:id="rId278"/>
  </p:handoutMasterIdLst>
  <p:sldIdLst>
    <p:sldId id="256" r:id="rId2"/>
    <p:sldId id="257" r:id="rId3"/>
    <p:sldId id="554" r:id="rId4"/>
    <p:sldId id="555" r:id="rId5"/>
    <p:sldId id="258" r:id="rId6"/>
    <p:sldId id="661" r:id="rId7"/>
    <p:sldId id="261" r:id="rId8"/>
    <p:sldId id="264" r:id="rId9"/>
    <p:sldId id="270" r:id="rId10"/>
    <p:sldId id="272" r:id="rId11"/>
    <p:sldId id="478" r:id="rId12"/>
    <p:sldId id="271" r:id="rId13"/>
    <p:sldId id="556" r:id="rId14"/>
    <p:sldId id="265" r:id="rId15"/>
    <p:sldId id="277" r:id="rId16"/>
    <p:sldId id="535" r:id="rId17"/>
    <p:sldId id="259" r:id="rId18"/>
    <p:sldId id="278" r:id="rId19"/>
    <p:sldId id="280" r:id="rId20"/>
    <p:sldId id="263" r:id="rId21"/>
    <p:sldId id="274" r:id="rId22"/>
    <p:sldId id="283" r:id="rId23"/>
    <p:sldId id="281" r:id="rId24"/>
    <p:sldId id="282" r:id="rId25"/>
    <p:sldId id="284" r:id="rId26"/>
    <p:sldId id="536" r:id="rId27"/>
    <p:sldId id="288" r:id="rId28"/>
    <p:sldId id="537" r:id="rId29"/>
    <p:sldId id="273" r:id="rId30"/>
    <p:sldId id="287" r:id="rId31"/>
    <p:sldId id="286" r:id="rId32"/>
    <p:sldId id="289" r:id="rId33"/>
    <p:sldId id="290" r:id="rId34"/>
    <p:sldId id="291" r:id="rId35"/>
    <p:sldId id="292" r:id="rId36"/>
    <p:sldId id="662" r:id="rId37"/>
    <p:sldId id="266" r:id="rId38"/>
    <p:sldId id="612" r:id="rId39"/>
    <p:sldId id="613" r:id="rId40"/>
    <p:sldId id="614" r:id="rId41"/>
    <p:sldId id="615" r:id="rId42"/>
    <p:sldId id="616" r:id="rId43"/>
    <p:sldId id="617" r:id="rId44"/>
    <p:sldId id="618" r:id="rId45"/>
    <p:sldId id="619" r:id="rId46"/>
    <p:sldId id="620" r:id="rId47"/>
    <p:sldId id="621" r:id="rId48"/>
    <p:sldId id="622" r:id="rId49"/>
    <p:sldId id="623" r:id="rId50"/>
    <p:sldId id="626" r:id="rId51"/>
    <p:sldId id="624" r:id="rId52"/>
    <p:sldId id="627" r:id="rId53"/>
    <p:sldId id="628" r:id="rId54"/>
    <p:sldId id="629" r:id="rId55"/>
    <p:sldId id="630" r:id="rId56"/>
    <p:sldId id="631" r:id="rId57"/>
    <p:sldId id="632" r:id="rId58"/>
    <p:sldId id="633" r:id="rId59"/>
    <p:sldId id="634" r:id="rId60"/>
    <p:sldId id="635" r:id="rId61"/>
    <p:sldId id="636" r:id="rId62"/>
    <p:sldId id="637" r:id="rId63"/>
    <p:sldId id="638" r:id="rId64"/>
    <p:sldId id="639" r:id="rId65"/>
    <p:sldId id="640" r:id="rId66"/>
    <p:sldId id="641" r:id="rId67"/>
    <p:sldId id="642" r:id="rId68"/>
    <p:sldId id="643" r:id="rId69"/>
    <p:sldId id="644" r:id="rId70"/>
    <p:sldId id="645" r:id="rId71"/>
    <p:sldId id="646" r:id="rId72"/>
    <p:sldId id="647" r:id="rId73"/>
    <p:sldId id="648" r:id="rId74"/>
    <p:sldId id="649" r:id="rId75"/>
    <p:sldId id="650" r:id="rId76"/>
    <p:sldId id="651" r:id="rId77"/>
    <p:sldId id="652" r:id="rId78"/>
    <p:sldId id="653" r:id="rId79"/>
    <p:sldId id="654" r:id="rId80"/>
    <p:sldId id="655" r:id="rId81"/>
    <p:sldId id="656" r:id="rId82"/>
    <p:sldId id="657" r:id="rId83"/>
    <p:sldId id="658" r:id="rId84"/>
    <p:sldId id="659" r:id="rId85"/>
    <p:sldId id="660" r:id="rId86"/>
    <p:sldId id="663" r:id="rId87"/>
    <p:sldId id="267" r:id="rId88"/>
    <p:sldId id="306" r:id="rId89"/>
    <p:sldId id="481" r:id="rId90"/>
    <p:sldId id="308" r:id="rId91"/>
    <p:sldId id="307" r:id="rId92"/>
    <p:sldId id="311" r:id="rId93"/>
    <p:sldId id="312" r:id="rId94"/>
    <p:sldId id="313" r:id="rId95"/>
    <p:sldId id="336" r:id="rId96"/>
    <p:sldId id="337" r:id="rId97"/>
    <p:sldId id="338" r:id="rId98"/>
    <p:sldId id="339" r:id="rId99"/>
    <p:sldId id="340" r:id="rId100"/>
    <p:sldId id="341" r:id="rId101"/>
    <p:sldId id="393" r:id="rId102"/>
    <p:sldId id="479" r:id="rId103"/>
    <p:sldId id="404" r:id="rId104"/>
    <p:sldId id="394" r:id="rId105"/>
    <p:sldId id="395" r:id="rId106"/>
    <p:sldId id="396" r:id="rId107"/>
    <p:sldId id="397" r:id="rId108"/>
    <p:sldId id="399" r:id="rId109"/>
    <p:sldId id="482" r:id="rId110"/>
    <p:sldId id="431" r:id="rId111"/>
    <p:sldId id="400" r:id="rId112"/>
    <p:sldId id="401" r:id="rId113"/>
    <p:sldId id="402" r:id="rId114"/>
    <p:sldId id="407" r:id="rId115"/>
    <p:sldId id="411" r:id="rId116"/>
    <p:sldId id="405" r:id="rId117"/>
    <p:sldId id="483" r:id="rId118"/>
    <p:sldId id="414" r:id="rId119"/>
    <p:sldId id="484" r:id="rId120"/>
    <p:sldId id="415" r:id="rId121"/>
    <p:sldId id="539" r:id="rId122"/>
    <p:sldId id="406" r:id="rId123"/>
    <p:sldId id="408" r:id="rId124"/>
    <p:sldId id="540" r:id="rId125"/>
    <p:sldId id="410" r:id="rId126"/>
    <p:sldId id="497" r:id="rId127"/>
    <p:sldId id="496" r:id="rId128"/>
    <p:sldId id="418" r:id="rId129"/>
    <p:sldId id="419" r:id="rId130"/>
    <p:sldId id="538" r:id="rId131"/>
    <p:sldId id="409" r:id="rId132"/>
    <p:sldId id="416" r:id="rId133"/>
    <p:sldId id="486" r:id="rId134"/>
    <p:sldId id="532" r:id="rId135"/>
    <p:sldId id="498" r:id="rId136"/>
    <p:sldId id="485" r:id="rId137"/>
    <p:sldId id="487" r:id="rId138"/>
    <p:sldId id="489" r:id="rId139"/>
    <p:sldId id="490" r:id="rId140"/>
    <p:sldId id="491" r:id="rId141"/>
    <p:sldId id="492" r:id="rId142"/>
    <p:sldId id="494" r:id="rId143"/>
    <p:sldId id="495" r:id="rId144"/>
    <p:sldId id="560" r:id="rId145"/>
    <p:sldId id="499" r:id="rId146"/>
    <p:sldId id="501" r:id="rId147"/>
    <p:sldId id="505" r:id="rId148"/>
    <p:sldId id="506" r:id="rId149"/>
    <p:sldId id="507" r:id="rId150"/>
    <p:sldId id="512" r:id="rId151"/>
    <p:sldId id="508" r:id="rId152"/>
    <p:sldId id="509" r:id="rId153"/>
    <p:sldId id="510" r:id="rId154"/>
    <p:sldId id="511" r:id="rId155"/>
    <p:sldId id="515" r:id="rId156"/>
    <p:sldId id="516" r:id="rId157"/>
    <p:sldId id="517" r:id="rId158"/>
    <p:sldId id="518" r:id="rId159"/>
    <p:sldId id="520" r:id="rId160"/>
    <p:sldId id="543" r:id="rId161"/>
    <p:sldId id="530" r:id="rId162"/>
    <p:sldId id="519" r:id="rId163"/>
    <p:sldId id="541" r:id="rId164"/>
    <p:sldId id="542" r:id="rId165"/>
    <p:sldId id="502" r:id="rId166"/>
    <p:sldId id="344" r:id="rId167"/>
    <p:sldId id="345" r:id="rId168"/>
    <p:sldId id="366" r:id="rId169"/>
    <p:sldId id="346" r:id="rId170"/>
    <p:sldId id="364" r:id="rId171"/>
    <p:sldId id="347" r:id="rId172"/>
    <p:sldId id="348" r:id="rId173"/>
    <p:sldId id="521" r:id="rId174"/>
    <p:sldId id="544" r:id="rId175"/>
    <p:sldId id="352" r:id="rId176"/>
    <p:sldId id="522" r:id="rId177"/>
    <p:sldId id="353" r:id="rId178"/>
    <p:sldId id="523" r:id="rId179"/>
    <p:sldId id="524" r:id="rId180"/>
    <p:sldId id="356" r:id="rId181"/>
    <p:sldId id="357" r:id="rId182"/>
    <p:sldId id="525" r:id="rId183"/>
    <p:sldId id="358" r:id="rId184"/>
    <p:sldId id="359" r:id="rId185"/>
    <p:sldId id="526" r:id="rId186"/>
    <p:sldId id="360" r:id="rId187"/>
    <p:sldId id="546" r:id="rId188"/>
    <p:sldId id="367" r:id="rId189"/>
    <p:sldId id="368" r:id="rId190"/>
    <p:sldId id="369" r:id="rId191"/>
    <p:sldId id="527" r:id="rId192"/>
    <p:sldId id="370" r:id="rId193"/>
    <p:sldId id="371" r:id="rId194"/>
    <p:sldId id="373" r:id="rId195"/>
    <p:sldId id="374" r:id="rId196"/>
    <p:sldId id="375" r:id="rId197"/>
    <p:sldId id="376" r:id="rId198"/>
    <p:sldId id="377" r:id="rId199"/>
    <p:sldId id="378" r:id="rId200"/>
    <p:sldId id="379" r:id="rId201"/>
    <p:sldId id="380" r:id="rId202"/>
    <p:sldId id="381" r:id="rId203"/>
    <p:sldId id="382" r:id="rId204"/>
    <p:sldId id="383" r:id="rId205"/>
    <p:sldId id="386" r:id="rId206"/>
    <p:sldId id="387" r:id="rId207"/>
    <p:sldId id="389" r:id="rId208"/>
    <p:sldId id="390" r:id="rId209"/>
    <p:sldId id="392" r:id="rId210"/>
    <p:sldId id="547" r:id="rId211"/>
    <p:sldId id="548" r:id="rId212"/>
    <p:sldId id="504" r:id="rId213"/>
    <p:sldId id="503" r:id="rId214"/>
    <p:sldId id="421" r:id="rId215"/>
    <p:sldId id="417" r:id="rId216"/>
    <p:sldId id="420" r:id="rId217"/>
    <p:sldId id="422" r:id="rId218"/>
    <p:sldId id="423" r:id="rId219"/>
    <p:sldId id="424" r:id="rId220"/>
    <p:sldId id="425" r:id="rId221"/>
    <p:sldId id="531" r:id="rId222"/>
    <p:sldId id="427" r:id="rId223"/>
    <p:sldId id="428" r:id="rId224"/>
    <p:sldId id="534" r:id="rId225"/>
    <p:sldId id="533" r:id="rId226"/>
    <p:sldId id="426" r:id="rId227"/>
    <p:sldId id="433" r:id="rId228"/>
    <p:sldId id="429" r:id="rId229"/>
    <p:sldId id="462" r:id="rId230"/>
    <p:sldId id="434" r:id="rId231"/>
    <p:sldId id="435" r:id="rId232"/>
    <p:sldId id="437" r:id="rId233"/>
    <p:sldId id="438" r:id="rId234"/>
    <p:sldId id="436" r:id="rId235"/>
    <p:sldId id="439" r:id="rId236"/>
    <p:sldId id="440" r:id="rId237"/>
    <p:sldId id="441" r:id="rId238"/>
    <p:sldId id="443" r:id="rId239"/>
    <p:sldId id="444" r:id="rId240"/>
    <p:sldId id="445" r:id="rId241"/>
    <p:sldId id="446" r:id="rId242"/>
    <p:sldId id="447" r:id="rId243"/>
    <p:sldId id="448" r:id="rId244"/>
    <p:sldId id="449" r:id="rId245"/>
    <p:sldId id="455" r:id="rId246"/>
    <p:sldId id="456" r:id="rId247"/>
    <p:sldId id="459" r:id="rId248"/>
    <p:sldId id="457" r:id="rId249"/>
    <p:sldId id="465" r:id="rId250"/>
    <p:sldId id="561" r:id="rId251"/>
    <p:sldId id="461" r:id="rId252"/>
    <p:sldId id="472" r:id="rId253"/>
    <p:sldId id="430" r:id="rId254"/>
    <p:sldId id="464" r:id="rId255"/>
    <p:sldId id="466" r:id="rId256"/>
    <p:sldId id="467" r:id="rId257"/>
    <p:sldId id="468" r:id="rId258"/>
    <p:sldId id="469" r:id="rId259"/>
    <p:sldId id="470" r:id="rId260"/>
    <p:sldId id="471" r:id="rId261"/>
    <p:sldId id="473" r:id="rId262"/>
    <p:sldId id="474" r:id="rId263"/>
    <p:sldId id="432" r:id="rId264"/>
    <p:sldId id="475" r:id="rId265"/>
    <p:sldId id="476" r:id="rId266"/>
    <p:sldId id="477" r:id="rId267"/>
    <p:sldId id="664" r:id="rId268"/>
    <p:sldId id="269" r:id="rId269"/>
    <p:sldId id="553" r:id="rId270"/>
    <p:sldId id="550" r:id="rId271"/>
    <p:sldId id="557" r:id="rId272"/>
    <p:sldId id="558" r:id="rId273"/>
    <p:sldId id="559" r:id="rId274"/>
    <p:sldId id="552" r:id="rId275"/>
    <p:sldId id="551" r:id="rId27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74891" autoAdjust="0"/>
  </p:normalViewPr>
  <p:slideViewPr>
    <p:cSldViewPr snapToGrid="0">
      <p:cViewPr varScale="1">
        <p:scale>
          <a:sx n="99" d="100"/>
          <a:sy n="99" d="100"/>
        </p:scale>
        <p:origin x="1194" y="84"/>
      </p:cViewPr>
      <p:guideLst/>
    </p:cSldViewPr>
  </p:slid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handoutMaster" Target="handoutMasters/handout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xiayu\Documents\results.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cat>
            <c:strRef>
              <c:f>Sheet1!$B$28:$H$28</c:f>
              <c:strCache>
                <c:ptCount val="7"/>
                <c:pt idx="0">
                  <c:v>less than 3</c:v>
                </c:pt>
                <c:pt idx="1">
                  <c:v>3 to 5</c:v>
                </c:pt>
                <c:pt idx="2">
                  <c:v>5 to 10</c:v>
                </c:pt>
                <c:pt idx="3">
                  <c:v>10 to 20</c:v>
                </c:pt>
                <c:pt idx="4">
                  <c:v>20 to 50</c:v>
                </c:pt>
                <c:pt idx="5">
                  <c:v>50 to 80</c:v>
                </c:pt>
                <c:pt idx="6">
                  <c:v>more than 80</c:v>
                </c:pt>
              </c:strCache>
            </c:strRef>
          </c:cat>
          <c:val>
            <c:numRef>
              <c:f>Sheet1!$B$29:$H$29</c:f>
              <c:numCache>
                <c:formatCode>General</c:formatCode>
                <c:ptCount val="7"/>
                <c:pt idx="0">
                  <c:v>0.30599999999999999</c:v>
                </c:pt>
                <c:pt idx="1">
                  <c:v>0.495</c:v>
                </c:pt>
                <c:pt idx="2">
                  <c:v>0.41299999999999998</c:v>
                </c:pt>
                <c:pt idx="3">
                  <c:v>0.39600000000000002</c:v>
                </c:pt>
                <c:pt idx="4">
                  <c:v>0.316</c:v>
                </c:pt>
                <c:pt idx="5">
                  <c:v>0.314</c:v>
                </c:pt>
                <c:pt idx="6">
                  <c:v>0.21</c:v>
                </c:pt>
              </c:numCache>
            </c:numRef>
          </c:val>
          <c:smooth val="0"/>
        </c:ser>
        <c:dLbls>
          <c:showLegendKey val="0"/>
          <c:showVal val="0"/>
          <c:showCatName val="0"/>
          <c:showSerName val="0"/>
          <c:showPercent val="0"/>
          <c:showBubbleSize val="0"/>
        </c:dLbls>
        <c:marker val="1"/>
        <c:smooth val="0"/>
        <c:axId val="234002304"/>
        <c:axId val="233995640"/>
      </c:lineChart>
      <c:catAx>
        <c:axId val="234002304"/>
        <c:scaling>
          <c:orientation val="minMax"/>
        </c:scaling>
        <c:delete val="0"/>
        <c:axPos val="b"/>
        <c:numFmt formatCode="General" sourceLinked="0"/>
        <c:majorTickMark val="out"/>
        <c:minorTickMark val="none"/>
        <c:tickLblPos val="nextTo"/>
        <c:crossAx val="233995640"/>
        <c:crosses val="autoZero"/>
        <c:auto val="1"/>
        <c:lblAlgn val="ctr"/>
        <c:lblOffset val="100"/>
        <c:noMultiLvlLbl val="0"/>
      </c:catAx>
      <c:valAx>
        <c:axId val="233995640"/>
        <c:scaling>
          <c:orientation val="minMax"/>
        </c:scaling>
        <c:delete val="0"/>
        <c:axPos val="l"/>
        <c:majorGridlines>
          <c:spPr>
            <a:ln>
              <a:noFill/>
            </a:ln>
          </c:spPr>
        </c:majorGridlines>
        <c:numFmt formatCode="General" sourceLinked="1"/>
        <c:majorTickMark val="out"/>
        <c:minorTickMark val="none"/>
        <c:tickLblPos val="nextTo"/>
        <c:crossAx val="234002304"/>
        <c:crosses val="autoZero"/>
        <c:crossBetween val="between"/>
      </c:valAx>
      <c:spPr>
        <a:no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400" dirty="0" smtClean="0"/>
              <a:t>Avg.</a:t>
            </a:r>
            <a:r>
              <a:rPr lang="en-US" sz="2400" baseline="0" dirty="0" smtClean="0"/>
              <a:t> F1 (Accuracy) on </a:t>
            </a:r>
            <a:r>
              <a:rPr lang="en-US" sz="2400" baseline="0" dirty="0" err="1" smtClean="0"/>
              <a:t>WebQuestions</a:t>
            </a:r>
            <a:r>
              <a:rPr lang="en-US" sz="2400" baseline="0" dirty="0" smtClean="0"/>
              <a:t> Test Set</a:t>
            </a:r>
            <a:endParaRPr lang="en-US" sz="2400" dirty="0"/>
          </a:p>
        </c:rich>
      </c:tx>
      <c:layout>
        <c:manualLayout>
          <c:xMode val="edge"/>
          <c:yMode val="edge"/>
          <c:x val="1.4858346465255036E-3"/>
          <c:y val="4.3681369517558188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Bordes-14a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F1</c:v>
                </c:pt>
              </c:strCache>
            </c:strRef>
          </c:cat>
          <c:val>
            <c:numRef>
              <c:f>Sheet1!$B$2</c:f>
              <c:numCache>
                <c:formatCode>General</c:formatCode>
                <c:ptCount val="1"/>
                <c:pt idx="0">
                  <c:v>29.7</c:v>
                </c:pt>
              </c:numCache>
            </c:numRef>
          </c:val>
        </c:ser>
        <c:ser>
          <c:idx val="1"/>
          <c:order val="1"/>
          <c:tx>
            <c:strRef>
              <c:f>Sheet1!$C$1</c:f>
              <c:strCache>
                <c:ptCount val="1"/>
                <c:pt idx="0">
                  <c:v>Yao-14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F1</c:v>
                </c:pt>
              </c:strCache>
            </c:strRef>
          </c:cat>
          <c:val>
            <c:numRef>
              <c:f>Sheet1!$C$2</c:f>
              <c:numCache>
                <c:formatCode>General</c:formatCode>
                <c:ptCount val="1"/>
                <c:pt idx="0">
                  <c:v>33</c:v>
                </c:pt>
              </c:numCache>
            </c:numRef>
          </c:val>
        </c:ser>
        <c:ser>
          <c:idx val="2"/>
          <c:order val="2"/>
          <c:tx>
            <c:strRef>
              <c:f>Sheet1!$D$1</c:f>
              <c:strCache>
                <c:ptCount val="1"/>
                <c:pt idx="0">
                  <c:v>Berant-13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F1</c:v>
                </c:pt>
              </c:strCache>
            </c:strRef>
          </c:cat>
          <c:val>
            <c:numRef>
              <c:f>Sheet1!$D$2</c:f>
              <c:numCache>
                <c:formatCode>General</c:formatCode>
                <c:ptCount val="1"/>
                <c:pt idx="0">
                  <c:v>35.700000000000003</c:v>
                </c:pt>
              </c:numCache>
            </c:numRef>
          </c:val>
        </c:ser>
        <c:ser>
          <c:idx val="3"/>
          <c:order val="3"/>
          <c:tx>
            <c:strRef>
              <c:f>Sheet1!$E$1</c:f>
              <c:strCache>
                <c:ptCount val="1"/>
                <c:pt idx="0">
                  <c:v>Bao-14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F1</c:v>
                </c:pt>
              </c:strCache>
            </c:strRef>
          </c:cat>
          <c:val>
            <c:numRef>
              <c:f>Sheet1!$E$2</c:f>
              <c:numCache>
                <c:formatCode>General</c:formatCode>
                <c:ptCount val="1"/>
                <c:pt idx="0">
                  <c:v>37.5</c:v>
                </c:pt>
              </c:numCache>
            </c:numRef>
          </c:val>
        </c:ser>
        <c:ser>
          <c:idx val="4"/>
          <c:order val="4"/>
          <c:tx>
            <c:strRef>
              <c:f>Sheet1!$F$1</c:f>
              <c:strCache>
                <c:ptCount val="1"/>
                <c:pt idx="0">
                  <c:v>Bordes-14b</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F1</c:v>
                </c:pt>
              </c:strCache>
            </c:strRef>
          </c:cat>
          <c:val>
            <c:numRef>
              <c:f>Sheet1!$F$2</c:f>
              <c:numCache>
                <c:formatCode>General</c:formatCode>
                <c:ptCount val="1"/>
                <c:pt idx="0">
                  <c:v>39.200000000000003</c:v>
                </c:pt>
              </c:numCache>
            </c:numRef>
          </c:val>
        </c:ser>
        <c:ser>
          <c:idx val="5"/>
          <c:order val="5"/>
          <c:tx>
            <c:strRef>
              <c:f>Sheet1!$G$1</c:f>
              <c:strCache>
                <c:ptCount val="1"/>
                <c:pt idx="0">
                  <c:v>Berant-14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F1</c:v>
                </c:pt>
              </c:strCache>
            </c:strRef>
          </c:cat>
          <c:val>
            <c:numRef>
              <c:f>Sheet1!$G$2</c:f>
              <c:numCache>
                <c:formatCode>General</c:formatCode>
                <c:ptCount val="1"/>
                <c:pt idx="0">
                  <c:v>39.9</c:v>
                </c:pt>
              </c:numCache>
            </c:numRef>
          </c:val>
        </c:ser>
        <c:ser>
          <c:idx val="6"/>
          <c:order val="6"/>
          <c:tx>
            <c:strRef>
              <c:f>Sheet1!$H$1</c:f>
              <c:strCache>
                <c:ptCount val="1"/>
                <c:pt idx="0">
                  <c:v>Yang-14</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F1</c:v>
                </c:pt>
              </c:strCache>
            </c:strRef>
          </c:cat>
          <c:val>
            <c:numRef>
              <c:f>Sheet1!$H$2</c:f>
              <c:numCache>
                <c:formatCode>General</c:formatCode>
                <c:ptCount val="1"/>
                <c:pt idx="0">
                  <c:v>41.3</c:v>
                </c:pt>
              </c:numCache>
            </c:numRef>
          </c:val>
        </c:ser>
        <c:ser>
          <c:idx val="7"/>
          <c:order val="7"/>
          <c:tx>
            <c:strRef>
              <c:f>Sheet1!$I$1</c:f>
              <c:strCache>
                <c:ptCount val="1"/>
                <c:pt idx="0">
                  <c:v>Yih-15</c:v>
                </c:pt>
              </c:strCache>
            </c:strRef>
          </c:tx>
          <c:spPr>
            <a:solidFill>
              <a:schemeClr val="accent2">
                <a:lumMod val="60000"/>
              </a:schemeClr>
            </a:solidFill>
            <a:ln>
              <a:noFill/>
            </a:ln>
            <a:effectLst/>
          </c:spPr>
          <c:invertIfNegative val="0"/>
          <c:dLbls>
            <c:dLbl>
              <c:idx val="0"/>
              <c:layout/>
              <c:tx>
                <c:rich>
                  <a:bodyPr/>
                  <a:lstStyle/>
                  <a:p>
                    <a:fld id="{53018739-1A27-4AB1-BE16-8A4F5249D84A}"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Avg. F1</c:v>
                </c:pt>
              </c:strCache>
            </c:strRef>
          </c:cat>
          <c:val>
            <c:numRef>
              <c:f>Sheet1!$I$2</c:f>
              <c:numCache>
                <c:formatCode>General</c:formatCode>
                <c:ptCount val="1"/>
                <c:pt idx="0">
                  <c:v>52.5</c:v>
                </c:pt>
              </c:numCache>
            </c:numRef>
          </c:val>
        </c:ser>
        <c:dLbls>
          <c:showLegendKey val="0"/>
          <c:showVal val="0"/>
          <c:showCatName val="0"/>
          <c:showSerName val="0"/>
          <c:showPercent val="0"/>
          <c:showBubbleSize val="0"/>
        </c:dLbls>
        <c:gapWidth val="219"/>
        <c:overlap val="-27"/>
        <c:axId val="323570776"/>
        <c:axId val="323548040"/>
      </c:barChart>
      <c:catAx>
        <c:axId val="323570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3548040"/>
        <c:crosses val="autoZero"/>
        <c:auto val="1"/>
        <c:lblAlgn val="ctr"/>
        <c:lblOffset val="100"/>
        <c:noMultiLvlLbl val="0"/>
      </c:catAx>
      <c:valAx>
        <c:axId val="323548040"/>
        <c:scaling>
          <c:orientation val="minMax"/>
          <c:max val="55"/>
          <c:min val="2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3570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9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64" tIns="46582" rIns="93164" bIns="46582" rtlCol="0"/>
          <a:lstStyle>
            <a:lvl1pPr algn="r">
              <a:defRPr sz="1200"/>
            </a:lvl1pPr>
          </a:lstStyle>
          <a:p>
            <a:fld id="{ACBC16C9-31BD-49C2-8E05-13323941B69D}" type="datetimeFigureOut">
              <a:rPr lang="en-US" smtClean="0"/>
              <a:t>7/6/2015</a:t>
            </a:fld>
            <a:endParaRPr lang="en-US"/>
          </a:p>
        </p:txBody>
      </p:sp>
      <p:sp>
        <p:nvSpPr>
          <p:cNvPr id="4" name="Footer Placeholder 3"/>
          <p:cNvSpPr>
            <a:spLocks noGrp="1"/>
          </p:cNvSpPr>
          <p:nvPr>
            <p:ph type="ftr" sz="quarter" idx="2"/>
          </p:nvPr>
        </p:nvSpPr>
        <p:spPr>
          <a:xfrm>
            <a:off x="0" y="6658665"/>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5"/>
            <a:ext cx="4028440" cy="351736"/>
          </a:xfrm>
          <a:prstGeom prst="rect">
            <a:avLst/>
          </a:prstGeom>
        </p:spPr>
        <p:txBody>
          <a:bodyPr vert="horz" lIns="93164" tIns="46582" rIns="93164" bIns="46582" rtlCol="0" anchor="b"/>
          <a:lstStyle>
            <a:lvl1pPr algn="r">
              <a:defRPr sz="1200"/>
            </a:lvl1pPr>
          </a:lstStyle>
          <a:p>
            <a:fld id="{7A1FF611-2977-4847-AEBB-8B0C48DE4557}" type="slidenum">
              <a:rPr lang="en-US" smtClean="0"/>
              <a:t>‹#›</a:t>
            </a:fld>
            <a:endParaRPr lang="en-US"/>
          </a:p>
        </p:txBody>
      </p:sp>
    </p:spTree>
    <p:extLst>
      <p:ext uri="{BB962C8B-B14F-4D97-AF65-F5344CB8AC3E}">
        <p14:creationId xmlns:p14="http://schemas.microsoft.com/office/powerpoint/2010/main" val="1744587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64" tIns="46582" rIns="93164" bIns="46582" rtlCol="0"/>
          <a:lstStyle>
            <a:lvl1pPr algn="r">
              <a:defRPr sz="1200"/>
            </a:lvl1pPr>
          </a:lstStyle>
          <a:p>
            <a:fld id="{BEAFFA54-960A-4B0B-B8DB-58BBFA0CB79F}" type="datetimeFigureOut">
              <a:rPr lang="en-US" smtClean="0"/>
              <a:t>7/6/2015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5"/>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5"/>
            <a:ext cx="4028440" cy="351736"/>
          </a:xfrm>
          <a:prstGeom prst="rect">
            <a:avLst/>
          </a:prstGeom>
        </p:spPr>
        <p:txBody>
          <a:bodyPr vert="horz" lIns="93164" tIns="46582" rIns="93164" bIns="46582" rtlCol="0" anchor="b"/>
          <a:lstStyle>
            <a:lvl1pPr algn="r">
              <a:defRPr sz="1200"/>
            </a:lvl1pPr>
          </a:lstStyle>
          <a:p>
            <a:fld id="{55D59ECE-DB6F-46CB-86B5-75F11374A1CF}" type="slidenum">
              <a:rPr lang="en-US" smtClean="0"/>
              <a:t>‹#›</a:t>
            </a:fld>
            <a:endParaRPr lang="en-US"/>
          </a:p>
        </p:txBody>
      </p:sp>
    </p:spTree>
    <p:extLst>
      <p:ext uri="{BB962C8B-B14F-4D97-AF65-F5344CB8AC3E}">
        <p14:creationId xmlns:p14="http://schemas.microsoft.com/office/powerpoint/2010/main" val="385538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a:t>
            </a:fld>
            <a:endParaRPr lang="en-US"/>
          </a:p>
        </p:txBody>
      </p:sp>
    </p:spTree>
    <p:extLst>
      <p:ext uri="{BB962C8B-B14F-4D97-AF65-F5344CB8AC3E}">
        <p14:creationId xmlns:p14="http://schemas.microsoft.com/office/powerpoint/2010/main" val="1567055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33</a:t>
            </a:fld>
            <a:endParaRPr lang="en-US"/>
          </a:p>
        </p:txBody>
      </p:sp>
    </p:spTree>
    <p:extLst>
      <p:ext uri="{BB962C8B-B14F-4D97-AF65-F5344CB8AC3E}">
        <p14:creationId xmlns:p14="http://schemas.microsoft.com/office/powerpoint/2010/main" val="201568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36</a:t>
            </a:fld>
            <a:endParaRPr lang="en-US"/>
          </a:p>
        </p:txBody>
      </p:sp>
    </p:spTree>
    <p:extLst>
      <p:ext uri="{BB962C8B-B14F-4D97-AF65-F5344CB8AC3E}">
        <p14:creationId xmlns:p14="http://schemas.microsoft.com/office/powerpoint/2010/main" val="50442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42</a:t>
            </a:fld>
            <a:endParaRPr lang="en-US"/>
          </a:p>
        </p:txBody>
      </p:sp>
    </p:spTree>
    <p:extLst>
      <p:ext uri="{BB962C8B-B14F-4D97-AF65-F5344CB8AC3E}">
        <p14:creationId xmlns:p14="http://schemas.microsoft.com/office/powerpoint/2010/main" val="856852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43</a:t>
            </a:fld>
            <a:endParaRPr lang="en-US"/>
          </a:p>
        </p:txBody>
      </p:sp>
    </p:spTree>
    <p:extLst>
      <p:ext uri="{BB962C8B-B14F-4D97-AF65-F5344CB8AC3E}">
        <p14:creationId xmlns:p14="http://schemas.microsoft.com/office/powerpoint/2010/main" val="2455795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76</a:t>
            </a:fld>
            <a:endParaRPr lang="en-US"/>
          </a:p>
        </p:txBody>
      </p:sp>
    </p:spTree>
    <p:extLst>
      <p:ext uri="{BB962C8B-B14F-4D97-AF65-F5344CB8AC3E}">
        <p14:creationId xmlns:p14="http://schemas.microsoft.com/office/powerpoint/2010/main" val="176818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86</a:t>
            </a:fld>
            <a:endParaRPr lang="en-US"/>
          </a:p>
        </p:txBody>
      </p:sp>
    </p:spTree>
    <p:extLst>
      <p:ext uri="{BB962C8B-B14F-4D97-AF65-F5344CB8AC3E}">
        <p14:creationId xmlns:p14="http://schemas.microsoft.com/office/powerpoint/2010/main" val="3876854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88</a:t>
            </a:fld>
            <a:endParaRPr lang="en-US"/>
          </a:p>
        </p:txBody>
      </p:sp>
    </p:spTree>
    <p:extLst>
      <p:ext uri="{BB962C8B-B14F-4D97-AF65-F5344CB8AC3E}">
        <p14:creationId xmlns:p14="http://schemas.microsoft.com/office/powerpoint/2010/main" val="3917073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89</a:t>
            </a:fld>
            <a:endParaRPr lang="en-US"/>
          </a:p>
        </p:txBody>
      </p:sp>
    </p:spTree>
    <p:extLst>
      <p:ext uri="{BB962C8B-B14F-4D97-AF65-F5344CB8AC3E}">
        <p14:creationId xmlns:p14="http://schemas.microsoft.com/office/powerpoint/2010/main" val="1296225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91</a:t>
            </a:fld>
            <a:endParaRPr lang="en-US"/>
          </a:p>
        </p:txBody>
      </p:sp>
    </p:spTree>
    <p:extLst>
      <p:ext uri="{BB962C8B-B14F-4D97-AF65-F5344CB8AC3E}">
        <p14:creationId xmlns:p14="http://schemas.microsoft.com/office/powerpoint/2010/main" val="2348796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96</a:t>
            </a:fld>
            <a:endParaRPr lang="en-US"/>
          </a:p>
        </p:txBody>
      </p:sp>
    </p:spTree>
    <p:extLst>
      <p:ext uri="{BB962C8B-B14F-4D97-AF65-F5344CB8AC3E}">
        <p14:creationId xmlns:p14="http://schemas.microsoft.com/office/powerpoint/2010/main" val="41188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4</a:t>
            </a:fld>
            <a:endParaRPr lang="en-US"/>
          </a:p>
        </p:txBody>
      </p:sp>
    </p:spTree>
    <p:extLst>
      <p:ext uri="{BB962C8B-B14F-4D97-AF65-F5344CB8AC3E}">
        <p14:creationId xmlns:p14="http://schemas.microsoft.com/office/powerpoint/2010/main" val="3606989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101</a:t>
            </a:fld>
            <a:endParaRPr lang="en-US"/>
          </a:p>
        </p:txBody>
      </p:sp>
    </p:spTree>
    <p:extLst>
      <p:ext uri="{BB962C8B-B14F-4D97-AF65-F5344CB8AC3E}">
        <p14:creationId xmlns:p14="http://schemas.microsoft.com/office/powerpoint/2010/main" val="2230654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102</a:t>
            </a:fld>
            <a:endParaRPr lang="en-US"/>
          </a:p>
        </p:txBody>
      </p:sp>
    </p:spTree>
    <p:extLst>
      <p:ext uri="{BB962C8B-B14F-4D97-AF65-F5344CB8AC3E}">
        <p14:creationId xmlns:p14="http://schemas.microsoft.com/office/powerpoint/2010/main" val="4043610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122</a:t>
            </a:fld>
            <a:endParaRPr lang="en-US"/>
          </a:p>
        </p:txBody>
      </p:sp>
    </p:spTree>
    <p:extLst>
      <p:ext uri="{BB962C8B-B14F-4D97-AF65-F5344CB8AC3E}">
        <p14:creationId xmlns:p14="http://schemas.microsoft.com/office/powerpoint/2010/main" val="2167772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125</a:t>
            </a:fld>
            <a:endParaRPr lang="en-US"/>
          </a:p>
        </p:txBody>
      </p:sp>
    </p:spTree>
    <p:extLst>
      <p:ext uri="{BB962C8B-B14F-4D97-AF65-F5344CB8AC3E}">
        <p14:creationId xmlns:p14="http://schemas.microsoft.com/office/powerpoint/2010/main" val="2232382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126</a:t>
            </a:fld>
            <a:endParaRPr lang="en-US"/>
          </a:p>
        </p:txBody>
      </p:sp>
    </p:spTree>
    <p:extLst>
      <p:ext uri="{BB962C8B-B14F-4D97-AF65-F5344CB8AC3E}">
        <p14:creationId xmlns:p14="http://schemas.microsoft.com/office/powerpoint/2010/main" val="2028146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127</a:t>
            </a:fld>
            <a:endParaRPr lang="en-US"/>
          </a:p>
        </p:txBody>
      </p:sp>
    </p:spTree>
    <p:extLst>
      <p:ext uri="{BB962C8B-B14F-4D97-AF65-F5344CB8AC3E}">
        <p14:creationId xmlns:p14="http://schemas.microsoft.com/office/powerpoint/2010/main" val="548795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128</a:t>
            </a:fld>
            <a:endParaRPr lang="en-US"/>
          </a:p>
        </p:txBody>
      </p:sp>
    </p:spTree>
    <p:extLst>
      <p:ext uri="{BB962C8B-B14F-4D97-AF65-F5344CB8AC3E}">
        <p14:creationId xmlns:p14="http://schemas.microsoft.com/office/powerpoint/2010/main" val="3765427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145</a:t>
            </a:fld>
            <a:endParaRPr lang="en-US"/>
          </a:p>
        </p:txBody>
      </p:sp>
    </p:spTree>
    <p:extLst>
      <p:ext uri="{BB962C8B-B14F-4D97-AF65-F5344CB8AC3E}">
        <p14:creationId xmlns:p14="http://schemas.microsoft.com/office/powerpoint/2010/main" val="501205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146</a:t>
            </a:fld>
            <a:endParaRPr lang="en-US"/>
          </a:p>
        </p:txBody>
      </p:sp>
    </p:spTree>
    <p:extLst>
      <p:ext uri="{BB962C8B-B14F-4D97-AF65-F5344CB8AC3E}">
        <p14:creationId xmlns:p14="http://schemas.microsoft.com/office/powerpoint/2010/main" val="4229381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159</a:t>
            </a:fld>
            <a:endParaRPr lang="en-US"/>
          </a:p>
        </p:txBody>
      </p:sp>
    </p:spTree>
    <p:extLst>
      <p:ext uri="{BB962C8B-B14F-4D97-AF65-F5344CB8AC3E}">
        <p14:creationId xmlns:p14="http://schemas.microsoft.com/office/powerpoint/2010/main" val="193076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5</a:t>
            </a:fld>
            <a:endParaRPr lang="en-US"/>
          </a:p>
        </p:txBody>
      </p:sp>
    </p:spTree>
    <p:extLst>
      <p:ext uri="{BB962C8B-B14F-4D97-AF65-F5344CB8AC3E}">
        <p14:creationId xmlns:p14="http://schemas.microsoft.com/office/powerpoint/2010/main" val="756063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171</a:t>
            </a:fld>
            <a:endParaRPr lang="en-US"/>
          </a:p>
        </p:txBody>
      </p:sp>
    </p:spTree>
    <p:extLst>
      <p:ext uri="{BB962C8B-B14F-4D97-AF65-F5344CB8AC3E}">
        <p14:creationId xmlns:p14="http://schemas.microsoft.com/office/powerpoint/2010/main" val="1418051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176</a:t>
            </a:fld>
            <a:endParaRPr lang="en-US"/>
          </a:p>
        </p:txBody>
      </p:sp>
    </p:spTree>
    <p:extLst>
      <p:ext uri="{BB962C8B-B14F-4D97-AF65-F5344CB8AC3E}">
        <p14:creationId xmlns:p14="http://schemas.microsoft.com/office/powerpoint/2010/main" val="843829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177</a:t>
            </a:fld>
            <a:endParaRPr lang="en-US"/>
          </a:p>
        </p:txBody>
      </p:sp>
    </p:spTree>
    <p:extLst>
      <p:ext uri="{BB962C8B-B14F-4D97-AF65-F5344CB8AC3E}">
        <p14:creationId xmlns:p14="http://schemas.microsoft.com/office/powerpoint/2010/main" val="129481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212</a:t>
            </a:fld>
            <a:endParaRPr lang="en-US"/>
          </a:p>
        </p:txBody>
      </p:sp>
    </p:spTree>
    <p:extLst>
      <p:ext uri="{BB962C8B-B14F-4D97-AF65-F5344CB8AC3E}">
        <p14:creationId xmlns:p14="http://schemas.microsoft.com/office/powerpoint/2010/main" val="4067342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213</a:t>
            </a:fld>
            <a:endParaRPr lang="en-US"/>
          </a:p>
        </p:txBody>
      </p:sp>
    </p:spTree>
    <p:extLst>
      <p:ext uri="{BB962C8B-B14F-4D97-AF65-F5344CB8AC3E}">
        <p14:creationId xmlns:p14="http://schemas.microsoft.com/office/powerpoint/2010/main" val="1161110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220</a:t>
            </a:fld>
            <a:endParaRPr lang="en-US"/>
          </a:p>
        </p:txBody>
      </p:sp>
    </p:spTree>
    <p:extLst>
      <p:ext uri="{BB962C8B-B14F-4D97-AF65-F5344CB8AC3E}">
        <p14:creationId xmlns:p14="http://schemas.microsoft.com/office/powerpoint/2010/main" val="3528836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221</a:t>
            </a:fld>
            <a:endParaRPr lang="en-US"/>
          </a:p>
        </p:txBody>
      </p:sp>
    </p:spTree>
    <p:extLst>
      <p:ext uri="{BB962C8B-B14F-4D97-AF65-F5344CB8AC3E}">
        <p14:creationId xmlns:p14="http://schemas.microsoft.com/office/powerpoint/2010/main" val="2117646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222</a:t>
            </a:fld>
            <a:endParaRPr lang="en-US"/>
          </a:p>
        </p:txBody>
      </p:sp>
    </p:spTree>
    <p:extLst>
      <p:ext uri="{BB962C8B-B14F-4D97-AF65-F5344CB8AC3E}">
        <p14:creationId xmlns:p14="http://schemas.microsoft.com/office/powerpoint/2010/main" val="884922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235</a:t>
            </a:fld>
            <a:endParaRPr lang="en-US"/>
          </a:p>
        </p:txBody>
      </p:sp>
    </p:spTree>
    <p:extLst>
      <p:ext uri="{BB962C8B-B14F-4D97-AF65-F5344CB8AC3E}">
        <p14:creationId xmlns:p14="http://schemas.microsoft.com/office/powerpoint/2010/main" val="2070232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236</a:t>
            </a:fld>
            <a:endParaRPr lang="en-US"/>
          </a:p>
        </p:txBody>
      </p:sp>
    </p:spTree>
    <p:extLst>
      <p:ext uri="{BB962C8B-B14F-4D97-AF65-F5344CB8AC3E}">
        <p14:creationId xmlns:p14="http://schemas.microsoft.com/office/powerpoint/2010/main" val="117204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6</a:t>
            </a:fld>
            <a:endParaRPr lang="en-US"/>
          </a:p>
        </p:txBody>
      </p:sp>
    </p:spTree>
    <p:extLst>
      <p:ext uri="{BB962C8B-B14F-4D97-AF65-F5344CB8AC3E}">
        <p14:creationId xmlns:p14="http://schemas.microsoft.com/office/powerpoint/2010/main" val="4184584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267</a:t>
            </a:fld>
            <a:endParaRPr lang="en-US"/>
          </a:p>
        </p:txBody>
      </p:sp>
    </p:spTree>
    <p:extLst>
      <p:ext uri="{BB962C8B-B14F-4D97-AF65-F5344CB8AC3E}">
        <p14:creationId xmlns:p14="http://schemas.microsoft.com/office/powerpoint/2010/main" val="1091507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8</a:t>
            </a:fld>
            <a:endParaRPr lang="en-US"/>
          </a:p>
        </p:txBody>
      </p:sp>
    </p:spTree>
    <p:extLst>
      <p:ext uri="{BB962C8B-B14F-4D97-AF65-F5344CB8AC3E}">
        <p14:creationId xmlns:p14="http://schemas.microsoft.com/office/powerpoint/2010/main" val="294994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14</a:t>
            </a:fld>
            <a:endParaRPr lang="en-US"/>
          </a:p>
        </p:txBody>
      </p:sp>
    </p:spTree>
    <p:extLst>
      <p:ext uri="{BB962C8B-B14F-4D97-AF65-F5344CB8AC3E}">
        <p14:creationId xmlns:p14="http://schemas.microsoft.com/office/powerpoint/2010/main" val="165494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15</a:t>
            </a:fld>
            <a:endParaRPr lang="en-US"/>
          </a:p>
        </p:txBody>
      </p:sp>
    </p:spTree>
    <p:extLst>
      <p:ext uri="{BB962C8B-B14F-4D97-AF65-F5344CB8AC3E}">
        <p14:creationId xmlns:p14="http://schemas.microsoft.com/office/powerpoint/2010/main" val="61499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20</a:t>
            </a:fld>
            <a:endParaRPr lang="en-US"/>
          </a:p>
        </p:txBody>
      </p:sp>
    </p:spTree>
    <p:extLst>
      <p:ext uri="{BB962C8B-B14F-4D97-AF65-F5344CB8AC3E}">
        <p14:creationId xmlns:p14="http://schemas.microsoft.com/office/powerpoint/2010/main" val="98205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32</a:t>
            </a:fld>
            <a:endParaRPr lang="en-US"/>
          </a:p>
        </p:txBody>
      </p:sp>
    </p:spTree>
    <p:extLst>
      <p:ext uri="{BB962C8B-B14F-4D97-AF65-F5344CB8AC3E}">
        <p14:creationId xmlns:p14="http://schemas.microsoft.com/office/powerpoint/2010/main" val="420944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6" name="Slide Number Placeholder 5"/>
          <p:cNvSpPr>
            <a:spLocks noGrp="1"/>
          </p:cNvSpPr>
          <p:nvPr>
            <p:ph type="sldNum" sz="quarter" idx="12"/>
          </p:nvPr>
        </p:nvSpPr>
        <p:spPr/>
        <p:txBody>
          <a:bodyPr/>
          <a:lstStyle/>
          <a:p>
            <a:fld id="{D3F6B040-E48F-409F-8965-63D176F2E09E}" type="slidenum">
              <a:rPr lang="en-US" smtClean="0"/>
              <a:t>‹#›</a:t>
            </a:fld>
            <a:endParaRPr lang="en-US" dirty="0"/>
          </a:p>
        </p:txBody>
      </p:sp>
    </p:spTree>
    <p:extLst>
      <p:ext uri="{BB962C8B-B14F-4D97-AF65-F5344CB8AC3E}">
        <p14:creationId xmlns:p14="http://schemas.microsoft.com/office/powerpoint/2010/main" val="32311013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6" name="Slide Number Placeholder 5"/>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14050154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6" name="Slide Number Placeholder 5"/>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11813252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marL="685800" indent="-228600">
              <a:buFont typeface="Calibri" panose="020F0502020204030204" pitchFamily="34" charset="0"/>
              <a:buChar char="̶"/>
              <a:defRPr/>
            </a:lvl2pPr>
            <a:lvl3pPr marL="1143000" indent="-228600">
              <a:buFont typeface="Calibri" panose="020F050202020403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dirty="0" smtClean="0"/>
              <a:t>WWW 2015 Tutorial: An Introduction to Entity Recommendation and Understanding, Florence, Italy, May 19th, 2015 </a:t>
            </a:r>
            <a:endParaRPr lang="en-US" dirty="0"/>
          </a:p>
        </p:txBody>
      </p:sp>
      <p:sp>
        <p:nvSpPr>
          <p:cNvPr id="6" name="Slide Number Placeholder 5"/>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41505040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6" name="Slide Number Placeholder 5"/>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8796494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7" name="Slide Number Placeholder 6"/>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23876598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9" name="Slide Number Placeholder 8"/>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25855543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11591622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4" name="Slide Number Placeholder 3"/>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36441294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7" name="Slide Number Placeholder 6"/>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7156391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7" name="Slide Number Placeholder 6"/>
          <p:cNvSpPr>
            <a:spLocks noGrp="1"/>
          </p:cNvSpPr>
          <p:nvPr>
            <p:ph type="sldNum" sz="quarter" idx="12"/>
          </p:nvPr>
        </p:nvSpPr>
        <p:spPr/>
        <p:txBody>
          <a:bodyPr/>
          <a:lstStyle/>
          <a:p>
            <a:fld id="{D3F6B040-E48F-409F-8965-63D176F2E09E}" type="slidenum">
              <a:rPr lang="en-US" smtClean="0"/>
              <a:t>‹#›</a:t>
            </a:fld>
            <a:endParaRPr lang="en-US"/>
          </a:p>
        </p:txBody>
      </p:sp>
    </p:spTree>
    <p:extLst>
      <p:ext uri="{BB962C8B-B14F-4D97-AF65-F5344CB8AC3E}">
        <p14:creationId xmlns:p14="http://schemas.microsoft.com/office/powerpoint/2010/main" val="28606544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838199" y="6356350"/>
            <a:ext cx="7693479" cy="365125"/>
          </a:xfrm>
          <a:prstGeom prst="rect">
            <a:avLst/>
          </a:prstGeom>
        </p:spPr>
        <p:txBody>
          <a:bodyPr vert="horz" lIns="0" tIns="45720" rIns="91440" bIns="45720" rtlCol="0" anchor="ctr"/>
          <a:lstStyle>
            <a:lvl1pPr algn="ctr">
              <a:defRPr sz="1200">
                <a:solidFill>
                  <a:schemeClr val="tx1">
                    <a:tint val="75000"/>
                  </a:schemeClr>
                </a:solidFill>
              </a:defRPr>
            </a:lvl1pPr>
          </a:lstStyle>
          <a:p>
            <a:pPr algn="l"/>
            <a:r>
              <a:rPr lang="en-US" dirty="0" smtClean="0"/>
              <a:t>WWW 2015 Tutorial: An Introduction to Entity Recommendation and Understanding, Florence, Italy, May 19</a:t>
            </a:r>
            <a:r>
              <a:rPr lang="en-US" baseline="30000" dirty="0" smtClean="0"/>
              <a:t>th</a:t>
            </a:r>
            <a:r>
              <a:rPr lang="en-US" dirty="0" smtClean="0"/>
              <a:t>, 2015</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6B040-E48F-409F-8965-63D176F2E09E}" type="slidenum">
              <a:rPr lang="en-US" smtClean="0"/>
              <a:t>‹#›</a:t>
            </a:fld>
            <a:endParaRPr lang="en-US"/>
          </a:p>
        </p:txBody>
      </p:sp>
    </p:spTree>
    <p:extLst>
      <p:ext uri="{BB962C8B-B14F-4D97-AF65-F5344CB8AC3E}">
        <p14:creationId xmlns:p14="http://schemas.microsoft.com/office/powerpoint/2010/main" val="2610013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101.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9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0.png"/><Relationship Id="rId2" Type="http://schemas.openxmlformats.org/officeDocument/2006/relationships/image" Target="../media/image93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94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06.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wmf"/><Relationship Id="rId2" Type="http://schemas.openxmlformats.org/officeDocument/2006/relationships/image" Target="../media/image940.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07.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9.wmf"/><Relationship Id="rId2" Type="http://schemas.openxmlformats.org/officeDocument/2006/relationships/image" Target="../media/image94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94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image" Target="../media/image940.png"/><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s>
</file>

<file path=ppt/slides/_rels/slide11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94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940.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1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22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940.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1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11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png"/></Relationships>
</file>

<file path=ppt/slides/_rels/slide12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44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6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20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26.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1.png"/></Relationships>
</file>

<file path=ppt/slides/_rels/slide127.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28.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2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500.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pn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image" Target="../media/image1500.png"/><Relationship Id="rId1" Type="http://schemas.openxmlformats.org/officeDocument/2006/relationships/slideLayout" Target="../slideLayouts/slideLayout4.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s>
</file>

<file path=ppt/slides/_rels/slide13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50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930.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54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470.png"/><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13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49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1491.png"/><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13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1491.png"/><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139.xml.rels><?xml version="1.0" encoding="UTF-8" standalone="yes"?>
<Relationships xmlns="http://schemas.openxmlformats.org/package/2006/relationships"><Relationship Id="rId2" Type="http://schemas.openxmlformats.org/officeDocument/2006/relationships/image" Target="../media/image149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3" Type="http://schemas.openxmlformats.org/officeDocument/2006/relationships/hyperlink" Target="http://en.wikipedia.org/wiki/2010_Haiti_earthquake" TargetMode="External"/><Relationship Id="rId2" Type="http://schemas.openxmlformats.org/officeDocument/2006/relationships/image" Target="../media/image1491.png"/><Relationship Id="rId1" Type="http://schemas.openxmlformats.org/officeDocument/2006/relationships/slideLayout" Target="../slideLayouts/slideLayout2.xml"/><Relationship Id="rId4" Type="http://schemas.openxmlformats.org/officeDocument/2006/relationships/hyperlink" Target="http://en.wikipedia.org/wiki/George_W._Bush"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720.png"/><Relationship Id="rId2" Type="http://schemas.openxmlformats.org/officeDocument/2006/relationships/image" Target="../media/image149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149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156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156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167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7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29.png"/><Relationship Id="rId1" Type="http://schemas.openxmlformats.org/officeDocument/2006/relationships/slideLayout" Target="../slideLayouts/slideLayout4.xml"/><Relationship Id="rId4" Type="http://schemas.openxmlformats.org/officeDocument/2006/relationships/image" Target="../media/image23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164.xml.rels><?xml version="1.0" encoding="UTF-8" standalone="yes"?>
<Relationships xmlns="http://schemas.openxmlformats.org/package/2006/relationships"><Relationship Id="rId2" Type="http://schemas.openxmlformats.org/officeDocument/2006/relationships/image" Target="../media/image234.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680.png"/><Relationship Id="rId1" Type="http://schemas.openxmlformats.org/officeDocument/2006/relationships/slideLayout" Target="../slideLayouts/slideLayout2.xml"/><Relationship Id="rId6" Type="http://schemas.openxmlformats.org/officeDocument/2006/relationships/image" Target="../media/image234.emf"/><Relationship Id="rId5" Type="http://schemas.openxmlformats.org/officeDocument/2006/relationships/image" Target="../media/image233.png"/><Relationship Id="rId4" Type="http://schemas.openxmlformats.org/officeDocument/2006/relationships/image" Target="../media/image232.png"/></Relationships>
</file>

<file path=ppt/slides/_rels/slide16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16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1.png"/><Relationship Id="rId18" Type="http://schemas.openxmlformats.org/officeDocument/2006/relationships/image" Target="../media/image256.png"/><Relationship Id="rId3" Type="http://schemas.openxmlformats.org/officeDocument/2006/relationships/image" Target="../media/image241.png"/><Relationship Id="rId21" Type="http://schemas.openxmlformats.org/officeDocument/2006/relationships/image" Target="../media/image259.png"/><Relationship Id="rId7" Type="http://schemas.openxmlformats.org/officeDocument/2006/relationships/image" Target="../media/image245.png"/><Relationship Id="rId12" Type="http://schemas.openxmlformats.org/officeDocument/2006/relationships/image" Target="../media/image250.png"/><Relationship Id="rId17" Type="http://schemas.openxmlformats.org/officeDocument/2006/relationships/image" Target="../media/image255.png"/><Relationship Id="rId2" Type="http://schemas.openxmlformats.org/officeDocument/2006/relationships/image" Target="../media/image1680.png"/><Relationship Id="rId16" Type="http://schemas.openxmlformats.org/officeDocument/2006/relationships/image" Target="../media/image254.png"/><Relationship Id="rId20"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44.png"/><Relationship Id="rId11" Type="http://schemas.openxmlformats.org/officeDocument/2006/relationships/image" Target="../media/image249.png"/><Relationship Id="rId5" Type="http://schemas.openxmlformats.org/officeDocument/2006/relationships/image" Target="../media/image243.png"/><Relationship Id="rId15" Type="http://schemas.openxmlformats.org/officeDocument/2006/relationships/image" Target="../media/image253.png"/><Relationship Id="rId10" Type="http://schemas.openxmlformats.org/officeDocument/2006/relationships/image" Target="../media/image248.png"/><Relationship Id="rId19" Type="http://schemas.openxmlformats.org/officeDocument/2006/relationships/image" Target="../media/image257.png"/><Relationship Id="rId4" Type="http://schemas.openxmlformats.org/officeDocument/2006/relationships/image" Target="../media/image242.png"/><Relationship Id="rId9" Type="http://schemas.openxmlformats.org/officeDocument/2006/relationships/image" Target="../media/image247.png"/><Relationship Id="rId14" Type="http://schemas.openxmlformats.org/officeDocument/2006/relationships/image" Target="../media/image252.png"/><Relationship Id="rId22" Type="http://schemas.openxmlformats.org/officeDocument/2006/relationships/image" Target="../media/image260.png"/></Relationships>
</file>

<file path=ppt/slides/_rels/slide169.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67.png"/><Relationship Id="rId18" Type="http://schemas.openxmlformats.org/officeDocument/2006/relationships/image" Target="../media/image272.png"/><Relationship Id="rId3" Type="http://schemas.openxmlformats.org/officeDocument/2006/relationships/image" Target="../media/image261.jpg"/><Relationship Id="rId7" Type="http://schemas.openxmlformats.org/officeDocument/2006/relationships/image" Target="../media/image251.png"/><Relationship Id="rId12" Type="http://schemas.openxmlformats.org/officeDocument/2006/relationships/image" Target="../media/image266.png"/><Relationship Id="rId17" Type="http://schemas.openxmlformats.org/officeDocument/2006/relationships/image" Target="../media/image271.png"/><Relationship Id="rId2" Type="http://schemas.openxmlformats.org/officeDocument/2006/relationships/image" Target="../media/image1680.png"/><Relationship Id="rId16" Type="http://schemas.openxmlformats.org/officeDocument/2006/relationships/image" Target="../media/image270.gif"/><Relationship Id="rId20"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264.jpg"/><Relationship Id="rId11" Type="http://schemas.openxmlformats.org/officeDocument/2006/relationships/image" Target="../media/image265.png"/><Relationship Id="rId5" Type="http://schemas.openxmlformats.org/officeDocument/2006/relationships/image" Target="../media/image263.jpg"/><Relationship Id="rId15" Type="http://schemas.openxmlformats.org/officeDocument/2006/relationships/image" Target="../media/image269.gif"/><Relationship Id="rId10" Type="http://schemas.openxmlformats.org/officeDocument/2006/relationships/image" Target="../media/image254.png"/><Relationship Id="rId19" Type="http://schemas.openxmlformats.org/officeDocument/2006/relationships/image" Target="../media/image273.png"/><Relationship Id="rId4" Type="http://schemas.openxmlformats.org/officeDocument/2006/relationships/image" Target="../media/image262.jpg"/><Relationship Id="rId9" Type="http://schemas.openxmlformats.org/officeDocument/2006/relationships/image" Target="../media/image253.png"/><Relationship Id="rId14" Type="http://schemas.openxmlformats.org/officeDocument/2006/relationships/image" Target="../media/image26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gif"/><Relationship Id="rId4" Type="http://schemas.openxmlformats.org/officeDocument/2006/relationships/image" Target="../media/image23.jpeg"/></Relationships>
</file>

<file path=ppt/slides/_rels/slide170.xml.rels><?xml version="1.0" encoding="UTF-8" standalone="yes"?>
<Relationships xmlns="http://schemas.openxmlformats.org/package/2006/relationships"><Relationship Id="rId2" Type="http://schemas.openxmlformats.org/officeDocument/2006/relationships/image" Target="../media/image275.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240.png"/><Relationship Id="rId7" Type="http://schemas.openxmlformats.org/officeDocument/2006/relationships/image" Target="../media/image279.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78.jpg"/><Relationship Id="rId5" Type="http://schemas.openxmlformats.org/officeDocument/2006/relationships/image" Target="../media/image277.jpeg"/><Relationship Id="rId10" Type="http://schemas.openxmlformats.org/officeDocument/2006/relationships/image" Target="../media/image2150.png"/><Relationship Id="rId4" Type="http://schemas.openxmlformats.org/officeDocument/2006/relationships/image" Target="../media/image276.jpeg"/><Relationship Id="rId9" Type="http://schemas.openxmlformats.org/officeDocument/2006/relationships/image" Target="../media/image2140.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30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250.png"/><Relationship Id="rId4" Type="http://schemas.openxmlformats.org/officeDocument/2006/relationships/image" Target="../media/image2241.png"/></Relationships>
</file>

<file path=ppt/slides/_rels/slide178.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gif"/><Relationship Id="rId7" Type="http://schemas.openxmlformats.org/officeDocument/2006/relationships/image" Target="../media/image31.gi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10" Type="http://schemas.openxmlformats.org/officeDocument/2006/relationships/image" Target="../media/image34.gif"/><Relationship Id="rId4" Type="http://schemas.openxmlformats.org/officeDocument/2006/relationships/image" Target="../media/image28.jpeg"/><Relationship Id="rId9" Type="http://schemas.openxmlformats.org/officeDocument/2006/relationships/image" Target="../media/image33.gif"/></Relationships>
</file>

<file path=ppt/slides/_rels/slide180.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31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45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image" Target="../media/image2460.pn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189.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9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370.png"/><Relationship Id="rId1" Type="http://schemas.openxmlformats.org/officeDocument/2006/relationships/slideLayout" Target="../slideLayouts/slideLayout4.xml"/><Relationship Id="rId5" Type="http://schemas.openxmlformats.org/officeDocument/2006/relationships/image" Target="../media/image293.png"/><Relationship Id="rId4" Type="http://schemas.openxmlformats.org/officeDocument/2006/relationships/image" Target="../media/image292.png"/></Relationships>
</file>

<file path=ppt/slides/_rels/slide19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4.xml"/><Relationship Id="rId4" Type="http://schemas.openxmlformats.org/officeDocument/2006/relationships/image" Target="../media/image293.png"/></Relationships>
</file>

<file path=ppt/slides/_rels/slide192.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159.wmf"/><Relationship Id="rId1" Type="http://schemas.openxmlformats.org/officeDocument/2006/relationships/slideLayout" Target="../slideLayouts/slideLayout2.xml"/><Relationship Id="rId5" Type="http://schemas.openxmlformats.org/officeDocument/2006/relationships/image" Target="../media/image2490.png"/><Relationship Id="rId4" Type="http://schemas.openxmlformats.org/officeDocument/2006/relationships/image" Target="../media/image295.png"/></Relationships>
</file>

<file path=ppt/slides/_rels/slide193.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7.emf"/><Relationship Id="rId4" Type="http://schemas.openxmlformats.org/officeDocument/2006/relationships/oleObject" Target="../embeddings/oleObject1.bin"/></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9.png"/><Relationship Id="rId4" Type="http://schemas.openxmlformats.org/officeDocument/2006/relationships/image" Target="../media/image298.emf"/></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01.png"/><Relationship Id="rId4" Type="http://schemas.openxmlformats.org/officeDocument/2006/relationships/image" Target="../media/image300.emf"/></Relationships>
</file>

<file path=ppt/slides/_rels/slide199.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3.png"/><Relationship Id="rId7" Type="http://schemas.openxmlformats.org/officeDocument/2006/relationships/image" Target="../media/image306.png"/><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159.wmf"/><Relationship Id="rId11" Type="http://schemas.openxmlformats.org/officeDocument/2006/relationships/image" Target="../media/image310.png"/><Relationship Id="rId5" Type="http://schemas.openxmlformats.org/officeDocument/2006/relationships/image" Target="../media/image305.png"/><Relationship Id="rId10" Type="http://schemas.openxmlformats.org/officeDocument/2006/relationships/image" Target="../media/image309.png"/><Relationship Id="rId4" Type="http://schemas.openxmlformats.org/officeDocument/2006/relationships/image" Target="../media/image304.png"/><Relationship Id="rId9" Type="http://schemas.openxmlformats.org/officeDocument/2006/relationships/image" Target="../media/image30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13.png"/><Relationship Id="rId5" Type="http://schemas.openxmlformats.org/officeDocument/2006/relationships/image" Target="../media/image311.emf"/><Relationship Id="rId4" Type="http://schemas.openxmlformats.org/officeDocument/2006/relationships/oleObject" Target="../embeddings/oleObject4.bin"/></Relationships>
</file>

<file path=ppt/slides/_rels/slide201.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205.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s>
</file>

<file path=ppt/slides/_rels/slide20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159.w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9.wmf"/><Relationship Id="rId5" Type="http://schemas.openxmlformats.org/officeDocument/2006/relationships/image" Target="../media/image32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159.wmf"/><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329.png"/></Relationships>
</file>

<file path=ppt/slides/_rels/slide211.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32.png"/><Relationship Id="rId7" Type="http://schemas.openxmlformats.org/officeDocument/2006/relationships/image" Target="../media/image3010.png"/><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159.wmf"/><Relationship Id="rId5" Type="http://schemas.openxmlformats.org/officeDocument/2006/relationships/image" Target="../media/image334.png"/><Relationship Id="rId4" Type="http://schemas.openxmlformats.org/officeDocument/2006/relationships/image" Target="../media/image333.png"/></Relationships>
</file>

<file path=ppt/slides/_rels/slide212.xml.rels><?xml version="1.0" encoding="UTF-8" standalone="yes"?>
<Relationships xmlns="http://schemas.openxmlformats.org/package/2006/relationships"><Relationship Id="rId3" Type="http://schemas.openxmlformats.org/officeDocument/2006/relationships/image" Target="../media/image30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0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2600.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60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2620.png"/><Relationship Id="rId1" Type="http://schemas.openxmlformats.org/officeDocument/2006/relationships/slideLayout" Target="../slideLayouts/slideLayout2.xml"/><Relationship Id="rId4" Type="http://schemas.openxmlformats.org/officeDocument/2006/relationships/image" Target="../media/image338.png"/></Relationships>
</file>

<file path=ppt/slides/_rels/slide217.xml.rels><?xml version="1.0" encoding="UTF-8" standalone="yes"?>
<Relationships xmlns="http://schemas.openxmlformats.org/package/2006/relationships"><Relationship Id="rId2" Type="http://schemas.openxmlformats.org/officeDocument/2006/relationships/image" Target="../media/image2620.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62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26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3.jpeg"/></Relationships>
</file>

<file path=ppt/slides/_rels/slide220.xml.rels><?xml version="1.0" encoding="UTF-8" standalone="yes"?>
<Relationships xmlns="http://schemas.openxmlformats.org/package/2006/relationships"><Relationship Id="rId3" Type="http://schemas.openxmlformats.org/officeDocument/2006/relationships/image" Target="../media/image26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221.xml.rels><?xml version="1.0" encoding="UTF-8" standalone="yes"?>
<Relationships xmlns="http://schemas.openxmlformats.org/package/2006/relationships"><Relationship Id="rId3" Type="http://schemas.openxmlformats.org/officeDocument/2006/relationships/image" Target="../media/image2940.png"/><Relationship Id="rId7" Type="http://schemas.openxmlformats.org/officeDocument/2006/relationships/image" Target="../media/image34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3.png"/><Relationship Id="rId5" Type="http://schemas.openxmlformats.org/officeDocument/2006/relationships/image" Target="../media/image342.png"/><Relationship Id="rId4" Type="http://schemas.openxmlformats.org/officeDocument/2006/relationships/image" Target="../media/image341.png"/></Relationships>
</file>

<file path=ppt/slides/_rels/slide222.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image" Target="../media/image2620.png"/><Relationship Id="rId7" Type="http://schemas.openxmlformats.org/officeDocument/2006/relationships/image" Target="../media/image34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46.png"/><Relationship Id="rId5" Type="http://schemas.openxmlformats.org/officeDocument/2006/relationships/image" Target="../media/image345.png"/><Relationship Id="rId4" Type="http://schemas.openxmlformats.org/officeDocument/2006/relationships/image" Target="../media/image344.png"/></Relationships>
</file>

<file path=ppt/slides/_rels/slide223.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2620.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3180.png"/><Relationship Id="rId2" Type="http://schemas.openxmlformats.org/officeDocument/2006/relationships/image" Target="../media/image350.jpeg"/><Relationship Id="rId1" Type="http://schemas.openxmlformats.org/officeDocument/2006/relationships/slideLayout" Target="../slideLayouts/slideLayout2.xml"/><Relationship Id="rId4" Type="http://schemas.openxmlformats.org/officeDocument/2006/relationships/image" Target="../media/image351.png"/></Relationships>
</file>

<file path=ppt/slides/_rels/slide225.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200.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620.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2730.png"/><Relationship Id="rId1" Type="http://schemas.openxmlformats.org/officeDocument/2006/relationships/slideLayout" Target="../slideLayouts/slideLayout2.xml"/><Relationship Id="rId4" Type="http://schemas.openxmlformats.org/officeDocument/2006/relationships/image" Target="../media/image354.png"/></Relationships>
</file>

<file path=ppt/slides/_rels/slide228.xml.rels><?xml version="1.0" encoding="UTF-8" standalone="yes"?>
<Relationships xmlns="http://schemas.openxmlformats.org/package/2006/relationships"><Relationship Id="rId2" Type="http://schemas.openxmlformats.org/officeDocument/2006/relationships/image" Target="../media/image2730.pn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355.emf"/><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630.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7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7.png"/></Relationships>
</file>

<file path=ppt/slides/_rels/slide236.xml.rels><?xml version="1.0" encoding="UTF-8" standalone="yes"?>
<Relationships xmlns="http://schemas.openxmlformats.org/package/2006/relationships"><Relationship Id="rId3" Type="http://schemas.openxmlformats.org/officeDocument/2006/relationships/image" Target="../media/image273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280.png"/><Relationship Id="rId4" Type="http://schemas.openxmlformats.org/officeDocument/2006/relationships/image" Target="../media/image358.png"/></Relationships>
</file>

<file path=ppt/slides/_rels/slide237.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2730.png"/><Relationship Id="rId1" Type="http://schemas.openxmlformats.org/officeDocument/2006/relationships/slideLayout" Target="../slideLayouts/slideLayout2.xml"/><Relationship Id="rId4" Type="http://schemas.openxmlformats.org/officeDocument/2006/relationships/image" Target="../media/image365.png"/></Relationships>
</file>

<file path=ppt/slides/_rels/slide243.xml.rels><?xml version="1.0" encoding="UTF-8" standalone="yes"?>
<Relationships xmlns="http://schemas.openxmlformats.org/package/2006/relationships"><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750.png"/><Relationship Id="rId2" Type="http://schemas.openxmlformats.org/officeDocument/2006/relationships/image" Target="../media/image2730.png"/><Relationship Id="rId1" Type="http://schemas.openxmlformats.org/officeDocument/2006/relationships/slideLayout" Target="../slideLayouts/slideLayout2.xml"/><Relationship Id="rId4" Type="http://schemas.openxmlformats.org/officeDocument/2006/relationships/image" Target="../media/image367.emf"/></Relationships>
</file>

<file path=ppt/slides/_rels/slide246.xml.rels><?xml version="1.0" encoding="UTF-8" standalone="yes"?>
<Relationships xmlns="http://schemas.openxmlformats.org/package/2006/relationships"><Relationship Id="rId3" Type="http://schemas.openxmlformats.org/officeDocument/2006/relationships/image" Target="../media/image368.emf"/><Relationship Id="rId2" Type="http://schemas.openxmlformats.org/officeDocument/2006/relationships/image" Target="../media/image2730.png"/><Relationship Id="rId1" Type="http://schemas.openxmlformats.org/officeDocument/2006/relationships/slideLayout" Target="../slideLayouts/slideLayout2.xml"/><Relationship Id="rId5" Type="http://schemas.openxmlformats.org/officeDocument/2006/relationships/image" Target="../media/image370.emf"/><Relationship Id="rId4" Type="http://schemas.openxmlformats.org/officeDocument/2006/relationships/image" Target="../media/image369.emf"/></Relationships>
</file>

<file path=ppt/slides/_rels/slide247.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30.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29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image" Target="../media/image3430.png"/><Relationship Id="rId1" Type="http://schemas.openxmlformats.org/officeDocument/2006/relationships/slideLayout" Target="../slideLayouts/slideLayout2.xml"/><Relationship Id="rId4" Type="http://schemas.openxmlformats.org/officeDocument/2006/relationships/image" Target="../media/image351.png"/></Relationships>
</file>

<file path=ppt/slides/_rels/slide251.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2931.png"/><Relationship Id="rId1" Type="http://schemas.openxmlformats.org/officeDocument/2006/relationships/slideLayout" Target="../slideLayouts/slideLayout2.xml"/><Relationship Id="rId4" Type="http://schemas.openxmlformats.org/officeDocument/2006/relationships/image" Target="../media/image374.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931.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3" Type="http://schemas.openxmlformats.org/officeDocument/2006/relationships/image" Target="../media/image375.emf"/><Relationship Id="rId2" Type="http://schemas.openxmlformats.org/officeDocument/2006/relationships/image" Target="../media/image2931.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931.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2931.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293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2931.png"/><Relationship Id="rId1" Type="http://schemas.openxmlformats.org/officeDocument/2006/relationships/slideLayout" Target="../slideLayouts/slideLayout2.xml"/><Relationship Id="rId4" Type="http://schemas.openxmlformats.org/officeDocument/2006/relationships/image" Target="../media/image377.emf"/></Relationships>
</file>

<file path=ppt/slides/_rels/slide259.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29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0.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2931.png"/><Relationship Id="rId1" Type="http://schemas.openxmlformats.org/officeDocument/2006/relationships/slideLayout" Target="../slideLayouts/slideLayout2.xml"/><Relationship Id="rId4" Type="http://schemas.openxmlformats.org/officeDocument/2006/relationships/image" Target="../media/image379.png"/></Relationships>
</file>

<file path=ppt/slides/_rels/slide26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2931.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2600.png"/><Relationship Id="rId1" Type="http://schemas.openxmlformats.org/officeDocument/2006/relationships/slideLayout" Target="../slideLayouts/slideLayout2.xml"/><Relationship Id="rId4" Type="http://schemas.openxmlformats.org/officeDocument/2006/relationships/image" Target="../media/image382.png"/></Relationships>
</file>

<file path=ppt/slides/_rels/slide263.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050.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050.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4.png"/><Relationship Id="rId7" Type="http://schemas.openxmlformats.org/officeDocument/2006/relationships/image" Target="../media/image386.png"/><Relationship Id="rId2" Type="http://schemas.openxmlformats.org/officeDocument/2006/relationships/image" Target="../media/image305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5.png"/><Relationship Id="rId4" Type="http://schemas.openxmlformats.org/officeDocument/2006/relationships/image" Target="../media/image2930.png"/></Relationships>
</file>

<file path=ppt/slides/_rels/slide266.xml.rels><?xml version="1.0" encoding="UTF-8" standalone="yes"?>
<Relationships xmlns="http://schemas.openxmlformats.org/package/2006/relationships"><Relationship Id="rId2" Type="http://schemas.openxmlformats.org/officeDocument/2006/relationships/image" Target="../media/image3050.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2" Type="http://schemas.openxmlformats.org/officeDocument/2006/relationships/image" Target="../media/image35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3580.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387.png"/><Relationship Id="rId4" Type="http://schemas.openxmlformats.org/officeDocument/2006/relationships/image" Target="../media/image13.png"/></Relationships>
</file>

<file path=ppt/slides/_rels/slide27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9.png"/><Relationship Id="rId1" Type="http://schemas.openxmlformats.org/officeDocument/2006/relationships/slideLayout" Target="../slideLayouts/slideLayout4.xml"/><Relationship Id="rId4" Type="http://schemas.openxmlformats.org/officeDocument/2006/relationships/image" Target="../media/image391.png"/></Relationships>
</file>

<file path=ppt/slides/_rels/slide273.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hyperlink" Target="http://www.umiacs.umd.edu/~getoor/Tutorials/ER_VLDB2012.pdf" TargetMode="External"/><Relationship Id="rId2" Type="http://schemas.openxmlformats.org/officeDocument/2006/relationships/hyperlink" Target="http://ejmeij.github.io/entity-linking-and-retrieval-tutorial/" TargetMode="External"/><Relationship Id="rId1" Type="http://schemas.openxmlformats.org/officeDocument/2006/relationships/slideLayout" Target="../slideLayouts/slideLayout2.xml"/><Relationship Id="rId6" Type="http://schemas.openxmlformats.org/officeDocument/2006/relationships/hyperlink" Target="https://web.stanford.edu/class/cs124/lec/qa.pdf" TargetMode="External"/><Relationship Id="rId5" Type="http://schemas.openxmlformats.org/officeDocument/2006/relationships/hyperlink" Target="http://www.slideshare.net/xamat/kdd-2014-tutorial-the-recommender-problem-revisited" TargetMode="External"/><Relationship Id="rId4" Type="http://schemas.openxmlformats.org/officeDocument/2006/relationships/hyperlink" Target="http://www.cs.technion.ac.il/~gabr/publications/papers/KDD14-T2-Bordes-Gabrilovich.pdf" TargetMode="Externa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blogs.bing.com/search/2013/12/12/expand-your-understanding-with-bi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blogs.bing.com/search/2014/02/21/timeline-understanding-important-events-in-peoples-live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blogs.bing.com/search/2014/03/31/150-million-more-reasons-to-love-bing-everyday/"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blogs.bing.com/search/2014/08/13/lets-have-a-conversation/"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bing.com/explore/predicts" TargetMode="External"/><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blogs.bing.com/webmaster/2014/01/03/bringing-the-power-of-bing-knowledge-to-webmasters/" TargetMode="External"/><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hyperlink" Target="http://blogs.bing.com/webmaster/2014/05/15/mark-it-up/" TargetMode="External"/><Relationship Id="rId4" Type="http://schemas.openxmlformats.org/officeDocument/2006/relationships/hyperlink" Target="http://blogs.bing.com/webmaster/2014/06/19/bing-knowledge-comes-to-webmaster-tools/"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bing.com/webmaster/help/app-linking-09399b4b" TargetMode="External"/><Relationship Id="rId2" Type="http://schemas.openxmlformats.org/officeDocument/2006/relationships/hyperlink" Target="http://blogs.bing.com/webmaster/2014/04/02/announcing-bing-knowledge-widget-app-linking/" TargetMode="Externa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blogs.office.com/2014/12/11/first-look-insights-office-word-online-bringing-knowledge-web-document/" TargetMode="External"/><Relationship Id="rId2" Type="http://schemas.openxmlformats.org/officeDocument/2006/relationships/hyperlink" Target="http://blogs.bing.com/search/2014/12/10/bing-brings-the-worlds-knowledge-straight-to-you-with-insights-for-office/" TargetMode="Externa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hyperlink" Target="http://blogs.office.com/2014/12/10/whats-new-office-online/"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indows.microsoft.com/en-us/windows/preview-microsoft-edge-pc"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blog.nwf.org/2014/01/is-the-seahawk-a-real-bird/" TargetMode="External"/><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hyperlink" Target="http://blog.nwf.org/2014/01/is-the-seahawk-a-real-bird/" TargetMode="External"/><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blogs.bing.com/search/2014/10/17/bing-adds-smarts-to-cortana/" TargetMode="External"/><Relationship Id="rId7" Type="http://schemas.openxmlformats.org/officeDocument/2006/relationships/image" Target="../media/image107.png"/><Relationship Id="rId2" Type="http://schemas.openxmlformats.org/officeDocument/2006/relationships/hyperlink" Target="http://www.windowsphone.com/en-us/how-to/wp8/cortana/what-can-i-say-to-cortana" TargetMode="Externa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blogs.bing.com/search/2013/10/18/unwrapping-windows-8-1-bing-smart-search/"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blogs.bing.com/search/2013/11/19/xbox-bing-deliver-me-a-whole-new-way-to-search/"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gif"/><Relationship Id="rId7"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590.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79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3371" y="1122363"/>
            <a:ext cx="9405258" cy="2387600"/>
          </a:xfrm>
        </p:spPr>
        <p:txBody>
          <a:bodyPr>
            <a:normAutofit/>
          </a:bodyPr>
          <a:lstStyle/>
          <a:p>
            <a:r>
              <a:rPr lang="en-US" sz="4800" dirty="0" smtClean="0">
                <a:solidFill>
                  <a:schemeClr val="accent1">
                    <a:lumMod val="75000"/>
                  </a:schemeClr>
                </a:solidFill>
              </a:rPr>
              <a:t>An Introduction to Entity Recommendation and Understanding</a:t>
            </a:r>
            <a:endParaRPr lang="en-US" sz="4800" dirty="0">
              <a:solidFill>
                <a:schemeClr val="accent1">
                  <a:lumMod val="75000"/>
                </a:schemeClr>
              </a:solidFill>
            </a:endParaRPr>
          </a:p>
        </p:txBody>
      </p:sp>
      <p:sp>
        <p:nvSpPr>
          <p:cNvPr id="3" name="Subtitle 2"/>
          <p:cNvSpPr>
            <a:spLocks noGrp="1"/>
          </p:cNvSpPr>
          <p:nvPr>
            <p:ph type="subTitle" idx="1"/>
          </p:nvPr>
        </p:nvSpPr>
        <p:spPr/>
        <p:txBody>
          <a:bodyPr/>
          <a:lstStyle/>
          <a:p>
            <a:endParaRPr lang="en-US" dirty="0" smtClean="0"/>
          </a:p>
          <a:p>
            <a:r>
              <a:rPr lang="en-US" sz="3200" dirty="0" smtClean="0">
                <a:solidFill>
                  <a:schemeClr val="accent3">
                    <a:lumMod val="50000"/>
                  </a:schemeClr>
                </a:solidFill>
              </a:rPr>
              <a:t>Hao Ma and Yan Ke</a:t>
            </a:r>
          </a:p>
          <a:p>
            <a:r>
              <a:rPr lang="en-US" sz="3200" dirty="0" smtClean="0">
                <a:solidFill>
                  <a:schemeClr val="accent3">
                    <a:lumMod val="50000"/>
                  </a:schemeClr>
                </a:solidFill>
              </a:rPr>
              <a:t>Microsoft</a:t>
            </a:r>
            <a:endParaRPr lang="en-US" sz="3200" dirty="0">
              <a:solidFill>
                <a:schemeClr val="accent3">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25438"/>
            <a:ext cx="11430000" cy="1409700"/>
          </a:xfrm>
          <a:prstGeom prst="rect">
            <a:avLst/>
          </a:prstGeom>
        </p:spPr>
      </p:pic>
    </p:spTree>
    <p:extLst>
      <p:ext uri="{BB962C8B-B14F-4D97-AF65-F5344CB8AC3E}">
        <p14:creationId xmlns:p14="http://schemas.microsoft.com/office/powerpoint/2010/main" val="1240397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“Entities”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10</a:t>
            </a:fld>
            <a:endParaRPr lang="en-US"/>
          </a:p>
        </p:txBody>
      </p:sp>
      <p:pic>
        <p:nvPicPr>
          <p:cNvPr id="10" name="Picture 9"/>
          <p:cNvPicPr>
            <a:picLocks noChangeAspect="1"/>
          </p:cNvPicPr>
          <p:nvPr/>
        </p:nvPicPr>
        <p:blipFill>
          <a:blip r:embed="rId2"/>
          <a:stretch>
            <a:fillRect/>
          </a:stretch>
        </p:blipFill>
        <p:spPr>
          <a:xfrm>
            <a:off x="1041592" y="1342982"/>
            <a:ext cx="5027213" cy="5378493"/>
          </a:xfrm>
          <a:prstGeom prst="rect">
            <a:avLst/>
          </a:prstGeom>
        </p:spPr>
      </p:pic>
      <p:grpSp>
        <p:nvGrpSpPr>
          <p:cNvPr id="14" name="Group 13"/>
          <p:cNvGrpSpPr/>
          <p:nvPr/>
        </p:nvGrpSpPr>
        <p:grpSpPr>
          <a:xfrm>
            <a:off x="6731879" y="343989"/>
            <a:ext cx="3427912" cy="6514011"/>
            <a:chOff x="6621779" y="0"/>
            <a:chExt cx="3567250" cy="6643177"/>
          </a:xfrm>
        </p:grpSpPr>
        <p:grpSp>
          <p:nvGrpSpPr>
            <p:cNvPr id="12" name="Group 11"/>
            <p:cNvGrpSpPr/>
            <p:nvPr/>
          </p:nvGrpSpPr>
          <p:grpSpPr>
            <a:xfrm>
              <a:off x="6621779" y="0"/>
              <a:ext cx="3567250" cy="4208962"/>
              <a:chOff x="6621779" y="0"/>
              <a:chExt cx="3819798" cy="4497365"/>
            </a:xfrm>
          </p:grpSpPr>
          <p:pic>
            <p:nvPicPr>
              <p:cNvPr id="7" name="Picture 6"/>
              <p:cNvPicPr>
                <a:picLocks noChangeAspect="1"/>
              </p:cNvPicPr>
              <p:nvPr/>
            </p:nvPicPr>
            <p:blipFill>
              <a:blip r:embed="rId3"/>
              <a:stretch>
                <a:fillRect/>
              </a:stretch>
            </p:blipFill>
            <p:spPr>
              <a:xfrm>
                <a:off x="6621779" y="0"/>
                <a:ext cx="3795364" cy="1412693"/>
              </a:xfrm>
              <a:prstGeom prst="rect">
                <a:avLst/>
              </a:prstGeom>
            </p:spPr>
          </p:pic>
          <p:pic>
            <p:nvPicPr>
              <p:cNvPr id="8" name="Picture 7"/>
              <p:cNvPicPr>
                <a:picLocks noChangeAspect="1"/>
              </p:cNvPicPr>
              <p:nvPr/>
            </p:nvPicPr>
            <p:blipFill>
              <a:blip r:embed="rId4"/>
              <a:stretch>
                <a:fillRect/>
              </a:stretch>
            </p:blipFill>
            <p:spPr>
              <a:xfrm>
                <a:off x="6642140" y="1412693"/>
                <a:ext cx="3754642" cy="2412099"/>
              </a:xfrm>
              <a:prstGeom prst="rect">
                <a:avLst/>
              </a:prstGeom>
            </p:spPr>
          </p:pic>
          <p:pic>
            <p:nvPicPr>
              <p:cNvPr id="11" name="Picture 10"/>
              <p:cNvPicPr>
                <a:picLocks noChangeAspect="1"/>
              </p:cNvPicPr>
              <p:nvPr/>
            </p:nvPicPr>
            <p:blipFill>
              <a:blip r:embed="rId5"/>
              <a:stretch>
                <a:fillRect/>
              </a:stretch>
            </p:blipFill>
            <p:spPr>
              <a:xfrm>
                <a:off x="6642140" y="3788027"/>
                <a:ext cx="3799437" cy="709338"/>
              </a:xfrm>
              <a:prstGeom prst="rect">
                <a:avLst/>
              </a:prstGeom>
            </p:spPr>
          </p:pic>
        </p:grpSp>
        <p:pic>
          <p:nvPicPr>
            <p:cNvPr id="13" name="Picture 12"/>
            <p:cNvPicPr>
              <a:picLocks noChangeAspect="1"/>
            </p:cNvPicPr>
            <p:nvPr/>
          </p:nvPicPr>
          <p:blipFill>
            <a:blip r:embed="rId6"/>
            <a:stretch>
              <a:fillRect/>
            </a:stretch>
          </p:blipFill>
          <p:spPr>
            <a:xfrm>
              <a:off x="6640794" y="4208961"/>
              <a:ext cx="3525416" cy="2434216"/>
            </a:xfrm>
            <a:prstGeom prst="rect">
              <a:avLst/>
            </a:prstGeom>
          </p:spPr>
        </p:pic>
      </p:grpSp>
    </p:spTree>
    <p:extLst>
      <p:ext uri="{BB962C8B-B14F-4D97-AF65-F5344CB8AC3E}">
        <p14:creationId xmlns:p14="http://schemas.microsoft.com/office/powerpoint/2010/main" val="33643423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100</a:t>
            </a:fld>
            <a:endParaRPr lang="en-US"/>
          </a:p>
        </p:txBody>
      </p:sp>
      <p:pic>
        <p:nvPicPr>
          <p:cNvPr id="6" name="Picture 5"/>
          <p:cNvPicPr>
            <a:picLocks noChangeAspect="1"/>
          </p:cNvPicPr>
          <p:nvPr/>
        </p:nvPicPr>
        <p:blipFill>
          <a:blip r:embed="rId2"/>
          <a:stretch>
            <a:fillRect/>
          </a:stretch>
        </p:blipFill>
        <p:spPr>
          <a:xfrm>
            <a:off x="6498895" y="54697"/>
            <a:ext cx="4402727" cy="1867021"/>
          </a:xfrm>
          <a:prstGeom prst="rect">
            <a:avLst/>
          </a:prstGeom>
        </p:spPr>
      </p:pic>
      <p:pic>
        <p:nvPicPr>
          <p:cNvPr id="7" name="Picture 6"/>
          <p:cNvPicPr>
            <a:picLocks noChangeAspect="1"/>
          </p:cNvPicPr>
          <p:nvPr/>
        </p:nvPicPr>
        <p:blipFill>
          <a:blip r:embed="rId3"/>
          <a:stretch>
            <a:fillRect/>
          </a:stretch>
        </p:blipFill>
        <p:spPr>
          <a:xfrm>
            <a:off x="4091538" y="2232146"/>
            <a:ext cx="8028350" cy="1938364"/>
          </a:xfrm>
          <a:prstGeom prst="rect">
            <a:avLst/>
          </a:prstGeom>
        </p:spPr>
      </p:pic>
      <p:pic>
        <p:nvPicPr>
          <p:cNvPr id="8" name="Picture 7"/>
          <p:cNvPicPr>
            <a:picLocks noChangeAspect="1"/>
          </p:cNvPicPr>
          <p:nvPr/>
        </p:nvPicPr>
        <p:blipFill>
          <a:blip r:embed="rId4"/>
          <a:stretch>
            <a:fillRect/>
          </a:stretch>
        </p:blipFill>
        <p:spPr>
          <a:xfrm>
            <a:off x="4091538" y="4525358"/>
            <a:ext cx="7960247" cy="1962033"/>
          </a:xfrm>
          <a:prstGeom prst="rect">
            <a:avLst/>
          </a:prstGeom>
        </p:spPr>
      </p:pic>
      <p:pic>
        <p:nvPicPr>
          <p:cNvPr id="9" name="Picture 8"/>
          <p:cNvPicPr>
            <a:picLocks noChangeAspect="1"/>
          </p:cNvPicPr>
          <p:nvPr/>
        </p:nvPicPr>
        <p:blipFill>
          <a:blip r:embed="rId5"/>
          <a:stretch>
            <a:fillRect/>
          </a:stretch>
        </p:blipFill>
        <p:spPr>
          <a:xfrm>
            <a:off x="724819" y="97903"/>
            <a:ext cx="3013034" cy="6716074"/>
          </a:xfrm>
          <a:prstGeom prst="rect">
            <a:avLst/>
          </a:prstGeom>
        </p:spPr>
      </p:pic>
      <p:sp>
        <p:nvSpPr>
          <p:cNvPr id="10" name="TextBox 9"/>
          <p:cNvSpPr txBox="1"/>
          <p:nvPr/>
        </p:nvSpPr>
        <p:spPr>
          <a:xfrm>
            <a:off x="4374202" y="103515"/>
            <a:ext cx="1838366" cy="523220"/>
          </a:xfrm>
          <a:prstGeom prst="rect">
            <a:avLst/>
          </a:prstGeom>
          <a:noFill/>
        </p:spPr>
        <p:txBody>
          <a:bodyPr wrap="square" rtlCol="0">
            <a:spAutoFit/>
          </a:bodyPr>
          <a:lstStyle/>
          <a:p>
            <a:r>
              <a:rPr lang="en-US" sz="2800" dirty="0" smtClean="0">
                <a:solidFill>
                  <a:srgbClr val="FF0000"/>
                </a:solidFill>
              </a:rPr>
              <a:t>Exploration</a:t>
            </a:r>
            <a:endParaRPr lang="en-US" sz="2800" dirty="0">
              <a:solidFill>
                <a:srgbClr val="FF0000"/>
              </a:solidFill>
            </a:endParaRPr>
          </a:p>
        </p:txBody>
      </p:sp>
      <p:sp>
        <p:nvSpPr>
          <p:cNvPr id="11" name="Right Arrow 10"/>
          <p:cNvSpPr/>
          <p:nvPr/>
        </p:nvSpPr>
        <p:spPr>
          <a:xfrm>
            <a:off x="250654" y="4152038"/>
            <a:ext cx="530855" cy="1752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250654" y="4784729"/>
            <a:ext cx="530855" cy="1752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55037" y="5000696"/>
            <a:ext cx="530855" cy="1752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00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Recommendation &amp; Understanding Taxonomy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𝑃</m:t>
                    </m:r>
                    <m:d>
                      <m:dPr>
                        <m:ctrlPr>
                          <a:rPr lang="en-US" i="1" dirty="0">
                            <a:latin typeface="Cambria Math" panose="02040503050406030204" pitchFamily="18" charset="0"/>
                          </a:rPr>
                        </m:ctrlPr>
                      </m:dPr>
                      <m:e>
                        <m:r>
                          <a:rPr lang="en-US" i="1" dirty="0" err="1">
                            <a:latin typeface="Cambria Math" panose="02040503050406030204" pitchFamily="18" charset="0"/>
                          </a:rPr>
                          <m:t>𝑖𝑡𝑒𝑚</m:t>
                        </m:r>
                      </m:e>
                      <m:e>
                        <m:r>
                          <a:rPr lang="en-US" i="1" dirty="0" err="1">
                            <a:latin typeface="Cambria Math" panose="02040503050406030204" pitchFamily="18" charset="0"/>
                          </a:rPr>
                          <m:t>𝑖𝑡𝑒𝑚</m:t>
                        </m:r>
                      </m:e>
                    </m:d>
                  </m:oMath>
                </a14:m>
                <a:endParaRPr lang="en-US" dirty="0" smtClean="0"/>
              </a:p>
              <a:p>
                <a:pPr lvl="1"/>
                <a:r>
                  <a:rPr lang="en-US" dirty="0" smtClean="0"/>
                  <a:t>Recommendations given an item</a:t>
                </a:r>
              </a:p>
              <a:p>
                <a:pPr lvl="1"/>
                <a:endParaRPr lang="en-US" dirty="0" smtClean="0"/>
              </a:p>
              <a:p>
                <a:pPr marL="228600" lvl="1">
                  <a:spcBef>
                    <a:spcPts val="1000"/>
                  </a:spcBef>
                  <a:buFont typeface="Arial" panose="020B0604020202020204" pitchFamily="34" charset="0"/>
                  <a:buChar char="•"/>
                </a:pPr>
                <a14:m>
                  <m:oMath xmlns:m="http://schemas.openxmlformats.org/officeDocument/2006/math">
                    <m:r>
                      <a:rPr lang="en-US" sz="2800" i="1" dirty="0">
                        <a:latin typeface="Cambria Math" panose="02040503050406030204" pitchFamily="18" charset="0"/>
                      </a:rPr>
                      <m:t>𝑃</m:t>
                    </m:r>
                    <m:d>
                      <m:dPr>
                        <m:ctrlPr>
                          <a:rPr lang="en-US" sz="2800" i="1" dirty="0">
                            <a:latin typeface="Cambria Math" panose="02040503050406030204" pitchFamily="18" charset="0"/>
                          </a:rPr>
                        </m:ctrlPr>
                      </m:dPr>
                      <m:e>
                        <m:r>
                          <a:rPr lang="en-US" sz="2800" i="1" dirty="0" err="1">
                            <a:latin typeface="Cambria Math" panose="02040503050406030204" pitchFamily="18" charset="0"/>
                          </a:rPr>
                          <m:t>𝑖𝑡𝑒𝑚</m:t>
                        </m:r>
                      </m:e>
                      <m:e>
                        <m:r>
                          <a:rPr lang="en-US" sz="2800" i="1" dirty="0" err="1">
                            <a:latin typeface="Cambria Math" panose="02040503050406030204" pitchFamily="18" charset="0"/>
                          </a:rPr>
                          <m:t>𝑢𝑠𝑒𝑟</m:t>
                        </m:r>
                      </m:e>
                    </m:d>
                  </m:oMath>
                </a14:m>
                <a:endParaRPr lang="en-US" sz="2800" i="1" dirty="0">
                  <a:latin typeface="Cambria Math" panose="02040503050406030204" pitchFamily="18" charset="0"/>
                </a:endParaRPr>
              </a:p>
              <a:p>
                <a:pPr lvl="1"/>
                <a:r>
                  <a:rPr lang="en-US" dirty="0"/>
                  <a:t>Recommendations given </a:t>
                </a:r>
                <a:r>
                  <a:rPr lang="en-US" dirty="0" smtClean="0"/>
                  <a:t>a user</a:t>
                </a:r>
                <a:endParaRPr lang="en-US" dirty="0"/>
              </a:p>
              <a:p>
                <a:pPr lvl="1"/>
                <a:endParaRPr lang="en-US" dirty="0"/>
              </a:p>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err="1">
                        <a:latin typeface="Cambria Math" panose="02040503050406030204" pitchFamily="18" charset="0"/>
                      </a:rPr>
                      <m:t>𝑖𝑡𝑒𝑚</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endParaRPr lang="en-US" dirty="0" smtClean="0"/>
              </a:p>
              <a:p>
                <a:pPr lvl="1"/>
                <a:r>
                  <a:rPr lang="en-US" dirty="0" smtClean="0"/>
                  <a:t>Recommendations given a query</a:t>
                </a:r>
                <a:endParaRPr lang="en-US" dirty="0"/>
              </a:p>
              <a:p>
                <a:pPr marL="457200" lvl="1" indent="0">
                  <a:buNone/>
                </a:pP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101</a:t>
            </a:fld>
            <a:endParaRPr lang="en-US"/>
          </a:p>
        </p:txBody>
      </p:sp>
    </p:spTree>
    <p:extLst>
      <p:ext uri="{BB962C8B-B14F-4D97-AF65-F5344CB8AC3E}">
        <p14:creationId xmlns:p14="http://schemas.microsoft.com/office/powerpoint/2010/main" val="311595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Recommendation &amp; Understanding Taxonomy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𝑃</m:t>
                    </m:r>
                    <m:d>
                      <m:dPr>
                        <m:ctrlPr>
                          <a:rPr lang="en-US" i="1" dirty="0">
                            <a:latin typeface="Cambria Math" panose="02040503050406030204" pitchFamily="18" charset="0"/>
                          </a:rPr>
                        </m:ctrlPr>
                      </m:dPr>
                      <m:e>
                        <m:r>
                          <a:rPr lang="en-US" b="0" i="1" dirty="0" smtClean="0">
                            <a:latin typeface="Cambria Math" panose="02040503050406030204" pitchFamily="18" charset="0"/>
                          </a:rPr>
                          <m:t>𝑒𝑛𝑡𝑖𝑡𝑦</m:t>
                        </m:r>
                      </m:e>
                      <m:e>
                        <m:r>
                          <a:rPr lang="en-US" i="1" dirty="0">
                            <a:latin typeface="Cambria Math" panose="02040503050406030204" pitchFamily="18" charset="0"/>
                          </a:rPr>
                          <m:t>𝑒𝑛𝑡𝑖𝑡𝑦</m:t>
                        </m:r>
                      </m:e>
                    </m:d>
                  </m:oMath>
                </a14:m>
                <a:endParaRPr lang="en-US" dirty="0"/>
              </a:p>
              <a:p>
                <a:pPr lvl="1"/>
                <a:r>
                  <a:rPr lang="en-US" dirty="0"/>
                  <a:t>Recommendations given an </a:t>
                </a:r>
                <a:r>
                  <a:rPr lang="en-US" dirty="0" smtClean="0"/>
                  <a:t>entity</a:t>
                </a:r>
                <a:endParaRPr lang="en-US" dirty="0"/>
              </a:p>
              <a:p>
                <a:pPr lvl="1"/>
                <a:endParaRPr lang="en-US" dirty="0"/>
              </a:p>
              <a:p>
                <a:pPr marL="228600" lvl="1">
                  <a:spcBef>
                    <a:spcPts val="1000"/>
                  </a:spcBef>
                  <a:buFont typeface="Arial" panose="020B0604020202020204" pitchFamily="34" charset="0"/>
                  <a:buChar char="•"/>
                </a:pPr>
                <a14:m>
                  <m:oMath xmlns:m="http://schemas.openxmlformats.org/officeDocument/2006/math">
                    <m:r>
                      <a:rPr lang="en-US" sz="2800" i="1" dirty="0">
                        <a:latin typeface="Cambria Math" panose="02040503050406030204" pitchFamily="18" charset="0"/>
                      </a:rPr>
                      <m:t>𝑃</m:t>
                    </m:r>
                    <m:d>
                      <m:dPr>
                        <m:ctrlPr>
                          <a:rPr lang="en-US" sz="2800" i="1" dirty="0">
                            <a:latin typeface="Cambria Math" panose="02040503050406030204" pitchFamily="18" charset="0"/>
                          </a:rPr>
                        </m:ctrlPr>
                      </m:dPr>
                      <m:e>
                        <m:r>
                          <a:rPr lang="en-US" sz="2800" i="1" dirty="0">
                            <a:latin typeface="Cambria Math" panose="02040503050406030204" pitchFamily="18" charset="0"/>
                          </a:rPr>
                          <m:t>𝑒𝑛𝑡𝑖𝑡𝑦</m:t>
                        </m:r>
                      </m:e>
                      <m:e>
                        <m:r>
                          <a:rPr lang="en-US" sz="2800" i="1" dirty="0" err="1">
                            <a:latin typeface="Cambria Math" panose="02040503050406030204" pitchFamily="18" charset="0"/>
                          </a:rPr>
                          <m:t>𝑢𝑠𝑒𝑟</m:t>
                        </m:r>
                      </m:e>
                    </m:d>
                  </m:oMath>
                </a14:m>
                <a:endParaRPr lang="en-US" sz="2800" i="1" dirty="0">
                  <a:latin typeface="Cambria Math" panose="02040503050406030204" pitchFamily="18" charset="0"/>
                </a:endParaRPr>
              </a:p>
              <a:p>
                <a:pPr lvl="1"/>
                <a:r>
                  <a:rPr lang="en-US" dirty="0"/>
                  <a:t>Recommendations given </a:t>
                </a:r>
                <a:r>
                  <a:rPr lang="en-US" dirty="0" smtClean="0"/>
                  <a:t>a </a:t>
                </a:r>
                <a:r>
                  <a:rPr lang="en-US" dirty="0"/>
                  <a:t>user</a:t>
                </a:r>
              </a:p>
              <a:p>
                <a:pPr lvl="1"/>
                <a:endParaRPr lang="en-US" dirty="0"/>
              </a:p>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endParaRPr lang="en-US" dirty="0"/>
              </a:p>
              <a:p>
                <a:pPr lvl="1"/>
                <a:r>
                  <a:rPr lang="en-US" dirty="0"/>
                  <a:t>Recommendations given a query</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102</a:t>
            </a:fld>
            <a:endParaRPr lang="en-US"/>
          </a:p>
        </p:txBody>
      </p:sp>
      <p:sp>
        <p:nvSpPr>
          <p:cNvPr id="6" name="Rectangle 5"/>
          <p:cNvSpPr/>
          <p:nvPr/>
        </p:nvSpPr>
        <p:spPr>
          <a:xfrm>
            <a:off x="6434520" y="3021964"/>
            <a:ext cx="1947480" cy="769441"/>
          </a:xfrm>
          <a:prstGeom prst="rect">
            <a:avLst/>
          </a:prstGeom>
        </p:spPr>
        <p:txBody>
          <a:bodyPr wrap="square">
            <a:spAutoFit/>
          </a:bodyPr>
          <a:lstStyle/>
          <a:p>
            <a:pPr algn="ctr"/>
            <a:r>
              <a:rPr lang="en-US" sz="4400" dirty="0" smtClean="0">
                <a:ln w="0"/>
                <a:solidFill>
                  <a:schemeClr val="accent1"/>
                </a:solidFill>
                <a:effectLst>
                  <a:outerShdw blurRad="38100" dist="25400" dir="5400000" algn="ctr" rotWithShape="0">
                    <a:srgbClr val="6E747A">
                      <a:alpha val="43000"/>
                    </a:srgbClr>
                  </a:outerShdw>
                </a:effectLst>
                <a:latin typeface="Chiller" panose="04020404031007020602" pitchFamily="82" charset="0"/>
              </a:rPr>
              <a:t>Item</a:t>
            </a:r>
            <a:endParaRPr lang="en-US" dirty="0">
              <a:ln w="0"/>
              <a:solidFill>
                <a:schemeClr val="accent1"/>
              </a:solidFill>
              <a:effectLst>
                <a:outerShdw blurRad="38100" dist="25400" dir="5400000" algn="ctr" rotWithShape="0">
                  <a:srgbClr val="6E747A">
                    <a:alpha val="43000"/>
                  </a:srgbClr>
                </a:outerShdw>
              </a:effectLst>
              <a:latin typeface="Chiller" panose="04020404031007020602" pitchFamily="82" charset="0"/>
            </a:endParaRPr>
          </a:p>
        </p:txBody>
      </p:sp>
      <p:sp>
        <p:nvSpPr>
          <p:cNvPr id="7" name="Rectangle 6"/>
          <p:cNvSpPr/>
          <p:nvPr/>
        </p:nvSpPr>
        <p:spPr>
          <a:xfrm>
            <a:off x="9071040" y="3021963"/>
            <a:ext cx="1947480" cy="769441"/>
          </a:xfrm>
          <a:prstGeom prst="rect">
            <a:avLst/>
          </a:prstGeom>
        </p:spPr>
        <p:txBody>
          <a:bodyPr wrap="square">
            <a:spAutoFit/>
          </a:bodyPr>
          <a:lstStyle/>
          <a:p>
            <a:pPr algn="ctr"/>
            <a:r>
              <a:rPr lang="en-US" sz="4400" dirty="0" smtClean="0">
                <a:ln w="0"/>
                <a:solidFill>
                  <a:schemeClr val="accent1"/>
                </a:solidFill>
                <a:effectLst>
                  <a:outerShdw blurRad="38100" dist="25400" dir="5400000" algn="ctr" rotWithShape="0">
                    <a:srgbClr val="6E747A">
                      <a:alpha val="43000"/>
                    </a:srgbClr>
                  </a:outerShdw>
                </a:effectLst>
                <a:latin typeface="Chiller" panose="04020404031007020602" pitchFamily="82" charset="0"/>
              </a:rPr>
              <a:t>Entity</a:t>
            </a:r>
            <a:endParaRPr lang="en-US" dirty="0">
              <a:ln w="0"/>
              <a:solidFill>
                <a:schemeClr val="accent1"/>
              </a:solidFill>
              <a:effectLst>
                <a:outerShdw blurRad="38100" dist="25400" dir="5400000" algn="ctr" rotWithShape="0">
                  <a:srgbClr val="6E747A">
                    <a:alpha val="43000"/>
                  </a:srgbClr>
                </a:outerShdw>
              </a:effectLst>
              <a:latin typeface="Chiller" panose="04020404031007020602" pitchFamily="82" charset="0"/>
            </a:endParaRPr>
          </a:p>
        </p:txBody>
      </p:sp>
      <p:sp>
        <p:nvSpPr>
          <p:cNvPr id="8" name="Left-Right Arrow 7"/>
          <p:cNvSpPr/>
          <p:nvPr/>
        </p:nvSpPr>
        <p:spPr>
          <a:xfrm>
            <a:off x="7979760" y="3319324"/>
            <a:ext cx="1261680" cy="174717"/>
          </a:xfrm>
          <a:prstGeom prst="leftRightArrow">
            <a:avLst>
              <a:gd name="adj1" fmla="val 50000"/>
              <a:gd name="adj2" fmla="val 6333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2658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b="0" i="1" dirty="0" smtClean="0">
                          <a:latin typeface="Cambria Math" panose="02040503050406030204" pitchFamily="18" charset="0"/>
                        </a:rPr>
                        <m:t>𝑒𝑛𝑡𝑖𝑡𝑦</m:t>
                      </m:r>
                      <m:r>
                        <a:rPr lang="en-US" i="1" dirty="0" err="1" smtClean="0">
                          <a:latin typeface="Cambria Math" panose="02040503050406030204" pitchFamily="18" charset="0"/>
                        </a:rPr>
                        <m:t>|</m:t>
                      </m:r>
                      <m:r>
                        <a:rPr lang="en-US" b="0" i="1" dirty="0" smtClean="0">
                          <a:latin typeface="Cambria Math" panose="02040503050406030204" pitchFamily="18" charset="0"/>
                        </a:rPr>
                        <m:t>𝑒𝑛𝑡𝑖𝑡𝑦</m:t>
                      </m:r>
                      <m:r>
                        <a:rPr lang="en-US" i="1" dirty="0" smtClean="0">
                          <a:latin typeface="Cambria Math" panose="02040503050406030204" pitchFamily="18" charset="0"/>
                        </a:rPr>
                        <m:t>)</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𝐹𝑙𝑜𝑟𝑒𝑛𝑐𝑒</m:t>
                        </m:r>
                      </m:e>
                      <m:e>
                        <m:r>
                          <a:rPr lang="en-US" b="0" i="1" smtClean="0">
                            <a:latin typeface="Cambria Math" panose="02040503050406030204" pitchFamily="18" charset="0"/>
                          </a:rPr>
                          <m:t>𝐼𝑡𝑎𝑙𝑦</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𝐹𝑟𝑒𝑞</m:t>
                        </m:r>
                        <m:r>
                          <a:rPr lang="en-US" b="0" i="1" smtClean="0">
                            <a:latin typeface="Cambria Math" panose="02040503050406030204" pitchFamily="18" charset="0"/>
                          </a:rPr>
                          <m:t>(</m:t>
                        </m:r>
                        <m:r>
                          <a:rPr lang="en-US" b="0" i="1" smtClean="0">
                            <a:latin typeface="Cambria Math" panose="02040503050406030204" pitchFamily="18" charset="0"/>
                          </a:rPr>
                          <m:t>𝐹𝑙𝑜𝑟𝑒𝑛𝑐𝑒</m:t>
                        </m:r>
                        <m:r>
                          <a:rPr lang="en-US" b="0" i="1" smtClean="0">
                            <a:latin typeface="Cambria Math" panose="02040503050406030204" pitchFamily="18" charset="0"/>
                          </a:rPr>
                          <m:t>,   </m:t>
                        </m:r>
                        <m:r>
                          <a:rPr lang="en-US" b="0" i="1" smtClean="0">
                            <a:latin typeface="Cambria Math" panose="02040503050406030204" pitchFamily="18" charset="0"/>
                          </a:rPr>
                          <m:t>𝐼𝑡𝑎𝑙𝑦</m:t>
                        </m:r>
                        <m:r>
                          <a:rPr lang="en-US" b="0" i="1" smtClean="0">
                            <a:latin typeface="Cambria Math" panose="02040503050406030204" pitchFamily="18" charset="0"/>
                          </a:rPr>
                          <m:t>)</m:t>
                        </m:r>
                      </m:num>
                      <m:den>
                        <m:r>
                          <a:rPr lang="en-US" b="0" i="1" smtClean="0">
                            <a:latin typeface="Cambria Math" panose="02040503050406030204" pitchFamily="18" charset="0"/>
                          </a:rPr>
                          <m:t>𝐹𝑟𝑒𝑞</m:t>
                        </m:r>
                        <m:r>
                          <a:rPr lang="en-US" b="0" i="1" smtClean="0">
                            <a:latin typeface="Cambria Math" panose="02040503050406030204" pitchFamily="18" charset="0"/>
                          </a:rPr>
                          <m:t>(</m:t>
                        </m:r>
                        <m:r>
                          <a:rPr lang="en-US" b="0" i="1" smtClean="0">
                            <a:latin typeface="Cambria Math" panose="02040503050406030204" pitchFamily="18" charset="0"/>
                          </a:rPr>
                          <m:t>𝐼𝑡𝑎𝑙𝑦</m:t>
                        </m:r>
                        <m:r>
                          <a:rPr lang="en-US" b="0" i="1" smtClean="0">
                            <a:latin typeface="Cambria Math" panose="02040503050406030204" pitchFamily="18" charset="0"/>
                          </a:rPr>
                          <m:t>)</m:t>
                        </m:r>
                      </m:den>
                    </m:f>
                  </m:oMath>
                </a14:m>
                <a:endParaRPr lang="en-US" dirty="0" smtClean="0"/>
              </a:p>
              <a:p>
                <a:endParaRPr lang="en-US" i="1" dirty="0" smtClean="0">
                  <a:latin typeface="Cambria Math" panose="02040503050406030204" pitchFamily="18" charset="0"/>
                </a:endParaRPr>
              </a:p>
              <a:p>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𝐹𝑙𝑜𝑟𝑒𝑛𝑐𝑒</m:t>
                        </m:r>
                      </m:e>
                      <m:e>
                        <m:r>
                          <a:rPr lang="en-US" i="1">
                            <a:latin typeface="Cambria Math" panose="02040503050406030204" pitchFamily="18" charset="0"/>
                          </a:rPr>
                          <m:t>𝐼𝑡𝑎𝑙𝑦</m:t>
                        </m:r>
                      </m:e>
                    </m:d>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𝑆𝑖𝑚</m:t>
                        </m:r>
                        <m:r>
                          <a:rPr lang="en-US" i="1">
                            <a:latin typeface="Cambria Math" panose="02040503050406030204" pitchFamily="18" charset="0"/>
                          </a:rPr>
                          <m:t>(</m:t>
                        </m:r>
                        <m:r>
                          <a:rPr lang="en-US" i="1">
                            <a:latin typeface="Cambria Math" panose="02040503050406030204" pitchFamily="18" charset="0"/>
                          </a:rPr>
                          <m:t>𝐹𝑙𝑜𝑟𝑒𝑛𝑐𝑒</m:t>
                        </m:r>
                        <m:r>
                          <a:rPr lang="en-US" i="1">
                            <a:latin typeface="Cambria Math" panose="02040503050406030204" pitchFamily="18" charset="0"/>
                          </a:rPr>
                          <m:t>,  </m:t>
                        </m:r>
                        <m:r>
                          <a:rPr lang="en-US" i="1">
                            <a:latin typeface="Cambria Math" panose="02040503050406030204" pitchFamily="18" charset="0"/>
                          </a:rPr>
                          <m:t>𝐼𝑡𝑎𝑙𝑦</m:t>
                        </m:r>
                        <m:r>
                          <a:rPr lang="en-US" i="1">
                            <a:latin typeface="Cambria Math" panose="02040503050406030204" pitchFamily="18" charset="0"/>
                          </a:rPr>
                          <m:t>)</m:t>
                        </m:r>
                      </m:num>
                      <m:den>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𝑆𝑖𝑚</m:t>
                            </m:r>
                            <m:r>
                              <a:rPr lang="en-US" b="0" i="1" smtClean="0">
                                <a:latin typeface="Cambria Math" panose="02040503050406030204" pitchFamily="18" charset="0"/>
                              </a:rPr>
                              <m:t>( ∗ ,   </m:t>
                            </m:r>
                            <m:r>
                              <a:rPr lang="en-US" b="0" i="1" smtClean="0">
                                <a:latin typeface="Cambria Math" panose="02040503050406030204" pitchFamily="18" charset="0"/>
                              </a:rPr>
                              <m:t>𝐼𝑡𝑎𝑙𝑦</m:t>
                            </m:r>
                            <m:r>
                              <a:rPr lang="en-US" b="0" i="1" smtClean="0">
                                <a:latin typeface="Cambria Math" panose="02040503050406030204" pitchFamily="18" charset="0"/>
                              </a:rPr>
                              <m:t>)</m:t>
                            </m:r>
                          </m:e>
                        </m:nary>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103</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Item-Based Top-N Recommendation </a:t>
            </a:r>
            <a:r>
              <a:rPr lang="en-US" sz="1600" dirty="0" smtClean="0">
                <a:solidFill>
                  <a:schemeClr val="accent2">
                    <a:lumMod val="50000"/>
                  </a:schemeClr>
                </a:solidFill>
              </a:rPr>
              <a:t>Algorithms [</a:t>
            </a:r>
            <a:r>
              <a:rPr lang="en-US" sz="1600" dirty="0" err="1" smtClean="0">
                <a:solidFill>
                  <a:schemeClr val="accent2">
                    <a:lumMod val="50000"/>
                  </a:schemeClr>
                </a:solidFill>
              </a:rPr>
              <a:t>Mukund</a:t>
            </a:r>
            <a:r>
              <a:rPr lang="en-US" sz="1600" dirty="0" smtClean="0">
                <a:solidFill>
                  <a:schemeClr val="accent2">
                    <a:lumMod val="50000"/>
                  </a:schemeClr>
                </a:solidFill>
              </a:rPr>
              <a:t> Deshpande, </a:t>
            </a:r>
            <a:r>
              <a:rPr lang="en-US" sz="1600" dirty="0">
                <a:solidFill>
                  <a:schemeClr val="accent2">
                    <a:lumMod val="50000"/>
                  </a:schemeClr>
                </a:solidFill>
              </a:rPr>
              <a:t>et al., </a:t>
            </a:r>
            <a:r>
              <a:rPr lang="en-US" sz="1600" dirty="0" smtClean="0">
                <a:solidFill>
                  <a:schemeClr val="accent2">
                    <a:lumMod val="50000"/>
                  </a:schemeClr>
                </a:solidFill>
              </a:rPr>
              <a:t>ACM TOIS 2004]</a:t>
            </a:r>
            <a:endParaRPr lang="en-US" sz="1600" dirty="0">
              <a:solidFill>
                <a:schemeClr val="accent2">
                  <a:lumMod val="50000"/>
                </a:schemeClr>
              </a:solidFill>
            </a:endParaRPr>
          </a:p>
        </p:txBody>
      </p:sp>
      <p:sp>
        <p:nvSpPr>
          <p:cNvPr id="8" name="Rectangle 7"/>
          <p:cNvSpPr/>
          <p:nvPr/>
        </p:nvSpPr>
        <p:spPr>
          <a:xfrm>
            <a:off x="7768020" y="1825625"/>
            <a:ext cx="2831400" cy="769441"/>
          </a:xfrm>
          <a:prstGeom prst="rect">
            <a:avLst/>
          </a:prstGeom>
        </p:spPr>
        <p:txBody>
          <a:bodyPr wrap="square">
            <a:spAutoFit/>
          </a:bodyPr>
          <a:lstStyle/>
          <a:p>
            <a:pPr algn="ctr"/>
            <a:r>
              <a:rPr lang="en-US" sz="4400" dirty="0" smtClean="0">
                <a:ln w="0"/>
                <a:solidFill>
                  <a:schemeClr val="accent1"/>
                </a:solidFill>
                <a:effectLst>
                  <a:outerShdw blurRad="38100" dist="25400" dir="5400000" algn="ctr" rotWithShape="0">
                    <a:srgbClr val="6E747A">
                      <a:alpha val="43000"/>
                    </a:srgbClr>
                  </a:outerShdw>
                </a:effectLst>
                <a:latin typeface="Chiller" panose="04020404031007020602" pitchFamily="82" charset="0"/>
              </a:rPr>
              <a:t>Co-occurrence</a:t>
            </a:r>
            <a:endParaRPr lang="en-US" dirty="0">
              <a:ln w="0"/>
              <a:solidFill>
                <a:schemeClr val="accent1"/>
              </a:solidFill>
              <a:effectLst>
                <a:outerShdw blurRad="38100" dist="25400" dir="5400000" algn="ctr" rotWithShape="0">
                  <a:srgbClr val="6E747A">
                    <a:alpha val="43000"/>
                  </a:srgbClr>
                </a:outerShdw>
              </a:effectLst>
              <a:latin typeface="Chiller" panose="04020404031007020602" pitchFamily="82" charset="0"/>
            </a:endParaRPr>
          </a:p>
        </p:txBody>
      </p:sp>
      <p:sp>
        <p:nvSpPr>
          <p:cNvPr id="9" name="Rectangle 8"/>
          <p:cNvSpPr/>
          <p:nvPr/>
        </p:nvSpPr>
        <p:spPr>
          <a:xfrm>
            <a:off x="7781070" y="3017332"/>
            <a:ext cx="3115530" cy="769441"/>
          </a:xfrm>
          <a:prstGeom prst="rect">
            <a:avLst/>
          </a:prstGeom>
        </p:spPr>
        <p:txBody>
          <a:bodyPr wrap="square">
            <a:spAutoFit/>
          </a:bodyPr>
          <a:lstStyle/>
          <a:p>
            <a:pPr algn="ctr"/>
            <a:r>
              <a:rPr lang="en-US" sz="4400" dirty="0" smtClean="0">
                <a:ln w="0"/>
                <a:solidFill>
                  <a:schemeClr val="accent1"/>
                </a:solidFill>
                <a:effectLst>
                  <a:outerShdw blurRad="38100" dist="25400" dir="5400000" algn="ctr" rotWithShape="0">
                    <a:srgbClr val="6E747A">
                      <a:alpha val="43000"/>
                    </a:srgbClr>
                  </a:outerShdw>
                </a:effectLst>
                <a:latin typeface="Chiller" panose="04020404031007020602" pitchFamily="82" charset="0"/>
              </a:rPr>
              <a:t>Cosine Similarity</a:t>
            </a:r>
            <a:endParaRPr lang="en-US" dirty="0">
              <a:ln w="0"/>
              <a:solidFill>
                <a:schemeClr val="accent1"/>
              </a:solidFill>
              <a:effectLst>
                <a:outerShdw blurRad="38100" dist="25400" dir="5400000" algn="ctr" rotWithShape="0">
                  <a:srgbClr val="6E747A">
                    <a:alpha val="43000"/>
                  </a:srgbClr>
                </a:outerShdw>
              </a:effectLst>
              <a:latin typeface="Chiller" panose="04020404031007020602" pitchFamily="82" charset="0"/>
            </a:endParaRPr>
          </a:p>
        </p:txBody>
      </p:sp>
    </p:spTree>
    <p:extLst>
      <p:ext uri="{BB962C8B-B14F-4D97-AF65-F5344CB8AC3E}">
        <p14:creationId xmlns:p14="http://schemas.microsoft.com/office/powerpoint/2010/main" val="25347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Co-occurrence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Sources</a:t>
            </a:r>
          </a:p>
          <a:p>
            <a:pPr lvl="1"/>
            <a:r>
              <a:rPr lang="en-US" dirty="0" smtClean="0"/>
              <a:t>Within Queries</a:t>
            </a:r>
          </a:p>
          <a:p>
            <a:pPr lvl="1"/>
            <a:r>
              <a:rPr lang="en-US" dirty="0" smtClean="0"/>
              <a:t>Across Queries</a:t>
            </a:r>
          </a:p>
          <a:p>
            <a:pPr lvl="1"/>
            <a:r>
              <a:rPr lang="en-US" dirty="0" smtClean="0"/>
              <a:t>User </a:t>
            </a:r>
            <a:r>
              <a:rPr lang="en-US" dirty="0" err="1" smtClean="0"/>
              <a:t>Url</a:t>
            </a:r>
            <a:r>
              <a:rPr lang="en-US" dirty="0" smtClean="0"/>
              <a:t> Clicks</a:t>
            </a:r>
          </a:p>
          <a:p>
            <a:pPr lvl="1"/>
            <a:r>
              <a:rPr lang="en-US" dirty="0" smtClean="0"/>
              <a:t>Wikipedia Pages</a:t>
            </a:r>
          </a:p>
          <a:p>
            <a:pPr lvl="1"/>
            <a:r>
              <a:rPr lang="en-US" dirty="0" smtClean="0"/>
              <a:t>Wikipedia Categories/Templates</a:t>
            </a:r>
          </a:p>
          <a:p>
            <a:pPr lvl="1"/>
            <a:r>
              <a:rPr lang="en-US" dirty="0" smtClean="0"/>
              <a:t>Wikipedia Revision Histories</a:t>
            </a:r>
          </a:p>
          <a:p>
            <a:pPr lvl="1"/>
            <a:r>
              <a:rPr lang="en-US" dirty="0" smtClean="0"/>
              <a:t>Web documents</a:t>
            </a:r>
          </a:p>
          <a:p>
            <a:pPr lvl="1"/>
            <a:r>
              <a:rPr lang="en-US" dirty="0" smtClean="0"/>
              <a:t>… …</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104</a:t>
            </a:fld>
            <a:endParaRPr lang="en-US"/>
          </a:p>
        </p:txBody>
      </p:sp>
      <p:pic>
        <p:nvPicPr>
          <p:cNvPr id="7170" name="Picture 2" descr="https://www.keithrozario.com/wp-content/uploads/4983863106_51fffa1a9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355" y="2582862"/>
            <a:ext cx="4762500" cy="24765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53093" y="2007562"/>
            <a:ext cx="5287024" cy="1015663"/>
          </a:xfrm>
          <a:prstGeom prst="rect">
            <a:avLst/>
          </a:prstGeom>
          <a:noFill/>
        </p:spPr>
        <p:txBody>
          <a:bodyPr wrap="none" lIns="91440" tIns="45720" rIns="91440" bIns="45720">
            <a:spAutoFit/>
          </a:bodyPr>
          <a:lstStyle/>
          <a:p>
            <a:pPr algn="ctr"/>
            <a:r>
              <a:rPr lang="en-US" sz="6000" b="0" cap="none" spc="0" dirty="0" smtClean="0">
                <a:ln w="0"/>
                <a:solidFill>
                  <a:schemeClr val="accent1"/>
                </a:solidFill>
                <a:effectLst>
                  <a:outerShdw blurRad="38100" dist="25400" dir="5400000" algn="ctr" rotWithShape="0">
                    <a:srgbClr val="6E747A">
                      <a:alpha val="43000"/>
                    </a:srgbClr>
                  </a:outerShdw>
                </a:effectLst>
                <a:latin typeface="Chiller" panose="04020404031007020602" pitchFamily="82" charset="0"/>
              </a:rPr>
              <a:t>The Wisdom of Crowds</a:t>
            </a:r>
            <a:endParaRPr lang="en-US" sz="6000" b="0" cap="none" spc="0" dirty="0">
              <a:ln w="0"/>
              <a:solidFill>
                <a:schemeClr val="accent1"/>
              </a:solidFill>
              <a:effectLst>
                <a:outerShdw blurRad="38100" dist="25400" dir="5400000" algn="ctr" rotWithShape="0">
                  <a:srgbClr val="6E747A">
                    <a:alpha val="43000"/>
                  </a:srgbClr>
                </a:outerShdw>
              </a:effectLst>
              <a:latin typeface="Chiller" panose="04020404031007020602" pitchFamily="82" charset="0"/>
            </a:endParaRPr>
          </a:p>
        </p:txBody>
      </p:sp>
    </p:spTree>
    <p:extLst>
      <p:ext uri="{BB962C8B-B14F-4D97-AF65-F5344CB8AC3E}">
        <p14:creationId xmlns:p14="http://schemas.microsoft.com/office/powerpoint/2010/main" val="111479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9154" y="1289439"/>
            <a:ext cx="4209506" cy="3778097"/>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a:xfrm>
            <a:off x="5274022" y="1532891"/>
            <a:ext cx="533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5860762" y="1532891"/>
            <a:ext cx="687617" cy="0"/>
          </a:xfrm>
          <a:prstGeom prst="line">
            <a:avLst/>
          </a:prstGeom>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smtClean="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a:latin typeface="Cambria Math" panose="02040503050406030204" pitchFamily="18" charset="0"/>
                          </a:rPr>
                          <m:t>𝑒𝑛𝑡𝑖𝑡𝑦</m:t>
                        </m:r>
                      </m:e>
                    </m:d>
                  </m:oMath>
                </a14:m>
                <a:r>
                  <a:rPr lang="en-US" dirty="0" smtClean="0"/>
                  <a:t> – </a:t>
                </a:r>
                <a:r>
                  <a:rPr lang="en-US" dirty="0"/>
                  <a:t>Co-occurrence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pPr marL="0" indent="-457200"/>
            <a:r>
              <a:rPr lang="en-US" dirty="0"/>
              <a:t>Within Queries</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105</a:t>
            </a:fld>
            <a:endParaRPr lang="en-US"/>
          </a:p>
        </p:txBody>
      </p:sp>
      <p:pic>
        <p:nvPicPr>
          <p:cNvPr id="7" name="Picture 6"/>
          <p:cNvPicPr>
            <a:picLocks noChangeAspect="1"/>
          </p:cNvPicPr>
          <p:nvPr/>
        </p:nvPicPr>
        <p:blipFill>
          <a:blip r:embed="rId4"/>
          <a:stretch>
            <a:fillRect/>
          </a:stretch>
        </p:blipFill>
        <p:spPr>
          <a:xfrm>
            <a:off x="4959179" y="1677454"/>
            <a:ext cx="4278577" cy="3588068"/>
          </a:xfrm>
          <a:prstGeom prst="rect">
            <a:avLst/>
          </a:prstGeom>
          <a:ln>
            <a:noFill/>
          </a:ln>
          <a:effectLst>
            <a:outerShdw blurRad="190500" algn="tl" rotWithShape="0">
              <a:srgbClr val="000000">
                <a:alpha val="70000"/>
              </a:srgbClr>
            </a:outerShdw>
          </a:effectLst>
        </p:spPr>
      </p:pic>
      <p:cxnSp>
        <p:nvCxnSpPr>
          <p:cNvPr id="18" name="Straight Connector 17"/>
          <p:cNvCxnSpPr/>
          <p:nvPr/>
        </p:nvCxnSpPr>
        <p:spPr>
          <a:xfrm>
            <a:off x="6204570" y="1921511"/>
            <a:ext cx="343809" cy="952"/>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6714387" y="1921511"/>
            <a:ext cx="481692" cy="0"/>
          </a:xfrm>
          <a:prstGeom prst="line">
            <a:avLst/>
          </a:prstGeom>
        </p:spPr>
        <p:style>
          <a:lnRef idx="3">
            <a:schemeClr val="accent6"/>
          </a:lnRef>
          <a:fillRef idx="0">
            <a:schemeClr val="accent6"/>
          </a:fillRef>
          <a:effectRef idx="2">
            <a:schemeClr val="accent6"/>
          </a:effectRef>
          <a:fontRef idx="minor">
            <a:schemeClr val="tx1"/>
          </a:fontRef>
        </p:style>
      </p:cxnSp>
      <p:pic>
        <p:nvPicPr>
          <p:cNvPr id="8" name="Picture 7"/>
          <p:cNvPicPr>
            <a:picLocks noChangeAspect="1"/>
          </p:cNvPicPr>
          <p:nvPr/>
        </p:nvPicPr>
        <p:blipFill>
          <a:blip r:embed="rId5"/>
          <a:stretch>
            <a:fillRect/>
          </a:stretch>
        </p:blipFill>
        <p:spPr>
          <a:xfrm>
            <a:off x="5264856" y="2082841"/>
            <a:ext cx="4352925" cy="3347386"/>
          </a:xfrm>
          <a:prstGeom prst="rect">
            <a:avLst/>
          </a:prstGeom>
          <a:ln>
            <a:noFill/>
          </a:ln>
          <a:effectLst>
            <a:outerShdw blurRad="190500" algn="tl" rotWithShape="0">
              <a:srgbClr val="000000">
                <a:alpha val="70000"/>
              </a:srgbClr>
            </a:outerShdw>
          </a:effectLst>
        </p:spPr>
      </p:pic>
      <p:cxnSp>
        <p:nvCxnSpPr>
          <p:cNvPr id="22" name="Straight Connector 21"/>
          <p:cNvCxnSpPr/>
          <p:nvPr/>
        </p:nvCxnSpPr>
        <p:spPr>
          <a:xfrm>
            <a:off x="6015879" y="2333475"/>
            <a:ext cx="343809" cy="952"/>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6398789" y="2333475"/>
            <a:ext cx="690512" cy="0"/>
          </a:xfrm>
          <a:prstGeom prst="line">
            <a:avLst/>
          </a:prstGeom>
        </p:spPr>
        <p:style>
          <a:lnRef idx="3">
            <a:schemeClr val="accent6"/>
          </a:lnRef>
          <a:fillRef idx="0">
            <a:schemeClr val="accent6"/>
          </a:fillRef>
          <a:effectRef idx="2">
            <a:schemeClr val="accent6"/>
          </a:effectRef>
          <a:fontRef idx="minor">
            <a:schemeClr val="tx1"/>
          </a:fontRef>
        </p:style>
      </p:cxnSp>
      <p:pic>
        <p:nvPicPr>
          <p:cNvPr id="9" name="Picture 8"/>
          <p:cNvPicPr>
            <a:picLocks noChangeAspect="1"/>
          </p:cNvPicPr>
          <p:nvPr/>
        </p:nvPicPr>
        <p:blipFill>
          <a:blip r:embed="rId6"/>
          <a:stretch>
            <a:fillRect/>
          </a:stretch>
        </p:blipFill>
        <p:spPr>
          <a:xfrm>
            <a:off x="5600134" y="2484786"/>
            <a:ext cx="4278844" cy="3692177"/>
          </a:xfrm>
          <a:prstGeom prst="rect">
            <a:avLst/>
          </a:prstGeom>
          <a:ln>
            <a:noFill/>
          </a:ln>
          <a:effectLst>
            <a:outerShdw blurRad="190500" algn="tl" rotWithShape="0">
              <a:srgbClr val="000000">
                <a:alpha val="70000"/>
              </a:srgbClr>
            </a:outerShdw>
          </a:effectLst>
        </p:spPr>
      </p:pic>
      <p:cxnSp>
        <p:nvCxnSpPr>
          <p:cNvPr id="25" name="Straight Connector 24"/>
          <p:cNvCxnSpPr/>
          <p:nvPr/>
        </p:nvCxnSpPr>
        <p:spPr>
          <a:xfrm>
            <a:off x="6271518" y="2735421"/>
            <a:ext cx="81170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a:off x="7112259" y="2735421"/>
            <a:ext cx="338225" cy="0"/>
          </a:xfrm>
          <a:prstGeom prst="line">
            <a:avLst/>
          </a:prstGeom>
        </p:spPr>
        <p:style>
          <a:lnRef idx="3">
            <a:schemeClr val="accent6"/>
          </a:lnRef>
          <a:fillRef idx="0">
            <a:schemeClr val="accent6"/>
          </a:fillRef>
          <a:effectRef idx="2">
            <a:schemeClr val="accent6"/>
          </a:effectRef>
          <a:fontRef idx="minor">
            <a:schemeClr val="tx1"/>
          </a:fontRef>
        </p:style>
      </p:cxnSp>
      <p:sp>
        <p:nvSpPr>
          <p:cNvPr id="24" name="Rectangle 23"/>
          <p:cNvSpPr/>
          <p:nvPr/>
        </p:nvSpPr>
        <p:spPr>
          <a:xfrm>
            <a:off x="915273" y="6142623"/>
            <a:ext cx="10071893" cy="338554"/>
          </a:xfrm>
          <a:prstGeom prst="rect">
            <a:avLst/>
          </a:prstGeom>
        </p:spPr>
        <p:txBody>
          <a:bodyPr wrap="square">
            <a:spAutoFit/>
          </a:bodyPr>
          <a:lstStyle/>
          <a:p>
            <a:pPr algn="ctr"/>
            <a:r>
              <a:rPr lang="en-US" sz="1600" dirty="0">
                <a:solidFill>
                  <a:schemeClr val="accent2">
                    <a:lumMod val="50000"/>
                  </a:schemeClr>
                </a:solidFill>
              </a:rPr>
              <a:t>Entity Recommendations in Web Search [</a:t>
            </a:r>
            <a:r>
              <a:rPr lang="en-US" sz="1600" dirty="0" err="1">
                <a:solidFill>
                  <a:schemeClr val="accent2">
                    <a:lumMod val="50000"/>
                  </a:schemeClr>
                </a:solidFill>
              </a:rPr>
              <a:t>Roi</a:t>
            </a:r>
            <a:r>
              <a:rPr lang="en-US" sz="1600" dirty="0">
                <a:solidFill>
                  <a:schemeClr val="accent2">
                    <a:lumMod val="50000"/>
                  </a:schemeClr>
                </a:solidFill>
              </a:rPr>
              <a:t> Blanco</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ISWC 2013]</a:t>
            </a:r>
            <a:endParaRPr lang="en-US" sz="1600" dirty="0">
              <a:solidFill>
                <a:schemeClr val="accent2">
                  <a:lumMod val="50000"/>
                </a:schemeClr>
              </a:solidFill>
            </a:endParaRPr>
          </a:p>
        </p:txBody>
      </p:sp>
      <p:sp>
        <p:nvSpPr>
          <p:cNvPr id="26" name="Cloud 25"/>
          <p:cNvSpPr/>
          <p:nvPr/>
        </p:nvSpPr>
        <p:spPr>
          <a:xfrm>
            <a:off x="210876" y="2895610"/>
            <a:ext cx="4178266" cy="1566426"/>
          </a:xfrm>
          <a:prstGeom prst="cloud">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How to extract those entities?</a:t>
            </a:r>
            <a:endParaRPr lang="en-US" sz="2800" dirty="0">
              <a:solidFill>
                <a:srgbClr val="FF0000"/>
              </a:solidFill>
            </a:endParaRPr>
          </a:p>
        </p:txBody>
      </p:sp>
    </p:spTree>
    <p:extLst>
      <p:ext uri="{BB962C8B-B14F-4D97-AF65-F5344CB8AC3E}">
        <p14:creationId xmlns:p14="http://schemas.microsoft.com/office/powerpoint/2010/main" val="24370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Co-occurrence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Across Queries</a:t>
            </a:r>
            <a:endParaRPr lang="en-US" dirty="0"/>
          </a:p>
        </p:txBody>
      </p:sp>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106</a:t>
            </a:fld>
            <a:endParaRPr lang="en-US"/>
          </a:p>
        </p:txBody>
      </p:sp>
      <p:pic>
        <p:nvPicPr>
          <p:cNvPr id="7" name="Picture 6"/>
          <p:cNvPicPr>
            <a:picLocks noChangeAspect="1"/>
          </p:cNvPicPr>
          <p:nvPr/>
        </p:nvPicPr>
        <p:blipFill>
          <a:blip r:embed="rId3"/>
          <a:stretch>
            <a:fillRect/>
          </a:stretch>
        </p:blipFill>
        <p:spPr>
          <a:xfrm>
            <a:off x="3402330" y="1282582"/>
            <a:ext cx="7219258" cy="3134678"/>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3734752" y="1565083"/>
            <a:ext cx="7055167" cy="3580234"/>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a:stretch>
            <a:fillRect/>
          </a:stretch>
        </p:blipFill>
        <p:spPr>
          <a:xfrm>
            <a:off x="4052121" y="1875237"/>
            <a:ext cx="7070220" cy="363132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6"/>
          <a:stretch>
            <a:fillRect/>
          </a:stretch>
        </p:blipFill>
        <p:spPr>
          <a:xfrm>
            <a:off x="4415492" y="2253833"/>
            <a:ext cx="6938308" cy="3878181"/>
          </a:xfrm>
          <a:prstGeom prst="rect">
            <a:avLst/>
          </a:prstGeom>
          <a:ln>
            <a:noFill/>
          </a:ln>
          <a:effectLst>
            <a:outerShdw blurRad="190500" algn="tl" rotWithShape="0">
              <a:srgbClr val="000000">
                <a:alpha val="70000"/>
              </a:srgbClr>
            </a:outerShdw>
          </a:effectLst>
        </p:spPr>
      </p:pic>
      <p:pic>
        <p:nvPicPr>
          <p:cNvPr id="11" name="Picture 9"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46094" y="2903261"/>
            <a:ext cx="1201899" cy="12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15273" y="6142623"/>
            <a:ext cx="10071893" cy="338554"/>
          </a:xfrm>
          <a:prstGeom prst="rect">
            <a:avLst/>
          </a:prstGeom>
        </p:spPr>
        <p:txBody>
          <a:bodyPr wrap="square">
            <a:spAutoFit/>
          </a:bodyPr>
          <a:lstStyle/>
          <a:p>
            <a:pPr algn="ctr"/>
            <a:r>
              <a:rPr lang="en-US" sz="1600" dirty="0">
                <a:solidFill>
                  <a:schemeClr val="accent2">
                    <a:lumMod val="50000"/>
                  </a:schemeClr>
                </a:solidFill>
              </a:rPr>
              <a:t>Entity Recommendations in Web Search [</a:t>
            </a:r>
            <a:r>
              <a:rPr lang="en-US" sz="1600" dirty="0" err="1">
                <a:solidFill>
                  <a:schemeClr val="accent2">
                    <a:lumMod val="50000"/>
                  </a:schemeClr>
                </a:solidFill>
              </a:rPr>
              <a:t>Roi</a:t>
            </a:r>
            <a:r>
              <a:rPr lang="en-US" sz="1600" dirty="0">
                <a:solidFill>
                  <a:schemeClr val="accent2">
                    <a:lumMod val="50000"/>
                  </a:schemeClr>
                </a:solidFill>
              </a:rPr>
              <a:t> Blanco</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ISWC 2013]</a:t>
            </a:r>
            <a:endParaRPr lang="en-US" sz="1600" dirty="0">
              <a:solidFill>
                <a:schemeClr val="accent2">
                  <a:lumMod val="50000"/>
                </a:schemeClr>
              </a:solidFill>
            </a:endParaRPr>
          </a:p>
        </p:txBody>
      </p:sp>
    </p:spTree>
    <p:extLst>
      <p:ext uri="{BB962C8B-B14F-4D97-AF65-F5344CB8AC3E}">
        <p14:creationId xmlns:p14="http://schemas.microsoft.com/office/powerpoint/2010/main" val="26934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Co-occurrence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pPr marL="228600" lvl="1">
              <a:spcBef>
                <a:spcPts val="1000"/>
              </a:spcBef>
            </a:pPr>
            <a:r>
              <a:rPr lang="en-US" dirty="0"/>
              <a:t>User </a:t>
            </a:r>
            <a:r>
              <a:rPr lang="en-US" dirty="0" err="1"/>
              <a:t>Url</a:t>
            </a:r>
            <a:r>
              <a:rPr lang="en-US" dirty="0"/>
              <a:t> Clicks</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107</a:t>
            </a:fld>
            <a:endParaRPr lang="en-US"/>
          </a:p>
        </p:txBody>
      </p:sp>
      <p:grpSp>
        <p:nvGrpSpPr>
          <p:cNvPr id="8" name="Group 7"/>
          <p:cNvGrpSpPr/>
          <p:nvPr/>
        </p:nvGrpSpPr>
        <p:grpSpPr>
          <a:xfrm>
            <a:off x="544610" y="2289969"/>
            <a:ext cx="6429375" cy="3686175"/>
            <a:chOff x="3208292" y="1272403"/>
            <a:chExt cx="6429375" cy="3686175"/>
          </a:xfrm>
        </p:grpSpPr>
        <p:pic>
          <p:nvPicPr>
            <p:cNvPr id="6" name="Picture 5"/>
            <p:cNvPicPr>
              <a:picLocks noChangeAspect="1"/>
            </p:cNvPicPr>
            <p:nvPr/>
          </p:nvPicPr>
          <p:blipFill>
            <a:blip r:embed="rId3"/>
            <a:stretch>
              <a:fillRect/>
            </a:stretch>
          </p:blipFill>
          <p:spPr>
            <a:xfrm>
              <a:off x="3208292" y="1272403"/>
              <a:ext cx="6429375" cy="3686175"/>
            </a:xfrm>
            <a:prstGeom prst="rect">
              <a:avLst/>
            </a:prstGeom>
            <a:ln>
              <a:noFill/>
            </a:ln>
            <a:effectLst>
              <a:outerShdw blurRad="190500" algn="tl" rotWithShape="0">
                <a:srgbClr val="000000">
                  <a:alpha val="70000"/>
                </a:srgbClr>
              </a:outerShdw>
            </a:effectLst>
          </p:spPr>
        </p:pic>
        <p:pic>
          <p:nvPicPr>
            <p:cNvPr id="8194" name="Picture 2" descr="http://www.imagetrend.com/file/cms/2013/2/26/One%20Cl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5441" y="2871016"/>
              <a:ext cx="1231523" cy="680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230846" y="2280841"/>
            <a:ext cx="6145629" cy="3695303"/>
            <a:chOff x="4231996" y="2633662"/>
            <a:chExt cx="6372225" cy="3905250"/>
          </a:xfrm>
        </p:grpSpPr>
        <p:pic>
          <p:nvPicPr>
            <p:cNvPr id="7" name="Picture 6"/>
            <p:cNvPicPr>
              <a:picLocks noChangeAspect="1"/>
            </p:cNvPicPr>
            <p:nvPr/>
          </p:nvPicPr>
          <p:blipFill>
            <a:blip r:embed="rId5"/>
            <a:stretch>
              <a:fillRect/>
            </a:stretch>
          </p:blipFill>
          <p:spPr>
            <a:xfrm>
              <a:off x="4231996" y="2633662"/>
              <a:ext cx="6372225" cy="3905250"/>
            </a:xfrm>
            <a:prstGeom prst="rect">
              <a:avLst/>
            </a:prstGeom>
            <a:ln>
              <a:noFill/>
            </a:ln>
            <a:effectLst>
              <a:outerShdw blurRad="190500" algn="tl" rotWithShape="0">
                <a:srgbClr val="000000">
                  <a:alpha val="70000"/>
                </a:srgbClr>
              </a:outerShdw>
            </a:effectLst>
          </p:spPr>
        </p:pic>
        <p:pic>
          <p:nvPicPr>
            <p:cNvPr id="12" name="Picture 2" descr="http://www.imagetrend.com/file/cms/2013/2/26/One%20Cl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4134" y="4428931"/>
              <a:ext cx="1231523" cy="680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603055" y="2299097"/>
            <a:ext cx="6305550" cy="3686175"/>
            <a:chOff x="5457825" y="2299097"/>
            <a:chExt cx="6305550" cy="3686175"/>
          </a:xfrm>
        </p:grpSpPr>
        <p:pic>
          <p:nvPicPr>
            <p:cNvPr id="11" name="Picture 10"/>
            <p:cNvPicPr>
              <a:picLocks noChangeAspect="1"/>
            </p:cNvPicPr>
            <p:nvPr/>
          </p:nvPicPr>
          <p:blipFill>
            <a:blip r:embed="rId6"/>
            <a:stretch>
              <a:fillRect/>
            </a:stretch>
          </p:blipFill>
          <p:spPr>
            <a:xfrm>
              <a:off x="5457825" y="2299097"/>
              <a:ext cx="6305550" cy="3686175"/>
            </a:xfrm>
            <a:prstGeom prst="rect">
              <a:avLst/>
            </a:prstGeom>
            <a:ln>
              <a:noFill/>
            </a:ln>
            <a:effectLst>
              <a:outerShdw blurRad="190500" algn="tl" rotWithShape="0">
                <a:srgbClr val="000000">
                  <a:alpha val="70000"/>
                </a:srgbClr>
              </a:outerShdw>
            </a:effectLst>
          </p:spPr>
        </p:pic>
        <p:pic>
          <p:nvPicPr>
            <p:cNvPr id="13" name="Picture 2" descr="http://www.imagetrend.com/file/cms/2013/2/26/One%20Cli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0238" y="4839301"/>
              <a:ext cx="1231523" cy="68049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9"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305592" y="683269"/>
            <a:ext cx="1201899" cy="12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43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Co-occurrence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pPr marL="228600" lvl="1">
              <a:spcBef>
                <a:spcPts val="1000"/>
              </a:spcBef>
            </a:pPr>
            <a:r>
              <a:rPr lang="en-US" dirty="0"/>
              <a:t>Wikipedia Pages</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108</a:t>
            </a:fld>
            <a:endParaRPr lang="en-US"/>
          </a:p>
        </p:txBody>
      </p:sp>
      <p:pic>
        <p:nvPicPr>
          <p:cNvPr id="6" name="Picture 5"/>
          <p:cNvPicPr>
            <a:picLocks noChangeAspect="1"/>
          </p:cNvPicPr>
          <p:nvPr/>
        </p:nvPicPr>
        <p:blipFill>
          <a:blip r:embed="rId3"/>
          <a:stretch>
            <a:fillRect/>
          </a:stretch>
        </p:blipFill>
        <p:spPr>
          <a:xfrm>
            <a:off x="3397160" y="1646238"/>
            <a:ext cx="7819480" cy="43417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924340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36487" y="1897016"/>
            <a:ext cx="8229464" cy="411067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Co-occurrence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pPr marL="228600" lvl="1">
              <a:spcBef>
                <a:spcPts val="1000"/>
              </a:spcBef>
            </a:pPr>
            <a:r>
              <a:rPr lang="en-US" dirty="0"/>
              <a:t>Wikipedia Pages</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109</a:t>
            </a:fld>
            <a:endParaRPr lang="en-US"/>
          </a:p>
        </p:txBody>
      </p:sp>
      <p:sp>
        <p:nvSpPr>
          <p:cNvPr id="7" name="Rectangle 6"/>
          <p:cNvSpPr/>
          <p:nvPr/>
        </p:nvSpPr>
        <p:spPr>
          <a:xfrm>
            <a:off x="915273" y="6142623"/>
            <a:ext cx="10071893" cy="338554"/>
          </a:xfrm>
          <a:prstGeom prst="rect">
            <a:avLst/>
          </a:prstGeom>
        </p:spPr>
        <p:txBody>
          <a:bodyPr wrap="square">
            <a:spAutoFit/>
          </a:bodyPr>
          <a:lstStyle/>
          <a:p>
            <a:pPr algn="ctr"/>
            <a:r>
              <a:rPr lang="en-US" sz="1600" dirty="0">
                <a:solidFill>
                  <a:schemeClr val="accent2">
                    <a:lumMod val="50000"/>
                  </a:schemeClr>
                </a:solidFill>
              </a:rPr>
              <a:t>An Effective, Low-Cost Measure of Semantic Relatedness Obtained from Wikipedia Links</a:t>
            </a:r>
            <a:r>
              <a:rPr lang="en-US" sz="1600" dirty="0" smtClean="0">
                <a:solidFill>
                  <a:schemeClr val="accent2">
                    <a:lumMod val="50000"/>
                  </a:schemeClr>
                </a:solidFill>
              </a:rPr>
              <a:t> [</a:t>
            </a:r>
            <a:r>
              <a:rPr lang="en-US" sz="1600" dirty="0">
                <a:solidFill>
                  <a:schemeClr val="accent2">
                    <a:lumMod val="50000"/>
                  </a:schemeClr>
                </a:solidFill>
              </a:rPr>
              <a:t>David </a:t>
            </a:r>
            <a:r>
              <a:rPr lang="en-US" sz="1600" dirty="0" smtClean="0">
                <a:solidFill>
                  <a:schemeClr val="accent2">
                    <a:lumMod val="50000"/>
                  </a:schemeClr>
                </a:solidFill>
              </a:rPr>
              <a:t>Milne, </a:t>
            </a:r>
            <a:r>
              <a:rPr lang="en-US" sz="1600" dirty="0">
                <a:solidFill>
                  <a:schemeClr val="accent2">
                    <a:lumMod val="50000"/>
                  </a:schemeClr>
                </a:solidFill>
              </a:rPr>
              <a:t>et al., </a:t>
            </a:r>
            <a:r>
              <a:rPr lang="en-US" sz="1600" dirty="0" smtClean="0">
                <a:solidFill>
                  <a:schemeClr val="accent2">
                    <a:lumMod val="50000"/>
                  </a:schemeClr>
                </a:solidFill>
              </a:rPr>
              <a:t>AAAI 2008]</a:t>
            </a:r>
            <a:endParaRPr lang="en-US" sz="1600" dirty="0">
              <a:solidFill>
                <a:schemeClr val="accent2">
                  <a:lumMod val="50000"/>
                </a:schemeClr>
              </a:solidFill>
            </a:endParaRPr>
          </a:p>
        </p:txBody>
      </p:sp>
    </p:spTree>
    <p:extLst>
      <p:ext uri="{BB962C8B-B14F-4D97-AF65-F5344CB8AC3E}">
        <p14:creationId xmlns:p14="http://schemas.microsoft.com/office/powerpoint/2010/main" val="3495893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“Entities”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a:t>
            </a:fld>
            <a:endParaRPr lang="en-US"/>
          </a:p>
        </p:txBody>
      </p:sp>
      <p:grpSp>
        <p:nvGrpSpPr>
          <p:cNvPr id="6" name="Group 5"/>
          <p:cNvGrpSpPr/>
          <p:nvPr/>
        </p:nvGrpSpPr>
        <p:grpSpPr>
          <a:xfrm>
            <a:off x="4684938" y="207464"/>
            <a:ext cx="3427912" cy="6514011"/>
            <a:chOff x="6621779" y="0"/>
            <a:chExt cx="3567250" cy="6643177"/>
          </a:xfrm>
        </p:grpSpPr>
        <p:grpSp>
          <p:nvGrpSpPr>
            <p:cNvPr id="7" name="Group 6"/>
            <p:cNvGrpSpPr/>
            <p:nvPr/>
          </p:nvGrpSpPr>
          <p:grpSpPr>
            <a:xfrm>
              <a:off x="6621779" y="0"/>
              <a:ext cx="3567250" cy="4208962"/>
              <a:chOff x="6621779" y="0"/>
              <a:chExt cx="3819798" cy="4497365"/>
            </a:xfrm>
          </p:grpSpPr>
          <p:pic>
            <p:nvPicPr>
              <p:cNvPr id="9" name="Picture 8"/>
              <p:cNvPicPr>
                <a:picLocks noChangeAspect="1"/>
              </p:cNvPicPr>
              <p:nvPr/>
            </p:nvPicPr>
            <p:blipFill>
              <a:blip r:embed="rId2"/>
              <a:stretch>
                <a:fillRect/>
              </a:stretch>
            </p:blipFill>
            <p:spPr>
              <a:xfrm>
                <a:off x="6621779" y="0"/>
                <a:ext cx="3795364" cy="1412693"/>
              </a:xfrm>
              <a:prstGeom prst="rect">
                <a:avLst/>
              </a:prstGeom>
            </p:spPr>
          </p:pic>
          <p:pic>
            <p:nvPicPr>
              <p:cNvPr id="10" name="Picture 9"/>
              <p:cNvPicPr>
                <a:picLocks noChangeAspect="1"/>
              </p:cNvPicPr>
              <p:nvPr/>
            </p:nvPicPr>
            <p:blipFill>
              <a:blip r:embed="rId3"/>
              <a:stretch>
                <a:fillRect/>
              </a:stretch>
            </p:blipFill>
            <p:spPr>
              <a:xfrm>
                <a:off x="6642140" y="1412693"/>
                <a:ext cx="3754642" cy="2412099"/>
              </a:xfrm>
              <a:prstGeom prst="rect">
                <a:avLst/>
              </a:prstGeom>
            </p:spPr>
          </p:pic>
          <p:pic>
            <p:nvPicPr>
              <p:cNvPr id="11" name="Picture 10"/>
              <p:cNvPicPr>
                <a:picLocks noChangeAspect="1"/>
              </p:cNvPicPr>
              <p:nvPr/>
            </p:nvPicPr>
            <p:blipFill>
              <a:blip r:embed="rId4"/>
              <a:stretch>
                <a:fillRect/>
              </a:stretch>
            </p:blipFill>
            <p:spPr>
              <a:xfrm>
                <a:off x="6642140" y="3788027"/>
                <a:ext cx="3799437" cy="709338"/>
              </a:xfrm>
              <a:prstGeom prst="rect">
                <a:avLst/>
              </a:prstGeom>
            </p:spPr>
          </p:pic>
        </p:grpSp>
        <p:pic>
          <p:nvPicPr>
            <p:cNvPr id="8" name="Picture 7"/>
            <p:cNvPicPr>
              <a:picLocks noChangeAspect="1"/>
            </p:cNvPicPr>
            <p:nvPr/>
          </p:nvPicPr>
          <p:blipFill>
            <a:blip r:embed="rId5"/>
            <a:stretch>
              <a:fillRect/>
            </a:stretch>
          </p:blipFill>
          <p:spPr>
            <a:xfrm>
              <a:off x="6640794" y="4208961"/>
              <a:ext cx="3525416" cy="2434216"/>
            </a:xfrm>
            <a:prstGeom prst="rect">
              <a:avLst/>
            </a:prstGeom>
          </p:spPr>
        </p:pic>
      </p:grpSp>
      <p:sp>
        <p:nvSpPr>
          <p:cNvPr id="12" name="TextBox 11"/>
          <p:cNvSpPr txBox="1"/>
          <p:nvPr/>
        </p:nvSpPr>
        <p:spPr>
          <a:xfrm>
            <a:off x="2574808" y="2053189"/>
            <a:ext cx="1749570" cy="369332"/>
          </a:xfrm>
          <a:prstGeom prst="rect">
            <a:avLst/>
          </a:prstGeom>
          <a:noFill/>
        </p:spPr>
        <p:txBody>
          <a:bodyPr wrap="square" rtlCol="0">
            <a:spAutoFit/>
          </a:bodyPr>
          <a:lstStyle/>
          <a:p>
            <a:r>
              <a:rPr lang="en-US" dirty="0">
                <a:solidFill>
                  <a:schemeClr val="accent2">
                    <a:lumMod val="75000"/>
                  </a:schemeClr>
                </a:solidFill>
              </a:rPr>
              <a:t>T</a:t>
            </a:r>
            <a:r>
              <a:rPr lang="en-US" dirty="0" smtClean="0">
                <a:solidFill>
                  <a:schemeClr val="accent2">
                    <a:lumMod val="75000"/>
                  </a:schemeClr>
                </a:solidFill>
              </a:rPr>
              <a:t>ime in </a:t>
            </a:r>
            <a:r>
              <a:rPr lang="en-US" dirty="0" err="1" smtClean="0">
                <a:solidFill>
                  <a:schemeClr val="accent2">
                    <a:lumMod val="75000"/>
                  </a:schemeClr>
                </a:solidFill>
              </a:rPr>
              <a:t>florence</a:t>
            </a:r>
            <a:endParaRPr lang="en-US" dirty="0" smtClean="0">
              <a:solidFill>
                <a:schemeClr val="accent2">
                  <a:lumMod val="75000"/>
                </a:schemeClr>
              </a:solidFill>
            </a:endParaRPr>
          </a:p>
        </p:txBody>
      </p:sp>
      <p:sp>
        <p:nvSpPr>
          <p:cNvPr id="13" name="TextBox 12"/>
          <p:cNvSpPr txBox="1"/>
          <p:nvPr/>
        </p:nvSpPr>
        <p:spPr>
          <a:xfrm>
            <a:off x="2173360" y="2815883"/>
            <a:ext cx="2151018" cy="369332"/>
          </a:xfrm>
          <a:prstGeom prst="rect">
            <a:avLst/>
          </a:prstGeom>
          <a:noFill/>
        </p:spPr>
        <p:txBody>
          <a:bodyPr wrap="square" rtlCol="0">
            <a:spAutoFit/>
          </a:bodyPr>
          <a:lstStyle/>
          <a:p>
            <a:r>
              <a:rPr lang="en-US" dirty="0" smtClean="0">
                <a:solidFill>
                  <a:schemeClr val="accent2">
                    <a:lumMod val="75000"/>
                  </a:schemeClr>
                </a:solidFill>
              </a:rPr>
              <a:t>Florence population</a:t>
            </a:r>
            <a:endParaRPr lang="en-US" dirty="0">
              <a:solidFill>
                <a:schemeClr val="accent2">
                  <a:lumMod val="75000"/>
                </a:schemeClr>
              </a:solidFill>
            </a:endParaRPr>
          </a:p>
        </p:txBody>
      </p:sp>
      <p:sp>
        <p:nvSpPr>
          <p:cNvPr id="14" name="TextBox 13"/>
          <p:cNvSpPr txBox="1"/>
          <p:nvPr/>
        </p:nvSpPr>
        <p:spPr>
          <a:xfrm>
            <a:off x="8691740" y="2896485"/>
            <a:ext cx="2151018" cy="369332"/>
          </a:xfrm>
          <a:prstGeom prst="rect">
            <a:avLst/>
          </a:prstGeom>
          <a:noFill/>
        </p:spPr>
        <p:txBody>
          <a:bodyPr wrap="square" rtlCol="0">
            <a:spAutoFit/>
          </a:bodyPr>
          <a:lstStyle/>
          <a:p>
            <a:r>
              <a:rPr lang="en-US" dirty="0" smtClean="0">
                <a:solidFill>
                  <a:schemeClr val="accent2">
                    <a:lumMod val="75000"/>
                  </a:schemeClr>
                </a:solidFill>
              </a:rPr>
              <a:t>Florence travel tips</a:t>
            </a:r>
          </a:p>
        </p:txBody>
      </p:sp>
      <p:sp>
        <p:nvSpPr>
          <p:cNvPr id="15" name="TextBox 14"/>
          <p:cNvSpPr txBox="1"/>
          <p:nvPr/>
        </p:nvSpPr>
        <p:spPr>
          <a:xfrm>
            <a:off x="1357946" y="3734136"/>
            <a:ext cx="3370798" cy="369332"/>
          </a:xfrm>
          <a:prstGeom prst="rect">
            <a:avLst/>
          </a:prstGeom>
          <a:noFill/>
        </p:spPr>
        <p:txBody>
          <a:bodyPr wrap="square" rtlCol="0">
            <a:spAutoFit/>
          </a:bodyPr>
          <a:lstStyle/>
          <a:p>
            <a:r>
              <a:rPr lang="en-US" dirty="0" smtClean="0">
                <a:solidFill>
                  <a:schemeClr val="accent2">
                    <a:lumMod val="75000"/>
                  </a:schemeClr>
                </a:solidFill>
              </a:rPr>
              <a:t>What’s the weather in </a:t>
            </a:r>
            <a:r>
              <a:rPr lang="en-US" dirty="0" err="1" smtClean="0">
                <a:solidFill>
                  <a:schemeClr val="accent2">
                    <a:lumMod val="75000"/>
                  </a:schemeClr>
                </a:solidFill>
              </a:rPr>
              <a:t>florence</a:t>
            </a:r>
            <a:endParaRPr lang="en-US" dirty="0" smtClean="0">
              <a:solidFill>
                <a:schemeClr val="accent2">
                  <a:lumMod val="75000"/>
                </a:schemeClr>
              </a:solidFill>
            </a:endParaRPr>
          </a:p>
        </p:txBody>
      </p:sp>
      <p:sp>
        <p:nvSpPr>
          <p:cNvPr id="16" name="TextBox 15"/>
          <p:cNvSpPr txBox="1"/>
          <p:nvPr/>
        </p:nvSpPr>
        <p:spPr>
          <a:xfrm>
            <a:off x="8397608" y="3417146"/>
            <a:ext cx="2739282" cy="369332"/>
          </a:xfrm>
          <a:prstGeom prst="rect">
            <a:avLst/>
          </a:prstGeom>
          <a:noFill/>
        </p:spPr>
        <p:txBody>
          <a:bodyPr wrap="square" rtlCol="0">
            <a:spAutoFit/>
          </a:bodyPr>
          <a:lstStyle/>
          <a:p>
            <a:r>
              <a:rPr lang="en-US" dirty="0" smtClean="0">
                <a:solidFill>
                  <a:schemeClr val="accent2">
                    <a:lumMod val="75000"/>
                  </a:schemeClr>
                </a:solidFill>
              </a:rPr>
              <a:t>Popular schools in </a:t>
            </a:r>
            <a:r>
              <a:rPr lang="en-US" dirty="0" err="1" smtClean="0">
                <a:solidFill>
                  <a:schemeClr val="accent2">
                    <a:lumMod val="75000"/>
                  </a:schemeClr>
                </a:solidFill>
              </a:rPr>
              <a:t>florence</a:t>
            </a:r>
            <a:endParaRPr lang="en-US" dirty="0" smtClean="0">
              <a:solidFill>
                <a:schemeClr val="accent2">
                  <a:lumMod val="75000"/>
                </a:schemeClr>
              </a:solidFill>
            </a:endParaRPr>
          </a:p>
        </p:txBody>
      </p:sp>
      <p:sp>
        <p:nvSpPr>
          <p:cNvPr id="17" name="TextBox 16"/>
          <p:cNvSpPr txBox="1"/>
          <p:nvPr/>
        </p:nvSpPr>
        <p:spPr>
          <a:xfrm>
            <a:off x="1898985" y="4736799"/>
            <a:ext cx="3370798" cy="369332"/>
          </a:xfrm>
          <a:prstGeom prst="rect">
            <a:avLst/>
          </a:prstGeom>
          <a:noFill/>
        </p:spPr>
        <p:txBody>
          <a:bodyPr wrap="square" rtlCol="0">
            <a:spAutoFit/>
          </a:bodyPr>
          <a:lstStyle/>
          <a:p>
            <a:r>
              <a:rPr lang="en-US" dirty="0" smtClean="0">
                <a:solidFill>
                  <a:schemeClr val="accent2">
                    <a:lumMod val="75000"/>
                  </a:schemeClr>
                </a:solidFill>
              </a:rPr>
              <a:t>Florence places to go</a:t>
            </a:r>
          </a:p>
        </p:txBody>
      </p:sp>
      <p:sp>
        <p:nvSpPr>
          <p:cNvPr id="18" name="TextBox 17"/>
          <p:cNvSpPr txBox="1"/>
          <p:nvPr/>
        </p:nvSpPr>
        <p:spPr>
          <a:xfrm>
            <a:off x="1615699" y="5760833"/>
            <a:ext cx="3370798" cy="369332"/>
          </a:xfrm>
          <a:prstGeom prst="rect">
            <a:avLst/>
          </a:prstGeom>
          <a:noFill/>
        </p:spPr>
        <p:txBody>
          <a:bodyPr wrap="square" rtlCol="0">
            <a:spAutoFit/>
          </a:bodyPr>
          <a:lstStyle/>
          <a:p>
            <a:r>
              <a:rPr lang="en-US" dirty="0" smtClean="0">
                <a:solidFill>
                  <a:schemeClr val="accent2">
                    <a:lumMod val="75000"/>
                  </a:schemeClr>
                </a:solidFill>
              </a:rPr>
              <a:t>Cities similar to </a:t>
            </a:r>
            <a:r>
              <a:rPr lang="en-US" dirty="0" err="1" smtClean="0">
                <a:solidFill>
                  <a:schemeClr val="accent2">
                    <a:lumMod val="75000"/>
                  </a:schemeClr>
                </a:solidFill>
              </a:rPr>
              <a:t>florence</a:t>
            </a:r>
            <a:endParaRPr lang="en-US" dirty="0" smtClean="0">
              <a:solidFill>
                <a:schemeClr val="accent2">
                  <a:lumMod val="75000"/>
                </a:schemeClr>
              </a:solidFill>
            </a:endParaRPr>
          </a:p>
        </p:txBody>
      </p:sp>
      <p:sp>
        <p:nvSpPr>
          <p:cNvPr id="19" name="TextBox 18"/>
          <p:cNvSpPr txBox="1"/>
          <p:nvPr/>
        </p:nvSpPr>
        <p:spPr>
          <a:xfrm>
            <a:off x="8646852" y="848220"/>
            <a:ext cx="2151018" cy="369332"/>
          </a:xfrm>
          <a:prstGeom prst="rect">
            <a:avLst/>
          </a:prstGeom>
          <a:noFill/>
        </p:spPr>
        <p:txBody>
          <a:bodyPr wrap="square" rtlCol="0">
            <a:spAutoFit/>
          </a:bodyPr>
          <a:lstStyle/>
          <a:p>
            <a:r>
              <a:rPr lang="en-US" dirty="0" smtClean="0">
                <a:solidFill>
                  <a:schemeClr val="accent2">
                    <a:lumMod val="75000"/>
                  </a:schemeClr>
                </a:solidFill>
              </a:rPr>
              <a:t>Florence photos</a:t>
            </a:r>
          </a:p>
        </p:txBody>
      </p:sp>
      <p:sp>
        <p:nvSpPr>
          <p:cNvPr id="20" name="TextBox 19"/>
          <p:cNvSpPr txBox="1"/>
          <p:nvPr/>
        </p:nvSpPr>
        <p:spPr>
          <a:xfrm>
            <a:off x="8531678" y="2344337"/>
            <a:ext cx="2151018" cy="369332"/>
          </a:xfrm>
          <a:prstGeom prst="rect">
            <a:avLst/>
          </a:prstGeom>
          <a:noFill/>
        </p:spPr>
        <p:txBody>
          <a:bodyPr wrap="square" rtlCol="0">
            <a:spAutoFit/>
          </a:bodyPr>
          <a:lstStyle/>
          <a:p>
            <a:r>
              <a:rPr lang="en-US" dirty="0" smtClean="0">
                <a:solidFill>
                  <a:schemeClr val="accent2">
                    <a:lumMod val="75000"/>
                  </a:schemeClr>
                </a:solidFill>
              </a:rPr>
              <a:t>How big is </a:t>
            </a:r>
            <a:r>
              <a:rPr lang="en-US" dirty="0" err="1" smtClean="0">
                <a:solidFill>
                  <a:schemeClr val="accent2">
                    <a:lumMod val="75000"/>
                  </a:schemeClr>
                </a:solidFill>
              </a:rPr>
              <a:t>florence</a:t>
            </a:r>
            <a:endParaRPr lang="en-US" dirty="0">
              <a:solidFill>
                <a:schemeClr val="accent2">
                  <a:lumMod val="75000"/>
                </a:schemeClr>
              </a:solidFill>
            </a:endParaRPr>
          </a:p>
        </p:txBody>
      </p:sp>
      <p:sp>
        <p:nvSpPr>
          <p:cNvPr id="21" name="TextBox 20"/>
          <p:cNvSpPr txBox="1"/>
          <p:nvPr/>
        </p:nvSpPr>
        <p:spPr>
          <a:xfrm>
            <a:off x="8357294" y="4710228"/>
            <a:ext cx="3493330" cy="1569660"/>
          </a:xfrm>
          <a:prstGeom prst="rect">
            <a:avLst/>
          </a:prstGeom>
          <a:noFill/>
          <a:ln w="25400">
            <a:solidFill>
              <a:schemeClr val="accent2"/>
            </a:solidFill>
          </a:ln>
          <a:effectLst>
            <a:outerShdw blurRad="50800" dist="38100" dir="8100000" algn="tr" rotWithShape="0">
              <a:prstClr val="black">
                <a:alpha val="40000"/>
              </a:prstClr>
            </a:outerShdw>
          </a:effectLst>
        </p:spPr>
        <p:txBody>
          <a:bodyPr wrap="square" rtlCol="0">
            <a:spAutoFit/>
          </a:bodyPr>
          <a:lstStyle/>
          <a:p>
            <a:r>
              <a:rPr lang="en-US" sz="2400" dirty="0" smtClean="0">
                <a:solidFill>
                  <a:schemeClr val="accent1">
                    <a:lumMod val="75000"/>
                  </a:schemeClr>
                </a:solidFill>
              </a:rPr>
              <a:t>One single Entity Pane can answer many user queries and satisfy users’ diverse information needs</a:t>
            </a:r>
          </a:p>
        </p:txBody>
      </p:sp>
      <p:cxnSp>
        <p:nvCxnSpPr>
          <p:cNvPr id="23" name="Straight Arrow Connector 22"/>
          <p:cNvCxnSpPr/>
          <p:nvPr/>
        </p:nvCxnSpPr>
        <p:spPr>
          <a:xfrm>
            <a:off x="4200858" y="2298556"/>
            <a:ext cx="617164" cy="2790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155423" y="2746680"/>
            <a:ext cx="671307" cy="29400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367556" y="3935379"/>
            <a:ext cx="459174" cy="21823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971271" y="4951589"/>
            <a:ext cx="757473" cy="321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025684" y="5934087"/>
            <a:ext cx="742190" cy="2412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9" idx="1"/>
          </p:cNvCxnSpPr>
          <p:nvPr/>
        </p:nvCxnSpPr>
        <p:spPr>
          <a:xfrm flipH="1">
            <a:off x="8072651" y="1032886"/>
            <a:ext cx="574201" cy="16570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0" idx="1"/>
          </p:cNvCxnSpPr>
          <p:nvPr/>
        </p:nvCxnSpPr>
        <p:spPr>
          <a:xfrm flipH="1">
            <a:off x="6387930" y="2529003"/>
            <a:ext cx="2143748" cy="3961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695446" y="3094954"/>
            <a:ext cx="1043138" cy="17086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6" idx="1"/>
          </p:cNvCxnSpPr>
          <p:nvPr/>
        </p:nvCxnSpPr>
        <p:spPr>
          <a:xfrm flipH="1" flipV="1">
            <a:off x="7671309" y="3549717"/>
            <a:ext cx="726299" cy="5209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1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Co-occurrence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pPr marL="228600" lvl="1">
              <a:spcBef>
                <a:spcPts val="1000"/>
              </a:spcBef>
            </a:pPr>
            <a:r>
              <a:rPr lang="en-US" dirty="0"/>
              <a:t>Wikipedia Pages</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110</a:t>
            </a:fld>
            <a:endParaRPr lang="en-US"/>
          </a:p>
        </p:txBody>
      </p:sp>
      <p:grpSp>
        <p:nvGrpSpPr>
          <p:cNvPr id="69" name="Group 68"/>
          <p:cNvGrpSpPr/>
          <p:nvPr/>
        </p:nvGrpSpPr>
        <p:grpSpPr>
          <a:xfrm>
            <a:off x="1258142" y="2060606"/>
            <a:ext cx="1770476" cy="3570236"/>
            <a:chOff x="1258142" y="2060606"/>
            <a:chExt cx="1770476" cy="3570236"/>
          </a:xfrm>
        </p:grpSpPr>
        <p:grpSp>
          <p:nvGrpSpPr>
            <p:cNvPr id="9" name="Group 8"/>
            <p:cNvGrpSpPr/>
            <p:nvPr/>
          </p:nvGrpSpPr>
          <p:grpSpPr>
            <a:xfrm>
              <a:off x="1456766" y="2670764"/>
              <a:ext cx="1395506" cy="967305"/>
              <a:chOff x="1003662" y="2771776"/>
              <a:chExt cx="1819275" cy="1251743"/>
            </a:xfrm>
          </p:grpSpPr>
          <p:pic>
            <p:nvPicPr>
              <p:cNvPr id="7" name="Picture 6"/>
              <p:cNvPicPr>
                <a:picLocks noChangeAspect="1"/>
              </p:cNvPicPr>
              <p:nvPr/>
            </p:nvPicPr>
            <p:blipFill>
              <a:blip r:embed="rId3"/>
              <a:stretch>
                <a:fillRect/>
              </a:stretch>
            </p:blipFill>
            <p:spPr>
              <a:xfrm>
                <a:off x="1341800" y="3023394"/>
                <a:ext cx="1143000" cy="1000125"/>
              </a:xfrm>
              <a:prstGeom prst="rect">
                <a:avLst/>
              </a:prstGeom>
            </p:spPr>
          </p:pic>
          <p:pic>
            <p:nvPicPr>
              <p:cNvPr id="8" name="Picture 7"/>
              <p:cNvPicPr>
                <a:picLocks noChangeAspect="1"/>
              </p:cNvPicPr>
              <p:nvPr/>
            </p:nvPicPr>
            <p:blipFill>
              <a:blip r:embed="rId4"/>
              <a:stretch>
                <a:fillRect/>
              </a:stretch>
            </p:blipFill>
            <p:spPr>
              <a:xfrm>
                <a:off x="1003662" y="2771776"/>
                <a:ext cx="1819275" cy="323850"/>
              </a:xfrm>
              <a:prstGeom prst="rect">
                <a:avLst/>
              </a:prstGeom>
            </p:spPr>
          </p:pic>
        </p:grpSp>
        <p:grpSp>
          <p:nvGrpSpPr>
            <p:cNvPr id="13" name="Group 12"/>
            <p:cNvGrpSpPr/>
            <p:nvPr/>
          </p:nvGrpSpPr>
          <p:grpSpPr>
            <a:xfrm>
              <a:off x="1439089" y="4310787"/>
              <a:ext cx="1413183" cy="1320055"/>
              <a:chOff x="4489675" y="3568817"/>
              <a:chExt cx="1695450" cy="1666098"/>
            </a:xfrm>
          </p:grpSpPr>
          <p:pic>
            <p:nvPicPr>
              <p:cNvPr id="10" name="Picture 9"/>
              <p:cNvPicPr>
                <a:picLocks noChangeAspect="1"/>
              </p:cNvPicPr>
              <p:nvPr/>
            </p:nvPicPr>
            <p:blipFill>
              <a:blip r:embed="rId5"/>
              <a:stretch>
                <a:fillRect/>
              </a:stretch>
            </p:blipFill>
            <p:spPr>
              <a:xfrm>
                <a:off x="4829795" y="3864092"/>
                <a:ext cx="1009692" cy="1370823"/>
              </a:xfrm>
              <a:prstGeom prst="rect">
                <a:avLst/>
              </a:prstGeom>
            </p:spPr>
          </p:pic>
          <p:pic>
            <p:nvPicPr>
              <p:cNvPr id="11" name="Picture 10"/>
              <p:cNvPicPr>
                <a:picLocks noChangeAspect="1"/>
              </p:cNvPicPr>
              <p:nvPr/>
            </p:nvPicPr>
            <p:blipFill>
              <a:blip r:embed="rId6"/>
              <a:stretch>
                <a:fillRect/>
              </a:stretch>
            </p:blipFill>
            <p:spPr>
              <a:xfrm>
                <a:off x="4489675" y="3568817"/>
                <a:ext cx="1695450" cy="295275"/>
              </a:xfrm>
              <a:prstGeom prst="rect">
                <a:avLst/>
              </a:prstGeom>
            </p:spPr>
          </p:pic>
        </p:grpSp>
        <p:cxnSp>
          <p:nvCxnSpPr>
            <p:cNvPr id="42" name="Straight Arrow Connector 41"/>
            <p:cNvCxnSpPr>
              <a:stCxn id="7" idx="2"/>
              <a:endCxn id="11" idx="0"/>
            </p:cNvCxnSpPr>
            <p:nvPr/>
          </p:nvCxnSpPr>
          <p:spPr>
            <a:xfrm flipH="1">
              <a:off x="2145681" y="3638069"/>
              <a:ext cx="8839" cy="672718"/>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1258142" y="2060606"/>
              <a:ext cx="1770476" cy="570653"/>
            </a:xfrm>
            <a:prstGeom prst="roundRect">
              <a:avLst/>
            </a:prstGeom>
            <a:noFill/>
            <a:ln w="254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smtClean="0">
                  <a:solidFill>
                    <a:srgbClr val="C00000"/>
                  </a:solidFill>
                </a:rPr>
                <a:t>Direct Link</a:t>
              </a:r>
              <a:endParaRPr lang="en-US" sz="2400" dirty="0">
                <a:solidFill>
                  <a:srgbClr val="C00000"/>
                </a:solidFill>
              </a:endParaRPr>
            </a:p>
          </p:txBody>
        </p:sp>
      </p:grpSp>
      <p:sp>
        <p:nvSpPr>
          <p:cNvPr id="61" name="Rounded Rectangle 60"/>
          <p:cNvSpPr/>
          <p:nvPr/>
        </p:nvSpPr>
        <p:spPr>
          <a:xfrm>
            <a:off x="1313984" y="2639010"/>
            <a:ext cx="1634441" cy="3133929"/>
          </a:xfrm>
          <a:prstGeom prst="roundRect">
            <a:avLst/>
          </a:prstGeom>
          <a:noFill/>
          <a:ln w="25400">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00" dirty="0">
              <a:solidFill>
                <a:srgbClr val="C00000"/>
              </a:solidFill>
            </a:endParaRPr>
          </a:p>
        </p:txBody>
      </p:sp>
      <p:grpSp>
        <p:nvGrpSpPr>
          <p:cNvPr id="70" name="Group 69"/>
          <p:cNvGrpSpPr/>
          <p:nvPr/>
        </p:nvGrpSpPr>
        <p:grpSpPr>
          <a:xfrm>
            <a:off x="3271755" y="2060605"/>
            <a:ext cx="2914948" cy="3570237"/>
            <a:chOff x="3271755" y="2060605"/>
            <a:chExt cx="2914948" cy="3570237"/>
          </a:xfrm>
        </p:grpSpPr>
        <p:grpSp>
          <p:nvGrpSpPr>
            <p:cNvPr id="14" name="Group 13"/>
            <p:cNvGrpSpPr/>
            <p:nvPr/>
          </p:nvGrpSpPr>
          <p:grpSpPr>
            <a:xfrm>
              <a:off x="3993849" y="2664851"/>
              <a:ext cx="1395506" cy="967305"/>
              <a:chOff x="1003662" y="2771776"/>
              <a:chExt cx="1819275" cy="1251743"/>
            </a:xfrm>
          </p:grpSpPr>
          <p:pic>
            <p:nvPicPr>
              <p:cNvPr id="15" name="Picture 14"/>
              <p:cNvPicPr>
                <a:picLocks noChangeAspect="1"/>
              </p:cNvPicPr>
              <p:nvPr/>
            </p:nvPicPr>
            <p:blipFill>
              <a:blip r:embed="rId3"/>
              <a:stretch>
                <a:fillRect/>
              </a:stretch>
            </p:blipFill>
            <p:spPr>
              <a:xfrm>
                <a:off x="1341800" y="3023394"/>
                <a:ext cx="1143000" cy="1000125"/>
              </a:xfrm>
              <a:prstGeom prst="rect">
                <a:avLst/>
              </a:prstGeom>
            </p:spPr>
          </p:pic>
          <p:pic>
            <p:nvPicPr>
              <p:cNvPr id="16" name="Picture 15"/>
              <p:cNvPicPr>
                <a:picLocks noChangeAspect="1"/>
              </p:cNvPicPr>
              <p:nvPr/>
            </p:nvPicPr>
            <p:blipFill>
              <a:blip r:embed="rId4"/>
              <a:stretch>
                <a:fillRect/>
              </a:stretch>
            </p:blipFill>
            <p:spPr>
              <a:xfrm>
                <a:off x="1003662" y="2771776"/>
                <a:ext cx="1819275" cy="323850"/>
              </a:xfrm>
              <a:prstGeom prst="rect">
                <a:avLst/>
              </a:prstGeom>
            </p:spPr>
          </p:pic>
        </p:grpSp>
        <p:grpSp>
          <p:nvGrpSpPr>
            <p:cNvPr id="17" name="Group 16"/>
            <p:cNvGrpSpPr/>
            <p:nvPr/>
          </p:nvGrpSpPr>
          <p:grpSpPr>
            <a:xfrm>
              <a:off x="3271755" y="4310787"/>
              <a:ext cx="1413183" cy="1320055"/>
              <a:chOff x="4489675" y="3568817"/>
              <a:chExt cx="1695450" cy="1666098"/>
            </a:xfrm>
          </p:grpSpPr>
          <p:pic>
            <p:nvPicPr>
              <p:cNvPr id="18" name="Picture 17"/>
              <p:cNvPicPr>
                <a:picLocks noChangeAspect="1"/>
              </p:cNvPicPr>
              <p:nvPr/>
            </p:nvPicPr>
            <p:blipFill>
              <a:blip r:embed="rId5"/>
              <a:stretch>
                <a:fillRect/>
              </a:stretch>
            </p:blipFill>
            <p:spPr>
              <a:xfrm>
                <a:off x="4829795" y="3864092"/>
                <a:ext cx="1009692" cy="1370823"/>
              </a:xfrm>
              <a:prstGeom prst="rect">
                <a:avLst/>
              </a:prstGeom>
            </p:spPr>
          </p:pic>
          <p:pic>
            <p:nvPicPr>
              <p:cNvPr id="19" name="Picture 18"/>
              <p:cNvPicPr>
                <a:picLocks noChangeAspect="1"/>
              </p:cNvPicPr>
              <p:nvPr/>
            </p:nvPicPr>
            <p:blipFill>
              <a:blip r:embed="rId6"/>
              <a:stretch>
                <a:fillRect/>
              </a:stretch>
            </p:blipFill>
            <p:spPr>
              <a:xfrm>
                <a:off x="4489675" y="3568817"/>
                <a:ext cx="1695450" cy="295275"/>
              </a:xfrm>
              <a:prstGeom prst="rect">
                <a:avLst/>
              </a:prstGeom>
            </p:spPr>
          </p:pic>
        </p:grpSp>
        <p:grpSp>
          <p:nvGrpSpPr>
            <p:cNvPr id="22" name="Group 21"/>
            <p:cNvGrpSpPr/>
            <p:nvPr/>
          </p:nvGrpSpPr>
          <p:grpSpPr>
            <a:xfrm>
              <a:off x="4863751" y="4310787"/>
              <a:ext cx="1322952" cy="1320055"/>
              <a:chOff x="4974011" y="4210845"/>
              <a:chExt cx="1533525" cy="1671937"/>
            </a:xfrm>
          </p:grpSpPr>
          <p:pic>
            <p:nvPicPr>
              <p:cNvPr id="20" name="Picture 19"/>
              <p:cNvPicPr>
                <a:picLocks noChangeAspect="1"/>
              </p:cNvPicPr>
              <p:nvPr/>
            </p:nvPicPr>
            <p:blipFill>
              <a:blip r:embed="rId7"/>
              <a:stretch>
                <a:fillRect/>
              </a:stretch>
            </p:blipFill>
            <p:spPr>
              <a:xfrm>
                <a:off x="5238692" y="4520521"/>
                <a:ext cx="973044" cy="1362261"/>
              </a:xfrm>
              <a:prstGeom prst="rect">
                <a:avLst/>
              </a:prstGeom>
            </p:spPr>
          </p:pic>
          <p:pic>
            <p:nvPicPr>
              <p:cNvPr id="21" name="Picture 20"/>
              <p:cNvPicPr>
                <a:picLocks noChangeAspect="1"/>
              </p:cNvPicPr>
              <p:nvPr/>
            </p:nvPicPr>
            <p:blipFill>
              <a:blip r:embed="rId8"/>
              <a:stretch>
                <a:fillRect/>
              </a:stretch>
            </p:blipFill>
            <p:spPr>
              <a:xfrm>
                <a:off x="4974011" y="4210845"/>
                <a:ext cx="1533525" cy="285750"/>
              </a:xfrm>
              <a:prstGeom prst="rect">
                <a:avLst/>
              </a:prstGeom>
            </p:spPr>
          </p:pic>
        </p:grpSp>
        <p:cxnSp>
          <p:nvCxnSpPr>
            <p:cNvPr id="43" name="Straight Arrow Connector 42"/>
            <p:cNvCxnSpPr>
              <a:endCxn id="19" idx="0"/>
            </p:cNvCxnSpPr>
            <p:nvPr/>
          </p:nvCxnSpPr>
          <p:spPr>
            <a:xfrm flipH="1">
              <a:off x="3978347" y="3647520"/>
              <a:ext cx="455956" cy="663267"/>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1" idx="0"/>
            </p:cNvCxnSpPr>
            <p:nvPr/>
          </p:nvCxnSpPr>
          <p:spPr>
            <a:xfrm>
              <a:off x="4921425" y="3631392"/>
              <a:ext cx="603802" cy="679395"/>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a:xfrm>
              <a:off x="3754751" y="2060605"/>
              <a:ext cx="1770476" cy="570653"/>
            </a:xfrm>
            <a:prstGeom prst="roundRect">
              <a:avLst/>
            </a:prstGeom>
            <a:noFill/>
            <a:ln w="254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smtClean="0">
                  <a:solidFill>
                    <a:srgbClr val="C00000"/>
                  </a:solidFill>
                </a:rPr>
                <a:t>Shared Link</a:t>
              </a:r>
              <a:endParaRPr lang="en-US" sz="2400" dirty="0">
                <a:solidFill>
                  <a:srgbClr val="C00000"/>
                </a:solidFill>
              </a:endParaRPr>
            </a:p>
          </p:txBody>
        </p:sp>
      </p:grpSp>
      <p:grpSp>
        <p:nvGrpSpPr>
          <p:cNvPr id="71" name="Group 70"/>
          <p:cNvGrpSpPr/>
          <p:nvPr/>
        </p:nvGrpSpPr>
        <p:grpSpPr>
          <a:xfrm>
            <a:off x="6239681" y="2010739"/>
            <a:ext cx="2425296" cy="3620103"/>
            <a:chOff x="6239681" y="2010739"/>
            <a:chExt cx="2425296" cy="3620103"/>
          </a:xfrm>
        </p:grpSpPr>
        <p:grpSp>
          <p:nvGrpSpPr>
            <p:cNvPr id="23" name="Group 22"/>
            <p:cNvGrpSpPr/>
            <p:nvPr/>
          </p:nvGrpSpPr>
          <p:grpSpPr>
            <a:xfrm>
              <a:off x="6239681" y="2664851"/>
              <a:ext cx="1395506" cy="967305"/>
              <a:chOff x="1003662" y="2771776"/>
              <a:chExt cx="1819275" cy="1251743"/>
            </a:xfrm>
          </p:grpSpPr>
          <p:pic>
            <p:nvPicPr>
              <p:cNvPr id="24" name="Picture 23"/>
              <p:cNvPicPr>
                <a:picLocks noChangeAspect="1"/>
              </p:cNvPicPr>
              <p:nvPr/>
            </p:nvPicPr>
            <p:blipFill>
              <a:blip r:embed="rId3"/>
              <a:stretch>
                <a:fillRect/>
              </a:stretch>
            </p:blipFill>
            <p:spPr>
              <a:xfrm>
                <a:off x="1341800" y="3023394"/>
                <a:ext cx="1143000" cy="1000125"/>
              </a:xfrm>
              <a:prstGeom prst="rect">
                <a:avLst/>
              </a:prstGeom>
            </p:spPr>
          </p:pic>
          <p:pic>
            <p:nvPicPr>
              <p:cNvPr id="25" name="Picture 24"/>
              <p:cNvPicPr>
                <a:picLocks noChangeAspect="1"/>
              </p:cNvPicPr>
              <p:nvPr/>
            </p:nvPicPr>
            <p:blipFill>
              <a:blip r:embed="rId4"/>
              <a:stretch>
                <a:fillRect/>
              </a:stretch>
            </p:blipFill>
            <p:spPr>
              <a:xfrm>
                <a:off x="1003662" y="2771776"/>
                <a:ext cx="1819275" cy="323850"/>
              </a:xfrm>
              <a:prstGeom prst="rect">
                <a:avLst/>
              </a:prstGeom>
            </p:spPr>
          </p:pic>
        </p:grpSp>
        <p:grpSp>
          <p:nvGrpSpPr>
            <p:cNvPr id="27" name="Group 26"/>
            <p:cNvGrpSpPr/>
            <p:nvPr/>
          </p:nvGrpSpPr>
          <p:grpSpPr>
            <a:xfrm>
              <a:off x="6881948" y="4310787"/>
              <a:ext cx="1413183" cy="1320055"/>
              <a:chOff x="4489675" y="3568817"/>
              <a:chExt cx="1695450" cy="1666098"/>
            </a:xfrm>
          </p:grpSpPr>
          <p:pic>
            <p:nvPicPr>
              <p:cNvPr id="28" name="Picture 27"/>
              <p:cNvPicPr>
                <a:picLocks noChangeAspect="1"/>
              </p:cNvPicPr>
              <p:nvPr/>
            </p:nvPicPr>
            <p:blipFill>
              <a:blip r:embed="rId5"/>
              <a:stretch>
                <a:fillRect/>
              </a:stretch>
            </p:blipFill>
            <p:spPr>
              <a:xfrm>
                <a:off x="4829795" y="3864092"/>
                <a:ext cx="1009692" cy="1370823"/>
              </a:xfrm>
              <a:prstGeom prst="rect">
                <a:avLst/>
              </a:prstGeom>
            </p:spPr>
          </p:pic>
          <p:pic>
            <p:nvPicPr>
              <p:cNvPr id="29" name="Picture 28"/>
              <p:cNvPicPr>
                <a:picLocks noChangeAspect="1"/>
              </p:cNvPicPr>
              <p:nvPr/>
            </p:nvPicPr>
            <p:blipFill>
              <a:blip r:embed="rId6"/>
              <a:stretch>
                <a:fillRect/>
              </a:stretch>
            </p:blipFill>
            <p:spPr>
              <a:xfrm>
                <a:off x="4489675" y="3568817"/>
                <a:ext cx="1695450" cy="295275"/>
              </a:xfrm>
              <a:prstGeom prst="rect">
                <a:avLst/>
              </a:prstGeom>
            </p:spPr>
          </p:pic>
        </p:grpSp>
        <p:grpSp>
          <p:nvGrpSpPr>
            <p:cNvPr id="31" name="Group 30"/>
            <p:cNvGrpSpPr/>
            <p:nvPr/>
          </p:nvGrpSpPr>
          <p:grpSpPr>
            <a:xfrm>
              <a:off x="7872965" y="2554933"/>
              <a:ext cx="792012" cy="1076459"/>
              <a:chOff x="8344934" y="2539569"/>
              <a:chExt cx="1019175" cy="1483950"/>
            </a:xfrm>
          </p:grpSpPr>
          <p:pic>
            <p:nvPicPr>
              <p:cNvPr id="26" name="Picture 25"/>
              <p:cNvPicPr>
                <a:picLocks noChangeAspect="1"/>
              </p:cNvPicPr>
              <p:nvPr/>
            </p:nvPicPr>
            <p:blipFill>
              <a:blip r:embed="rId9"/>
              <a:stretch>
                <a:fillRect/>
              </a:stretch>
            </p:blipFill>
            <p:spPr>
              <a:xfrm>
                <a:off x="8344934" y="2539569"/>
                <a:ext cx="1019175" cy="352425"/>
              </a:xfrm>
              <a:prstGeom prst="rect">
                <a:avLst/>
              </a:prstGeom>
            </p:spPr>
          </p:pic>
          <p:pic>
            <p:nvPicPr>
              <p:cNvPr id="30" name="Picture 29"/>
              <p:cNvPicPr>
                <a:picLocks noChangeAspect="1"/>
              </p:cNvPicPr>
              <p:nvPr/>
            </p:nvPicPr>
            <p:blipFill>
              <a:blip r:embed="rId10"/>
              <a:stretch>
                <a:fillRect/>
              </a:stretch>
            </p:blipFill>
            <p:spPr>
              <a:xfrm>
                <a:off x="8392047" y="2896491"/>
                <a:ext cx="972062" cy="1127028"/>
              </a:xfrm>
              <a:prstGeom prst="rect">
                <a:avLst/>
              </a:prstGeom>
            </p:spPr>
          </p:pic>
        </p:grpSp>
        <p:cxnSp>
          <p:nvCxnSpPr>
            <p:cNvPr id="48" name="Straight Arrow Connector 47"/>
            <p:cNvCxnSpPr/>
            <p:nvPr/>
          </p:nvCxnSpPr>
          <p:spPr>
            <a:xfrm>
              <a:off x="6949272" y="3631392"/>
              <a:ext cx="426542" cy="733955"/>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0" idx="2"/>
            </p:cNvCxnSpPr>
            <p:nvPr/>
          </p:nvCxnSpPr>
          <p:spPr>
            <a:xfrm flipH="1">
              <a:off x="7773739" y="3631392"/>
              <a:ext cx="513538" cy="733955"/>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a:off x="6384207" y="2010739"/>
              <a:ext cx="2212190" cy="570653"/>
            </a:xfrm>
            <a:prstGeom prst="roundRect">
              <a:avLst/>
            </a:prstGeom>
            <a:noFill/>
            <a:ln w="254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smtClean="0">
                  <a:solidFill>
                    <a:srgbClr val="C00000"/>
                  </a:solidFill>
                </a:rPr>
                <a:t>Shared Backlink</a:t>
              </a:r>
              <a:endParaRPr lang="en-US" sz="2400" dirty="0">
                <a:solidFill>
                  <a:srgbClr val="C00000"/>
                </a:solidFill>
              </a:endParaRPr>
            </a:p>
          </p:txBody>
        </p:sp>
      </p:grpSp>
      <p:grpSp>
        <p:nvGrpSpPr>
          <p:cNvPr id="72" name="Group 71"/>
          <p:cNvGrpSpPr/>
          <p:nvPr/>
        </p:nvGrpSpPr>
        <p:grpSpPr>
          <a:xfrm>
            <a:off x="9035846" y="1992928"/>
            <a:ext cx="2527695" cy="3770785"/>
            <a:chOff x="9035846" y="1992928"/>
            <a:chExt cx="2527695" cy="3770785"/>
          </a:xfrm>
        </p:grpSpPr>
        <p:grpSp>
          <p:nvGrpSpPr>
            <p:cNvPr id="32" name="Group 31"/>
            <p:cNvGrpSpPr/>
            <p:nvPr/>
          </p:nvGrpSpPr>
          <p:grpSpPr>
            <a:xfrm>
              <a:off x="9311635" y="2635878"/>
              <a:ext cx="1395506" cy="967305"/>
              <a:chOff x="1003662" y="2771776"/>
              <a:chExt cx="1819275" cy="1251743"/>
            </a:xfrm>
          </p:grpSpPr>
          <p:pic>
            <p:nvPicPr>
              <p:cNvPr id="33" name="Picture 32"/>
              <p:cNvPicPr>
                <a:picLocks noChangeAspect="1"/>
              </p:cNvPicPr>
              <p:nvPr/>
            </p:nvPicPr>
            <p:blipFill>
              <a:blip r:embed="rId3"/>
              <a:stretch>
                <a:fillRect/>
              </a:stretch>
            </p:blipFill>
            <p:spPr>
              <a:xfrm>
                <a:off x="1341800" y="3023394"/>
                <a:ext cx="1143000" cy="1000125"/>
              </a:xfrm>
              <a:prstGeom prst="rect">
                <a:avLst/>
              </a:prstGeom>
            </p:spPr>
          </p:pic>
          <p:pic>
            <p:nvPicPr>
              <p:cNvPr id="34" name="Picture 33"/>
              <p:cNvPicPr>
                <a:picLocks noChangeAspect="1"/>
              </p:cNvPicPr>
              <p:nvPr/>
            </p:nvPicPr>
            <p:blipFill>
              <a:blip r:embed="rId4"/>
              <a:stretch>
                <a:fillRect/>
              </a:stretch>
            </p:blipFill>
            <p:spPr>
              <a:xfrm>
                <a:off x="1003662" y="2771776"/>
                <a:ext cx="1819275" cy="323850"/>
              </a:xfrm>
              <a:prstGeom prst="rect">
                <a:avLst/>
              </a:prstGeom>
            </p:spPr>
          </p:pic>
        </p:grpSp>
        <p:grpSp>
          <p:nvGrpSpPr>
            <p:cNvPr id="37" name="Group 36"/>
            <p:cNvGrpSpPr/>
            <p:nvPr/>
          </p:nvGrpSpPr>
          <p:grpSpPr>
            <a:xfrm>
              <a:off x="10749892" y="3703433"/>
              <a:ext cx="813649" cy="1054392"/>
              <a:chOff x="9344178" y="3037774"/>
              <a:chExt cx="1104900" cy="1385818"/>
            </a:xfrm>
          </p:grpSpPr>
          <p:pic>
            <p:nvPicPr>
              <p:cNvPr id="35" name="Picture 34"/>
              <p:cNvPicPr>
                <a:picLocks noChangeAspect="1"/>
              </p:cNvPicPr>
              <p:nvPr/>
            </p:nvPicPr>
            <p:blipFill>
              <a:blip r:embed="rId11"/>
              <a:stretch>
                <a:fillRect/>
              </a:stretch>
            </p:blipFill>
            <p:spPr>
              <a:xfrm>
                <a:off x="9474249" y="3345305"/>
                <a:ext cx="903635" cy="1078287"/>
              </a:xfrm>
              <a:prstGeom prst="rect">
                <a:avLst/>
              </a:prstGeom>
            </p:spPr>
          </p:pic>
          <p:pic>
            <p:nvPicPr>
              <p:cNvPr id="36" name="Picture 35"/>
              <p:cNvPicPr>
                <a:picLocks noChangeAspect="1"/>
              </p:cNvPicPr>
              <p:nvPr/>
            </p:nvPicPr>
            <p:blipFill>
              <a:blip r:embed="rId12"/>
              <a:stretch>
                <a:fillRect/>
              </a:stretch>
            </p:blipFill>
            <p:spPr>
              <a:xfrm>
                <a:off x="9344178" y="3037774"/>
                <a:ext cx="1104900" cy="361950"/>
              </a:xfrm>
              <a:prstGeom prst="rect">
                <a:avLst/>
              </a:prstGeom>
            </p:spPr>
          </p:pic>
        </p:grpSp>
        <p:grpSp>
          <p:nvGrpSpPr>
            <p:cNvPr id="40" name="Group 39"/>
            <p:cNvGrpSpPr/>
            <p:nvPr/>
          </p:nvGrpSpPr>
          <p:grpSpPr>
            <a:xfrm>
              <a:off x="9516647" y="4757825"/>
              <a:ext cx="931105" cy="1005888"/>
              <a:chOff x="9556436" y="5105201"/>
              <a:chExt cx="1219200" cy="1387027"/>
            </a:xfrm>
          </p:grpSpPr>
          <p:pic>
            <p:nvPicPr>
              <p:cNvPr id="38" name="Picture 37"/>
              <p:cNvPicPr>
                <a:picLocks noChangeAspect="1"/>
              </p:cNvPicPr>
              <p:nvPr/>
            </p:nvPicPr>
            <p:blipFill>
              <a:blip r:embed="rId13"/>
              <a:stretch>
                <a:fillRect/>
              </a:stretch>
            </p:blipFill>
            <p:spPr>
              <a:xfrm>
                <a:off x="9696274" y="5438576"/>
                <a:ext cx="987205" cy="1053652"/>
              </a:xfrm>
              <a:prstGeom prst="rect">
                <a:avLst/>
              </a:prstGeom>
            </p:spPr>
          </p:pic>
          <p:pic>
            <p:nvPicPr>
              <p:cNvPr id="39" name="Picture 38"/>
              <p:cNvPicPr>
                <a:picLocks noChangeAspect="1"/>
              </p:cNvPicPr>
              <p:nvPr/>
            </p:nvPicPr>
            <p:blipFill>
              <a:blip r:embed="rId14"/>
              <a:stretch>
                <a:fillRect/>
              </a:stretch>
            </p:blipFill>
            <p:spPr>
              <a:xfrm>
                <a:off x="9556436" y="5105201"/>
                <a:ext cx="1219200" cy="333375"/>
              </a:xfrm>
              <a:prstGeom prst="rect">
                <a:avLst/>
              </a:prstGeom>
            </p:spPr>
          </p:pic>
        </p:grpSp>
        <p:cxnSp>
          <p:nvCxnSpPr>
            <p:cNvPr id="56" name="Straight Arrow Connector 55"/>
            <p:cNvCxnSpPr/>
            <p:nvPr/>
          </p:nvCxnSpPr>
          <p:spPr>
            <a:xfrm>
              <a:off x="10293356" y="3446548"/>
              <a:ext cx="499892" cy="594232"/>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10447752" y="4480541"/>
              <a:ext cx="371106" cy="797629"/>
            </a:xfrm>
            <a:prstGeom prst="straightConnector1">
              <a:avLst/>
            </a:prstGeom>
            <a:ln w="3175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9035846" y="1992928"/>
              <a:ext cx="1947084" cy="570653"/>
            </a:xfrm>
            <a:prstGeom prst="roundRect">
              <a:avLst/>
            </a:prstGeom>
            <a:noFill/>
            <a:ln w="254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smtClean="0">
                  <a:solidFill>
                    <a:srgbClr val="C00000"/>
                  </a:solidFill>
                </a:rPr>
                <a:t>Directed Path</a:t>
              </a:r>
              <a:endParaRPr lang="en-US" sz="2400" dirty="0">
                <a:solidFill>
                  <a:srgbClr val="C00000"/>
                </a:solidFill>
              </a:endParaRPr>
            </a:p>
          </p:txBody>
        </p:sp>
      </p:grpSp>
      <p:sp>
        <p:nvSpPr>
          <p:cNvPr id="64" name="Rounded Rectangle 63"/>
          <p:cNvSpPr/>
          <p:nvPr/>
        </p:nvSpPr>
        <p:spPr>
          <a:xfrm>
            <a:off x="6147301" y="2563284"/>
            <a:ext cx="2686003" cy="1140149"/>
          </a:xfrm>
          <a:prstGeom prst="roundRect">
            <a:avLst/>
          </a:prstGeom>
          <a:noFill/>
          <a:ln w="25400">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00" dirty="0">
              <a:solidFill>
                <a:srgbClr val="C00000"/>
              </a:solidFill>
            </a:endParaRPr>
          </a:p>
        </p:txBody>
      </p:sp>
      <p:sp>
        <p:nvSpPr>
          <p:cNvPr id="65" name="Rounded Rectangle 64"/>
          <p:cNvSpPr/>
          <p:nvPr/>
        </p:nvSpPr>
        <p:spPr>
          <a:xfrm>
            <a:off x="9226235" y="2563285"/>
            <a:ext cx="1527379" cy="3294308"/>
          </a:xfrm>
          <a:prstGeom prst="roundRect">
            <a:avLst/>
          </a:prstGeom>
          <a:noFill/>
          <a:ln w="25400">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00" dirty="0">
              <a:solidFill>
                <a:srgbClr val="C00000"/>
              </a:solidFill>
            </a:endParaRPr>
          </a:p>
        </p:txBody>
      </p:sp>
      <p:sp>
        <p:nvSpPr>
          <p:cNvPr id="62" name="Rounded Rectangle 61"/>
          <p:cNvSpPr/>
          <p:nvPr/>
        </p:nvSpPr>
        <p:spPr>
          <a:xfrm>
            <a:off x="3241558" y="4205974"/>
            <a:ext cx="3014541" cy="1557739"/>
          </a:xfrm>
          <a:prstGeom prst="roundRect">
            <a:avLst/>
          </a:prstGeom>
          <a:noFill/>
          <a:ln w="25400">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00" dirty="0">
              <a:solidFill>
                <a:srgbClr val="C00000"/>
              </a:solidFill>
            </a:endParaRPr>
          </a:p>
        </p:txBody>
      </p:sp>
      <p:sp>
        <p:nvSpPr>
          <p:cNvPr id="59" name="Rectangle 58"/>
          <p:cNvSpPr/>
          <p:nvPr/>
        </p:nvSpPr>
        <p:spPr>
          <a:xfrm>
            <a:off x="915273" y="6142623"/>
            <a:ext cx="10071893" cy="338554"/>
          </a:xfrm>
          <a:prstGeom prst="rect">
            <a:avLst/>
          </a:prstGeom>
        </p:spPr>
        <p:txBody>
          <a:bodyPr wrap="square">
            <a:spAutoFit/>
          </a:bodyPr>
          <a:lstStyle/>
          <a:p>
            <a:pPr algn="ctr"/>
            <a:r>
              <a:rPr lang="en-US" sz="1600" dirty="0">
                <a:solidFill>
                  <a:schemeClr val="accent2">
                    <a:lumMod val="50000"/>
                  </a:schemeClr>
                </a:solidFill>
              </a:rPr>
              <a:t>Exploratory Recommendations Using Wikipedia's Linking </a:t>
            </a:r>
            <a:r>
              <a:rPr lang="en-US" sz="1600" dirty="0" smtClean="0">
                <a:solidFill>
                  <a:schemeClr val="accent2">
                    <a:lumMod val="50000"/>
                  </a:schemeClr>
                </a:solidFill>
              </a:rPr>
              <a:t>Structure [</a:t>
            </a:r>
            <a:r>
              <a:rPr lang="en-US" sz="1600" dirty="0">
                <a:solidFill>
                  <a:schemeClr val="accent2">
                    <a:lumMod val="50000"/>
                  </a:schemeClr>
                </a:solidFill>
              </a:rPr>
              <a:t>Adrian M. </a:t>
            </a:r>
            <a:r>
              <a:rPr lang="en-US" sz="1600" dirty="0" err="1" smtClean="0">
                <a:solidFill>
                  <a:schemeClr val="accent2">
                    <a:lumMod val="50000"/>
                  </a:schemeClr>
                </a:solidFill>
              </a:rPr>
              <a:t>Kentsch</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err="1">
                <a:solidFill>
                  <a:schemeClr val="accent2">
                    <a:lumMod val="50000"/>
                  </a:schemeClr>
                </a:solidFill>
              </a:rPr>
              <a:t>Benelearn</a:t>
            </a:r>
            <a:r>
              <a:rPr lang="en-US" sz="1600" dirty="0">
                <a:solidFill>
                  <a:schemeClr val="accent2">
                    <a:lumMod val="50000"/>
                  </a:schemeClr>
                </a:solidFill>
              </a:rPr>
              <a:t> 2011]</a:t>
            </a:r>
          </a:p>
        </p:txBody>
      </p:sp>
    </p:spTree>
    <p:extLst>
      <p:ext uri="{BB962C8B-B14F-4D97-AF65-F5344CB8AC3E}">
        <p14:creationId xmlns:p14="http://schemas.microsoft.com/office/powerpoint/2010/main" val="21182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4" grpId="0" animBg="1"/>
      <p:bldP spid="65" grpId="0" animBg="1"/>
      <p:bldP spid="6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Co-occurrence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pPr marL="228600" lvl="1">
              <a:spcBef>
                <a:spcPts val="1000"/>
              </a:spcBef>
            </a:pPr>
            <a:r>
              <a:rPr lang="en-US" dirty="0"/>
              <a:t>Wikipedia </a:t>
            </a:r>
            <a:br>
              <a:rPr lang="en-US" dirty="0"/>
            </a:br>
            <a:r>
              <a:rPr lang="en-US" dirty="0" smtClean="0"/>
              <a:t>Categories &amp;</a:t>
            </a:r>
            <a:br>
              <a:rPr lang="en-US" dirty="0" smtClean="0"/>
            </a:br>
            <a:r>
              <a:rPr lang="en-US" dirty="0" smtClean="0"/>
              <a:t>Templates</a:t>
            </a:r>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111</a:t>
            </a:fld>
            <a:endParaRPr lang="en-US"/>
          </a:p>
        </p:txBody>
      </p:sp>
      <p:pic>
        <p:nvPicPr>
          <p:cNvPr id="6" name="Picture 5"/>
          <p:cNvPicPr>
            <a:picLocks noChangeAspect="1"/>
          </p:cNvPicPr>
          <p:nvPr/>
        </p:nvPicPr>
        <p:blipFill>
          <a:blip r:embed="rId3"/>
          <a:stretch>
            <a:fillRect/>
          </a:stretch>
        </p:blipFill>
        <p:spPr>
          <a:xfrm>
            <a:off x="2850461" y="1348019"/>
            <a:ext cx="8683520" cy="4828944"/>
          </a:xfrm>
          <a:prstGeom prst="rect">
            <a:avLst/>
          </a:prstGeom>
          <a:ln>
            <a:noFill/>
          </a:ln>
          <a:effectLst>
            <a:outerShdw blurRad="190500" algn="tl" rotWithShape="0">
              <a:srgbClr val="000000">
                <a:alpha val="70000"/>
              </a:srgbClr>
            </a:outerShdw>
          </a:effectLst>
        </p:spPr>
      </p:pic>
      <p:sp>
        <p:nvSpPr>
          <p:cNvPr id="7" name="Rectangle 6"/>
          <p:cNvSpPr/>
          <p:nvPr/>
        </p:nvSpPr>
        <p:spPr>
          <a:xfrm>
            <a:off x="915273" y="6142623"/>
            <a:ext cx="10071893" cy="338554"/>
          </a:xfrm>
          <a:prstGeom prst="rect">
            <a:avLst/>
          </a:prstGeom>
        </p:spPr>
        <p:txBody>
          <a:bodyPr wrap="square">
            <a:spAutoFit/>
          </a:bodyPr>
          <a:lstStyle/>
          <a:p>
            <a:pPr algn="ctr"/>
            <a:r>
              <a:rPr lang="en-US" sz="1600" dirty="0" err="1">
                <a:solidFill>
                  <a:schemeClr val="accent2">
                    <a:lumMod val="50000"/>
                  </a:schemeClr>
                </a:solidFill>
              </a:rPr>
              <a:t>WikiRelate</a:t>
            </a:r>
            <a:r>
              <a:rPr lang="en-US" sz="1600" dirty="0">
                <a:solidFill>
                  <a:schemeClr val="accent2">
                    <a:lumMod val="50000"/>
                  </a:schemeClr>
                </a:solidFill>
              </a:rPr>
              <a:t>! Computing Semantic Relatedness Using Wikipedia</a:t>
            </a:r>
            <a:r>
              <a:rPr lang="en-US" sz="1600" dirty="0" smtClean="0">
                <a:solidFill>
                  <a:schemeClr val="accent2">
                    <a:lumMod val="50000"/>
                  </a:schemeClr>
                </a:solidFill>
              </a:rPr>
              <a:t> [Michael </a:t>
            </a:r>
            <a:r>
              <a:rPr lang="en-US" sz="1600" dirty="0" err="1" smtClean="0">
                <a:solidFill>
                  <a:schemeClr val="accent2">
                    <a:lumMod val="50000"/>
                  </a:schemeClr>
                </a:solidFill>
              </a:rPr>
              <a:t>Strube</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AAAI 2006]</a:t>
            </a:r>
            <a:endParaRPr lang="en-US" sz="1600" dirty="0">
              <a:solidFill>
                <a:schemeClr val="accent2">
                  <a:lumMod val="50000"/>
                </a:schemeClr>
              </a:solidFill>
            </a:endParaRPr>
          </a:p>
        </p:txBody>
      </p:sp>
    </p:spTree>
    <p:extLst>
      <p:ext uri="{BB962C8B-B14F-4D97-AF65-F5344CB8AC3E}">
        <p14:creationId xmlns:p14="http://schemas.microsoft.com/office/powerpoint/2010/main" val="1276599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Co-occurrence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Wikipedia </a:t>
            </a:r>
            <a:br>
              <a:rPr lang="en-US" dirty="0" smtClean="0"/>
            </a:br>
            <a:r>
              <a:rPr lang="en-US" dirty="0" smtClean="0"/>
              <a:t>Revision </a:t>
            </a:r>
            <a:br>
              <a:rPr lang="en-US" dirty="0" smtClean="0"/>
            </a:br>
            <a:r>
              <a:rPr lang="en-US" dirty="0" smtClean="0"/>
              <a:t>History</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112</a:t>
            </a:fld>
            <a:endParaRPr lang="en-US"/>
          </a:p>
        </p:txBody>
      </p:sp>
      <p:pic>
        <p:nvPicPr>
          <p:cNvPr id="8" name="Picture 7"/>
          <p:cNvPicPr>
            <a:picLocks noChangeAspect="1"/>
          </p:cNvPicPr>
          <p:nvPr/>
        </p:nvPicPr>
        <p:blipFill>
          <a:blip r:embed="rId3"/>
          <a:stretch>
            <a:fillRect/>
          </a:stretch>
        </p:blipFill>
        <p:spPr>
          <a:xfrm>
            <a:off x="3884577" y="1297284"/>
            <a:ext cx="6810996" cy="4196171"/>
          </a:xfrm>
          <a:prstGeom prst="rect">
            <a:avLst/>
          </a:prstGeom>
          <a:ln>
            <a:noFill/>
          </a:ln>
          <a:effectLst>
            <a:outerShdw blurRad="190500" algn="tl" rotWithShape="0">
              <a:srgbClr val="000000">
                <a:alpha val="70000"/>
              </a:srgbClr>
            </a:outerShdw>
          </a:effectLst>
        </p:spPr>
      </p:pic>
      <p:grpSp>
        <p:nvGrpSpPr>
          <p:cNvPr id="12" name="Group 11"/>
          <p:cNvGrpSpPr/>
          <p:nvPr/>
        </p:nvGrpSpPr>
        <p:grpSpPr>
          <a:xfrm>
            <a:off x="2419447" y="2232694"/>
            <a:ext cx="6025897" cy="4192920"/>
            <a:chOff x="3679712" y="1653255"/>
            <a:chExt cx="6684101" cy="4482936"/>
          </a:xfrm>
        </p:grpSpPr>
        <p:pic>
          <p:nvPicPr>
            <p:cNvPr id="6" name="Picture 5"/>
            <p:cNvPicPr>
              <a:picLocks noChangeAspect="1"/>
            </p:cNvPicPr>
            <p:nvPr/>
          </p:nvPicPr>
          <p:blipFill>
            <a:blip r:embed="rId4"/>
            <a:stretch>
              <a:fillRect/>
            </a:stretch>
          </p:blipFill>
          <p:spPr>
            <a:xfrm>
              <a:off x="3679712" y="1653255"/>
              <a:ext cx="6684101" cy="4482936"/>
            </a:xfrm>
            <a:prstGeom prst="rect">
              <a:avLst/>
            </a:prstGeom>
            <a:ln>
              <a:noFill/>
            </a:ln>
            <a:effectLst>
              <a:outerShdw blurRad="190500" algn="tl" rotWithShape="0">
                <a:srgbClr val="000000">
                  <a:alpha val="70000"/>
                </a:srgbClr>
              </a:outerShdw>
            </a:effectLst>
          </p:spPr>
        </p:pic>
        <p:sp>
          <p:nvSpPr>
            <p:cNvPr id="11" name="Rectangle 10"/>
            <p:cNvSpPr/>
            <p:nvPr/>
          </p:nvSpPr>
          <p:spPr>
            <a:xfrm>
              <a:off x="6750487" y="3930038"/>
              <a:ext cx="492285" cy="189289"/>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10" name="Group 9"/>
          <p:cNvGrpSpPr/>
          <p:nvPr/>
        </p:nvGrpSpPr>
        <p:grpSpPr>
          <a:xfrm>
            <a:off x="6096000" y="2220983"/>
            <a:ext cx="5793675" cy="4192920"/>
            <a:chOff x="4204268" y="2053362"/>
            <a:chExt cx="6377804" cy="4743675"/>
          </a:xfrm>
        </p:grpSpPr>
        <p:pic>
          <p:nvPicPr>
            <p:cNvPr id="7" name="Picture 6"/>
            <p:cNvPicPr>
              <a:picLocks noChangeAspect="1"/>
            </p:cNvPicPr>
            <p:nvPr/>
          </p:nvPicPr>
          <p:blipFill>
            <a:blip r:embed="rId5"/>
            <a:stretch>
              <a:fillRect/>
            </a:stretch>
          </p:blipFill>
          <p:spPr>
            <a:xfrm>
              <a:off x="4204268" y="2053362"/>
              <a:ext cx="6377804" cy="4743675"/>
            </a:xfrm>
            <a:prstGeom prst="rect">
              <a:avLst/>
            </a:prstGeom>
            <a:ln>
              <a:noFill/>
            </a:ln>
            <a:effectLst>
              <a:outerShdw blurRad="190500" algn="tl" rotWithShape="0">
                <a:srgbClr val="000000">
                  <a:alpha val="70000"/>
                </a:srgbClr>
              </a:outerShdw>
            </a:effectLst>
          </p:spPr>
        </p:pic>
        <p:sp>
          <p:nvSpPr>
            <p:cNvPr id="9" name="Rectangle 8"/>
            <p:cNvSpPr/>
            <p:nvPr/>
          </p:nvSpPr>
          <p:spPr>
            <a:xfrm>
              <a:off x="7023600" y="6468635"/>
              <a:ext cx="490776" cy="176609"/>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22365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a:t>
                </a:r>
                <a:r>
                  <a:rPr lang="en-US" dirty="0" smtClean="0"/>
                  <a:t>Co-occurrence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Web </a:t>
            </a:r>
            <a:r>
              <a:rPr lang="en-US" dirty="0" smtClean="0"/>
              <a:t>documents</a:t>
            </a:r>
          </a:p>
          <a:p>
            <a:pPr lvl="1"/>
            <a:r>
              <a:rPr lang="en-US" dirty="0" smtClean="0"/>
              <a:t>Moon</a:t>
            </a:r>
          </a:p>
          <a:p>
            <a:pPr lvl="1"/>
            <a:r>
              <a:rPr lang="en-US" dirty="0" smtClean="0"/>
              <a:t>John F. Kennedy</a:t>
            </a:r>
          </a:p>
          <a:p>
            <a:pPr lvl="1"/>
            <a:r>
              <a:rPr lang="en-US" dirty="0" smtClean="0"/>
              <a:t>United States</a:t>
            </a:r>
          </a:p>
          <a:p>
            <a:pPr lvl="1"/>
            <a:r>
              <a:rPr lang="en-US" dirty="0" smtClean="0"/>
              <a:t>NASA</a:t>
            </a:r>
          </a:p>
          <a:p>
            <a:pPr lvl="1"/>
            <a:r>
              <a:rPr lang="en-US" dirty="0" smtClean="0"/>
              <a:t>Apollo 11</a:t>
            </a:r>
          </a:p>
          <a:p>
            <a:pPr lvl="1"/>
            <a:r>
              <a:rPr lang="en-US" dirty="0" smtClean="0"/>
              <a:t>Neil Armstrong</a:t>
            </a:r>
          </a:p>
          <a:p>
            <a:pPr lvl="1"/>
            <a:r>
              <a:rPr lang="en-US" dirty="0" smtClean="0"/>
              <a:t>Edwin “Buzz” Aldrin</a:t>
            </a:r>
          </a:p>
          <a:p>
            <a:pPr lvl="1"/>
            <a:r>
              <a:rPr lang="en-US" dirty="0" smtClean="0"/>
              <a:t>Michael Collins</a:t>
            </a:r>
          </a:p>
          <a:p>
            <a:pPr lvl="1"/>
            <a:r>
              <a:rPr lang="en-US" dirty="0" smtClean="0"/>
              <a:t>Astronauts</a:t>
            </a:r>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113</a:t>
            </a:fld>
            <a:endParaRPr lang="en-US"/>
          </a:p>
        </p:txBody>
      </p:sp>
      <p:pic>
        <p:nvPicPr>
          <p:cNvPr id="6" name="Picture 5"/>
          <p:cNvPicPr>
            <a:picLocks noChangeAspect="1"/>
          </p:cNvPicPr>
          <p:nvPr/>
        </p:nvPicPr>
        <p:blipFill>
          <a:blip r:embed="rId3"/>
          <a:stretch>
            <a:fillRect/>
          </a:stretch>
        </p:blipFill>
        <p:spPr>
          <a:xfrm>
            <a:off x="4175577" y="1341447"/>
            <a:ext cx="7566252" cy="4835516"/>
          </a:xfrm>
          <a:prstGeom prst="rect">
            <a:avLst/>
          </a:prstGeom>
        </p:spPr>
      </p:pic>
      <p:sp>
        <p:nvSpPr>
          <p:cNvPr id="7" name="Rectangle 6"/>
          <p:cNvSpPr/>
          <p:nvPr/>
        </p:nvSpPr>
        <p:spPr>
          <a:xfrm>
            <a:off x="915273" y="6142623"/>
            <a:ext cx="10071893" cy="338554"/>
          </a:xfrm>
          <a:prstGeom prst="rect">
            <a:avLst/>
          </a:prstGeom>
        </p:spPr>
        <p:txBody>
          <a:bodyPr wrap="square">
            <a:spAutoFit/>
          </a:bodyPr>
          <a:lstStyle/>
          <a:p>
            <a:pPr algn="ctr"/>
            <a:r>
              <a:rPr lang="en-US" sz="1600" dirty="0" err="1">
                <a:solidFill>
                  <a:schemeClr val="accent2">
                    <a:lumMod val="50000"/>
                  </a:schemeClr>
                </a:solidFill>
              </a:rPr>
              <a:t>TimeMachine:Timeline</a:t>
            </a:r>
            <a:r>
              <a:rPr lang="en-US" sz="1600" dirty="0">
                <a:solidFill>
                  <a:schemeClr val="accent2">
                    <a:lumMod val="50000"/>
                  </a:schemeClr>
                </a:solidFill>
              </a:rPr>
              <a:t> Generation for Knowledge-Base </a:t>
            </a:r>
            <a:r>
              <a:rPr lang="en-US" sz="1600" dirty="0" smtClean="0">
                <a:solidFill>
                  <a:schemeClr val="accent2">
                    <a:lumMod val="50000"/>
                  </a:schemeClr>
                </a:solidFill>
              </a:rPr>
              <a:t>Entities [</a:t>
            </a:r>
            <a:r>
              <a:rPr lang="en-US" sz="1600" dirty="0">
                <a:solidFill>
                  <a:schemeClr val="accent2">
                    <a:lumMod val="50000"/>
                  </a:schemeClr>
                </a:solidFill>
              </a:rPr>
              <a:t>Tim </a:t>
            </a:r>
            <a:r>
              <a:rPr lang="en-US" sz="1600" dirty="0" err="1">
                <a:solidFill>
                  <a:schemeClr val="accent2">
                    <a:lumMod val="50000"/>
                  </a:schemeClr>
                </a:solidFill>
              </a:rPr>
              <a:t>Althoff</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arXiv:1502.04662, 2015]</a:t>
            </a:r>
            <a:endParaRPr lang="en-US" sz="1600" dirty="0">
              <a:solidFill>
                <a:schemeClr val="accent2">
                  <a:lumMod val="50000"/>
                </a:schemeClr>
              </a:solidFill>
            </a:endParaRPr>
          </a:p>
        </p:txBody>
      </p:sp>
    </p:spTree>
    <p:extLst>
      <p:ext uri="{BB962C8B-B14F-4D97-AF65-F5344CB8AC3E}">
        <p14:creationId xmlns:p14="http://schemas.microsoft.com/office/powerpoint/2010/main" val="2982122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a:t>
                </a:r>
                <a:r>
                  <a:rPr lang="en-US" dirty="0" smtClean="0"/>
                  <a:t>Co-occurrence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114</a:t>
            </a:fld>
            <a:endParaRPr lang="en-US"/>
          </a:p>
        </p:txBody>
      </p:sp>
      <p:sp>
        <p:nvSpPr>
          <p:cNvPr id="8" name="Content Placeholder 7"/>
          <p:cNvSpPr>
            <a:spLocks noGrp="1"/>
          </p:cNvSpPr>
          <p:nvPr>
            <p:ph idx="1"/>
          </p:nvPr>
        </p:nvSpPr>
        <p:spPr/>
        <p:txBody>
          <a:bodyPr/>
          <a:lstStyle/>
          <a:p>
            <a:r>
              <a:rPr lang="en-US" dirty="0" smtClean="0"/>
              <a:t>Entity Recommendations based on Wikipedia </a:t>
            </a:r>
            <a:r>
              <a:rPr lang="en-US" dirty="0"/>
              <a:t>Co-occurrence</a:t>
            </a:r>
          </a:p>
        </p:txBody>
      </p:sp>
      <p:pic>
        <p:nvPicPr>
          <p:cNvPr id="3" name="Picture 2"/>
          <p:cNvPicPr>
            <a:picLocks noChangeAspect="1"/>
          </p:cNvPicPr>
          <p:nvPr/>
        </p:nvPicPr>
        <p:blipFill>
          <a:blip r:embed="rId3"/>
          <a:stretch>
            <a:fillRect/>
          </a:stretch>
        </p:blipFill>
        <p:spPr>
          <a:xfrm>
            <a:off x="8195679" y="2677230"/>
            <a:ext cx="3395586" cy="2261854"/>
          </a:xfrm>
          <a:prstGeom prst="rect">
            <a:avLst/>
          </a:prstGeom>
        </p:spPr>
      </p:pic>
      <p:pic>
        <p:nvPicPr>
          <p:cNvPr id="7" name="Picture 6"/>
          <p:cNvPicPr>
            <a:picLocks noChangeAspect="1"/>
          </p:cNvPicPr>
          <p:nvPr/>
        </p:nvPicPr>
        <p:blipFill>
          <a:blip r:embed="rId4"/>
          <a:stretch>
            <a:fillRect/>
          </a:stretch>
        </p:blipFill>
        <p:spPr>
          <a:xfrm>
            <a:off x="1174819" y="2723882"/>
            <a:ext cx="6516291" cy="2215202"/>
          </a:xfrm>
          <a:prstGeom prst="rect">
            <a:avLst/>
          </a:prstGeom>
        </p:spPr>
      </p:pic>
    </p:spTree>
    <p:extLst>
      <p:ext uri="{BB962C8B-B14F-4D97-AF65-F5344CB8AC3E}">
        <p14:creationId xmlns:p14="http://schemas.microsoft.com/office/powerpoint/2010/main" val="402410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Linking</a:t>
            </a:r>
          </a:p>
        </p:txBody>
      </p:sp>
      <p:sp>
        <p:nvSpPr>
          <p:cNvPr id="3" name="Content Placeholder 2"/>
          <p:cNvSpPr>
            <a:spLocks noGrp="1"/>
          </p:cNvSpPr>
          <p:nvPr>
            <p:ph idx="1"/>
          </p:nvPr>
        </p:nvSpPr>
        <p:spPr/>
        <p:txBody>
          <a:bodyPr/>
          <a:lstStyle/>
          <a:p>
            <a:r>
              <a:rPr lang="en-US" dirty="0" smtClean="0"/>
              <a:t>How to extract entities from Queries and Documents?</a:t>
            </a:r>
          </a:p>
          <a:p>
            <a:pPr lvl="1"/>
            <a:r>
              <a:rPr lang="en-US" dirty="0" smtClean="0"/>
              <a:t>Through Entity Linking!</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115</a:t>
            </a:fld>
            <a:endParaRPr lang="en-US"/>
          </a:p>
        </p:txBody>
      </p:sp>
      <p:pic>
        <p:nvPicPr>
          <p:cNvPr id="7" name="Picture 6"/>
          <p:cNvPicPr>
            <a:picLocks noChangeAspect="1"/>
          </p:cNvPicPr>
          <p:nvPr/>
        </p:nvPicPr>
        <p:blipFill>
          <a:blip r:embed="rId2"/>
          <a:stretch>
            <a:fillRect/>
          </a:stretch>
        </p:blipFill>
        <p:spPr>
          <a:xfrm>
            <a:off x="3452696" y="2667014"/>
            <a:ext cx="4609636" cy="4054461"/>
          </a:xfrm>
          <a:prstGeom prst="rect">
            <a:avLst/>
          </a:prstGeom>
        </p:spPr>
      </p:pic>
    </p:spTree>
    <p:extLst>
      <p:ext uri="{BB962C8B-B14F-4D97-AF65-F5344CB8AC3E}">
        <p14:creationId xmlns:p14="http://schemas.microsoft.com/office/powerpoint/2010/main" val="380643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Linking</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116</a:t>
            </a:fld>
            <a:endParaRPr lang="en-US"/>
          </a:p>
        </p:txBody>
      </p:sp>
      <p:pic>
        <p:nvPicPr>
          <p:cNvPr id="7" name="Picture 6"/>
          <p:cNvPicPr>
            <a:picLocks noChangeAspect="1"/>
          </p:cNvPicPr>
          <p:nvPr/>
        </p:nvPicPr>
        <p:blipFill>
          <a:blip r:embed="rId2"/>
          <a:stretch>
            <a:fillRect/>
          </a:stretch>
        </p:blipFill>
        <p:spPr>
          <a:xfrm>
            <a:off x="3006022" y="1855921"/>
            <a:ext cx="6721901" cy="3056111"/>
          </a:xfrm>
          <a:prstGeom prst="rect">
            <a:avLst/>
          </a:prstGeom>
        </p:spPr>
      </p:pic>
      <p:pic>
        <p:nvPicPr>
          <p:cNvPr id="8" name="Picture 7"/>
          <p:cNvPicPr>
            <a:picLocks noChangeAspect="1"/>
          </p:cNvPicPr>
          <p:nvPr/>
        </p:nvPicPr>
        <p:blipFill>
          <a:blip r:embed="rId3"/>
          <a:stretch>
            <a:fillRect/>
          </a:stretch>
        </p:blipFill>
        <p:spPr>
          <a:xfrm>
            <a:off x="4208303" y="474398"/>
            <a:ext cx="1175304" cy="1188363"/>
          </a:xfrm>
          <a:prstGeom prst="rect">
            <a:avLst/>
          </a:prstGeom>
        </p:spPr>
      </p:pic>
      <p:pic>
        <p:nvPicPr>
          <p:cNvPr id="9" name="Picture 8"/>
          <p:cNvPicPr>
            <a:picLocks noChangeAspect="1"/>
          </p:cNvPicPr>
          <p:nvPr/>
        </p:nvPicPr>
        <p:blipFill>
          <a:blip r:embed="rId4"/>
          <a:stretch>
            <a:fillRect/>
          </a:stretch>
        </p:blipFill>
        <p:spPr>
          <a:xfrm>
            <a:off x="1326280" y="1743660"/>
            <a:ext cx="1191662" cy="1426858"/>
          </a:xfrm>
          <a:prstGeom prst="rect">
            <a:avLst/>
          </a:prstGeom>
        </p:spPr>
      </p:pic>
      <p:pic>
        <p:nvPicPr>
          <p:cNvPr id="10" name="Picture 9"/>
          <p:cNvPicPr>
            <a:picLocks noChangeAspect="1"/>
          </p:cNvPicPr>
          <p:nvPr/>
        </p:nvPicPr>
        <p:blipFill>
          <a:blip r:embed="rId5"/>
          <a:stretch>
            <a:fillRect/>
          </a:stretch>
        </p:blipFill>
        <p:spPr>
          <a:xfrm>
            <a:off x="6152005" y="664162"/>
            <a:ext cx="1460011" cy="751689"/>
          </a:xfrm>
          <a:prstGeom prst="rect">
            <a:avLst/>
          </a:prstGeom>
        </p:spPr>
      </p:pic>
      <p:pic>
        <p:nvPicPr>
          <p:cNvPr id="11" name="Picture 10"/>
          <p:cNvPicPr>
            <a:picLocks noChangeAspect="1"/>
          </p:cNvPicPr>
          <p:nvPr/>
        </p:nvPicPr>
        <p:blipFill>
          <a:blip r:embed="rId6"/>
          <a:stretch>
            <a:fillRect/>
          </a:stretch>
        </p:blipFill>
        <p:spPr>
          <a:xfrm>
            <a:off x="8311458" y="445660"/>
            <a:ext cx="1416465" cy="1188691"/>
          </a:xfrm>
          <a:prstGeom prst="rect">
            <a:avLst/>
          </a:prstGeom>
        </p:spPr>
      </p:pic>
      <p:pic>
        <p:nvPicPr>
          <p:cNvPr id="12" name="Picture 11"/>
          <p:cNvPicPr>
            <a:picLocks noChangeAspect="1"/>
          </p:cNvPicPr>
          <p:nvPr/>
        </p:nvPicPr>
        <p:blipFill>
          <a:blip r:embed="rId7"/>
          <a:stretch>
            <a:fillRect/>
          </a:stretch>
        </p:blipFill>
        <p:spPr>
          <a:xfrm>
            <a:off x="1265657" y="3644222"/>
            <a:ext cx="1197543" cy="1240312"/>
          </a:xfrm>
          <a:prstGeom prst="rect">
            <a:avLst/>
          </a:prstGeom>
        </p:spPr>
      </p:pic>
      <p:pic>
        <p:nvPicPr>
          <p:cNvPr id="13" name="Picture 12"/>
          <p:cNvPicPr>
            <a:picLocks noChangeAspect="1"/>
          </p:cNvPicPr>
          <p:nvPr/>
        </p:nvPicPr>
        <p:blipFill>
          <a:blip r:embed="rId8"/>
          <a:stretch>
            <a:fillRect/>
          </a:stretch>
        </p:blipFill>
        <p:spPr>
          <a:xfrm>
            <a:off x="6093072" y="5155203"/>
            <a:ext cx="1431662" cy="1229205"/>
          </a:xfrm>
          <a:prstGeom prst="rect">
            <a:avLst/>
          </a:prstGeom>
        </p:spPr>
      </p:pic>
      <p:pic>
        <p:nvPicPr>
          <p:cNvPr id="14" name="Picture 13"/>
          <p:cNvPicPr>
            <a:picLocks noChangeAspect="1"/>
          </p:cNvPicPr>
          <p:nvPr/>
        </p:nvPicPr>
        <p:blipFill>
          <a:blip r:embed="rId9"/>
          <a:stretch>
            <a:fillRect/>
          </a:stretch>
        </p:blipFill>
        <p:spPr>
          <a:xfrm>
            <a:off x="8405680" y="5011295"/>
            <a:ext cx="1057213" cy="1466985"/>
          </a:xfrm>
          <a:prstGeom prst="rect">
            <a:avLst/>
          </a:prstGeom>
        </p:spPr>
      </p:pic>
      <p:pic>
        <p:nvPicPr>
          <p:cNvPr id="15" name="Picture 14"/>
          <p:cNvPicPr>
            <a:picLocks noChangeAspect="1"/>
          </p:cNvPicPr>
          <p:nvPr/>
        </p:nvPicPr>
        <p:blipFill>
          <a:blip r:embed="rId10"/>
          <a:stretch>
            <a:fillRect/>
          </a:stretch>
        </p:blipFill>
        <p:spPr>
          <a:xfrm>
            <a:off x="2235741" y="5133922"/>
            <a:ext cx="1249929" cy="1481397"/>
          </a:xfrm>
          <a:prstGeom prst="rect">
            <a:avLst/>
          </a:prstGeom>
        </p:spPr>
      </p:pic>
      <p:pic>
        <p:nvPicPr>
          <p:cNvPr id="16" name="Picture 15"/>
          <p:cNvPicPr>
            <a:picLocks noChangeAspect="1"/>
          </p:cNvPicPr>
          <p:nvPr/>
        </p:nvPicPr>
        <p:blipFill>
          <a:blip r:embed="rId11"/>
          <a:stretch>
            <a:fillRect/>
          </a:stretch>
        </p:blipFill>
        <p:spPr>
          <a:xfrm>
            <a:off x="4300395" y="5145093"/>
            <a:ext cx="1343025" cy="1343025"/>
          </a:xfrm>
          <a:prstGeom prst="rect">
            <a:avLst/>
          </a:prstGeom>
        </p:spPr>
      </p:pic>
      <p:sp>
        <p:nvSpPr>
          <p:cNvPr id="18" name="Rectangle 17"/>
          <p:cNvSpPr/>
          <p:nvPr/>
        </p:nvSpPr>
        <p:spPr>
          <a:xfrm flipH="1" flipV="1">
            <a:off x="5106150" y="1837814"/>
            <a:ext cx="60658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Rectangle 18"/>
          <p:cNvSpPr/>
          <p:nvPr/>
        </p:nvSpPr>
        <p:spPr>
          <a:xfrm flipH="1" flipV="1">
            <a:off x="4078351" y="2126391"/>
            <a:ext cx="1435208" cy="25846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Rectangle 19"/>
          <p:cNvSpPr/>
          <p:nvPr/>
        </p:nvSpPr>
        <p:spPr>
          <a:xfrm flipH="1" flipV="1">
            <a:off x="7524734" y="2113894"/>
            <a:ext cx="1157538"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Rectangle 20"/>
          <p:cNvSpPr/>
          <p:nvPr/>
        </p:nvSpPr>
        <p:spPr>
          <a:xfrm flipH="1" flipV="1">
            <a:off x="4897920" y="2419290"/>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Rectangle 21"/>
          <p:cNvSpPr/>
          <p:nvPr/>
        </p:nvSpPr>
        <p:spPr>
          <a:xfrm flipH="1" flipV="1">
            <a:off x="5824415" y="2410237"/>
            <a:ext cx="1157538"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Rectangle 22"/>
          <p:cNvSpPr/>
          <p:nvPr/>
        </p:nvSpPr>
        <p:spPr>
          <a:xfrm flipH="1" flipV="1">
            <a:off x="4827473" y="2696013"/>
            <a:ext cx="558983"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Rectangle 24"/>
          <p:cNvSpPr/>
          <p:nvPr/>
        </p:nvSpPr>
        <p:spPr>
          <a:xfrm flipH="1" flipV="1">
            <a:off x="6882011" y="2689334"/>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flipH="1" flipV="1">
            <a:off x="9053686" y="2677907"/>
            <a:ext cx="558983"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flipH="1" flipV="1">
            <a:off x="8512408" y="2961012"/>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7" name="Picture 16"/>
          <p:cNvPicPr>
            <a:picLocks noChangeAspect="1"/>
          </p:cNvPicPr>
          <p:nvPr/>
        </p:nvPicPr>
        <p:blipFill>
          <a:blip r:embed="rId12"/>
          <a:stretch>
            <a:fillRect/>
          </a:stretch>
        </p:blipFill>
        <p:spPr>
          <a:xfrm>
            <a:off x="10049398" y="2763998"/>
            <a:ext cx="1174080" cy="1180676"/>
          </a:xfrm>
          <a:prstGeom prst="rect">
            <a:avLst/>
          </a:prstGeom>
        </p:spPr>
      </p:pic>
      <p:sp>
        <p:nvSpPr>
          <p:cNvPr id="29" name="Rectangle 28"/>
          <p:cNvSpPr/>
          <p:nvPr/>
        </p:nvSpPr>
        <p:spPr>
          <a:xfrm flipH="1" flipV="1">
            <a:off x="9125121" y="3244117"/>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Rectangle 29"/>
          <p:cNvSpPr/>
          <p:nvPr/>
        </p:nvSpPr>
        <p:spPr>
          <a:xfrm flipH="1" flipV="1">
            <a:off x="5996033" y="3241771"/>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30"/>
          <p:cNvSpPr/>
          <p:nvPr/>
        </p:nvSpPr>
        <p:spPr>
          <a:xfrm flipH="1" flipV="1">
            <a:off x="2996153" y="4357948"/>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31"/>
          <p:cNvSpPr/>
          <p:nvPr/>
        </p:nvSpPr>
        <p:spPr>
          <a:xfrm flipH="1" flipV="1">
            <a:off x="6158476" y="4357948"/>
            <a:ext cx="1320992"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3" name="Rectangle 32"/>
          <p:cNvSpPr/>
          <p:nvPr/>
        </p:nvSpPr>
        <p:spPr>
          <a:xfrm flipH="1" flipV="1">
            <a:off x="7527389" y="4357948"/>
            <a:ext cx="1670931"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4" name="Rectangle 33"/>
          <p:cNvSpPr/>
          <p:nvPr/>
        </p:nvSpPr>
        <p:spPr>
          <a:xfrm flipH="1" flipV="1">
            <a:off x="3006021" y="4639516"/>
            <a:ext cx="1294374"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5" name="Rectangle 34"/>
          <p:cNvSpPr/>
          <p:nvPr/>
        </p:nvSpPr>
        <p:spPr>
          <a:xfrm flipH="1" flipV="1">
            <a:off x="6249354" y="4641889"/>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 name="Rectangle 35"/>
          <p:cNvSpPr/>
          <p:nvPr/>
        </p:nvSpPr>
        <p:spPr>
          <a:xfrm flipH="1" flipV="1">
            <a:off x="5039318" y="4635000"/>
            <a:ext cx="965767"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Freeform 36"/>
          <p:cNvSpPr/>
          <p:nvPr/>
        </p:nvSpPr>
        <p:spPr>
          <a:xfrm flipH="1">
            <a:off x="6174463" y="4626321"/>
            <a:ext cx="74891" cy="554714"/>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472316" y="4912032"/>
            <a:ext cx="247833" cy="554714"/>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flipH="1">
            <a:off x="8610600" y="4608169"/>
            <a:ext cx="346790" cy="394028"/>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56723" y="4877846"/>
            <a:ext cx="277187" cy="286091"/>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flipH="1" flipV="1">
            <a:off x="9641011" y="3308617"/>
            <a:ext cx="435495" cy="45719"/>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489703" y="4092166"/>
            <a:ext cx="633743" cy="262551"/>
          </a:xfrm>
          <a:custGeom>
            <a:avLst/>
            <a:gdLst>
              <a:gd name="connsiteX0" fmla="*/ 633743 w 633743"/>
              <a:gd name="connsiteY0" fmla="*/ 262551 h 262551"/>
              <a:gd name="connsiteX1" fmla="*/ 0 w 633743"/>
              <a:gd name="connsiteY1" fmla="*/ 0 h 262551"/>
              <a:gd name="connsiteX2" fmla="*/ 0 w 633743"/>
              <a:gd name="connsiteY2" fmla="*/ 0 h 262551"/>
            </a:gdLst>
            <a:ahLst/>
            <a:cxnLst>
              <a:cxn ang="0">
                <a:pos x="connsiteX0" y="connsiteY0"/>
              </a:cxn>
              <a:cxn ang="0">
                <a:pos x="connsiteX1" y="connsiteY1"/>
              </a:cxn>
              <a:cxn ang="0">
                <a:pos x="connsiteX2" y="connsiteY2"/>
              </a:cxn>
            </a:cxnLst>
            <a:rect l="l" t="t" r="r" b="b"/>
            <a:pathLst>
              <a:path w="633743" h="262551">
                <a:moveTo>
                  <a:pt x="633743" y="262551"/>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507810" y="3921245"/>
            <a:ext cx="3720974" cy="822771"/>
          </a:xfrm>
          <a:custGeom>
            <a:avLst/>
            <a:gdLst>
              <a:gd name="connsiteX0" fmla="*/ 3720974 w 3720974"/>
              <a:gd name="connsiteY0" fmla="*/ 822771 h 822771"/>
              <a:gd name="connsiteX1" fmla="*/ 2697933 w 3720974"/>
              <a:gd name="connsiteY1" fmla="*/ 62280 h 822771"/>
              <a:gd name="connsiteX2" fmla="*/ 0 w 3720974"/>
              <a:gd name="connsiteY2" fmla="*/ 98494 h 822771"/>
            </a:gdLst>
            <a:ahLst/>
            <a:cxnLst>
              <a:cxn ang="0">
                <a:pos x="connsiteX0" y="connsiteY0"/>
              </a:cxn>
              <a:cxn ang="0">
                <a:pos x="connsiteX1" y="connsiteY1"/>
              </a:cxn>
              <a:cxn ang="0">
                <a:pos x="connsiteX2" y="connsiteY2"/>
              </a:cxn>
            </a:cxnLst>
            <a:rect l="l" t="t" r="r" b="b"/>
            <a:pathLst>
              <a:path w="3720974" h="822771">
                <a:moveTo>
                  <a:pt x="3720974" y="822771"/>
                </a:moveTo>
                <a:cubicBezTo>
                  <a:pt x="3519534" y="502882"/>
                  <a:pt x="3318095" y="182993"/>
                  <a:pt x="2697933" y="62280"/>
                </a:cubicBezTo>
                <a:cubicBezTo>
                  <a:pt x="2077771" y="-58433"/>
                  <a:pt x="1038885" y="20030"/>
                  <a:pt x="0" y="98494"/>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516863" y="3213980"/>
            <a:ext cx="6120143" cy="654752"/>
          </a:xfrm>
          <a:custGeom>
            <a:avLst/>
            <a:gdLst>
              <a:gd name="connsiteX0" fmla="*/ 6120143 w 6120143"/>
              <a:gd name="connsiteY0" fmla="*/ 0 h 654752"/>
              <a:gd name="connsiteX1" fmla="*/ 4535787 w 6120143"/>
              <a:gd name="connsiteY1" fmla="*/ 588475 h 654752"/>
              <a:gd name="connsiteX2" fmla="*/ 0 w 6120143"/>
              <a:gd name="connsiteY2" fmla="*/ 615636 h 654752"/>
            </a:gdLst>
            <a:ahLst/>
            <a:cxnLst>
              <a:cxn ang="0">
                <a:pos x="connsiteX0" y="connsiteY0"/>
              </a:cxn>
              <a:cxn ang="0">
                <a:pos x="connsiteX1" y="connsiteY1"/>
              </a:cxn>
              <a:cxn ang="0">
                <a:pos x="connsiteX2" y="connsiteY2"/>
              </a:cxn>
            </a:cxnLst>
            <a:rect l="l" t="t" r="r" b="b"/>
            <a:pathLst>
              <a:path w="6120143" h="654752">
                <a:moveTo>
                  <a:pt x="6120143" y="0"/>
                </a:moveTo>
                <a:cubicBezTo>
                  <a:pt x="5837977" y="242934"/>
                  <a:pt x="5555811" y="485869"/>
                  <a:pt x="4535787" y="588475"/>
                </a:cubicBezTo>
                <a:cubicBezTo>
                  <a:pt x="3515763" y="691081"/>
                  <a:pt x="1757881" y="653358"/>
                  <a:pt x="0" y="615636"/>
                </a:cubicBezTo>
              </a:path>
            </a:pathLst>
          </a:custGeom>
          <a:noFill/>
          <a:ln w="25400">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404919" y="1439501"/>
            <a:ext cx="1898782" cy="1240325"/>
          </a:xfrm>
          <a:custGeom>
            <a:avLst/>
            <a:gdLst>
              <a:gd name="connsiteX0" fmla="*/ 1855960 w 1898782"/>
              <a:gd name="connsiteY0" fmla="*/ 1240325 h 1240325"/>
              <a:gd name="connsiteX1" fmla="*/ 1656784 w 1898782"/>
              <a:gd name="connsiteY1" fmla="*/ 398352 h 1240325"/>
              <a:gd name="connsiteX2" fmla="*/ 0 w 1898782"/>
              <a:gd name="connsiteY2" fmla="*/ 0 h 1240325"/>
            </a:gdLst>
            <a:ahLst/>
            <a:cxnLst>
              <a:cxn ang="0">
                <a:pos x="connsiteX0" y="connsiteY0"/>
              </a:cxn>
              <a:cxn ang="0">
                <a:pos x="connsiteX1" y="connsiteY1"/>
              </a:cxn>
              <a:cxn ang="0">
                <a:pos x="connsiteX2" y="connsiteY2"/>
              </a:cxn>
            </a:cxnLst>
            <a:rect l="l" t="t" r="r" b="b"/>
            <a:pathLst>
              <a:path w="1898782" h="1240325">
                <a:moveTo>
                  <a:pt x="1855960" y="1240325"/>
                </a:moveTo>
                <a:cubicBezTo>
                  <a:pt x="1911035" y="922699"/>
                  <a:pt x="1966111" y="605073"/>
                  <a:pt x="1656784" y="398352"/>
                </a:cubicBezTo>
                <a:cubicBezTo>
                  <a:pt x="1347457" y="191631"/>
                  <a:pt x="673728" y="95815"/>
                  <a:pt x="0"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949974" y="1683945"/>
            <a:ext cx="129020" cy="181069"/>
          </a:xfrm>
          <a:custGeom>
            <a:avLst/>
            <a:gdLst>
              <a:gd name="connsiteX0" fmla="*/ 129020 w 129020"/>
              <a:gd name="connsiteY0" fmla="*/ 181069 h 181069"/>
              <a:gd name="connsiteX1" fmla="*/ 11325 w 129020"/>
              <a:gd name="connsiteY1" fmla="*/ 108641 h 181069"/>
              <a:gd name="connsiteX2" fmla="*/ 11325 w 129020"/>
              <a:gd name="connsiteY2" fmla="*/ 0 h 181069"/>
            </a:gdLst>
            <a:ahLst/>
            <a:cxnLst>
              <a:cxn ang="0">
                <a:pos x="connsiteX0" y="connsiteY0"/>
              </a:cxn>
              <a:cxn ang="0">
                <a:pos x="connsiteX1" y="connsiteY1"/>
              </a:cxn>
              <a:cxn ang="0">
                <a:pos x="connsiteX2" y="connsiteY2"/>
              </a:cxn>
            </a:cxnLst>
            <a:rect l="l" t="t" r="r" b="b"/>
            <a:pathLst>
              <a:path w="129020" h="181069">
                <a:moveTo>
                  <a:pt x="129020" y="181069"/>
                </a:moveTo>
                <a:cubicBezTo>
                  <a:pt x="79980" y="159944"/>
                  <a:pt x="30941" y="138819"/>
                  <a:pt x="11325" y="108641"/>
                </a:cubicBezTo>
                <a:cubicBezTo>
                  <a:pt x="-8291" y="78463"/>
                  <a:pt x="1517" y="39231"/>
                  <a:pt x="1132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552547" y="1367073"/>
            <a:ext cx="1336324" cy="1181299"/>
          </a:xfrm>
          <a:custGeom>
            <a:avLst/>
            <a:gdLst>
              <a:gd name="connsiteX0" fmla="*/ 1336324 w 1336324"/>
              <a:gd name="connsiteY0" fmla="*/ 1140737 h 1181299"/>
              <a:gd name="connsiteX1" fmla="*/ 77893 w 1336324"/>
              <a:gd name="connsiteY1" fmla="*/ 1068309 h 1181299"/>
              <a:gd name="connsiteX2" fmla="*/ 186534 w 1336324"/>
              <a:gd name="connsiteY2" fmla="*/ 181070 h 1181299"/>
              <a:gd name="connsiteX3" fmla="*/ 612047 w 1336324"/>
              <a:gd name="connsiteY3" fmla="*/ 0 h 1181299"/>
            </a:gdLst>
            <a:ahLst/>
            <a:cxnLst>
              <a:cxn ang="0">
                <a:pos x="connsiteX0" y="connsiteY0"/>
              </a:cxn>
              <a:cxn ang="0">
                <a:pos x="connsiteX1" y="connsiteY1"/>
              </a:cxn>
              <a:cxn ang="0">
                <a:pos x="connsiteX2" y="connsiteY2"/>
              </a:cxn>
              <a:cxn ang="0">
                <a:pos x="connsiteX3" y="connsiteY3"/>
              </a:cxn>
            </a:cxnLst>
            <a:rect l="l" t="t" r="r" b="b"/>
            <a:pathLst>
              <a:path w="1336324" h="1181299">
                <a:moveTo>
                  <a:pt x="1336324" y="1140737"/>
                </a:moveTo>
                <a:cubicBezTo>
                  <a:pt x="802924" y="1184495"/>
                  <a:pt x="269525" y="1228254"/>
                  <a:pt x="77893" y="1068309"/>
                </a:cubicBezTo>
                <a:cubicBezTo>
                  <a:pt x="-113739" y="908364"/>
                  <a:pt x="97508" y="359121"/>
                  <a:pt x="186534" y="181070"/>
                </a:cubicBezTo>
                <a:cubicBezTo>
                  <a:pt x="275560" y="3018"/>
                  <a:pt x="443803" y="1509"/>
                  <a:pt x="612047"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637659" y="1466661"/>
            <a:ext cx="2364789" cy="1908615"/>
          </a:xfrm>
          <a:custGeom>
            <a:avLst/>
            <a:gdLst>
              <a:gd name="connsiteX0" fmla="*/ 2364789 w 2364789"/>
              <a:gd name="connsiteY0" fmla="*/ 1874068 h 1908615"/>
              <a:gd name="connsiteX1" fmla="*/ 110476 w 2364789"/>
              <a:gd name="connsiteY1" fmla="*/ 1656785 h 1908615"/>
              <a:gd name="connsiteX2" fmla="*/ 554095 w 2364789"/>
              <a:gd name="connsiteY2" fmla="*/ 0 h 1908615"/>
            </a:gdLst>
            <a:ahLst/>
            <a:cxnLst>
              <a:cxn ang="0">
                <a:pos x="connsiteX0" y="connsiteY0"/>
              </a:cxn>
              <a:cxn ang="0">
                <a:pos x="connsiteX1" y="connsiteY1"/>
              </a:cxn>
              <a:cxn ang="0">
                <a:pos x="connsiteX2" y="connsiteY2"/>
              </a:cxn>
            </a:cxnLst>
            <a:rect l="l" t="t" r="r" b="b"/>
            <a:pathLst>
              <a:path w="2364789" h="1908615">
                <a:moveTo>
                  <a:pt x="2364789" y="1874068"/>
                </a:moveTo>
                <a:cubicBezTo>
                  <a:pt x="1388523" y="1921599"/>
                  <a:pt x="412258" y="1969130"/>
                  <a:pt x="110476" y="1656785"/>
                </a:cubicBezTo>
                <a:cubicBezTo>
                  <a:pt x="-191306" y="1344440"/>
                  <a:pt x="181394" y="672220"/>
                  <a:pt x="55409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516863" y="2227152"/>
            <a:ext cx="1548143" cy="126749"/>
          </a:xfrm>
          <a:custGeom>
            <a:avLst/>
            <a:gdLst>
              <a:gd name="connsiteX0" fmla="*/ 1548143 w 1548143"/>
              <a:gd name="connsiteY0" fmla="*/ 0 h 126749"/>
              <a:gd name="connsiteX1" fmla="*/ 0 w 1548143"/>
              <a:gd name="connsiteY1" fmla="*/ 126749 h 126749"/>
              <a:gd name="connsiteX2" fmla="*/ 0 w 1548143"/>
              <a:gd name="connsiteY2" fmla="*/ 126749 h 126749"/>
            </a:gdLst>
            <a:ahLst/>
            <a:cxnLst>
              <a:cxn ang="0">
                <a:pos x="connsiteX0" y="connsiteY0"/>
              </a:cxn>
              <a:cxn ang="0">
                <a:pos x="connsiteX1" y="connsiteY1"/>
              </a:cxn>
              <a:cxn ang="0">
                <a:pos x="connsiteX2" y="connsiteY2"/>
              </a:cxn>
            </a:cxnLst>
            <a:rect l="l" t="t" r="r" b="b"/>
            <a:pathLst>
              <a:path w="1548143" h="126749">
                <a:moveTo>
                  <a:pt x="1548143" y="0"/>
                </a:moveTo>
                <a:lnTo>
                  <a:pt x="0" y="126749"/>
                </a:lnTo>
                <a:lnTo>
                  <a:pt x="0" y="126749"/>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7496269" y="1421394"/>
            <a:ext cx="615636" cy="679010"/>
          </a:xfrm>
          <a:custGeom>
            <a:avLst/>
            <a:gdLst>
              <a:gd name="connsiteX0" fmla="*/ 615636 w 615636"/>
              <a:gd name="connsiteY0" fmla="*/ 679010 h 679010"/>
              <a:gd name="connsiteX1" fmla="*/ 0 w 615636"/>
              <a:gd name="connsiteY1" fmla="*/ 0 h 679010"/>
              <a:gd name="connsiteX2" fmla="*/ 0 w 615636"/>
              <a:gd name="connsiteY2" fmla="*/ 0 h 679010"/>
            </a:gdLst>
            <a:ahLst/>
            <a:cxnLst>
              <a:cxn ang="0">
                <a:pos x="connsiteX0" y="connsiteY0"/>
              </a:cxn>
              <a:cxn ang="0">
                <a:pos x="connsiteX1" y="connsiteY1"/>
              </a:cxn>
              <a:cxn ang="0">
                <a:pos x="connsiteX2" y="connsiteY2"/>
              </a:cxn>
            </a:cxnLst>
            <a:rect l="l" t="t" r="r" b="b"/>
            <a:pathLst>
              <a:path w="615636" h="679010">
                <a:moveTo>
                  <a:pt x="615636" y="679010"/>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5386812" y="1430448"/>
            <a:ext cx="3096285" cy="1447172"/>
          </a:xfrm>
          <a:custGeom>
            <a:avLst/>
            <a:gdLst>
              <a:gd name="connsiteX0" fmla="*/ 0 w 3096285"/>
              <a:gd name="connsiteY0" fmla="*/ 1412340 h 1447172"/>
              <a:gd name="connsiteX1" fmla="*/ 190123 w 3096285"/>
              <a:gd name="connsiteY1" fmla="*/ 1385180 h 1447172"/>
              <a:gd name="connsiteX2" fmla="*/ 334978 w 3096285"/>
              <a:gd name="connsiteY2" fmla="*/ 841972 h 1447172"/>
              <a:gd name="connsiteX3" fmla="*/ 3096285 w 3096285"/>
              <a:gd name="connsiteY3" fmla="*/ 0 h 1447172"/>
            </a:gdLst>
            <a:ahLst/>
            <a:cxnLst>
              <a:cxn ang="0">
                <a:pos x="connsiteX0" y="connsiteY0"/>
              </a:cxn>
              <a:cxn ang="0">
                <a:pos x="connsiteX1" y="connsiteY1"/>
              </a:cxn>
              <a:cxn ang="0">
                <a:pos x="connsiteX2" y="connsiteY2"/>
              </a:cxn>
              <a:cxn ang="0">
                <a:pos x="connsiteX3" y="connsiteY3"/>
              </a:cxn>
            </a:cxnLst>
            <a:rect l="l" t="t" r="r" b="b"/>
            <a:pathLst>
              <a:path w="3096285" h="1447172">
                <a:moveTo>
                  <a:pt x="0" y="1412340"/>
                </a:moveTo>
                <a:cubicBezTo>
                  <a:pt x="67146" y="1446290"/>
                  <a:pt x="134293" y="1480241"/>
                  <a:pt x="190123" y="1385180"/>
                </a:cubicBezTo>
                <a:cubicBezTo>
                  <a:pt x="245953" y="1290119"/>
                  <a:pt x="-149382" y="1072835"/>
                  <a:pt x="334978" y="841972"/>
                </a:cubicBezTo>
                <a:cubicBezTo>
                  <a:pt x="819338" y="611109"/>
                  <a:pt x="1957811" y="305554"/>
                  <a:pt x="309628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9288855" y="1511929"/>
            <a:ext cx="208230" cy="1158843"/>
          </a:xfrm>
          <a:custGeom>
            <a:avLst/>
            <a:gdLst>
              <a:gd name="connsiteX0" fmla="*/ 208230 w 208230"/>
              <a:gd name="connsiteY0" fmla="*/ 1158843 h 1158843"/>
              <a:gd name="connsiteX1" fmla="*/ 0 w 208230"/>
              <a:gd name="connsiteY1" fmla="*/ 0 h 1158843"/>
              <a:gd name="connsiteX2" fmla="*/ 0 w 208230"/>
              <a:gd name="connsiteY2" fmla="*/ 0 h 1158843"/>
            </a:gdLst>
            <a:ahLst/>
            <a:cxnLst>
              <a:cxn ang="0">
                <a:pos x="connsiteX0" y="connsiteY0"/>
              </a:cxn>
              <a:cxn ang="0">
                <a:pos x="connsiteX1" y="connsiteY1"/>
              </a:cxn>
              <a:cxn ang="0">
                <a:pos x="connsiteX2" y="connsiteY2"/>
              </a:cxn>
            </a:cxnLst>
            <a:rect l="l" t="t" r="r" b="b"/>
            <a:pathLst>
              <a:path w="208230" h="1158843">
                <a:moveTo>
                  <a:pt x="208230" y="1158843"/>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18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500"/>
                                        <p:tgtEl>
                                          <p:spTgt spid="5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par>
                                <p:cTn id="92" presetID="10" presetClass="entr" presetSubtype="0" fill="hold"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childTnLst>
                          </p:cTn>
                        </p:par>
                        <p:par>
                          <p:cTn id="95" fill="hold">
                            <p:stCondLst>
                              <p:cond delay="1000"/>
                            </p:stCondLst>
                            <p:childTnLst>
                              <p:par>
                                <p:cTn id="96" presetID="10" presetClass="entr" presetSubtype="0" fill="hold" grpId="0" nodeType="after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500"/>
                                        <p:tgtEl>
                                          <p:spTgt spid="2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fade">
                                      <p:cBhvr>
                                        <p:cTn id="104" dur="500"/>
                                        <p:tgtEl>
                                          <p:spTgt spid="55"/>
                                        </p:tgtEl>
                                      </p:cBhvr>
                                    </p:animEffect>
                                  </p:childTnLst>
                                </p:cTn>
                              </p:par>
                              <p:par>
                                <p:cTn id="105" presetID="10" presetClass="entr" presetSubtype="0" fill="hold" nodeType="with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fade">
                                      <p:cBhvr>
                                        <p:cTn id="107" dur="500"/>
                                        <p:tgtEl>
                                          <p:spTgt spid="10"/>
                                        </p:tgtEl>
                                      </p:cBhvr>
                                    </p:animEffect>
                                  </p:childTnLst>
                                </p:cTn>
                              </p:par>
                            </p:childTnLst>
                          </p:cTn>
                        </p:par>
                        <p:par>
                          <p:cTn id="108" fill="hold">
                            <p:stCondLst>
                              <p:cond delay="1500"/>
                            </p:stCondLst>
                            <p:childTnLst>
                              <p:par>
                                <p:cTn id="109" presetID="10" presetClass="entr" presetSubtype="0"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500"/>
                                        <p:tgtEl>
                                          <p:spTgt spid="2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500"/>
                                        <p:tgtEl>
                                          <p:spTgt spid="57"/>
                                        </p:tgtEl>
                                      </p:cBhvr>
                                    </p:animEffect>
                                  </p:childTnLst>
                                </p:cTn>
                              </p:par>
                              <p:par>
                                <p:cTn id="115" presetID="10" presetClass="entr" presetSubtype="0" fill="hold" nodeType="with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500"/>
                                        <p:tgtEl>
                                          <p:spTgt spid="1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500"/>
                                        <p:tgtEl>
                                          <p:spTgt spid="5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fade">
                                      <p:cBhvr>
                                        <p:cTn id="123" dur="500"/>
                                        <p:tgtEl>
                                          <p:spTgt spid="26"/>
                                        </p:tgtEl>
                                      </p:cBhvr>
                                    </p:animEffect>
                                  </p:childTnLst>
                                </p:cTn>
                              </p:par>
                            </p:childTnLst>
                          </p:cTn>
                        </p:par>
                        <p:par>
                          <p:cTn id="124" fill="hold">
                            <p:stCondLst>
                              <p:cond delay="2000"/>
                            </p:stCondLst>
                            <p:childTnLst>
                              <p:par>
                                <p:cTn id="125" presetID="10" presetClass="entr" presetSubtype="0"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500"/>
                                        <p:tgtEl>
                                          <p:spTgt spid="2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500"/>
                                        <p:tgtEl>
                                          <p:spTgt spid="48"/>
                                        </p:tgtEl>
                                      </p:cBhvr>
                                    </p:animEffect>
                                  </p:childTnLst>
                                </p:cTn>
                              </p:par>
                              <p:par>
                                <p:cTn id="131" presetID="10" presetClass="entr" presetSubtype="0" fill="hold" nodeType="with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fade">
                                      <p:cBhvr>
                                        <p:cTn id="133" dur="500"/>
                                        <p:tgtEl>
                                          <p:spTgt spid="1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31"/>
                                        </p:tgtEl>
                                        <p:attrNameLst>
                                          <p:attrName>style.visibility</p:attrName>
                                        </p:attrNameLst>
                                      </p:cBhvr>
                                      <p:to>
                                        <p:strVal val="visible"/>
                                      </p:to>
                                    </p:set>
                                    <p:animEffect transition="in" filter="fade">
                                      <p:cBhvr>
                                        <p:cTn id="136" dur="500"/>
                                        <p:tgtEl>
                                          <p:spTgt spid="3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500"/>
                                        <p:tgtEl>
                                          <p:spTgt spid="38"/>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47"/>
                                        </p:tgtEl>
                                        <p:attrNameLst>
                                          <p:attrName>style.visibility</p:attrName>
                                        </p:attrNameLst>
                                      </p:cBhvr>
                                      <p:to>
                                        <p:strVal val="visible"/>
                                      </p:to>
                                    </p:set>
                                    <p:animEffect transition="in" filter="fade">
                                      <p:cBhvr>
                                        <p:cTn id="142" dur="500"/>
                                        <p:tgtEl>
                                          <p:spTgt spid="47"/>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500"/>
                                        <p:tgtEl>
                                          <p:spTgt spid="35"/>
                                        </p:tgtEl>
                                      </p:cBhvr>
                                    </p:animEffect>
                                  </p:childTnLst>
                                </p:cTn>
                              </p:par>
                            </p:childTnLst>
                          </p:cTn>
                        </p:par>
                        <p:par>
                          <p:cTn id="146" fill="hold">
                            <p:stCondLst>
                              <p:cond delay="2500"/>
                            </p:stCondLst>
                            <p:childTnLst>
                              <p:par>
                                <p:cTn id="147" presetID="10" presetClass="entr" presetSubtype="0" fill="hold" grpId="0" nodeType="after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fade">
                                      <p:cBhvr>
                                        <p:cTn id="149" dur="500"/>
                                        <p:tgtEl>
                                          <p:spTgt spid="29"/>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46"/>
                                        </p:tgtEl>
                                        <p:attrNameLst>
                                          <p:attrName>style.visibility</p:attrName>
                                        </p:attrNameLst>
                                      </p:cBhvr>
                                      <p:to>
                                        <p:strVal val="visible"/>
                                      </p:to>
                                    </p:set>
                                    <p:animEffect transition="in" filter="fade">
                                      <p:cBhvr>
                                        <p:cTn id="152" dur="500"/>
                                        <p:tgtEl>
                                          <p:spTgt spid="46"/>
                                        </p:tgtEl>
                                      </p:cBhvr>
                                    </p:animEffect>
                                  </p:childTnLst>
                                </p:cTn>
                              </p:par>
                              <p:par>
                                <p:cTn id="153" presetID="10" presetClass="entr" presetSubtype="0" fill="hold" nodeType="withEffect">
                                  <p:stCondLst>
                                    <p:cond delay="0"/>
                                  </p:stCondLst>
                                  <p:childTnLst>
                                    <p:set>
                                      <p:cBhvr>
                                        <p:cTn id="154" dur="1" fill="hold">
                                          <p:stCondLst>
                                            <p:cond delay="0"/>
                                          </p:stCondLst>
                                        </p:cTn>
                                        <p:tgtEl>
                                          <p:spTgt spid="17"/>
                                        </p:tgtEl>
                                        <p:attrNameLst>
                                          <p:attrName>style.visibility</p:attrName>
                                        </p:attrNameLst>
                                      </p:cBhvr>
                                      <p:to>
                                        <p:strVal val="visible"/>
                                      </p:to>
                                    </p:set>
                                    <p:animEffect transition="in" filter="fade">
                                      <p:cBhvr>
                                        <p:cTn id="155" dur="500"/>
                                        <p:tgtEl>
                                          <p:spTgt spid="17"/>
                                        </p:tgtEl>
                                      </p:cBhvr>
                                    </p:animEffect>
                                  </p:childTnLst>
                                </p:cTn>
                              </p:par>
                            </p:childTnLst>
                          </p:cTn>
                        </p:par>
                        <p:par>
                          <p:cTn id="156" fill="hold">
                            <p:stCondLst>
                              <p:cond delay="3000"/>
                            </p:stCondLst>
                            <p:childTnLst>
                              <p:par>
                                <p:cTn id="157" presetID="10" presetClass="entr" presetSubtype="0" fill="hold" grpId="0" nodeType="afterEffect">
                                  <p:stCondLst>
                                    <p:cond delay="0"/>
                                  </p:stCondLst>
                                  <p:childTnLst>
                                    <p:set>
                                      <p:cBhvr>
                                        <p:cTn id="158" dur="1" fill="hold">
                                          <p:stCondLst>
                                            <p:cond delay="0"/>
                                          </p:stCondLst>
                                        </p:cTn>
                                        <p:tgtEl>
                                          <p:spTgt spid="32"/>
                                        </p:tgtEl>
                                        <p:attrNameLst>
                                          <p:attrName>style.visibility</p:attrName>
                                        </p:attrNameLst>
                                      </p:cBhvr>
                                      <p:to>
                                        <p:strVal val="visible"/>
                                      </p:to>
                                    </p:set>
                                    <p:animEffect transition="in" filter="fade">
                                      <p:cBhvr>
                                        <p:cTn id="159" dur="500"/>
                                        <p:tgtEl>
                                          <p:spTgt spid="32"/>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7"/>
                                        </p:tgtEl>
                                        <p:attrNameLst>
                                          <p:attrName>style.visibility</p:attrName>
                                        </p:attrNameLst>
                                      </p:cBhvr>
                                      <p:to>
                                        <p:strVal val="visible"/>
                                      </p:to>
                                    </p:set>
                                    <p:animEffect transition="in" filter="fade">
                                      <p:cBhvr>
                                        <p:cTn id="162" dur="500"/>
                                        <p:tgtEl>
                                          <p:spTgt spid="37"/>
                                        </p:tgtEl>
                                      </p:cBhvr>
                                    </p:animEffect>
                                  </p:childTnLst>
                                </p:cTn>
                              </p:par>
                              <p:par>
                                <p:cTn id="163" presetID="10" presetClass="entr" presetSubtype="0" fill="hold" nodeType="withEffect">
                                  <p:stCondLst>
                                    <p:cond delay="0"/>
                                  </p:stCondLst>
                                  <p:childTnLst>
                                    <p:set>
                                      <p:cBhvr>
                                        <p:cTn id="164" dur="1" fill="hold">
                                          <p:stCondLst>
                                            <p:cond delay="0"/>
                                          </p:stCondLst>
                                        </p:cTn>
                                        <p:tgtEl>
                                          <p:spTgt spid="13"/>
                                        </p:tgtEl>
                                        <p:attrNameLst>
                                          <p:attrName>style.visibility</p:attrName>
                                        </p:attrNameLst>
                                      </p:cBhvr>
                                      <p:to>
                                        <p:strVal val="visible"/>
                                      </p:to>
                                    </p:set>
                                    <p:animEffect transition="in" filter="fade">
                                      <p:cBhvr>
                                        <p:cTn id="165" dur="500"/>
                                        <p:tgtEl>
                                          <p:spTgt spid="13"/>
                                        </p:tgtEl>
                                      </p:cBhvr>
                                    </p:animEffect>
                                  </p:childTnLst>
                                </p:cTn>
                              </p:par>
                            </p:childTnLst>
                          </p:cTn>
                        </p:par>
                        <p:par>
                          <p:cTn id="166" fill="hold">
                            <p:stCondLst>
                              <p:cond delay="3500"/>
                            </p:stCondLst>
                            <p:childTnLst>
                              <p:par>
                                <p:cTn id="167" presetID="10" presetClass="entr" presetSubtype="0" fill="hold" grpId="0" nodeType="after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500"/>
                                        <p:tgtEl>
                                          <p:spTgt spid="3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43"/>
                                        </p:tgtEl>
                                        <p:attrNameLst>
                                          <p:attrName>style.visibility</p:attrName>
                                        </p:attrNameLst>
                                      </p:cBhvr>
                                      <p:to>
                                        <p:strVal val="visible"/>
                                      </p:to>
                                    </p:set>
                                    <p:animEffect transition="in" filter="fade">
                                      <p:cBhvr>
                                        <p:cTn id="172" dur="500"/>
                                        <p:tgtEl>
                                          <p:spTgt spid="43"/>
                                        </p:tgtEl>
                                      </p:cBhvr>
                                    </p:animEffect>
                                  </p:childTnLst>
                                </p:cTn>
                              </p:par>
                              <p:par>
                                <p:cTn id="173" presetID="10" presetClass="entr" presetSubtype="0" fill="hold" nodeType="withEffect">
                                  <p:stCondLst>
                                    <p:cond delay="0"/>
                                  </p:stCondLst>
                                  <p:childTnLst>
                                    <p:set>
                                      <p:cBhvr>
                                        <p:cTn id="174" dur="1" fill="hold">
                                          <p:stCondLst>
                                            <p:cond delay="0"/>
                                          </p:stCondLst>
                                        </p:cTn>
                                        <p:tgtEl>
                                          <p:spTgt spid="14"/>
                                        </p:tgtEl>
                                        <p:attrNameLst>
                                          <p:attrName>style.visibility</p:attrName>
                                        </p:attrNameLst>
                                      </p:cBhvr>
                                      <p:to>
                                        <p:strVal val="visible"/>
                                      </p:to>
                                    </p:set>
                                    <p:animEffect transition="in" filter="fade">
                                      <p:cBhvr>
                                        <p:cTn id="175" dur="500"/>
                                        <p:tgtEl>
                                          <p:spTgt spid="14"/>
                                        </p:tgtEl>
                                      </p:cBhvr>
                                    </p:animEffect>
                                  </p:childTnLst>
                                </p:cTn>
                              </p:par>
                            </p:childTnLst>
                          </p:cTn>
                        </p:par>
                        <p:par>
                          <p:cTn id="176" fill="hold">
                            <p:stCondLst>
                              <p:cond delay="4000"/>
                            </p:stCondLst>
                            <p:childTnLst>
                              <p:par>
                                <p:cTn id="177" presetID="10" presetClass="entr" presetSubtype="0" fill="hold" nodeType="afterEffect">
                                  <p:stCondLst>
                                    <p:cond delay="0"/>
                                  </p:stCondLst>
                                  <p:childTnLst>
                                    <p:set>
                                      <p:cBhvr>
                                        <p:cTn id="178" dur="1" fill="hold">
                                          <p:stCondLst>
                                            <p:cond delay="0"/>
                                          </p:stCondLst>
                                        </p:cTn>
                                        <p:tgtEl>
                                          <p:spTgt spid="15"/>
                                        </p:tgtEl>
                                        <p:attrNameLst>
                                          <p:attrName>style.visibility</p:attrName>
                                        </p:attrNameLst>
                                      </p:cBhvr>
                                      <p:to>
                                        <p:strVal val="visible"/>
                                      </p:to>
                                    </p:set>
                                    <p:animEffect transition="in" filter="fade">
                                      <p:cBhvr>
                                        <p:cTn id="179" dur="500"/>
                                        <p:tgtEl>
                                          <p:spTgt spid="15"/>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42"/>
                                        </p:tgtEl>
                                        <p:attrNameLst>
                                          <p:attrName>style.visibility</p:attrName>
                                        </p:attrNameLst>
                                      </p:cBhvr>
                                      <p:to>
                                        <p:strVal val="visible"/>
                                      </p:to>
                                    </p:set>
                                    <p:animEffect transition="in" filter="fade">
                                      <p:cBhvr>
                                        <p:cTn id="182" dur="500"/>
                                        <p:tgtEl>
                                          <p:spTgt spid="42"/>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4"/>
                                        </p:tgtEl>
                                        <p:attrNameLst>
                                          <p:attrName>style.visibility</p:attrName>
                                        </p:attrNameLst>
                                      </p:cBhvr>
                                      <p:to>
                                        <p:strVal val="visible"/>
                                      </p:to>
                                    </p:set>
                                    <p:animEffect transition="in" filter="fade">
                                      <p:cBhvr>
                                        <p:cTn id="185" dur="500"/>
                                        <p:tgtEl>
                                          <p:spTgt spid="34"/>
                                        </p:tgtEl>
                                      </p:cBhvr>
                                    </p:animEffect>
                                  </p:childTnLst>
                                </p:cTn>
                              </p:par>
                            </p:childTnLst>
                          </p:cTn>
                        </p:par>
                        <p:par>
                          <p:cTn id="186" fill="hold">
                            <p:stCondLst>
                              <p:cond delay="4500"/>
                            </p:stCondLst>
                            <p:childTnLst>
                              <p:par>
                                <p:cTn id="187" presetID="10" presetClass="entr" presetSubtype="0" fill="hold" grpId="0" nodeType="afterEffect">
                                  <p:stCondLst>
                                    <p:cond delay="0"/>
                                  </p:stCondLst>
                                  <p:childTnLst>
                                    <p:set>
                                      <p:cBhvr>
                                        <p:cTn id="188" dur="1" fill="hold">
                                          <p:stCondLst>
                                            <p:cond delay="0"/>
                                          </p:stCondLst>
                                        </p:cTn>
                                        <p:tgtEl>
                                          <p:spTgt spid="36"/>
                                        </p:tgtEl>
                                        <p:attrNameLst>
                                          <p:attrName>style.visibility</p:attrName>
                                        </p:attrNameLst>
                                      </p:cBhvr>
                                      <p:to>
                                        <p:strVal val="visible"/>
                                      </p:to>
                                    </p:set>
                                    <p:animEffect transition="in" filter="fade">
                                      <p:cBhvr>
                                        <p:cTn id="189" dur="500"/>
                                        <p:tgtEl>
                                          <p:spTgt spid="36"/>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45"/>
                                        </p:tgtEl>
                                        <p:attrNameLst>
                                          <p:attrName>style.visibility</p:attrName>
                                        </p:attrNameLst>
                                      </p:cBhvr>
                                      <p:to>
                                        <p:strVal val="visible"/>
                                      </p:to>
                                    </p:set>
                                    <p:animEffect transition="in" filter="fade">
                                      <p:cBhvr>
                                        <p:cTn id="192" dur="500"/>
                                        <p:tgtEl>
                                          <p:spTgt spid="45"/>
                                        </p:tgtEl>
                                      </p:cBhvr>
                                    </p:animEffect>
                                  </p:childTnLst>
                                </p:cTn>
                              </p:par>
                              <p:par>
                                <p:cTn id="193" presetID="10" presetClass="entr" presetSubtype="0" fill="hold" nodeType="withEffect">
                                  <p:stCondLst>
                                    <p:cond delay="0"/>
                                  </p:stCondLst>
                                  <p:childTnLst>
                                    <p:set>
                                      <p:cBhvr>
                                        <p:cTn id="194" dur="1" fill="hold">
                                          <p:stCondLst>
                                            <p:cond delay="0"/>
                                          </p:stCondLst>
                                        </p:cTn>
                                        <p:tgtEl>
                                          <p:spTgt spid="16"/>
                                        </p:tgtEl>
                                        <p:attrNameLst>
                                          <p:attrName>style.visibility</p:attrName>
                                        </p:attrNameLst>
                                      </p:cBhvr>
                                      <p:to>
                                        <p:strVal val="visible"/>
                                      </p:to>
                                    </p:set>
                                    <p:animEffect transition="in" filter="fade">
                                      <p:cBhvr>
                                        <p:cTn id="19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42" grpId="0" animBg="1"/>
      <p:bldP spid="43" grpId="0" animBg="1"/>
      <p:bldP spid="45" grpId="0" animBg="1"/>
      <p:bldP spid="46" grpId="0" animBg="1"/>
      <p:bldP spid="38" grpId="0" animBg="1"/>
      <p:bldP spid="47" grpId="0" animBg="1"/>
      <p:bldP spid="48" grpId="0" animBg="1"/>
      <p:bldP spid="49" grpId="0" animBg="1"/>
      <p:bldP spid="50" grpId="0" animBg="1"/>
      <p:bldP spid="51" grpId="0" animBg="1"/>
      <p:bldP spid="52" grpId="0" animBg="1"/>
      <p:bldP spid="54" grpId="0" animBg="1"/>
      <p:bldP spid="55" grpId="0" animBg="1"/>
      <p:bldP spid="57" grpId="0" animBg="1"/>
      <p:bldP spid="5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a:t>
            </a:r>
            <a:r>
              <a:rPr lang="en-US" dirty="0"/>
              <a:t>Linking - Main </a:t>
            </a:r>
            <a:r>
              <a:rPr lang="en-US" dirty="0" smtClean="0"/>
              <a:t>Problem</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117</a:t>
            </a:fld>
            <a:endParaRPr lang="en-US"/>
          </a:p>
        </p:txBody>
      </p:sp>
      <p:grpSp>
        <p:nvGrpSpPr>
          <p:cNvPr id="3" name="Group 2"/>
          <p:cNvGrpSpPr/>
          <p:nvPr/>
        </p:nvGrpSpPr>
        <p:grpSpPr>
          <a:xfrm>
            <a:off x="6290502" y="2090351"/>
            <a:ext cx="5474777" cy="3326380"/>
            <a:chOff x="1265657" y="445660"/>
            <a:chExt cx="9957821" cy="6169659"/>
          </a:xfrm>
        </p:grpSpPr>
        <p:pic>
          <p:nvPicPr>
            <p:cNvPr id="7" name="Picture 6"/>
            <p:cNvPicPr>
              <a:picLocks noChangeAspect="1"/>
            </p:cNvPicPr>
            <p:nvPr/>
          </p:nvPicPr>
          <p:blipFill>
            <a:blip r:embed="rId2"/>
            <a:stretch>
              <a:fillRect/>
            </a:stretch>
          </p:blipFill>
          <p:spPr>
            <a:xfrm>
              <a:off x="3006022" y="1855921"/>
              <a:ext cx="6721901" cy="3056111"/>
            </a:xfrm>
            <a:prstGeom prst="rect">
              <a:avLst/>
            </a:prstGeom>
          </p:spPr>
        </p:pic>
        <p:pic>
          <p:nvPicPr>
            <p:cNvPr id="8" name="Picture 7"/>
            <p:cNvPicPr>
              <a:picLocks noChangeAspect="1"/>
            </p:cNvPicPr>
            <p:nvPr/>
          </p:nvPicPr>
          <p:blipFill>
            <a:blip r:embed="rId3"/>
            <a:stretch>
              <a:fillRect/>
            </a:stretch>
          </p:blipFill>
          <p:spPr>
            <a:xfrm>
              <a:off x="4208303" y="474398"/>
              <a:ext cx="1175304" cy="1188363"/>
            </a:xfrm>
            <a:prstGeom prst="rect">
              <a:avLst/>
            </a:prstGeom>
          </p:spPr>
        </p:pic>
        <p:pic>
          <p:nvPicPr>
            <p:cNvPr id="9" name="Picture 8"/>
            <p:cNvPicPr>
              <a:picLocks noChangeAspect="1"/>
            </p:cNvPicPr>
            <p:nvPr/>
          </p:nvPicPr>
          <p:blipFill>
            <a:blip r:embed="rId4"/>
            <a:stretch>
              <a:fillRect/>
            </a:stretch>
          </p:blipFill>
          <p:spPr>
            <a:xfrm>
              <a:off x="1326280" y="1743660"/>
              <a:ext cx="1191662" cy="1426858"/>
            </a:xfrm>
            <a:prstGeom prst="rect">
              <a:avLst/>
            </a:prstGeom>
          </p:spPr>
        </p:pic>
        <p:pic>
          <p:nvPicPr>
            <p:cNvPr id="10" name="Picture 9"/>
            <p:cNvPicPr>
              <a:picLocks noChangeAspect="1"/>
            </p:cNvPicPr>
            <p:nvPr/>
          </p:nvPicPr>
          <p:blipFill>
            <a:blip r:embed="rId5"/>
            <a:stretch>
              <a:fillRect/>
            </a:stretch>
          </p:blipFill>
          <p:spPr>
            <a:xfrm>
              <a:off x="6152005" y="664162"/>
              <a:ext cx="1460011" cy="751689"/>
            </a:xfrm>
            <a:prstGeom prst="rect">
              <a:avLst/>
            </a:prstGeom>
          </p:spPr>
        </p:pic>
        <p:pic>
          <p:nvPicPr>
            <p:cNvPr id="11" name="Picture 10"/>
            <p:cNvPicPr>
              <a:picLocks noChangeAspect="1"/>
            </p:cNvPicPr>
            <p:nvPr/>
          </p:nvPicPr>
          <p:blipFill>
            <a:blip r:embed="rId6"/>
            <a:stretch>
              <a:fillRect/>
            </a:stretch>
          </p:blipFill>
          <p:spPr>
            <a:xfrm>
              <a:off x="8311458" y="445660"/>
              <a:ext cx="1416465" cy="1188691"/>
            </a:xfrm>
            <a:prstGeom prst="rect">
              <a:avLst/>
            </a:prstGeom>
          </p:spPr>
        </p:pic>
        <p:pic>
          <p:nvPicPr>
            <p:cNvPr id="12" name="Picture 11"/>
            <p:cNvPicPr>
              <a:picLocks noChangeAspect="1"/>
            </p:cNvPicPr>
            <p:nvPr/>
          </p:nvPicPr>
          <p:blipFill>
            <a:blip r:embed="rId7"/>
            <a:stretch>
              <a:fillRect/>
            </a:stretch>
          </p:blipFill>
          <p:spPr>
            <a:xfrm>
              <a:off x="1265657" y="3644222"/>
              <a:ext cx="1197543" cy="1240312"/>
            </a:xfrm>
            <a:prstGeom prst="rect">
              <a:avLst/>
            </a:prstGeom>
          </p:spPr>
        </p:pic>
        <p:pic>
          <p:nvPicPr>
            <p:cNvPr id="13" name="Picture 12"/>
            <p:cNvPicPr>
              <a:picLocks noChangeAspect="1"/>
            </p:cNvPicPr>
            <p:nvPr/>
          </p:nvPicPr>
          <p:blipFill>
            <a:blip r:embed="rId8"/>
            <a:stretch>
              <a:fillRect/>
            </a:stretch>
          </p:blipFill>
          <p:spPr>
            <a:xfrm>
              <a:off x="6093072" y="5155203"/>
              <a:ext cx="1431662" cy="1229205"/>
            </a:xfrm>
            <a:prstGeom prst="rect">
              <a:avLst/>
            </a:prstGeom>
          </p:spPr>
        </p:pic>
        <p:pic>
          <p:nvPicPr>
            <p:cNvPr id="14" name="Picture 13"/>
            <p:cNvPicPr>
              <a:picLocks noChangeAspect="1"/>
            </p:cNvPicPr>
            <p:nvPr/>
          </p:nvPicPr>
          <p:blipFill>
            <a:blip r:embed="rId9"/>
            <a:stretch>
              <a:fillRect/>
            </a:stretch>
          </p:blipFill>
          <p:spPr>
            <a:xfrm>
              <a:off x="8405680" y="5011295"/>
              <a:ext cx="1057213" cy="1466985"/>
            </a:xfrm>
            <a:prstGeom prst="rect">
              <a:avLst/>
            </a:prstGeom>
          </p:spPr>
        </p:pic>
        <p:pic>
          <p:nvPicPr>
            <p:cNvPr id="15" name="Picture 14"/>
            <p:cNvPicPr>
              <a:picLocks noChangeAspect="1"/>
            </p:cNvPicPr>
            <p:nvPr/>
          </p:nvPicPr>
          <p:blipFill>
            <a:blip r:embed="rId10"/>
            <a:stretch>
              <a:fillRect/>
            </a:stretch>
          </p:blipFill>
          <p:spPr>
            <a:xfrm>
              <a:off x="2235741" y="5133922"/>
              <a:ext cx="1249929" cy="1481397"/>
            </a:xfrm>
            <a:prstGeom prst="rect">
              <a:avLst/>
            </a:prstGeom>
          </p:spPr>
        </p:pic>
        <p:pic>
          <p:nvPicPr>
            <p:cNvPr id="16" name="Picture 15"/>
            <p:cNvPicPr>
              <a:picLocks noChangeAspect="1"/>
            </p:cNvPicPr>
            <p:nvPr/>
          </p:nvPicPr>
          <p:blipFill>
            <a:blip r:embed="rId11"/>
            <a:stretch>
              <a:fillRect/>
            </a:stretch>
          </p:blipFill>
          <p:spPr>
            <a:xfrm>
              <a:off x="4300395" y="5145093"/>
              <a:ext cx="1343025" cy="1343025"/>
            </a:xfrm>
            <a:prstGeom prst="rect">
              <a:avLst/>
            </a:prstGeom>
          </p:spPr>
        </p:pic>
        <p:sp>
          <p:nvSpPr>
            <p:cNvPr id="18" name="Rectangle 17"/>
            <p:cNvSpPr/>
            <p:nvPr/>
          </p:nvSpPr>
          <p:spPr>
            <a:xfrm flipH="1" flipV="1">
              <a:off x="5106150" y="1837814"/>
              <a:ext cx="60658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Rectangle 18"/>
            <p:cNvSpPr/>
            <p:nvPr/>
          </p:nvSpPr>
          <p:spPr>
            <a:xfrm flipH="1" flipV="1">
              <a:off x="4078351" y="2126391"/>
              <a:ext cx="1435208" cy="25846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Rectangle 19"/>
            <p:cNvSpPr/>
            <p:nvPr/>
          </p:nvSpPr>
          <p:spPr>
            <a:xfrm flipH="1" flipV="1">
              <a:off x="7524734" y="2113894"/>
              <a:ext cx="1157538"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Rectangle 20"/>
            <p:cNvSpPr/>
            <p:nvPr/>
          </p:nvSpPr>
          <p:spPr>
            <a:xfrm flipH="1" flipV="1">
              <a:off x="4897920" y="2419290"/>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Rectangle 21"/>
            <p:cNvSpPr/>
            <p:nvPr/>
          </p:nvSpPr>
          <p:spPr>
            <a:xfrm flipH="1" flipV="1">
              <a:off x="5824415" y="2410237"/>
              <a:ext cx="1157538"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Rectangle 22"/>
            <p:cNvSpPr/>
            <p:nvPr/>
          </p:nvSpPr>
          <p:spPr>
            <a:xfrm flipH="1" flipV="1">
              <a:off x="4827473" y="2696013"/>
              <a:ext cx="558983"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Rectangle 24"/>
            <p:cNvSpPr/>
            <p:nvPr/>
          </p:nvSpPr>
          <p:spPr>
            <a:xfrm flipH="1" flipV="1">
              <a:off x="6882011" y="2689334"/>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flipH="1" flipV="1">
              <a:off x="9053686" y="2677907"/>
              <a:ext cx="558983"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flipH="1" flipV="1">
              <a:off x="8512408" y="2961012"/>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7" name="Picture 16"/>
            <p:cNvPicPr>
              <a:picLocks noChangeAspect="1"/>
            </p:cNvPicPr>
            <p:nvPr/>
          </p:nvPicPr>
          <p:blipFill>
            <a:blip r:embed="rId12"/>
            <a:stretch>
              <a:fillRect/>
            </a:stretch>
          </p:blipFill>
          <p:spPr>
            <a:xfrm>
              <a:off x="10049398" y="2763998"/>
              <a:ext cx="1174080" cy="1180676"/>
            </a:xfrm>
            <a:prstGeom prst="rect">
              <a:avLst/>
            </a:prstGeom>
          </p:spPr>
        </p:pic>
        <p:sp>
          <p:nvSpPr>
            <p:cNvPr id="29" name="Rectangle 28"/>
            <p:cNvSpPr/>
            <p:nvPr/>
          </p:nvSpPr>
          <p:spPr>
            <a:xfrm flipH="1" flipV="1">
              <a:off x="9125121" y="3244117"/>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Rectangle 29"/>
            <p:cNvSpPr/>
            <p:nvPr/>
          </p:nvSpPr>
          <p:spPr>
            <a:xfrm flipH="1" flipV="1">
              <a:off x="5996033" y="3241771"/>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30"/>
            <p:cNvSpPr/>
            <p:nvPr/>
          </p:nvSpPr>
          <p:spPr>
            <a:xfrm flipH="1" flipV="1">
              <a:off x="2996153" y="4357948"/>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31"/>
            <p:cNvSpPr/>
            <p:nvPr/>
          </p:nvSpPr>
          <p:spPr>
            <a:xfrm flipH="1" flipV="1">
              <a:off x="6158476" y="4357948"/>
              <a:ext cx="1320992"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3" name="Rectangle 32"/>
            <p:cNvSpPr/>
            <p:nvPr/>
          </p:nvSpPr>
          <p:spPr>
            <a:xfrm flipH="1" flipV="1">
              <a:off x="7527389" y="4357948"/>
              <a:ext cx="1670931"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4" name="Rectangle 33"/>
            <p:cNvSpPr/>
            <p:nvPr/>
          </p:nvSpPr>
          <p:spPr>
            <a:xfrm flipH="1" flipV="1">
              <a:off x="3006021" y="4639516"/>
              <a:ext cx="1294374"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5" name="Rectangle 34"/>
            <p:cNvSpPr/>
            <p:nvPr/>
          </p:nvSpPr>
          <p:spPr>
            <a:xfrm flipH="1" flipV="1">
              <a:off x="6249354" y="4641889"/>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 name="Rectangle 35"/>
            <p:cNvSpPr/>
            <p:nvPr/>
          </p:nvSpPr>
          <p:spPr>
            <a:xfrm flipH="1" flipV="1">
              <a:off x="5039318" y="4635000"/>
              <a:ext cx="965767"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Freeform 36"/>
            <p:cNvSpPr/>
            <p:nvPr/>
          </p:nvSpPr>
          <p:spPr>
            <a:xfrm flipH="1">
              <a:off x="6174463" y="4626321"/>
              <a:ext cx="74891" cy="554714"/>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472316" y="4912032"/>
              <a:ext cx="247833" cy="554714"/>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flipH="1">
              <a:off x="8610600" y="4608169"/>
              <a:ext cx="346790" cy="394028"/>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56723" y="4877846"/>
              <a:ext cx="277187" cy="286091"/>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flipH="1" flipV="1">
              <a:off x="9641011" y="3308617"/>
              <a:ext cx="435495" cy="45719"/>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489703" y="4092166"/>
              <a:ext cx="633743" cy="262551"/>
            </a:xfrm>
            <a:custGeom>
              <a:avLst/>
              <a:gdLst>
                <a:gd name="connsiteX0" fmla="*/ 633743 w 633743"/>
                <a:gd name="connsiteY0" fmla="*/ 262551 h 262551"/>
                <a:gd name="connsiteX1" fmla="*/ 0 w 633743"/>
                <a:gd name="connsiteY1" fmla="*/ 0 h 262551"/>
                <a:gd name="connsiteX2" fmla="*/ 0 w 633743"/>
                <a:gd name="connsiteY2" fmla="*/ 0 h 262551"/>
              </a:gdLst>
              <a:ahLst/>
              <a:cxnLst>
                <a:cxn ang="0">
                  <a:pos x="connsiteX0" y="connsiteY0"/>
                </a:cxn>
                <a:cxn ang="0">
                  <a:pos x="connsiteX1" y="connsiteY1"/>
                </a:cxn>
                <a:cxn ang="0">
                  <a:pos x="connsiteX2" y="connsiteY2"/>
                </a:cxn>
              </a:cxnLst>
              <a:rect l="l" t="t" r="r" b="b"/>
              <a:pathLst>
                <a:path w="633743" h="262551">
                  <a:moveTo>
                    <a:pt x="633743" y="262551"/>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507810" y="3921245"/>
              <a:ext cx="3720974" cy="822771"/>
            </a:xfrm>
            <a:custGeom>
              <a:avLst/>
              <a:gdLst>
                <a:gd name="connsiteX0" fmla="*/ 3720974 w 3720974"/>
                <a:gd name="connsiteY0" fmla="*/ 822771 h 822771"/>
                <a:gd name="connsiteX1" fmla="*/ 2697933 w 3720974"/>
                <a:gd name="connsiteY1" fmla="*/ 62280 h 822771"/>
                <a:gd name="connsiteX2" fmla="*/ 0 w 3720974"/>
                <a:gd name="connsiteY2" fmla="*/ 98494 h 822771"/>
              </a:gdLst>
              <a:ahLst/>
              <a:cxnLst>
                <a:cxn ang="0">
                  <a:pos x="connsiteX0" y="connsiteY0"/>
                </a:cxn>
                <a:cxn ang="0">
                  <a:pos x="connsiteX1" y="connsiteY1"/>
                </a:cxn>
                <a:cxn ang="0">
                  <a:pos x="connsiteX2" y="connsiteY2"/>
                </a:cxn>
              </a:cxnLst>
              <a:rect l="l" t="t" r="r" b="b"/>
              <a:pathLst>
                <a:path w="3720974" h="822771">
                  <a:moveTo>
                    <a:pt x="3720974" y="822771"/>
                  </a:moveTo>
                  <a:cubicBezTo>
                    <a:pt x="3519534" y="502882"/>
                    <a:pt x="3318095" y="182993"/>
                    <a:pt x="2697933" y="62280"/>
                  </a:cubicBezTo>
                  <a:cubicBezTo>
                    <a:pt x="2077771" y="-58433"/>
                    <a:pt x="1038885" y="20030"/>
                    <a:pt x="0" y="98494"/>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516863" y="3213980"/>
              <a:ext cx="6120143" cy="654752"/>
            </a:xfrm>
            <a:custGeom>
              <a:avLst/>
              <a:gdLst>
                <a:gd name="connsiteX0" fmla="*/ 6120143 w 6120143"/>
                <a:gd name="connsiteY0" fmla="*/ 0 h 654752"/>
                <a:gd name="connsiteX1" fmla="*/ 4535787 w 6120143"/>
                <a:gd name="connsiteY1" fmla="*/ 588475 h 654752"/>
                <a:gd name="connsiteX2" fmla="*/ 0 w 6120143"/>
                <a:gd name="connsiteY2" fmla="*/ 615636 h 654752"/>
              </a:gdLst>
              <a:ahLst/>
              <a:cxnLst>
                <a:cxn ang="0">
                  <a:pos x="connsiteX0" y="connsiteY0"/>
                </a:cxn>
                <a:cxn ang="0">
                  <a:pos x="connsiteX1" y="connsiteY1"/>
                </a:cxn>
                <a:cxn ang="0">
                  <a:pos x="connsiteX2" y="connsiteY2"/>
                </a:cxn>
              </a:cxnLst>
              <a:rect l="l" t="t" r="r" b="b"/>
              <a:pathLst>
                <a:path w="6120143" h="654752">
                  <a:moveTo>
                    <a:pt x="6120143" y="0"/>
                  </a:moveTo>
                  <a:cubicBezTo>
                    <a:pt x="5837977" y="242934"/>
                    <a:pt x="5555811" y="485869"/>
                    <a:pt x="4535787" y="588475"/>
                  </a:cubicBezTo>
                  <a:cubicBezTo>
                    <a:pt x="3515763" y="691081"/>
                    <a:pt x="1757881" y="653358"/>
                    <a:pt x="0" y="615636"/>
                  </a:cubicBezTo>
                </a:path>
              </a:pathLst>
            </a:custGeom>
            <a:noFill/>
            <a:ln w="25400">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404919" y="1439501"/>
              <a:ext cx="1898782" cy="1240325"/>
            </a:xfrm>
            <a:custGeom>
              <a:avLst/>
              <a:gdLst>
                <a:gd name="connsiteX0" fmla="*/ 1855960 w 1898782"/>
                <a:gd name="connsiteY0" fmla="*/ 1240325 h 1240325"/>
                <a:gd name="connsiteX1" fmla="*/ 1656784 w 1898782"/>
                <a:gd name="connsiteY1" fmla="*/ 398352 h 1240325"/>
                <a:gd name="connsiteX2" fmla="*/ 0 w 1898782"/>
                <a:gd name="connsiteY2" fmla="*/ 0 h 1240325"/>
              </a:gdLst>
              <a:ahLst/>
              <a:cxnLst>
                <a:cxn ang="0">
                  <a:pos x="connsiteX0" y="connsiteY0"/>
                </a:cxn>
                <a:cxn ang="0">
                  <a:pos x="connsiteX1" y="connsiteY1"/>
                </a:cxn>
                <a:cxn ang="0">
                  <a:pos x="connsiteX2" y="connsiteY2"/>
                </a:cxn>
              </a:cxnLst>
              <a:rect l="l" t="t" r="r" b="b"/>
              <a:pathLst>
                <a:path w="1898782" h="1240325">
                  <a:moveTo>
                    <a:pt x="1855960" y="1240325"/>
                  </a:moveTo>
                  <a:cubicBezTo>
                    <a:pt x="1911035" y="922699"/>
                    <a:pt x="1966111" y="605073"/>
                    <a:pt x="1656784" y="398352"/>
                  </a:cubicBezTo>
                  <a:cubicBezTo>
                    <a:pt x="1347457" y="191631"/>
                    <a:pt x="673728" y="95815"/>
                    <a:pt x="0"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949974" y="1683945"/>
              <a:ext cx="129020" cy="181069"/>
            </a:xfrm>
            <a:custGeom>
              <a:avLst/>
              <a:gdLst>
                <a:gd name="connsiteX0" fmla="*/ 129020 w 129020"/>
                <a:gd name="connsiteY0" fmla="*/ 181069 h 181069"/>
                <a:gd name="connsiteX1" fmla="*/ 11325 w 129020"/>
                <a:gd name="connsiteY1" fmla="*/ 108641 h 181069"/>
                <a:gd name="connsiteX2" fmla="*/ 11325 w 129020"/>
                <a:gd name="connsiteY2" fmla="*/ 0 h 181069"/>
              </a:gdLst>
              <a:ahLst/>
              <a:cxnLst>
                <a:cxn ang="0">
                  <a:pos x="connsiteX0" y="connsiteY0"/>
                </a:cxn>
                <a:cxn ang="0">
                  <a:pos x="connsiteX1" y="connsiteY1"/>
                </a:cxn>
                <a:cxn ang="0">
                  <a:pos x="connsiteX2" y="connsiteY2"/>
                </a:cxn>
              </a:cxnLst>
              <a:rect l="l" t="t" r="r" b="b"/>
              <a:pathLst>
                <a:path w="129020" h="181069">
                  <a:moveTo>
                    <a:pt x="129020" y="181069"/>
                  </a:moveTo>
                  <a:cubicBezTo>
                    <a:pt x="79980" y="159944"/>
                    <a:pt x="30941" y="138819"/>
                    <a:pt x="11325" y="108641"/>
                  </a:cubicBezTo>
                  <a:cubicBezTo>
                    <a:pt x="-8291" y="78463"/>
                    <a:pt x="1517" y="39231"/>
                    <a:pt x="1132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552547" y="1367073"/>
              <a:ext cx="1336324" cy="1181299"/>
            </a:xfrm>
            <a:custGeom>
              <a:avLst/>
              <a:gdLst>
                <a:gd name="connsiteX0" fmla="*/ 1336324 w 1336324"/>
                <a:gd name="connsiteY0" fmla="*/ 1140737 h 1181299"/>
                <a:gd name="connsiteX1" fmla="*/ 77893 w 1336324"/>
                <a:gd name="connsiteY1" fmla="*/ 1068309 h 1181299"/>
                <a:gd name="connsiteX2" fmla="*/ 186534 w 1336324"/>
                <a:gd name="connsiteY2" fmla="*/ 181070 h 1181299"/>
                <a:gd name="connsiteX3" fmla="*/ 612047 w 1336324"/>
                <a:gd name="connsiteY3" fmla="*/ 0 h 1181299"/>
              </a:gdLst>
              <a:ahLst/>
              <a:cxnLst>
                <a:cxn ang="0">
                  <a:pos x="connsiteX0" y="connsiteY0"/>
                </a:cxn>
                <a:cxn ang="0">
                  <a:pos x="connsiteX1" y="connsiteY1"/>
                </a:cxn>
                <a:cxn ang="0">
                  <a:pos x="connsiteX2" y="connsiteY2"/>
                </a:cxn>
                <a:cxn ang="0">
                  <a:pos x="connsiteX3" y="connsiteY3"/>
                </a:cxn>
              </a:cxnLst>
              <a:rect l="l" t="t" r="r" b="b"/>
              <a:pathLst>
                <a:path w="1336324" h="1181299">
                  <a:moveTo>
                    <a:pt x="1336324" y="1140737"/>
                  </a:moveTo>
                  <a:cubicBezTo>
                    <a:pt x="802924" y="1184495"/>
                    <a:pt x="269525" y="1228254"/>
                    <a:pt x="77893" y="1068309"/>
                  </a:cubicBezTo>
                  <a:cubicBezTo>
                    <a:pt x="-113739" y="908364"/>
                    <a:pt x="97508" y="359121"/>
                    <a:pt x="186534" y="181070"/>
                  </a:cubicBezTo>
                  <a:cubicBezTo>
                    <a:pt x="275560" y="3018"/>
                    <a:pt x="443803" y="1509"/>
                    <a:pt x="612047"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637659" y="1466661"/>
              <a:ext cx="2364789" cy="1908615"/>
            </a:xfrm>
            <a:custGeom>
              <a:avLst/>
              <a:gdLst>
                <a:gd name="connsiteX0" fmla="*/ 2364789 w 2364789"/>
                <a:gd name="connsiteY0" fmla="*/ 1874068 h 1908615"/>
                <a:gd name="connsiteX1" fmla="*/ 110476 w 2364789"/>
                <a:gd name="connsiteY1" fmla="*/ 1656785 h 1908615"/>
                <a:gd name="connsiteX2" fmla="*/ 554095 w 2364789"/>
                <a:gd name="connsiteY2" fmla="*/ 0 h 1908615"/>
              </a:gdLst>
              <a:ahLst/>
              <a:cxnLst>
                <a:cxn ang="0">
                  <a:pos x="connsiteX0" y="connsiteY0"/>
                </a:cxn>
                <a:cxn ang="0">
                  <a:pos x="connsiteX1" y="connsiteY1"/>
                </a:cxn>
                <a:cxn ang="0">
                  <a:pos x="connsiteX2" y="connsiteY2"/>
                </a:cxn>
              </a:cxnLst>
              <a:rect l="l" t="t" r="r" b="b"/>
              <a:pathLst>
                <a:path w="2364789" h="1908615">
                  <a:moveTo>
                    <a:pt x="2364789" y="1874068"/>
                  </a:moveTo>
                  <a:cubicBezTo>
                    <a:pt x="1388523" y="1921599"/>
                    <a:pt x="412258" y="1969130"/>
                    <a:pt x="110476" y="1656785"/>
                  </a:cubicBezTo>
                  <a:cubicBezTo>
                    <a:pt x="-191306" y="1344440"/>
                    <a:pt x="181394" y="672220"/>
                    <a:pt x="55409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516863" y="2227152"/>
              <a:ext cx="1548143" cy="126749"/>
            </a:xfrm>
            <a:custGeom>
              <a:avLst/>
              <a:gdLst>
                <a:gd name="connsiteX0" fmla="*/ 1548143 w 1548143"/>
                <a:gd name="connsiteY0" fmla="*/ 0 h 126749"/>
                <a:gd name="connsiteX1" fmla="*/ 0 w 1548143"/>
                <a:gd name="connsiteY1" fmla="*/ 126749 h 126749"/>
                <a:gd name="connsiteX2" fmla="*/ 0 w 1548143"/>
                <a:gd name="connsiteY2" fmla="*/ 126749 h 126749"/>
              </a:gdLst>
              <a:ahLst/>
              <a:cxnLst>
                <a:cxn ang="0">
                  <a:pos x="connsiteX0" y="connsiteY0"/>
                </a:cxn>
                <a:cxn ang="0">
                  <a:pos x="connsiteX1" y="connsiteY1"/>
                </a:cxn>
                <a:cxn ang="0">
                  <a:pos x="connsiteX2" y="connsiteY2"/>
                </a:cxn>
              </a:cxnLst>
              <a:rect l="l" t="t" r="r" b="b"/>
              <a:pathLst>
                <a:path w="1548143" h="126749">
                  <a:moveTo>
                    <a:pt x="1548143" y="0"/>
                  </a:moveTo>
                  <a:lnTo>
                    <a:pt x="0" y="126749"/>
                  </a:lnTo>
                  <a:lnTo>
                    <a:pt x="0" y="126749"/>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7496269" y="1421394"/>
              <a:ext cx="615636" cy="679010"/>
            </a:xfrm>
            <a:custGeom>
              <a:avLst/>
              <a:gdLst>
                <a:gd name="connsiteX0" fmla="*/ 615636 w 615636"/>
                <a:gd name="connsiteY0" fmla="*/ 679010 h 679010"/>
                <a:gd name="connsiteX1" fmla="*/ 0 w 615636"/>
                <a:gd name="connsiteY1" fmla="*/ 0 h 679010"/>
                <a:gd name="connsiteX2" fmla="*/ 0 w 615636"/>
                <a:gd name="connsiteY2" fmla="*/ 0 h 679010"/>
              </a:gdLst>
              <a:ahLst/>
              <a:cxnLst>
                <a:cxn ang="0">
                  <a:pos x="connsiteX0" y="connsiteY0"/>
                </a:cxn>
                <a:cxn ang="0">
                  <a:pos x="connsiteX1" y="connsiteY1"/>
                </a:cxn>
                <a:cxn ang="0">
                  <a:pos x="connsiteX2" y="connsiteY2"/>
                </a:cxn>
              </a:cxnLst>
              <a:rect l="l" t="t" r="r" b="b"/>
              <a:pathLst>
                <a:path w="615636" h="679010">
                  <a:moveTo>
                    <a:pt x="615636" y="679010"/>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5386812" y="1430448"/>
              <a:ext cx="3096285" cy="1447172"/>
            </a:xfrm>
            <a:custGeom>
              <a:avLst/>
              <a:gdLst>
                <a:gd name="connsiteX0" fmla="*/ 0 w 3096285"/>
                <a:gd name="connsiteY0" fmla="*/ 1412340 h 1447172"/>
                <a:gd name="connsiteX1" fmla="*/ 190123 w 3096285"/>
                <a:gd name="connsiteY1" fmla="*/ 1385180 h 1447172"/>
                <a:gd name="connsiteX2" fmla="*/ 334978 w 3096285"/>
                <a:gd name="connsiteY2" fmla="*/ 841972 h 1447172"/>
                <a:gd name="connsiteX3" fmla="*/ 3096285 w 3096285"/>
                <a:gd name="connsiteY3" fmla="*/ 0 h 1447172"/>
              </a:gdLst>
              <a:ahLst/>
              <a:cxnLst>
                <a:cxn ang="0">
                  <a:pos x="connsiteX0" y="connsiteY0"/>
                </a:cxn>
                <a:cxn ang="0">
                  <a:pos x="connsiteX1" y="connsiteY1"/>
                </a:cxn>
                <a:cxn ang="0">
                  <a:pos x="connsiteX2" y="connsiteY2"/>
                </a:cxn>
                <a:cxn ang="0">
                  <a:pos x="connsiteX3" y="connsiteY3"/>
                </a:cxn>
              </a:cxnLst>
              <a:rect l="l" t="t" r="r" b="b"/>
              <a:pathLst>
                <a:path w="3096285" h="1447172">
                  <a:moveTo>
                    <a:pt x="0" y="1412340"/>
                  </a:moveTo>
                  <a:cubicBezTo>
                    <a:pt x="67146" y="1446290"/>
                    <a:pt x="134293" y="1480241"/>
                    <a:pt x="190123" y="1385180"/>
                  </a:cubicBezTo>
                  <a:cubicBezTo>
                    <a:pt x="245953" y="1290119"/>
                    <a:pt x="-149382" y="1072835"/>
                    <a:pt x="334978" y="841972"/>
                  </a:cubicBezTo>
                  <a:cubicBezTo>
                    <a:pt x="819338" y="611109"/>
                    <a:pt x="1957811" y="305554"/>
                    <a:pt x="309628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9288855" y="1511929"/>
              <a:ext cx="208230" cy="1158843"/>
            </a:xfrm>
            <a:custGeom>
              <a:avLst/>
              <a:gdLst>
                <a:gd name="connsiteX0" fmla="*/ 208230 w 208230"/>
                <a:gd name="connsiteY0" fmla="*/ 1158843 h 1158843"/>
                <a:gd name="connsiteX1" fmla="*/ 0 w 208230"/>
                <a:gd name="connsiteY1" fmla="*/ 0 h 1158843"/>
                <a:gd name="connsiteX2" fmla="*/ 0 w 208230"/>
                <a:gd name="connsiteY2" fmla="*/ 0 h 1158843"/>
              </a:gdLst>
              <a:ahLst/>
              <a:cxnLst>
                <a:cxn ang="0">
                  <a:pos x="connsiteX0" y="connsiteY0"/>
                </a:cxn>
                <a:cxn ang="0">
                  <a:pos x="connsiteX1" y="connsiteY1"/>
                </a:cxn>
                <a:cxn ang="0">
                  <a:pos x="connsiteX2" y="connsiteY2"/>
                </a:cxn>
              </a:cxnLst>
              <a:rect l="l" t="t" r="r" b="b"/>
              <a:pathLst>
                <a:path w="208230" h="1158843">
                  <a:moveTo>
                    <a:pt x="208230" y="1158843"/>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ontent Placeholder 2"/>
          <p:cNvSpPr>
            <a:spLocks noGrp="1"/>
          </p:cNvSpPr>
          <p:nvPr>
            <p:ph idx="1"/>
          </p:nvPr>
        </p:nvSpPr>
        <p:spPr>
          <a:xfrm>
            <a:off x="838200" y="1825625"/>
            <a:ext cx="10515600" cy="4351338"/>
          </a:xfrm>
        </p:spPr>
        <p:txBody>
          <a:bodyPr>
            <a:normAutofit/>
          </a:bodyPr>
          <a:lstStyle/>
          <a:p>
            <a:r>
              <a:rPr lang="en-US" dirty="0" smtClean="0"/>
              <a:t>Linking free text to entities</a:t>
            </a:r>
          </a:p>
          <a:p>
            <a:pPr lvl="1"/>
            <a:r>
              <a:rPr lang="en-US" dirty="0" smtClean="0"/>
              <a:t>Any piece of text</a:t>
            </a:r>
          </a:p>
          <a:p>
            <a:pPr lvl="2"/>
            <a:r>
              <a:rPr lang="en-US" dirty="0" smtClean="0"/>
              <a:t>News document</a:t>
            </a:r>
          </a:p>
          <a:p>
            <a:pPr lvl="2"/>
            <a:r>
              <a:rPr lang="en-US" dirty="0" smtClean="0"/>
              <a:t>Blog posts</a:t>
            </a:r>
          </a:p>
          <a:p>
            <a:pPr lvl="2"/>
            <a:r>
              <a:rPr lang="en-US" dirty="0" smtClean="0"/>
              <a:t>Tweets</a:t>
            </a:r>
          </a:p>
          <a:p>
            <a:pPr lvl="2"/>
            <a:r>
              <a:rPr lang="en-US" dirty="0" smtClean="0"/>
              <a:t>Queries</a:t>
            </a:r>
          </a:p>
          <a:p>
            <a:pPr lvl="2"/>
            <a:r>
              <a:rPr lang="en-US" dirty="0" smtClean="0"/>
              <a:t>…</a:t>
            </a:r>
          </a:p>
          <a:p>
            <a:r>
              <a:rPr lang="en-US" dirty="0" smtClean="0"/>
              <a:t>Entities taken from a knowledge base</a:t>
            </a:r>
          </a:p>
          <a:p>
            <a:pPr lvl="1"/>
            <a:r>
              <a:rPr lang="en-US" dirty="0" smtClean="0"/>
              <a:t>Freebase</a:t>
            </a:r>
          </a:p>
          <a:p>
            <a:pPr lvl="1"/>
            <a:r>
              <a:rPr lang="en-US" dirty="0" smtClean="0"/>
              <a:t>Wikipedia</a:t>
            </a:r>
          </a:p>
          <a:p>
            <a:pPr lvl="1"/>
            <a:r>
              <a:rPr lang="en-US" dirty="0" smtClean="0"/>
              <a:t>…</a:t>
            </a:r>
            <a:endParaRPr lang="en-US" dirty="0"/>
          </a:p>
        </p:txBody>
      </p:sp>
      <p:sp>
        <p:nvSpPr>
          <p:cNvPr id="56" name="Rectangle 5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Entity Linking and Retrieval for Semantic Search [Edgar </a:t>
            </a:r>
            <a:r>
              <a:rPr lang="en-US" sz="1600" dirty="0" err="1" smtClean="0">
                <a:solidFill>
                  <a:schemeClr val="accent2">
                    <a:lumMod val="50000"/>
                  </a:schemeClr>
                </a:solidFill>
              </a:rPr>
              <a:t>Meij</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WSDM 2014]</a:t>
            </a:r>
            <a:endParaRPr lang="en-US" sz="1600" dirty="0">
              <a:solidFill>
                <a:schemeClr val="accent2">
                  <a:lumMod val="50000"/>
                </a:schemeClr>
              </a:solidFill>
            </a:endParaRPr>
          </a:p>
        </p:txBody>
      </p:sp>
    </p:spTree>
    <p:extLst>
      <p:ext uri="{BB962C8B-B14F-4D97-AF65-F5344CB8AC3E}">
        <p14:creationId xmlns:p14="http://schemas.microsoft.com/office/powerpoint/2010/main" val="351856050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a:t>
            </a:r>
            <a:r>
              <a:rPr lang="en-US" dirty="0"/>
              <a:t>Linking </a:t>
            </a:r>
            <a:r>
              <a:rPr lang="en-US" dirty="0" smtClean="0"/>
              <a:t>- </a:t>
            </a:r>
            <a:r>
              <a:rPr lang="en-US" dirty="0"/>
              <a:t>Common </a:t>
            </a:r>
            <a:r>
              <a:rPr lang="en-US" dirty="0" smtClean="0"/>
              <a:t>Steps</a:t>
            </a:r>
            <a:endParaRPr lang="en-US" dirty="0"/>
          </a:p>
        </p:txBody>
      </p:sp>
      <p:sp>
        <p:nvSpPr>
          <p:cNvPr id="3" name="Content Placeholder 2"/>
          <p:cNvSpPr>
            <a:spLocks noGrp="1"/>
          </p:cNvSpPr>
          <p:nvPr>
            <p:ph idx="1"/>
          </p:nvPr>
        </p:nvSpPr>
        <p:spPr/>
        <p:txBody>
          <a:bodyPr/>
          <a:lstStyle/>
          <a:p>
            <a:r>
              <a:rPr lang="en-US" dirty="0" smtClean="0"/>
              <a:t>Determine “linkable” phrases</a:t>
            </a:r>
          </a:p>
          <a:p>
            <a:pPr lvl="1"/>
            <a:r>
              <a:rPr lang="en-US" dirty="0" smtClean="0"/>
              <a:t>Mention detection</a:t>
            </a:r>
          </a:p>
          <a:p>
            <a:r>
              <a:rPr lang="en-US" dirty="0" smtClean="0"/>
              <a:t>Select candidate entity links</a:t>
            </a:r>
          </a:p>
          <a:p>
            <a:pPr lvl="1"/>
            <a:r>
              <a:rPr lang="en-US" dirty="0" smtClean="0"/>
              <a:t>Link generation</a:t>
            </a:r>
          </a:p>
          <a:p>
            <a:pPr lvl="1"/>
            <a:r>
              <a:rPr lang="en-US" dirty="0" smtClean="0"/>
              <a:t>May include NILs (null values, i.e., no target in KB)</a:t>
            </a:r>
          </a:p>
          <a:p>
            <a:r>
              <a:rPr lang="en-US" dirty="0" smtClean="0"/>
              <a:t>Use “context” to disambiguate/filter/improve</a:t>
            </a:r>
          </a:p>
          <a:p>
            <a:pPr lvl="1"/>
            <a:r>
              <a:rPr lang="en-US" dirty="0" smtClean="0"/>
              <a:t>Disambiguation</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118</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Entity Linking and Retrieval for Semantic Search [Edgar </a:t>
            </a:r>
            <a:r>
              <a:rPr lang="en-US" sz="1600" dirty="0" err="1" smtClean="0">
                <a:solidFill>
                  <a:schemeClr val="accent2">
                    <a:lumMod val="50000"/>
                  </a:schemeClr>
                </a:solidFill>
              </a:rPr>
              <a:t>Meij</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WSDM 2014]</a:t>
            </a:r>
            <a:endParaRPr lang="en-US" sz="1600" dirty="0">
              <a:solidFill>
                <a:schemeClr val="accent2">
                  <a:lumMod val="50000"/>
                </a:schemeClr>
              </a:solidFill>
            </a:endParaRPr>
          </a:p>
        </p:txBody>
      </p:sp>
    </p:spTree>
    <p:extLst>
      <p:ext uri="{BB962C8B-B14F-4D97-AF65-F5344CB8AC3E}">
        <p14:creationId xmlns:p14="http://schemas.microsoft.com/office/powerpoint/2010/main" val="28009329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Linking</a:t>
            </a:r>
          </a:p>
        </p:txBody>
      </p:sp>
      <p:sp>
        <p:nvSpPr>
          <p:cNvPr id="3" name="Content Placeholder 2"/>
          <p:cNvSpPr>
            <a:spLocks noGrp="1"/>
          </p:cNvSpPr>
          <p:nvPr>
            <p:ph idx="1"/>
          </p:nvPr>
        </p:nvSpPr>
        <p:spPr/>
        <p:txBody>
          <a:bodyPr/>
          <a:lstStyle/>
          <a:p>
            <a:r>
              <a:rPr lang="en-US" dirty="0" smtClean="0"/>
              <a:t>An Example</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119</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Link with </a:t>
            </a:r>
            <a:r>
              <a:rPr lang="en-US" sz="1600" dirty="0" smtClean="0">
                <a:solidFill>
                  <a:schemeClr val="accent2">
                    <a:lumMod val="50000"/>
                  </a:schemeClr>
                </a:solidFill>
              </a:rPr>
              <a:t>Wikipedia </a:t>
            </a:r>
            <a:r>
              <a:rPr lang="en-US" sz="1600" dirty="0">
                <a:solidFill>
                  <a:schemeClr val="accent2">
                    <a:lumMod val="50000"/>
                  </a:schemeClr>
                </a:solidFill>
              </a:rPr>
              <a:t>[David Milne, et al., </a:t>
            </a:r>
            <a:r>
              <a:rPr lang="en-US" sz="1600" dirty="0" smtClean="0">
                <a:solidFill>
                  <a:schemeClr val="accent2">
                    <a:lumMod val="50000"/>
                  </a:schemeClr>
                </a:solidFill>
              </a:rPr>
              <a:t>CIKM 2008]</a:t>
            </a:r>
            <a:endParaRPr lang="en-US" sz="1600" dirty="0">
              <a:solidFill>
                <a:schemeClr val="accent2">
                  <a:lumMod val="50000"/>
                </a:schemeClr>
              </a:solidFill>
            </a:endParaRPr>
          </a:p>
        </p:txBody>
      </p:sp>
      <p:pic>
        <p:nvPicPr>
          <p:cNvPr id="7" name="Picture 6"/>
          <p:cNvPicPr>
            <a:picLocks noChangeAspect="1"/>
          </p:cNvPicPr>
          <p:nvPr/>
        </p:nvPicPr>
        <p:blipFill>
          <a:blip r:embed="rId2"/>
          <a:stretch>
            <a:fillRect/>
          </a:stretch>
        </p:blipFill>
        <p:spPr>
          <a:xfrm>
            <a:off x="1314450" y="2425284"/>
            <a:ext cx="9563100" cy="3457575"/>
          </a:xfrm>
          <a:prstGeom prst="rect">
            <a:avLst/>
          </a:prstGeom>
        </p:spPr>
      </p:pic>
    </p:spTree>
    <p:extLst>
      <p:ext uri="{BB962C8B-B14F-4D97-AF65-F5344CB8AC3E}">
        <p14:creationId xmlns:p14="http://schemas.microsoft.com/office/powerpoint/2010/main" val="2911461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“Entities”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12</a:t>
            </a:fld>
            <a:endParaRPr lang="en-US"/>
          </a:p>
        </p:txBody>
      </p:sp>
      <p:pic>
        <p:nvPicPr>
          <p:cNvPr id="11" name="Picture 10"/>
          <p:cNvPicPr>
            <a:picLocks noChangeAspect="1"/>
          </p:cNvPicPr>
          <p:nvPr/>
        </p:nvPicPr>
        <p:blipFill>
          <a:blip r:embed="rId2"/>
          <a:stretch>
            <a:fillRect/>
          </a:stretch>
        </p:blipFill>
        <p:spPr>
          <a:xfrm>
            <a:off x="759277" y="1286510"/>
            <a:ext cx="5079997" cy="5434965"/>
          </a:xfrm>
          <a:prstGeom prst="rect">
            <a:avLst/>
          </a:prstGeom>
        </p:spPr>
      </p:pic>
      <p:grpSp>
        <p:nvGrpSpPr>
          <p:cNvPr id="7" name="Group 6"/>
          <p:cNvGrpSpPr/>
          <p:nvPr/>
        </p:nvGrpSpPr>
        <p:grpSpPr>
          <a:xfrm>
            <a:off x="6096000" y="365125"/>
            <a:ext cx="4417090" cy="3904950"/>
            <a:chOff x="6424703" y="-218131"/>
            <a:chExt cx="4417090" cy="3904950"/>
          </a:xfrm>
        </p:grpSpPr>
        <p:pic>
          <p:nvPicPr>
            <p:cNvPr id="8" name="Picture 7"/>
            <p:cNvPicPr>
              <a:picLocks noChangeAspect="1"/>
            </p:cNvPicPr>
            <p:nvPr/>
          </p:nvPicPr>
          <p:blipFill>
            <a:blip r:embed="rId3"/>
            <a:stretch>
              <a:fillRect/>
            </a:stretch>
          </p:blipFill>
          <p:spPr>
            <a:xfrm>
              <a:off x="6424703" y="-218131"/>
              <a:ext cx="4417090" cy="1447363"/>
            </a:xfrm>
            <a:prstGeom prst="rect">
              <a:avLst/>
            </a:prstGeom>
          </p:spPr>
        </p:pic>
        <p:pic>
          <p:nvPicPr>
            <p:cNvPr id="9" name="Picture 8"/>
            <p:cNvPicPr>
              <a:picLocks noChangeAspect="1"/>
            </p:cNvPicPr>
            <p:nvPr/>
          </p:nvPicPr>
          <p:blipFill>
            <a:blip r:embed="rId4"/>
            <a:stretch>
              <a:fillRect/>
            </a:stretch>
          </p:blipFill>
          <p:spPr>
            <a:xfrm>
              <a:off x="6452023" y="1229232"/>
              <a:ext cx="4345459" cy="2457587"/>
            </a:xfrm>
            <a:prstGeom prst="rect">
              <a:avLst/>
            </a:prstGeom>
          </p:spPr>
        </p:pic>
      </p:grpSp>
      <p:pic>
        <p:nvPicPr>
          <p:cNvPr id="6" name="Picture 5"/>
          <p:cNvPicPr>
            <a:picLocks noChangeAspect="1"/>
          </p:cNvPicPr>
          <p:nvPr/>
        </p:nvPicPr>
        <p:blipFill>
          <a:blip r:embed="rId5"/>
          <a:stretch>
            <a:fillRect/>
          </a:stretch>
        </p:blipFill>
        <p:spPr>
          <a:xfrm>
            <a:off x="7280833" y="1406477"/>
            <a:ext cx="4362450" cy="5086350"/>
          </a:xfrm>
          <a:prstGeom prst="rect">
            <a:avLst/>
          </a:prstGeom>
        </p:spPr>
      </p:pic>
    </p:spTree>
    <p:extLst>
      <p:ext uri="{BB962C8B-B14F-4D97-AF65-F5344CB8AC3E}">
        <p14:creationId xmlns:p14="http://schemas.microsoft.com/office/powerpoint/2010/main" val="6673613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Toolkits for Entity Linking</a:t>
            </a:r>
            <a:endParaRPr lang="en-US" dirty="0"/>
          </a:p>
        </p:txBody>
      </p:sp>
      <p:sp>
        <p:nvSpPr>
          <p:cNvPr id="3" name="Content Placeholder 2"/>
          <p:cNvSpPr>
            <a:spLocks noGrp="1"/>
          </p:cNvSpPr>
          <p:nvPr>
            <p:ph idx="1"/>
          </p:nvPr>
        </p:nvSpPr>
        <p:spPr/>
        <p:txBody>
          <a:bodyPr/>
          <a:lstStyle/>
          <a:p>
            <a:r>
              <a:rPr lang="en-US" dirty="0" smtClean="0"/>
              <a:t>Wikipedia Miner</a:t>
            </a:r>
          </a:p>
          <a:p>
            <a:r>
              <a:rPr lang="en-US" dirty="0" err="1" smtClean="0"/>
              <a:t>TagMe</a:t>
            </a:r>
            <a:endParaRPr lang="en-US" dirty="0" smtClean="0"/>
          </a:p>
          <a:p>
            <a:r>
              <a:rPr lang="en-US" dirty="0" err="1" smtClean="0"/>
              <a:t>DBpedia</a:t>
            </a:r>
            <a:r>
              <a:rPr lang="en-US" dirty="0" smtClean="0"/>
              <a:t> Spotlight</a:t>
            </a:r>
          </a:p>
          <a:p>
            <a:r>
              <a:rPr lang="en-US" dirty="0" err="1" smtClean="0"/>
              <a:t>IIIinios</a:t>
            </a:r>
            <a:r>
              <a:rPr lang="en-US" dirty="0" smtClean="0"/>
              <a:t> </a:t>
            </a:r>
            <a:r>
              <a:rPr lang="en-US" dirty="0" err="1" smtClean="0"/>
              <a:t>Wikifier</a:t>
            </a:r>
            <a:endParaRPr lang="en-US" dirty="0" smtClean="0"/>
          </a:p>
          <a:p>
            <a:r>
              <a:rPr lang="en-US" dirty="0" smtClean="0"/>
              <a:t>AIDA</a:t>
            </a:r>
          </a:p>
          <a:p>
            <a:r>
              <a:rPr lang="en-US" dirty="0" smtClean="0"/>
              <a:t>RPI Entity Linking System</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120</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Entity Linking and Retrieval for Semantic Search [Edgar </a:t>
            </a:r>
            <a:r>
              <a:rPr lang="en-US" sz="1600" dirty="0" err="1" smtClean="0">
                <a:solidFill>
                  <a:schemeClr val="accent2">
                    <a:lumMod val="50000"/>
                  </a:schemeClr>
                </a:solidFill>
              </a:rPr>
              <a:t>Meij</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WSDM 2014]</a:t>
            </a:r>
            <a:endParaRPr lang="en-US" sz="1600" dirty="0">
              <a:solidFill>
                <a:schemeClr val="accent2">
                  <a:lumMod val="50000"/>
                </a:schemeClr>
              </a:solidFill>
            </a:endParaRPr>
          </a:p>
        </p:txBody>
      </p:sp>
    </p:spTree>
    <p:extLst>
      <p:ext uri="{BB962C8B-B14F-4D97-AF65-F5344CB8AC3E}">
        <p14:creationId xmlns:p14="http://schemas.microsoft.com/office/powerpoint/2010/main" val="541112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smtClean="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a:latin typeface="Cambria Math" panose="02040503050406030204" pitchFamily="18" charset="0"/>
                          </a:rPr>
                          <m:t>𝑒𝑛𝑡𝑖𝑡𝑦</m:t>
                        </m:r>
                      </m:e>
                    </m:d>
                  </m:oMath>
                </a14:m>
                <a:r>
                  <a:rPr lang="en-US" dirty="0"/>
                  <a:t> - </a:t>
                </a:r>
                <a:r>
                  <a:rPr lang="en-US" dirty="0" smtClean="0"/>
                  <a:t>Recap</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normAutofit/>
          </a:bodyPr>
          <a:lstStyle/>
          <a:p>
            <a:r>
              <a:rPr lang="en-US" dirty="0" smtClean="0">
                <a:solidFill>
                  <a:schemeClr val="accent6">
                    <a:lumMod val="75000"/>
                  </a:schemeClr>
                </a:solidFill>
              </a:rPr>
              <a:t>Co-occurrence</a:t>
            </a:r>
          </a:p>
          <a:p>
            <a:pPr lvl="1"/>
            <a:r>
              <a:rPr lang="en-US" dirty="0">
                <a:solidFill>
                  <a:schemeClr val="accent6">
                    <a:lumMod val="75000"/>
                  </a:schemeClr>
                </a:solidFill>
              </a:rPr>
              <a:t>Within Queries</a:t>
            </a:r>
          </a:p>
          <a:p>
            <a:pPr lvl="1"/>
            <a:r>
              <a:rPr lang="en-US" dirty="0">
                <a:solidFill>
                  <a:schemeClr val="accent6">
                    <a:lumMod val="75000"/>
                  </a:schemeClr>
                </a:solidFill>
              </a:rPr>
              <a:t>Across Queries</a:t>
            </a:r>
          </a:p>
          <a:p>
            <a:pPr lvl="1"/>
            <a:r>
              <a:rPr lang="en-US" dirty="0">
                <a:solidFill>
                  <a:schemeClr val="accent6">
                    <a:lumMod val="75000"/>
                  </a:schemeClr>
                </a:solidFill>
              </a:rPr>
              <a:t>User </a:t>
            </a:r>
            <a:r>
              <a:rPr lang="en-US" dirty="0" err="1">
                <a:solidFill>
                  <a:schemeClr val="accent6">
                    <a:lumMod val="75000"/>
                  </a:schemeClr>
                </a:solidFill>
              </a:rPr>
              <a:t>Url</a:t>
            </a:r>
            <a:r>
              <a:rPr lang="en-US" dirty="0">
                <a:solidFill>
                  <a:schemeClr val="accent6">
                    <a:lumMod val="75000"/>
                  </a:schemeClr>
                </a:solidFill>
              </a:rPr>
              <a:t> Clicks</a:t>
            </a:r>
          </a:p>
          <a:p>
            <a:pPr lvl="1"/>
            <a:r>
              <a:rPr lang="en-US" dirty="0">
                <a:solidFill>
                  <a:schemeClr val="accent6">
                    <a:lumMod val="75000"/>
                  </a:schemeClr>
                </a:solidFill>
              </a:rPr>
              <a:t>Wikipedia Pages</a:t>
            </a:r>
          </a:p>
          <a:p>
            <a:pPr lvl="1"/>
            <a:r>
              <a:rPr lang="en-US" dirty="0">
                <a:solidFill>
                  <a:schemeClr val="accent6">
                    <a:lumMod val="75000"/>
                  </a:schemeClr>
                </a:solidFill>
              </a:rPr>
              <a:t>Wikipedia Categories/Templates</a:t>
            </a:r>
          </a:p>
          <a:p>
            <a:pPr lvl="1"/>
            <a:r>
              <a:rPr lang="en-US" dirty="0">
                <a:solidFill>
                  <a:schemeClr val="accent6">
                    <a:lumMod val="75000"/>
                  </a:schemeClr>
                </a:solidFill>
              </a:rPr>
              <a:t>Wikipedia Revision Histories</a:t>
            </a:r>
          </a:p>
          <a:p>
            <a:pPr lvl="1"/>
            <a:r>
              <a:rPr lang="en-US" dirty="0">
                <a:solidFill>
                  <a:schemeClr val="accent6">
                    <a:lumMod val="75000"/>
                  </a:schemeClr>
                </a:solidFill>
              </a:rPr>
              <a:t>Web </a:t>
            </a:r>
            <a:r>
              <a:rPr lang="en-US" dirty="0" smtClean="0">
                <a:solidFill>
                  <a:schemeClr val="accent6">
                    <a:lumMod val="75000"/>
                  </a:schemeClr>
                </a:solidFill>
              </a:rPr>
              <a:t>documents</a:t>
            </a:r>
          </a:p>
          <a:p>
            <a:r>
              <a:rPr lang="en-US" dirty="0" smtClean="0">
                <a:solidFill>
                  <a:schemeClr val="accent6">
                    <a:lumMod val="75000"/>
                  </a:schemeClr>
                </a:solidFill>
              </a:rPr>
              <a:t>Entity Linking</a:t>
            </a:r>
          </a:p>
          <a:p>
            <a:r>
              <a:rPr lang="en-US" dirty="0" smtClean="0">
                <a:solidFill>
                  <a:srgbClr val="FF0000"/>
                </a:solidFill>
              </a:rPr>
              <a:t>Similarity</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121</a:t>
            </a:fld>
            <a:endParaRPr lang="en-US"/>
          </a:p>
        </p:txBody>
      </p:sp>
    </p:spTree>
    <p:extLst>
      <p:ext uri="{BB962C8B-B14F-4D97-AF65-F5344CB8AC3E}">
        <p14:creationId xmlns:p14="http://schemas.microsoft.com/office/powerpoint/2010/main" val="124066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Similarity </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TF*IDF scores based on Wikipedia Corpus</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122</a:t>
            </a:fld>
            <a:endParaRPr lang="en-US"/>
          </a:p>
        </p:txBody>
      </p:sp>
      <p:pic>
        <p:nvPicPr>
          <p:cNvPr id="7" name="Picture 6"/>
          <p:cNvPicPr>
            <a:picLocks noChangeAspect="1"/>
          </p:cNvPicPr>
          <p:nvPr/>
        </p:nvPicPr>
        <p:blipFill>
          <a:blip r:embed="rId4"/>
          <a:stretch>
            <a:fillRect/>
          </a:stretch>
        </p:blipFill>
        <p:spPr>
          <a:xfrm>
            <a:off x="729682" y="2526085"/>
            <a:ext cx="5547239" cy="3187647"/>
          </a:xfrm>
          <a:prstGeom prst="rect">
            <a:avLst/>
          </a:prstGeom>
        </p:spPr>
      </p:pic>
      <p:pic>
        <p:nvPicPr>
          <p:cNvPr id="13" name="Picture 12"/>
          <p:cNvPicPr>
            <a:picLocks noChangeAspect="1"/>
          </p:cNvPicPr>
          <p:nvPr/>
        </p:nvPicPr>
        <p:blipFill>
          <a:blip r:embed="rId5"/>
          <a:stretch>
            <a:fillRect/>
          </a:stretch>
        </p:blipFill>
        <p:spPr>
          <a:xfrm>
            <a:off x="6385439" y="2526085"/>
            <a:ext cx="5253037" cy="3280408"/>
          </a:xfrm>
          <a:prstGeom prst="rect">
            <a:avLst/>
          </a:prstGeom>
        </p:spPr>
      </p:pic>
    </p:spTree>
    <p:extLst>
      <p:ext uri="{BB962C8B-B14F-4D97-AF65-F5344CB8AC3E}">
        <p14:creationId xmlns:p14="http://schemas.microsoft.com/office/powerpoint/2010/main" val="7411613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a:t>
                </a:r>
                <a:r>
                  <a:rPr lang="en-US" dirty="0" smtClean="0"/>
                  <a:t>Similarity</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Entity Recommendations based on Wikipedia textual similarity</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123</a:t>
            </a:fld>
            <a:endParaRPr lang="en-US"/>
          </a:p>
        </p:txBody>
      </p:sp>
      <p:pic>
        <p:nvPicPr>
          <p:cNvPr id="7" name="Picture 6"/>
          <p:cNvPicPr>
            <a:picLocks noChangeAspect="1"/>
          </p:cNvPicPr>
          <p:nvPr/>
        </p:nvPicPr>
        <p:blipFill>
          <a:blip r:embed="rId3"/>
          <a:stretch>
            <a:fillRect/>
          </a:stretch>
        </p:blipFill>
        <p:spPr>
          <a:xfrm>
            <a:off x="1402014" y="2763044"/>
            <a:ext cx="9134475" cy="2476500"/>
          </a:xfrm>
          <a:prstGeom prst="rect">
            <a:avLst/>
          </a:prstGeom>
        </p:spPr>
      </p:pic>
    </p:spTree>
    <p:extLst>
      <p:ext uri="{BB962C8B-B14F-4D97-AF65-F5344CB8AC3E}">
        <p14:creationId xmlns:p14="http://schemas.microsoft.com/office/powerpoint/2010/main" val="145028573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a:t> – Similarity</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Challenges</a:t>
            </a:r>
          </a:p>
          <a:p>
            <a:pPr lvl="1"/>
            <a:r>
              <a:rPr lang="en-US" dirty="0" smtClean="0"/>
              <a:t>Textual Similarity suffers the vocabulary mismatch problem</a:t>
            </a:r>
          </a:p>
          <a:p>
            <a:pPr lvl="2"/>
            <a:r>
              <a:rPr lang="en-US" dirty="0" smtClean="0"/>
              <a:t>“USA” </a:t>
            </a:r>
            <a:r>
              <a:rPr lang="en-US" dirty="0"/>
              <a:t>and “United </a:t>
            </a:r>
            <a:r>
              <a:rPr lang="en-US" dirty="0" smtClean="0"/>
              <a:t>States of America” </a:t>
            </a:r>
            <a:r>
              <a:rPr lang="en-US" dirty="0"/>
              <a:t>are semantically equivalent, yet share no terms in </a:t>
            </a:r>
            <a:r>
              <a:rPr lang="en-US" dirty="0" smtClean="0"/>
              <a:t>common</a:t>
            </a:r>
          </a:p>
          <a:p>
            <a:pPr lvl="2"/>
            <a:endParaRPr lang="en-US" dirty="0"/>
          </a:p>
          <a:p>
            <a:r>
              <a:rPr lang="en-US" dirty="0" smtClean="0"/>
              <a:t>Solution</a:t>
            </a:r>
          </a:p>
          <a:p>
            <a:pPr lvl="1"/>
            <a:r>
              <a:rPr lang="en-US" dirty="0" smtClean="0"/>
              <a:t>Project entities into latent space that can semantically represent the entities</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124</a:t>
            </a:fld>
            <a:endParaRPr lang="en-US"/>
          </a:p>
        </p:txBody>
      </p:sp>
    </p:spTree>
    <p:extLst>
      <p:ext uri="{BB962C8B-B14F-4D97-AF65-F5344CB8AC3E}">
        <p14:creationId xmlns:p14="http://schemas.microsoft.com/office/powerpoint/2010/main" val="3778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a:t>
                </a:r>
                <a:r>
                  <a:rPr lang="en-US" dirty="0" smtClean="0"/>
                  <a:t>Word Embedding</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Word Embedding</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125</a:t>
            </a:fld>
            <a:endParaRPr lang="en-US"/>
          </a:p>
        </p:txBody>
      </p:sp>
      <p:pic>
        <p:nvPicPr>
          <p:cNvPr id="6" name="Picture 5"/>
          <p:cNvPicPr>
            <a:picLocks noChangeAspect="1"/>
          </p:cNvPicPr>
          <p:nvPr/>
        </p:nvPicPr>
        <p:blipFill>
          <a:blip r:embed="rId4"/>
          <a:stretch>
            <a:fillRect/>
          </a:stretch>
        </p:blipFill>
        <p:spPr>
          <a:xfrm>
            <a:off x="1220514" y="2235688"/>
            <a:ext cx="3971540" cy="3782108"/>
          </a:xfrm>
          <a:prstGeom prst="rect">
            <a:avLst/>
          </a:prstGeom>
        </p:spPr>
      </p:pic>
      <p:sp>
        <p:nvSpPr>
          <p:cNvPr id="8" name="Rectangle 7"/>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Linguistic Regularities in Continuous Space Word Representations</a:t>
            </a:r>
            <a:r>
              <a:rPr lang="en-US" sz="1600" dirty="0" smtClean="0">
                <a:solidFill>
                  <a:schemeClr val="accent2">
                    <a:lumMod val="50000"/>
                  </a:schemeClr>
                </a:solidFill>
              </a:rPr>
              <a:t> </a:t>
            </a:r>
            <a:r>
              <a:rPr lang="en-US" sz="1600" dirty="0">
                <a:solidFill>
                  <a:schemeClr val="accent2">
                    <a:lumMod val="50000"/>
                  </a:schemeClr>
                </a:solidFill>
              </a:rPr>
              <a:t>[Tomas </a:t>
            </a:r>
            <a:r>
              <a:rPr lang="en-US" sz="1600" dirty="0" err="1">
                <a:solidFill>
                  <a:schemeClr val="accent2">
                    <a:lumMod val="50000"/>
                  </a:schemeClr>
                </a:solidFill>
              </a:rPr>
              <a:t>Mikolov</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2013]</a:t>
            </a:r>
            <a:endParaRPr lang="en-US" sz="1600" dirty="0">
              <a:solidFill>
                <a:schemeClr val="accent2">
                  <a:lumMod val="50000"/>
                </a:schemeClr>
              </a:solidFill>
            </a:endParaRPr>
          </a:p>
        </p:txBody>
      </p:sp>
      <p:pic>
        <p:nvPicPr>
          <p:cNvPr id="9" name="Picture 8"/>
          <p:cNvPicPr>
            <a:picLocks noChangeAspect="1"/>
          </p:cNvPicPr>
          <p:nvPr/>
        </p:nvPicPr>
        <p:blipFill>
          <a:blip r:embed="rId5"/>
          <a:stretch>
            <a:fillRect/>
          </a:stretch>
        </p:blipFill>
        <p:spPr>
          <a:xfrm>
            <a:off x="6096000" y="2714624"/>
            <a:ext cx="3733800" cy="542925"/>
          </a:xfrm>
          <a:prstGeom prst="rect">
            <a:avLst/>
          </a:prstGeom>
        </p:spPr>
      </p:pic>
      <p:pic>
        <p:nvPicPr>
          <p:cNvPr id="10" name="Picture 9"/>
          <p:cNvPicPr>
            <a:picLocks noChangeAspect="1"/>
          </p:cNvPicPr>
          <p:nvPr/>
        </p:nvPicPr>
        <p:blipFill>
          <a:blip r:embed="rId6"/>
          <a:stretch>
            <a:fillRect/>
          </a:stretch>
        </p:blipFill>
        <p:spPr>
          <a:xfrm>
            <a:off x="6934200" y="3580813"/>
            <a:ext cx="2057400" cy="371475"/>
          </a:xfrm>
          <a:prstGeom prst="rect">
            <a:avLst/>
          </a:prstGeom>
        </p:spPr>
      </p:pic>
      <p:pic>
        <p:nvPicPr>
          <p:cNvPr id="11" name="Picture 10"/>
          <p:cNvPicPr>
            <a:picLocks noChangeAspect="1"/>
          </p:cNvPicPr>
          <p:nvPr/>
        </p:nvPicPr>
        <p:blipFill>
          <a:blip r:embed="rId7"/>
          <a:stretch>
            <a:fillRect/>
          </a:stretch>
        </p:blipFill>
        <p:spPr>
          <a:xfrm>
            <a:off x="5634037" y="4302538"/>
            <a:ext cx="4343400" cy="781050"/>
          </a:xfrm>
          <a:prstGeom prst="rect">
            <a:avLst/>
          </a:prstGeom>
        </p:spPr>
      </p:pic>
    </p:spTree>
    <p:extLst>
      <p:ext uri="{BB962C8B-B14F-4D97-AF65-F5344CB8AC3E}">
        <p14:creationId xmlns:p14="http://schemas.microsoft.com/office/powerpoint/2010/main" val="423969514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a:t>
                </a:r>
                <a:r>
                  <a:rPr lang="en-US" dirty="0" smtClean="0"/>
                  <a:t>Word Embedding</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Word Embedding</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126</a:t>
            </a:fld>
            <a:endParaRPr lang="en-US"/>
          </a:p>
        </p:txBody>
      </p:sp>
      <p:pic>
        <p:nvPicPr>
          <p:cNvPr id="6" name="Picture 5"/>
          <p:cNvPicPr>
            <a:picLocks noChangeAspect="1"/>
          </p:cNvPicPr>
          <p:nvPr/>
        </p:nvPicPr>
        <p:blipFill>
          <a:blip r:embed="rId4"/>
          <a:stretch>
            <a:fillRect/>
          </a:stretch>
        </p:blipFill>
        <p:spPr>
          <a:xfrm>
            <a:off x="1220514" y="2235688"/>
            <a:ext cx="3971540" cy="3782108"/>
          </a:xfrm>
          <a:prstGeom prst="rect">
            <a:avLst/>
          </a:prstGeom>
        </p:spPr>
      </p:pic>
      <p:sp>
        <p:nvSpPr>
          <p:cNvPr id="8" name="Rectangle 7"/>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Linguistic Regularities in Continuous Space Word Representations</a:t>
            </a:r>
            <a:r>
              <a:rPr lang="en-US" sz="1600" dirty="0" smtClean="0">
                <a:solidFill>
                  <a:schemeClr val="accent2">
                    <a:lumMod val="50000"/>
                  </a:schemeClr>
                </a:solidFill>
              </a:rPr>
              <a:t> </a:t>
            </a:r>
            <a:r>
              <a:rPr lang="en-US" sz="1600" dirty="0">
                <a:solidFill>
                  <a:schemeClr val="accent2">
                    <a:lumMod val="50000"/>
                  </a:schemeClr>
                </a:solidFill>
              </a:rPr>
              <a:t>[Tomas </a:t>
            </a:r>
            <a:r>
              <a:rPr lang="en-US" sz="1600" dirty="0" err="1">
                <a:solidFill>
                  <a:schemeClr val="accent2">
                    <a:lumMod val="50000"/>
                  </a:schemeClr>
                </a:solidFill>
              </a:rPr>
              <a:t>Mikolov</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2013]</a:t>
            </a:r>
            <a:endParaRPr lang="en-US" sz="1600" dirty="0">
              <a:solidFill>
                <a:schemeClr val="accent2">
                  <a:lumMod val="50000"/>
                </a:schemeClr>
              </a:solidFill>
            </a:endParaRPr>
          </a:p>
        </p:txBody>
      </p:sp>
      <p:pic>
        <p:nvPicPr>
          <p:cNvPr id="7" name="Picture 6"/>
          <p:cNvPicPr>
            <a:picLocks noChangeAspect="1"/>
          </p:cNvPicPr>
          <p:nvPr/>
        </p:nvPicPr>
        <p:blipFill>
          <a:blip r:embed="rId5"/>
          <a:stretch>
            <a:fillRect/>
          </a:stretch>
        </p:blipFill>
        <p:spPr>
          <a:xfrm>
            <a:off x="5192054" y="2856290"/>
            <a:ext cx="5811225" cy="2102354"/>
          </a:xfrm>
          <a:prstGeom prst="rect">
            <a:avLst/>
          </a:prstGeom>
        </p:spPr>
      </p:pic>
    </p:spTree>
    <p:extLst>
      <p:ext uri="{BB962C8B-B14F-4D97-AF65-F5344CB8AC3E}">
        <p14:creationId xmlns:p14="http://schemas.microsoft.com/office/powerpoint/2010/main" val="32035187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a:t>
                </a:r>
                <a:r>
                  <a:rPr lang="en-US" dirty="0" smtClean="0"/>
                  <a:t>Word Embedding</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Word Embedding</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127</a:t>
            </a:fld>
            <a:endParaRPr lang="en-US"/>
          </a:p>
        </p:txBody>
      </p:sp>
      <p:pic>
        <p:nvPicPr>
          <p:cNvPr id="7" name="Picture 6"/>
          <p:cNvPicPr>
            <a:picLocks noChangeAspect="1"/>
          </p:cNvPicPr>
          <p:nvPr/>
        </p:nvPicPr>
        <p:blipFill>
          <a:blip r:embed="rId4"/>
          <a:stretch>
            <a:fillRect/>
          </a:stretch>
        </p:blipFill>
        <p:spPr>
          <a:xfrm>
            <a:off x="3179530" y="2448924"/>
            <a:ext cx="5575603" cy="3389485"/>
          </a:xfrm>
          <a:prstGeom prst="rect">
            <a:avLst/>
          </a:prstGeom>
        </p:spPr>
      </p:pic>
      <p:sp>
        <p:nvSpPr>
          <p:cNvPr id="8" name="Rectangle 7"/>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Efficient Estimation of Word Representations in Vector Space [Tomas </a:t>
            </a:r>
            <a:r>
              <a:rPr lang="en-US" sz="1600" dirty="0" err="1">
                <a:solidFill>
                  <a:schemeClr val="accent2">
                    <a:lumMod val="50000"/>
                  </a:schemeClr>
                </a:solidFill>
              </a:rPr>
              <a:t>Mikolov</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ICLR 2013]</a:t>
            </a:r>
            <a:endParaRPr lang="en-US" sz="1600" dirty="0">
              <a:solidFill>
                <a:schemeClr val="accent2">
                  <a:lumMod val="50000"/>
                </a:schemeClr>
              </a:solidFill>
            </a:endParaRPr>
          </a:p>
        </p:txBody>
      </p:sp>
    </p:spTree>
    <p:extLst>
      <p:ext uri="{BB962C8B-B14F-4D97-AF65-F5344CB8AC3E}">
        <p14:creationId xmlns:p14="http://schemas.microsoft.com/office/powerpoint/2010/main" val="141495013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Word Embedding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128</a:t>
            </a:fld>
            <a:endParaRPr lang="en-US"/>
          </a:p>
        </p:txBody>
      </p:sp>
      <p:pic>
        <p:nvPicPr>
          <p:cNvPr id="6" name="Picture 5"/>
          <p:cNvPicPr>
            <a:picLocks noChangeAspect="1"/>
          </p:cNvPicPr>
          <p:nvPr/>
        </p:nvPicPr>
        <p:blipFill>
          <a:blip r:embed="rId4"/>
          <a:stretch>
            <a:fillRect/>
          </a:stretch>
        </p:blipFill>
        <p:spPr>
          <a:xfrm>
            <a:off x="2807970" y="1690688"/>
            <a:ext cx="5802630" cy="4144736"/>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Distributed Representations of Words and Phrases and their </a:t>
            </a:r>
            <a:r>
              <a:rPr lang="en-US" sz="1600" dirty="0" smtClean="0">
                <a:solidFill>
                  <a:schemeClr val="accent2">
                    <a:lumMod val="50000"/>
                  </a:schemeClr>
                </a:solidFill>
              </a:rPr>
              <a:t>Compositionality [</a:t>
            </a:r>
            <a:r>
              <a:rPr lang="en-US" sz="1600" dirty="0">
                <a:solidFill>
                  <a:schemeClr val="accent2">
                    <a:lumMod val="50000"/>
                  </a:schemeClr>
                </a:solidFill>
              </a:rPr>
              <a:t>Tomas </a:t>
            </a:r>
            <a:r>
              <a:rPr lang="en-US" sz="1600" dirty="0" err="1">
                <a:solidFill>
                  <a:schemeClr val="accent2">
                    <a:lumMod val="50000"/>
                  </a:schemeClr>
                </a:solidFill>
              </a:rPr>
              <a:t>Mikolov</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NIPS 2013]</a:t>
            </a:r>
            <a:endParaRPr lang="en-US" sz="1600" dirty="0">
              <a:solidFill>
                <a:schemeClr val="accent2">
                  <a:lumMod val="50000"/>
                </a:schemeClr>
              </a:solidFill>
            </a:endParaRPr>
          </a:p>
        </p:txBody>
      </p:sp>
    </p:spTree>
    <p:extLst>
      <p:ext uri="{BB962C8B-B14F-4D97-AF65-F5344CB8AC3E}">
        <p14:creationId xmlns:p14="http://schemas.microsoft.com/office/powerpoint/2010/main" val="50519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Word Embedding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129</a:t>
            </a:fld>
            <a:endParaRPr lang="en-US"/>
          </a:p>
        </p:txBody>
      </p:sp>
      <p:pic>
        <p:nvPicPr>
          <p:cNvPr id="6" name="Picture 5"/>
          <p:cNvPicPr>
            <a:picLocks noChangeAspect="1"/>
          </p:cNvPicPr>
          <p:nvPr/>
        </p:nvPicPr>
        <p:blipFill>
          <a:blip r:embed="rId3"/>
          <a:stretch>
            <a:fillRect/>
          </a:stretch>
        </p:blipFill>
        <p:spPr>
          <a:xfrm>
            <a:off x="882191" y="2273316"/>
            <a:ext cx="7391400" cy="3219450"/>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Efficient Estimation of Word Representations in Vector Space [Tomas </a:t>
            </a:r>
            <a:r>
              <a:rPr lang="en-US" sz="1600" dirty="0" err="1">
                <a:solidFill>
                  <a:schemeClr val="accent2">
                    <a:lumMod val="50000"/>
                  </a:schemeClr>
                </a:solidFill>
              </a:rPr>
              <a:t>Mikolov</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ICLR 2013]</a:t>
            </a:r>
            <a:endParaRPr lang="en-US" sz="1600" dirty="0">
              <a:solidFill>
                <a:schemeClr val="accent2">
                  <a:lumMod val="50000"/>
                </a:schemeClr>
              </a:solidFill>
            </a:endParaRPr>
          </a:p>
        </p:txBody>
      </p:sp>
      <p:pic>
        <p:nvPicPr>
          <p:cNvPr id="10" name="Picture 9"/>
          <p:cNvPicPr>
            <a:picLocks noChangeAspect="1"/>
          </p:cNvPicPr>
          <p:nvPr/>
        </p:nvPicPr>
        <p:blipFill>
          <a:blip r:embed="rId4"/>
          <a:stretch>
            <a:fillRect/>
          </a:stretch>
        </p:blipFill>
        <p:spPr>
          <a:xfrm>
            <a:off x="8273591" y="3319996"/>
            <a:ext cx="3353047" cy="354238"/>
          </a:xfrm>
          <a:prstGeom prst="rect">
            <a:avLst/>
          </a:prstGeom>
        </p:spPr>
      </p:pic>
      <p:pic>
        <p:nvPicPr>
          <p:cNvPr id="11" name="Picture 10"/>
          <p:cNvPicPr>
            <a:picLocks noChangeAspect="1"/>
          </p:cNvPicPr>
          <p:nvPr/>
        </p:nvPicPr>
        <p:blipFill>
          <a:blip r:embed="rId5"/>
          <a:stretch>
            <a:fillRect/>
          </a:stretch>
        </p:blipFill>
        <p:spPr>
          <a:xfrm>
            <a:off x="8234492" y="4034250"/>
            <a:ext cx="3431243" cy="798526"/>
          </a:xfrm>
          <a:prstGeom prst="rect">
            <a:avLst/>
          </a:prstGeom>
        </p:spPr>
      </p:pic>
    </p:spTree>
    <p:extLst>
      <p:ext uri="{BB962C8B-B14F-4D97-AF65-F5344CB8AC3E}">
        <p14:creationId xmlns:p14="http://schemas.microsoft.com/office/powerpoint/2010/main" val="4190898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“Entities”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13</a:t>
            </a:fld>
            <a:endParaRPr lang="en-US"/>
          </a:p>
        </p:txBody>
      </p:sp>
      <p:pic>
        <p:nvPicPr>
          <p:cNvPr id="10" name="Picture 9"/>
          <p:cNvPicPr>
            <a:picLocks noChangeAspect="1"/>
          </p:cNvPicPr>
          <p:nvPr/>
        </p:nvPicPr>
        <p:blipFill>
          <a:blip r:embed="rId2"/>
          <a:stretch>
            <a:fillRect/>
          </a:stretch>
        </p:blipFill>
        <p:spPr>
          <a:xfrm>
            <a:off x="1329904" y="1299248"/>
            <a:ext cx="4379651" cy="5404091"/>
          </a:xfrm>
          <a:prstGeom prst="rect">
            <a:avLst/>
          </a:prstGeom>
        </p:spPr>
      </p:pic>
      <p:grpSp>
        <p:nvGrpSpPr>
          <p:cNvPr id="14" name="Group 13"/>
          <p:cNvGrpSpPr/>
          <p:nvPr/>
        </p:nvGrpSpPr>
        <p:grpSpPr>
          <a:xfrm>
            <a:off x="6399411" y="745185"/>
            <a:ext cx="3917061" cy="6112815"/>
            <a:chOff x="6351651" y="461721"/>
            <a:chExt cx="4400550" cy="6724650"/>
          </a:xfrm>
        </p:grpSpPr>
        <p:pic>
          <p:nvPicPr>
            <p:cNvPr id="12" name="Picture 11"/>
            <p:cNvPicPr>
              <a:picLocks noChangeAspect="1"/>
            </p:cNvPicPr>
            <p:nvPr/>
          </p:nvPicPr>
          <p:blipFill>
            <a:blip r:embed="rId3"/>
            <a:stretch>
              <a:fillRect/>
            </a:stretch>
          </p:blipFill>
          <p:spPr>
            <a:xfrm>
              <a:off x="6351651" y="461721"/>
              <a:ext cx="4381500" cy="1771650"/>
            </a:xfrm>
            <a:prstGeom prst="rect">
              <a:avLst/>
            </a:prstGeom>
          </p:spPr>
        </p:pic>
        <p:pic>
          <p:nvPicPr>
            <p:cNvPr id="13" name="Picture 12"/>
            <p:cNvPicPr>
              <a:picLocks noChangeAspect="1"/>
            </p:cNvPicPr>
            <p:nvPr/>
          </p:nvPicPr>
          <p:blipFill>
            <a:blip r:embed="rId4"/>
            <a:stretch>
              <a:fillRect/>
            </a:stretch>
          </p:blipFill>
          <p:spPr>
            <a:xfrm>
              <a:off x="6351651" y="2233371"/>
              <a:ext cx="4400550" cy="4953000"/>
            </a:xfrm>
            <a:prstGeom prst="rect">
              <a:avLst/>
            </a:prstGeom>
          </p:spPr>
        </p:pic>
      </p:grpSp>
    </p:spTree>
    <p:extLst>
      <p:ext uri="{BB962C8B-B14F-4D97-AF65-F5344CB8AC3E}">
        <p14:creationId xmlns:p14="http://schemas.microsoft.com/office/powerpoint/2010/main" val="81506307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Word Embedding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sz="half" idx="1"/>
          </p:nvPr>
        </p:nvSpPr>
        <p:spPr/>
        <p:txBody>
          <a:bodyPr/>
          <a:lstStyle/>
          <a:p>
            <a:r>
              <a:rPr lang="en-US" dirty="0" smtClean="0"/>
              <a:t>How to apply Word Embedding in Entities?</a:t>
            </a:r>
          </a:p>
          <a:p>
            <a:pPr lvl="1"/>
            <a:endParaRPr lang="en-US" dirty="0" smtClean="0"/>
          </a:p>
          <a:p>
            <a:pPr lvl="1"/>
            <a:r>
              <a:rPr lang="en-US" dirty="0" smtClean="0"/>
              <a:t>Perform entity linking on documents</a:t>
            </a:r>
          </a:p>
          <a:p>
            <a:pPr lvl="1"/>
            <a:endParaRPr lang="en-US" dirty="0" smtClean="0"/>
          </a:p>
          <a:p>
            <a:pPr lvl="1"/>
            <a:r>
              <a:rPr lang="en-US" dirty="0" smtClean="0"/>
              <a:t>Treat each entity as a single word</a:t>
            </a:r>
          </a:p>
          <a:p>
            <a:pPr lvl="1"/>
            <a:endParaRPr lang="en-US" dirty="0"/>
          </a:p>
          <a:p>
            <a:pPr lvl="1"/>
            <a:r>
              <a:rPr lang="en-US" dirty="0" smtClean="0"/>
              <a:t>Learning the representation</a:t>
            </a:r>
            <a:endParaRPr lang="en-US" dirty="0"/>
          </a:p>
        </p:txBody>
      </p:sp>
      <p:sp>
        <p:nvSpPr>
          <p:cNvPr id="8" name="Content Placeholder 7"/>
          <p:cNvSpPr>
            <a:spLocks noGrp="1"/>
          </p:cNvSpPr>
          <p:nvPr>
            <p:ph sz="half" idx="2"/>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130</a:t>
            </a:fld>
            <a:endParaRPr lang="en-US"/>
          </a:p>
        </p:txBody>
      </p:sp>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Word2Vec [Tomas </a:t>
            </a:r>
            <a:r>
              <a:rPr lang="en-US" sz="1600" dirty="0" err="1">
                <a:solidFill>
                  <a:schemeClr val="accent2">
                    <a:lumMod val="50000"/>
                  </a:schemeClr>
                </a:solidFill>
              </a:rPr>
              <a:t>Mikolov</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ICLR 2013]</a:t>
            </a:r>
            <a:endParaRPr lang="en-US" sz="1600" dirty="0">
              <a:solidFill>
                <a:schemeClr val="accent2">
                  <a:lumMod val="50000"/>
                </a:schemeClr>
              </a:solidFill>
            </a:endParaRPr>
          </a:p>
        </p:txBody>
      </p:sp>
      <p:grpSp>
        <p:nvGrpSpPr>
          <p:cNvPr id="12" name="Group 11"/>
          <p:cNvGrpSpPr/>
          <p:nvPr/>
        </p:nvGrpSpPr>
        <p:grpSpPr>
          <a:xfrm>
            <a:off x="5967332" y="2029242"/>
            <a:ext cx="5889892" cy="3393106"/>
            <a:chOff x="1265657" y="445660"/>
            <a:chExt cx="9957821" cy="6169659"/>
          </a:xfrm>
        </p:grpSpPr>
        <p:pic>
          <p:nvPicPr>
            <p:cNvPr id="13" name="Picture 12"/>
            <p:cNvPicPr>
              <a:picLocks noChangeAspect="1"/>
            </p:cNvPicPr>
            <p:nvPr/>
          </p:nvPicPr>
          <p:blipFill>
            <a:blip r:embed="rId3"/>
            <a:stretch>
              <a:fillRect/>
            </a:stretch>
          </p:blipFill>
          <p:spPr>
            <a:xfrm>
              <a:off x="3006022" y="1855921"/>
              <a:ext cx="6721901" cy="3056111"/>
            </a:xfrm>
            <a:prstGeom prst="rect">
              <a:avLst/>
            </a:prstGeom>
          </p:spPr>
        </p:pic>
        <p:pic>
          <p:nvPicPr>
            <p:cNvPr id="14" name="Picture 13"/>
            <p:cNvPicPr>
              <a:picLocks noChangeAspect="1"/>
            </p:cNvPicPr>
            <p:nvPr/>
          </p:nvPicPr>
          <p:blipFill>
            <a:blip r:embed="rId4"/>
            <a:stretch>
              <a:fillRect/>
            </a:stretch>
          </p:blipFill>
          <p:spPr>
            <a:xfrm>
              <a:off x="4208303" y="474398"/>
              <a:ext cx="1175304" cy="1188363"/>
            </a:xfrm>
            <a:prstGeom prst="rect">
              <a:avLst/>
            </a:prstGeom>
          </p:spPr>
        </p:pic>
        <p:pic>
          <p:nvPicPr>
            <p:cNvPr id="15" name="Picture 14"/>
            <p:cNvPicPr>
              <a:picLocks noChangeAspect="1"/>
            </p:cNvPicPr>
            <p:nvPr/>
          </p:nvPicPr>
          <p:blipFill>
            <a:blip r:embed="rId5"/>
            <a:stretch>
              <a:fillRect/>
            </a:stretch>
          </p:blipFill>
          <p:spPr>
            <a:xfrm>
              <a:off x="1326280" y="1743660"/>
              <a:ext cx="1191662" cy="1426858"/>
            </a:xfrm>
            <a:prstGeom prst="rect">
              <a:avLst/>
            </a:prstGeom>
          </p:spPr>
        </p:pic>
        <p:pic>
          <p:nvPicPr>
            <p:cNvPr id="16" name="Picture 15"/>
            <p:cNvPicPr>
              <a:picLocks noChangeAspect="1"/>
            </p:cNvPicPr>
            <p:nvPr/>
          </p:nvPicPr>
          <p:blipFill>
            <a:blip r:embed="rId6"/>
            <a:stretch>
              <a:fillRect/>
            </a:stretch>
          </p:blipFill>
          <p:spPr>
            <a:xfrm>
              <a:off x="6152005" y="664162"/>
              <a:ext cx="1460011" cy="751689"/>
            </a:xfrm>
            <a:prstGeom prst="rect">
              <a:avLst/>
            </a:prstGeom>
          </p:spPr>
        </p:pic>
        <p:pic>
          <p:nvPicPr>
            <p:cNvPr id="17" name="Picture 16"/>
            <p:cNvPicPr>
              <a:picLocks noChangeAspect="1"/>
            </p:cNvPicPr>
            <p:nvPr/>
          </p:nvPicPr>
          <p:blipFill>
            <a:blip r:embed="rId7"/>
            <a:stretch>
              <a:fillRect/>
            </a:stretch>
          </p:blipFill>
          <p:spPr>
            <a:xfrm>
              <a:off x="8311458" y="445660"/>
              <a:ext cx="1416465" cy="1188691"/>
            </a:xfrm>
            <a:prstGeom prst="rect">
              <a:avLst/>
            </a:prstGeom>
          </p:spPr>
        </p:pic>
        <p:pic>
          <p:nvPicPr>
            <p:cNvPr id="18" name="Picture 17"/>
            <p:cNvPicPr>
              <a:picLocks noChangeAspect="1"/>
            </p:cNvPicPr>
            <p:nvPr/>
          </p:nvPicPr>
          <p:blipFill>
            <a:blip r:embed="rId8"/>
            <a:stretch>
              <a:fillRect/>
            </a:stretch>
          </p:blipFill>
          <p:spPr>
            <a:xfrm>
              <a:off x="1265657" y="3644222"/>
              <a:ext cx="1197543" cy="1240312"/>
            </a:xfrm>
            <a:prstGeom prst="rect">
              <a:avLst/>
            </a:prstGeom>
          </p:spPr>
        </p:pic>
        <p:pic>
          <p:nvPicPr>
            <p:cNvPr id="19" name="Picture 18"/>
            <p:cNvPicPr>
              <a:picLocks noChangeAspect="1"/>
            </p:cNvPicPr>
            <p:nvPr/>
          </p:nvPicPr>
          <p:blipFill>
            <a:blip r:embed="rId9"/>
            <a:stretch>
              <a:fillRect/>
            </a:stretch>
          </p:blipFill>
          <p:spPr>
            <a:xfrm>
              <a:off x="6093072" y="5155203"/>
              <a:ext cx="1431662" cy="1229205"/>
            </a:xfrm>
            <a:prstGeom prst="rect">
              <a:avLst/>
            </a:prstGeom>
          </p:spPr>
        </p:pic>
        <p:pic>
          <p:nvPicPr>
            <p:cNvPr id="20" name="Picture 19"/>
            <p:cNvPicPr>
              <a:picLocks noChangeAspect="1"/>
            </p:cNvPicPr>
            <p:nvPr/>
          </p:nvPicPr>
          <p:blipFill>
            <a:blip r:embed="rId10"/>
            <a:stretch>
              <a:fillRect/>
            </a:stretch>
          </p:blipFill>
          <p:spPr>
            <a:xfrm>
              <a:off x="8405680" y="5011295"/>
              <a:ext cx="1057213" cy="1466985"/>
            </a:xfrm>
            <a:prstGeom prst="rect">
              <a:avLst/>
            </a:prstGeom>
          </p:spPr>
        </p:pic>
        <p:pic>
          <p:nvPicPr>
            <p:cNvPr id="21" name="Picture 20"/>
            <p:cNvPicPr>
              <a:picLocks noChangeAspect="1"/>
            </p:cNvPicPr>
            <p:nvPr/>
          </p:nvPicPr>
          <p:blipFill>
            <a:blip r:embed="rId11"/>
            <a:stretch>
              <a:fillRect/>
            </a:stretch>
          </p:blipFill>
          <p:spPr>
            <a:xfrm>
              <a:off x="2235741" y="5133922"/>
              <a:ext cx="1249929" cy="1481397"/>
            </a:xfrm>
            <a:prstGeom prst="rect">
              <a:avLst/>
            </a:prstGeom>
          </p:spPr>
        </p:pic>
        <p:pic>
          <p:nvPicPr>
            <p:cNvPr id="22" name="Picture 21"/>
            <p:cNvPicPr>
              <a:picLocks noChangeAspect="1"/>
            </p:cNvPicPr>
            <p:nvPr/>
          </p:nvPicPr>
          <p:blipFill>
            <a:blip r:embed="rId12"/>
            <a:stretch>
              <a:fillRect/>
            </a:stretch>
          </p:blipFill>
          <p:spPr>
            <a:xfrm>
              <a:off x="4300395" y="5145093"/>
              <a:ext cx="1343025" cy="1343025"/>
            </a:xfrm>
            <a:prstGeom prst="rect">
              <a:avLst/>
            </a:prstGeom>
          </p:spPr>
        </p:pic>
        <p:sp>
          <p:nvSpPr>
            <p:cNvPr id="23" name="Rectangle 22"/>
            <p:cNvSpPr/>
            <p:nvPr/>
          </p:nvSpPr>
          <p:spPr>
            <a:xfrm flipH="1" flipV="1">
              <a:off x="5106150" y="1837814"/>
              <a:ext cx="60658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Rectangle 23"/>
            <p:cNvSpPr/>
            <p:nvPr/>
          </p:nvSpPr>
          <p:spPr>
            <a:xfrm flipH="1" flipV="1">
              <a:off x="4078351" y="2126391"/>
              <a:ext cx="1435208" cy="25846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Rectangle 24"/>
            <p:cNvSpPr/>
            <p:nvPr/>
          </p:nvSpPr>
          <p:spPr>
            <a:xfrm flipH="1" flipV="1">
              <a:off x="7524734" y="2113894"/>
              <a:ext cx="1157538"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flipH="1" flipV="1">
              <a:off x="4897920" y="2419290"/>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flipH="1" flipV="1">
              <a:off x="5824415" y="2410237"/>
              <a:ext cx="1157538"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Rectangle 27"/>
            <p:cNvSpPr/>
            <p:nvPr/>
          </p:nvSpPr>
          <p:spPr>
            <a:xfrm flipH="1" flipV="1">
              <a:off x="4827473" y="2696013"/>
              <a:ext cx="558983"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 name="Rectangle 28"/>
            <p:cNvSpPr/>
            <p:nvPr/>
          </p:nvSpPr>
          <p:spPr>
            <a:xfrm flipH="1" flipV="1">
              <a:off x="6882011" y="2689334"/>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Rectangle 29"/>
            <p:cNvSpPr/>
            <p:nvPr/>
          </p:nvSpPr>
          <p:spPr>
            <a:xfrm flipH="1" flipV="1">
              <a:off x="9053686" y="2677907"/>
              <a:ext cx="558983"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30"/>
            <p:cNvSpPr/>
            <p:nvPr/>
          </p:nvSpPr>
          <p:spPr>
            <a:xfrm flipH="1" flipV="1">
              <a:off x="8512408" y="2961012"/>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2" name="Picture 31"/>
            <p:cNvPicPr>
              <a:picLocks noChangeAspect="1"/>
            </p:cNvPicPr>
            <p:nvPr/>
          </p:nvPicPr>
          <p:blipFill>
            <a:blip r:embed="rId13"/>
            <a:stretch>
              <a:fillRect/>
            </a:stretch>
          </p:blipFill>
          <p:spPr>
            <a:xfrm>
              <a:off x="10049398" y="2763998"/>
              <a:ext cx="1174080" cy="1180676"/>
            </a:xfrm>
            <a:prstGeom prst="rect">
              <a:avLst/>
            </a:prstGeom>
          </p:spPr>
        </p:pic>
        <p:sp>
          <p:nvSpPr>
            <p:cNvPr id="33" name="Rectangle 32"/>
            <p:cNvSpPr/>
            <p:nvPr/>
          </p:nvSpPr>
          <p:spPr>
            <a:xfrm flipH="1" flipV="1">
              <a:off x="9125121" y="3244117"/>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4" name="Rectangle 33"/>
            <p:cNvSpPr/>
            <p:nvPr/>
          </p:nvSpPr>
          <p:spPr>
            <a:xfrm flipH="1" flipV="1">
              <a:off x="5996033" y="3241771"/>
              <a:ext cx="506642" cy="236037"/>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5" name="Rectangle 34"/>
            <p:cNvSpPr/>
            <p:nvPr/>
          </p:nvSpPr>
          <p:spPr>
            <a:xfrm flipH="1" flipV="1">
              <a:off x="2996153" y="4357948"/>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 name="Rectangle 35"/>
            <p:cNvSpPr/>
            <p:nvPr/>
          </p:nvSpPr>
          <p:spPr>
            <a:xfrm flipH="1" flipV="1">
              <a:off x="6158476" y="4357948"/>
              <a:ext cx="1320992"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Rectangle 36"/>
            <p:cNvSpPr/>
            <p:nvPr/>
          </p:nvSpPr>
          <p:spPr>
            <a:xfrm flipH="1" flipV="1">
              <a:off x="7527389" y="4357948"/>
              <a:ext cx="1670931"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8" name="Rectangle 37"/>
            <p:cNvSpPr/>
            <p:nvPr/>
          </p:nvSpPr>
          <p:spPr>
            <a:xfrm flipH="1" flipV="1">
              <a:off x="3006021" y="4639516"/>
              <a:ext cx="1294374"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9" name="Rectangle 38"/>
            <p:cNvSpPr/>
            <p:nvPr/>
          </p:nvSpPr>
          <p:spPr>
            <a:xfrm flipH="1" flipV="1">
              <a:off x="6249354" y="4641889"/>
              <a:ext cx="821715"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0" name="Rectangle 39"/>
            <p:cNvSpPr/>
            <p:nvPr/>
          </p:nvSpPr>
          <p:spPr>
            <a:xfrm flipH="1" flipV="1">
              <a:off x="5039318" y="4635000"/>
              <a:ext cx="965767" cy="244484"/>
            </a:xfrm>
            <a:prstGeom prst="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1" name="Freeform 40"/>
            <p:cNvSpPr/>
            <p:nvPr/>
          </p:nvSpPr>
          <p:spPr>
            <a:xfrm flipH="1">
              <a:off x="6174463" y="4626321"/>
              <a:ext cx="74891" cy="554714"/>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472316" y="4912032"/>
              <a:ext cx="247833" cy="554714"/>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flipH="1">
              <a:off x="8610600" y="4608169"/>
              <a:ext cx="346790" cy="394028"/>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956723" y="4877846"/>
              <a:ext cx="277187" cy="286091"/>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flipH="1" flipV="1">
              <a:off x="9641011" y="3308617"/>
              <a:ext cx="435495" cy="45719"/>
            </a:xfrm>
            <a:custGeom>
              <a:avLst/>
              <a:gdLst>
                <a:gd name="connsiteX0" fmla="*/ 225522 w 225522"/>
                <a:gd name="connsiteY0" fmla="*/ 0 h 519139"/>
                <a:gd name="connsiteX1" fmla="*/ 17293 w 225522"/>
                <a:gd name="connsiteY1" fmla="*/ 470780 h 519139"/>
                <a:gd name="connsiteX2" fmla="*/ 26346 w 225522"/>
                <a:gd name="connsiteY2" fmla="*/ 479833 h 519139"/>
              </a:gdLst>
              <a:ahLst/>
              <a:cxnLst>
                <a:cxn ang="0">
                  <a:pos x="connsiteX0" y="connsiteY0"/>
                </a:cxn>
                <a:cxn ang="0">
                  <a:pos x="connsiteX1" y="connsiteY1"/>
                </a:cxn>
                <a:cxn ang="0">
                  <a:pos x="connsiteX2" y="connsiteY2"/>
                </a:cxn>
              </a:cxnLst>
              <a:rect l="l" t="t" r="r" b="b"/>
              <a:pathLst>
                <a:path w="225522" h="519139">
                  <a:moveTo>
                    <a:pt x="225522" y="0"/>
                  </a:moveTo>
                  <a:cubicBezTo>
                    <a:pt x="156112" y="156927"/>
                    <a:pt x="50489" y="390808"/>
                    <a:pt x="17293" y="470780"/>
                  </a:cubicBezTo>
                  <a:cubicBezTo>
                    <a:pt x="-15903" y="550752"/>
                    <a:pt x="5221" y="515292"/>
                    <a:pt x="26346" y="479833"/>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489703" y="4092166"/>
              <a:ext cx="633743" cy="262551"/>
            </a:xfrm>
            <a:custGeom>
              <a:avLst/>
              <a:gdLst>
                <a:gd name="connsiteX0" fmla="*/ 633743 w 633743"/>
                <a:gd name="connsiteY0" fmla="*/ 262551 h 262551"/>
                <a:gd name="connsiteX1" fmla="*/ 0 w 633743"/>
                <a:gd name="connsiteY1" fmla="*/ 0 h 262551"/>
                <a:gd name="connsiteX2" fmla="*/ 0 w 633743"/>
                <a:gd name="connsiteY2" fmla="*/ 0 h 262551"/>
              </a:gdLst>
              <a:ahLst/>
              <a:cxnLst>
                <a:cxn ang="0">
                  <a:pos x="connsiteX0" y="connsiteY0"/>
                </a:cxn>
                <a:cxn ang="0">
                  <a:pos x="connsiteX1" y="connsiteY1"/>
                </a:cxn>
                <a:cxn ang="0">
                  <a:pos x="connsiteX2" y="connsiteY2"/>
                </a:cxn>
              </a:cxnLst>
              <a:rect l="l" t="t" r="r" b="b"/>
              <a:pathLst>
                <a:path w="633743" h="262551">
                  <a:moveTo>
                    <a:pt x="633743" y="262551"/>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507810" y="3921245"/>
              <a:ext cx="3720974" cy="822771"/>
            </a:xfrm>
            <a:custGeom>
              <a:avLst/>
              <a:gdLst>
                <a:gd name="connsiteX0" fmla="*/ 3720974 w 3720974"/>
                <a:gd name="connsiteY0" fmla="*/ 822771 h 822771"/>
                <a:gd name="connsiteX1" fmla="*/ 2697933 w 3720974"/>
                <a:gd name="connsiteY1" fmla="*/ 62280 h 822771"/>
                <a:gd name="connsiteX2" fmla="*/ 0 w 3720974"/>
                <a:gd name="connsiteY2" fmla="*/ 98494 h 822771"/>
              </a:gdLst>
              <a:ahLst/>
              <a:cxnLst>
                <a:cxn ang="0">
                  <a:pos x="connsiteX0" y="connsiteY0"/>
                </a:cxn>
                <a:cxn ang="0">
                  <a:pos x="connsiteX1" y="connsiteY1"/>
                </a:cxn>
                <a:cxn ang="0">
                  <a:pos x="connsiteX2" y="connsiteY2"/>
                </a:cxn>
              </a:cxnLst>
              <a:rect l="l" t="t" r="r" b="b"/>
              <a:pathLst>
                <a:path w="3720974" h="822771">
                  <a:moveTo>
                    <a:pt x="3720974" y="822771"/>
                  </a:moveTo>
                  <a:cubicBezTo>
                    <a:pt x="3519534" y="502882"/>
                    <a:pt x="3318095" y="182993"/>
                    <a:pt x="2697933" y="62280"/>
                  </a:cubicBezTo>
                  <a:cubicBezTo>
                    <a:pt x="2077771" y="-58433"/>
                    <a:pt x="1038885" y="20030"/>
                    <a:pt x="0" y="98494"/>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516863" y="3213980"/>
              <a:ext cx="6120143" cy="654752"/>
            </a:xfrm>
            <a:custGeom>
              <a:avLst/>
              <a:gdLst>
                <a:gd name="connsiteX0" fmla="*/ 6120143 w 6120143"/>
                <a:gd name="connsiteY0" fmla="*/ 0 h 654752"/>
                <a:gd name="connsiteX1" fmla="*/ 4535787 w 6120143"/>
                <a:gd name="connsiteY1" fmla="*/ 588475 h 654752"/>
                <a:gd name="connsiteX2" fmla="*/ 0 w 6120143"/>
                <a:gd name="connsiteY2" fmla="*/ 615636 h 654752"/>
              </a:gdLst>
              <a:ahLst/>
              <a:cxnLst>
                <a:cxn ang="0">
                  <a:pos x="connsiteX0" y="connsiteY0"/>
                </a:cxn>
                <a:cxn ang="0">
                  <a:pos x="connsiteX1" y="connsiteY1"/>
                </a:cxn>
                <a:cxn ang="0">
                  <a:pos x="connsiteX2" y="connsiteY2"/>
                </a:cxn>
              </a:cxnLst>
              <a:rect l="l" t="t" r="r" b="b"/>
              <a:pathLst>
                <a:path w="6120143" h="654752">
                  <a:moveTo>
                    <a:pt x="6120143" y="0"/>
                  </a:moveTo>
                  <a:cubicBezTo>
                    <a:pt x="5837977" y="242934"/>
                    <a:pt x="5555811" y="485869"/>
                    <a:pt x="4535787" y="588475"/>
                  </a:cubicBezTo>
                  <a:cubicBezTo>
                    <a:pt x="3515763" y="691081"/>
                    <a:pt x="1757881" y="653358"/>
                    <a:pt x="0" y="615636"/>
                  </a:cubicBezTo>
                </a:path>
              </a:pathLst>
            </a:custGeom>
            <a:noFill/>
            <a:ln w="25400">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404919" y="1439501"/>
              <a:ext cx="1898782" cy="1240325"/>
            </a:xfrm>
            <a:custGeom>
              <a:avLst/>
              <a:gdLst>
                <a:gd name="connsiteX0" fmla="*/ 1855960 w 1898782"/>
                <a:gd name="connsiteY0" fmla="*/ 1240325 h 1240325"/>
                <a:gd name="connsiteX1" fmla="*/ 1656784 w 1898782"/>
                <a:gd name="connsiteY1" fmla="*/ 398352 h 1240325"/>
                <a:gd name="connsiteX2" fmla="*/ 0 w 1898782"/>
                <a:gd name="connsiteY2" fmla="*/ 0 h 1240325"/>
              </a:gdLst>
              <a:ahLst/>
              <a:cxnLst>
                <a:cxn ang="0">
                  <a:pos x="connsiteX0" y="connsiteY0"/>
                </a:cxn>
                <a:cxn ang="0">
                  <a:pos x="connsiteX1" y="connsiteY1"/>
                </a:cxn>
                <a:cxn ang="0">
                  <a:pos x="connsiteX2" y="connsiteY2"/>
                </a:cxn>
              </a:cxnLst>
              <a:rect l="l" t="t" r="r" b="b"/>
              <a:pathLst>
                <a:path w="1898782" h="1240325">
                  <a:moveTo>
                    <a:pt x="1855960" y="1240325"/>
                  </a:moveTo>
                  <a:cubicBezTo>
                    <a:pt x="1911035" y="922699"/>
                    <a:pt x="1966111" y="605073"/>
                    <a:pt x="1656784" y="398352"/>
                  </a:cubicBezTo>
                  <a:cubicBezTo>
                    <a:pt x="1347457" y="191631"/>
                    <a:pt x="673728" y="95815"/>
                    <a:pt x="0"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949974" y="1683945"/>
              <a:ext cx="129020" cy="181069"/>
            </a:xfrm>
            <a:custGeom>
              <a:avLst/>
              <a:gdLst>
                <a:gd name="connsiteX0" fmla="*/ 129020 w 129020"/>
                <a:gd name="connsiteY0" fmla="*/ 181069 h 181069"/>
                <a:gd name="connsiteX1" fmla="*/ 11325 w 129020"/>
                <a:gd name="connsiteY1" fmla="*/ 108641 h 181069"/>
                <a:gd name="connsiteX2" fmla="*/ 11325 w 129020"/>
                <a:gd name="connsiteY2" fmla="*/ 0 h 181069"/>
              </a:gdLst>
              <a:ahLst/>
              <a:cxnLst>
                <a:cxn ang="0">
                  <a:pos x="connsiteX0" y="connsiteY0"/>
                </a:cxn>
                <a:cxn ang="0">
                  <a:pos x="connsiteX1" y="connsiteY1"/>
                </a:cxn>
                <a:cxn ang="0">
                  <a:pos x="connsiteX2" y="connsiteY2"/>
                </a:cxn>
              </a:cxnLst>
              <a:rect l="l" t="t" r="r" b="b"/>
              <a:pathLst>
                <a:path w="129020" h="181069">
                  <a:moveTo>
                    <a:pt x="129020" y="181069"/>
                  </a:moveTo>
                  <a:cubicBezTo>
                    <a:pt x="79980" y="159944"/>
                    <a:pt x="30941" y="138819"/>
                    <a:pt x="11325" y="108641"/>
                  </a:cubicBezTo>
                  <a:cubicBezTo>
                    <a:pt x="-8291" y="78463"/>
                    <a:pt x="1517" y="39231"/>
                    <a:pt x="1132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552547" y="1367073"/>
              <a:ext cx="1336324" cy="1181299"/>
            </a:xfrm>
            <a:custGeom>
              <a:avLst/>
              <a:gdLst>
                <a:gd name="connsiteX0" fmla="*/ 1336324 w 1336324"/>
                <a:gd name="connsiteY0" fmla="*/ 1140737 h 1181299"/>
                <a:gd name="connsiteX1" fmla="*/ 77893 w 1336324"/>
                <a:gd name="connsiteY1" fmla="*/ 1068309 h 1181299"/>
                <a:gd name="connsiteX2" fmla="*/ 186534 w 1336324"/>
                <a:gd name="connsiteY2" fmla="*/ 181070 h 1181299"/>
                <a:gd name="connsiteX3" fmla="*/ 612047 w 1336324"/>
                <a:gd name="connsiteY3" fmla="*/ 0 h 1181299"/>
              </a:gdLst>
              <a:ahLst/>
              <a:cxnLst>
                <a:cxn ang="0">
                  <a:pos x="connsiteX0" y="connsiteY0"/>
                </a:cxn>
                <a:cxn ang="0">
                  <a:pos x="connsiteX1" y="connsiteY1"/>
                </a:cxn>
                <a:cxn ang="0">
                  <a:pos x="connsiteX2" y="connsiteY2"/>
                </a:cxn>
                <a:cxn ang="0">
                  <a:pos x="connsiteX3" y="connsiteY3"/>
                </a:cxn>
              </a:cxnLst>
              <a:rect l="l" t="t" r="r" b="b"/>
              <a:pathLst>
                <a:path w="1336324" h="1181299">
                  <a:moveTo>
                    <a:pt x="1336324" y="1140737"/>
                  </a:moveTo>
                  <a:cubicBezTo>
                    <a:pt x="802924" y="1184495"/>
                    <a:pt x="269525" y="1228254"/>
                    <a:pt x="77893" y="1068309"/>
                  </a:cubicBezTo>
                  <a:cubicBezTo>
                    <a:pt x="-113739" y="908364"/>
                    <a:pt x="97508" y="359121"/>
                    <a:pt x="186534" y="181070"/>
                  </a:cubicBezTo>
                  <a:cubicBezTo>
                    <a:pt x="275560" y="3018"/>
                    <a:pt x="443803" y="1509"/>
                    <a:pt x="612047"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637659" y="1466661"/>
              <a:ext cx="2364789" cy="1908615"/>
            </a:xfrm>
            <a:custGeom>
              <a:avLst/>
              <a:gdLst>
                <a:gd name="connsiteX0" fmla="*/ 2364789 w 2364789"/>
                <a:gd name="connsiteY0" fmla="*/ 1874068 h 1908615"/>
                <a:gd name="connsiteX1" fmla="*/ 110476 w 2364789"/>
                <a:gd name="connsiteY1" fmla="*/ 1656785 h 1908615"/>
                <a:gd name="connsiteX2" fmla="*/ 554095 w 2364789"/>
                <a:gd name="connsiteY2" fmla="*/ 0 h 1908615"/>
              </a:gdLst>
              <a:ahLst/>
              <a:cxnLst>
                <a:cxn ang="0">
                  <a:pos x="connsiteX0" y="connsiteY0"/>
                </a:cxn>
                <a:cxn ang="0">
                  <a:pos x="connsiteX1" y="connsiteY1"/>
                </a:cxn>
                <a:cxn ang="0">
                  <a:pos x="connsiteX2" y="connsiteY2"/>
                </a:cxn>
              </a:cxnLst>
              <a:rect l="l" t="t" r="r" b="b"/>
              <a:pathLst>
                <a:path w="2364789" h="1908615">
                  <a:moveTo>
                    <a:pt x="2364789" y="1874068"/>
                  </a:moveTo>
                  <a:cubicBezTo>
                    <a:pt x="1388523" y="1921599"/>
                    <a:pt x="412258" y="1969130"/>
                    <a:pt x="110476" y="1656785"/>
                  </a:cubicBezTo>
                  <a:cubicBezTo>
                    <a:pt x="-191306" y="1344440"/>
                    <a:pt x="181394" y="672220"/>
                    <a:pt x="55409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2516863" y="2227152"/>
              <a:ext cx="1548143" cy="126749"/>
            </a:xfrm>
            <a:custGeom>
              <a:avLst/>
              <a:gdLst>
                <a:gd name="connsiteX0" fmla="*/ 1548143 w 1548143"/>
                <a:gd name="connsiteY0" fmla="*/ 0 h 126749"/>
                <a:gd name="connsiteX1" fmla="*/ 0 w 1548143"/>
                <a:gd name="connsiteY1" fmla="*/ 126749 h 126749"/>
                <a:gd name="connsiteX2" fmla="*/ 0 w 1548143"/>
                <a:gd name="connsiteY2" fmla="*/ 126749 h 126749"/>
              </a:gdLst>
              <a:ahLst/>
              <a:cxnLst>
                <a:cxn ang="0">
                  <a:pos x="connsiteX0" y="connsiteY0"/>
                </a:cxn>
                <a:cxn ang="0">
                  <a:pos x="connsiteX1" y="connsiteY1"/>
                </a:cxn>
                <a:cxn ang="0">
                  <a:pos x="connsiteX2" y="connsiteY2"/>
                </a:cxn>
              </a:cxnLst>
              <a:rect l="l" t="t" r="r" b="b"/>
              <a:pathLst>
                <a:path w="1548143" h="126749">
                  <a:moveTo>
                    <a:pt x="1548143" y="0"/>
                  </a:moveTo>
                  <a:lnTo>
                    <a:pt x="0" y="126749"/>
                  </a:lnTo>
                  <a:lnTo>
                    <a:pt x="0" y="126749"/>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7496269" y="1421394"/>
              <a:ext cx="615636" cy="679010"/>
            </a:xfrm>
            <a:custGeom>
              <a:avLst/>
              <a:gdLst>
                <a:gd name="connsiteX0" fmla="*/ 615636 w 615636"/>
                <a:gd name="connsiteY0" fmla="*/ 679010 h 679010"/>
                <a:gd name="connsiteX1" fmla="*/ 0 w 615636"/>
                <a:gd name="connsiteY1" fmla="*/ 0 h 679010"/>
                <a:gd name="connsiteX2" fmla="*/ 0 w 615636"/>
                <a:gd name="connsiteY2" fmla="*/ 0 h 679010"/>
              </a:gdLst>
              <a:ahLst/>
              <a:cxnLst>
                <a:cxn ang="0">
                  <a:pos x="connsiteX0" y="connsiteY0"/>
                </a:cxn>
                <a:cxn ang="0">
                  <a:pos x="connsiteX1" y="connsiteY1"/>
                </a:cxn>
                <a:cxn ang="0">
                  <a:pos x="connsiteX2" y="connsiteY2"/>
                </a:cxn>
              </a:cxnLst>
              <a:rect l="l" t="t" r="r" b="b"/>
              <a:pathLst>
                <a:path w="615636" h="679010">
                  <a:moveTo>
                    <a:pt x="615636" y="679010"/>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5386812" y="1430448"/>
              <a:ext cx="3096285" cy="1447172"/>
            </a:xfrm>
            <a:custGeom>
              <a:avLst/>
              <a:gdLst>
                <a:gd name="connsiteX0" fmla="*/ 0 w 3096285"/>
                <a:gd name="connsiteY0" fmla="*/ 1412340 h 1447172"/>
                <a:gd name="connsiteX1" fmla="*/ 190123 w 3096285"/>
                <a:gd name="connsiteY1" fmla="*/ 1385180 h 1447172"/>
                <a:gd name="connsiteX2" fmla="*/ 334978 w 3096285"/>
                <a:gd name="connsiteY2" fmla="*/ 841972 h 1447172"/>
                <a:gd name="connsiteX3" fmla="*/ 3096285 w 3096285"/>
                <a:gd name="connsiteY3" fmla="*/ 0 h 1447172"/>
              </a:gdLst>
              <a:ahLst/>
              <a:cxnLst>
                <a:cxn ang="0">
                  <a:pos x="connsiteX0" y="connsiteY0"/>
                </a:cxn>
                <a:cxn ang="0">
                  <a:pos x="connsiteX1" y="connsiteY1"/>
                </a:cxn>
                <a:cxn ang="0">
                  <a:pos x="connsiteX2" y="connsiteY2"/>
                </a:cxn>
                <a:cxn ang="0">
                  <a:pos x="connsiteX3" y="connsiteY3"/>
                </a:cxn>
              </a:cxnLst>
              <a:rect l="l" t="t" r="r" b="b"/>
              <a:pathLst>
                <a:path w="3096285" h="1447172">
                  <a:moveTo>
                    <a:pt x="0" y="1412340"/>
                  </a:moveTo>
                  <a:cubicBezTo>
                    <a:pt x="67146" y="1446290"/>
                    <a:pt x="134293" y="1480241"/>
                    <a:pt x="190123" y="1385180"/>
                  </a:cubicBezTo>
                  <a:cubicBezTo>
                    <a:pt x="245953" y="1290119"/>
                    <a:pt x="-149382" y="1072835"/>
                    <a:pt x="334978" y="841972"/>
                  </a:cubicBezTo>
                  <a:cubicBezTo>
                    <a:pt x="819338" y="611109"/>
                    <a:pt x="1957811" y="305554"/>
                    <a:pt x="3096285" y="0"/>
                  </a:cubicBez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9288855" y="1511929"/>
              <a:ext cx="208230" cy="1158843"/>
            </a:xfrm>
            <a:custGeom>
              <a:avLst/>
              <a:gdLst>
                <a:gd name="connsiteX0" fmla="*/ 208230 w 208230"/>
                <a:gd name="connsiteY0" fmla="*/ 1158843 h 1158843"/>
                <a:gd name="connsiteX1" fmla="*/ 0 w 208230"/>
                <a:gd name="connsiteY1" fmla="*/ 0 h 1158843"/>
                <a:gd name="connsiteX2" fmla="*/ 0 w 208230"/>
                <a:gd name="connsiteY2" fmla="*/ 0 h 1158843"/>
              </a:gdLst>
              <a:ahLst/>
              <a:cxnLst>
                <a:cxn ang="0">
                  <a:pos x="connsiteX0" y="connsiteY0"/>
                </a:cxn>
                <a:cxn ang="0">
                  <a:pos x="connsiteX1" y="connsiteY1"/>
                </a:cxn>
                <a:cxn ang="0">
                  <a:pos x="connsiteX2" y="connsiteY2"/>
                </a:cxn>
              </a:cxnLst>
              <a:rect l="l" t="t" r="r" b="b"/>
              <a:pathLst>
                <a:path w="208230" h="1158843">
                  <a:moveTo>
                    <a:pt x="208230" y="1158843"/>
                  </a:moveTo>
                  <a:lnTo>
                    <a:pt x="0" y="0"/>
                  </a:lnTo>
                  <a:lnTo>
                    <a:pt x="0" y="0"/>
                  </a:lnTo>
                </a:path>
              </a:pathLst>
            </a:custGeom>
            <a:noFill/>
            <a:ln w="25400">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484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r>
                  <a:rPr lang="en-US" dirty="0"/>
                  <a:t>– </a:t>
                </a:r>
                <a:r>
                  <a:rPr lang="en-US" dirty="0" smtClean="0"/>
                  <a:t>Word Embedding</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Entity Recommendations based on Word Embedding (Skip-gram)</a:t>
            </a:r>
          </a:p>
          <a:p>
            <a:r>
              <a:rPr lang="en-US" dirty="0" smtClean="0"/>
              <a:t>Trained on 100M Google News Articles</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131</a:t>
            </a:fld>
            <a:endParaRPr lang="en-US"/>
          </a:p>
        </p:txBody>
      </p:sp>
      <p:pic>
        <p:nvPicPr>
          <p:cNvPr id="6" name="Picture 5"/>
          <p:cNvPicPr>
            <a:picLocks noChangeAspect="1"/>
          </p:cNvPicPr>
          <p:nvPr/>
        </p:nvPicPr>
        <p:blipFill>
          <a:blip r:embed="rId3"/>
          <a:stretch>
            <a:fillRect/>
          </a:stretch>
        </p:blipFill>
        <p:spPr>
          <a:xfrm>
            <a:off x="1374382" y="3001742"/>
            <a:ext cx="9153525" cy="2447925"/>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Word2Vec [Tomas </a:t>
            </a:r>
            <a:r>
              <a:rPr lang="en-US" sz="1600" dirty="0" err="1">
                <a:solidFill>
                  <a:schemeClr val="accent2">
                    <a:lumMod val="50000"/>
                  </a:schemeClr>
                </a:solidFill>
              </a:rPr>
              <a:t>Mikolov</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ICLR 2013]</a:t>
            </a:r>
            <a:endParaRPr lang="en-US" sz="1600" dirty="0">
              <a:solidFill>
                <a:schemeClr val="accent2">
                  <a:lumMod val="50000"/>
                </a:schemeClr>
              </a:solidFill>
            </a:endParaRPr>
          </a:p>
        </p:txBody>
      </p:sp>
    </p:spTree>
    <p:extLst>
      <p:ext uri="{BB962C8B-B14F-4D97-AF65-F5344CB8AC3E}">
        <p14:creationId xmlns:p14="http://schemas.microsoft.com/office/powerpoint/2010/main" val="5419997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7" name="Content Placeholder 6"/>
          <p:cNvSpPr>
            <a:spLocks noGrp="1"/>
          </p:cNvSpPr>
          <p:nvPr>
            <p:ph sz="half" idx="1"/>
          </p:nvPr>
        </p:nvSpPr>
        <p:spPr>
          <a:xfrm>
            <a:off x="838199" y="1825625"/>
            <a:ext cx="4029891" cy="4351338"/>
          </a:xfrm>
        </p:spPr>
        <p:txBody>
          <a:bodyPr>
            <a:normAutofit fontScale="92500"/>
          </a:bodyPr>
          <a:lstStyle/>
          <a:p>
            <a:r>
              <a:rPr lang="en-US" dirty="0" smtClean="0"/>
              <a:t>Co-occurrence and Textual Similarity methods work well</a:t>
            </a:r>
            <a:br>
              <a:rPr lang="en-US" dirty="0" smtClean="0"/>
            </a:br>
            <a:endParaRPr lang="en-US" dirty="0" smtClean="0"/>
          </a:p>
          <a:p>
            <a:r>
              <a:rPr lang="en-US" dirty="0" smtClean="0"/>
              <a:t>Textual Similarity method is very topic- or genre-related</a:t>
            </a:r>
            <a:br>
              <a:rPr lang="en-US" dirty="0" smtClean="0"/>
            </a:br>
            <a:endParaRPr lang="en-US" dirty="0" smtClean="0"/>
          </a:p>
          <a:p>
            <a:r>
              <a:rPr lang="en-US" dirty="0" smtClean="0"/>
              <a:t>Word Embedding might not always work (depend on training data)</a:t>
            </a:r>
          </a:p>
          <a:p>
            <a:endParaRPr lang="en-US" dirty="0"/>
          </a:p>
        </p:txBody>
      </p:sp>
      <p:sp>
        <p:nvSpPr>
          <p:cNvPr id="8" name="Content Placeholder 7"/>
          <p:cNvSpPr>
            <a:spLocks noGrp="1"/>
          </p:cNvSpPr>
          <p:nvPr>
            <p:ph sz="half" idx="2"/>
          </p:nvPr>
        </p:nvSpPr>
        <p:spPr/>
        <p:txBody>
          <a:bodyPr>
            <a:normAutofit fontScale="92500"/>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132</a:t>
            </a:fld>
            <a:endParaRPr lang="en-US"/>
          </a:p>
        </p:txBody>
      </p:sp>
      <p:pic>
        <p:nvPicPr>
          <p:cNvPr id="6" name="Picture 5"/>
          <p:cNvPicPr>
            <a:picLocks noChangeAspect="1"/>
          </p:cNvPicPr>
          <p:nvPr/>
        </p:nvPicPr>
        <p:blipFill>
          <a:blip r:embed="rId3"/>
          <a:stretch>
            <a:fillRect/>
          </a:stretch>
        </p:blipFill>
        <p:spPr>
          <a:xfrm>
            <a:off x="5038384" y="500711"/>
            <a:ext cx="6986588" cy="5855639"/>
          </a:xfrm>
          <a:prstGeom prst="rect">
            <a:avLst/>
          </a:prstGeom>
        </p:spPr>
      </p:pic>
      <p:sp>
        <p:nvSpPr>
          <p:cNvPr id="11" name="Rectangle 10"/>
          <p:cNvSpPr/>
          <p:nvPr/>
        </p:nvSpPr>
        <p:spPr>
          <a:xfrm>
            <a:off x="7694573" y="230188"/>
            <a:ext cx="1547411" cy="369332"/>
          </a:xfrm>
          <a:prstGeom prst="rect">
            <a:avLst/>
          </a:prstGeom>
        </p:spPr>
        <p:txBody>
          <a:bodyPr wrap="none">
            <a:spAutoFit/>
          </a:bodyPr>
          <a:lstStyle/>
          <a:p>
            <a:r>
              <a:rPr lang="en-US" b="1" dirty="0" smtClean="0">
                <a:solidFill>
                  <a:srgbClr val="FF0000"/>
                </a:solidFill>
              </a:rPr>
              <a:t>Co-occurrence</a:t>
            </a:r>
            <a:endParaRPr lang="en-US" b="1" dirty="0">
              <a:solidFill>
                <a:srgbClr val="FF0000"/>
              </a:solidFill>
            </a:endParaRPr>
          </a:p>
        </p:txBody>
      </p:sp>
      <p:sp>
        <p:nvSpPr>
          <p:cNvPr id="12" name="Rectangle 11"/>
          <p:cNvSpPr/>
          <p:nvPr/>
        </p:nvSpPr>
        <p:spPr>
          <a:xfrm>
            <a:off x="7554149" y="2260265"/>
            <a:ext cx="1828257" cy="369332"/>
          </a:xfrm>
          <a:prstGeom prst="rect">
            <a:avLst/>
          </a:prstGeom>
        </p:spPr>
        <p:txBody>
          <a:bodyPr wrap="none">
            <a:spAutoFit/>
          </a:bodyPr>
          <a:lstStyle/>
          <a:p>
            <a:r>
              <a:rPr lang="en-US" b="1" dirty="0" smtClean="0">
                <a:solidFill>
                  <a:srgbClr val="FF0000"/>
                </a:solidFill>
              </a:rPr>
              <a:t>Textual Similarity</a:t>
            </a:r>
            <a:endParaRPr lang="en-US" b="1" dirty="0">
              <a:solidFill>
                <a:srgbClr val="FF0000"/>
              </a:solidFill>
            </a:endParaRPr>
          </a:p>
        </p:txBody>
      </p:sp>
      <p:sp>
        <p:nvSpPr>
          <p:cNvPr id="13" name="Rectangle 12"/>
          <p:cNvSpPr/>
          <p:nvPr/>
        </p:nvSpPr>
        <p:spPr>
          <a:xfrm>
            <a:off x="7544082" y="4265823"/>
            <a:ext cx="1838324" cy="369332"/>
          </a:xfrm>
          <a:prstGeom prst="rect">
            <a:avLst/>
          </a:prstGeom>
        </p:spPr>
        <p:txBody>
          <a:bodyPr wrap="none">
            <a:spAutoFit/>
          </a:bodyPr>
          <a:lstStyle/>
          <a:p>
            <a:r>
              <a:rPr lang="en-US" b="1" dirty="0" smtClean="0">
                <a:solidFill>
                  <a:srgbClr val="FF0000"/>
                </a:solidFill>
              </a:rPr>
              <a:t>Word Embedding</a:t>
            </a:r>
            <a:endParaRPr lang="en-US" b="1" dirty="0">
              <a:solidFill>
                <a:srgbClr val="FF0000"/>
              </a:solidFill>
            </a:endParaRPr>
          </a:p>
        </p:txBody>
      </p:sp>
    </p:spTree>
    <p:extLst>
      <p:ext uri="{BB962C8B-B14F-4D97-AF65-F5344CB8AC3E}">
        <p14:creationId xmlns:p14="http://schemas.microsoft.com/office/powerpoint/2010/main" val="4772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smtClean="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a:latin typeface="Cambria Math" panose="02040503050406030204" pitchFamily="18" charset="0"/>
                          </a:rPr>
                          <m:t>𝑒𝑛𝑡𝑖𝑡𝑦</m:t>
                        </m:r>
                      </m:e>
                    </m:d>
                  </m:oMath>
                </a14:m>
                <a:r>
                  <a:rPr lang="en-US" dirty="0"/>
                  <a:t> - </a:t>
                </a:r>
                <a:r>
                  <a:rPr lang="en-US" dirty="0" smtClean="0"/>
                  <a:t>Recap</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normAutofit fontScale="92500" lnSpcReduction="20000"/>
          </a:bodyPr>
          <a:lstStyle/>
          <a:p>
            <a:r>
              <a:rPr lang="en-US" sz="3000" dirty="0">
                <a:solidFill>
                  <a:schemeClr val="accent6">
                    <a:lumMod val="75000"/>
                  </a:schemeClr>
                </a:solidFill>
                <a:latin typeface="Cambria Math" panose="02040503050406030204" pitchFamily="18" charset="0"/>
              </a:rPr>
              <a:t>Co-occurrence</a:t>
            </a:r>
          </a:p>
          <a:p>
            <a:pPr lvl="1"/>
            <a:r>
              <a:rPr lang="en-US" dirty="0">
                <a:solidFill>
                  <a:schemeClr val="accent6">
                    <a:lumMod val="75000"/>
                  </a:schemeClr>
                </a:solidFill>
              </a:rPr>
              <a:t>Within Queries</a:t>
            </a:r>
          </a:p>
          <a:p>
            <a:pPr lvl="1"/>
            <a:r>
              <a:rPr lang="en-US" dirty="0">
                <a:solidFill>
                  <a:schemeClr val="accent6">
                    <a:lumMod val="75000"/>
                  </a:schemeClr>
                </a:solidFill>
              </a:rPr>
              <a:t>Across Queries</a:t>
            </a:r>
          </a:p>
          <a:p>
            <a:pPr lvl="1"/>
            <a:r>
              <a:rPr lang="en-US" dirty="0">
                <a:solidFill>
                  <a:schemeClr val="accent6">
                    <a:lumMod val="75000"/>
                  </a:schemeClr>
                </a:solidFill>
              </a:rPr>
              <a:t>User </a:t>
            </a:r>
            <a:r>
              <a:rPr lang="en-US" dirty="0" err="1">
                <a:solidFill>
                  <a:schemeClr val="accent6">
                    <a:lumMod val="75000"/>
                  </a:schemeClr>
                </a:solidFill>
              </a:rPr>
              <a:t>Url</a:t>
            </a:r>
            <a:r>
              <a:rPr lang="en-US" dirty="0">
                <a:solidFill>
                  <a:schemeClr val="accent6">
                    <a:lumMod val="75000"/>
                  </a:schemeClr>
                </a:solidFill>
              </a:rPr>
              <a:t> Clicks</a:t>
            </a:r>
          </a:p>
          <a:p>
            <a:pPr lvl="1"/>
            <a:r>
              <a:rPr lang="en-US" dirty="0">
                <a:solidFill>
                  <a:schemeClr val="accent6">
                    <a:lumMod val="75000"/>
                  </a:schemeClr>
                </a:solidFill>
              </a:rPr>
              <a:t>Wikipedia Pages</a:t>
            </a:r>
          </a:p>
          <a:p>
            <a:pPr lvl="1"/>
            <a:r>
              <a:rPr lang="en-US" dirty="0">
                <a:solidFill>
                  <a:schemeClr val="accent6">
                    <a:lumMod val="75000"/>
                  </a:schemeClr>
                </a:solidFill>
              </a:rPr>
              <a:t>Wikipedia Categories/Templates</a:t>
            </a:r>
          </a:p>
          <a:p>
            <a:pPr lvl="1"/>
            <a:r>
              <a:rPr lang="en-US" dirty="0">
                <a:solidFill>
                  <a:schemeClr val="accent6">
                    <a:lumMod val="75000"/>
                  </a:schemeClr>
                </a:solidFill>
              </a:rPr>
              <a:t>Wikipedia Revision Histories</a:t>
            </a:r>
          </a:p>
          <a:p>
            <a:pPr lvl="1"/>
            <a:r>
              <a:rPr lang="en-US" dirty="0">
                <a:solidFill>
                  <a:schemeClr val="accent6">
                    <a:lumMod val="75000"/>
                  </a:schemeClr>
                </a:solidFill>
              </a:rPr>
              <a:t>Web </a:t>
            </a:r>
            <a:r>
              <a:rPr lang="en-US" dirty="0" smtClean="0">
                <a:solidFill>
                  <a:schemeClr val="accent6">
                    <a:lumMod val="75000"/>
                  </a:schemeClr>
                </a:solidFill>
              </a:rPr>
              <a:t>documents</a:t>
            </a:r>
          </a:p>
          <a:p>
            <a:r>
              <a:rPr lang="en-US" dirty="0" smtClean="0">
                <a:solidFill>
                  <a:schemeClr val="accent6">
                    <a:lumMod val="75000"/>
                  </a:schemeClr>
                </a:solidFill>
              </a:rPr>
              <a:t>Entity Linking</a:t>
            </a:r>
          </a:p>
          <a:p>
            <a:r>
              <a:rPr lang="en-US" dirty="0" smtClean="0">
                <a:solidFill>
                  <a:schemeClr val="accent6">
                    <a:lumMod val="75000"/>
                  </a:schemeClr>
                </a:solidFill>
              </a:rPr>
              <a:t>Similarity</a:t>
            </a:r>
          </a:p>
          <a:p>
            <a:pPr lvl="1"/>
            <a:r>
              <a:rPr lang="en-US" dirty="0" smtClean="0">
                <a:solidFill>
                  <a:schemeClr val="accent6">
                    <a:lumMod val="75000"/>
                  </a:schemeClr>
                </a:solidFill>
              </a:rPr>
              <a:t>Textual Similarity</a:t>
            </a:r>
          </a:p>
          <a:p>
            <a:pPr lvl="1"/>
            <a:r>
              <a:rPr lang="en-US" dirty="0" smtClean="0">
                <a:solidFill>
                  <a:schemeClr val="accent6">
                    <a:lumMod val="75000"/>
                  </a:schemeClr>
                </a:solidFill>
              </a:rPr>
              <a:t>Word Embedding</a:t>
            </a:r>
          </a:p>
          <a:p>
            <a:r>
              <a:rPr lang="en-US" dirty="0" smtClean="0">
                <a:solidFill>
                  <a:srgbClr val="FF0000"/>
                </a:solidFill>
              </a:rPr>
              <a:t>Interpretation</a:t>
            </a:r>
            <a:endParaRPr lang="en-US" dirty="0">
              <a:solidFill>
                <a:srgbClr val="FF0000"/>
              </a:solidFill>
            </a:endParaRPr>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133</a:t>
            </a:fld>
            <a:endParaRPr lang="en-US"/>
          </a:p>
        </p:txBody>
      </p:sp>
    </p:spTree>
    <p:extLst>
      <p:ext uri="{BB962C8B-B14F-4D97-AF65-F5344CB8AC3E}">
        <p14:creationId xmlns:p14="http://schemas.microsoft.com/office/powerpoint/2010/main" val="251137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Effect transition="in" filter="fade">
                                      <p:cBhvr>
                                        <p:cTn id="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a:latin typeface="Cambria Math" panose="02040503050406030204" pitchFamily="18" charset="0"/>
                            </a:rPr>
                            <m:t>𝑒𝑛𝑡𝑖𝑡𝑦</m:t>
                          </m:r>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134</a:t>
            </a:fld>
            <a:endParaRPr lang="en-US"/>
          </a:p>
        </p:txBody>
      </p:sp>
      <p:pic>
        <p:nvPicPr>
          <p:cNvPr id="7" name="Picture 6"/>
          <p:cNvPicPr>
            <a:picLocks noChangeAspect="1"/>
          </p:cNvPicPr>
          <p:nvPr/>
        </p:nvPicPr>
        <p:blipFill>
          <a:blip r:embed="rId3"/>
          <a:stretch>
            <a:fillRect/>
          </a:stretch>
        </p:blipFill>
        <p:spPr>
          <a:xfrm>
            <a:off x="1703583" y="1530747"/>
            <a:ext cx="4034666" cy="4825603"/>
          </a:xfrm>
          <a:prstGeom prst="rect">
            <a:avLst/>
          </a:prstGeom>
        </p:spPr>
      </p:pic>
      <p:sp>
        <p:nvSpPr>
          <p:cNvPr id="8" name="Rounded Rectangle 7"/>
          <p:cNvSpPr/>
          <p:nvPr/>
        </p:nvSpPr>
        <p:spPr>
          <a:xfrm>
            <a:off x="1750741" y="4783873"/>
            <a:ext cx="3980986" cy="14831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a:off x="6119298" y="3240306"/>
            <a:ext cx="5583973" cy="1566426"/>
          </a:xfrm>
          <a:prstGeom prst="cloud">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Why are they related to “Florence Cathedral”?</a:t>
            </a:r>
            <a:endParaRPr lang="en-US" sz="2800" dirty="0">
              <a:solidFill>
                <a:srgbClr val="FF0000"/>
              </a:solidFill>
            </a:endParaRPr>
          </a:p>
        </p:txBody>
      </p:sp>
    </p:spTree>
    <p:extLst>
      <p:ext uri="{BB962C8B-B14F-4D97-AF65-F5344CB8AC3E}">
        <p14:creationId xmlns:p14="http://schemas.microsoft.com/office/powerpoint/2010/main" val="5952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smtClean="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a:latin typeface="Cambria Math" panose="02040503050406030204" pitchFamily="18" charset="0"/>
                          </a:rPr>
                          <m:t>𝑒𝑛𝑡𝑖𝑡𝑦</m:t>
                        </m:r>
                      </m:e>
                    </m:d>
                  </m:oMath>
                </a14:m>
                <a:r>
                  <a:rPr lang="en-US" dirty="0"/>
                  <a:t> - Interpretation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135</a:t>
            </a:fld>
            <a:endParaRPr lang="en-US"/>
          </a:p>
        </p:txBody>
      </p:sp>
      <p:pic>
        <p:nvPicPr>
          <p:cNvPr id="6" name="Picture 5"/>
          <p:cNvPicPr>
            <a:picLocks noChangeAspect="1"/>
          </p:cNvPicPr>
          <p:nvPr/>
        </p:nvPicPr>
        <p:blipFill>
          <a:blip r:embed="rId3"/>
          <a:stretch>
            <a:fillRect/>
          </a:stretch>
        </p:blipFill>
        <p:spPr>
          <a:xfrm>
            <a:off x="1258964" y="1372459"/>
            <a:ext cx="4095234" cy="4983891"/>
          </a:xfrm>
          <a:prstGeom prst="rect">
            <a:avLst/>
          </a:prstGeom>
        </p:spPr>
      </p:pic>
      <p:pic>
        <p:nvPicPr>
          <p:cNvPr id="8" name="Picture 7"/>
          <p:cNvPicPr>
            <a:picLocks noChangeAspect="1"/>
          </p:cNvPicPr>
          <p:nvPr/>
        </p:nvPicPr>
        <p:blipFill>
          <a:blip r:embed="rId4"/>
          <a:stretch>
            <a:fillRect/>
          </a:stretch>
        </p:blipFill>
        <p:spPr>
          <a:xfrm>
            <a:off x="6010139" y="1372459"/>
            <a:ext cx="4947421" cy="4989349"/>
          </a:xfrm>
          <a:prstGeom prst="rect">
            <a:avLst/>
          </a:prstGeom>
        </p:spPr>
      </p:pic>
    </p:spTree>
    <p:extLst>
      <p:ext uri="{BB962C8B-B14F-4D97-AF65-F5344CB8AC3E}">
        <p14:creationId xmlns:p14="http://schemas.microsoft.com/office/powerpoint/2010/main" val="364475536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Interpretation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Problem definition</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136</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Explaining </a:t>
            </a:r>
            <a:r>
              <a:rPr lang="en-US" sz="1600" dirty="0" smtClean="0">
                <a:solidFill>
                  <a:schemeClr val="accent2">
                    <a:lumMod val="50000"/>
                  </a:schemeClr>
                </a:solidFill>
              </a:rPr>
              <a:t>Relationships </a:t>
            </a:r>
            <a:r>
              <a:rPr lang="en-US" sz="1600" dirty="0">
                <a:solidFill>
                  <a:schemeClr val="accent2">
                    <a:lumMod val="50000"/>
                  </a:schemeClr>
                </a:solidFill>
              </a:rPr>
              <a:t>B</a:t>
            </a:r>
            <a:r>
              <a:rPr lang="en-US" sz="1600" dirty="0" smtClean="0">
                <a:solidFill>
                  <a:schemeClr val="accent2">
                    <a:lumMod val="50000"/>
                  </a:schemeClr>
                </a:solidFill>
              </a:rPr>
              <a:t>etween </a:t>
            </a:r>
            <a:r>
              <a:rPr lang="en-US" sz="1600" dirty="0">
                <a:solidFill>
                  <a:schemeClr val="accent2">
                    <a:lumMod val="50000"/>
                  </a:schemeClr>
                </a:solidFill>
              </a:rPr>
              <a:t>E</a:t>
            </a:r>
            <a:r>
              <a:rPr lang="en-US" sz="1600" dirty="0" smtClean="0">
                <a:solidFill>
                  <a:schemeClr val="accent2">
                    <a:lumMod val="50000"/>
                  </a:schemeClr>
                </a:solidFill>
              </a:rPr>
              <a:t>ntities [</a:t>
            </a:r>
            <a:r>
              <a:rPr lang="en-US" sz="1600" dirty="0">
                <a:solidFill>
                  <a:schemeClr val="accent2">
                    <a:lumMod val="50000"/>
                  </a:schemeClr>
                </a:solidFill>
              </a:rPr>
              <a:t>Nikos </a:t>
            </a:r>
            <a:r>
              <a:rPr lang="en-US" sz="1600" dirty="0" err="1" smtClean="0">
                <a:solidFill>
                  <a:schemeClr val="accent2">
                    <a:lumMod val="50000"/>
                  </a:schemeClr>
                </a:solidFill>
              </a:rPr>
              <a:t>Voskarides</a:t>
            </a:r>
            <a:r>
              <a:rPr lang="en-US" sz="1600" dirty="0" smtClean="0">
                <a:solidFill>
                  <a:schemeClr val="accent2">
                    <a:lumMod val="50000"/>
                  </a:schemeClr>
                </a:solidFill>
              </a:rPr>
              <a:t>]</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2406967" y="2787651"/>
            <a:ext cx="6905625" cy="2381250"/>
          </a:xfrm>
          <a:prstGeom prst="rect">
            <a:avLst/>
          </a:prstGeom>
        </p:spPr>
      </p:pic>
      <p:sp>
        <p:nvSpPr>
          <p:cNvPr id="8" name="Left Brace 7"/>
          <p:cNvSpPr/>
          <p:nvPr/>
        </p:nvSpPr>
        <p:spPr>
          <a:xfrm>
            <a:off x="2172832" y="3684760"/>
            <a:ext cx="151268" cy="80342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a:off x="2183839" y="4721885"/>
            <a:ext cx="122155" cy="252315"/>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359475" y="3884118"/>
            <a:ext cx="775755" cy="369332"/>
          </a:xfrm>
          <a:prstGeom prst="rect">
            <a:avLst/>
          </a:prstGeom>
          <a:noFill/>
        </p:spPr>
        <p:txBody>
          <a:bodyPr wrap="square" rtlCol="0">
            <a:spAutoFit/>
          </a:bodyPr>
          <a:lstStyle/>
          <a:p>
            <a:r>
              <a:rPr lang="en-US" dirty="0" smtClean="0">
                <a:solidFill>
                  <a:srgbClr val="FF0000"/>
                </a:solidFill>
              </a:rPr>
              <a:t>Input</a:t>
            </a:r>
            <a:endParaRPr lang="en-US" dirty="0">
              <a:solidFill>
                <a:srgbClr val="FF0000"/>
              </a:solidFill>
            </a:endParaRPr>
          </a:p>
        </p:txBody>
      </p:sp>
      <p:sp>
        <p:nvSpPr>
          <p:cNvPr id="11" name="TextBox 10"/>
          <p:cNvSpPr txBox="1"/>
          <p:nvPr/>
        </p:nvSpPr>
        <p:spPr>
          <a:xfrm>
            <a:off x="1254671" y="4655310"/>
            <a:ext cx="1051323" cy="369332"/>
          </a:xfrm>
          <a:prstGeom prst="rect">
            <a:avLst/>
          </a:prstGeom>
          <a:noFill/>
        </p:spPr>
        <p:txBody>
          <a:bodyPr wrap="square" rtlCol="0">
            <a:spAutoFit/>
          </a:bodyPr>
          <a:lstStyle/>
          <a:p>
            <a:r>
              <a:rPr lang="en-US" dirty="0" smtClean="0">
                <a:solidFill>
                  <a:srgbClr val="FF0000"/>
                </a:solidFill>
              </a:rPr>
              <a:t>Output</a:t>
            </a:r>
            <a:endParaRPr lang="en-US" dirty="0">
              <a:solidFill>
                <a:srgbClr val="FF0000"/>
              </a:solidFill>
            </a:endParaRPr>
          </a:p>
        </p:txBody>
      </p:sp>
    </p:spTree>
    <p:extLst>
      <p:ext uri="{BB962C8B-B14F-4D97-AF65-F5344CB8AC3E}">
        <p14:creationId xmlns:p14="http://schemas.microsoft.com/office/powerpoint/2010/main" val="317268426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Interpretation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Entity text representation</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137</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Explaining </a:t>
            </a:r>
            <a:r>
              <a:rPr lang="en-US" sz="1600" dirty="0" smtClean="0">
                <a:solidFill>
                  <a:schemeClr val="accent2">
                    <a:lumMod val="50000"/>
                  </a:schemeClr>
                </a:solidFill>
              </a:rPr>
              <a:t>Relationships </a:t>
            </a:r>
            <a:r>
              <a:rPr lang="en-US" sz="1600" dirty="0">
                <a:solidFill>
                  <a:schemeClr val="accent2">
                    <a:lumMod val="50000"/>
                  </a:schemeClr>
                </a:solidFill>
              </a:rPr>
              <a:t>B</a:t>
            </a:r>
            <a:r>
              <a:rPr lang="en-US" sz="1600" dirty="0" smtClean="0">
                <a:solidFill>
                  <a:schemeClr val="accent2">
                    <a:lumMod val="50000"/>
                  </a:schemeClr>
                </a:solidFill>
              </a:rPr>
              <a:t>etween </a:t>
            </a:r>
            <a:r>
              <a:rPr lang="en-US" sz="1600" dirty="0">
                <a:solidFill>
                  <a:schemeClr val="accent2">
                    <a:lumMod val="50000"/>
                  </a:schemeClr>
                </a:solidFill>
              </a:rPr>
              <a:t>E</a:t>
            </a:r>
            <a:r>
              <a:rPr lang="en-US" sz="1600" dirty="0" smtClean="0">
                <a:solidFill>
                  <a:schemeClr val="accent2">
                    <a:lumMod val="50000"/>
                  </a:schemeClr>
                </a:solidFill>
              </a:rPr>
              <a:t>ntities [</a:t>
            </a:r>
            <a:r>
              <a:rPr lang="en-US" sz="1600" dirty="0">
                <a:solidFill>
                  <a:schemeClr val="accent2">
                    <a:lumMod val="50000"/>
                  </a:schemeClr>
                </a:solidFill>
              </a:rPr>
              <a:t>Nikos </a:t>
            </a:r>
            <a:r>
              <a:rPr lang="en-US" sz="1600" dirty="0" err="1" smtClean="0">
                <a:solidFill>
                  <a:schemeClr val="accent2">
                    <a:lumMod val="50000"/>
                  </a:schemeClr>
                </a:solidFill>
              </a:rPr>
              <a:t>Voskarides</a:t>
            </a:r>
            <a:r>
              <a:rPr lang="en-US" sz="1600" dirty="0" smtClean="0">
                <a:solidFill>
                  <a:schemeClr val="accent2">
                    <a:lumMod val="50000"/>
                  </a:schemeClr>
                </a:solidFill>
              </a:rPr>
              <a:t>]</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2502329" y="3998697"/>
            <a:ext cx="1182053" cy="1517387"/>
          </a:xfrm>
          <a:prstGeom prst="rect">
            <a:avLst/>
          </a:prstGeom>
        </p:spPr>
      </p:pic>
      <p:sp>
        <p:nvSpPr>
          <p:cNvPr id="9" name="TextBox 8"/>
          <p:cNvSpPr txBox="1"/>
          <p:nvPr/>
        </p:nvSpPr>
        <p:spPr>
          <a:xfrm>
            <a:off x="211787" y="3248125"/>
            <a:ext cx="2097625" cy="646331"/>
          </a:xfrm>
          <a:prstGeom prst="rect">
            <a:avLst/>
          </a:prstGeom>
          <a:noFill/>
        </p:spPr>
        <p:txBody>
          <a:bodyPr wrap="square" rtlCol="0">
            <a:spAutoFit/>
          </a:bodyPr>
          <a:lstStyle/>
          <a:p>
            <a:pPr algn="ctr"/>
            <a:r>
              <a:rPr lang="en-US" dirty="0" smtClean="0"/>
              <a:t>Wikipedia Title:</a:t>
            </a:r>
          </a:p>
          <a:p>
            <a:pPr algn="ctr"/>
            <a:r>
              <a:rPr lang="en-US" dirty="0" smtClean="0">
                <a:solidFill>
                  <a:srgbClr val="FF0000"/>
                </a:solidFill>
              </a:rPr>
              <a:t>Barack Obama</a:t>
            </a:r>
            <a:endParaRPr lang="en-US" dirty="0">
              <a:solidFill>
                <a:srgbClr val="FF0000"/>
              </a:solidFill>
            </a:endParaRPr>
          </a:p>
        </p:txBody>
      </p:sp>
      <p:sp>
        <p:nvSpPr>
          <p:cNvPr id="10" name="TextBox 9"/>
          <p:cNvSpPr txBox="1"/>
          <p:nvPr/>
        </p:nvSpPr>
        <p:spPr>
          <a:xfrm>
            <a:off x="2044542" y="2497553"/>
            <a:ext cx="2097625" cy="646331"/>
          </a:xfrm>
          <a:prstGeom prst="rect">
            <a:avLst/>
          </a:prstGeom>
          <a:noFill/>
        </p:spPr>
        <p:txBody>
          <a:bodyPr wrap="square" rtlCol="0">
            <a:spAutoFit/>
          </a:bodyPr>
          <a:lstStyle/>
          <a:p>
            <a:pPr algn="ctr"/>
            <a:r>
              <a:rPr lang="en-US" dirty="0" smtClean="0"/>
              <a:t>Wikipedia Anchor:</a:t>
            </a:r>
          </a:p>
          <a:p>
            <a:pPr algn="ctr"/>
            <a:r>
              <a:rPr lang="en-US" dirty="0" smtClean="0">
                <a:solidFill>
                  <a:srgbClr val="FF0000"/>
                </a:solidFill>
              </a:rPr>
              <a:t>President </a:t>
            </a:r>
            <a:r>
              <a:rPr lang="en-US" dirty="0" err="1" smtClean="0">
                <a:solidFill>
                  <a:srgbClr val="FF0000"/>
                </a:solidFill>
              </a:rPr>
              <a:t>obama</a:t>
            </a:r>
            <a:endParaRPr lang="en-US" dirty="0">
              <a:solidFill>
                <a:srgbClr val="FF0000"/>
              </a:solidFill>
            </a:endParaRPr>
          </a:p>
        </p:txBody>
      </p:sp>
      <p:sp>
        <p:nvSpPr>
          <p:cNvPr id="11" name="TextBox 10"/>
          <p:cNvSpPr txBox="1"/>
          <p:nvPr/>
        </p:nvSpPr>
        <p:spPr>
          <a:xfrm>
            <a:off x="4065382" y="3248125"/>
            <a:ext cx="2097625" cy="646331"/>
          </a:xfrm>
          <a:prstGeom prst="rect">
            <a:avLst/>
          </a:prstGeom>
          <a:noFill/>
        </p:spPr>
        <p:txBody>
          <a:bodyPr wrap="square" rtlCol="0">
            <a:spAutoFit/>
          </a:bodyPr>
          <a:lstStyle/>
          <a:p>
            <a:pPr algn="ctr"/>
            <a:r>
              <a:rPr lang="en-US" dirty="0" smtClean="0"/>
              <a:t>Wikipedia Redirect:</a:t>
            </a:r>
          </a:p>
          <a:p>
            <a:pPr algn="ctr"/>
            <a:r>
              <a:rPr lang="en-US" dirty="0" smtClean="0">
                <a:solidFill>
                  <a:srgbClr val="FF0000"/>
                </a:solidFill>
              </a:rPr>
              <a:t>Obama</a:t>
            </a:r>
            <a:endParaRPr lang="en-US" dirty="0">
              <a:solidFill>
                <a:srgbClr val="FF0000"/>
              </a:solidFill>
            </a:endParaRPr>
          </a:p>
        </p:txBody>
      </p:sp>
      <p:cxnSp>
        <p:nvCxnSpPr>
          <p:cNvPr id="12" name="Straight Arrow Connector 11"/>
          <p:cNvCxnSpPr/>
          <p:nvPr/>
        </p:nvCxnSpPr>
        <p:spPr>
          <a:xfrm>
            <a:off x="1942882" y="3556742"/>
            <a:ext cx="733060" cy="4274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2"/>
            <a:endCxn id="7" idx="0"/>
          </p:cNvCxnSpPr>
          <p:nvPr/>
        </p:nvCxnSpPr>
        <p:spPr>
          <a:xfrm>
            <a:off x="3093355" y="3143884"/>
            <a:ext cx="1" cy="8548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459885" y="3571290"/>
            <a:ext cx="765122" cy="41285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8433635" y="3984149"/>
            <a:ext cx="1159145" cy="1563846"/>
          </a:xfrm>
          <a:prstGeom prst="rect">
            <a:avLst/>
          </a:prstGeom>
        </p:spPr>
      </p:pic>
      <p:sp>
        <p:nvSpPr>
          <p:cNvPr id="21" name="TextBox 20"/>
          <p:cNvSpPr txBox="1"/>
          <p:nvPr/>
        </p:nvSpPr>
        <p:spPr>
          <a:xfrm>
            <a:off x="6186523" y="3233577"/>
            <a:ext cx="2097625" cy="646331"/>
          </a:xfrm>
          <a:prstGeom prst="rect">
            <a:avLst/>
          </a:prstGeom>
          <a:noFill/>
        </p:spPr>
        <p:txBody>
          <a:bodyPr wrap="square" rtlCol="0">
            <a:spAutoFit/>
          </a:bodyPr>
          <a:lstStyle/>
          <a:p>
            <a:pPr algn="ctr"/>
            <a:r>
              <a:rPr lang="en-US" dirty="0" smtClean="0"/>
              <a:t>Wikipedia Title:</a:t>
            </a:r>
          </a:p>
          <a:p>
            <a:pPr algn="ctr"/>
            <a:r>
              <a:rPr lang="en-US" dirty="0" smtClean="0">
                <a:solidFill>
                  <a:srgbClr val="FF0000"/>
                </a:solidFill>
              </a:rPr>
              <a:t>Bill Clinton</a:t>
            </a:r>
            <a:endParaRPr lang="en-US" dirty="0">
              <a:solidFill>
                <a:srgbClr val="FF0000"/>
              </a:solidFill>
            </a:endParaRPr>
          </a:p>
        </p:txBody>
      </p:sp>
      <p:sp>
        <p:nvSpPr>
          <p:cNvPr id="22" name="TextBox 21"/>
          <p:cNvSpPr txBox="1"/>
          <p:nvPr/>
        </p:nvSpPr>
        <p:spPr>
          <a:xfrm>
            <a:off x="8019278" y="2483005"/>
            <a:ext cx="2097625" cy="646331"/>
          </a:xfrm>
          <a:prstGeom prst="rect">
            <a:avLst/>
          </a:prstGeom>
          <a:noFill/>
        </p:spPr>
        <p:txBody>
          <a:bodyPr wrap="square" rtlCol="0">
            <a:spAutoFit/>
          </a:bodyPr>
          <a:lstStyle/>
          <a:p>
            <a:pPr algn="ctr"/>
            <a:r>
              <a:rPr lang="en-US" dirty="0" smtClean="0"/>
              <a:t>Wikipedia Anchor:</a:t>
            </a:r>
          </a:p>
          <a:p>
            <a:pPr algn="ctr"/>
            <a:r>
              <a:rPr lang="en-US" dirty="0" smtClean="0">
                <a:solidFill>
                  <a:srgbClr val="FF0000"/>
                </a:solidFill>
              </a:rPr>
              <a:t>Clinton</a:t>
            </a:r>
            <a:endParaRPr lang="en-US" dirty="0">
              <a:solidFill>
                <a:srgbClr val="FF0000"/>
              </a:solidFill>
            </a:endParaRPr>
          </a:p>
        </p:txBody>
      </p:sp>
      <p:sp>
        <p:nvSpPr>
          <p:cNvPr id="23" name="TextBox 22"/>
          <p:cNvSpPr txBox="1"/>
          <p:nvPr/>
        </p:nvSpPr>
        <p:spPr>
          <a:xfrm>
            <a:off x="10040118" y="3233577"/>
            <a:ext cx="2097625" cy="646331"/>
          </a:xfrm>
          <a:prstGeom prst="rect">
            <a:avLst/>
          </a:prstGeom>
          <a:noFill/>
        </p:spPr>
        <p:txBody>
          <a:bodyPr wrap="square" rtlCol="0">
            <a:spAutoFit/>
          </a:bodyPr>
          <a:lstStyle/>
          <a:p>
            <a:pPr algn="ctr"/>
            <a:r>
              <a:rPr lang="en-US" dirty="0" smtClean="0"/>
              <a:t>Wikipedia Redirect:</a:t>
            </a:r>
          </a:p>
          <a:p>
            <a:pPr algn="ctr"/>
            <a:r>
              <a:rPr lang="en-US" dirty="0" smtClean="0">
                <a:solidFill>
                  <a:srgbClr val="FF0000"/>
                </a:solidFill>
              </a:rPr>
              <a:t>President </a:t>
            </a:r>
            <a:r>
              <a:rPr lang="en-US" dirty="0" err="1" smtClean="0">
                <a:solidFill>
                  <a:srgbClr val="FF0000"/>
                </a:solidFill>
              </a:rPr>
              <a:t>clinton</a:t>
            </a:r>
            <a:endParaRPr lang="en-US" dirty="0">
              <a:solidFill>
                <a:srgbClr val="FF0000"/>
              </a:solidFill>
            </a:endParaRPr>
          </a:p>
        </p:txBody>
      </p:sp>
      <p:cxnSp>
        <p:nvCxnSpPr>
          <p:cNvPr id="24" name="Straight Arrow Connector 23"/>
          <p:cNvCxnSpPr/>
          <p:nvPr/>
        </p:nvCxnSpPr>
        <p:spPr>
          <a:xfrm>
            <a:off x="7917618" y="3542194"/>
            <a:ext cx="733060" cy="4274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2" idx="2"/>
          </p:cNvCxnSpPr>
          <p:nvPr/>
        </p:nvCxnSpPr>
        <p:spPr>
          <a:xfrm>
            <a:off x="9068091" y="3129336"/>
            <a:ext cx="1" cy="8548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9434621" y="3556742"/>
            <a:ext cx="765122" cy="41285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09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1" grpId="0"/>
      <p:bldP spid="22" grpId="0"/>
      <p:bldP spid="2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Interpretation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Candidate Sentences</a:t>
            </a:r>
          </a:p>
          <a:p>
            <a:pPr lvl="1"/>
            <a:r>
              <a:rPr lang="en-US" dirty="0" smtClean="0"/>
              <a:t>On the wiki pages of “Barack Obama” and “Bill Clinton”</a:t>
            </a:r>
          </a:p>
          <a:p>
            <a:pPr lvl="1"/>
            <a:r>
              <a:rPr lang="en-US" dirty="0" smtClean="0"/>
              <a:t>Keep those sentences that contains at least one entity’s text representations</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138</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Explaining </a:t>
            </a:r>
            <a:r>
              <a:rPr lang="en-US" sz="1600" dirty="0" smtClean="0">
                <a:solidFill>
                  <a:schemeClr val="accent2">
                    <a:lumMod val="50000"/>
                  </a:schemeClr>
                </a:solidFill>
              </a:rPr>
              <a:t>Relationships </a:t>
            </a:r>
            <a:r>
              <a:rPr lang="en-US" sz="1600" dirty="0">
                <a:solidFill>
                  <a:schemeClr val="accent2">
                    <a:lumMod val="50000"/>
                  </a:schemeClr>
                </a:solidFill>
              </a:rPr>
              <a:t>B</a:t>
            </a:r>
            <a:r>
              <a:rPr lang="en-US" sz="1600" dirty="0" smtClean="0">
                <a:solidFill>
                  <a:schemeClr val="accent2">
                    <a:lumMod val="50000"/>
                  </a:schemeClr>
                </a:solidFill>
              </a:rPr>
              <a:t>etween </a:t>
            </a:r>
            <a:r>
              <a:rPr lang="en-US" sz="1600" dirty="0">
                <a:solidFill>
                  <a:schemeClr val="accent2">
                    <a:lumMod val="50000"/>
                  </a:schemeClr>
                </a:solidFill>
              </a:rPr>
              <a:t>E</a:t>
            </a:r>
            <a:r>
              <a:rPr lang="en-US" sz="1600" dirty="0" smtClean="0">
                <a:solidFill>
                  <a:schemeClr val="accent2">
                    <a:lumMod val="50000"/>
                  </a:schemeClr>
                </a:solidFill>
              </a:rPr>
              <a:t>ntities [</a:t>
            </a:r>
            <a:r>
              <a:rPr lang="en-US" sz="1600" dirty="0">
                <a:solidFill>
                  <a:schemeClr val="accent2">
                    <a:lumMod val="50000"/>
                  </a:schemeClr>
                </a:solidFill>
              </a:rPr>
              <a:t>Nikos </a:t>
            </a:r>
            <a:r>
              <a:rPr lang="en-US" sz="1600" dirty="0" err="1" smtClean="0">
                <a:solidFill>
                  <a:schemeClr val="accent2">
                    <a:lumMod val="50000"/>
                  </a:schemeClr>
                </a:solidFill>
              </a:rPr>
              <a:t>Voskarides</a:t>
            </a:r>
            <a:r>
              <a:rPr lang="en-US" sz="1600" dirty="0" smtClean="0">
                <a:solidFill>
                  <a:schemeClr val="accent2">
                    <a:lumMod val="50000"/>
                  </a:schemeClr>
                </a:solidFill>
              </a:rPr>
              <a:t>]</a:t>
            </a:r>
            <a:endParaRPr lang="en-US" sz="1600" dirty="0">
              <a:solidFill>
                <a:schemeClr val="accent2">
                  <a:lumMod val="50000"/>
                </a:schemeClr>
              </a:solidFill>
            </a:endParaRPr>
          </a:p>
        </p:txBody>
      </p:sp>
      <p:grpSp>
        <p:nvGrpSpPr>
          <p:cNvPr id="9" name="Group 8"/>
          <p:cNvGrpSpPr/>
          <p:nvPr/>
        </p:nvGrpSpPr>
        <p:grpSpPr>
          <a:xfrm>
            <a:off x="718286" y="3313532"/>
            <a:ext cx="10635514" cy="2524877"/>
            <a:chOff x="211787" y="2483005"/>
            <a:chExt cx="11925956" cy="3064990"/>
          </a:xfrm>
        </p:grpSpPr>
        <p:pic>
          <p:nvPicPr>
            <p:cNvPr id="10" name="Picture 9"/>
            <p:cNvPicPr>
              <a:picLocks noChangeAspect="1"/>
            </p:cNvPicPr>
            <p:nvPr/>
          </p:nvPicPr>
          <p:blipFill>
            <a:blip r:embed="rId3"/>
            <a:stretch>
              <a:fillRect/>
            </a:stretch>
          </p:blipFill>
          <p:spPr>
            <a:xfrm>
              <a:off x="2502329" y="3998697"/>
              <a:ext cx="1182053" cy="1517387"/>
            </a:xfrm>
            <a:prstGeom prst="rect">
              <a:avLst/>
            </a:prstGeom>
          </p:spPr>
        </p:pic>
        <p:sp>
          <p:nvSpPr>
            <p:cNvPr id="11" name="TextBox 10"/>
            <p:cNvSpPr txBox="1"/>
            <p:nvPr/>
          </p:nvSpPr>
          <p:spPr>
            <a:xfrm>
              <a:off x="211787" y="3248124"/>
              <a:ext cx="2097625" cy="709868"/>
            </a:xfrm>
            <a:prstGeom prst="rect">
              <a:avLst/>
            </a:prstGeom>
            <a:noFill/>
          </p:spPr>
          <p:txBody>
            <a:bodyPr wrap="square" rtlCol="0">
              <a:spAutoFit/>
            </a:bodyPr>
            <a:lstStyle/>
            <a:p>
              <a:pPr algn="ctr"/>
              <a:r>
                <a:rPr lang="en-US" sz="1600" dirty="0" smtClean="0"/>
                <a:t>Wikipedia Title:</a:t>
              </a:r>
            </a:p>
            <a:p>
              <a:pPr algn="ctr"/>
              <a:r>
                <a:rPr lang="en-US" sz="1600" dirty="0" smtClean="0">
                  <a:solidFill>
                    <a:srgbClr val="FF0000"/>
                  </a:solidFill>
                </a:rPr>
                <a:t>Barack Obama</a:t>
              </a:r>
              <a:endParaRPr lang="en-US" sz="1600" dirty="0">
                <a:solidFill>
                  <a:srgbClr val="FF0000"/>
                </a:solidFill>
              </a:endParaRPr>
            </a:p>
          </p:txBody>
        </p:sp>
        <p:sp>
          <p:nvSpPr>
            <p:cNvPr id="12" name="TextBox 11"/>
            <p:cNvSpPr txBox="1"/>
            <p:nvPr/>
          </p:nvSpPr>
          <p:spPr>
            <a:xfrm>
              <a:off x="2044542" y="2497553"/>
              <a:ext cx="2097625" cy="709868"/>
            </a:xfrm>
            <a:prstGeom prst="rect">
              <a:avLst/>
            </a:prstGeom>
            <a:noFill/>
          </p:spPr>
          <p:txBody>
            <a:bodyPr wrap="square" rtlCol="0">
              <a:spAutoFit/>
            </a:bodyPr>
            <a:lstStyle/>
            <a:p>
              <a:pPr algn="ctr"/>
              <a:r>
                <a:rPr lang="en-US" sz="1600" dirty="0" smtClean="0"/>
                <a:t>Wikipedia Anchor:</a:t>
              </a:r>
            </a:p>
            <a:p>
              <a:pPr algn="ctr"/>
              <a:r>
                <a:rPr lang="en-US" sz="1600" dirty="0" smtClean="0">
                  <a:solidFill>
                    <a:srgbClr val="FF0000"/>
                  </a:solidFill>
                </a:rPr>
                <a:t>President </a:t>
              </a:r>
              <a:r>
                <a:rPr lang="en-US" sz="1600" dirty="0" err="1" smtClean="0">
                  <a:solidFill>
                    <a:srgbClr val="FF0000"/>
                  </a:solidFill>
                </a:rPr>
                <a:t>obama</a:t>
              </a:r>
              <a:endParaRPr lang="en-US" sz="1600" dirty="0">
                <a:solidFill>
                  <a:srgbClr val="FF0000"/>
                </a:solidFill>
              </a:endParaRPr>
            </a:p>
          </p:txBody>
        </p:sp>
        <p:sp>
          <p:nvSpPr>
            <p:cNvPr id="13" name="TextBox 12"/>
            <p:cNvSpPr txBox="1"/>
            <p:nvPr/>
          </p:nvSpPr>
          <p:spPr>
            <a:xfrm>
              <a:off x="4065382" y="3248124"/>
              <a:ext cx="2097625" cy="709868"/>
            </a:xfrm>
            <a:prstGeom prst="rect">
              <a:avLst/>
            </a:prstGeom>
            <a:noFill/>
          </p:spPr>
          <p:txBody>
            <a:bodyPr wrap="square" rtlCol="0">
              <a:spAutoFit/>
            </a:bodyPr>
            <a:lstStyle/>
            <a:p>
              <a:pPr algn="ctr"/>
              <a:r>
                <a:rPr lang="en-US" sz="1600" dirty="0" smtClean="0"/>
                <a:t>Wikipedia Redirect:</a:t>
              </a:r>
            </a:p>
            <a:p>
              <a:pPr algn="ctr"/>
              <a:r>
                <a:rPr lang="en-US" sz="1600" dirty="0" smtClean="0">
                  <a:solidFill>
                    <a:srgbClr val="FF0000"/>
                  </a:solidFill>
                </a:rPr>
                <a:t>Obama</a:t>
              </a:r>
              <a:endParaRPr lang="en-US" sz="1600" dirty="0">
                <a:solidFill>
                  <a:srgbClr val="FF0000"/>
                </a:solidFill>
              </a:endParaRPr>
            </a:p>
          </p:txBody>
        </p:sp>
        <p:cxnSp>
          <p:nvCxnSpPr>
            <p:cNvPr id="15" name="Straight Arrow Connector 14"/>
            <p:cNvCxnSpPr/>
            <p:nvPr/>
          </p:nvCxnSpPr>
          <p:spPr>
            <a:xfrm>
              <a:off x="1942882" y="3556742"/>
              <a:ext cx="733060" cy="4274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2"/>
              <a:endCxn id="10" idx="0"/>
            </p:cNvCxnSpPr>
            <p:nvPr/>
          </p:nvCxnSpPr>
          <p:spPr>
            <a:xfrm>
              <a:off x="3093356" y="3207421"/>
              <a:ext cx="0" cy="79127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459885" y="3571290"/>
              <a:ext cx="765122" cy="41285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8433635" y="3984149"/>
              <a:ext cx="1159145" cy="1563846"/>
            </a:xfrm>
            <a:prstGeom prst="rect">
              <a:avLst/>
            </a:prstGeom>
          </p:spPr>
        </p:pic>
        <p:sp>
          <p:nvSpPr>
            <p:cNvPr id="20" name="TextBox 19"/>
            <p:cNvSpPr txBox="1"/>
            <p:nvPr/>
          </p:nvSpPr>
          <p:spPr>
            <a:xfrm>
              <a:off x="6186523" y="3233577"/>
              <a:ext cx="2097625" cy="709868"/>
            </a:xfrm>
            <a:prstGeom prst="rect">
              <a:avLst/>
            </a:prstGeom>
            <a:noFill/>
          </p:spPr>
          <p:txBody>
            <a:bodyPr wrap="square" rtlCol="0">
              <a:spAutoFit/>
            </a:bodyPr>
            <a:lstStyle/>
            <a:p>
              <a:pPr algn="ctr"/>
              <a:r>
                <a:rPr lang="en-US" sz="1600" dirty="0" smtClean="0"/>
                <a:t>Wikipedia Title:</a:t>
              </a:r>
            </a:p>
            <a:p>
              <a:pPr algn="ctr"/>
              <a:r>
                <a:rPr lang="en-US" sz="1600" dirty="0" smtClean="0">
                  <a:solidFill>
                    <a:srgbClr val="FF0000"/>
                  </a:solidFill>
                </a:rPr>
                <a:t>Bill Clinton</a:t>
              </a:r>
              <a:endParaRPr lang="en-US" sz="1600" dirty="0">
                <a:solidFill>
                  <a:srgbClr val="FF0000"/>
                </a:solidFill>
              </a:endParaRPr>
            </a:p>
          </p:txBody>
        </p:sp>
        <p:sp>
          <p:nvSpPr>
            <p:cNvPr id="21" name="TextBox 20"/>
            <p:cNvSpPr txBox="1"/>
            <p:nvPr/>
          </p:nvSpPr>
          <p:spPr>
            <a:xfrm>
              <a:off x="8019278" y="2483005"/>
              <a:ext cx="2097625" cy="709868"/>
            </a:xfrm>
            <a:prstGeom prst="rect">
              <a:avLst/>
            </a:prstGeom>
            <a:noFill/>
          </p:spPr>
          <p:txBody>
            <a:bodyPr wrap="square" rtlCol="0">
              <a:spAutoFit/>
            </a:bodyPr>
            <a:lstStyle/>
            <a:p>
              <a:pPr algn="ctr"/>
              <a:r>
                <a:rPr lang="en-US" sz="1600" dirty="0" smtClean="0"/>
                <a:t>Wikipedia Anchor:</a:t>
              </a:r>
            </a:p>
            <a:p>
              <a:pPr algn="ctr"/>
              <a:r>
                <a:rPr lang="en-US" sz="1600" dirty="0" smtClean="0">
                  <a:solidFill>
                    <a:srgbClr val="FF0000"/>
                  </a:solidFill>
                </a:rPr>
                <a:t>Clinton</a:t>
              </a:r>
              <a:endParaRPr lang="en-US" sz="1600" dirty="0">
                <a:solidFill>
                  <a:srgbClr val="FF0000"/>
                </a:solidFill>
              </a:endParaRPr>
            </a:p>
          </p:txBody>
        </p:sp>
        <p:sp>
          <p:nvSpPr>
            <p:cNvPr id="22" name="TextBox 21"/>
            <p:cNvSpPr txBox="1"/>
            <p:nvPr/>
          </p:nvSpPr>
          <p:spPr>
            <a:xfrm>
              <a:off x="10040118" y="3233577"/>
              <a:ext cx="2097625" cy="709868"/>
            </a:xfrm>
            <a:prstGeom prst="rect">
              <a:avLst/>
            </a:prstGeom>
            <a:noFill/>
          </p:spPr>
          <p:txBody>
            <a:bodyPr wrap="square" rtlCol="0">
              <a:spAutoFit/>
            </a:bodyPr>
            <a:lstStyle/>
            <a:p>
              <a:pPr algn="ctr"/>
              <a:r>
                <a:rPr lang="en-US" sz="1600" dirty="0" smtClean="0"/>
                <a:t>Wikipedia Redirect:</a:t>
              </a:r>
            </a:p>
            <a:p>
              <a:pPr algn="ctr"/>
              <a:r>
                <a:rPr lang="en-US" sz="1600" dirty="0" smtClean="0">
                  <a:solidFill>
                    <a:srgbClr val="FF0000"/>
                  </a:solidFill>
                </a:rPr>
                <a:t>President </a:t>
              </a:r>
              <a:r>
                <a:rPr lang="en-US" sz="1600" dirty="0" err="1" smtClean="0">
                  <a:solidFill>
                    <a:srgbClr val="FF0000"/>
                  </a:solidFill>
                </a:rPr>
                <a:t>clinton</a:t>
              </a:r>
              <a:endParaRPr lang="en-US" sz="1600" dirty="0">
                <a:solidFill>
                  <a:srgbClr val="FF0000"/>
                </a:solidFill>
              </a:endParaRPr>
            </a:p>
          </p:txBody>
        </p:sp>
        <p:cxnSp>
          <p:nvCxnSpPr>
            <p:cNvPr id="23" name="Straight Arrow Connector 22"/>
            <p:cNvCxnSpPr/>
            <p:nvPr/>
          </p:nvCxnSpPr>
          <p:spPr>
            <a:xfrm>
              <a:off x="7917618" y="3542194"/>
              <a:ext cx="733060" cy="4274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2"/>
            </p:cNvCxnSpPr>
            <p:nvPr/>
          </p:nvCxnSpPr>
          <p:spPr>
            <a:xfrm>
              <a:off x="9068091" y="3192873"/>
              <a:ext cx="1" cy="7912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434621" y="3556742"/>
              <a:ext cx="765122" cy="41285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961490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Interpretation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Sentences </a:t>
            </a:r>
            <a:r>
              <a:rPr lang="en-US" dirty="0" smtClean="0"/>
              <a:t>enrichment</a:t>
            </a:r>
          </a:p>
          <a:p>
            <a:pPr lvl="1"/>
            <a:r>
              <a:rPr lang="en-US" dirty="0" smtClean="0"/>
              <a:t>Perform Co-reference resolution</a:t>
            </a:r>
          </a:p>
          <a:p>
            <a:pPr lvl="1"/>
            <a:r>
              <a:rPr lang="en-US" dirty="0" smtClean="0"/>
              <a:t>Replace detected strings with the entity text representations</a:t>
            </a:r>
            <a:endParaRPr lang="en-US" dirty="0"/>
          </a:p>
          <a:p>
            <a:pPr lvl="1"/>
            <a:r>
              <a:rPr lang="en-US" dirty="0" smtClean="0"/>
              <a:t>Examples:</a:t>
            </a:r>
          </a:p>
          <a:p>
            <a:pPr lvl="2"/>
            <a:r>
              <a:rPr lang="en-US" dirty="0" smtClean="0"/>
              <a:t>“He” </a:t>
            </a:r>
            <a:r>
              <a:rPr lang="en-US" dirty="0" smtClean="0">
                <a:sym typeface="Wingdings" panose="05000000000000000000" pitchFamily="2" charset="2"/>
              </a:rPr>
              <a:t> Barack Obama</a:t>
            </a:r>
          </a:p>
          <a:p>
            <a:pPr lvl="2"/>
            <a:r>
              <a:rPr lang="en-US" dirty="0" smtClean="0">
                <a:sym typeface="Wingdings" panose="05000000000000000000" pitchFamily="2" charset="2"/>
              </a:rPr>
              <a:t>“The company”  Toyota</a:t>
            </a:r>
          </a:p>
          <a:p>
            <a:pPr lvl="2"/>
            <a:r>
              <a:rPr lang="en-US" dirty="0" smtClean="0">
                <a:sym typeface="Wingdings" panose="05000000000000000000" pitchFamily="2" charset="2"/>
              </a:rPr>
              <a:t>“The film”  Titanic</a:t>
            </a:r>
            <a:endParaRPr lang="en-US" dirty="0" smtClean="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139</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Explaining </a:t>
            </a:r>
            <a:r>
              <a:rPr lang="en-US" sz="1600" dirty="0" smtClean="0">
                <a:solidFill>
                  <a:schemeClr val="accent2">
                    <a:lumMod val="50000"/>
                  </a:schemeClr>
                </a:solidFill>
              </a:rPr>
              <a:t>Relationships </a:t>
            </a:r>
            <a:r>
              <a:rPr lang="en-US" sz="1600" dirty="0">
                <a:solidFill>
                  <a:schemeClr val="accent2">
                    <a:lumMod val="50000"/>
                  </a:schemeClr>
                </a:solidFill>
              </a:rPr>
              <a:t>B</a:t>
            </a:r>
            <a:r>
              <a:rPr lang="en-US" sz="1600" dirty="0" smtClean="0">
                <a:solidFill>
                  <a:schemeClr val="accent2">
                    <a:lumMod val="50000"/>
                  </a:schemeClr>
                </a:solidFill>
              </a:rPr>
              <a:t>etween </a:t>
            </a:r>
            <a:r>
              <a:rPr lang="en-US" sz="1600" dirty="0">
                <a:solidFill>
                  <a:schemeClr val="accent2">
                    <a:lumMod val="50000"/>
                  </a:schemeClr>
                </a:solidFill>
              </a:rPr>
              <a:t>E</a:t>
            </a:r>
            <a:r>
              <a:rPr lang="en-US" sz="1600" dirty="0" smtClean="0">
                <a:solidFill>
                  <a:schemeClr val="accent2">
                    <a:lumMod val="50000"/>
                  </a:schemeClr>
                </a:solidFill>
              </a:rPr>
              <a:t>ntities [</a:t>
            </a:r>
            <a:r>
              <a:rPr lang="en-US" sz="1600" dirty="0">
                <a:solidFill>
                  <a:schemeClr val="accent2">
                    <a:lumMod val="50000"/>
                  </a:schemeClr>
                </a:solidFill>
              </a:rPr>
              <a:t>Nikos </a:t>
            </a:r>
            <a:r>
              <a:rPr lang="en-US" sz="1600" dirty="0" err="1" smtClean="0">
                <a:solidFill>
                  <a:schemeClr val="accent2">
                    <a:lumMod val="50000"/>
                  </a:schemeClr>
                </a:solidFill>
              </a:rPr>
              <a:t>Voskarides</a:t>
            </a:r>
            <a:r>
              <a:rPr lang="en-US" sz="1600" dirty="0" smtClean="0">
                <a:solidFill>
                  <a:schemeClr val="accent2">
                    <a:lumMod val="50000"/>
                  </a:schemeClr>
                </a:solidFill>
              </a:rPr>
              <a:t>]</a:t>
            </a:r>
            <a:endParaRPr lang="en-US" sz="1600" dirty="0">
              <a:solidFill>
                <a:schemeClr val="accent2">
                  <a:lumMod val="50000"/>
                </a:schemeClr>
              </a:solidFill>
            </a:endParaRPr>
          </a:p>
        </p:txBody>
      </p:sp>
    </p:spTree>
    <p:extLst>
      <p:ext uri="{BB962C8B-B14F-4D97-AF65-F5344CB8AC3E}">
        <p14:creationId xmlns:p14="http://schemas.microsoft.com/office/powerpoint/2010/main" val="3483563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Because Entities are Surrounded by Knowledge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a:t>
            </a:fld>
            <a:endParaRPr lang="en-US"/>
          </a:p>
        </p:txBody>
      </p:sp>
      <p:pic>
        <p:nvPicPr>
          <p:cNvPr id="6" name="Picture 5"/>
          <p:cNvPicPr>
            <a:picLocks noChangeAspect="1"/>
          </p:cNvPicPr>
          <p:nvPr/>
        </p:nvPicPr>
        <p:blipFill>
          <a:blip r:embed="rId3"/>
          <a:stretch>
            <a:fillRect/>
          </a:stretch>
        </p:blipFill>
        <p:spPr>
          <a:xfrm>
            <a:off x="1225852" y="1640986"/>
            <a:ext cx="4858157" cy="4720615"/>
          </a:xfrm>
          <a:prstGeom prst="ellipse">
            <a:avLst/>
          </a:prstGeom>
          <a:ln>
            <a:noFill/>
          </a:ln>
          <a:effectLst>
            <a:softEdge rad="112500"/>
          </a:effectLst>
        </p:spPr>
      </p:pic>
      <p:pic>
        <p:nvPicPr>
          <p:cNvPr id="1026" name="Picture 2" descr="http://wisepreneur.com/wp-content/uploads/2013/07/Child-Learns-to-thin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219" y="1890996"/>
            <a:ext cx="4277880" cy="42650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4214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Interpretation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Sentences </a:t>
            </a:r>
            <a:r>
              <a:rPr lang="en-US" dirty="0" smtClean="0"/>
              <a:t>enrichment</a:t>
            </a:r>
          </a:p>
          <a:p>
            <a:pPr lvl="1"/>
            <a:r>
              <a:rPr lang="en-US" dirty="0" smtClean="0"/>
              <a:t>Perform Entity Linking on Wikipedia articles</a:t>
            </a:r>
          </a:p>
          <a:p>
            <a:pPr lvl="1"/>
            <a:endParaRPr lang="en-US" dirty="0" smtClean="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140</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Explaining </a:t>
            </a:r>
            <a:r>
              <a:rPr lang="en-US" sz="1600" dirty="0" smtClean="0">
                <a:solidFill>
                  <a:schemeClr val="accent2">
                    <a:lumMod val="50000"/>
                  </a:schemeClr>
                </a:solidFill>
              </a:rPr>
              <a:t>Relationships </a:t>
            </a:r>
            <a:r>
              <a:rPr lang="en-US" sz="1600" dirty="0">
                <a:solidFill>
                  <a:schemeClr val="accent2">
                    <a:lumMod val="50000"/>
                  </a:schemeClr>
                </a:solidFill>
              </a:rPr>
              <a:t>B</a:t>
            </a:r>
            <a:r>
              <a:rPr lang="en-US" sz="1600" dirty="0" smtClean="0">
                <a:solidFill>
                  <a:schemeClr val="accent2">
                    <a:lumMod val="50000"/>
                  </a:schemeClr>
                </a:solidFill>
              </a:rPr>
              <a:t>etween </a:t>
            </a:r>
            <a:r>
              <a:rPr lang="en-US" sz="1600" dirty="0">
                <a:solidFill>
                  <a:schemeClr val="accent2">
                    <a:lumMod val="50000"/>
                  </a:schemeClr>
                </a:solidFill>
              </a:rPr>
              <a:t>E</a:t>
            </a:r>
            <a:r>
              <a:rPr lang="en-US" sz="1600" dirty="0" smtClean="0">
                <a:solidFill>
                  <a:schemeClr val="accent2">
                    <a:lumMod val="50000"/>
                  </a:schemeClr>
                </a:solidFill>
              </a:rPr>
              <a:t>ntities [</a:t>
            </a:r>
            <a:r>
              <a:rPr lang="en-US" sz="1600" dirty="0">
                <a:solidFill>
                  <a:schemeClr val="accent2">
                    <a:lumMod val="50000"/>
                  </a:schemeClr>
                </a:solidFill>
              </a:rPr>
              <a:t>Nikos </a:t>
            </a:r>
            <a:r>
              <a:rPr lang="en-US" sz="1600" dirty="0" err="1" smtClean="0">
                <a:solidFill>
                  <a:schemeClr val="accent2">
                    <a:lumMod val="50000"/>
                  </a:schemeClr>
                </a:solidFill>
              </a:rPr>
              <a:t>Voskarides</a:t>
            </a:r>
            <a:r>
              <a:rPr lang="en-US" sz="1600" dirty="0" smtClean="0">
                <a:solidFill>
                  <a:schemeClr val="accent2">
                    <a:lumMod val="50000"/>
                  </a:schemeClr>
                </a:solidFill>
              </a:rPr>
              <a:t>]</a:t>
            </a:r>
            <a:endParaRPr lang="en-US" sz="1600" dirty="0">
              <a:solidFill>
                <a:schemeClr val="accent2">
                  <a:lumMod val="50000"/>
                </a:schemeClr>
              </a:solidFill>
            </a:endParaRPr>
          </a:p>
        </p:txBody>
      </p:sp>
      <p:sp>
        <p:nvSpPr>
          <p:cNvPr id="7" name="Rectangle 6"/>
          <p:cNvSpPr/>
          <p:nvPr/>
        </p:nvSpPr>
        <p:spPr>
          <a:xfrm>
            <a:off x="1618830" y="3417311"/>
            <a:ext cx="7959735" cy="1569660"/>
          </a:xfrm>
          <a:prstGeom prst="rect">
            <a:avLst/>
          </a:prstGeom>
        </p:spPr>
        <p:txBody>
          <a:bodyPr wrap="square">
            <a:spAutoFit/>
          </a:bodyPr>
          <a:lstStyle/>
          <a:p>
            <a:r>
              <a:rPr lang="en-US" sz="2400" dirty="0">
                <a:solidFill>
                  <a:srgbClr val="252525"/>
                </a:solidFill>
                <a:latin typeface="Arial" panose="020B0604020202020204" pitchFamily="34" charset="0"/>
              </a:rPr>
              <a:t>In response to the </a:t>
            </a:r>
            <a:r>
              <a:rPr lang="en-US" sz="2400" dirty="0">
                <a:solidFill>
                  <a:srgbClr val="0B0080"/>
                </a:solidFill>
                <a:latin typeface="Arial" panose="020B0604020202020204" pitchFamily="34" charset="0"/>
                <a:hlinkClick r:id="rId3" tooltip="2010 Haiti earthquake"/>
              </a:rPr>
              <a:t>2010 Haiti earthquake</a:t>
            </a:r>
            <a:r>
              <a:rPr lang="en-US" sz="2400" dirty="0">
                <a:solidFill>
                  <a:srgbClr val="252525"/>
                </a:solidFill>
                <a:latin typeface="Arial" panose="020B0604020202020204" pitchFamily="34" charset="0"/>
              </a:rPr>
              <a:t>, U.S. President Barack Obama announced that Clinton and </a:t>
            </a:r>
            <a:r>
              <a:rPr lang="en-US" sz="2400" dirty="0">
                <a:solidFill>
                  <a:srgbClr val="0B0080"/>
                </a:solidFill>
                <a:latin typeface="Arial" panose="020B0604020202020204" pitchFamily="34" charset="0"/>
                <a:hlinkClick r:id="rId4" tooltip="George W. Bush"/>
              </a:rPr>
              <a:t>George W. Bush</a:t>
            </a:r>
            <a:r>
              <a:rPr lang="en-US" sz="2400" dirty="0">
                <a:solidFill>
                  <a:srgbClr val="252525"/>
                </a:solidFill>
                <a:latin typeface="Arial" panose="020B0604020202020204" pitchFamily="34" charset="0"/>
              </a:rPr>
              <a:t> would coordinate efforts to raise funds for Haiti's recovery.</a:t>
            </a:r>
            <a:endParaRPr lang="en-US" sz="2400" dirty="0"/>
          </a:p>
        </p:txBody>
      </p:sp>
      <p:sp>
        <p:nvSpPr>
          <p:cNvPr id="8" name="Rectangle 7"/>
          <p:cNvSpPr/>
          <p:nvPr/>
        </p:nvSpPr>
        <p:spPr>
          <a:xfrm>
            <a:off x="1656786" y="3838669"/>
            <a:ext cx="2118511" cy="3634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67332" y="3838669"/>
            <a:ext cx="1030997" cy="3634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3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Interpretation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Ranking sentences</a:t>
                </a:r>
              </a:p>
              <a:p>
                <a:pPr lvl="1"/>
                <a:r>
                  <a:rPr lang="en-US" dirty="0" smtClean="0"/>
                  <a:t>Generate features and using Learning to Rank algorithms to rank sentences</a:t>
                </a:r>
                <a:endParaRPr lang="en-US" dirty="0"/>
              </a:p>
              <a:p>
                <a:r>
                  <a:rPr lang="en-US" dirty="0" smtClean="0"/>
                  <a:t>Features</a:t>
                </a:r>
              </a:p>
              <a:p>
                <a:pPr lvl="1"/>
                <a:r>
                  <a:rPr lang="en-US" b="1" dirty="0" smtClean="0"/>
                  <a:t>Text features: </a:t>
                </a:r>
                <a:r>
                  <a:rPr lang="en-US" dirty="0" smtClean="0"/>
                  <a:t>Average </a:t>
                </a:r>
                <a:r>
                  <a:rPr lang="en-US" dirty="0"/>
                  <a:t>IDF of terms of </a:t>
                </a:r>
                <a14:m>
                  <m:oMath xmlns:m="http://schemas.openxmlformats.org/officeDocument/2006/math">
                    <m:r>
                      <a:rPr lang="en-US" i="1" dirty="0" smtClean="0">
                        <a:latin typeface="Cambria Math" panose="02040503050406030204" pitchFamily="18" charset="0"/>
                      </a:rPr>
                      <m:t>𝑠</m:t>
                    </m:r>
                    <m:r>
                      <a:rPr lang="en-US" i="1" dirty="0" smtClean="0">
                        <a:latin typeface="Cambria Math" panose="02040503050406030204" pitchFamily="18" charset="0"/>
                      </a:rPr>
                      <m:t> </m:t>
                    </m:r>
                  </m:oMath>
                </a14:m>
                <a:r>
                  <a:rPr lang="en-US" dirty="0"/>
                  <a:t>in </a:t>
                </a:r>
                <a:r>
                  <a:rPr lang="en-US" dirty="0" smtClean="0"/>
                  <a:t>Wikipedia; </a:t>
                </a:r>
                <a:r>
                  <a:rPr lang="en-US" dirty="0"/>
                  <a:t>Number of terms in </a:t>
                </a:r>
                <a:r>
                  <a:rPr lang="en-US" dirty="0" smtClean="0"/>
                  <a:t>s; </a:t>
                </a:r>
                <a:r>
                  <a:rPr lang="en-US" dirty="0"/>
                  <a:t>Part of Speech distribution of </a:t>
                </a:r>
                <a14:m>
                  <m:oMath xmlns:m="http://schemas.openxmlformats.org/officeDocument/2006/math">
                    <m:r>
                      <a:rPr lang="en-US" i="1" dirty="0" smtClean="0">
                        <a:latin typeface="Cambria Math" panose="02040503050406030204" pitchFamily="18" charset="0"/>
                      </a:rPr>
                      <m:t>𝑠</m:t>
                    </m:r>
                  </m:oMath>
                </a14:m>
                <a:r>
                  <a:rPr lang="en-US" dirty="0" smtClean="0"/>
                  <a:t>; etc.</a:t>
                </a:r>
              </a:p>
              <a:p>
                <a:pPr lvl="1"/>
                <a:r>
                  <a:rPr lang="en-US" b="1" dirty="0" smtClean="0"/>
                  <a:t>Entity features: </a:t>
                </a:r>
                <a:r>
                  <a:rPr lang="en-US" dirty="0"/>
                  <a:t>Number of entities in </a:t>
                </a:r>
                <a14:m>
                  <m:oMath xmlns:m="http://schemas.openxmlformats.org/officeDocument/2006/math">
                    <m:r>
                      <a:rPr lang="en-US" i="1" dirty="0" smtClean="0">
                        <a:latin typeface="Cambria Math" panose="02040503050406030204" pitchFamily="18" charset="0"/>
                      </a:rPr>
                      <m:t>𝑠</m:t>
                    </m:r>
                  </m:oMath>
                </a14:m>
                <a:r>
                  <a:rPr lang="en-US" dirty="0" smtClean="0"/>
                  <a:t>; </a:t>
                </a:r>
                <a:r>
                  <a:rPr lang="en-US" dirty="0"/>
                  <a:t>Whether </a:t>
                </a:r>
                <a14:m>
                  <m:oMath xmlns:m="http://schemas.openxmlformats.org/officeDocument/2006/math">
                    <m:r>
                      <a:rPr lang="en-US" i="1" dirty="0" smtClean="0">
                        <a:latin typeface="Cambria Math" panose="02040503050406030204" pitchFamily="18" charset="0"/>
                      </a:rPr>
                      <m:t>𝑠</m:t>
                    </m:r>
                  </m:oMath>
                </a14:m>
                <a:r>
                  <a:rPr lang="en-US" dirty="0"/>
                  <a:t> contains links to </a:t>
                </a:r>
                <a:r>
                  <a:rPr lang="en-US" dirty="0" smtClean="0"/>
                  <a:t>both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𝑒</m:t>
                        </m:r>
                      </m:e>
                      <m:sub>
                        <m:r>
                          <a:rPr lang="en-US" b="0" i="1" dirty="0" smtClean="0">
                            <a:latin typeface="Cambria Math" panose="02040503050406030204" pitchFamily="18" charset="0"/>
                          </a:rPr>
                          <m:t>𝑎</m:t>
                        </m:r>
                      </m:sub>
                    </m:sSub>
                  </m:oMath>
                </a14:m>
                <a:r>
                  <a:rPr lang="en-US" dirty="0" smtClean="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b="0" i="1" dirty="0" smtClean="0">
                            <a:latin typeface="Cambria Math" panose="02040503050406030204" pitchFamily="18" charset="0"/>
                          </a:rPr>
                          <m:t>𝑏</m:t>
                        </m:r>
                      </m:sub>
                    </m:sSub>
                  </m:oMath>
                </a14:m>
                <a:r>
                  <a:rPr lang="en-US" dirty="0" smtClean="0"/>
                  <a:t>; Distance between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𝑎</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𝑏</m:t>
                        </m:r>
                      </m:sub>
                    </m:sSub>
                  </m:oMath>
                </a14:m>
                <a:r>
                  <a:rPr lang="en-US" dirty="0" smtClean="0"/>
                  <a:t> in </a:t>
                </a:r>
                <a14:m>
                  <m:oMath xmlns:m="http://schemas.openxmlformats.org/officeDocument/2006/math">
                    <m:r>
                      <a:rPr lang="en-US" i="1" dirty="0">
                        <a:latin typeface="Cambria Math" panose="02040503050406030204" pitchFamily="18" charset="0"/>
                      </a:rPr>
                      <m:t>𝑠</m:t>
                    </m:r>
                  </m:oMath>
                </a14:m>
                <a:r>
                  <a:rPr lang="en-US" dirty="0" smtClean="0"/>
                  <a:t>; Number of entities </a:t>
                </a:r>
                <a:r>
                  <a:rPr lang="en-US" dirty="0"/>
                  <a:t>between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𝑎</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𝑒</m:t>
                        </m:r>
                      </m:e>
                      <m:sub>
                        <m:r>
                          <a:rPr lang="en-US" i="1" dirty="0">
                            <a:latin typeface="Cambria Math" panose="02040503050406030204" pitchFamily="18" charset="0"/>
                          </a:rPr>
                          <m:t>𝑏</m:t>
                        </m:r>
                      </m:sub>
                    </m:sSub>
                  </m:oMath>
                </a14:m>
                <a:r>
                  <a:rPr lang="en-US" dirty="0" smtClean="0"/>
                  <a:t>; etc.</a:t>
                </a:r>
              </a:p>
              <a:p>
                <a:pPr lvl="1"/>
                <a:r>
                  <a:rPr lang="en-US" b="1" dirty="0" smtClean="0"/>
                  <a:t>Relation features: </a:t>
                </a:r>
                <a:r>
                  <a:rPr lang="en-US" dirty="0"/>
                  <a:t>Whether </a:t>
                </a:r>
                <a14:m>
                  <m:oMath xmlns:m="http://schemas.openxmlformats.org/officeDocument/2006/math">
                    <m:r>
                      <a:rPr lang="en-US" i="1" dirty="0" smtClean="0">
                        <a:latin typeface="Cambria Math" panose="02040503050406030204" pitchFamily="18" charset="0"/>
                      </a:rPr>
                      <m:t>𝑠</m:t>
                    </m:r>
                  </m:oMath>
                </a14:m>
                <a:r>
                  <a:rPr lang="en-US" dirty="0"/>
                  <a:t> contains any term of </a:t>
                </a:r>
                <a14:m>
                  <m:oMath xmlns:m="http://schemas.openxmlformats.org/officeDocument/2006/math">
                    <m:r>
                      <a:rPr lang="en-US" i="1" dirty="0" smtClean="0">
                        <a:latin typeface="Cambria Math" panose="02040503050406030204" pitchFamily="18" charset="0"/>
                      </a:rPr>
                      <m:t>𝑟</m:t>
                    </m:r>
                  </m:oMath>
                </a14:m>
                <a:r>
                  <a:rPr lang="en-US" dirty="0"/>
                  <a:t> (binary</a:t>
                </a:r>
                <a:r>
                  <a:rPr lang="en-US" dirty="0" smtClean="0"/>
                  <a:t>); </a:t>
                </a:r>
                <a:r>
                  <a:rPr lang="en-US" dirty="0"/>
                  <a:t>Average score of phrases in word2vec(</a:t>
                </a:r>
                <a14:m>
                  <m:oMath xmlns:m="http://schemas.openxmlformats.org/officeDocument/2006/math">
                    <m:r>
                      <a:rPr lang="en-US" i="1" dirty="0" smtClean="0">
                        <a:latin typeface="Cambria Math" panose="02040503050406030204" pitchFamily="18" charset="0"/>
                      </a:rPr>
                      <m:t>𝑟</m:t>
                    </m:r>
                  </m:oMath>
                </a14:m>
                <a:r>
                  <a:rPr lang="en-US" dirty="0"/>
                  <a:t>) that are matched in </a:t>
                </a:r>
                <a14:m>
                  <m:oMath xmlns:m="http://schemas.openxmlformats.org/officeDocument/2006/math">
                    <m:r>
                      <a:rPr lang="en-US" i="1" dirty="0" smtClean="0">
                        <a:latin typeface="Cambria Math" panose="02040503050406030204" pitchFamily="18" charset="0"/>
                      </a:rPr>
                      <m:t>𝑠</m:t>
                    </m:r>
                  </m:oMath>
                </a14:m>
                <a:r>
                  <a:rPr lang="en-US" dirty="0" smtClean="0"/>
                  <a:t>; etc.</a:t>
                </a:r>
              </a:p>
              <a:p>
                <a:pPr lvl="1"/>
                <a:r>
                  <a:rPr lang="en-US" b="1" dirty="0" smtClean="0"/>
                  <a:t>Source features: </a:t>
                </a:r>
                <a:r>
                  <a:rPr lang="en-US" dirty="0"/>
                  <a:t>Position of </a:t>
                </a:r>
                <a14:m>
                  <m:oMath xmlns:m="http://schemas.openxmlformats.org/officeDocument/2006/math">
                    <m:r>
                      <a:rPr lang="en-US" i="1" dirty="0" smtClean="0">
                        <a:latin typeface="Cambria Math" panose="02040503050406030204" pitchFamily="18" charset="0"/>
                      </a:rPr>
                      <m:t>𝑠</m:t>
                    </m:r>
                  </m:oMath>
                </a14:m>
                <a:r>
                  <a:rPr lang="en-US" dirty="0"/>
                  <a:t> in document </a:t>
                </a:r>
                <a14:m>
                  <m:oMath xmlns:m="http://schemas.openxmlformats.org/officeDocument/2006/math">
                    <m:r>
                      <a:rPr lang="en-US" i="1" dirty="0" smtClean="0">
                        <a:latin typeface="Cambria Math" panose="02040503050406030204" pitchFamily="18" charset="0"/>
                      </a:rPr>
                      <m:t>𝑑</m:t>
                    </m:r>
                  </m:oMath>
                </a14:m>
                <a:r>
                  <a:rPr lang="en-US" dirty="0" smtClean="0"/>
                  <a:t>; etc.</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241" r="-290" b="-140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141</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Explaining </a:t>
            </a:r>
            <a:r>
              <a:rPr lang="en-US" sz="1600" dirty="0" smtClean="0">
                <a:solidFill>
                  <a:schemeClr val="accent2">
                    <a:lumMod val="50000"/>
                  </a:schemeClr>
                </a:solidFill>
              </a:rPr>
              <a:t>Relationships </a:t>
            </a:r>
            <a:r>
              <a:rPr lang="en-US" sz="1600" dirty="0">
                <a:solidFill>
                  <a:schemeClr val="accent2">
                    <a:lumMod val="50000"/>
                  </a:schemeClr>
                </a:solidFill>
              </a:rPr>
              <a:t>B</a:t>
            </a:r>
            <a:r>
              <a:rPr lang="en-US" sz="1600" dirty="0" smtClean="0">
                <a:solidFill>
                  <a:schemeClr val="accent2">
                    <a:lumMod val="50000"/>
                  </a:schemeClr>
                </a:solidFill>
              </a:rPr>
              <a:t>etween </a:t>
            </a:r>
            <a:r>
              <a:rPr lang="en-US" sz="1600" dirty="0">
                <a:solidFill>
                  <a:schemeClr val="accent2">
                    <a:lumMod val="50000"/>
                  </a:schemeClr>
                </a:solidFill>
              </a:rPr>
              <a:t>E</a:t>
            </a:r>
            <a:r>
              <a:rPr lang="en-US" sz="1600" dirty="0" smtClean="0">
                <a:solidFill>
                  <a:schemeClr val="accent2">
                    <a:lumMod val="50000"/>
                  </a:schemeClr>
                </a:solidFill>
              </a:rPr>
              <a:t>ntities [</a:t>
            </a:r>
            <a:r>
              <a:rPr lang="en-US" sz="1600" dirty="0">
                <a:solidFill>
                  <a:schemeClr val="accent2">
                    <a:lumMod val="50000"/>
                  </a:schemeClr>
                </a:solidFill>
              </a:rPr>
              <a:t>Nikos </a:t>
            </a:r>
            <a:r>
              <a:rPr lang="en-US" sz="1600" dirty="0" err="1" smtClean="0">
                <a:solidFill>
                  <a:schemeClr val="accent2">
                    <a:lumMod val="50000"/>
                  </a:schemeClr>
                </a:solidFill>
              </a:rPr>
              <a:t>Voskarides</a:t>
            </a:r>
            <a:r>
              <a:rPr lang="en-US" sz="1600" dirty="0" smtClean="0">
                <a:solidFill>
                  <a:schemeClr val="accent2">
                    <a:lumMod val="50000"/>
                  </a:schemeClr>
                </a:solidFill>
              </a:rPr>
              <a:t>]</a:t>
            </a:r>
            <a:endParaRPr lang="en-US" sz="1600" dirty="0">
              <a:solidFill>
                <a:schemeClr val="accent2">
                  <a:lumMod val="50000"/>
                </a:schemeClr>
              </a:solidFill>
            </a:endParaRPr>
          </a:p>
        </p:txBody>
      </p:sp>
    </p:spTree>
    <p:extLst>
      <p:ext uri="{BB962C8B-B14F-4D97-AF65-F5344CB8AC3E}">
        <p14:creationId xmlns:p14="http://schemas.microsoft.com/office/powerpoint/2010/main" val="29055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 Interpretation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pic>
        <p:nvPicPr>
          <p:cNvPr id="7" name="Content Placeholder 6"/>
          <p:cNvPicPr>
            <a:picLocks noGrp="1" noChangeAspect="1"/>
          </p:cNvPicPr>
          <p:nvPr>
            <p:ph idx="1"/>
          </p:nvPr>
        </p:nvPicPr>
        <p:blipFill>
          <a:blip r:embed="rId3"/>
          <a:stretch>
            <a:fillRect/>
          </a:stretch>
        </p:blipFill>
        <p:spPr>
          <a:xfrm>
            <a:off x="2391592" y="1518028"/>
            <a:ext cx="6781800" cy="4333875"/>
          </a:xfrm>
          <a:prstGeom prst="rect">
            <a:avLst/>
          </a:prstGeom>
        </p:spPr>
      </p:pic>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142</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Explaining </a:t>
            </a:r>
            <a:r>
              <a:rPr lang="en-US" sz="1600" dirty="0" smtClean="0">
                <a:solidFill>
                  <a:schemeClr val="accent2">
                    <a:lumMod val="50000"/>
                  </a:schemeClr>
                </a:solidFill>
              </a:rPr>
              <a:t>Relationships </a:t>
            </a:r>
            <a:r>
              <a:rPr lang="en-US" sz="1600" dirty="0">
                <a:solidFill>
                  <a:schemeClr val="accent2">
                    <a:lumMod val="50000"/>
                  </a:schemeClr>
                </a:solidFill>
              </a:rPr>
              <a:t>B</a:t>
            </a:r>
            <a:r>
              <a:rPr lang="en-US" sz="1600" dirty="0" smtClean="0">
                <a:solidFill>
                  <a:schemeClr val="accent2">
                    <a:lumMod val="50000"/>
                  </a:schemeClr>
                </a:solidFill>
              </a:rPr>
              <a:t>etween </a:t>
            </a:r>
            <a:r>
              <a:rPr lang="en-US" sz="1600" dirty="0">
                <a:solidFill>
                  <a:schemeClr val="accent2">
                    <a:lumMod val="50000"/>
                  </a:schemeClr>
                </a:solidFill>
              </a:rPr>
              <a:t>E</a:t>
            </a:r>
            <a:r>
              <a:rPr lang="en-US" sz="1600" dirty="0" smtClean="0">
                <a:solidFill>
                  <a:schemeClr val="accent2">
                    <a:lumMod val="50000"/>
                  </a:schemeClr>
                </a:solidFill>
              </a:rPr>
              <a:t>ntities [</a:t>
            </a:r>
            <a:r>
              <a:rPr lang="en-US" sz="1600" dirty="0">
                <a:solidFill>
                  <a:schemeClr val="accent2">
                    <a:lumMod val="50000"/>
                  </a:schemeClr>
                </a:solidFill>
              </a:rPr>
              <a:t>Nikos </a:t>
            </a:r>
            <a:r>
              <a:rPr lang="en-US" sz="1600" dirty="0" err="1" smtClean="0">
                <a:solidFill>
                  <a:schemeClr val="accent2">
                    <a:lumMod val="50000"/>
                  </a:schemeClr>
                </a:solidFill>
              </a:rPr>
              <a:t>Voskarides</a:t>
            </a:r>
            <a:r>
              <a:rPr lang="en-US" sz="1600" dirty="0" smtClean="0">
                <a:solidFill>
                  <a:schemeClr val="accent2">
                    <a:lumMod val="50000"/>
                  </a:schemeClr>
                </a:solidFill>
              </a:rPr>
              <a:t>]</a:t>
            </a:r>
            <a:endParaRPr lang="en-US" sz="1600" dirty="0">
              <a:solidFill>
                <a:schemeClr val="accent2">
                  <a:lumMod val="50000"/>
                </a:schemeClr>
              </a:solidFill>
            </a:endParaRPr>
          </a:p>
        </p:txBody>
      </p:sp>
    </p:spTree>
    <p:extLst>
      <p:ext uri="{BB962C8B-B14F-4D97-AF65-F5344CB8AC3E}">
        <p14:creationId xmlns:p14="http://schemas.microsoft.com/office/powerpoint/2010/main" val="274190745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a:t> - Interpretation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Challenges</a:t>
            </a:r>
          </a:p>
          <a:p>
            <a:pPr lvl="1"/>
            <a:r>
              <a:rPr lang="en-US" dirty="0" smtClean="0"/>
              <a:t>Relationships are missing or unknown in the real world scenarios</a:t>
            </a:r>
          </a:p>
          <a:p>
            <a:pPr lvl="1"/>
            <a:endParaRPr lang="en-US" dirty="0" smtClean="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143</a:t>
            </a:fld>
            <a:endParaRPr lang="en-US"/>
          </a:p>
        </p:txBody>
      </p:sp>
      <p:pic>
        <p:nvPicPr>
          <p:cNvPr id="7" name="Picture 6"/>
          <p:cNvPicPr>
            <a:picLocks noChangeAspect="1"/>
          </p:cNvPicPr>
          <p:nvPr/>
        </p:nvPicPr>
        <p:blipFill>
          <a:blip r:embed="rId3"/>
          <a:stretch>
            <a:fillRect/>
          </a:stretch>
        </p:blipFill>
        <p:spPr>
          <a:xfrm>
            <a:off x="2892878" y="2695606"/>
            <a:ext cx="5565322" cy="4108156"/>
          </a:xfrm>
          <a:prstGeom prst="rect">
            <a:avLst/>
          </a:prstGeom>
        </p:spPr>
      </p:pic>
    </p:spTree>
    <p:extLst>
      <p:ext uri="{BB962C8B-B14F-4D97-AF65-F5344CB8AC3E}">
        <p14:creationId xmlns:p14="http://schemas.microsoft.com/office/powerpoint/2010/main" val="4493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a:t> - Interpretation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Challenges</a:t>
            </a:r>
          </a:p>
          <a:p>
            <a:pPr lvl="1"/>
            <a:r>
              <a:rPr lang="en-US" dirty="0" smtClean="0"/>
              <a:t>The selected sentences should be more “interesting” instead of just replicating the relationships</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144</a:t>
            </a:fld>
            <a:endParaRPr lang="en-US"/>
          </a:p>
        </p:txBody>
      </p:sp>
      <p:pic>
        <p:nvPicPr>
          <p:cNvPr id="6" name="Picture 5"/>
          <p:cNvPicPr>
            <a:picLocks noChangeAspect="1"/>
          </p:cNvPicPr>
          <p:nvPr/>
        </p:nvPicPr>
        <p:blipFill>
          <a:blip r:embed="rId3"/>
          <a:stretch>
            <a:fillRect/>
          </a:stretch>
        </p:blipFill>
        <p:spPr>
          <a:xfrm>
            <a:off x="2514600" y="3582194"/>
            <a:ext cx="6743700" cy="838200"/>
          </a:xfrm>
          <a:prstGeom prst="rect">
            <a:avLst/>
          </a:prstGeom>
        </p:spPr>
      </p:pic>
    </p:spTree>
    <p:extLst>
      <p:ext uri="{BB962C8B-B14F-4D97-AF65-F5344CB8AC3E}">
        <p14:creationId xmlns:p14="http://schemas.microsoft.com/office/powerpoint/2010/main" val="381558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Recommendation &amp; Understanding Taxonomy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14:m>
                  <m:oMath xmlns:m="http://schemas.openxmlformats.org/officeDocument/2006/math">
                    <m:r>
                      <a:rPr lang="en-US" i="1" dirty="0" smtClean="0">
                        <a:solidFill>
                          <a:schemeClr val="accent6">
                            <a:lumMod val="75000"/>
                          </a:schemeClr>
                        </a:solidFill>
                        <a:latin typeface="Cambria Math" panose="02040503050406030204" pitchFamily="18" charset="0"/>
                      </a:rPr>
                      <m:t>𝑃</m:t>
                    </m:r>
                    <m:d>
                      <m:dPr>
                        <m:ctrlPr>
                          <a:rPr lang="en-US" i="1" dirty="0">
                            <a:solidFill>
                              <a:schemeClr val="accent6">
                                <a:lumMod val="75000"/>
                              </a:schemeClr>
                            </a:solidFill>
                            <a:latin typeface="Cambria Math" panose="02040503050406030204" pitchFamily="18" charset="0"/>
                          </a:rPr>
                        </m:ctrlPr>
                      </m:dPr>
                      <m:e>
                        <m:r>
                          <a:rPr lang="en-US" b="0" i="1" dirty="0" smtClean="0">
                            <a:solidFill>
                              <a:schemeClr val="accent6">
                                <a:lumMod val="75000"/>
                              </a:schemeClr>
                            </a:solidFill>
                            <a:latin typeface="Cambria Math" panose="02040503050406030204" pitchFamily="18" charset="0"/>
                          </a:rPr>
                          <m:t>𝑒𝑛𝑡𝑖𝑡𝑦</m:t>
                        </m:r>
                      </m:e>
                      <m:e>
                        <m:r>
                          <a:rPr lang="en-US" i="1" dirty="0">
                            <a:solidFill>
                              <a:schemeClr val="accent6">
                                <a:lumMod val="75000"/>
                              </a:schemeClr>
                            </a:solidFill>
                            <a:latin typeface="Cambria Math" panose="02040503050406030204" pitchFamily="18" charset="0"/>
                          </a:rPr>
                          <m:t>𝑒𝑛𝑡𝑖𝑡𝑦</m:t>
                        </m:r>
                      </m:e>
                    </m:d>
                  </m:oMath>
                </a14:m>
                <a:endParaRPr lang="en-US" dirty="0" smtClean="0">
                  <a:solidFill>
                    <a:schemeClr val="accent6">
                      <a:lumMod val="75000"/>
                    </a:schemeClr>
                  </a:solidFill>
                </a:endParaRPr>
              </a:p>
              <a:p>
                <a:pPr lvl="1"/>
                <a:r>
                  <a:rPr lang="en-US" dirty="0">
                    <a:solidFill>
                      <a:schemeClr val="accent6">
                        <a:lumMod val="75000"/>
                      </a:schemeClr>
                    </a:solidFill>
                  </a:rPr>
                  <a:t>Recommendations given </a:t>
                </a:r>
                <a:r>
                  <a:rPr lang="en-US" dirty="0" smtClean="0">
                    <a:solidFill>
                      <a:schemeClr val="accent6">
                        <a:lumMod val="75000"/>
                      </a:schemeClr>
                    </a:solidFill>
                  </a:rPr>
                  <a:t>an entity</a:t>
                </a:r>
                <a:endParaRPr lang="en-US" dirty="0">
                  <a:solidFill>
                    <a:schemeClr val="accent6">
                      <a:lumMod val="75000"/>
                    </a:schemeClr>
                  </a:solidFill>
                </a:endParaRPr>
              </a:p>
              <a:p>
                <a:pPr lvl="2"/>
                <a:r>
                  <a:rPr lang="en-US" dirty="0" smtClean="0">
                    <a:solidFill>
                      <a:schemeClr val="accent6">
                        <a:lumMod val="75000"/>
                      </a:schemeClr>
                    </a:solidFill>
                  </a:rPr>
                  <a:t>Co-occurrence</a:t>
                </a:r>
              </a:p>
              <a:p>
                <a:pPr lvl="2"/>
                <a:r>
                  <a:rPr lang="en-US" dirty="0" smtClean="0">
                    <a:solidFill>
                      <a:schemeClr val="accent6">
                        <a:lumMod val="75000"/>
                      </a:schemeClr>
                    </a:solidFill>
                  </a:rPr>
                  <a:t>Similarity</a:t>
                </a:r>
              </a:p>
              <a:p>
                <a:pPr lvl="2"/>
                <a:r>
                  <a:rPr lang="en-US" dirty="0" smtClean="0">
                    <a:solidFill>
                      <a:schemeClr val="accent6">
                        <a:lumMod val="75000"/>
                      </a:schemeClr>
                    </a:solidFill>
                  </a:rPr>
                  <a:t>Entity Linking</a:t>
                </a:r>
              </a:p>
              <a:p>
                <a:pPr lvl="2"/>
                <a:r>
                  <a:rPr lang="en-US" dirty="0" smtClean="0">
                    <a:solidFill>
                      <a:schemeClr val="accent6">
                        <a:lumMod val="75000"/>
                      </a:schemeClr>
                    </a:solidFill>
                  </a:rPr>
                  <a:t>Interpretation</a:t>
                </a:r>
                <a:endParaRPr lang="en-US" dirty="0">
                  <a:solidFill>
                    <a:schemeClr val="accent6">
                      <a:lumMod val="75000"/>
                    </a:schemeClr>
                  </a:solidFill>
                </a:endParaRPr>
              </a:p>
              <a:p>
                <a:pPr marL="228600" lvl="1">
                  <a:spcBef>
                    <a:spcPts val="1000"/>
                  </a:spcBef>
                  <a:buFont typeface="Arial" panose="020B0604020202020204" pitchFamily="34" charset="0"/>
                  <a:buChar char="•"/>
                </a:pPr>
                <a14:m>
                  <m:oMath xmlns:m="http://schemas.openxmlformats.org/officeDocument/2006/math">
                    <m:r>
                      <a:rPr lang="en-US" sz="2800" i="1" dirty="0" smtClean="0">
                        <a:latin typeface="Cambria Math" panose="02040503050406030204" pitchFamily="18" charset="0"/>
                      </a:rPr>
                      <m:t>𝑃</m:t>
                    </m:r>
                    <m:d>
                      <m:dPr>
                        <m:ctrlPr>
                          <a:rPr lang="en-US" sz="2800" i="1" dirty="0">
                            <a:latin typeface="Cambria Math" panose="02040503050406030204" pitchFamily="18" charset="0"/>
                          </a:rPr>
                        </m:ctrlPr>
                      </m:dPr>
                      <m:e>
                        <m:r>
                          <a:rPr lang="en-US" sz="2800" i="1" dirty="0">
                            <a:latin typeface="Cambria Math" panose="02040503050406030204" pitchFamily="18" charset="0"/>
                          </a:rPr>
                          <m:t>𝑒𝑛𝑡𝑖𝑡𝑦</m:t>
                        </m:r>
                      </m:e>
                      <m:e>
                        <m:r>
                          <a:rPr lang="en-US" sz="2800" i="1" dirty="0" err="1">
                            <a:latin typeface="Cambria Math" panose="02040503050406030204" pitchFamily="18" charset="0"/>
                          </a:rPr>
                          <m:t>𝑢𝑠𝑒𝑟</m:t>
                        </m:r>
                      </m:e>
                    </m:d>
                  </m:oMath>
                </a14:m>
                <a:endParaRPr lang="en-US" sz="2800" i="1" dirty="0">
                  <a:latin typeface="Cambria Math" panose="02040503050406030204" pitchFamily="18" charset="0"/>
                </a:endParaRPr>
              </a:p>
              <a:p>
                <a:pPr lvl="1"/>
                <a:r>
                  <a:rPr lang="en-US" dirty="0"/>
                  <a:t>Recommendations given </a:t>
                </a:r>
                <a:r>
                  <a:rPr lang="en-US" dirty="0" smtClean="0"/>
                  <a:t>a </a:t>
                </a:r>
                <a:r>
                  <a:rPr lang="en-US" dirty="0"/>
                  <a:t>user</a:t>
                </a:r>
              </a:p>
              <a:p>
                <a:pPr lvl="1"/>
                <a:endParaRPr lang="en-US" dirty="0"/>
              </a:p>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endParaRPr lang="en-US" dirty="0"/>
              </a:p>
              <a:p>
                <a:pPr lvl="1"/>
                <a:r>
                  <a:rPr lang="en-US" dirty="0"/>
                  <a:t>Recommendations given a query</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145</a:t>
            </a:fld>
            <a:endParaRPr lang="en-US"/>
          </a:p>
        </p:txBody>
      </p:sp>
    </p:spTree>
    <p:extLst>
      <p:ext uri="{BB962C8B-B14F-4D97-AF65-F5344CB8AC3E}">
        <p14:creationId xmlns:p14="http://schemas.microsoft.com/office/powerpoint/2010/main" val="342998695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Recommendation &amp; Understanding Taxonomy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14:m>
                  <m:oMath xmlns:m="http://schemas.openxmlformats.org/officeDocument/2006/math">
                    <m:r>
                      <a:rPr lang="en-US" i="1" dirty="0" smtClean="0">
                        <a:solidFill>
                          <a:schemeClr val="accent6">
                            <a:lumMod val="75000"/>
                          </a:schemeClr>
                        </a:solidFill>
                        <a:latin typeface="Cambria Math" panose="02040503050406030204" pitchFamily="18" charset="0"/>
                      </a:rPr>
                      <m:t>𝑃</m:t>
                    </m:r>
                    <m:d>
                      <m:dPr>
                        <m:ctrlPr>
                          <a:rPr lang="en-US" i="1" dirty="0">
                            <a:solidFill>
                              <a:schemeClr val="accent6">
                                <a:lumMod val="75000"/>
                              </a:schemeClr>
                            </a:solidFill>
                            <a:latin typeface="Cambria Math" panose="02040503050406030204" pitchFamily="18" charset="0"/>
                          </a:rPr>
                        </m:ctrlPr>
                      </m:dPr>
                      <m:e>
                        <m:r>
                          <a:rPr lang="en-US" b="0" i="1" dirty="0" smtClean="0">
                            <a:solidFill>
                              <a:schemeClr val="accent6">
                                <a:lumMod val="75000"/>
                              </a:schemeClr>
                            </a:solidFill>
                            <a:latin typeface="Cambria Math" panose="02040503050406030204" pitchFamily="18" charset="0"/>
                          </a:rPr>
                          <m:t>𝑒𝑛𝑡𝑖𝑡𝑦</m:t>
                        </m:r>
                      </m:e>
                      <m:e>
                        <m:r>
                          <a:rPr lang="en-US" i="1" dirty="0">
                            <a:solidFill>
                              <a:schemeClr val="accent6">
                                <a:lumMod val="75000"/>
                              </a:schemeClr>
                            </a:solidFill>
                            <a:latin typeface="Cambria Math" panose="02040503050406030204" pitchFamily="18" charset="0"/>
                          </a:rPr>
                          <m:t>𝑒𝑛𝑡𝑖𝑡𝑦</m:t>
                        </m:r>
                      </m:e>
                    </m:d>
                  </m:oMath>
                </a14:m>
                <a:endParaRPr lang="en-US" dirty="0" smtClean="0">
                  <a:solidFill>
                    <a:schemeClr val="accent6">
                      <a:lumMod val="75000"/>
                    </a:schemeClr>
                  </a:solidFill>
                </a:endParaRPr>
              </a:p>
              <a:p>
                <a:pPr lvl="1"/>
                <a:r>
                  <a:rPr lang="en-US" dirty="0">
                    <a:solidFill>
                      <a:schemeClr val="accent6">
                        <a:lumMod val="75000"/>
                      </a:schemeClr>
                    </a:solidFill>
                  </a:rPr>
                  <a:t>Recommendations given </a:t>
                </a:r>
                <a:r>
                  <a:rPr lang="en-US" dirty="0" smtClean="0">
                    <a:solidFill>
                      <a:schemeClr val="accent6">
                        <a:lumMod val="75000"/>
                      </a:schemeClr>
                    </a:solidFill>
                  </a:rPr>
                  <a:t>an entity</a:t>
                </a:r>
                <a:endParaRPr lang="en-US" dirty="0">
                  <a:solidFill>
                    <a:schemeClr val="accent6">
                      <a:lumMod val="75000"/>
                    </a:schemeClr>
                  </a:solidFill>
                </a:endParaRPr>
              </a:p>
              <a:p>
                <a:pPr lvl="2"/>
                <a:r>
                  <a:rPr lang="en-US" dirty="0" smtClean="0">
                    <a:solidFill>
                      <a:schemeClr val="accent6">
                        <a:lumMod val="75000"/>
                      </a:schemeClr>
                    </a:solidFill>
                  </a:rPr>
                  <a:t>Co-occurrence</a:t>
                </a:r>
              </a:p>
              <a:p>
                <a:pPr lvl="2"/>
                <a:r>
                  <a:rPr lang="en-US" dirty="0" smtClean="0">
                    <a:solidFill>
                      <a:schemeClr val="accent6">
                        <a:lumMod val="75000"/>
                      </a:schemeClr>
                    </a:solidFill>
                  </a:rPr>
                  <a:t>Similarity</a:t>
                </a:r>
              </a:p>
              <a:p>
                <a:pPr lvl="2"/>
                <a:r>
                  <a:rPr lang="en-US" dirty="0" smtClean="0">
                    <a:solidFill>
                      <a:schemeClr val="accent6">
                        <a:lumMod val="75000"/>
                      </a:schemeClr>
                    </a:solidFill>
                  </a:rPr>
                  <a:t>Entity Linking</a:t>
                </a:r>
              </a:p>
              <a:p>
                <a:pPr lvl="2"/>
                <a:r>
                  <a:rPr lang="en-US" dirty="0" smtClean="0">
                    <a:solidFill>
                      <a:schemeClr val="accent6">
                        <a:lumMod val="75000"/>
                      </a:schemeClr>
                    </a:solidFill>
                  </a:rPr>
                  <a:t>Interpretation</a:t>
                </a:r>
                <a:endParaRPr lang="en-US" dirty="0">
                  <a:solidFill>
                    <a:schemeClr val="accent6">
                      <a:lumMod val="75000"/>
                    </a:schemeClr>
                  </a:solidFill>
                </a:endParaRPr>
              </a:p>
              <a:p>
                <a:pPr marL="228600" lvl="1">
                  <a:spcBef>
                    <a:spcPts val="1000"/>
                  </a:spcBef>
                  <a:buFont typeface="Arial" panose="020B0604020202020204" pitchFamily="34" charset="0"/>
                  <a:buChar char="•"/>
                </a:pPr>
                <a14:m>
                  <m:oMath xmlns:m="http://schemas.openxmlformats.org/officeDocument/2006/math">
                    <m:r>
                      <a:rPr lang="en-US" sz="2800" i="1" dirty="0" smtClean="0">
                        <a:solidFill>
                          <a:srgbClr val="FF0000"/>
                        </a:solidFill>
                        <a:latin typeface="Cambria Math" panose="02040503050406030204" pitchFamily="18" charset="0"/>
                      </a:rPr>
                      <m:t>𝑃</m:t>
                    </m:r>
                    <m:d>
                      <m:dPr>
                        <m:ctrlPr>
                          <a:rPr lang="en-US" sz="2800" i="1" dirty="0">
                            <a:solidFill>
                              <a:srgbClr val="FF0000"/>
                            </a:solidFill>
                            <a:latin typeface="Cambria Math" panose="02040503050406030204" pitchFamily="18" charset="0"/>
                          </a:rPr>
                        </m:ctrlPr>
                      </m:dPr>
                      <m:e>
                        <m:r>
                          <a:rPr lang="en-US" sz="2800" i="1" dirty="0">
                            <a:solidFill>
                              <a:srgbClr val="FF0000"/>
                            </a:solidFill>
                            <a:latin typeface="Cambria Math" panose="02040503050406030204" pitchFamily="18" charset="0"/>
                          </a:rPr>
                          <m:t>𝑒𝑛𝑡𝑖𝑡𝑦</m:t>
                        </m:r>
                      </m:e>
                      <m:e>
                        <m:r>
                          <a:rPr lang="en-US" sz="2800" i="1" dirty="0" err="1">
                            <a:solidFill>
                              <a:srgbClr val="FF0000"/>
                            </a:solidFill>
                            <a:latin typeface="Cambria Math" panose="02040503050406030204" pitchFamily="18" charset="0"/>
                          </a:rPr>
                          <m:t>𝑢𝑠𝑒𝑟</m:t>
                        </m:r>
                      </m:e>
                    </m:d>
                  </m:oMath>
                </a14:m>
                <a:endParaRPr lang="en-US" sz="2800" i="1" dirty="0">
                  <a:solidFill>
                    <a:srgbClr val="FF0000"/>
                  </a:solidFill>
                  <a:latin typeface="Cambria Math" panose="02040503050406030204" pitchFamily="18" charset="0"/>
                </a:endParaRPr>
              </a:p>
              <a:p>
                <a:pPr lvl="1"/>
                <a:r>
                  <a:rPr lang="en-US" dirty="0">
                    <a:solidFill>
                      <a:srgbClr val="FF0000"/>
                    </a:solidFill>
                  </a:rPr>
                  <a:t>Recommendations given </a:t>
                </a:r>
                <a:r>
                  <a:rPr lang="en-US" dirty="0" smtClean="0">
                    <a:solidFill>
                      <a:srgbClr val="FF0000"/>
                    </a:solidFill>
                  </a:rPr>
                  <a:t>a </a:t>
                </a:r>
                <a:r>
                  <a:rPr lang="en-US" dirty="0">
                    <a:solidFill>
                      <a:srgbClr val="FF0000"/>
                    </a:solidFill>
                  </a:rPr>
                  <a:t>user</a:t>
                </a:r>
              </a:p>
              <a:p>
                <a:pPr lvl="1"/>
                <a:endParaRPr lang="en-US" dirty="0"/>
              </a:p>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endParaRPr lang="en-US" dirty="0"/>
              </a:p>
              <a:p>
                <a:pPr lvl="1"/>
                <a:r>
                  <a:rPr lang="en-US" dirty="0"/>
                  <a:t>Recommendations given a query</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146</a:t>
            </a:fld>
            <a:endParaRPr lang="en-US"/>
          </a:p>
        </p:txBody>
      </p:sp>
    </p:spTree>
    <p:extLst>
      <p:ext uri="{BB962C8B-B14F-4D97-AF65-F5344CB8AC3E}">
        <p14:creationId xmlns:p14="http://schemas.microsoft.com/office/powerpoint/2010/main" val="297255851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lstStyle/>
          <a:p>
            <a:r>
              <a:rPr lang="en-US" dirty="0" smtClean="0"/>
              <a:t>Problem definition</a:t>
            </a:r>
          </a:p>
          <a:p>
            <a:pPr lvl="1"/>
            <a:r>
              <a:rPr lang="en-US" dirty="0" smtClean="0"/>
              <a:t>User-Item Matrix</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147</a:t>
            </a:fld>
            <a:endParaRPr lang="en-US"/>
          </a:p>
        </p:txBody>
      </p:sp>
      <p:pic>
        <p:nvPicPr>
          <p:cNvPr id="6" name="Picture 5"/>
          <p:cNvPicPr>
            <a:picLocks noChangeAspect="1" noChangeArrowheads="1"/>
          </p:cNvPicPr>
          <p:nvPr/>
        </p:nvPicPr>
        <p:blipFill>
          <a:blip r:embed="rId2" cstate="print"/>
          <a:srcRect/>
          <a:stretch>
            <a:fillRect/>
          </a:stretch>
        </p:blipFill>
        <p:spPr bwMode="auto">
          <a:xfrm>
            <a:off x="1462189" y="3362709"/>
            <a:ext cx="4029967" cy="2838005"/>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5901731" y="3293301"/>
            <a:ext cx="4924254" cy="2973356"/>
          </a:xfrm>
          <a:prstGeom prst="rect">
            <a:avLst/>
          </a:prstGeom>
        </p:spPr>
      </p:pic>
      <p:sp>
        <p:nvSpPr>
          <p:cNvPr id="8" name="TextBox 7"/>
          <p:cNvSpPr txBox="1"/>
          <p:nvPr/>
        </p:nvSpPr>
        <p:spPr>
          <a:xfrm>
            <a:off x="2230373" y="2901044"/>
            <a:ext cx="2493597" cy="461665"/>
          </a:xfrm>
          <a:prstGeom prst="rect">
            <a:avLst/>
          </a:prstGeom>
          <a:noFill/>
        </p:spPr>
        <p:txBody>
          <a:bodyPr wrap="square" rtlCol="0">
            <a:spAutoFit/>
          </a:bodyPr>
          <a:lstStyle/>
          <a:p>
            <a:pPr algn="ctr"/>
            <a:r>
              <a:rPr lang="en-US" sz="2400" dirty="0" smtClean="0">
                <a:solidFill>
                  <a:srgbClr val="FF0000"/>
                </a:solidFill>
              </a:rPr>
              <a:t>Rating/Frequency</a:t>
            </a:r>
            <a:endParaRPr lang="en-US" sz="2400" dirty="0">
              <a:solidFill>
                <a:srgbClr val="FF0000"/>
              </a:solidFill>
            </a:endParaRPr>
          </a:p>
        </p:txBody>
      </p:sp>
      <p:sp>
        <p:nvSpPr>
          <p:cNvPr id="9" name="TextBox 8"/>
          <p:cNvSpPr txBox="1"/>
          <p:nvPr/>
        </p:nvSpPr>
        <p:spPr>
          <a:xfrm>
            <a:off x="7117059" y="2889686"/>
            <a:ext cx="2493597" cy="461665"/>
          </a:xfrm>
          <a:prstGeom prst="rect">
            <a:avLst/>
          </a:prstGeom>
          <a:noFill/>
        </p:spPr>
        <p:txBody>
          <a:bodyPr wrap="square" rtlCol="0">
            <a:spAutoFit/>
          </a:bodyPr>
          <a:lstStyle/>
          <a:p>
            <a:pPr algn="ctr"/>
            <a:r>
              <a:rPr lang="en-US" sz="2400" dirty="0" smtClean="0">
                <a:solidFill>
                  <a:srgbClr val="FF0000"/>
                </a:solidFill>
              </a:rPr>
              <a:t>Implicit/One-class</a:t>
            </a:r>
            <a:endParaRPr lang="en-US" sz="2400" dirty="0">
              <a:solidFill>
                <a:srgbClr val="FF0000"/>
              </a:solidFill>
            </a:endParaRPr>
          </a:p>
        </p:txBody>
      </p:sp>
    </p:spTree>
    <p:extLst>
      <p:ext uri="{BB962C8B-B14F-4D97-AF65-F5344CB8AC3E}">
        <p14:creationId xmlns:p14="http://schemas.microsoft.com/office/powerpoint/2010/main" val="65682147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smtClean="0"/>
              <a:t>Memory-based methods</a:t>
            </a:r>
          </a:p>
          <a:p>
            <a:pPr lvl="1"/>
            <a:r>
              <a:rPr lang="en-US" dirty="0" smtClean="0"/>
              <a:t>Pearson Correlation Coefficient</a:t>
            </a:r>
          </a:p>
          <a:p>
            <a:pPr lvl="1"/>
            <a:r>
              <a:rPr lang="en-US" dirty="0" smtClean="0"/>
              <a:t>Vector Space Similarity/Cosine Similarity</a:t>
            </a:r>
            <a:endParaRPr lang="en-US" dirty="0"/>
          </a:p>
          <a:p>
            <a:r>
              <a:rPr lang="en-US" dirty="0" smtClean="0"/>
              <a:t>Model-based methods</a:t>
            </a:r>
          </a:p>
          <a:p>
            <a:pPr lvl="1"/>
            <a:r>
              <a:rPr lang="en-US" dirty="0" smtClean="0"/>
              <a:t>Matrix Factorization</a:t>
            </a:r>
          </a:p>
          <a:p>
            <a:pPr lvl="1"/>
            <a:r>
              <a:rPr lang="en-US" dirty="0" smtClean="0"/>
              <a:t>Probabilistic models</a:t>
            </a:r>
          </a:p>
          <a:p>
            <a:pPr lvl="1"/>
            <a:r>
              <a:rPr lang="en-US" dirty="0" smtClean="0"/>
              <a:t>Clustering</a:t>
            </a:r>
          </a:p>
          <a:p>
            <a:pPr lvl="1"/>
            <a:r>
              <a:rPr lang="en-US" dirty="0" smtClean="0"/>
              <a:t>Classification</a:t>
            </a:r>
          </a:p>
          <a:p>
            <a:pPr lvl="1"/>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148</a:t>
            </a:fld>
            <a:endParaRPr lang="en-US"/>
          </a:p>
        </p:txBody>
      </p:sp>
    </p:spTree>
    <p:extLst>
      <p:ext uri="{BB962C8B-B14F-4D97-AF65-F5344CB8AC3E}">
        <p14:creationId xmlns:p14="http://schemas.microsoft.com/office/powerpoint/2010/main" val="219845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smtClean="0"/>
              <a:t>Memory-based methods</a:t>
            </a:r>
          </a:p>
          <a:p>
            <a:pPr lvl="1"/>
            <a:r>
              <a:rPr lang="en-US" dirty="0" smtClean="0">
                <a:solidFill>
                  <a:srgbClr val="FF0000"/>
                </a:solidFill>
              </a:rPr>
              <a:t>Pearson Correlation Coefficient</a:t>
            </a:r>
          </a:p>
          <a:p>
            <a:pPr lvl="1"/>
            <a:r>
              <a:rPr lang="en-US" dirty="0" smtClean="0"/>
              <a:t>Vector Space Similarity/Cosine Similarity</a:t>
            </a:r>
            <a:endParaRPr lang="en-US" dirty="0"/>
          </a:p>
          <a:p>
            <a:r>
              <a:rPr lang="en-US" dirty="0" smtClean="0"/>
              <a:t>Model-based methods</a:t>
            </a:r>
          </a:p>
          <a:p>
            <a:pPr lvl="1"/>
            <a:r>
              <a:rPr lang="en-US" dirty="0" smtClean="0">
                <a:solidFill>
                  <a:srgbClr val="FF0000"/>
                </a:solidFill>
              </a:rPr>
              <a:t>Matrix Factorization</a:t>
            </a:r>
          </a:p>
          <a:p>
            <a:pPr lvl="1"/>
            <a:r>
              <a:rPr lang="en-US" dirty="0" smtClean="0"/>
              <a:t>Probabilistic models</a:t>
            </a:r>
          </a:p>
          <a:p>
            <a:pPr lvl="1"/>
            <a:r>
              <a:rPr lang="en-US" dirty="0" smtClean="0"/>
              <a:t>Clustering</a:t>
            </a:r>
          </a:p>
          <a:p>
            <a:pPr lvl="1"/>
            <a:r>
              <a:rPr lang="en-US" dirty="0" smtClean="0"/>
              <a:t>Classification</a:t>
            </a:r>
          </a:p>
          <a:p>
            <a:pPr lvl="1"/>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149</a:t>
            </a:fld>
            <a:endParaRPr lang="en-US"/>
          </a:p>
        </p:txBody>
      </p:sp>
    </p:spTree>
    <p:extLst>
      <p:ext uri="{BB962C8B-B14F-4D97-AF65-F5344CB8AC3E}">
        <p14:creationId xmlns:p14="http://schemas.microsoft.com/office/powerpoint/2010/main" val="32770192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People Search?</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15</a:t>
            </a:fld>
            <a:endParaRPr lang="en-US"/>
          </a:p>
        </p:txBody>
      </p:sp>
      <p:pic>
        <p:nvPicPr>
          <p:cNvPr id="2050" name="Picture 2" descr="Always seek knowl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032" y="1825625"/>
            <a:ext cx="6329427" cy="42248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3590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a:t>Memory-based methods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5" y="2586831"/>
            <a:ext cx="7324725" cy="2828925"/>
          </a:xfrm>
          <a:prstGeom prst="rect">
            <a:avLst/>
          </a:prstGeom>
        </p:spPr>
      </p:pic>
    </p:spTree>
    <p:extLst>
      <p:ext uri="{BB962C8B-B14F-4D97-AF65-F5344CB8AC3E}">
        <p14:creationId xmlns:p14="http://schemas.microsoft.com/office/powerpoint/2010/main" val="298667474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5" y="2586831"/>
            <a:ext cx="7324725" cy="2867025"/>
          </a:xfrm>
          <a:prstGeom prst="rect">
            <a:avLst/>
          </a:prstGeom>
        </p:spPr>
      </p:pic>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a:t>Memory-based methods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151</a:t>
            </a:fld>
            <a:endParaRPr lang="en-US"/>
          </a:p>
        </p:txBody>
      </p:sp>
    </p:spTree>
    <p:extLst>
      <p:ext uri="{BB962C8B-B14F-4D97-AF65-F5344CB8AC3E}">
        <p14:creationId xmlns:p14="http://schemas.microsoft.com/office/powerpoint/2010/main" val="261063586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5" y="2548730"/>
            <a:ext cx="7324725" cy="2905125"/>
          </a:xfrm>
          <a:prstGeom prst="rect">
            <a:avLst/>
          </a:prstGeom>
        </p:spPr>
      </p:pic>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a:t>Memory-based methods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152</a:t>
            </a:fld>
            <a:endParaRPr lang="en-US"/>
          </a:p>
        </p:txBody>
      </p:sp>
    </p:spTree>
    <p:extLst>
      <p:ext uri="{BB962C8B-B14F-4D97-AF65-F5344CB8AC3E}">
        <p14:creationId xmlns:p14="http://schemas.microsoft.com/office/powerpoint/2010/main" val="10473886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4" y="2586831"/>
            <a:ext cx="7324725" cy="2895600"/>
          </a:xfrm>
          <a:prstGeom prst="rect">
            <a:avLst/>
          </a:prstGeom>
        </p:spPr>
      </p:pic>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a:t>Memory-based methods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153</a:t>
            </a:fld>
            <a:endParaRPr lang="en-US"/>
          </a:p>
        </p:txBody>
      </p:sp>
    </p:spTree>
    <p:extLst>
      <p:ext uri="{BB962C8B-B14F-4D97-AF65-F5344CB8AC3E}">
        <p14:creationId xmlns:p14="http://schemas.microsoft.com/office/powerpoint/2010/main" val="120758980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5" y="2600336"/>
            <a:ext cx="7400925" cy="2828925"/>
          </a:xfrm>
          <a:prstGeom prst="rect">
            <a:avLst/>
          </a:prstGeom>
        </p:spPr>
      </p:pic>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a:t>Memory-based methods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154</a:t>
            </a:fld>
            <a:endParaRPr lang="en-US"/>
          </a:p>
        </p:txBody>
      </p:sp>
    </p:spTree>
    <p:extLst>
      <p:ext uri="{BB962C8B-B14F-4D97-AF65-F5344CB8AC3E}">
        <p14:creationId xmlns:p14="http://schemas.microsoft.com/office/powerpoint/2010/main" val="217786579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74" y="2562236"/>
            <a:ext cx="7324725" cy="2867025"/>
          </a:xfrm>
          <a:prstGeom prst="rect">
            <a:avLst/>
          </a:prstGeom>
        </p:spPr>
      </p:pic>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a:t>Memory-based methods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155</a:t>
            </a:fld>
            <a:endParaRPr lang="en-US"/>
          </a:p>
        </p:txBody>
      </p:sp>
    </p:spTree>
    <p:extLst>
      <p:ext uri="{BB962C8B-B14F-4D97-AF65-F5344CB8AC3E}">
        <p14:creationId xmlns:p14="http://schemas.microsoft.com/office/powerpoint/2010/main" val="210325656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Personalized Recommender Systems</a:t>
            </a:r>
            <a:endParaRPr lang="en-US" dirty="0"/>
          </a:p>
        </p:txBody>
      </p:sp>
      <p:sp>
        <p:nvSpPr>
          <p:cNvPr id="3" name="Content Placeholder 2"/>
          <p:cNvSpPr>
            <a:spLocks noGrp="1"/>
          </p:cNvSpPr>
          <p:nvPr>
            <p:ph idx="1"/>
          </p:nvPr>
        </p:nvSpPr>
        <p:spPr/>
        <p:txBody>
          <a:bodyPr>
            <a:normAutofit/>
          </a:bodyPr>
          <a:lstStyle/>
          <a:p>
            <a:r>
              <a:rPr lang="en-US" dirty="0" smtClean="0"/>
              <a:t>Pearson Correlation Coefficient	</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156</a:t>
            </a:fld>
            <a:endParaRPr lang="en-US"/>
          </a:p>
        </p:txBody>
      </p:sp>
      <p:pic>
        <p:nvPicPr>
          <p:cNvPr id="6" name="Picture 5"/>
          <p:cNvPicPr>
            <a:picLocks noChangeAspect="1"/>
          </p:cNvPicPr>
          <p:nvPr/>
        </p:nvPicPr>
        <p:blipFill>
          <a:blip r:embed="rId2"/>
          <a:stretch>
            <a:fillRect/>
          </a:stretch>
        </p:blipFill>
        <p:spPr>
          <a:xfrm>
            <a:off x="2719660" y="3263659"/>
            <a:ext cx="5890940" cy="1260149"/>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pPr algn="ctr"/>
            <a:r>
              <a:rPr lang="en-US" sz="1600" dirty="0" err="1">
                <a:solidFill>
                  <a:schemeClr val="accent2">
                    <a:lumMod val="50000"/>
                  </a:schemeClr>
                </a:solidFill>
              </a:rPr>
              <a:t>GroupLens</a:t>
            </a:r>
            <a:r>
              <a:rPr lang="en-US" sz="1600" dirty="0">
                <a:solidFill>
                  <a:schemeClr val="accent2">
                    <a:lumMod val="50000"/>
                  </a:schemeClr>
                </a:solidFill>
              </a:rPr>
              <a:t>: an open architecture for collaborative filtering of </a:t>
            </a:r>
            <a:r>
              <a:rPr lang="en-US" sz="1600" dirty="0" err="1" smtClean="0">
                <a:solidFill>
                  <a:schemeClr val="accent2">
                    <a:lumMod val="50000"/>
                  </a:schemeClr>
                </a:solidFill>
              </a:rPr>
              <a:t>netnews</a:t>
            </a:r>
            <a:r>
              <a:rPr lang="en-US" sz="1600" dirty="0">
                <a:solidFill>
                  <a:schemeClr val="accent2">
                    <a:lumMod val="50000"/>
                  </a:schemeClr>
                </a:solidFill>
              </a:rPr>
              <a:t> [Paul Resnick</a:t>
            </a:r>
            <a:r>
              <a:rPr lang="en-US" sz="1600" dirty="0" smtClean="0">
                <a:solidFill>
                  <a:schemeClr val="accent2">
                    <a:lumMod val="50000"/>
                  </a:schemeClr>
                </a:solidFill>
              </a:rPr>
              <a:t>, et al., CSCW 1994]</a:t>
            </a:r>
            <a:endParaRPr lang="en-US" sz="1600" dirty="0">
              <a:solidFill>
                <a:schemeClr val="accent2">
                  <a:lumMod val="50000"/>
                </a:schemeClr>
              </a:solidFill>
            </a:endParaRPr>
          </a:p>
        </p:txBody>
      </p:sp>
    </p:spTree>
    <p:extLst>
      <p:ext uri="{BB962C8B-B14F-4D97-AF65-F5344CB8AC3E}">
        <p14:creationId xmlns:p14="http://schemas.microsoft.com/office/powerpoint/2010/main" val="30976058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Recommender Systems</a:t>
            </a:r>
          </a:p>
        </p:txBody>
      </p:sp>
      <p:sp>
        <p:nvSpPr>
          <p:cNvPr id="3" name="Content Placeholder 2"/>
          <p:cNvSpPr>
            <a:spLocks noGrp="1"/>
          </p:cNvSpPr>
          <p:nvPr>
            <p:ph idx="1"/>
          </p:nvPr>
        </p:nvSpPr>
        <p:spPr/>
        <p:txBody>
          <a:bodyPr/>
          <a:lstStyle/>
          <a:p>
            <a:r>
              <a:rPr lang="en-US" dirty="0" smtClean="0"/>
              <a:t>Challenges on using Memory-based methods</a:t>
            </a:r>
          </a:p>
          <a:p>
            <a:pPr lvl="1"/>
            <a:r>
              <a:rPr lang="en-US" dirty="0" err="1" smtClean="0"/>
              <a:t>Sparsity</a:t>
            </a:r>
            <a:r>
              <a:rPr lang="en-US" dirty="0" smtClean="0"/>
              <a:t> issue</a:t>
            </a:r>
          </a:p>
          <a:p>
            <a:pPr lvl="2"/>
            <a:r>
              <a:rPr lang="en-US" dirty="0" smtClean="0"/>
              <a:t>User-item matrix is normally very sparse, and the density is normally under 1%</a:t>
            </a:r>
          </a:p>
          <a:p>
            <a:pPr lvl="2"/>
            <a:r>
              <a:rPr lang="en-US" dirty="0" smtClean="0"/>
              <a:t>The </a:t>
            </a:r>
            <a:r>
              <a:rPr lang="en-US" dirty="0" err="1" smtClean="0"/>
              <a:t>sparsity</a:t>
            </a:r>
            <a:r>
              <a:rPr lang="en-US" dirty="0" smtClean="0"/>
              <a:t> issue will make estimating user similarity difficult and inaccurate</a:t>
            </a:r>
          </a:p>
          <a:p>
            <a:pPr lvl="2"/>
            <a:endParaRPr lang="en-US" dirty="0" smtClean="0"/>
          </a:p>
          <a:p>
            <a:pPr lvl="1"/>
            <a:r>
              <a:rPr lang="en-US" dirty="0" smtClean="0"/>
              <a:t>Scalability</a:t>
            </a:r>
          </a:p>
          <a:p>
            <a:pPr lvl="2"/>
            <a:r>
              <a:rPr lang="en-US" dirty="0" smtClean="0"/>
              <a:t>Finding nearest neighbors require computation that grows with both the number of users and the number of items</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157</a:t>
            </a:fld>
            <a:endParaRPr lang="en-US"/>
          </a:p>
        </p:txBody>
      </p:sp>
    </p:spTree>
    <p:extLst>
      <p:ext uri="{BB962C8B-B14F-4D97-AF65-F5344CB8AC3E}">
        <p14:creationId xmlns:p14="http://schemas.microsoft.com/office/powerpoint/2010/main" val="240241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Recommender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Matrix Factorization</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𝑀</m:t>
                          </m:r>
                        </m:e>
                        <m:sub>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e>
                          </m:d>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𝑈</m:t>
                          </m:r>
                        </m:e>
                        <m:sub>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e>
                          </m:d>
                        </m:sub>
                      </m:sSub>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𝑉</m:t>
                          </m:r>
                        </m:e>
                        <m:sub>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𝑛</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e>
                          </m:d>
                        </m:sub>
                        <m:sup>
                          <m:r>
                            <a:rPr lang="en-US" b="0" i="1" smtClean="0">
                              <a:latin typeface="Cambria Math" panose="02040503050406030204" pitchFamily="18" charset="0"/>
                              <a:ea typeface="Cambria Math" panose="02040503050406030204" pitchFamily="18" charset="0"/>
                            </a:rPr>
                            <m:t>𝑇</m:t>
                          </m:r>
                        </m:sup>
                      </m:sSubSup>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158</a:t>
            </a:fld>
            <a:endParaRPr lang="en-US"/>
          </a:p>
        </p:txBody>
      </p:sp>
      <p:pic>
        <p:nvPicPr>
          <p:cNvPr id="7170" name="Picture 2" descr="http://www.cs.cmu.edu/~yuxiangw/pics/MF_illustra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289" y="3101566"/>
            <a:ext cx="5257422" cy="222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335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Recommender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Matrix Factorization</a:t>
                </a:r>
              </a:p>
              <a:p>
                <a:pPr lvl="1"/>
                <a:r>
                  <a:rPr lang="en-US" dirty="0" smtClean="0"/>
                  <a:t>Adding bias</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𝑖𝑗</m:t>
                        </m:r>
                      </m:sub>
                    </m:sSub>
                    <m:r>
                      <a:rPr lang="en-US" i="1">
                        <a:latin typeface="Cambria Math" panose="02040503050406030204" pitchFamily="18" charset="0"/>
                      </a:rPr>
                      <m:t>=</m:t>
                    </m:r>
                    <m:r>
                      <a:rPr lang="en-US" i="1">
                        <a:latin typeface="Cambria Math" panose="02040503050406030204" pitchFamily="18" charset="0"/>
                      </a:rPr>
                      <m:t>𝜇</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𝑗</m:t>
                        </m:r>
                      </m:sub>
                    </m:sSub>
                  </m:oMath>
                </a14:m>
                <a:endParaRPr lang="en-US" dirty="0"/>
              </a:p>
              <a:p>
                <a:pPr marL="457200" lvl="1" indent="0">
                  <a:buNone/>
                </a:pPr>
                <a:r>
                  <a:rPr lang="en-US" dirty="0" smtClean="0"/>
                  <a:t/>
                </a:r>
                <a:br>
                  <a:rPr lang="en-US" dirty="0" smtClean="0"/>
                </a:br>
                <a:endParaRPr lang="en-US" dirty="0"/>
              </a:p>
              <a:p>
                <a:pPr lvl="1"/>
                <a:r>
                  <a:rPr lang="en-US" dirty="0" smtClean="0"/>
                  <a:t>Predicting rating as</a:t>
                </a:r>
                <a:endParaRPr lang="en-US" i="1" dirty="0" smtClean="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𝑖𝑗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𝑖𝑗</m:t>
                        </m:r>
                      </m:sub>
                    </m:sSub>
                    <m:r>
                      <a:rPr lang="en-US" i="1">
                        <a:latin typeface="Cambria Math" panose="02040503050406030204" pitchFamily="18" charset="0"/>
                      </a:rPr>
                      <m:t>+</m:t>
                    </m:r>
                    <m:sSubSup>
                      <m:sSubSupPr>
                        <m:ctrlPr>
                          <a:rPr lang="en-US" i="1">
                            <a:latin typeface="Cambria Math" panose="02040503050406030204" pitchFamily="18" charset="0"/>
                          </a:rPr>
                        </m:ctrlPr>
                      </m:sSubSupP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𝑣</m:t>
                        </m:r>
                      </m:e>
                      <m:sub>
                        <m:r>
                          <a:rPr lang="en-US" b="0" i="1" smtClean="0">
                            <a:latin typeface="Cambria Math" panose="02040503050406030204" pitchFamily="18" charset="0"/>
                          </a:rPr>
                          <m:t>𝑗</m:t>
                        </m:r>
                      </m:sub>
                      <m:sup>
                        <m:r>
                          <a:rPr lang="en-US" i="1">
                            <a:latin typeface="Cambria Math" panose="02040503050406030204" pitchFamily="18" charset="0"/>
                          </a:rPr>
                          <m:t>𝑇</m:t>
                        </m:r>
                      </m:sup>
                    </m:sSubSup>
                  </m:oMath>
                </a14:m>
                <a:r>
                  <a:rPr lang="en-US" i="1" dirty="0" smtClean="0">
                    <a:latin typeface="Cambria Math" panose="02040503050406030204" pitchFamily="18" charset="0"/>
                  </a:rPr>
                  <a:t/>
                </a:r>
                <a:br>
                  <a:rPr lang="en-US" i="1" dirty="0" smtClean="0">
                    <a:latin typeface="Cambria Math" panose="02040503050406030204" pitchFamily="18" charset="0"/>
                  </a:rPr>
                </a:br>
                <a:endParaRPr lang="en-US" b="0" i="1" dirty="0" smtClean="0">
                  <a:latin typeface="Cambria Math" panose="02040503050406030204" pitchFamily="18" charset="0"/>
                </a:endParaRPr>
              </a:p>
              <a:p>
                <a:pPr lvl="1"/>
                <a:endParaRPr lang="en-US" dirty="0" smtClean="0"/>
              </a:p>
              <a:p>
                <a:r>
                  <a:rPr lang="en-US" dirty="0" smtClean="0"/>
                  <a:t>Matrix factorization method is the single most effective method in the Netflix 1M prize challenge</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3081" r="-185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159</a:t>
            </a:fld>
            <a:endParaRPr lang="en-US"/>
          </a:p>
        </p:txBody>
      </p:sp>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The Recommender Problem Revisited [Xavier </a:t>
            </a:r>
            <a:r>
              <a:rPr lang="en-US" sz="1600" dirty="0" err="1" smtClean="0">
                <a:solidFill>
                  <a:schemeClr val="accent2">
                    <a:lumMod val="50000"/>
                  </a:schemeClr>
                </a:solidFill>
              </a:rPr>
              <a:t>Amatriain</a:t>
            </a:r>
            <a:r>
              <a:rPr lang="en-US" sz="1600" dirty="0" smtClean="0">
                <a:solidFill>
                  <a:schemeClr val="accent2">
                    <a:lumMod val="50000"/>
                  </a:schemeClr>
                </a:solidFill>
              </a:rPr>
              <a:t>, et al., KDD 2014]</a:t>
            </a:r>
            <a:endParaRPr lang="en-US" sz="1600" dirty="0">
              <a:solidFill>
                <a:schemeClr val="accent2">
                  <a:lumMod val="50000"/>
                </a:schemeClr>
              </a:solidFill>
            </a:endParaRPr>
          </a:p>
        </p:txBody>
      </p:sp>
      <p:pic>
        <p:nvPicPr>
          <p:cNvPr id="8" name="Picture 2" descr="http://www.cs.cmu.edu/~yuxiangw/pics/MF_illustrati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48" y="2187166"/>
            <a:ext cx="5257422" cy="222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074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Job</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a:t>
            </a:fld>
            <a:endParaRPr lang="en-US"/>
          </a:p>
        </p:txBody>
      </p:sp>
      <p:pic>
        <p:nvPicPr>
          <p:cNvPr id="6" name="Picture 2" descr="Always seek knowle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556" y="2213569"/>
            <a:ext cx="4505816" cy="300763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857183" y="207464"/>
            <a:ext cx="3427912" cy="6514011"/>
            <a:chOff x="6621779" y="0"/>
            <a:chExt cx="3567250" cy="6643177"/>
          </a:xfrm>
        </p:grpSpPr>
        <p:grpSp>
          <p:nvGrpSpPr>
            <p:cNvPr id="8" name="Group 7"/>
            <p:cNvGrpSpPr/>
            <p:nvPr/>
          </p:nvGrpSpPr>
          <p:grpSpPr>
            <a:xfrm>
              <a:off x="6621779" y="0"/>
              <a:ext cx="3567250" cy="4208962"/>
              <a:chOff x="6621779" y="0"/>
              <a:chExt cx="3819798" cy="4497365"/>
            </a:xfrm>
          </p:grpSpPr>
          <p:pic>
            <p:nvPicPr>
              <p:cNvPr id="10" name="Picture 9"/>
              <p:cNvPicPr>
                <a:picLocks noChangeAspect="1"/>
              </p:cNvPicPr>
              <p:nvPr/>
            </p:nvPicPr>
            <p:blipFill>
              <a:blip r:embed="rId3"/>
              <a:stretch>
                <a:fillRect/>
              </a:stretch>
            </p:blipFill>
            <p:spPr>
              <a:xfrm>
                <a:off x="6621779" y="0"/>
                <a:ext cx="3795364" cy="1412693"/>
              </a:xfrm>
              <a:prstGeom prst="rect">
                <a:avLst/>
              </a:prstGeom>
            </p:spPr>
          </p:pic>
          <p:pic>
            <p:nvPicPr>
              <p:cNvPr id="11" name="Picture 10"/>
              <p:cNvPicPr>
                <a:picLocks noChangeAspect="1"/>
              </p:cNvPicPr>
              <p:nvPr/>
            </p:nvPicPr>
            <p:blipFill>
              <a:blip r:embed="rId4"/>
              <a:stretch>
                <a:fillRect/>
              </a:stretch>
            </p:blipFill>
            <p:spPr>
              <a:xfrm>
                <a:off x="6642140" y="1412693"/>
                <a:ext cx="3754642" cy="2412099"/>
              </a:xfrm>
              <a:prstGeom prst="rect">
                <a:avLst/>
              </a:prstGeom>
            </p:spPr>
          </p:pic>
          <p:pic>
            <p:nvPicPr>
              <p:cNvPr id="12" name="Picture 11"/>
              <p:cNvPicPr>
                <a:picLocks noChangeAspect="1"/>
              </p:cNvPicPr>
              <p:nvPr/>
            </p:nvPicPr>
            <p:blipFill>
              <a:blip r:embed="rId5"/>
              <a:stretch>
                <a:fillRect/>
              </a:stretch>
            </p:blipFill>
            <p:spPr>
              <a:xfrm>
                <a:off x="6642140" y="3788027"/>
                <a:ext cx="3799437" cy="709338"/>
              </a:xfrm>
              <a:prstGeom prst="rect">
                <a:avLst/>
              </a:prstGeom>
            </p:spPr>
          </p:pic>
        </p:grpSp>
        <p:pic>
          <p:nvPicPr>
            <p:cNvPr id="9" name="Picture 8"/>
            <p:cNvPicPr>
              <a:picLocks noChangeAspect="1"/>
            </p:cNvPicPr>
            <p:nvPr/>
          </p:nvPicPr>
          <p:blipFill>
            <a:blip r:embed="rId6"/>
            <a:stretch>
              <a:fillRect/>
            </a:stretch>
          </p:blipFill>
          <p:spPr>
            <a:xfrm>
              <a:off x="6640794" y="4208961"/>
              <a:ext cx="3525416" cy="2434216"/>
            </a:xfrm>
            <a:prstGeom prst="rect">
              <a:avLst/>
            </a:prstGeom>
          </p:spPr>
        </p:pic>
      </p:grpSp>
    </p:spTree>
    <p:extLst>
      <p:ext uri="{BB962C8B-B14F-4D97-AF65-F5344CB8AC3E}">
        <p14:creationId xmlns:p14="http://schemas.microsoft.com/office/powerpoint/2010/main" val="214135431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Recommender Systems</a:t>
            </a:r>
          </a:p>
        </p:txBody>
      </p:sp>
      <p:sp>
        <p:nvSpPr>
          <p:cNvPr id="3" name="Content Placeholder 2"/>
          <p:cNvSpPr>
            <a:spLocks noGrp="1"/>
          </p:cNvSpPr>
          <p:nvPr>
            <p:ph sz="half" idx="1"/>
          </p:nvPr>
        </p:nvSpPr>
        <p:spPr/>
        <p:txBody>
          <a:bodyPr/>
          <a:lstStyle/>
          <a:p>
            <a:r>
              <a:rPr lang="en-US" dirty="0"/>
              <a:t>Matrix Factorization</a:t>
            </a:r>
          </a:p>
          <a:p>
            <a:pPr lvl="1"/>
            <a:r>
              <a:rPr lang="en-US" dirty="0" smtClean="0"/>
              <a:t>What about implicit user-item matrix?</a:t>
            </a:r>
          </a:p>
          <a:p>
            <a:pPr lvl="1"/>
            <a:r>
              <a:rPr lang="en-US" dirty="0" smtClean="0"/>
              <a:t>Negative Sampling</a:t>
            </a:r>
            <a:endParaRPr lang="en-US" dirty="0"/>
          </a:p>
        </p:txBody>
      </p:sp>
      <p:sp>
        <p:nvSpPr>
          <p:cNvPr id="7" name="Content Placeholder 6"/>
          <p:cNvSpPr>
            <a:spLocks noGrp="1"/>
          </p:cNvSpPr>
          <p:nvPr>
            <p:ph sz="half" idx="2"/>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160</a:t>
            </a:fld>
            <a:endParaRPr lang="en-US"/>
          </a:p>
        </p:txBody>
      </p:sp>
      <p:pic>
        <p:nvPicPr>
          <p:cNvPr id="6" name="Picture 2" descr="http://www.cs.cmu.edu/~yuxiangw/pics/MF_illustrat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5" y="1633236"/>
            <a:ext cx="4416661" cy="18652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829285" y="3984531"/>
            <a:ext cx="3070256" cy="1853878"/>
          </a:xfrm>
          <a:prstGeom prst="rect">
            <a:avLst/>
          </a:prstGeom>
        </p:spPr>
      </p:pic>
      <p:sp>
        <p:nvSpPr>
          <p:cNvPr id="9" name="TextBox 8"/>
          <p:cNvSpPr txBox="1"/>
          <p:nvPr/>
        </p:nvSpPr>
        <p:spPr>
          <a:xfrm>
            <a:off x="2117614" y="3582887"/>
            <a:ext cx="2493597" cy="461665"/>
          </a:xfrm>
          <a:prstGeom prst="rect">
            <a:avLst/>
          </a:prstGeom>
          <a:noFill/>
        </p:spPr>
        <p:txBody>
          <a:bodyPr wrap="square" rtlCol="0">
            <a:spAutoFit/>
          </a:bodyPr>
          <a:lstStyle/>
          <a:p>
            <a:pPr algn="ctr"/>
            <a:r>
              <a:rPr lang="en-US" sz="2400" dirty="0" smtClean="0">
                <a:solidFill>
                  <a:srgbClr val="FF0000"/>
                </a:solidFill>
              </a:rPr>
              <a:t>Implicit/One-class</a:t>
            </a:r>
            <a:endParaRPr lang="en-US" sz="2400" dirty="0">
              <a:solidFill>
                <a:srgbClr val="FF0000"/>
              </a:solidFill>
            </a:endParaRPr>
          </a:p>
        </p:txBody>
      </p:sp>
      <p:pic>
        <p:nvPicPr>
          <p:cNvPr id="10" name="Picture 9"/>
          <p:cNvPicPr>
            <a:picLocks noChangeAspect="1"/>
          </p:cNvPicPr>
          <p:nvPr/>
        </p:nvPicPr>
        <p:blipFill>
          <a:blip r:embed="rId4"/>
          <a:stretch>
            <a:fillRect/>
          </a:stretch>
        </p:blipFill>
        <p:spPr>
          <a:xfrm>
            <a:off x="6380234" y="3965032"/>
            <a:ext cx="3070256" cy="1873377"/>
          </a:xfrm>
          <a:prstGeom prst="rect">
            <a:avLst/>
          </a:prstGeom>
        </p:spPr>
      </p:pic>
      <p:sp>
        <p:nvSpPr>
          <p:cNvPr id="11" name="TextBox 10"/>
          <p:cNvSpPr txBox="1"/>
          <p:nvPr/>
        </p:nvSpPr>
        <p:spPr>
          <a:xfrm>
            <a:off x="6668563" y="3509832"/>
            <a:ext cx="2493597" cy="461665"/>
          </a:xfrm>
          <a:prstGeom prst="rect">
            <a:avLst/>
          </a:prstGeom>
          <a:noFill/>
        </p:spPr>
        <p:txBody>
          <a:bodyPr wrap="square" rtlCol="0">
            <a:spAutoFit/>
          </a:bodyPr>
          <a:lstStyle/>
          <a:p>
            <a:pPr algn="ctr"/>
            <a:r>
              <a:rPr lang="en-US" sz="2400" dirty="0" smtClean="0">
                <a:solidFill>
                  <a:srgbClr val="FF0000"/>
                </a:solidFill>
              </a:rPr>
              <a:t>Negative Sampling</a:t>
            </a:r>
            <a:endParaRPr lang="en-US" sz="2400" dirty="0">
              <a:solidFill>
                <a:srgbClr val="FF0000"/>
              </a:solidFill>
            </a:endParaRPr>
          </a:p>
        </p:txBody>
      </p:sp>
      <p:sp>
        <p:nvSpPr>
          <p:cNvPr id="12" name="Rectangle 11"/>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One-Class Collaborative </a:t>
            </a:r>
            <a:r>
              <a:rPr lang="en-US" sz="1600" dirty="0" smtClean="0">
                <a:solidFill>
                  <a:schemeClr val="accent2">
                    <a:lumMod val="50000"/>
                  </a:schemeClr>
                </a:solidFill>
              </a:rPr>
              <a:t>Filtering [Rong Pan, et al., ICDM 2008]</a:t>
            </a:r>
            <a:endParaRPr lang="en-US" sz="1600" dirty="0">
              <a:solidFill>
                <a:schemeClr val="accent2">
                  <a:lumMod val="50000"/>
                </a:schemeClr>
              </a:solidFill>
            </a:endParaRPr>
          </a:p>
        </p:txBody>
      </p:sp>
    </p:spTree>
    <p:extLst>
      <p:ext uri="{BB962C8B-B14F-4D97-AF65-F5344CB8AC3E}">
        <p14:creationId xmlns:p14="http://schemas.microsoft.com/office/powerpoint/2010/main" val="260947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20681"/>
            <a:ext cx="11021840" cy="685077"/>
          </a:xfrm>
        </p:spPr>
        <p:txBody>
          <a:bodyPr>
            <a:normAutofit fontScale="90000"/>
          </a:bodyPr>
          <a:lstStyle/>
          <a:p>
            <a:r>
              <a:rPr lang="en-US" dirty="0"/>
              <a:t>An Incomplete List of Academic </a:t>
            </a:r>
            <a:r>
              <a:rPr lang="en-US" dirty="0" smtClean="0"/>
              <a:t>Papers on RS</a:t>
            </a:r>
            <a:endParaRPr lang="en-US" dirty="0"/>
          </a:p>
        </p:txBody>
      </p:sp>
      <p:sp>
        <p:nvSpPr>
          <p:cNvPr id="8" name="Content Placeholder 7"/>
          <p:cNvSpPr>
            <a:spLocks noGrp="1"/>
          </p:cNvSpPr>
          <p:nvPr>
            <p:ph idx="1"/>
          </p:nvPr>
        </p:nvSpPr>
        <p:spPr>
          <a:xfrm>
            <a:off x="838199" y="912717"/>
            <a:ext cx="10515601" cy="5452686"/>
          </a:xfrm>
        </p:spPr>
        <p:txBody>
          <a:bodyPr>
            <a:noAutofit/>
          </a:bodyPr>
          <a:lstStyle/>
          <a:p>
            <a:r>
              <a:rPr lang="en-US" sz="1700" dirty="0"/>
              <a:t>Breese et al. “Empirical analysis of predictive algorithms for collaborative filtering. ” UAI-1998.</a:t>
            </a:r>
          </a:p>
          <a:p>
            <a:r>
              <a:rPr lang="en-US" sz="1700" dirty="0"/>
              <a:t>Deshpande et al. “Item-based top-n recommendation.” ACM TOIS-2004.</a:t>
            </a:r>
          </a:p>
          <a:p>
            <a:r>
              <a:rPr lang="en-US" sz="1700" dirty="0" err="1"/>
              <a:t>Herlocker</a:t>
            </a:r>
            <a:r>
              <a:rPr lang="en-US" sz="1700" dirty="0"/>
              <a:t> et al. “An algorithmic framework for performing collaborative filtering.” SIGIR-2009.</a:t>
            </a:r>
          </a:p>
          <a:p>
            <a:r>
              <a:rPr lang="en-US" sz="1700" dirty="0"/>
              <a:t>Hofmann et al. “Collaborative filtering via </a:t>
            </a:r>
            <a:r>
              <a:rPr lang="en-US" sz="1700" dirty="0" err="1"/>
              <a:t>gaussian</a:t>
            </a:r>
            <a:r>
              <a:rPr lang="en-US" sz="1700" dirty="0"/>
              <a:t> probabilistic latent semantic analysis.” SIGIR-2003.</a:t>
            </a:r>
          </a:p>
          <a:p>
            <a:r>
              <a:rPr lang="en-US" sz="1700" dirty="0" err="1"/>
              <a:t>Koren</a:t>
            </a:r>
            <a:r>
              <a:rPr lang="en-US" sz="1700" dirty="0"/>
              <a:t> et al. “Factorization meets the neighborhood: a multifaceted collaborative filtering model.” KDD-2008.</a:t>
            </a:r>
          </a:p>
          <a:p>
            <a:r>
              <a:rPr lang="en-US" sz="1700" dirty="0" err="1"/>
              <a:t>Koren</a:t>
            </a:r>
            <a:r>
              <a:rPr lang="en-US" sz="1700" dirty="0"/>
              <a:t> et al. “Collaborative filtering with temporal dynamics.” KDD-2009.</a:t>
            </a:r>
          </a:p>
          <a:p>
            <a:r>
              <a:rPr lang="en-US" sz="1700" dirty="0" err="1"/>
              <a:t>Koren</a:t>
            </a:r>
            <a:r>
              <a:rPr lang="en-US" sz="1700" dirty="0"/>
              <a:t> et al. “Matrix factorization techniques for recommender systems.” IEEE Computer-2009.</a:t>
            </a:r>
          </a:p>
          <a:p>
            <a:r>
              <a:rPr lang="en-US" sz="1700" dirty="0"/>
              <a:t>Linden et al. “Amazon.com recommendations: Item-to-item collaborative filtering.” Internet Computing-2003.</a:t>
            </a:r>
          </a:p>
          <a:p>
            <a:r>
              <a:rPr lang="en-US" sz="1700" dirty="0"/>
              <a:t>Rennie et al. “Fast maximum margin matrix factorization for collaborative prediction.” ICML-2005.</a:t>
            </a:r>
          </a:p>
          <a:p>
            <a:r>
              <a:rPr lang="en-US" sz="1700" dirty="0" err="1"/>
              <a:t>Salakhutdinov</a:t>
            </a:r>
            <a:r>
              <a:rPr lang="en-US" sz="1700" dirty="0"/>
              <a:t> et al. “Probabilistic matrix factorization.” NIPS-2007.</a:t>
            </a:r>
          </a:p>
          <a:p>
            <a:r>
              <a:rPr lang="en-US" sz="1700" dirty="0" err="1"/>
              <a:t>Salakhutdinov</a:t>
            </a:r>
            <a:r>
              <a:rPr lang="en-US" sz="1700" dirty="0"/>
              <a:t> et al. “Bayesian probabilistic matrix factorization using </a:t>
            </a:r>
            <a:r>
              <a:rPr lang="en-US" sz="1700" dirty="0" err="1"/>
              <a:t>markov</a:t>
            </a:r>
            <a:r>
              <a:rPr lang="en-US" sz="1700" dirty="0"/>
              <a:t> chain </a:t>
            </a:r>
            <a:r>
              <a:rPr lang="en-US" sz="1700" dirty="0" err="1"/>
              <a:t>monte</a:t>
            </a:r>
            <a:r>
              <a:rPr lang="en-US" sz="1700" dirty="0"/>
              <a:t> </a:t>
            </a:r>
            <a:r>
              <a:rPr lang="en-US" sz="1700" dirty="0" err="1"/>
              <a:t>carlo</a:t>
            </a:r>
            <a:r>
              <a:rPr lang="en-US" sz="1700" dirty="0"/>
              <a:t>.” ICML-2008.</a:t>
            </a:r>
          </a:p>
          <a:p>
            <a:r>
              <a:rPr lang="en-US" sz="1700" dirty="0" err="1"/>
              <a:t>Sarwar</a:t>
            </a:r>
            <a:r>
              <a:rPr lang="en-US" sz="1700" dirty="0"/>
              <a:t> et al. “Item-based collaborative filtering recommendation algorithms.” WWW-2001.</a:t>
            </a:r>
          </a:p>
          <a:p>
            <a:r>
              <a:rPr lang="en-US" sz="1700" dirty="0"/>
              <a:t>Si et al. “Flexible mixture model for collaborative filtering.” ICML-2003.</a:t>
            </a:r>
          </a:p>
          <a:p>
            <a:r>
              <a:rPr lang="en-US" sz="1700" dirty="0" err="1"/>
              <a:t>Srebro</a:t>
            </a:r>
            <a:r>
              <a:rPr lang="en-US" sz="1700" dirty="0"/>
              <a:t> et al. “Weighted low-rank approximations.” ICML-2003.</a:t>
            </a:r>
          </a:p>
          <a:p>
            <a:endParaRPr lang="en-US" sz="1700" dirty="0"/>
          </a:p>
          <a:p>
            <a:endParaRPr lang="en-US" sz="1700" dirty="0"/>
          </a:p>
        </p:txBody>
      </p:sp>
      <p:sp>
        <p:nvSpPr>
          <p:cNvPr id="5" name="Footer Placeholder 4"/>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6" name="Slide Number Placeholder 5"/>
          <p:cNvSpPr>
            <a:spLocks noGrp="1"/>
          </p:cNvSpPr>
          <p:nvPr>
            <p:ph type="sldNum" sz="quarter" idx="12"/>
          </p:nvPr>
        </p:nvSpPr>
        <p:spPr/>
        <p:txBody>
          <a:bodyPr/>
          <a:lstStyle/>
          <a:p>
            <a:fld id="{D3F6B040-E48F-409F-8965-63D176F2E09E}" type="slidenum">
              <a:rPr lang="en-US" smtClean="0"/>
              <a:t>161</a:t>
            </a:fld>
            <a:endParaRPr lang="en-US"/>
          </a:p>
        </p:txBody>
      </p:sp>
    </p:spTree>
    <p:extLst>
      <p:ext uri="{BB962C8B-B14F-4D97-AF65-F5344CB8AC3E}">
        <p14:creationId xmlns:p14="http://schemas.microsoft.com/office/powerpoint/2010/main" val="339983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91800" cy="1325563"/>
          </a:xfrm>
        </p:spPr>
        <p:txBody>
          <a:bodyPr/>
          <a:lstStyle/>
          <a:p>
            <a:r>
              <a:rPr lang="en-US" dirty="0" smtClean="0"/>
              <a:t>Why is Entity Recommender System different?</a:t>
            </a:r>
            <a:endParaRPr lang="en-US" dirty="0"/>
          </a:p>
        </p:txBody>
      </p:sp>
      <p:sp>
        <p:nvSpPr>
          <p:cNvPr id="3" name="Content Placeholder 2"/>
          <p:cNvSpPr>
            <a:spLocks noGrp="1"/>
          </p:cNvSpPr>
          <p:nvPr>
            <p:ph idx="1"/>
          </p:nvPr>
        </p:nvSpPr>
        <p:spPr/>
        <p:txBody>
          <a:bodyPr/>
          <a:lstStyle/>
          <a:p>
            <a:r>
              <a:rPr lang="en-US" dirty="0" smtClean="0"/>
              <a:t>The problem definition for traditional recommender systems is clearer than entity recommender systems since most of the time </a:t>
            </a:r>
            <a:r>
              <a:rPr lang="en-US" dirty="0" smtClean="0">
                <a:solidFill>
                  <a:schemeClr val="accent1">
                    <a:lumMod val="75000"/>
                  </a:schemeClr>
                </a:solidFill>
              </a:rPr>
              <a:t>user-item matrix is given</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162</a:t>
            </a:fld>
            <a:endParaRPr lang="en-US"/>
          </a:p>
        </p:txBody>
      </p:sp>
      <p:pic>
        <p:nvPicPr>
          <p:cNvPr id="6" name="Picture 5"/>
          <p:cNvPicPr>
            <a:picLocks noChangeAspect="1" noChangeArrowheads="1"/>
          </p:cNvPicPr>
          <p:nvPr/>
        </p:nvPicPr>
        <p:blipFill>
          <a:blip r:embed="rId2" cstate="print"/>
          <a:srcRect/>
          <a:stretch>
            <a:fillRect/>
          </a:stretch>
        </p:blipFill>
        <p:spPr bwMode="auto">
          <a:xfrm>
            <a:off x="1481239" y="3452402"/>
            <a:ext cx="4029967" cy="2838005"/>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5920781" y="3382994"/>
            <a:ext cx="4924254" cy="2973356"/>
          </a:xfrm>
          <a:prstGeom prst="rect">
            <a:avLst/>
          </a:prstGeom>
        </p:spPr>
      </p:pic>
      <p:sp>
        <p:nvSpPr>
          <p:cNvPr id="8" name="TextBox 7"/>
          <p:cNvSpPr txBox="1"/>
          <p:nvPr/>
        </p:nvSpPr>
        <p:spPr>
          <a:xfrm>
            <a:off x="2249423" y="2990737"/>
            <a:ext cx="2493597" cy="461665"/>
          </a:xfrm>
          <a:prstGeom prst="rect">
            <a:avLst/>
          </a:prstGeom>
          <a:noFill/>
        </p:spPr>
        <p:txBody>
          <a:bodyPr wrap="square" rtlCol="0">
            <a:spAutoFit/>
          </a:bodyPr>
          <a:lstStyle/>
          <a:p>
            <a:pPr algn="ctr"/>
            <a:r>
              <a:rPr lang="en-US" sz="2400" dirty="0" smtClean="0">
                <a:solidFill>
                  <a:srgbClr val="FF0000"/>
                </a:solidFill>
              </a:rPr>
              <a:t>Rating/Frequency</a:t>
            </a:r>
            <a:endParaRPr lang="en-US" sz="2400" dirty="0">
              <a:solidFill>
                <a:srgbClr val="FF0000"/>
              </a:solidFill>
            </a:endParaRPr>
          </a:p>
        </p:txBody>
      </p:sp>
      <p:sp>
        <p:nvSpPr>
          <p:cNvPr id="9" name="TextBox 8"/>
          <p:cNvSpPr txBox="1"/>
          <p:nvPr/>
        </p:nvSpPr>
        <p:spPr>
          <a:xfrm>
            <a:off x="7136109" y="2979379"/>
            <a:ext cx="2493597" cy="461665"/>
          </a:xfrm>
          <a:prstGeom prst="rect">
            <a:avLst/>
          </a:prstGeom>
          <a:noFill/>
        </p:spPr>
        <p:txBody>
          <a:bodyPr wrap="square" rtlCol="0">
            <a:spAutoFit/>
          </a:bodyPr>
          <a:lstStyle/>
          <a:p>
            <a:pPr algn="ctr"/>
            <a:r>
              <a:rPr lang="en-US" sz="2400" dirty="0" smtClean="0">
                <a:solidFill>
                  <a:srgbClr val="FF0000"/>
                </a:solidFill>
              </a:rPr>
              <a:t>Implicit/One-class</a:t>
            </a:r>
            <a:endParaRPr lang="en-US" sz="2400" dirty="0">
              <a:solidFill>
                <a:srgbClr val="FF0000"/>
              </a:solidFill>
            </a:endParaRPr>
          </a:p>
        </p:txBody>
      </p:sp>
    </p:spTree>
    <p:extLst>
      <p:ext uri="{BB962C8B-B14F-4D97-AF65-F5344CB8AC3E}">
        <p14:creationId xmlns:p14="http://schemas.microsoft.com/office/powerpoint/2010/main" val="16278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91800" cy="1325563"/>
          </a:xfrm>
        </p:spPr>
        <p:txBody>
          <a:bodyPr/>
          <a:lstStyle/>
          <a:p>
            <a:r>
              <a:rPr lang="en-US" dirty="0" smtClean="0"/>
              <a:t>Why is Entity Recommender System different?</a:t>
            </a:r>
            <a:endParaRPr lang="en-US" dirty="0"/>
          </a:p>
        </p:txBody>
      </p:sp>
      <p:sp>
        <p:nvSpPr>
          <p:cNvPr id="3" name="Content Placeholder 2"/>
          <p:cNvSpPr>
            <a:spLocks noGrp="1"/>
          </p:cNvSpPr>
          <p:nvPr>
            <p:ph idx="1"/>
          </p:nvPr>
        </p:nvSpPr>
        <p:spPr/>
        <p:txBody>
          <a:bodyPr/>
          <a:lstStyle/>
          <a:p>
            <a:r>
              <a:rPr lang="en-US" dirty="0" smtClean="0"/>
              <a:t>Entity recommender systems are embedded within searching process, users’ </a:t>
            </a:r>
            <a:r>
              <a:rPr lang="en-US" dirty="0" smtClean="0">
                <a:solidFill>
                  <a:schemeClr val="accent1">
                    <a:lumMod val="75000"/>
                  </a:schemeClr>
                </a:solidFill>
              </a:rPr>
              <a:t>preferences on entities </a:t>
            </a:r>
            <a:r>
              <a:rPr lang="en-US" dirty="0" smtClean="0"/>
              <a:t>are more </a:t>
            </a:r>
            <a:r>
              <a:rPr lang="en-US" dirty="0" smtClean="0">
                <a:solidFill>
                  <a:schemeClr val="accent1">
                    <a:lumMod val="75000"/>
                  </a:schemeClr>
                </a:solidFill>
              </a:rPr>
              <a:t>difficult to observe</a:t>
            </a:r>
          </a:p>
        </p:txBody>
      </p:sp>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163</a:t>
            </a:fld>
            <a:endParaRPr lang="en-US" dirty="0"/>
          </a:p>
        </p:txBody>
      </p:sp>
      <p:grpSp>
        <p:nvGrpSpPr>
          <p:cNvPr id="14" name="Group 13"/>
          <p:cNvGrpSpPr/>
          <p:nvPr/>
        </p:nvGrpSpPr>
        <p:grpSpPr>
          <a:xfrm>
            <a:off x="3026825" y="4321899"/>
            <a:ext cx="1712163" cy="1871390"/>
            <a:chOff x="3026825" y="4321899"/>
            <a:chExt cx="1712163" cy="1871390"/>
          </a:xfrm>
        </p:grpSpPr>
        <p:pic>
          <p:nvPicPr>
            <p:cNvPr id="6" name="Picture 5"/>
            <p:cNvPicPr>
              <a:picLocks noChangeAspect="1"/>
            </p:cNvPicPr>
            <p:nvPr/>
          </p:nvPicPr>
          <p:blipFill>
            <a:blip r:embed="rId2"/>
            <a:stretch>
              <a:fillRect/>
            </a:stretch>
          </p:blipFill>
          <p:spPr>
            <a:xfrm>
              <a:off x="3026825" y="4915645"/>
              <a:ext cx="1712163" cy="1277644"/>
            </a:xfrm>
            <a:prstGeom prst="rect">
              <a:avLst/>
            </a:prstGeom>
          </p:spPr>
        </p:pic>
        <p:sp>
          <p:nvSpPr>
            <p:cNvPr id="10" name="TextBox 9"/>
            <p:cNvSpPr txBox="1"/>
            <p:nvPr/>
          </p:nvSpPr>
          <p:spPr>
            <a:xfrm>
              <a:off x="3068095" y="4321899"/>
              <a:ext cx="1629624" cy="584775"/>
            </a:xfrm>
            <a:prstGeom prst="rect">
              <a:avLst/>
            </a:prstGeom>
            <a:noFill/>
          </p:spPr>
          <p:txBody>
            <a:bodyPr wrap="square" rtlCol="0">
              <a:spAutoFit/>
            </a:bodyPr>
            <a:lstStyle/>
            <a:p>
              <a:pPr algn="ctr"/>
              <a:r>
                <a:rPr lang="en-US" sz="3200" dirty="0" smtClean="0">
                  <a:solidFill>
                    <a:srgbClr val="7030A0"/>
                  </a:solidFill>
                </a:rPr>
                <a:t>Queries</a:t>
              </a:r>
              <a:endParaRPr lang="en-US" dirty="0">
                <a:solidFill>
                  <a:srgbClr val="7030A0"/>
                </a:solidFill>
              </a:endParaRPr>
            </a:p>
          </p:txBody>
        </p:sp>
      </p:grpSp>
      <p:grpSp>
        <p:nvGrpSpPr>
          <p:cNvPr id="15" name="Group 14"/>
          <p:cNvGrpSpPr/>
          <p:nvPr/>
        </p:nvGrpSpPr>
        <p:grpSpPr>
          <a:xfrm>
            <a:off x="6678708" y="4301302"/>
            <a:ext cx="2100312" cy="1998526"/>
            <a:chOff x="6678708" y="4301302"/>
            <a:chExt cx="2100312" cy="1998526"/>
          </a:xfrm>
        </p:grpSpPr>
        <p:grpSp>
          <p:nvGrpSpPr>
            <p:cNvPr id="7" name="Group 6"/>
            <p:cNvGrpSpPr/>
            <p:nvPr/>
          </p:nvGrpSpPr>
          <p:grpSpPr>
            <a:xfrm>
              <a:off x="6678708" y="4886077"/>
              <a:ext cx="2100312" cy="1413751"/>
              <a:chOff x="5957271" y="2292605"/>
              <a:chExt cx="2341155" cy="1666070"/>
            </a:xfrm>
          </p:grpSpPr>
          <p:pic>
            <p:nvPicPr>
              <p:cNvPr id="8" name="Picture 7"/>
              <p:cNvPicPr>
                <a:picLocks noChangeAspect="1"/>
              </p:cNvPicPr>
              <p:nvPr/>
            </p:nvPicPr>
            <p:blipFill>
              <a:blip r:embed="rId3"/>
              <a:stretch>
                <a:fillRect/>
              </a:stretch>
            </p:blipFill>
            <p:spPr>
              <a:xfrm>
                <a:off x="5957271" y="2292605"/>
                <a:ext cx="2332498" cy="1666070"/>
              </a:xfrm>
              <a:prstGeom prst="rect">
                <a:avLst/>
              </a:prstGeom>
            </p:spPr>
          </p:pic>
          <p:sp>
            <p:nvSpPr>
              <p:cNvPr id="9" name="Rectangle 8"/>
              <p:cNvSpPr/>
              <p:nvPr/>
            </p:nvSpPr>
            <p:spPr>
              <a:xfrm>
                <a:off x="7570839" y="3716594"/>
                <a:ext cx="727587" cy="242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026444" y="4301302"/>
              <a:ext cx="1629624" cy="584775"/>
            </a:xfrm>
            <a:prstGeom prst="rect">
              <a:avLst/>
            </a:prstGeom>
            <a:noFill/>
          </p:spPr>
          <p:txBody>
            <a:bodyPr wrap="square" rtlCol="0">
              <a:spAutoFit/>
            </a:bodyPr>
            <a:lstStyle/>
            <a:p>
              <a:pPr algn="ctr"/>
              <a:r>
                <a:rPr lang="en-US" sz="3200" dirty="0" smtClean="0">
                  <a:solidFill>
                    <a:srgbClr val="7030A0"/>
                  </a:solidFill>
                </a:rPr>
                <a:t>Clicks</a:t>
              </a:r>
              <a:endParaRPr lang="en-US" dirty="0">
                <a:solidFill>
                  <a:srgbClr val="7030A0"/>
                </a:solidFill>
              </a:endParaRPr>
            </a:p>
          </p:txBody>
        </p:sp>
      </p:grpSp>
      <p:pic>
        <p:nvPicPr>
          <p:cNvPr id="12" name="Picture 11"/>
          <p:cNvPicPr>
            <a:picLocks noChangeAspect="1"/>
          </p:cNvPicPr>
          <p:nvPr/>
        </p:nvPicPr>
        <p:blipFill>
          <a:blip r:embed="rId4"/>
          <a:stretch>
            <a:fillRect/>
          </a:stretch>
        </p:blipFill>
        <p:spPr>
          <a:xfrm>
            <a:off x="4946520" y="3220965"/>
            <a:ext cx="1732188" cy="1215156"/>
          </a:xfrm>
          <a:prstGeom prst="rect">
            <a:avLst/>
          </a:prstGeom>
        </p:spPr>
      </p:pic>
      <p:sp>
        <p:nvSpPr>
          <p:cNvPr id="13" name="TextBox 12"/>
          <p:cNvSpPr txBox="1"/>
          <p:nvPr/>
        </p:nvSpPr>
        <p:spPr>
          <a:xfrm>
            <a:off x="5049084" y="2613965"/>
            <a:ext cx="1629624" cy="584775"/>
          </a:xfrm>
          <a:prstGeom prst="rect">
            <a:avLst/>
          </a:prstGeom>
          <a:noFill/>
        </p:spPr>
        <p:txBody>
          <a:bodyPr wrap="square" rtlCol="0">
            <a:spAutoFit/>
          </a:bodyPr>
          <a:lstStyle/>
          <a:p>
            <a:pPr algn="ctr"/>
            <a:r>
              <a:rPr lang="en-US" sz="3200" dirty="0" smtClean="0">
                <a:solidFill>
                  <a:srgbClr val="7030A0"/>
                </a:solidFill>
              </a:rPr>
              <a:t>Users</a:t>
            </a:r>
            <a:endParaRPr lang="en-US" dirty="0">
              <a:solidFill>
                <a:srgbClr val="7030A0"/>
              </a:solidFill>
            </a:endParaRPr>
          </a:p>
        </p:txBody>
      </p:sp>
    </p:spTree>
    <p:extLst>
      <p:ext uri="{BB962C8B-B14F-4D97-AF65-F5344CB8AC3E}">
        <p14:creationId xmlns:p14="http://schemas.microsoft.com/office/powerpoint/2010/main" val="19602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91800" cy="1325563"/>
          </a:xfrm>
        </p:spPr>
        <p:txBody>
          <a:bodyPr/>
          <a:lstStyle/>
          <a:p>
            <a:r>
              <a:rPr lang="en-US" dirty="0" smtClean="0"/>
              <a:t>Why is Entity Recommender System different?</a:t>
            </a:r>
            <a:endParaRPr lang="en-US" dirty="0"/>
          </a:p>
        </p:txBody>
      </p:sp>
      <p:sp>
        <p:nvSpPr>
          <p:cNvPr id="3" name="Content Placeholder 2"/>
          <p:cNvSpPr>
            <a:spLocks noGrp="1"/>
          </p:cNvSpPr>
          <p:nvPr>
            <p:ph idx="1"/>
          </p:nvPr>
        </p:nvSpPr>
        <p:spPr/>
        <p:txBody>
          <a:bodyPr/>
          <a:lstStyle/>
          <a:p>
            <a:r>
              <a:rPr lang="en-US" dirty="0" smtClean="0"/>
              <a:t>The huge Entity Graph with knowledge makes entity recommender systems more </a:t>
            </a:r>
            <a:r>
              <a:rPr lang="en-US" dirty="0" smtClean="0">
                <a:solidFill>
                  <a:schemeClr val="accent1">
                    <a:lumMod val="75000"/>
                  </a:schemeClr>
                </a:solidFill>
              </a:rPr>
              <a:t>challenging</a:t>
            </a:r>
            <a:r>
              <a:rPr lang="en-US" dirty="0" smtClean="0"/>
              <a:t> and also </a:t>
            </a:r>
            <a:r>
              <a:rPr lang="en-US" dirty="0" smtClean="0">
                <a:solidFill>
                  <a:schemeClr val="accent1">
                    <a:lumMod val="75000"/>
                  </a:schemeClr>
                </a:solidFill>
              </a:rPr>
              <a:t>appealing </a:t>
            </a:r>
            <a:endParaRPr lang="en-US" dirty="0">
              <a:solidFill>
                <a:schemeClr val="accent1">
                  <a:lumMod val="75000"/>
                </a:schemeClr>
              </a:solidFill>
            </a:endParaRP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164</a:t>
            </a:fld>
            <a:endParaRPr lang="en-US"/>
          </a:p>
        </p:txBody>
      </p:sp>
      <p:pic>
        <p:nvPicPr>
          <p:cNvPr id="6" name="Picture 5"/>
          <p:cNvPicPr>
            <a:picLocks noChangeAspect="1"/>
          </p:cNvPicPr>
          <p:nvPr/>
        </p:nvPicPr>
        <p:blipFill>
          <a:blip r:embed="rId2"/>
          <a:stretch>
            <a:fillRect/>
          </a:stretch>
        </p:blipFill>
        <p:spPr>
          <a:xfrm>
            <a:off x="3497262" y="3445521"/>
            <a:ext cx="4179888" cy="2232562"/>
          </a:xfrm>
          <a:prstGeom prst="rect">
            <a:avLst/>
          </a:prstGeom>
        </p:spPr>
      </p:pic>
      <p:sp>
        <p:nvSpPr>
          <p:cNvPr id="7" name="TextBox 6"/>
          <p:cNvSpPr txBox="1"/>
          <p:nvPr/>
        </p:nvSpPr>
        <p:spPr>
          <a:xfrm>
            <a:off x="4834009" y="2860746"/>
            <a:ext cx="1629624" cy="584775"/>
          </a:xfrm>
          <a:prstGeom prst="rect">
            <a:avLst/>
          </a:prstGeom>
          <a:noFill/>
        </p:spPr>
        <p:txBody>
          <a:bodyPr wrap="square" rtlCol="0">
            <a:spAutoFit/>
          </a:bodyPr>
          <a:lstStyle/>
          <a:p>
            <a:pPr algn="ctr"/>
            <a:r>
              <a:rPr lang="en-US" sz="3200" dirty="0" smtClean="0">
                <a:solidFill>
                  <a:srgbClr val="7030A0"/>
                </a:solidFill>
              </a:rPr>
              <a:t>Entities</a:t>
            </a:r>
            <a:endParaRPr lang="en-US" dirty="0">
              <a:solidFill>
                <a:srgbClr val="7030A0"/>
              </a:solidFill>
            </a:endParaRPr>
          </a:p>
        </p:txBody>
      </p:sp>
    </p:spTree>
    <p:extLst>
      <p:ext uri="{BB962C8B-B14F-4D97-AF65-F5344CB8AC3E}">
        <p14:creationId xmlns:p14="http://schemas.microsoft.com/office/powerpoint/2010/main" val="314407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err="1">
                              <a:latin typeface="Cambria Math" panose="02040503050406030204" pitchFamily="18" charset="0"/>
                            </a:rPr>
                            <m:t>𝑢𝑠𝑒𝑟</m:t>
                          </m:r>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165</a:t>
            </a:fld>
            <a:endParaRPr lang="en-US"/>
          </a:p>
        </p:txBody>
      </p:sp>
      <p:pic>
        <p:nvPicPr>
          <p:cNvPr id="6" name="Picture 5"/>
          <p:cNvPicPr>
            <a:picLocks noChangeAspect="1"/>
          </p:cNvPicPr>
          <p:nvPr/>
        </p:nvPicPr>
        <p:blipFill>
          <a:blip r:embed="rId3"/>
          <a:stretch>
            <a:fillRect/>
          </a:stretch>
        </p:blipFill>
        <p:spPr>
          <a:xfrm>
            <a:off x="4983541" y="1630378"/>
            <a:ext cx="1712163" cy="1277644"/>
          </a:xfrm>
          <a:prstGeom prst="rect">
            <a:avLst/>
          </a:prstGeom>
        </p:spPr>
      </p:pic>
      <p:grpSp>
        <p:nvGrpSpPr>
          <p:cNvPr id="9" name="Group 8"/>
          <p:cNvGrpSpPr/>
          <p:nvPr/>
        </p:nvGrpSpPr>
        <p:grpSpPr>
          <a:xfrm>
            <a:off x="7652006" y="1572686"/>
            <a:ext cx="2100312" cy="1413751"/>
            <a:chOff x="5957271" y="2292605"/>
            <a:chExt cx="2341155" cy="1666070"/>
          </a:xfrm>
        </p:grpSpPr>
        <p:pic>
          <p:nvPicPr>
            <p:cNvPr id="7" name="Picture 6"/>
            <p:cNvPicPr>
              <a:picLocks noChangeAspect="1"/>
            </p:cNvPicPr>
            <p:nvPr/>
          </p:nvPicPr>
          <p:blipFill>
            <a:blip r:embed="rId4"/>
            <a:stretch>
              <a:fillRect/>
            </a:stretch>
          </p:blipFill>
          <p:spPr>
            <a:xfrm>
              <a:off x="5957271" y="2292605"/>
              <a:ext cx="2332498" cy="1666070"/>
            </a:xfrm>
            <a:prstGeom prst="rect">
              <a:avLst/>
            </a:prstGeom>
          </p:spPr>
        </p:pic>
        <p:sp>
          <p:nvSpPr>
            <p:cNvPr id="8" name="Rectangle 7"/>
            <p:cNvSpPr/>
            <p:nvPr/>
          </p:nvSpPr>
          <p:spPr>
            <a:xfrm>
              <a:off x="7570839" y="3716594"/>
              <a:ext cx="727587" cy="242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024811" y="1036632"/>
            <a:ext cx="1629624" cy="584775"/>
          </a:xfrm>
          <a:prstGeom prst="rect">
            <a:avLst/>
          </a:prstGeom>
          <a:noFill/>
        </p:spPr>
        <p:txBody>
          <a:bodyPr wrap="square" rtlCol="0">
            <a:spAutoFit/>
          </a:bodyPr>
          <a:lstStyle/>
          <a:p>
            <a:pPr algn="ctr"/>
            <a:r>
              <a:rPr lang="en-US" sz="3200" dirty="0" smtClean="0">
                <a:solidFill>
                  <a:srgbClr val="7030A0"/>
                </a:solidFill>
              </a:rPr>
              <a:t>Queries</a:t>
            </a:r>
            <a:endParaRPr lang="en-US" dirty="0">
              <a:solidFill>
                <a:srgbClr val="7030A0"/>
              </a:solidFill>
            </a:endParaRPr>
          </a:p>
        </p:txBody>
      </p:sp>
      <p:sp>
        <p:nvSpPr>
          <p:cNvPr id="11" name="TextBox 10"/>
          <p:cNvSpPr txBox="1"/>
          <p:nvPr/>
        </p:nvSpPr>
        <p:spPr>
          <a:xfrm>
            <a:off x="7999742" y="987911"/>
            <a:ext cx="1629624" cy="584775"/>
          </a:xfrm>
          <a:prstGeom prst="rect">
            <a:avLst/>
          </a:prstGeom>
          <a:noFill/>
        </p:spPr>
        <p:txBody>
          <a:bodyPr wrap="square" rtlCol="0">
            <a:spAutoFit/>
          </a:bodyPr>
          <a:lstStyle/>
          <a:p>
            <a:pPr algn="ctr"/>
            <a:r>
              <a:rPr lang="en-US" sz="3200" dirty="0" smtClean="0">
                <a:solidFill>
                  <a:srgbClr val="7030A0"/>
                </a:solidFill>
              </a:rPr>
              <a:t>Clicks</a:t>
            </a:r>
            <a:endParaRPr lang="en-US" dirty="0">
              <a:solidFill>
                <a:srgbClr val="7030A0"/>
              </a:solidFill>
            </a:endParaRPr>
          </a:p>
        </p:txBody>
      </p:sp>
      <p:pic>
        <p:nvPicPr>
          <p:cNvPr id="12" name="Picture 11"/>
          <p:cNvPicPr>
            <a:picLocks noChangeAspect="1"/>
          </p:cNvPicPr>
          <p:nvPr/>
        </p:nvPicPr>
        <p:blipFill>
          <a:blip r:embed="rId5"/>
          <a:stretch>
            <a:fillRect/>
          </a:stretch>
        </p:blipFill>
        <p:spPr>
          <a:xfrm>
            <a:off x="1434159" y="3573390"/>
            <a:ext cx="1732188" cy="1215156"/>
          </a:xfrm>
          <a:prstGeom prst="rect">
            <a:avLst/>
          </a:prstGeom>
        </p:spPr>
      </p:pic>
      <p:pic>
        <p:nvPicPr>
          <p:cNvPr id="13" name="Picture 12"/>
          <p:cNvPicPr>
            <a:picLocks noChangeAspect="1"/>
          </p:cNvPicPr>
          <p:nvPr/>
        </p:nvPicPr>
        <p:blipFill>
          <a:blip r:embed="rId6"/>
          <a:stretch>
            <a:fillRect/>
          </a:stretch>
        </p:blipFill>
        <p:spPr>
          <a:xfrm>
            <a:off x="5802312" y="4788546"/>
            <a:ext cx="3175092" cy="1695880"/>
          </a:xfrm>
          <a:prstGeom prst="rect">
            <a:avLst/>
          </a:prstGeom>
        </p:spPr>
      </p:pic>
      <p:sp>
        <p:nvSpPr>
          <p:cNvPr id="14" name="TextBox 13"/>
          <p:cNvSpPr txBox="1"/>
          <p:nvPr/>
        </p:nvSpPr>
        <p:spPr>
          <a:xfrm>
            <a:off x="6567559" y="4203771"/>
            <a:ext cx="1629624" cy="584775"/>
          </a:xfrm>
          <a:prstGeom prst="rect">
            <a:avLst/>
          </a:prstGeom>
          <a:noFill/>
        </p:spPr>
        <p:txBody>
          <a:bodyPr wrap="square" rtlCol="0">
            <a:spAutoFit/>
          </a:bodyPr>
          <a:lstStyle/>
          <a:p>
            <a:pPr algn="ctr"/>
            <a:r>
              <a:rPr lang="en-US" sz="3200" dirty="0" smtClean="0">
                <a:solidFill>
                  <a:srgbClr val="7030A0"/>
                </a:solidFill>
              </a:rPr>
              <a:t>Entities</a:t>
            </a:r>
            <a:endParaRPr lang="en-US" dirty="0">
              <a:solidFill>
                <a:srgbClr val="7030A0"/>
              </a:solidFill>
            </a:endParaRPr>
          </a:p>
        </p:txBody>
      </p:sp>
      <p:sp>
        <p:nvSpPr>
          <p:cNvPr id="15" name="TextBox 14"/>
          <p:cNvSpPr txBox="1"/>
          <p:nvPr/>
        </p:nvSpPr>
        <p:spPr>
          <a:xfrm>
            <a:off x="1536723" y="2966390"/>
            <a:ext cx="1629624" cy="584775"/>
          </a:xfrm>
          <a:prstGeom prst="rect">
            <a:avLst/>
          </a:prstGeom>
          <a:noFill/>
        </p:spPr>
        <p:txBody>
          <a:bodyPr wrap="square" rtlCol="0">
            <a:spAutoFit/>
          </a:bodyPr>
          <a:lstStyle/>
          <a:p>
            <a:pPr algn="ctr"/>
            <a:r>
              <a:rPr lang="en-US" sz="3200" dirty="0" smtClean="0">
                <a:solidFill>
                  <a:srgbClr val="7030A0"/>
                </a:solidFill>
              </a:rPr>
              <a:t>Users</a:t>
            </a:r>
            <a:endParaRPr lang="en-US" dirty="0">
              <a:solidFill>
                <a:srgbClr val="7030A0"/>
              </a:solidFill>
            </a:endParaRPr>
          </a:p>
        </p:txBody>
      </p:sp>
      <p:sp>
        <p:nvSpPr>
          <p:cNvPr id="18" name="Left-Right Arrow 17"/>
          <p:cNvSpPr/>
          <p:nvPr/>
        </p:nvSpPr>
        <p:spPr>
          <a:xfrm rot="19794984">
            <a:off x="2969900" y="2860382"/>
            <a:ext cx="1994374" cy="2521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p:cNvSpPr/>
          <p:nvPr/>
        </p:nvSpPr>
        <p:spPr>
          <a:xfrm rot="16200000">
            <a:off x="6601467" y="3515235"/>
            <a:ext cx="1309702" cy="2521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p:cNvSpPr/>
          <p:nvPr/>
        </p:nvSpPr>
        <p:spPr>
          <a:xfrm rot="1360786">
            <a:off x="2963827" y="5022645"/>
            <a:ext cx="2781438" cy="2521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4266" y="4974567"/>
            <a:ext cx="5539268" cy="954107"/>
          </a:xfrm>
          <a:prstGeom prst="rect">
            <a:avLst/>
          </a:prstGeom>
          <a:noFill/>
        </p:spPr>
        <p:txBody>
          <a:bodyPr wrap="square" rtlCol="0">
            <a:spAutoFit/>
          </a:bodyPr>
          <a:lstStyle/>
          <a:p>
            <a:pPr algn="ctr"/>
            <a:r>
              <a:rPr lang="en-US" sz="2800" dirty="0" smtClean="0">
                <a:solidFill>
                  <a:srgbClr val="7030A0"/>
                </a:solidFill>
              </a:rPr>
              <a:t>Universal </a:t>
            </a:r>
          </a:p>
          <a:p>
            <a:pPr algn="ctr"/>
            <a:r>
              <a:rPr lang="en-US" sz="2800" dirty="0" smtClean="0">
                <a:solidFill>
                  <a:srgbClr val="7030A0"/>
                </a:solidFill>
              </a:rPr>
              <a:t>Recommender Systems</a:t>
            </a:r>
            <a:endParaRPr lang="en-US" sz="1600" dirty="0">
              <a:solidFill>
                <a:srgbClr val="7030A0"/>
              </a:solidFill>
            </a:endParaRPr>
          </a:p>
        </p:txBody>
      </p:sp>
    </p:spTree>
    <p:extLst>
      <p:ext uri="{BB962C8B-B14F-4D97-AF65-F5344CB8AC3E}">
        <p14:creationId xmlns:p14="http://schemas.microsoft.com/office/powerpoint/2010/main" val="23299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8" grpId="0" animBg="1"/>
      <p:bldP spid="19" grpId="0" animBg="1"/>
      <p:bldP spid="20" grpId="0" animBg="1"/>
      <p:bldP spid="21"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Entity Experience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166</a:t>
            </a:fld>
            <a:endParaRPr lang="en-US"/>
          </a:p>
        </p:txBody>
      </p:sp>
      <p:pic>
        <p:nvPicPr>
          <p:cNvPr id="6" name="Picture 5"/>
          <p:cNvPicPr>
            <a:picLocks noChangeAspect="1"/>
          </p:cNvPicPr>
          <p:nvPr/>
        </p:nvPicPr>
        <p:blipFill>
          <a:blip r:embed="rId2"/>
          <a:stretch>
            <a:fillRect/>
          </a:stretch>
        </p:blipFill>
        <p:spPr>
          <a:xfrm>
            <a:off x="2084706" y="1471243"/>
            <a:ext cx="6082661" cy="860905"/>
          </a:xfrm>
          <a:prstGeom prst="rect">
            <a:avLst/>
          </a:prstGeom>
        </p:spPr>
      </p:pic>
      <p:pic>
        <p:nvPicPr>
          <p:cNvPr id="7" name="Picture 6"/>
          <p:cNvPicPr>
            <a:picLocks noChangeAspect="1"/>
          </p:cNvPicPr>
          <p:nvPr/>
        </p:nvPicPr>
        <p:blipFill>
          <a:blip r:embed="rId3"/>
          <a:stretch>
            <a:fillRect/>
          </a:stretch>
        </p:blipFill>
        <p:spPr>
          <a:xfrm>
            <a:off x="2154449" y="1901696"/>
            <a:ext cx="7551292" cy="1942265"/>
          </a:xfrm>
          <a:prstGeom prst="rect">
            <a:avLst/>
          </a:prstGeom>
        </p:spPr>
      </p:pic>
      <p:pic>
        <p:nvPicPr>
          <p:cNvPr id="9" name="Picture 8"/>
          <p:cNvPicPr>
            <a:picLocks noChangeAspect="1"/>
          </p:cNvPicPr>
          <p:nvPr/>
        </p:nvPicPr>
        <p:blipFill>
          <a:blip r:embed="rId4"/>
          <a:stretch>
            <a:fillRect/>
          </a:stretch>
        </p:blipFill>
        <p:spPr>
          <a:xfrm>
            <a:off x="2154449" y="4008196"/>
            <a:ext cx="6422589" cy="756566"/>
          </a:xfrm>
          <a:prstGeom prst="rect">
            <a:avLst/>
          </a:prstGeom>
        </p:spPr>
      </p:pic>
      <p:pic>
        <p:nvPicPr>
          <p:cNvPr id="10" name="Picture 9"/>
          <p:cNvPicPr>
            <a:picLocks noChangeAspect="1"/>
          </p:cNvPicPr>
          <p:nvPr/>
        </p:nvPicPr>
        <p:blipFill>
          <a:blip r:embed="rId5"/>
          <a:stretch>
            <a:fillRect/>
          </a:stretch>
        </p:blipFill>
        <p:spPr>
          <a:xfrm>
            <a:off x="2154449" y="4470088"/>
            <a:ext cx="7551292" cy="1886262"/>
          </a:xfrm>
          <a:prstGeom prst="rect">
            <a:avLst/>
          </a:prstGeom>
        </p:spPr>
      </p:pic>
    </p:spTree>
    <p:extLst>
      <p:ext uri="{BB962C8B-B14F-4D97-AF65-F5344CB8AC3E}">
        <p14:creationId xmlns:p14="http://schemas.microsoft.com/office/powerpoint/2010/main" val="219132248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Entity Experience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167</a:t>
            </a:fld>
            <a:endParaRPr lang="en-US"/>
          </a:p>
        </p:txBody>
      </p:sp>
      <p:pic>
        <p:nvPicPr>
          <p:cNvPr id="6" name="Picture 5"/>
          <p:cNvPicPr>
            <a:picLocks noChangeAspect="1"/>
          </p:cNvPicPr>
          <p:nvPr/>
        </p:nvPicPr>
        <p:blipFill>
          <a:blip r:embed="rId2"/>
          <a:stretch>
            <a:fillRect/>
          </a:stretch>
        </p:blipFill>
        <p:spPr>
          <a:xfrm>
            <a:off x="1113502" y="2313973"/>
            <a:ext cx="7264461" cy="950042"/>
          </a:xfrm>
          <a:prstGeom prst="rect">
            <a:avLst/>
          </a:prstGeom>
        </p:spPr>
      </p:pic>
      <p:pic>
        <p:nvPicPr>
          <p:cNvPr id="7" name="Picture 6"/>
          <p:cNvPicPr>
            <a:picLocks noChangeAspect="1"/>
          </p:cNvPicPr>
          <p:nvPr/>
        </p:nvPicPr>
        <p:blipFill>
          <a:blip r:embed="rId3"/>
          <a:stretch>
            <a:fillRect/>
          </a:stretch>
        </p:blipFill>
        <p:spPr>
          <a:xfrm>
            <a:off x="1113502" y="2845831"/>
            <a:ext cx="9761344" cy="2291154"/>
          </a:xfrm>
          <a:prstGeom prst="rect">
            <a:avLst/>
          </a:prstGeom>
        </p:spPr>
      </p:pic>
    </p:spTree>
    <p:extLst>
      <p:ext uri="{BB962C8B-B14F-4D97-AF65-F5344CB8AC3E}">
        <p14:creationId xmlns:p14="http://schemas.microsoft.com/office/powerpoint/2010/main" val="29704359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err="1">
                              <a:latin typeface="Cambria Math" panose="02040503050406030204" pitchFamily="18" charset="0"/>
                            </a:rPr>
                            <m:t>𝑢𝑠𝑒𝑟</m:t>
                          </m:r>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grpSp>
        <p:nvGrpSpPr>
          <p:cNvPr id="3" name="Group 2"/>
          <p:cNvGrpSpPr/>
          <p:nvPr/>
        </p:nvGrpSpPr>
        <p:grpSpPr>
          <a:xfrm>
            <a:off x="999689" y="1425391"/>
            <a:ext cx="4232901" cy="2404072"/>
            <a:chOff x="999689" y="1425391"/>
            <a:chExt cx="4232901" cy="2404072"/>
          </a:xfrm>
        </p:grpSpPr>
        <p:pic>
          <p:nvPicPr>
            <p:cNvPr id="31" name="Picture 30"/>
            <p:cNvPicPr>
              <a:picLocks noChangeAspect="1"/>
            </p:cNvPicPr>
            <p:nvPr/>
          </p:nvPicPr>
          <p:blipFill>
            <a:blip r:embed="rId3"/>
            <a:stretch>
              <a:fillRect/>
            </a:stretch>
          </p:blipFill>
          <p:spPr>
            <a:xfrm>
              <a:off x="999689" y="1425391"/>
              <a:ext cx="4229100" cy="628650"/>
            </a:xfrm>
            <a:prstGeom prst="rect">
              <a:avLst/>
            </a:prstGeom>
          </p:spPr>
        </p:pic>
        <p:pic>
          <p:nvPicPr>
            <p:cNvPr id="43" name="Picture 42"/>
            <p:cNvPicPr>
              <a:picLocks noChangeAspect="1"/>
            </p:cNvPicPr>
            <p:nvPr/>
          </p:nvPicPr>
          <p:blipFill>
            <a:blip r:embed="rId4"/>
            <a:stretch>
              <a:fillRect/>
            </a:stretch>
          </p:blipFill>
          <p:spPr>
            <a:xfrm>
              <a:off x="1316106" y="2308964"/>
              <a:ext cx="962025" cy="1457325"/>
            </a:xfrm>
            <a:prstGeom prst="rect">
              <a:avLst/>
            </a:prstGeom>
          </p:spPr>
        </p:pic>
        <p:pic>
          <p:nvPicPr>
            <p:cNvPr id="44" name="Picture 43"/>
            <p:cNvPicPr>
              <a:picLocks noChangeAspect="1"/>
            </p:cNvPicPr>
            <p:nvPr/>
          </p:nvPicPr>
          <p:blipFill>
            <a:blip r:embed="rId5"/>
            <a:stretch>
              <a:fillRect/>
            </a:stretch>
          </p:blipFill>
          <p:spPr>
            <a:xfrm>
              <a:off x="4261040" y="2324513"/>
              <a:ext cx="971550" cy="1504950"/>
            </a:xfrm>
            <a:prstGeom prst="rect">
              <a:avLst/>
            </a:prstGeom>
          </p:spPr>
        </p:pic>
        <p:pic>
          <p:nvPicPr>
            <p:cNvPr id="45" name="Picture 44"/>
            <p:cNvPicPr>
              <a:picLocks noChangeAspect="1"/>
            </p:cNvPicPr>
            <p:nvPr/>
          </p:nvPicPr>
          <p:blipFill>
            <a:blip r:embed="rId6"/>
            <a:stretch>
              <a:fillRect/>
            </a:stretch>
          </p:blipFill>
          <p:spPr>
            <a:xfrm>
              <a:off x="3274348" y="2316670"/>
              <a:ext cx="962025" cy="1470812"/>
            </a:xfrm>
            <a:prstGeom prst="rect">
              <a:avLst/>
            </a:prstGeom>
          </p:spPr>
        </p:pic>
        <p:pic>
          <p:nvPicPr>
            <p:cNvPr id="46" name="Picture 45"/>
            <p:cNvPicPr>
              <a:picLocks noChangeAspect="1"/>
            </p:cNvPicPr>
            <p:nvPr/>
          </p:nvPicPr>
          <p:blipFill>
            <a:blip r:embed="rId7"/>
            <a:stretch>
              <a:fillRect/>
            </a:stretch>
          </p:blipFill>
          <p:spPr>
            <a:xfrm>
              <a:off x="2293243" y="2303005"/>
              <a:ext cx="971550" cy="1514475"/>
            </a:xfrm>
            <a:prstGeom prst="rect">
              <a:avLst/>
            </a:prstGeom>
          </p:spPr>
        </p:pic>
        <p:sp>
          <p:nvSpPr>
            <p:cNvPr id="23" name="TextBox 22"/>
            <p:cNvSpPr txBox="1"/>
            <p:nvPr/>
          </p:nvSpPr>
          <p:spPr>
            <a:xfrm>
              <a:off x="1226982" y="2003646"/>
              <a:ext cx="3166636" cy="369332"/>
            </a:xfrm>
            <a:prstGeom prst="rect">
              <a:avLst/>
            </a:prstGeom>
            <a:noFill/>
          </p:spPr>
          <p:txBody>
            <a:bodyPr wrap="none" rtlCol="0">
              <a:spAutoFit/>
            </a:bodyPr>
            <a:lstStyle/>
            <a:p>
              <a:r>
                <a:rPr lang="en-US" dirty="0" smtClean="0"/>
                <a:t>Movie recommendation </a:t>
              </a:r>
              <a:r>
                <a:rPr lang="en-US" dirty="0" smtClean="0">
                  <a:solidFill>
                    <a:srgbClr val="FF0000"/>
                  </a:solidFill>
                </a:rPr>
                <a:t>for you</a:t>
              </a:r>
              <a:endParaRPr lang="en-US" dirty="0">
                <a:solidFill>
                  <a:srgbClr val="FF0000"/>
                </a:solidFill>
              </a:endParaRPr>
            </a:p>
          </p:txBody>
        </p:sp>
      </p:grpSp>
      <p:grpSp>
        <p:nvGrpSpPr>
          <p:cNvPr id="5" name="Group 4"/>
          <p:cNvGrpSpPr/>
          <p:nvPr/>
        </p:nvGrpSpPr>
        <p:grpSpPr>
          <a:xfrm>
            <a:off x="961589" y="3922692"/>
            <a:ext cx="4267200" cy="2462687"/>
            <a:chOff x="961589" y="3922692"/>
            <a:chExt cx="4267200" cy="2462687"/>
          </a:xfrm>
        </p:grpSpPr>
        <p:pic>
          <p:nvPicPr>
            <p:cNvPr id="33" name="Picture 32"/>
            <p:cNvPicPr>
              <a:picLocks noChangeAspect="1"/>
            </p:cNvPicPr>
            <p:nvPr/>
          </p:nvPicPr>
          <p:blipFill>
            <a:blip r:embed="rId8"/>
            <a:stretch>
              <a:fillRect/>
            </a:stretch>
          </p:blipFill>
          <p:spPr>
            <a:xfrm>
              <a:off x="961589" y="3922692"/>
              <a:ext cx="4267200" cy="495300"/>
            </a:xfrm>
            <a:prstGeom prst="rect">
              <a:avLst/>
            </a:prstGeom>
          </p:spPr>
        </p:pic>
        <p:pic>
          <p:nvPicPr>
            <p:cNvPr id="35" name="Picture 34"/>
            <p:cNvPicPr>
              <a:picLocks noChangeAspect="1"/>
            </p:cNvPicPr>
            <p:nvPr/>
          </p:nvPicPr>
          <p:blipFill>
            <a:blip r:embed="rId9"/>
            <a:stretch>
              <a:fillRect/>
            </a:stretch>
          </p:blipFill>
          <p:spPr>
            <a:xfrm>
              <a:off x="1311711" y="4867775"/>
              <a:ext cx="971550" cy="1485900"/>
            </a:xfrm>
            <a:prstGeom prst="rect">
              <a:avLst/>
            </a:prstGeom>
          </p:spPr>
        </p:pic>
        <p:pic>
          <p:nvPicPr>
            <p:cNvPr id="36" name="Picture 35"/>
            <p:cNvPicPr>
              <a:picLocks noChangeAspect="1"/>
            </p:cNvPicPr>
            <p:nvPr/>
          </p:nvPicPr>
          <p:blipFill>
            <a:blip r:embed="rId10"/>
            <a:stretch>
              <a:fillRect/>
            </a:stretch>
          </p:blipFill>
          <p:spPr>
            <a:xfrm>
              <a:off x="2298403" y="4876484"/>
              <a:ext cx="971550" cy="1485900"/>
            </a:xfrm>
            <a:prstGeom prst="rect">
              <a:avLst/>
            </a:prstGeom>
          </p:spPr>
        </p:pic>
        <p:pic>
          <p:nvPicPr>
            <p:cNvPr id="37" name="Picture 36"/>
            <p:cNvPicPr>
              <a:picLocks noChangeAspect="1"/>
            </p:cNvPicPr>
            <p:nvPr/>
          </p:nvPicPr>
          <p:blipFill>
            <a:blip r:embed="rId11"/>
            <a:stretch>
              <a:fillRect/>
            </a:stretch>
          </p:blipFill>
          <p:spPr>
            <a:xfrm>
              <a:off x="3280445" y="4880430"/>
              <a:ext cx="981075" cy="1495425"/>
            </a:xfrm>
            <a:prstGeom prst="rect">
              <a:avLst/>
            </a:prstGeom>
          </p:spPr>
        </p:pic>
        <p:pic>
          <p:nvPicPr>
            <p:cNvPr id="38" name="Picture 37"/>
            <p:cNvPicPr>
              <a:picLocks noChangeAspect="1"/>
            </p:cNvPicPr>
            <p:nvPr/>
          </p:nvPicPr>
          <p:blipFill>
            <a:blip r:embed="rId12"/>
            <a:stretch>
              <a:fillRect/>
            </a:stretch>
          </p:blipFill>
          <p:spPr>
            <a:xfrm>
              <a:off x="4276289" y="4870904"/>
              <a:ext cx="952500" cy="1514475"/>
            </a:xfrm>
            <a:prstGeom prst="rect">
              <a:avLst/>
            </a:prstGeom>
          </p:spPr>
        </p:pic>
        <p:sp>
          <p:nvSpPr>
            <p:cNvPr id="24" name="TextBox 23"/>
            <p:cNvSpPr txBox="1"/>
            <p:nvPr/>
          </p:nvSpPr>
          <p:spPr>
            <a:xfrm>
              <a:off x="1226982" y="4428251"/>
              <a:ext cx="3045834" cy="369332"/>
            </a:xfrm>
            <a:prstGeom prst="rect">
              <a:avLst/>
            </a:prstGeom>
            <a:noFill/>
          </p:spPr>
          <p:txBody>
            <a:bodyPr wrap="none" rtlCol="0">
              <a:spAutoFit/>
            </a:bodyPr>
            <a:lstStyle/>
            <a:p>
              <a:r>
                <a:rPr lang="en-US" dirty="0" smtClean="0"/>
                <a:t>Book recommendation </a:t>
              </a:r>
              <a:r>
                <a:rPr lang="en-US" dirty="0" smtClean="0">
                  <a:solidFill>
                    <a:srgbClr val="FF0000"/>
                  </a:solidFill>
                </a:rPr>
                <a:t>for you</a:t>
              </a:r>
              <a:endParaRPr lang="en-US" dirty="0">
                <a:solidFill>
                  <a:srgbClr val="FF0000"/>
                </a:solidFill>
              </a:endParaRPr>
            </a:p>
          </p:txBody>
        </p:sp>
      </p:grpSp>
      <p:grpSp>
        <p:nvGrpSpPr>
          <p:cNvPr id="4" name="Group 3"/>
          <p:cNvGrpSpPr/>
          <p:nvPr/>
        </p:nvGrpSpPr>
        <p:grpSpPr>
          <a:xfrm>
            <a:off x="5817456" y="1425391"/>
            <a:ext cx="4539158" cy="2415602"/>
            <a:chOff x="5817456" y="1425391"/>
            <a:chExt cx="4539158" cy="2415602"/>
          </a:xfrm>
        </p:grpSpPr>
        <p:pic>
          <p:nvPicPr>
            <p:cNvPr id="9" name="Picture 8"/>
            <p:cNvPicPr>
              <a:picLocks noChangeAspect="1"/>
            </p:cNvPicPr>
            <p:nvPr/>
          </p:nvPicPr>
          <p:blipFill rotWithShape="1">
            <a:blip r:embed="rId13"/>
            <a:srcRect l="2073" t="3061" r="1" b="2487"/>
            <a:stretch/>
          </p:blipFill>
          <p:spPr>
            <a:xfrm>
              <a:off x="6058143" y="2316671"/>
              <a:ext cx="1056860" cy="1524322"/>
            </a:xfrm>
            <a:prstGeom prst="rect">
              <a:avLst/>
            </a:prstGeom>
          </p:spPr>
        </p:pic>
        <p:pic>
          <p:nvPicPr>
            <p:cNvPr id="10" name="Picture 9"/>
            <p:cNvPicPr>
              <a:picLocks noChangeAspect="1"/>
            </p:cNvPicPr>
            <p:nvPr/>
          </p:nvPicPr>
          <p:blipFill rotWithShape="1">
            <a:blip r:embed="rId14"/>
            <a:srcRect t="2595" b="1"/>
            <a:stretch/>
          </p:blipFill>
          <p:spPr>
            <a:xfrm>
              <a:off x="7164560" y="2303005"/>
              <a:ext cx="1030980" cy="1515631"/>
            </a:xfrm>
            <a:prstGeom prst="rect">
              <a:avLst/>
            </a:prstGeom>
          </p:spPr>
        </p:pic>
        <p:pic>
          <p:nvPicPr>
            <p:cNvPr id="11" name="Picture 10"/>
            <p:cNvPicPr>
              <a:picLocks noChangeAspect="1"/>
            </p:cNvPicPr>
            <p:nvPr/>
          </p:nvPicPr>
          <p:blipFill>
            <a:blip r:embed="rId15"/>
            <a:stretch>
              <a:fillRect/>
            </a:stretch>
          </p:blipFill>
          <p:spPr>
            <a:xfrm>
              <a:off x="8245097" y="2299305"/>
              <a:ext cx="1030980" cy="1508980"/>
            </a:xfrm>
            <a:prstGeom prst="rect">
              <a:avLst/>
            </a:prstGeom>
          </p:spPr>
        </p:pic>
        <p:pic>
          <p:nvPicPr>
            <p:cNvPr id="12" name="Picture 11"/>
            <p:cNvPicPr>
              <a:picLocks noChangeAspect="1"/>
            </p:cNvPicPr>
            <p:nvPr/>
          </p:nvPicPr>
          <p:blipFill rotWithShape="1">
            <a:blip r:embed="rId16"/>
            <a:srcRect t="3028"/>
            <a:stretch/>
          </p:blipFill>
          <p:spPr>
            <a:xfrm>
              <a:off x="9325634" y="2293159"/>
              <a:ext cx="1030980" cy="1524321"/>
            </a:xfrm>
            <a:prstGeom prst="rect">
              <a:avLst/>
            </a:prstGeom>
          </p:spPr>
        </p:pic>
        <p:pic>
          <p:nvPicPr>
            <p:cNvPr id="32" name="Picture 31"/>
            <p:cNvPicPr>
              <a:picLocks noChangeAspect="1"/>
            </p:cNvPicPr>
            <p:nvPr/>
          </p:nvPicPr>
          <p:blipFill>
            <a:blip r:embed="rId17"/>
            <a:stretch>
              <a:fillRect/>
            </a:stretch>
          </p:blipFill>
          <p:spPr>
            <a:xfrm>
              <a:off x="5817456" y="1425391"/>
              <a:ext cx="4343400" cy="485775"/>
            </a:xfrm>
            <a:prstGeom prst="rect">
              <a:avLst/>
            </a:prstGeom>
          </p:spPr>
        </p:pic>
        <p:sp>
          <p:nvSpPr>
            <p:cNvPr id="25" name="TextBox 24"/>
            <p:cNvSpPr txBox="1"/>
            <p:nvPr/>
          </p:nvSpPr>
          <p:spPr>
            <a:xfrm>
              <a:off x="5963626" y="1986594"/>
              <a:ext cx="3588996" cy="369332"/>
            </a:xfrm>
            <a:prstGeom prst="rect">
              <a:avLst/>
            </a:prstGeom>
            <a:noFill/>
          </p:spPr>
          <p:txBody>
            <a:bodyPr wrap="none" rtlCol="0">
              <a:spAutoFit/>
            </a:bodyPr>
            <a:lstStyle/>
            <a:p>
              <a:r>
                <a:rPr lang="en-US" dirty="0" smtClean="0"/>
                <a:t>Restaurant recommendation </a:t>
              </a:r>
              <a:r>
                <a:rPr lang="en-US" dirty="0" smtClean="0">
                  <a:solidFill>
                    <a:srgbClr val="FF0000"/>
                  </a:solidFill>
                </a:rPr>
                <a:t>for you</a:t>
              </a:r>
              <a:endParaRPr lang="en-US" dirty="0">
                <a:solidFill>
                  <a:srgbClr val="FF0000"/>
                </a:solidFill>
              </a:endParaRPr>
            </a:p>
          </p:txBody>
        </p:sp>
      </p:grpSp>
      <p:grpSp>
        <p:nvGrpSpPr>
          <p:cNvPr id="6" name="Group 5"/>
          <p:cNvGrpSpPr/>
          <p:nvPr/>
        </p:nvGrpSpPr>
        <p:grpSpPr>
          <a:xfrm>
            <a:off x="5893656" y="3899607"/>
            <a:ext cx="4450201" cy="2511033"/>
            <a:chOff x="5893656" y="3899607"/>
            <a:chExt cx="4450201" cy="2511033"/>
          </a:xfrm>
        </p:grpSpPr>
        <p:pic>
          <p:nvPicPr>
            <p:cNvPr id="34" name="Picture 33"/>
            <p:cNvPicPr>
              <a:picLocks noChangeAspect="1"/>
            </p:cNvPicPr>
            <p:nvPr/>
          </p:nvPicPr>
          <p:blipFill>
            <a:blip r:embed="rId18"/>
            <a:stretch>
              <a:fillRect/>
            </a:stretch>
          </p:blipFill>
          <p:spPr>
            <a:xfrm>
              <a:off x="5893656" y="3899607"/>
              <a:ext cx="4267200" cy="542925"/>
            </a:xfrm>
            <a:prstGeom prst="rect">
              <a:avLst/>
            </a:prstGeom>
          </p:spPr>
        </p:pic>
        <p:pic>
          <p:nvPicPr>
            <p:cNvPr id="39" name="Picture 38"/>
            <p:cNvPicPr>
              <a:picLocks noChangeAspect="1"/>
            </p:cNvPicPr>
            <p:nvPr/>
          </p:nvPicPr>
          <p:blipFill>
            <a:blip r:embed="rId19"/>
            <a:stretch>
              <a:fillRect/>
            </a:stretch>
          </p:blipFill>
          <p:spPr>
            <a:xfrm>
              <a:off x="6122593" y="4837939"/>
              <a:ext cx="1018223" cy="1572701"/>
            </a:xfrm>
            <a:prstGeom prst="rect">
              <a:avLst/>
            </a:prstGeom>
          </p:spPr>
        </p:pic>
        <p:pic>
          <p:nvPicPr>
            <p:cNvPr id="40" name="Picture 39"/>
            <p:cNvPicPr>
              <a:picLocks noChangeAspect="1"/>
            </p:cNvPicPr>
            <p:nvPr/>
          </p:nvPicPr>
          <p:blipFill>
            <a:blip r:embed="rId20"/>
            <a:stretch>
              <a:fillRect/>
            </a:stretch>
          </p:blipFill>
          <p:spPr>
            <a:xfrm>
              <a:off x="7176942" y="4798652"/>
              <a:ext cx="1028304" cy="1562619"/>
            </a:xfrm>
            <a:prstGeom prst="rect">
              <a:avLst/>
            </a:prstGeom>
          </p:spPr>
        </p:pic>
        <p:pic>
          <p:nvPicPr>
            <p:cNvPr id="41" name="Picture 40"/>
            <p:cNvPicPr>
              <a:picLocks noChangeAspect="1"/>
            </p:cNvPicPr>
            <p:nvPr/>
          </p:nvPicPr>
          <p:blipFill>
            <a:blip r:embed="rId21"/>
            <a:stretch>
              <a:fillRect/>
            </a:stretch>
          </p:blipFill>
          <p:spPr>
            <a:xfrm>
              <a:off x="8241372" y="4789985"/>
              <a:ext cx="1038386" cy="1562620"/>
            </a:xfrm>
            <a:prstGeom prst="rect">
              <a:avLst/>
            </a:prstGeom>
          </p:spPr>
        </p:pic>
        <p:pic>
          <p:nvPicPr>
            <p:cNvPr id="42" name="Picture 41"/>
            <p:cNvPicPr>
              <a:picLocks noChangeAspect="1"/>
            </p:cNvPicPr>
            <p:nvPr/>
          </p:nvPicPr>
          <p:blipFill>
            <a:blip r:embed="rId22"/>
            <a:stretch>
              <a:fillRect/>
            </a:stretch>
          </p:blipFill>
          <p:spPr>
            <a:xfrm>
              <a:off x="9325634" y="4788570"/>
              <a:ext cx="1018223" cy="1582782"/>
            </a:xfrm>
            <a:prstGeom prst="rect">
              <a:avLst/>
            </a:prstGeom>
          </p:spPr>
        </p:pic>
        <p:sp>
          <p:nvSpPr>
            <p:cNvPr id="26" name="TextBox 25"/>
            <p:cNvSpPr txBox="1"/>
            <p:nvPr/>
          </p:nvSpPr>
          <p:spPr>
            <a:xfrm>
              <a:off x="5986360" y="4412725"/>
              <a:ext cx="3780009" cy="369332"/>
            </a:xfrm>
            <a:prstGeom prst="rect">
              <a:avLst/>
            </a:prstGeom>
            <a:noFill/>
          </p:spPr>
          <p:txBody>
            <a:bodyPr wrap="none" rtlCol="0">
              <a:spAutoFit/>
            </a:bodyPr>
            <a:lstStyle/>
            <a:p>
              <a:r>
                <a:rPr lang="en-US" dirty="0" smtClean="0"/>
                <a:t>Music album recommendation </a:t>
              </a:r>
              <a:r>
                <a:rPr lang="en-US" dirty="0" smtClean="0">
                  <a:solidFill>
                    <a:srgbClr val="FF0000"/>
                  </a:solidFill>
                </a:rPr>
                <a:t>for you</a:t>
              </a:r>
              <a:endParaRPr lang="en-US" dirty="0">
                <a:solidFill>
                  <a:srgbClr val="FF0000"/>
                </a:solidFill>
              </a:endParaRPr>
            </a:p>
          </p:txBody>
        </p:sp>
      </p:grpSp>
    </p:spTree>
    <p:extLst>
      <p:ext uri="{BB962C8B-B14F-4D97-AF65-F5344CB8AC3E}">
        <p14:creationId xmlns:p14="http://schemas.microsoft.com/office/powerpoint/2010/main" val="9282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err="1">
                              <a:latin typeface="Cambria Math" panose="02040503050406030204" pitchFamily="18" charset="0"/>
                            </a:rPr>
                            <m:t>𝑢𝑠𝑒𝑟</m:t>
                          </m:r>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169</a:t>
            </a:fld>
            <a:endParaRPr lang="en-US"/>
          </a:p>
        </p:txBody>
      </p:sp>
      <p:grpSp>
        <p:nvGrpSpPr>
          <p:cNvPr id="33" name="Group 32"/>
          <p:cNvGrpSpPr/>
          <p:nvPr/>
        </p:nvGrpSpPr>
        <p:grpSpPr>
          <a:xfrm>
            <a:off x="1078459" y="2198938"/>
            <a:ext cx="3955309" cy="1853528"/>
            <a:chOff x="1078459" y="2198938"/>
            <a:chExt cx="3955309" cy="1853528"/>
          </a:xfrm>
        </p:grpSpPr>
        <p:sp>
          <p:nvSpPr>
            <p:cNvPr id="6" name="TextBox 5"/>
            <p:cNvSpPr txBox="1"/>
            <p:nvPr/>
          </p:nvSpPr>
          <p:spPr>
            <a:xfrm>
              <a:off x="1078459" y="2198938"/>
              <a:ext cx="3153812" cy="369332"/>
            </a:xfrm>
            <a:prstGeom prst="rect">
              <a:avLst/>
            </a:prstGeom>
            <a:noFill/>
          </p:spPr>
          <p:txBody>
            <a:bodyPr wrap="none" rtlCol="0">
              <a:spAutoFit/>
            </a:bodyPr>
            <a:lstStyle/>
            <a:p>
              <a:r>
                <a:rPr lang="en-US" dirty="0"/>
                <a:t>movie </a:t>
              </a:r>
              <a:r>
                <a:rPr lang="en-US" dirty="0" smtClean="0"/>
                <a:t>recommendation </a:t>
              </a:r>
              <a:r>
                <a:rPr lang="en-US" dirty="0" smtClean="0">
                  <a:solidFill>
                    <a:srgbClr val="FF0000"/>
                  </a:solidFill>
                </a:rPr>
                <a:t>for you</a:t>
              </a:r>
              <a:endParaRPr lang="en-US"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04" y="2680866"/>
              <a:ext cx="914400" cy="1371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117" y="2680866"/>
              <a:ext cx="914400" cy="13716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2098" y="2680866"/>
              <a:ext cx="914400" cy="13716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9368" y="2680866"/>
              <a:ext cx="914400" cy="1371600"/>
            </a:xfrm>
            <a:prstGeom prst="rect">
              <a:avLst/>
            </a:prstGeom>
          </p:spPr>
        </p:pic>
      </p:grpSp>
      <p:grpSp>
        <p:nvGrpSpPr>
          <p:cNvPr id="34" name="Group 33"/>
          <p:cNvGrpSpPr/>
          <p:nvPr/>
        </p:nvGrpSpPr>
        <p:grpSpPr>
          <a:xfrm>
            <a:off x="5942084" y="2178692"/>
            <a:ext cx="4036306" cy="1839876"/>
            <a:chOff x="5942084" y="2178692"/>
            <a:chExt cx="4036306" cy="1839876"/>
          </a:xfrm>
        </p:grpSpPr>
        <p:pic>
          <p:nvPicPr>
            <p:cNvPr id="11" name="Picture 10"/>
            <p:cNvPicPr>
              <a:picLocks noChangeAspect="1"/>
            </p:cNvPicPr>
            <p:nvPr/>
          </p:nvPicPr>
          <p:blipFill rotWithShape="1">
            <a:blip r:embed="rId7"/>
            <a:srcRect l="2073" t="3061" r="1" b="2487"/>
            <a:stretch/>
          </p:blipFill>
          <p:spPr>
            <a:xfrm>
              <a:off x="6066966" y="2674321"/>
              <a:ext cx="914400" cy="1318851"/>
            </a:xfrm>
            <a:prstGeom prst="rect">
              <a:avLst/>
            </a:prstGeom>
          </p:spPr>
        </p:pic>
        <p:pic>
          <p:nvPicPr>
            <p:cNvPr id="12" name="Picture 11"/>
            <p:cNvPicPr>
              <a:picLocks noChangeAspect="1"/>
            </p:cNvPicPr>
            <p:nvPr/>
          </p:nvPicPr>
          <p:blipFill rotWithShape="1">
            <a:blip r:embed="rId8"/>
            <a:srcRect t="2595" b="1"/>
            <a:stretch/>
          </p:blipFill>
          <p:spPr>
            <a:xfrm>
              <a:off x="7046705" y="2674320"/>
              <a:ext cx="914400" cy="1344248"/>
            </a:xfrm>
            <a:prstGeom prst="rect">
              <a:avLst/>
            </a:prstGeom>
          </p:spPr>
        </p:pic>
        <p:pic>
          <p:nvPicPr>
            <p:cNvPr id="13" name="Picture 12"/>
            <p:cNvPicPr>
              <a:picLocks noChangeAspect="1"/>
            </p:cNvPicPr>
            <p:nvPr/>
          </p:nvPicPr>
          <p:blipFill>
            <a:blip r:embed="rId9"/>
            <a:stretch>
              <a:fillRect/>
            </a:stretch>
          </p:blipFill>
          <p:spPr>
            <a:xfrm>
              <a:off x="8062158" y="2674321"/>
              <a:ext cx="914400" cy="1338349"/>
            </a:xfrm>
            <a:prstGeom prst="rect">
              <a:avLst/>
            </a:prstGeom>
          </p:spPr>
        </p:pic>
        <p:pic>
          <p:nvPicPr>
            <p:cNvPr id="14" name="Picture 13"/>
            <p:cNvPicPr>
              <a:picLocks noChangeAspect="1"/>
            </p:cNvPicPr>
            <p:nvPr/>
          </p:nvPicPr>
          <p:blipFill rotWithShape="1">
            <a:blip r:embed="rId10"/>
            <a:srcRect t="3028"/>
            <a:stretch/>
          </p:blipFill>
          <p:spPr>
            <a:xfrm>
              <a:off x="9063990" y="2674320"/>
              <a:ext cx="914400" cy="1342510"/>
            </a:xfrm>
            <a:prstGeom prst="rect">
              <a:avLst/>
            </a:prstGeom>
          </p:spPr>
        </p:pic>
        <p:sp>
          <p:nvSpPr>
            <p:cNvPr id="15" name="TextBox 14"/>
            <p:cNvSpPr txBox="1"/>
            <p:nvPr/>
          </p:nvSpPr>
          <p:spPr>
            <a:xfrm>
              <a:off x="5942084" y="2178692"/>
              <a:ext cx="3545138" cy="369332"/>
            </a:xfrm>
            <a:prstGeom prst="rect">
              <a:avLst/>
            </a:prstGeom>
            <a:noFill/>
          </p:spPr>
          <p:txBody>
            <a:bodyPr wrap="none" rtlCol="0">
              <a:spAutoFit/>
            </a:bodyPr>
            <a:lstStyle/>
            <a:p>
              <a:r>
                <a:rPr lang="en-US" dirty="0"/>
                <a:t>restaurant </a:t>
              </a:r>
              <a:r>
                <a:rPr lang="en-US" dirty="0" smtClean="0"/>
                <a:t>recommendation </a:t>
              </a:r>
              <a:r>
                <a:rPr lang="en-US" dirty="0" smtClean="0">
                  <a:solidFill>
                    <a:srgbClr val="FF0000"/>
                  </a:solidFill>
                </a:rPr>
                <a:t>for you</a:t>
              </a:r>
              <a:endParaRPr lang="en-US" dirty="0">
                <a:solidFill>
                  <a:srgbClr val="FF0000"/>
                </a:solidFill>
              </a:endParaRPr>
            </a:p>
          </p:txBody>
        </p:sp>
      </p:grpSp>
      <p:grpSp>
        <p:nvGrpSpPr>
          <p:cNvPr id="35" name="Group 34"/>
          <p:cNvGrpSpPr/>
          <p:nvPr/>
        </p:nvGrpSpPr>
        <p:grpSpPr>
          <a:xfrm>
            <a:off x="1118698" y="4337458"/>
            <a:ext cx="4360555" cy="1753302"/>
            <a:chOff x="1118698" y="4337458"/>
            <a:chExt cx="4360555" cy="1753302"/>
          </a:xfrm>
        </p:grpSpPr>
        <p:sp>
          <p:nvSpPr>
            <p:cNvPr id="16" name="TextBox 15"/>
            <p:cNvSpPr txBox="1"/>
            <p:nvPr/>
          </p:nvSpPr>
          <p:spPr>
            <a:xfrm>
              <a:off x="1118698" y="4337458"/>
              <a:ext cx="4086696" cy="369332"/>
            </a:xfrm>
            <a:prstGeom prst="rect">
              <a:avLst/>
            </a:prstGeom>
            <a:noFill/>
          </p:spPr>
          <p:txBody>
            <a:bodyPr wrap="none" rtlCol="0">
              <a:spAutoFit/>
            </a:bodyPr>
            <a:lstStyle/>
            <a:p>
              <a:r>
                <a:rPr lang="en-US" dirty="0"/>
                <a:t>point of interest </a:t>
              </a:r>
              <a:r>
                <a:rPr lang="en-US" dirty="0" smtClean="0"/>
                <a:t>recommendation </a:t>
              </a:r>
              <a:r>
                <a:rPr lang="en-US" dirty="0" smtClean="0">
                  <a:solidFill>
                    <a:srgbClr val="FF0000"/>
                  </a:solidFill>
                </a:rPr>
                <a:t>for you</a:t>
              </a:r>
              <a:endParaRPr lang="en-US" dirty="0">
                <a:solidFill>
                  <a:srgbClr val="FF0000"/>
                </a:solidFill>
              </a:endParaRPr>
            </a:p>
          </p:txBody>
        </p:sp>
        <p:pic>
          <p:nvPicPr>
            <p:cNvPr id="18" name="Picture 17"/>
            <p:cNvPicPr>
              <a:picLocks noChangeAspect="1"/>
            </p:cNvPicPr>
            <p:nvPr/>
          </p:nvPicPr>
          <p:blipFill>
            <a:blip r:embed="rId11"/>
            <a:stretch>
              <a:fillRect/>
            </a:stretch>
          </p:blipFill>
          <p:spPr>
            <a:xfrm>
              <a:off x="1242467" y="4805734"/>
              <a:ext cx="1028007" cy="1280160"/>
            </a:xfrm>
            <a:prstGeom prst="rect">
              <a:avLst/>
            </a:prstGeom>
          </p:spPr>
        </p:pic>
        <p:pic>
          <p:nvPicPr>
            <p:cNvPr id="19" name="Picture 18"/>
            <p:cNvPicPr>
              <a:picLocks noChangeAspect="1"/>
            </p:cNvPicPr>
            <p:nvPr/>
          </p:nvPicPr>
          <p:blipFill>
            <a:blip r:embed="rId12"/>
            <a:stretch>
              <a:fillRect/>
            </a:stretch>
          </p:blipFill>
          <p:spPr>
            <a:xfrm>
              <a:off x="2296068" y="4810600"/>
              <a:ext cx="1018521" cy="1280160"/>
            </a:xfrm>
            <a:prstGeom prst="rect">
              <a:avLst/>
            </a:prstGeom>
          </p:spPr>
        </p:pic>
        <p:pic>
          <p:nvPicPr>
            <p:cNvPr id="20" name="Picture 19"/>
            <p:cNvPicPr>
              <a:picLocks noChangeAspect="1"/>
            </p:cNvPicPr>
            <p:nvPr/>
          </p:nvPicPr>
          <p:blipFill rotWithShape="1">
            <a:blip r:embed="rId13"/>
            <a:srcRect t="3274" b="7247"/>
            <a:stretch/>
          </p:blipFill>
          <p:spPr>
            <a:xfrm>
              <a:off x="3339170" y="4810600"/>
              <a:ext cx="1023285" cy="1280160"/>
            </a:xfrm>
            <a:prstGeom prst="rect">
              <a:avLst/>
            </a:prstGeom>
          </p:spPr>
        </p:pic>
        <p:pic>
          <p:nvPicPr>
            <p:cNvPr id="21" name="Picture 20"/>
            <p:cNvPicPr>
              <a:picLocks noChangeAspect="1"/>
            </p:cNvPicPr>
            <p:nvPr/>
          </p:nvPicPr>
          <p:blipFill rotWithShape="1">
            <a:blip r:embed="rId14"/>
            <a:srcRect t="3340" b="7376"/>
            <a:stretch/>
          </p:blipFill>
          <p:spPr>
            <a:xfrm>
              <a:off x="4427794" y="4810600"/>
              <a:ext cx="1051459" cy="1280160"/>
            </a:xfrm>
            <a:prstGeom prst="rect">
              <a:avLst/>
            </a:prstGeom>
          </p:spPr>
        </p:pic>
      </p:grpSp>
      <p:grpSp>
        <p:nvGrpSpPr>
          <p:cNvPr id="36" name="Group 35"/>
          <p:cNvGrpSpPr/>
          <p:nvPr/>
        </p:nvGrpSpPr>
        <p:grpSpPr>
          <a:xfrm>
            <a:off x="5969881" y="4322608"/>
            <a:ext cx="3966213" cy="1989292"/>
            <a:chOff x="5969881" y="4322608"/>
            <a:chExt cx="3966213" cy="1989292"/>
          </a:xfrm>
        </p:grpSpPr>
        <p:sp>
          <p:nvSpPr>
            <p:cNvPr id="17" name="TextBox 16"/>
            <p:cNvSpPr txBox="1"/>
            <p:nvPr/>
          </p:nvSpPr>
          <p:spPr>
            <a:xfrm>
              <a:off x="5969881" y="4322608"/>
              <a:ext cx="3104440" cy="369332"/>
            </a:xfrm>
            <a:prstGeom prst="rect">
              <a:avLst/>
            </a:prstGeom>
            <a:noFill/>
          </p:spPr>
          <p:txBody>
            <a:bodyPr wrap="none" rtlCol="0">
              <a:spAutoFit/>
            </a:bodyPr>
            <a:lstStyle/>
            <a:p>
              <a:r>
                <a:rPr lang="en-US" dirty="0"/>
                <a:t>event </a:t>
              </a:r>
              <a:r>
                <a:rPr lang="en-US" dirty="0" smtClean="0"/>
                <a:t>recommendation </a:t>
              </a:r>
              <a:r>
                <a:rPr lang="en-US" dirty="0" smtClean="0">
                  <a:solidFill>
                    <a:srgbClr val="FF0000"/>
                  </a:solidFill>
                </a:rPr>
                <a:t>for you</a:t>
              </a:r>
              <a:endParaRPr lang="en-US" dirty="0">
                <a:solidFill>
                  <a:srgbClr val="FF0000"/>
                </a:solidFill>
              </a:endParaRPr>
            </a:p>
          </p:txBody>
        </p:sp>
        <p:grpSp>
          <p:nvGrpSpPr>
            <p:cNvPr id="22" name="Group 21"/>
            <p:cNvGrpSpPr/>
            <p:nvPr/>
          </p:nvGrpSpPr>
          <p:grpSpPr>
            <a:xfrm>
              <a:off x="6058947" y="4801479"/>
              <a:ext cx="914400" cy="1281166"/>
              <a:chOff x="4945084" y="4618339"/>
              <a:chExt cx="1143000" cy="1468190"/>
            </a:xfrm>
          </p:grpSpPr>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45084" y="5362629"/>
                <a:ext cx="1143000" cy="723900"/>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45084" y="4618339"/>
                <a:ext cx="1143000" cy="723900"/>
              </a:xfrm>
              <a:prstGeom prst="rect">
                <a:avLst/>
              </a:prstGeom>
            </p:spPr>
          </p:pic>
        </p:grpSp>
        <p:sp>
          <p:nvSpPr>
            <p:cNvPr id="25" name="TextBox 24"/>
            <p:cNvSpPr txBox="1"/>
            <p:nvPr/>
          </p:nvSpPr>
          <p:spPr>
            <a:xfrm>
              <a:off x="6246682" y="6065679"/>
              <a:ext cx="538930" cy="246221"/>
            </a:xfrm>
            <a:prstGeom prst="rect">
              <a:avLst/>
            </a:prstGeom>
            <a:noFill/>
          </p:spPr>
          <p:txBody>
            <a:bodyPr wrap="none" rtlCol="0">
              <a:spAutoFit/>
            </a:bodyPr>
            <a:lstStyle/>
            <a:p>
              <a:r>
                <a:rPr lang="en-US" sz="1000" dirty="0" err="1"/>
                <a:t>dec</a:t>
              </a:r>
              <a:r>
                <a:rPr lang="en-US" sz="1000" dirty="0"/>
                <a:t> 5</a:t>
              </a:r>
              <a:r>
                <a:rPr lang="en-US" sz="1000" baseline="30000" dirty="0"/>
                <a:t>th</a:t>
              </a:r>
              <a:endParaRPr lang="en-US" sz="1000" dirty="0"/>
            </a:p>
          </p:txBody>
        </p:sp>
        <p:pic>
          <p:nvPicPr>
            <p:cNvPr id="26" name="Picture 25"/>
            <p:cNvPicPr>
              <a:picLocks noChangeAspect="1"/>
            </p:cNvPicPr>
            <p:nvPr/>
          </p:nvPicPr>
          <p:blipFill>
            <a:blip r:embed="rId17"/>
            <a:stretch>
              <a:fillRect/>
            </a:stretch>
          </p:blipFill>
          <p:spPr>
            <a:xfrm>
              <a:off x="7020443" y="4832015"/>
              <a:ext cx="914400" cy="1124125"/>
            </a:xfrm>
            <a:prstGeom prst="rect">
              <a:avLst/>
            </a:prstGeom>
          </p:spPr>
        </p:pic>
        <p:sp>
          <p:nvSpPr>
            <p:cNvPr id="27" name="TextBox 26"/>
            <p:cNvSpPr txBox="1"/>
            <p:nvPr/>
          </p:nvSpPr>
          <p:spPr>
            <a:xfrm>
              <a:off x="7211365" y="6065679"/>
              <a:ext cx="604653" cy="246221"/>
            </a:xfrm>
            <a:prstGeom prst="rect">
              <a:avLst/>
            </a:prstGeom>
            <a:noFill/>
          </p:spPr>
          <p:txBody>
            <a:bodyPr wrap="none" rtlCol="0">
              <a:spAutoFit/>
            </a:bodyPr>
            <a:lstStyle/>
            <a:p>
              <a:r>
                <a:rPr lang="en-US" sz="1000" dirty="0" err="1"/>
                <a:t>dec</a:t>
              </a:r>
              <a:r>
                <a:rPr lang="en-US" sz="1000" dirty="0"/>
                <a:t> 13</a:t>
              </a:r>
              <a:r>
                <a:rPr lang="en-US" sz="1000" baseline="30000" dirty="0"/>
                <a:t>th</a:t>
              </a:r>
              <a:endParaRPr lang="en-US" sz="1000" dirty="0"/>
            </a:p>
          </p:txBody>
        </p:sp>
        <p:pic>
          <p:nvPicPr>
            <p:cNvPr id="28" name="Picture 27"/>
            <p:cNvPicPr>
              <a:picLocks noChangeAspect="1"/>
            </p:cNvPicPr>
            <p:nvPr/>
          </p:nvPicPr>
          <p:blipFill>
            <a:blip r:embed="rId18"/>
            <a:stretch>
              <a:fillRect/>
            </a:stretch>
          </p:blipFill>
          <p:spPr>
            <a:xfrm>
              <a:off x="8039580" y="4832015"/>
              <a:ext cx="914400" cy="1113905"/>
            </a:xfrm>
            <a:prstGeom prst="rect">
              <a:avLst/>
            </a:prstGeom>
          </p:spPr>
        </p:pic>
        <p:sp>
          <p:nvSpPr>
            <p:cNvPr id="29" name="TextBox 28"/>
            <p:cNvSpPr txBox="1"/>
            <p:nvPr/>
          </p:nvSpPr>
          <p:spPr>
            <a:xfrm>
              <a:off x="8183089" y="6065679"/>
              <a:ext cx="538930" cy="246221"/>
            </a:xfrm>
            <a:prstGeom prst="rect">
              <a:avLst/>
            </a:prstGeom>
            <a:noFill/>
          </p:spPr>
          <p:txBody>
            <a:bodyPr wrap="none" rtlCol="0">
              <a:spAutoFit/>
            </a:bodyPr>
            <a:lstStyle/>
            <a:p>
              <a:r>
                <a:rPr lang="en-US" sz="1000" dirty="0" err="1"/>
                <a:t>dec</a:t>
              </a:r>
              <a:r>
                <a:rPr lang="en-US" sz="1000" dirty="0"/>
                <a:t> 6</a:t>
              </a:r>
              <a:r>
                <a:rPr lang="en-US" sz="1000" baseline="30000" dirty="0"/>
                <a:t>th</a:t>
              </a:r>
              <a:endParaRPr lang="en-US" sz="1000" dirty="0"/>
            </a:p>
          </p:txBody>
        </p:sp>
        <p:pic>
          <p:nvPicPr>
            <p:cNvPr id="30" name="Picture 29"/>
            <p:cNvPicPr>
              <a:picLocks noChangeAspect="1"/>
            </p:cNvPicPr>
            <p:nvPr/>
          </p:nvPicPr>
          <p:blipFill rotWithShape="1">
            <a:blip r:embed="rId19"/>
            <a:srcRect t="4567"/>
            <a:stretch/>
          </p:blipFill>
          <p:spPr>
            <a:xfrm>
              <a:off x="9021694" y="4832015"/>
              <a:ext cx="914400" cy="1207015"/>
            </a:xfrm>
            <a:prstGeom prst="rect">
              <a:avLst/>
            </a:prstGeom>
          </p:spPr>
        </p:pic>
        <p:sp>
          <p:nvSpPr>
            <p:cNvPr id="31" name="TextBox 30"/>
            <p:cNvSpPr txBox="1"/>
            <p:nvPr/>
          </p:nvSpPr>
          <p:spPr>
            <a:xfrm>
              <a:off x="9275433" y="6065679"/>
              <a:ext cx="538930" cy="246221"/>
            </a:xfrm>
            <a:prstGeom prst="rect">
              <a:avLst/>
            </a:prstGeom>
            <a:noFill/>
          </p:spPr>
          <p:txBody>
            <a:bodyPr wrap="none" rtlCol="0">
              <a:spAutoFit/>
            </a:bodyPr>
            <a:lstStyle/>
            <a:p>
              <a:r>
                <a:rPr lang="en-US" sz="1000" dirty="0" err="1"/>
                <a:t>dec</a:t>
              </a:r>
              <a:r>
                <a:rPr lang="en-US" sz="1000" dirty="0"/>
                <a:t> 5</a:t>
              </a:r>
              <a:r>
                <a:rPr lang="en-US" sz="1000" baseline="30000" dirty="0"/>
                <a:t>th</a:t>
              </a:r>
              <a:endParaRPr lang="en-US" sz="1000" dirty="0"/>
            </a:p>
          </p:txBody>
        </p:sp>
      </p:grpSp>
      <p:pic>
        <p:nvPicPr>
          <p:cNvPr id="32" name="Picture 31"/>
          <p:cNvPicPr>
            <a:picLocks noChangeAspect="1"/>
          </p:cNvPicPr>
          <p:nvPr/>
        </p:nvPicPr>
        <p:blipFill>
          <a:blip r:embed="rId20"/>
          <a:stretch>
            <a:fillRect/>
          </a:stretch>
        </p:blipFill>
        <p:spPr>
          <a:xfrm>
            <a:off x="1118698" y="1527634"/>
            <a:ext cx="7305675" cy="647700"/>
          </a:xfrm>
          <a:prstGeom prst="rect">
            <a:avLst/>
          </a:prstGeom>
        </p:spPr>
      </p:pic>
    </p:spTree>
    <p:extLst>
      <p:ext uri="{BB962C8B-B14F-4D97-AF65-F5344CB8AC3E}">
        <p14:creationId xmlns:p14="http://schemas.microsoft.com/office/powerpoint/2010/main" val="283808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Graphs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17</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4705" y="4019476"/>
            <a:ext cx="2406537" cy="12431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972" y="4069622"/>
            <a:ext cx="1847619" cy="1142857"/>
          </a:xfrm>
          <a:prstGeom prst="rect">
            <a:avLst/>
          </a:prstGeom>
        </p:spPr>
      </p:pic>
      <p:grpSp>
        <p:nvGrpSpPr>
          <p:cNvPr id="8" name="Group 7"/>
          <p:cNvGrpSpPr/>
          <p:nvPr/>
        </p:nvGrpSpPr>
        <p:grpSpPr>
          <a:xfrm>
            <a:off x="1919493" y="4102215"/>
            <a:ext cx="1774601" cy="1077670"/>
            <a:chOff x="744948" y="5412395"/>
            <a:chExt cx="1774601" cy="107767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948" y="5412395"/>
              <a:ext cx="1077670" cy="1077670"/>
            </a:xfrm>
            <a:prstGeom prst="rect">
              <a:avLst/>
            </a:prstGeom>
          </p:spPr>
        </p:pic>
        <p:sp>
          <p:nvSpPr>
            <p:cNvPr id="10" name="TextBox 9"/>
            <p:cNvSpPr txBox="1"/>
            <p:nvPr/>
          </p:nvSpPr>
          <p:spPr>
            <a:xfrm>
              <a:off x="954999" y="6004016"/>
              <a:ext cx="1564550" cy="461665"/>
            </a:xfrm>
            <a:prstGeom prst="rect">
              <a:avLst/>
            </a:prstGeom>
            <a:noFill/>
          </p:spPr>
          <p:txBody>
            <a:bodyPr wrap="square" rtlCol="0">
              <a:spAutoFit/>
            </a:bodyPr>
            <a:lstStyle/>
            <a:p>
              <a:pPr algn="ctr"/>
              <a:r>
                <a:rPr lang="en-US" sz="24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Free</a:t>
              </a:r>
              <a:r>
                <a:rPr lang="en-US" sz="24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a:t>
              </a:r>
              <a:endPar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7958" t="32312" r="7530" b="24875"/>
          <a:stretch/>
        </p:blipFill>
        <p:spPr>
          <a:xfrm>
            <a:off x="2700613" y="2328378"/>
            <a:ext cx="2480311" cy="890904"/>
          </a:xfrm>
          <a:prstGeom prst="rect">
            <a:avLst/>
          </a:prstGeom>
        </p:spPr>
      </p:pic>
      <p:sp>
        <p:nvSpPr>
          <p:cNvPr id="12" name="TextBox 11"/>
          <p:cNvSpPr txBox="1"/>
          <p:nvPr/>
        </p:nvSpPr>
        <p:spPr>
          <a:xfrm>
            <a:off x="2723473" y="3219282"/>
            <a:ext cx="2399568" cy="461665"/>
          </a:xfrm>
          <a:prstGeom prst="rect">
            <a:avLst/>
          </a:prstGeom>
          <a:noFill/>
        </p:spPr>
        <p:txBody>
          <a:bodyPr wrap="none" rtlCol="0">
            <a:spAutoFit/>
          </a:bodyPr>
          <a:lstStyle/>
          <a:p>
            <a:r>
              <a:rPr lang="en-US" altLang="zh-CN" sz="2400" dirty="0" smtClean="0"/>
              <a:t>Knowledge Graph</a:t>
            </a:r>
            <a:endParaRPr lang="en-US" sz="2400" dirty="0"/>
          </a:p>
        </p:txBody>
      </p:sp>
      <p:pic>
        <p:nvPicPr>
          <p:cNvPr id="1026" name="Picture 2" descr="http://rack.1.mshcdn.com/media/ZgkyMDEyLzEyLzA0L2Q5L21pY3Jvc29mdHJlLmJvNi5qcGcKcAl0aHVtYgk5NTB4NTM0IwplCWpwZw/9ee3e091/be7/microsoft-reveals-boxy-new-company-logo-b35b006b7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6348" y="1796441"/>
            <a:ext cx="3145334" cy="1768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06177" y="3200980"/>
            <a:ext cx="3015505" cy="461665"/>
          </a:xfrm>
          <a:prstGeom prst="rect">
            <a:avLst/>
          </a:prstGeom>
          <a:noFill/>
        </p:spPr>
        <p:txBody>
          <a:bodyPr wrap="none" rtlCol="0">
            <a:spAutoFit/>
          </a:bodyPr>
          <a:lstStyle/>
          <a:p>
            <a:r>
              <a:rPr lang="en-US" altLang="zh-CN" sz="2400" dirty="0" smtClean="0"/>
              <a:t>Satori Knowledge Base</a:t>
            </a:r>
            <a:endParaRPr lang="en-US" sz="2400" dirty="0"/>
          </a:p>
        </p:txBody>
      </p:sp>
    </p:spTree>
    <p:extLst>
      <p:ext uri="{BB962C8B-B14F-4D97-AF65-F5344CB8AC3E}">
        <p14:creationId xmlns:p14="http://schemas.microsoft.com/office/powerpoint/2010/main" val="28564665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Logs and Entity Graph</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170</a:t>
            </a:fld>
            <a:endParaRPr lang="en-US"/>
          </a:p>
        </p:txBody>
      </p:sp>
      <p:pic>
        <p:nvPicPr>
          <p:cNvPr id="6" name="Picture 5"/>
          <p:cNvPicPr>
            <a:picLocks noChangeAspect="1"/>
          </p:cNvPicPr>
          <p:nvPr/>
        </p:nvPicPr>
        <p:blipFill>
          <a:blip r:embed="rId2"/>
          <a:stretch>
            <a:fillRect/>
          </a:stretch>
        </p:blipFill>
        <p:spPr>
          <a:xfrm>
            <a:off x="2439874" y="1387399"/>
            <a:ext cx="7054915" cy="4630397"/>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137947993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Definition</a:t>
            </a:r>
          </a:p>
        </p:txBody>
      </p:sp>
      <mc:AlternateContent xmlns:mc="http://schemas.openxmlformats.org/markup-compatibility/2006" xmlns:a14="http://schemas.microsoft.com/office/drawing/2010/main">
        <mc:Choice Requires="a14">
          <p:sp>
            <p:nvSpPr>
              <p:cNvPr id="30" name="Content Placeholder 29"/>
              <p:cNvSpPr>
                <a:spLocks noGrp="1"/>
              </p:cNvSpPr>
              <p:nvPr>
                <p:ph sz="half" idx="1"/>
              </p:nvPr>
            </p:nvSpPr>
            <p:spPr/>
            <p:txBody>
              <a:bodyPr/>
              <a:lstStyle/>
              <a:p>
                <a:pPr marL="342900" indent="-342900"/>
                <a:r>
                  <a:rPr lang="en-US" dirty="0" smtClean="0"/>
                  <a:t>Consider entity related web pages</a:t>
                </a:r>
              </a:p>
              <a:p>
                <a:pPr marL="342900" indent="-342900"/>
                <a:r>
                  <a:rPr lang="en-US" dirty="0"/>
                  <a:t>User log sequence, sorted by timestamp</a:t>
                </a:r>
              </a:p>
              <a:p>
                <a:pPr marL="342900" indent="-342900"/>
                <a:endParaRPr lang="en-US" dirty="0"/>
              </a:p>
              <a:p>
                <a:pPr marL="342900" indent="-342900"/>
                <a:endParaRPr lang="en-US" dirty="0"/>
              </a:p>
              <a:p>
                <a:pPr marL="342900" indent="-342900"/>
                <a:endParaRPr lang="en-US" dirty="0"/>
              </a:p>
              <a:p>
                <a:pPr marL="342900" indent="-342900"/>
                <a:r>
                  <a:rPr lang="en-US" dirty="0" smtClean="0"/>
                  <a:t>Use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𝐿</m:t>
                        </m:r>
                      </m:e>
                      <m:sub>
                        <m:r>
                          <a:rPr lang="en-US" i="1">
                            <a:latin typeface="Cambria Math" panose="02040503050406030204" pitchFamily="18" charset="0"/>
                          </a:rPr>
                          <m:t>𝑇</m:t>
                        </m:r>
                      </m:sub>
                      <m:sup>
                        <m:r>
                          <a:rPr lang="en-US" i="1">
                            <a:latin typeface="Cambria Math" panose="02040503050406030204" pitchFamily="18" charset="0"/>
                          </a:rPr>
                          <m:t>𝑢</m:t>
                        </m:r>
                      </m:sup>
                    </m:sSubSup>
                  </m:oMath>
                </a14:m>
                <a:r>
                  <a:rPr lang="en-US" dirty="0"/>
                  <a:t> to predict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𝑒</m:t>
                        </m:r>
                      </m:e>
                      <m:sub>
                        <m:r>
                          <a:rPr lang="en-US" i="1">
                            <a:latin typeface="Cambria Math" panose="02040503050406030204" pitchFamily="18" charset="0"/>
                          </a:rPr>
                          <m:t>𝑇</m:t>
                        </m:r>
                      </m:sub>
                      <m:sup>
                        <m:r>
                          <a:rPr lang="en-US" i="1">
                            <a:latin typeface="Cambria Math" panose="02040503050406030204" pitchFamily="18" charset="0"/>
                          </a:rPr>
                          <m:t>𝑢</m:t>
                        </m:r>
                      </m:sup>
                    </m:sSubSup>
                  </m:oMath>
                </a14:m>
                <a:endParaRPr lang="en-US" dirty="0"/>
              </a:p>
            </p:txBody>
          </p:sp>
        </mc:Choice>
        <mc:Fallback xmlns="">
          <p:sp>
            <p:nvSpPr>
              <p:cNvPr id="30" name="Content Placeholder 29"/>
              <p:cNvSpPr>
                <a:spLocks noGrp="1" noRot="1" noChangeAspect="1" noMove="1" noResize="1" noEditPoints="1" noAdjustHandles="1" noChangeArrowheads="1" noChangeShapeType="1" noTextEdit="1"/>
              </p:cNvSpPr>
              <p:nvPr>
                <p:ph sz="half" idx="1"/>
              </p:nvPr>
            </p:nvSpPr>
            <p:spPr>
              <a:blipFill rotWithShape="0">
                <a:blip r:embed="rId3"/>
                <a:stretch>
                  <a:fillRect l="-2118" t="-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171</a:t>
            </a:fld>
            <a:endParaRPr lang="en-US"/>
          </a:p>
        </p:txBody>
      </p:sp>
      <p:grpSp>
        <p:nvGrpSpPr>
          <p:cNvPr id="7" name="Group 6"/>
          <p:cNvGrpSpPr/>
          <p:nvPr/>
        </p:nvGrpSpPr>
        <p:grpSpPr>
          <a:xfrm>
            <a:off x="6313042" y="2299017"/>
            <a:ext cx="1608213" cy="976627"/>
            <a:chOff x="744948" y="5412395"/>
            <a:chExt cx="1774601" cy="107767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948" y="5412395"/>
              <a:ext cx="1077670" cy="1077670"/>
            </a:xfrm>
            <a:prstGeom prst="rect">
              <a:avLst/>
            </a:prstGeom>
          </p:spPr>
        </p:pic>
        <p:sp>
          <p:nvSpPr>
            <p:cNvPr id="9" name="TextBox 8"/>
            <p:cNvSpPr txBox="1"/>
            <p:nvPr/>
          </p:nvSpPr>
          <p:spPr>
            <a:xfrm>
              <a:off x="954999" y="6004016"/>
              <a:ext cx="1564550" cy="441506"/>
            </a:xfrm>
            <a:prstGeom prst="rect">
              <a:avLst/>
            </a:prstGeom>
            <a:noFill/>
          </p:spPr>
          <p:txBody>
            <a:bodyPr wrap="square" rtlCol="0">
              <a:spAutoFit/>
            </a:bodyPr>
            <a:lstStyle/>
            <a:p>
              <a:pPr algn="ctr"/>
              <a:r>
                <a:rPr lang="en-US" sz="20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Free</a:t>
              </a:r>
              <a:r>
                <a:rPr lang="en-US" sz="20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a:t>
              </a: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1258" y="1846973"/>
            <a:ext cx="1662947" cy="132614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7878" y="3649360"/>
            <a:ext cx="1386724" cy="1332075"/>
          </a:xfrm>
          <a:prstGeom prst="rect">
            <a:avLst/>
          </a:prstGeom>
        </p:spPr>
      </p:pic>
      <p:sp>
        <p:nvSpPr>
          <p:cNvPr id="12" name="TextBox 11"/>
          <p:cNvSpPr txBox="1"/>
          <p:nvPr/>
        </p:nvSpPr>
        <p:spPr>
          <a:xfrm>
            <a:off x="7686790" y="4868922"/>
            <a:ext cx="2264081"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recommender system</a:t>
            </a:r>
          </a:p>
        </p:txBody>
      </p:sp>
      <p:sp>
        <p:nvSpPr>
          <p:cNvPr id="13" name="Right Arrow 12"/>
          <p:cNvSpPr/>
          <p:nvPr/>
        </p:nvSpPr>
        <p:spPr>
          <a:xfrm>
            <a:off x="9672209" y="4310661"/>
            <a:ext cx="623754" cy="296729"/>
          </a:xfrm>
          <a:prstGeom prst="rightArrow">
            <a:avLst>
              <a:gd name="adj1" fmla="val 50000"/>
              <a:gd name="adj2" fmla="val 7489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TextBox 13"/>
          <p:cNvSpPr txBox="1"/>
          <p:nvPr/>
        </p:nvSpPr>
        <p:spPr>
          <a:xfrm>
            <a:off x="10101176" y="4883695"/>
            <a:ext cx="1804661"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recommendation</a:t>
            </a:r>
          </a:p>
        </p:txBody>
      </p:sp>
      <p:pic>
        <p:nvPicPr>
          <p:cNvPr id="15" name="Picture 14" descr="red_user.png"/>
          <p:cNvPicPr>
            <a:picLocks noChangeAspect="1"/>
          </p:cNvPicPr>
          <p:nvPr/>
        </p:nvPicPr>
        <p:blipFill>
          <a:blip r:embed="rId7" cstate="print"/>
          <a:stretch>
            <a:fillRect/>
          </a:stretch>
        </p:blipFill>
        <p:spPr>
          <a:xfrm>
            <a:off x="10653215" y="2540217"/>
            <a:ext cx="700585" cy="713690"/>
          </a:xfrm>
          <a:prstGeom prst="rect">
            <a:avLst/>
          </a:prstGeom>
        </p:spPr>
      </p:pic>
      <p:sp>
        <p:nvSpPr>
          <p:cNvPr id="16" name="Right Arrow 15"/>
          <p:cNvSpPr/>
          <p:nvPr/>
        </p:nvSpPr>
        <p:spPr>
          <a:xfrm rot="16200000">
            <a:off x="10691630" y="3741956"/>
            <a:ext cx="623754" cy="296729"/>
          </a:xfrm>
          <a:prstGeom prst="rightArrow">
            <a:avLst>
              <a:gd name="adj1" fmla="val 50000"/>
              <a:gd name="adj2" fmla="val 7489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TextBox 16"/>
          <p:cNvSpPr txBox="1"/>
          <p:nvPr/>
        </p:nvSpPr>
        <p:spPr>
          <a:xfrm>
            <a:off x="10596574" y="3201963"/>
            <a:ext cx="591829"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user</a:t>
            </a:r>
          </a:p>
        </p:txBody>
      </p:sp>
      <p:sp>
        <p:nvSpPr>
          <p:cNvPr id="20" name="Right Arrow 19"/>
          <p:cNvSpPr/>
          <p:nvPr/>
        </p:nvSpPr>
        <p:spPr>
          <a:xfrm rot="2306445">
            <a:off x="7547340" y="3657644"/>
            <a:ext cx="806012" cy="296729"/>
          </a:xfrm>
          <a:prstGeom prst="rightArrow">
            <a:avLst>
              <a:gd name="adj1" fmla="val 50000"/>
              <a:gd name="adj2" fmla="val 7489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TextBox 20"/>
          <p:cNvSpPr txBox="1"/>
          <p:nvPr/>
        </p:nvSpPr>
        <p:spPr>
          <a:xfrm>
            <a:off x="6280601" y="3160340"/>
            <a:ext cx="1322350"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entity graph</a:t>
            </a:r>
          </a:p>
        </p:txBody>
      </p:sp>
      <p:sp>
        <p:nvSpPr>
          <p:cNvPr id="22" name="TextBox 21"/>
          <p:cNvSpPr txBox="1"/>
          <p:nvPr/>
        </p:nvSpPr>
        <p:spPr>
          <a:xfrm>
            <a:off x="7877447" y="1331499"/>
            <a:ext cx="1794762"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search engine user logs</a:t>
            </a:r>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596573" y="4172767"/>
            <a:ext cx="700586" cy="704283"/>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1151318" y="3831538"/>
                <a:ext cx="387862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&lt;</m:t>
                      </m:r>
                      <m:sSubSup>
                        <m:sSubSupPr>
                          <m:ctrlPr>
                            <a:rPr lang="en-US" sz="2400" i="1">
                              <a:latin typeface="Cambria Math" panose="02040503050406030204" pitchFamily="18" charset="0"/>
                            </a:rPr>
                          </m:ctrlPr>
                        </m:sSubSupPr>
                        <m:e>
                          <m:r>
                            <a:rPr lang="en-US" sz="2400" i="1">
                              <a:latin typeface="Cambria Math" panose="02040503050406030204" pitchFamily="18" charset="0"/>
                            </a:rPr>
                            <m:t>𝑒</m:t>
                          </m:r>
                        </m:e>
                        <m:sub>
                          <m:r>
                            <a:rPr lang="en-US" sz="2400" i="1">
                              <a:latin typeface="Cambria Math" panose="02040503050406030204" pitchFamily="18" charset="0"/>
                            </a:rPr>
                            <m:t>1</m:t>
                          </m:r>
                        </m:sub>
                        <m:sup>
                          <m:r>
                            <a:rPr lang="en-US" sz="2400" i="1">
                              <a:latin typeface="Cambria Math" panose="02040503050406030204" pitchFamily="18" charset="0"/>
                            </a:rPr>
                            <m:t>𝑢</m:t>
                          </m:r>
                        </m:sup>
                      </m:sSubSup>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𝑒</m:t>
                          </m:r>
                        </m:e>
                        <m:sub>
                          <m:r>
                            <a:rPr lang="en-US" sz="2400" i="1">
                              <a:latin typeface="Cambria Math" panose="02040503050406030204" pitchFamily="18" charset="0"/>
                            </a:rPr>
                            <m:t>2</m:t>
                          </m:r>
                        </m:sub>
                        <m:sup>
                          <m:r>
                            <a:rPr lang="en-US" sz="2400" i="1">
                              <a:latin typeface="Cambria Math" panose="02040503050406030204" pitchFamily="18" charset="0"/>
                            </a:rPr>
                            <m:t>𝑢</m:t>
                          </m:r>
                        </m:sup>
                      </m:sSubSup>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𝑒</m:t>
                          </m:r>
                        </m:e>
                        <m:sub>
                          <m:r>
                            <a:rPr lang="en-US" sz="2400" i="1">
                              <a:latin typeface="Cambria Math" panose="02040503050406030204" pitchFamily="18" charset="0"/>
                            </a:rPr>
                            <m:t>𝑡</m:t>
                          </m:r>
                        </m:sub>
                        <m:sup>
                          <m:r>
                            <a:rPr lang="en-US" sz="2400" i="1">
                              <a:latin typeface="Cambria Math" panose="02040503050406030204" pitchFamily="18" charset="0"/>
                            </a:rPr>
                            <m:t>𝑢</m:t>
                          </m:r>
                        </m:sup>
                      </m:sSubSup>
                      <m:r>
                        <a:rPr lang="en-US" sz="2400" i="1">
                          <a:latin typeface="Cambria Math" panose="02040503050406030204" pitchFamily="18" charset="0"/>
                        </a:rPr>
                        <m:t>, …, </m:t>
                      </m:r>
                      <m:sSubSup>
                        <m:sSubSupPr>
                          <m:ctrlPr>
                            <a:rPr lang="en-US" sz="2400" i="1">
                              <a:latin typeface="Cambria Math" panose="02040503050406030204" pitchFamily="18" charset="0"/>
                            </a:rPr>
                          </m:ctrlPr>
                        </m:sSubSupPr>
                        <m:e>
                          <m:r>
                            <a:rPr lang="en-US" sz="2400" i="1">
                              <a:latin typeface="Cambria Math" panose="02040503050406030204" pitchFamily="18" charset="0"/>
                            </a:rPr>
                            <m:t>𝑒</m:t>
                          </m:r>
                        </m:e>
                        <m:sub>
                          <m:r>
                            <a:rPr lang="en-US" sz="2400" i="1">
                              <a:latin typeface="Cambria Math" panose="02040503050406030204" pitchFamily="18" charset="0"/>
                            </a:rPr>
                            <m:t>𝑇</m:t>
                          </m:r>
                          <m:r>
                            <a:rPr lang="en-US" sz="2400" i="1">
                              <a:latin typeface="Cambria Math" panose="02040503050406030204" pitchFamily="18" charset="0"/>
                            </a:rPr>
                            <m:t>−1</m:t>
                          </m:r>
                        </m:sub>
                        <m:sup>
                          <m:r>
                            <a:rPr lang="en-US" sz="2400" i="1">
                              <a:latin typeface="Cambria Math" panose="02040503050406030204" pitchFamily="18" charset="0"/>
                            </a:rPr>
                            <m:t>𝑢</m:t>
                          </m:r>
                        </m:sup>
                      </m:sSubSup>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𝑒</m:t>
                          </m:r>
                        </m:e>
                        <m:sub>
                          <m:r>
                            <a:rPr lang="en-US" sz="2400" i="1">
                              <a:latin typeface="Cambria Math" panose="02040503050406030204" pitchFamily="18" charset="0"/>
                            </a:rPr>
                            <m:t>𝑇</m:t>
                          </m:r>
                        </m:sub>
                        <m:sup>
                          <m:r>
                            <a:rPr lang="en-US" sz="2400" i="1">
                              <a:latin typeface="Cambria Math" panose="02040503050406030204" pitchFamily="18" charset="0"/>
                            </a:rPr>
                            <m:t>𝑢</m:t>
                          </m:r>
                        </m:sup>
                      </m:sSubSup>
                      <m:r>
                        <a:rPr lang="en-US" sz="2400" i="1">
                          <a:latin typeface="Cambria Math" panose="02040503050406030204" pitchFamily="18" charset="0"/>
                        </a:rPr>
                        <m:t>&gt;</m:t>
                      </m:r>
                    </m:oMath>
                  </m:oMathPara>
                </a14:m>
                <a:endParaRPr lang="en-US"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1151318" y="3831538"/>
                <a:ext cx="3878626" cy="369332"/>
              </a:xfrm>
              <a:prstGeom prst="rect">
                <a:avLst/>
              </a:prstGeom>
              <a:blipFill rotWithShape="0">
                <a:blip r:embed="rId9"/>
                <a:stretch>
                  <a:fillRect l="-1101" r="-1101" b="-16667"/>
                </a:stretch>
              </a:blipFill>
            </p:spPr>
            <p:txBody>
              <a:bodyPr/>
              <a:lstStyle/>
              <a:p>
                <a:r>
                  <a:rPr lang="en-US">
                    <a:noFill/>
                  </a:rPr>
                  <a:t> </a:t>
                </a:r>
              </a:p>
            </p:txBody>
          </p:sp>
        </mc:Fallback>
      </mc:AlternateContent>
      <p:sp>
        <p:nvSpPr>
          <p:cNvPr id="26" name="Oval 25"/>
          <p:cNvSpPr/>
          <p:nvPr/>
        </p:nvSpPr>
        <p:spPr>
          <a:xfrm>
            <a:off x="4217683" y="3688654"/>
            <a:ext cx="659219" cy="65921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mc:AlternateContent xmlns:mc="http://schemas.openxmlformats.org/markup-compatibility/2006" xmlns:a14="http://schemas.microsoft.com/office/drawing/2010/main">
        <mc:Choice Requires="a14">
          <p:sp>
            <p:nvSpPr>
              <p:cNvPr id="27" name="TextBox 26"/>
              <p:cNvSpPr txBox="1"/>
              <p:nvPr/>
            </p:nvSpPr>
            <p:spPr>
              <a:xfrm>
                <a:off x="1072239" y="4343754"/>
                <a:ext cx="3728778" cy="400110"/>
              </a:xfrm>
              <a:prstGeom prst="rect">
                <a:avLst/>
              </a:prstGeom>
              <a:noFill/>
            </p:spPr>
            <p:txBody>
              <a:bodyPr wrap="none" rtlCol="0">
                <a:spAutoFit/>
              </a:bodyPr>
              <a:lstStyle/>
              <a:p>
                <a:r>
                  <a:rPr lang="en-US" sz="1600" dirty="0"/>
                  <a:t>user log sequence before T, denotes as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𝐿</m:t>
                        </m:r>
                      </m:e>
                      <m:sub>
                        <m:r>
                          <a:rPr lang="en-US" sz="2000" i="1">
                            <a:latin typeface="Cambria Math" panose="02040503050406030204" pitchFamily="18" charset="0"/>
                          </a:rPr>
                          <m:t>𝑇</m:t>
                        </m:r>
                      </m:sub>
                      <m:sup>
                        <m:r>
                          <a:rPr lang="en-US" sz="2000" i="1">
                            <a:latin typeface="Cambria Math" panose="02040503050406030204" pitchFamily="18" charset="0"/>
                          </a:rPr>
                          <m:t>𝑢</m:t>
                        </m:r>
                      </m:sup>
                    </m:sSubSup>
                  </m:oMath>
                </a14:m>
                <a:endParaRPr lang="en-US" sz="2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1072239" y="4343754"/>
                <a:ext cx="3728778" cy="400110"/>
              </a:xfrm>
              <a:prstGeom prst="rect">
                <a:avLst/>
              </a:prstGeom>
              <a:blipFill rotWithShape="0">
                <a:blip r:embed="rId10"/>
                <a:stretch>
                  <a:fillRect l="-980" b="-16923"/>
                </a:stretch>
              </a:blipFill>
            </p:spPr>
            <p:txBody>
              <a:bodyPr/>
              <a:lstStyle/>
              <a:p>
                <a:r>
                  <a:rPr lang="en-US">
                    <a:noFill/>
                  </a:rPr>
                  <a:t> </a:t>
                </a:r>
              </a:p>
            </p:txBody>
          </p:sp>
        </mc:Fallback>
      </mc:AlternateContent>
      <p:sp>
        <p:nvSpPr>
          <p:cNvPr id="28" name="TextBox 27"/>
          <p:cNvSpPr txBox="1"/>
          <p:nvPr/>
        </p:nvSpPr>
        <p:spPr>
          <a:xfrm>
            <a:off x="4987891" y="3905427"/>
            <a:ext cx="1922161" cy="338554"/>
          </a:xfrm>
          <a:prstGeom prst="rect">
            <a:avLst/>
          </a:prstGeom>
          <a:noFill/>
          <a:ln>
            <a:noFill/>
          </a:ln>
        </p:spPr>
        <p:txBody>
          <a:bodyPr wrap="square" rtlCol="0">
            <a:spAutoFit/>
          </a:bodyPr>
          <a:lstStyle/>
          <a:p>
            <a:r>
              <a:rPr lang="en-US" sz="1600" dirty="0">
                <a:solidFill>
                  <a:srgbClr val="0070C0"/>
                </a:solidFill>
              </a:rPr>
              <a:t>target entity page</a:t>
            </a:r>
          </a:p>
        </p:txBody>
      </p:sp>
      <p:cxnSp>
        <p:nvCxnSpPr>
          <p:cNvPr id="29" name="Straight Connector 28"/>
          <p:cNvCxnSpPr/>
          <p:nvPr/>
        </p:nvCxnSpPr>
        <p:spPr>
          <a:xfrm>
            <a:off x="1461038" y="4261859"/>
            <a:ext cx="2667777"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
        <p:nvSpPr>
          <p:cNvPr id="31" name="Right Arrow 30"/>
          <p:cNvSpPr/>
          <p:nvPr/>
        </p:nvSpPr>
        <p:spPr>
          <a:xfrm rot="1254923" flipH="1">
            <a:off x="9512261" y="2438313"/>
            <a:ext cx="1066483" cy="296729"/>
          </a:xfrm>
          <a:prstGeom prst="rightArrow">
            <a:avLst>
              <a:gd name="adj1" fmla="val 50000"/>
              <a:gd name="adj2" fmla="val 7489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Right Arrow 32"/>
          <p:cNvSpPr/>
          <p:nvPr/>
        </p:nvSpPr>
        <p:spPr>
          <a:xfrm rot="19141701" flipH="1">
            <a:off x="7463775" y="2536535"/>
            <a:ext cx="627401" cy="296729"/>
          </a:xfrm>
          <a:prstGeom prst="rightArrow">
            <a:avLst>
              <a:gd name="adj1" fmla="val 50000"/>
              <a:gd name="adj2" fmla="val 7489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2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Effect transition="in" filter="fade">
                                      <p:cBhvr>
                                        <p:cTn id="32" dur="500"/>
                                        <p:tgtEl>
                                          <p:spTgt spid="3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xEl>
                                              <p:pRg st="1" end="1"/>
                                            </p:txEl>
                                          </p:spTgt>
                                        </p:tgtEl>
                                        <p:attrNameLst>
                                          <p:attrName>style.visibility</p:attrName>
                                        </p:attrNameLst>
                                      </p:cBhvr>
                                      <p:to>
                                        <p:strVal val="visible"/>
                                      </p:to>
                                    </p:set>
                                    <p:animEffect transition="in" filter="fade">
                                      <p:cBhvr>
                                        <p:cTn id="37" dur="500"/>
                                        <p:tgtEl>
                                          <p:spTgt spid="30">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0">
                                            <p:txEl>
                                              <p:pRg st="5" end="5"/>
                                            </p:txEl>
                                          </p:spTgt>
                                        </p:tgtEl>
                                        <p:attrNameLst>
                                          <p:attrName>style.visibility</p:attrName>
                                        </p:attrNameLst>
                                      </p:cBhvr>
                                      <p:to>
                                        <p:strVal val="visible"/>
                                      </p:to>
                                    </p:set>
                                    <p:animEffect transition="in" filter="fade">
                                      <p:cBhvr>
                                        <p:cTn id="61"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5" grpId="0"/>
      <p:bldP spid="26" grpId="0" animBg="1"/>
      <p:bldP spid="27" grpId="0"/>
      <p:bldP spid="28" grpId="0"/>
      <p:bldP spid="31" grpId="0" animBg="1"/>
      <p:bldP spid="3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in Using User Logs and Entity Graph</a:t>
            </a:r>
            <a:endParaRPr lang="en-US" dirty="0"/>
          </a:p>
        </p:txBody>
      </p:sp>
      <p:sp>
        <p:nvSpPr>
          <p:cNvPr id="14" name="Content Placeholder 13"/>
          <p:cNvSpPr>
            <a:spLocks noGrp="1"/>
          </p:cNvSpPr>
          <p:nvPr>
            <p:ph idx="1"/>
          </p:nvPr>
        </p:nvSpPr>
        <p:spPr/>
        <p:txBody>
          <a:bodyPr>
            <a:normAutofit/>
          </a:bodyPr>
          <a:lstStyle/>
          <a:p>
            <a:pPr algn="just"/>
            <a:r>
              <a:rPr lang="en-US" sz="2600" dirty="0"/>
              <a:t>Besides implicit feedback, user log also has</a:t>
            </a:r>
          </a:p>
          <a:p>
            <a:pPr lvl="1" algn="just"/>
            <a:r>
              <a:rPr lang="en-US" dirty="0">
                <a:latin typeface="Baskerville Old Face" panose="02020602080505020303" pitchFamily="18" charset="0"/>
              </a:rPr>
              <a:t>e.g., timestamp, dwell time, user country or region, time of day …</a:t>
            </a:r>
          </a:p>
          <a:p>
            <a:pPr algn="just"/>
            <a:r>
              <a:rPr lang="en-US" dirty="0"/>
              <a:t>Cross domain user log events</a:t>
            </a:r>
          </a:p>
          <a:p>
            <a:pPr lvl="1" algn="just"/>
            <a:r>
              <a:rPr lang="en-US" dirty="0">
                <a:latin typeface="Baskerville Old Face" panose="02020602080505020303" pitchFamily="18" charset="0"/>
              </a:rPr>
              <a:t>Which movies will foxnews.com readers like?</a:t>
            </a:r>
          </a:p>
          <a:p>
            <a:pPr algn="just"/>
            <a:r>
              <a:rPr lang="en-US" sz="2600" dirty="0"/>
              <a:t>Besides entity relationship, entity graph also has</a:t>
            </a:r>
          </a:p>
          <a:p>
            <a:pPr lvl="1" algn="just"/>
            <a:r>
              <a:rPr lang="en-US" dirty="0">
                <a:latin typeface="Baskerville Old Face" panose="02020602080505020303" pitchFamily="18" charset="0"/>
              </a:rPr>
              <a:t>e.g., </a:t>
            </a:r>
            <a:r>
              <a:rPr lang="en-US" dirty="0">
                <a:solidFill>
                  <a:srgbClr val="7030A0"/>
                </a:solidFill>
                <a:latin typeface="Baskerville Old Face" panose="02020602080505020303" pitchFamily="18" charset="0"/>
              </a:rPr>
              <a:t>movie</a:t>
            </a:r>
            <a:r>
              <a:rPr lang="en-US" dirty="0">
                <a:latin typeface="Baskerville Old Face" panose="02020602080505020303" pitchFamily="18" charset="0"/>
              </a:rPr>
              <a:t> release date, tagline, running time, gross revenue, budget, MPAA rating, text description, number of ratings, …</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172</a:t>
            </a:fld>
            <a:endParaRPr lang="en-US"/>
          </a:p>
        </p:txBody>
      </p:sp>
      <p:sp>
        <p:nvSpPr>
          <p:cNvPr id="17" name="Text Placeholder 4"/>
          <p:cNvSpPr txBox="1">
            <a:spLocks/>
          </p:cNvSpPr>
          <p:nvPr/>
        </p:nvSpPr>
        <p:spPr>
          <a:xfrm>
            <a:off x="2153842" y="1124116"/>
            <a:ext cx="3868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3">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3">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3">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3">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3">
                    <a:lumMod val="5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800" b="0" dirty="0">
              <a:solidFill>
                <a:srgbClr val="0070C0"/>
              </a:solidFill>
            </a:endParaRPr>
          </a:p>
        </p:txBody>
      </p:sp>
      <p:sp>
        <p:nvSpPr>
          <p:cNvPr id="18" name="Content Placeholder 2"/>
          <p:cNvSpPr txBox="1">
            <a:spLocks/>
          </p:cNvSpPr>
          <p:nvPr/>
        </p:nvSpPr>
        <p:spPr>
          <a:xfrm>
            <a:off x="2153842" y="1948029"/>
            <a:ext cx="3868340" cy="4241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dirty="0">
              <a:latin typeface="Baskerville Old Face" panose="02020602080505020303" pitchFamily="18" charset="0"/>
            </a:endParaRPr>
          </a:p>
        </p:txBody>
      </p:sp>
      <p:sp>
        <p:nvSpPr>
          <p:cNvPr id="19" name="Text Placeholder 5"/>
          <p:cNvSpPr txBox="1">
            <a:spLocks/>
          </p:cNvSpPr>
          <p:nvPr/>
        </p:nvSpPr>
        <p:spPr>
          <a:xfrm>
            <a:off x="6400801" y="1124116"/>
            <a:ext cx="363974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3">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3">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3">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3">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3">
                    <a:lumMod val="5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800" b="0" dirty="0">
              <a:solidFill>
                <a:srgbClr val="0070C0"/>
              </a:solidFill>
            </a:endParaRPr>
          </a:p>
        </p:txBody>
      </p:sp>
      <p:sp>
        <p:nvSpPr>
          <p:cNvPr id="20" name="Rectangle 19"/>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5141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fade">
                                      <p:cBhvr>
                                        <p:cTn id="18" dur="500"/>
                                        <p:tgtEl>
                                          <p:spTgt spid="1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500"/>
                                        <p:tgtEl>
                                          <p:spTgt spid="1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xEl>
                                              <p:pRg st="5" end="5"/>
                                            </p:txEl>
                                          </p:spTgt>
                                        </p:tgtEl>
                                        <p:attrNameLst>
                                          <p:attrName>style.visibility</p:attrName>
                                        </p:attrNameLst>
                                      </p:cBhvr>
                                      <p:to>
                                        <p:strVal val="visible"/>
                                      </p:to>
                                    </p:set>
                                    <p:animEffect transition="in" filter="fade">
                                      <p:cBhvr>
                                        <p:cTn id="26"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data </a:t>
            </a:r>
            <a:r>
              <a:rPr lang="en-US" dirty="0"/>
              <a:t>- User interests </a:t>
            </a:r>
            <a:r>
              <a:rPr lang="en-US" dirty="0" smtClean="0"/>
              <a:t>drift</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173</a:t>
            </a:fld>
            <a:endParaRPr lang="en-US"/>
          </a:p>
        </p:txBody>
      </p:sp>
      <p:sp>
        <p:nvSpPr>
          <p:cNvPr id="6" name="Rectangle 5"/>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
        <p:nvSpPr>
          <p:cNvPr id="7" name="TextBox 6"/>
          <p:cNvSpPr txBox="1"/>
          <p:nvPr/>
        </p:nvSpPr>
        <p:spPr>
          <a:xfrm>
            <a:off x="1953047" y="2266614"/>
            <a:ext cx="7627198" cy="430887"/>
          </a:xfrm>
          <a:prstGeom prst="rect">
            <a:avLst/>
          </a:prstGeom>
          <a:noFill/>
        </p:spPr>
        <p:txBody>
          <a:bodyPr wrap="square" rtlCol="0">
            <a:spAutoFit/>
          </a:bodyPr>
          <a:lstStyle/>
          <a:p>
            <a:r>
              <a:rPr lang="en-US" sz="2200" dirty="0"/>
              <a:t>The longer the time interval is, the less similar users’ interests are</a:t>
            </a:r>
          </a:p>
        </p:txBody>
      </p:sp>
      <p:sp>
        <p:nvSpPr>
          <p:cNvPr id="8" name="TextBox 7"/>
          <p:cNvSpPr txBox="1"/>
          <p:nvPr/>
        </p:nvSpPr>
        <p:spPr>
          <a:xfrm>
            <a:off x="1953047" y="5371465"/>
            <a:ext cx="7986161" cy="646331"/>
          </a:xfrm>
          <a:prstGeom prst="rect">
            <a:avLst/>
          </a:prstGeom>
          <a:noFill/>
        </p:spPr>
        <p:txBody>
          <a:bodyPr wrap="none" rtlCol="0">
            <a:spAutoFit/>
          </a:bodyPr>
          <a:lstStyle/>
          <a:p>
            <a:r>
              <a:rPr lang="en-US" dirty="0"/>
              <a:t>Left: accumulated user interest similarity for two </a:t>
            </a:r>
            <a:r>
              <a:rPr lang="en-US" dirty="0" smtClean="0"/>
              <a:t>weeks</a:t>
            </a:r>
            <a:endParaRPr lang="en-US" dirty="0"/>
          </a:p>
          <a:p>
            <a:r>
              <a:rPr lang="en-US" dirty="0"/>
              <a:t>Right: averaged user interest similarity with relative time difference (number of day)</a:t>
            </a:r>
          </a:p>
        </p:txBody>
      </p:sp>
      <p:pic>
        <p:nvPicPr>
          <p:cNvPr id="9" name="Picture 8"/>
          <p:cNvPicPr>
            <a:picLocks noChangeAspect="1"/>
          </p:cNvPicPr>
          <p:nvPr/>
        </p:nvPicPr>
        <p:blipFill>
          <a:blip r:embed="rId2"/>
          <a:stretch>
            <a:fillRect/>
          </a:stretch>
        </p:blipFill>
        <p:spPr>
          <a:xfrm>
            <a:off x="2523741" y="2697501"/>
            <a:ext cx="6226308" cy="2713299"/>
          </a:xfrm>
          <a:prstGeom prst="rect">
            <a:avLst/>
          </a:prstGeom>
        </p:spPr>
      </p:pic>
      <p:sp>
        <p:nvSpPr>
          <p:cNvPr id="10" name="TextBox 9"/>
          <p:cNvSpPr txBox="1"/>
          <p:nvPr/>
        </p:nvSpPr>
        <p:spPr>
          <a:xfrm>
            <a:off x="6191627" y="1454576"/>
            <a:ext cx="4837946" cy="830997"/>
          </a:xfrm>
          <a:prstGeom prst="rect">
            <a:avLst/>
          </a:prstGeom>
          <a:noFill/>
          <a:ln w="28575">
            <a:solidFill>
              <a:srgbClr val="FFC000"/>
            </a:solidFill>
            <a:prstDash val="lgDash"/>
          </a:ln>
        </p:spPr>
        <p:txBody>
          <a:bodyPr wrap="square" rtlCol="0">
            <a:spAutoFit/>
          </a:bodyPr>
          <a:lstStyle/>
          <a:p>
            <a:r>
              <a:rPr lang="en-US" sz="2400" dirty="0"/>
              <a:t>User interests are consistent within a short time period but drift over time</a:t>
            </a:r>
          </a:p>
        </p:txBody>
      </p:sp>
    </p:spTree>
    <p:extLst>
      <p:ext uri="{BB962C8B-B14F-4D97-AF65-F5344CB8AC3E}">
        <p14:creationId xmlns:p14="http://schemas.microsoft.com/office/powerpoint/2010/main" val="201586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a:t>
            </a:r>
            <a:r>
              <a:rPr lang="en-US" dirty="0"/>
              <a:t>data - Cross Domain </a:t>
            </a:r>
            <a:r>
              <a:rPr lang="en-US" dirty="0" smtClean="0"/>
              <a:t>Correlation</a:t>
            </a:r>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174</a:t>
            </a:fld>
            <a:endParaRPr lang="en-US"/>
          </a:p>
        </p:txBody>
      </p:sp>
      <p:sp>
        <p:nvSpPr>
          <p:cNvPr id="6" name="Rectangle 5"/>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
        <p:nvSpPr>
          <p:cNvPr id="7" name="TextBox 6"/>
          <p:cNvSpPr txBox="1"/>
          <p:nvPr/>
        </p:nvSpPr>
        <p:spPr>
          <a:xfrm>
            <a:off x="1742494" y="1646238"/>
            <a:ext cx="3185937" cy="3785652"/>
          </a:xfrm>
          <a:prstGeom prst="rect">
            <a:avLst/>
          </a:prstGeom>
          <a:noFill/>
        </p:spPr>
        <p:txBody>
          <a:bodyPr wrap="none" rtlCol="0">
            <a:spAutoFit/>
          </a:bodyPr>
          <a:lstStyle/>
          <a:p>
            <a:pPr algn="ctr"/>
            <a:r>
              <a:rPr lang="en-US" sz="2000" dirty="0">
                <a:solidFill>
                  <a:srgbClr val="C00000"/>
                </a:solidFill>
              </a:rPr>
              <a:t>comicbookresources.com</a:t>
            </a:r>
          </a:p>
          <a:p>
            <a:pPr algn="ctr"/>
            <a:r>
              <a:rPr lang="en-US" sz="2000" dirty="0">
                <a:solidFill>
                  <a:srgbClr val="7030A0"/>
                </a:solidFill>
              </a:rPr>
              <a:t>(comic books)</a:t>
            </a:r>
          </a:p>
          <a:p>
            <a:r>
              <a:rPr lang="en-US" sz="2000" dirty="0">
                <a:solidFill>
                  <a:srgbClr val="0070C0"/>
                </a:solidFill>
              </a:rPr>
              <a:t>The Avengers</a:t>
            </a:r>
          </a:p>
          <a:p>
            <a:r>
              <a:rPr lang="en-US" sz="2000" dirty="0">
                <a:solidFill>
                  <a:srgbClr val="0070C0"/>
                </a:solidFill>
              </a:rPr>
              <a:t>Spider-Man</a:t>
            </a:r>
          </a:p>
          <a:p>
            <a:r>
              <a:rPr lang="en-US" sz="2000" dirty="0">
                <a:solidFill>
                  <a:srgbClr val="0070C0"/>
                </a:solidFill>
              </a:rPr>
              <a:t>The Dark Knight Rises</a:t>
            </a:r>
          </a:p>
          <a:p>
            <a:r>
              <a:rPr lang="en-US" sz="2000" dirty="0"/>
              <a:t>Prometheus</a:t>
            </a:r>
          </a:p>
          <a:p>
            <a:r>
              <a:rPr lang="en-US" sz="2000" dirty="0"/>
              <a:t>Men In Black </a:t>
            </a:r>
            <a:r>
              <a:rPr lang="en-US" sz="2000" dirty="0" smtClean="0"/>
              <a:t>3</a:t>
            </a:r>
            <a:endParaRPr lang="en-US" sz="2000" dirty="0"/>
          </a:p>
          <a:p>
            <a:r>
              <a:rPr lang="en-US" sz="2000" dirty="0">
                <a:solidFill>
                  <a:srgbClr val="0070C0"/>
                </a:solidFill>
              </a:rPr>
              <a:t>Iron Man 2</a:t>
            </a:r>
          </a:p>
          <a:p>
            <a:r>
              <a:rPr lang="en-US" sz="2000" dirty="0">
                <a:solidFill>
                  <a:srgbClr val="0070C0"/>
                </a:solidFill>
              </a:rPr>
              <a:t>Superman: The Man Of Steel</a:t>
            </a:r>
          </a:p>
          <a:p>
            <a:r>
              <a:rPr lang="en-US" sz="2000" dirty="0">
                <a:solidFill>
                  <a:srgbClr val="0070C0"/>
                </a:solidFill>
              </a:rPr>
              <a:t>Thor</a:t>
            </a:r>
          </a:p>
          <a:p>
            <a:r>
              <a:rPr lang="en-US" sz="2000" dirty="0"/>
              <a:t>Snow White &amp; Huntsman</a:t>
            </a:r>
          </a:p>
          <a:p>
            <a:r>
              <a:rPr lang="en-US" sz="2000" dirty="0" smtClean="0"/>
              <a:t>Battleship</a:t>
            </a:r>
            <a:endParaRPr lang="en-US" sz="2000" dirty="0"/>
          </a:p>
        </p:txBody>
      </p:sp>
      <p:sp>
        <p:nvSpPr>
          <p:cNvPr id="8" name="TextBox 7"/>
          <p:cNvSpPr txBox="1"/>
          <p:nvPr/>
        </p:nvSpPr>
        <p:spPr>
          <a:xfrm>
            <a:off x="7334817" y="1646238"/>
            <a:ext cx="3379643" cy="3785652"/>
          </a:xfrm>
          <a:prstGeom prst="rect">
            <a:avLst/>
          </a:prstGeom>
          <a:noFill/>
        </p:spPr>
        <p:txBody>
          <a:bodyPr wrap="none" rtlCol="0">
            <a:spAutoFit/>
          </a:bodyPr>
          <a:lstStyle/>
          <a:p>
            <a:pPr algn="ctr"/>
            <a:r>
              <a:rPr lang="en-US" sz="2000" dirty="0">
                <a:solidFill>
                  <a:srgbClr val="C00000"/>
                </a:solidFill>
              </a:rPr>
              <a:t>ruelala.com</a:t>
            </a:r>
          </a:p>
          <a:p>
            <a:pPr algn="ctr"/>
            <a:r>
              <a:rPr lang="en-US" sz="2000" dirty="0">
                <a:solidFill>
                  <a:srgbClr val="7030A0"/>
                </a:solidFill>
              </a:rPr>
              <a:t>(women shopping)</a:t>
            </a:r>
          </a:p>
          <a:p>
            <a:r>
              <a:rPr lang="en-US" sz="2000" dirty="0">
                <a:solidFill>
                  <a:srgbClr val="0070C0"/>
                </a:solidFill>
              </a:rPr>
              <a:t>Magic Mike</a:t>
            </a:r>
          </a:p>
          <a:p>
            <a:r>
              <a:rPr lang="en-US" sz="2000" dirty="0"/>
              <a:t>The </a:t>
            </a:r>
            <a:r>
              <a:rPr lang="en-US" sz="2000" dirty="0" smtClean="0"/>
              <a:t>Avengers</a:t>
            </a:r>
            <a:endParaRPr lang="en-US" sz="2000" dirty="0"/>
          </a:p>
          <a:p>
            <a:r>
              <a:rPr lang="en-US" sz="2000" dirty="0"/>
              <a:t>Prometheus</a:t>
            </a:r>
          </a:p>
          <a:p>
            <a:r>
              <a:rPr lang="en-US" sz="2000" dirty="0">
                <a:solidFill>
                  <a:srgbClr val="0070C0"/>
                </a:solidFill>
              </a:rPr>
              <a:t>Moonrise Kingdom</a:t>
            </a:r>
          </a:p>
          <a:p>
            <a:r>
              <a:rPr lang="en-US" sz="2000" dirty="0"/>
              <a:t>Ted</a:t>
            </a:r>
          </a:p>
          <a:p>
            <a:r>
              <a:rPr lang="en-US" sz="2000" dirty="0"/>
              <a:t>Snow White &amp; Huntsman</a:t>
            </a:r>
          </a:p>
          <a:p>
            <a:r>
              <a:rPr lang="en-US" sz="2000" dirty="0"/>
              <a:t>Savages</a:t>
            </a:r>
          </a:p>
          <a:p>
            <a:r>
              <a:rPr lang="en-US" sz="2000" dirty="0" smtClean="0">
                <a:solidFill>
                  <a:srgbClr val="0070C0"/>
                </a:solidFill>
              </a:rPr>
              <a:t>Hunger </a:t>
            </a:r>
            <a:r>
              <a:rPr lang="en-US" sz="2000" dirty="0">
                <a:solidFill>
                  <a:srgbClr val="0070C0"/>
                </a:solidFill>
              </a:rPr>
              <a:t>Games</a:t>
            </a:r>
          </a:p>
          <a:p>
            <a:r>
              <a:rPr lang="en-US" sz="2000" dirty="0">
                <a:solidFill>
                  <a:srgbClr val="0070C0"/>
                </a:solidFill>
              </a:rPr>
              <a:t>Rock of Ages</a:t>
            </a:r>
          </a:p>
          <a:p>
            <a:r>
              <a:rPr lang="en-US" sz="2000" dirty="0" smtClean="0">
                <a:solidFill>
                  <a:srgbClr val="0070C0"/>
                </a:solidFill>
              </a:rPr>
              <a:t>The </a:t>
            </a:r>
            <a:r>
              <a:rPr lang="en-US" sz="2000" dirty="0">
                <a:solidFill>
                  <a:srgbClr val="0070C0"/>
                </a:solidFill>
              </a:rPr>
              <a:t>Best Exotic Marigold </a:t>
            </a:r>
            <a:r>
              <a:rPr lang="en-US" sz="2000" dirty="0" smtClean="0">
                <a:solidFill>
                  <a:srgbClr val="0070C0"/>
                </a:solidFill>
              </a:rPr>
              <a:t>Hotel</a:t>
            </a:r>
            <a:endParaRPr lang="en-US" sz="2000" dirty="0">
              <a:solidFill>
                <a:srgbClr val="0070C0"/>
              </a:solidFill>
            </a:endParaRPr>
          </a:p>
        </p:txBody>
      </p:sp>
      <p:sp>
        <p:nvSpPr>
          <p:cNvPr id="9" name="TextBox 8"/>
          <p:cNvSpPr txBox="1"/>
          <p:nvPr/>
        </p:nvSpPr>
        <p:spPr>
          <a:xfrm>
            <a:off x="4568893" y="5036340"/>
            <a:ext cx="2603863" cy="923330"/>
          </a:xfrm>
          <a:prstGeom prst="rect">
            <a:avLst/>
          </a:prstGeom>
          <a:noFill/>
          <a:ln w="28575">
            <a:solidFill>
              <a:srgbClr val="7030A0"/>
            </a:solidFill>
            <a:prstDash val="lgDash"/>
          </a:ln>
        </p:spPr>
        <p:txBody>
          <a:bodyPr wrap="square" rtlCol="0">
            <a:spAutoFit/>
          </a:bodyPr>
          <a:lstStyle/>
          <a:p>
            <a:r>
              <a:rPr lang="en-US" dirty="0"/>
              <a:t>Top 10 most viewed movies estimated using cross domain correlation</a:t>
            </a:r>
          </a:p>
        </p:txBody>
      </p:sp>
    </p:spTree>
    <p:extLst>
      <p:ext uri="{BB962C8B-B14F-4D97-AF65-F5344CB8AC3E}">
        <p14:creationId xmlns:p14="http://schemas.microsoft.com/office/powerpoint/2010/main" val="38229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500"/>
                                        <p:tgtEl>
                                          <p:spTgt spid="7">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fade">
                                      <p:cBhvr>
                                        <p:cTn id="43" dur="500"/>
                                        <p:tgtEl>
                                          <p:spTgt spid="7">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Effect transition="in" filter="fade">
                                      <p:cBhvr>
                                        <p:cTn id="46" dur="500"/>
                                        <p:tgtEl>
                                          <p:spTgt spid="7">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Effect transition="in" filter="fade">
                                      <p:cBhvr>
                                        <p:cTn id="49" dur="500"/>
                                        <p:tgtEl>
                                          <p:spTgt spid="7">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7">
                                            <p:txEl>
                                              <p:pRg st="10" end="10"/>
                                            </p:txEl>
                                          </p:spTgt>
                                        </p:tgtEl>
                                        <p:attrNameLst>
                                          <p:attrName>style.visibility</p:attrName>
                                        </p:attrNameLst>
                                      </p:cBhvr>
                                      <p:to>
                                        <p:strVal val="visible"/>
                                      </p:to>
                                    </p:set>
                                    <p:animEffect transition="in" filter="fade">
                                      <p:cBhvr>
                                        <p:cTn id="52" dur="500"/>
                                        <p:tgtEl>
                                          <p:spTgt spid="7">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
                                            <p:txEl>
                                              <p:pRg st="11" end="11"/>
                                            </p:txEl>
                                          </p:spTgt>
                                        </p:tgtEl>
                                        <p:attrNameLst>
                                          <p:attrName>style.visibility</p:attrName>
                                        </p:attrNameLst>
                                      </p:cBhvr>
                                      <p:to>
                                        <p:strVal val="visible"/>
                                      </p:to>
                                    </p:set>
                                    <p:animEffect transition="in" filter="fade">
                                      <p:cBhvr>
                                        <p:cTn id="55" dur="500"/>
                                        <p:tgtEl>
                                          <p:spTgt spid="7">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xEl>
                                              <p:pRg st="2" end="2"/>
                                            </p:txEl>
                                          </p:spTgt>
                                        </p:tgtEl>
                                        <p:attrNameLst>
                                          <p:attrName>style.visibility</p:attrName>
                                        </p:attrNameLst>
                                      </p:cBhvr>
                                      <p:to>
                                        <p:strVal val="visible"/>
                                      </p:to>
                                    </p:set>
                                    <p:animEffect transition="in" filter="fade">
                                      <p:cBhvr>
                                        <p:cTn id="60" dur="500"/>
                                        <p:tgtEl>
                                          <p:spTgt spid="8">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500"/>
                                        <p:tgtEl>
                                          <p:spTgt spid="8">
                                            <p:txEl>
                                              <p:pRg st="3" end="3"/>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8">
                                            <p:txEl>
                                              <p:pRg st="4" end="4"/>
                                            </p:txEl>
                                          </p:spTgt>
                                        </p:tgtEl>
                                        <p:attrNameLst>
                                          <p:attrName>style.visibility</p:attrName>
                                        </p:attrNameLst>
                                      </p:cBhvr>
                                      <p:to>
                                        <p:strVal val="visible"/>
                                      </p:to>
                                    </p:set>
                                    <p:animEffect transition="in" filter="fade">
                                      <p:cBhvr>
                                        <p:cTn id="66" dur="500"/>
                                        <p:tgtEl>
                                          <p:spTgt spid="8">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8">
                                            <p:txEl>
                                              <p:pRg st="5" end="5"/>
                                            </p:txEl>
                                          </p:spTgt>
                                        </p:tgtEl>
                                        <p:attrNameLst>
                                          <p:attrName>style.visibility</p:attrName>
                                        </p:attrNameLst>
                                      </p:cBhvr>
                                      <p:to>
                                        <p:strVal val="visible"/>
                                      </p:to>
                                    </p:set>
                                    <p:animEffect transition="in" filter="fade">
                                      <p:cBhvr>
                                        <p:cTn id="69" dur="500"/>
                                        <p:tgtEl>
                                          <p:spTgt spid="8">
                                            <p:txEl>
                                              <p:pRg st="5" end="5"/>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8">
                                            <p:txEl>
                                              <p:pRg st="6" end="6"/>
                                            </p:txEl>
                                          </p:spTgt>
                                        </p:tgtEl>
                                        <p:attrNameLst>
                                          <p:attrName>style.visibility</p:attrName>
                                        </p:attrNameLst>
                                      </p:cBhvr>
                                      <p:to>
                                        <p:strVal val="visible"/>
                                      </p:to>
                                    </p:set>
                                    <p:animEffect transition="in" filter="fade">
                                      <p:cBhvr>
                                        <p:cTn id="72" dur="500"/>
                                        <p:tgtEl>
                                          <p:spTgt spid="8">
                                            <p:txEl>
                                              <p:pRg st="6" end="6"/>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8">
                                            <p:txEl>
                                              <p:pRg st="7" end="7"/>
                                            </p:txEl>
                                          </p:spTgt>
                                        </p:tgtEl>
                                        <p:attrNameLst>
                                          <p:attrName>style.visibility</p:attrName>
                                        </p:attrNameLst>
                                      </p:cBhvr>
                                      <p:to>
                                        <p:strVal val="visible"/>
                                      </p:to>
                                    </p:set>
                                    <p:animEffect transition="in" filter="fade">
                                      <p:cBhvr>
                                        <p:cTn id="75" dur="500"/>
                                        <p:tgtEl>
                                          <p:spTgt spid="8">
                                            <p:txEl>
                                              <p:pRg st="7" end="7"/>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8">
                                            <p:txEl>
                                              <p:pRg st="8" end="8"/>
                                            </p:txEl>
                                          </p:spTgt>
                                        </p:tgtEl>
                                        <p:attrNameLst>
                                          <p:attrName>style.visibility</p:attrName>
                                        </p:attrNameLst>
                                      </p:cBhvr>
                                      <p:to>
                                        <p:strVal val="visible"/>
                                      </p:to>
                                    </p:set>
                                    <p:animEffect transition="in" filter="fade">
                                      <p:cBhvr>
                                        <p:cTn id="78" dur="500"/>
                                        <p:tgtEl>
                                          <p:spTgt spid="8">
                                            <p:txEl>
                                              <p:pRg st="8" end="8"/>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8">
                                            <p:txEl>
                                              <p:pRg st="9" end="9"/>
                                            </p:txEl>
                                          </p:spTgt>
                                        </p:tgtEl>
                                        <p:attrNameLst>
                                          <p:attrName>style.visibility</p:attrName>
                                        </p:attrNameLst>
                                      </p:cBhvr>
                                      <p:to>
                                        <p:strVal val="visible"/>
                                      </p:to>
                                    </p:set>
                                    <p:animEffect transition="in" filter="fade">
                                      <p:cBhvr>
                                        <p:cTn id="81" dur="500"/>
                                        <p:tgtEl>
                                          <p:spTgt spid="8">
                                            <p:txEl>
                                              <p:pRg st="9" end="9"/>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8">
                                            <p:txEl>
                                              <p:pRg st="10" end="10"/>
                                            </p:txEl>
                                          </p:spTgt>
                                        </p:tgtEl>
                                        <p:attrNameLst>
                                          <p:attrName>style.visibility</p:attrName>
                                        </p:attrNameLst>
                                      </p:cBhvr>
                                      <p:to>
                                        <p:strVal val="visible"/>
                                      </p:to>
                                    </p:set>
                                    <p:animEffect transition="in" filter="fade">
                                      <p:cBhvr>
                                        <p:cTn id="84" dur="500"/>
                                        <p:tgtEl>
                                          <p:spTgt spid="8">
                                            <p:txEl>
                                              <p:pRg st="10" end="10"/>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8">
                                            <p:txEl>
                                              <p:pRg st="11" end="11"/>
                                            </p:txEl>
                                          </p:spTgt>
                                        </p:tgtEl>
                                        <p:attrNameLst>
                                          <p:attrName>style.visibility</p:attrName>
                                        </p:attrNameLst>
                                      </p:cBhvr>
                                      <p:to>
                                        <p:strVal val="visible"/>
                                      </p:to>
                                    </p:set>
                                    <p:animEffect transition="in" filter="fade">
                                      <p:cBhvr>
                                        <p:cTn id="87"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Pairwise Features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175</a:t>
            </a:fld>
            <a:endParaRPr lang="en-US"/>
          </a:p>
        </p:txBody>
      </p:sp>
      <mc:AlternateContent xmlns:mc="http://schemas.openxmlformats.org/markup-compatibility/2006" xmlns:a14="http://schemas.microsoft.com/office/drawing/2010/main">
        <mc:Choice Requires="a14">
          <p:sp>
            <p:nvSpPr>
              <p:cNvPr id="6" name="Rectangle 5"/>
              <p:cNvSpPr/>
              <p:nvPr/>
            </p:nvSpPr>
            <p:spPr>
              <a:xfrm>
                <a:off x="5407106" y="2546944"/>
                <a:ext cx="1277786" cy="491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𝑆</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i="1">
                              <a:latin typeface="Cambria Math" panose="02040503050406030204" pitchFamily="18" charset="0"/>
                            </a:rPr>
                            <m:t>𝑖</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i="1">
                              <a:latin typeface="Cambria Math" panose="02040503050406030204" pitchFamily="18" charset="0"/>
                            </a:rPr>
                            <m:t>𝑗</m:t>
                          </m:r>
                        </m:sub>
                      </m:sSub>
                      <m:r>
                        <a:rPr lang="en-US" sz="2400" i="1">
                          <a:latin typeface="Cambria Math" panose="02040503050406030204" pitchFamily="18" charset="0"/>
                        </a:rPr>
                        <m:t>)</m:t>
                      </m:r>
                    </m:oMath>
                  </m:oMathPara>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5407106" y="2546944"/>
                <a:ext cx="1277786" cy="491417"/>
              </a:xfrm>
              <a:prstGeom prst="rect">
                <a:avLst/>
              </a:prstGeom>
              <a:blipFill rotWithShape="0">
                <a:blip r:embed="rId2"/>
                <a:stretch>
                  <a:fillRect r="-952" b="-12500"/>
                </a:stretch>
              </a:blipFill>
            </p:spPr>
            <p:txBody>
              <a:bodyPr/>
              <a:lstStyle/>
              <a:p>
                <a:r>
                  <a:rPr lang="en-US">
                    <a:noFill/>
                  </a:rPr>
                  <a:t> </a:t>
                </a:r>
              </a:p>
            </p:txBody>
          </p:sp>
        </mc:Fallback>
      </mc:AlternateContent>
      <p:sp>
        <p:nvSpPr>
          <p:cNvPr id="7" name="Rounded Rectangle 6"/>
          <p:cNvSpPr/>
          <p:nvPr/>
        </p:nvSpPr>
        <p:spPr>
          <a:xfrm>
            <a:off x="1729186" y="2062183"/>
            <a:ext cx="2286000" cy="1460938"/>
          </a:xfrm>
          <a:prstGeom prst="roundRect">
            <a:avLst/>
          </a:prstGeom>
          <a:gradFill>
            <a:gsLst>
              <a:gs pos="0">
                <a:schemeClr val="accent1">
                  <a:lumMod val="60000"/>
                  <a:lumOff val="40000"/>
                </a:schemeClr>
              </a:gs>
              <a:gs pos="100000">
                <a:schemeClr val="accent1">
                  <a:lumMod val="75000"/>
                </a:schemeClr>
              </a:gs>
            </a:gsLst>
          </a:gra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Meta-path based entity similarity from Freebase</a:t>
            </a:r>
          </a:p>
        </p:txBody>
      </p:sp>
      <p:sp>
        <p:nvSpPr>
          <p:cNvPr id="8" name="Rounded Rectangle 7"/>
          <p:cNvSpPr/>
          <p:nvPr/>
        </p:nvSpPr>
        <p:spPr>
          <a:xfrm>
            <a:off x="2281581" y="4049486"/>
            <a:ext cx="2286000" cy="1460938"/>
          </a:xfrm>
          <a:prstGeom prst="roundRect">
            <a:avLst/>
          </a:prstGeom>
          <a:gradFill>
            <a:gsLst>
              <a:gs pos="0">
                <a:schemeClr val="accent1">
                  <a:lumMod val="60000"/>
                  <a:lumOff val="40000"/>
                </a:schemeClr>
              </a:gs>
              <a:gs pos="100000">
                <a:schemeClr val="accent1">
                  <a:lumMod val="75000"/>
                </a:schemeClr>
              </a:gs>
            </a:gsLst>
          </a:gra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Entity attribute similarity </a:t>
            </a:r>
            <a:r>
              <a:rPr lang="en-US" b="1" dirty="0"/>
              <a:t>(</a:t>
            </a:r>
            <a:r>
              <a:rPr lang="en-US" dirty="0"/>
              <a:t>e.g., movie </a:t>
            </a:r>
            <a:r>
              <a:rPr lang="en-US" dirty="0" smtClean="0"/>
              <a:t>description</a:t>
            </a:r>
            <a:r>
              <a:rPr lang="en-US" b="1" dirty="0" smtClean="0"/>
              <a:t>)</a:t>
            </a:r>
            <a:endParaRPr lang="en-US" b="1" dirty="0"/>
          </a:p>
        </p:txBody>
      </p:sp>
      <p:sp>
        <p:nvSpPr>
          <p:cNvPr id="9" name="Rounded Rectangle 8"/>
          <p:cNvSpPr/>
          <p:nvPr/>
        </p:nvSpPr>
        <p:spPr>
          <a:xfrm>
            <a:off x="4902999" y="4068820"/>
            <a:ext cx="2286000" cy="1460938"/>
          </a:xfrm>
          <a:prstGeom prst="roundRect">
            <a:avLst/>
          </a:prstGeom>
          <a:gradFill>
            <a:gsLst>
              <a:gs pos="0">
                <a:schemeClr val="accent1">
                  <a:lumMod val="60000"/>
                  <a:lumOff val="40000"/>
                </a:schemeClr>
              </a:gs>
              <a:gs pos="100000">
                <a:schemeClr val="accent1">
                  <a:lumMod val="75000"/>
                </a:schemeClr>
              </a:gs>
            </a:gsLst>
          </a:gra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Entity relations derived from user log </a:t>
            </a:r>
            <a:r>
              <a:rPr lang="en-US" sz="1600" b="1" dirty="0"/>
              <a:t>(e.g., conditional probability)</a:t>
            </a:r>
          </a:p>
        </p:txBody>
      </p:sp>
      <p:sp>
        <p:nvSpPr>
          <p:cNvPr id="10" name="Rounded Rectangle 9"/>
          <p:cNvSpPr/>
          <p:nvPr/>
        </p:nvSpPr>
        <p:spPr>
          <a:xfrm>
            <a:off x="7919478" y="2062183"/>
            <a:ext cx="2286000" cy="1460938"/>
          </a:xfrm>
          <a:prstGeom prst="roundRect">
            <a:avLst/>
          </a:prstGeom>
          <a:gradFill>
            <a:gsLst>
              <a:gs pos="0">
                <a:schemeClr val="accent1">
                  <a:lumMod val="60000"/>
                  <a:lumOff val="40000"/>
                </a:schemeClr>
              </a:gs>
              <a:gs pos="100000">
                <a:schemeClr val="accent1">
                  <a:lumMod val="75000"/>
                </a:schemeClr>
              </a:gs>
            </a:gsLst>
          </a:gra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Other pairwise or non-pairwise feature </a:t>
            </a:r>
            <a:r>
              <a:rPr lang="en-US" b="1" dirty="0"/>
              <a:t>(e.g., popularity)</a:t>
            </a:r>
          </a:p>
        </p:txBody>
      </p:sp>
      <p:sp>
        <p:nvSpPr>
          <p:cNvPr id="11" name="Right Arrow 10"/>
          <p:cNvSpPr/>
          <p:nvPr/>
        </p:nvSpPr>
        <p:spPr>
          <a:xfrm>
            <a:off x="4466515" y="2713473"/>
            <a:ext cx="633759" cy="2400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ight Arrow 11"/>
          <p:cNvSpPr/>
          <p:nvPr/>
        </p:nvSpPr>
        <p:spPr>
          <a:xfrm flipH="1">
            <a:off x="6872018" y="2713473"/>
            <a:ext cx="633759" cy="2400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Right Arrow 12"/>
          <p:cNvSpPr/>
          <p:nvPr/>
        </p:nvSpPr>
        <p:spPr>
          <a:xfrm rot="19256595">
            <a:off x="4466515" y="3369653"/>
            <a:ext cx="633759" cy="2400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Right Arrow 13"/>
          <p:cNvSpPr/>
          <p:nvPr/>
        </p:nvSpPr>
        <p:spPr>
          <a:xfrm rot="5400000" flipH="1">
            <a:off x="5650453" y="3438625"/>
            <a:ext cx="633759" cy="2400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Rounded Rectangle 15"/>
          <p:cNvSpPr/>
          <p:nvPr/>
        </p:nvSpPr>
        <p:spPr>
          <a:xfrm>
            <a:off x="7524417" y="4049486"/>
            <a:ext cx="2286000" cy="1460938"/>
          </a:xfrm>
          <a:prstGeom prst="roundRect">
            <a:avLst/>
          </a:prstGeom>
          <a:gradFill>
            <a:gsLst>
              <a:gs pos="0">
                <a:schemeClr val="accent1">
                  <a:lumMod val="60000"/>
                  <a:lumOff val="40000"/>
                </a:schemeClr>
              </a:gs>
              <a:gs pos="100000">
                <a:schemeClr val="accent1">
                  <a:lumMod val="75000"/>
                </a:schemeClr>
              </a:gs>
            </a:gsLst>
          </a:gra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Cross domain user log events correlation</a:t>
            </a:r>
            <a:endParaRPr lang="en-US" b="1" dirty="0"/>
          </a:p>
        </p:txBody>
      </p:sp>
      <p:sp>
        <p:nvSpPr>
          <p:cNvPr id="17" name="Right Arrow 16"/>
          <p:cNvSpPr/>
          <p:nvPr/>
        </p:nvSpPr>
        <p:spPr>
          <a:xfrm rot="2343405" flipH="1">
            <a:off x="6834390" y="3384962"/>
            <a:ext cx="633759" cy="2400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Rectangle 18"/>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14177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Pairwise Features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176</a:t>
            </a:fld>
            <a:endParaRPr lang="en-US"/>
          </a:p>
        </p:txBody>
      </p:sp>
      <p:pic>
        <p:nvPicPr>
          <p:cNvPr id="6" name="Picture 5"/>
          <p:cNvPicPr>
            <a:picLocks noChangeAspect="1"/>
          </p:cNvPicPr>
          <p:nvPr/>
        </p:nvPicPr>
        <p:blipFill>
          <a:blip r:embed="rId3"/>
          <a:stretch>
            <a:fillRect/>
          </a:stretch>
        </p:blipFill>
        <p:spPr>
          <a:xfrm>
            <a:off x="3439206" y="2086580"/>
            <a:ext cx="4359196" cy="3873878"/>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
        <p:nvSpPr>
          <p:cNvPr id="8" name="Rectangle 7"/>
          <p:cNvSpPr/>
          <p:nvPr/>
        </p:nvSpPr>
        <p:spPr>
          <a:xfrm>
            <a:off x="3860477" y="1594792"/>
            <a:ext cx="3516653" cy="461665"/>
          </a:xfrm>
          <a:prstGeom prst="rect">
            <a:avLst/>
          </a:prstGeom>
          <a:ln w="28575">
            <a:noFill/>
            <a:prstDash val="lgDash"/>
          </a:ln>
        </p:spPr>
        <p:txBody>
          <a:bodyPr wrap="square">
            <a:spAutoFit/>
          </a:bodyPr>
          <a:lstStyle/>
          <a:p>
            <a:pPr algn="just"/>
            <a:r>
              <a:rPr lang="en-US" sz="2400" dirty="0" smtClean="0">
                <a:solidFill>
                  <a:srgbClr val="FF0000"/>
                </a:solidFill>
              </a:rPr>
              <a:t>Representative Features</a:t>
            </a:r>
            <a:endParaRPr lang="en-US" sz="2400" dirty="0">
              <a:solidFill>
                <a:srgbClr val="FF0000"/>
              </a:solidFill>
            </a:endParaRPr>
          </a:p>
        </p:txBody>
      </p:sp>
    </p:spTree>
    <p:extLst>
      <p:ext uri="{BB962C8B-B14F-4D97-AF65-F5344CB8AC3E}">
        <p14:creationId xmlns:p14="http://schemas.microsoft.com/office/powerpoint/2010/main" val="344074556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r>
              <a:rPr lang="en-US" dirty="0">
                <a:solidFill>
                  <a:prstClr val="black"/>
                </a:solidFill>
              </a:rPr>
              <a:t> </a:t>
            </a:r>
            <a:r>
              <a:rPr lang="en-US" dirty="0"/>
              <a:t>Models</a:t>
            </a:r>
          </a:p>
        </p:txBody>
      </p:sp>
      <p:sp>
        <p:nvSpPr>
          <p:cNvPr id="3" name="Content Placeholder 2"/>
          <p:cNvSpPr>
            <a:spLocks noGrp="1"/>
          </p:cNvSpPr>
          <p:nvPr>
            <p:ph idx="1"/>
          </p:nvPr>
        </p:nvSpPr>
        <p:spPr/>
        <p:txBody>
          <a:bodyPr/>
          <a:lstStyle/>
          <a:p>
            <a:r>
              <a:rPr lang="en-US" dirty="0"/>
              <a:t>Global recommendation </a:t>
            </a:r>
            <a:r>
              <a:rPr lang="en-US" dirty="0" smtClean="0"/>
              <a:t>model</a:t>
            </a:r>
          </a:p>
          <a:p>
            <a:endParaRPr lang="en-US" dirty="0"/>
          </a:p>
          <a:p>
            <a:endParaRPr lang="en-US" dirty="0" smtClean="0"/>
          </a:p>
          <a:p>
            <a:endParaRPr lang="en-US" dirty="0"/>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177</a:t>
            </a:fld>
            <a:endParaRPr lang="en-US"/>
          </a:p>
        </p:txBody>
      </p:sp>
      <p:pic>
        <p:nvPicPr>
          <p:cNvPr id="20" name="Picture 19"/>
          <p:cNvPicPr>
            <a:picLocks noChangeAspect="1"/>
          </p:cNvPicPr>
          <p:nvPr/>
        </p:nvPicPr>
        <p:blipFill>
          <a:blip r:embed="rId3"/>
          <a:stretch>
            <a:fillRect/>
          </a:stretch>
        </p:blipFill>
        <p:spPr>
          <a:xfrm>
            <a:off x="2609514" y="2490316"/>
            <a:ext cx="6863843" cy="1058920"/>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2676802" y="3604321"/>
                <a:ext cx="2911374" cy="584775"/>
              </a:xfrm>
              <a:prstGeom prst="rect">
                <a:avLst/>
              </a:prstGeom>
              <a:noFill/>
            </p:spPr>
            <p:txBody>
              <a:bodyPr wrap="none" rtlCol="0">
                <a:spAutoFit/>
              </a:bodyPr>
              <a:lstStyle/>
              <a:p>
                <a:pPr algn="r"/>
                <a:r>
                  <a:rPr lang="en-US" sz="1600" dirty="0">
                    <a:solidFill>
                      <a:schemeClr val="bg1">
                        <a:lumMod val="50000"/>
                      </a:schemeClr>
                    </a:solidFill>
                    <a:latin typeface="Cambria Math" panose="02040503050406030204" pitchFamily="18" charset="0"/>
                  </a:rPr>
                  <a:t>events happened before </a:t>
                </a:r>
                <a:r>
                  <a:rPr lang="en-US" sz="1600" i="1" dirty="0">
                    <a:solidFill>
                      <a:schemeClr val="bg1">
                        <a:lumMod val="50000"/>
                      </a:schemeClr>
                    </a:solidFill>
                    <a:latin typeface="Cambria Math" panose="02040503050406030204" pitchFamily="18" charset="0"/>
                  </a:rPr>
                  <a:t>T</a:t>
                </a:r>
              </a:p>
              <a:p>
                <a:pPr algn="r"/>
                <a14:m>
                  <m:oMath xmlns:m="http://schemas.openxmlformats.org/officeDocument/2006/math">
                    <m:sSubSup>
                      <m:sSubSupPr>
                        <m:ctrlPr>
                          <a:rPr lang="en-US" sz="1600" i="1">
                            <a:solidFill>
                              <a:schemeClr val="bg1">
                                <a:lumMod val="50000"/>
                              </a:schemeClr>
                            </a:solidFill>
                            <a:latin typeface="Cambria Math" panose="02040503050406030204" pitchFamily="18" charset="0"/>
                          </a:rPr>
                        </m:ctrlPr>
                      </m:sSubSupPr>
                      <m:e>
                        <m:sSubSup>
                          <m:sSubSupPr>
                            <m:ctrlPr>
                              <a:rPr lang="en-US" sz="1600" i="1">
                                <a:solidFill>
                                  <a:schemeClr val="bg1">
                                    <a:lumMod val="50000"/>
                                  </a:schemeClr>
                                </a:solidFill>
                                <a:latin typeface="Cambria Math" panose="02040503050406030204" pitchFamily="18" charset="0"/>
                              </a:rPr>
                            </m:ctrlPr>
                          </m:sSubSupPr>
                          <m:e>
                            <m:r>
                              <a:rPr lang="en-US" sz="1600" i="1">
                                <a:solidFill>
                                  <a:schemeClr val="bg1">
                                    <a:lumMod val="50000"/>
                                  </a:schemeClr>
                                </a:solidFill>
                                <a:latin typeface="Cambria Math" panose="02040503050406030204" pitchFamily="18" charset="0"/>
                              </a:rPr>
                              <m:t>𝐿</m:t>
                            </m:r>
                          </m:e>
                          <m:sub>
                            <m:r>
                              <a:rPr lang="en-US" sz="1600" i="1">
                                <a:solidFill>
                                  <a:schemeClr val="bg1">
                                    <a:lumMod val="50000"/>
                                  </a:schemeClr>
                                </a:solidFill>
                                <a:latin typeface="Cambria Math" panose="02040503050406030204" pitchFamily="18" charset="0"/>
                              </a:rPr>
                              <m:t>𝑇</m:t>
                            </m:r>
                          </m:sub>
                          <m:sup>
                            <m:r>
                              <a:rPr lang="en-US" sz="1600" i="1">
                                <a:solidFill>
                                  <a:schemeClr val="bg1">
                                    <a:lumMod val="50000"/>
                                  </a:schemeClr>
                                </a:solidFill>
                                <a:latin typeface="Cambria Math" panose="02040503050406030204" pitchFamily="18" charset="0"/>
                              </a:rPr>
                              <m:t>𝑢</m:t>
                            </m:r>
                          </m:sup>
                        </m:sSubSup>
                        <m:r>
                          <a:rPr lang="en-US" sz="1600" i="1" dirty="0">
                            <a:solidFill>
                              <a:schemeClr val="bg1">
                                <a:lumMod val="50000"/>
                              </a:schemeClr>
                            </a:solidFill>
                            <a:latin typeface="Cambria Math" panose="02040503050406030204" pitchFamily="18" charset="0"/>
                          </a:rPr>
                          <m:t>=</m:t>
                        </m:r>
                        <m:r>
                          <a:rPr lang="en-US" sz="1600" i="1">
                            <a:solidFill>
                              <a:schemeClr val="bg1">
                                <a:lumMod val="50000"/>
                              </a:schemeClr>
                            </a:solidFill>
                            <a:latin typeface="Cambria Math" panose="02040503050406030204" pitchFamily="18" charset="0"/>
                          </a:rPr>
                          <m:t>&lt;</m:t>
                        </m:r>
                        <m:r>
                          <a:rPr lang="en-US" sz="1600" i="1">
                            <a:solidFill>
                              <a:schemeClr val="bg1">
                                <a:lumMod val="50000"/>
                              </a:schemeClr>
                            </a:solidFill>
                            <a:latin typeface="Cambria Math" panose="02040503050406030204" pitchFamily="18" charset="0"/>
                          </a:rPr>
                          <m:t>𝑒</m:t>
                        </m:r>
                      </m:e>
                      <m:sub>
                        <m:r>
                          <a:rPr lang="en-US" sz="1600" i="1">
                            <a:solidFill>
                              <a:schemeClr val="bg1">
                                <a:lumMod val="50000"/>
                              </a:schemeClr>
                            </a:solidFill>
                            <a:latin typeface="Cambria Math" panose="02040503050406030204" pitchFamily="18" charset="0"/>
                          </a:rPr>
                          <m:t>1</m:t>
                        </m:r>
                      </m:sub>
                      <m:sup>
                        <m:r>
                          <a:rPr lang="en-US" sz="1600" i="1">
                            <a:solidFill>
                              <a:schemeClr val="bg1">
                                <a:lumMod val="50000"/>
                              </a:schemeClr>
                            </a:solidFill>
                            <a:latin typeface="Cambria Math" panose="02040503050406030204" pitchFamily="18" charset="0"/>
                          </a:rPr>
                          <m:t>𝑢</m:t>
                        </m:r>
                      </m:sup>
                    </m:sSubSup>
                    <m:r>
                      <a:rPr lang="en-US" sz="1600" i="1">
                        <a:solidFill>
                          <a:schemeClr val="bg1">
                            <a:lumMod val="50000"/>
                          </a:schemeClr>
                        </a:solidFill>
                        <a:latin typeface="Cambria Math" panose="02040503050406030204" pitchFamily="18" charset="0"/>
                      </a:rPr>
                      <m:t>, </m:t>
                    </m:r>
                    <m:sSubSup>
                      <m:sSubSupPr>
                        <m:ctrlPr>
                          <a:rPr lang="en-US" sz="1600" i="1">
                            <a:solidFill>
                              <a:schemeClr val="bg1">
                                <a:lumMod val="50000"/>
                              </a:schemeClr>
                            </a:solidFill>
                            <a:latin typeface="Cambria Math" panose="02040503050406030204" pitchFamily="18" charset="0"/>
                          </a:rPr>
                        </m:ctrlPr>
                      </m:sSubSupPr>
                      <m:e>
                        <m:r>
                          <a:rPr lang="en-US" sz="1600" i="1">
                            <a:solidFill>
                              <a:schemeClr val="bg1">
                                <a:lumMod val="50000"/>
                              </a:schemeClr>
                            </a:solidFill>
                            <a:latin typeface="Cambria Math" panose="02040503050406030204" pitchFamily="18" charset="0"/>
                          </a:rPr>
                          <m:t>𝑒</m:t>
                        </m:r>
                      </m:e>
                      <m:sub>
                        <m:r>
                          <a:rPr lang="en-US" sz="1600" i="1">
                            <a:solidFill>
                              <a:schemeClr val="bg1">
                                <a:lumMod val="50000"/>
                              </a:schemeClr>
                            </a:solidFill>
                            <a:latin typeface="Cambria Math" panose="02040503050406030204" pitchFamily="18" charset="0"/>
                          </a:rPr>
                          <m:t>2</m:t>
                        </m:r>
                      </m:sub>
                      <m:sup>
                        <m:r>
                          <a:rPr lang="en-US" sz="1600" i="1">
                            <a:solidFill>
                              <a:schemeClr val="bg1">
                                <a:lumMod val="50000"/>
                              </a:schemeClr>
                            </a:solidFill>
                            <a:latin typeface="Cambria Math" panose="02040503050406030204" pitchFamily="18" charset="0"/>
                          </a:rPr>
                          <m:t>𝑢</m:t>
                        </m:r>
                      </m:sup>
                    </m:sSubSup>
                    <m:r>
                      <a:rPr lang="en-US" sz="1600" i="1">
                        <a:solidFill>
                          <a:schemeClr val="bg1">
                            <a:lumMod val="50000"/>
                          </a:schemeClr>
                        </a:solidFill>
                        <a:latin typeface="Cambria Math" panose="02040503050406030204" pitchFamily="18" charset="0"/>
                      </a:rPr>
                      <m:t>,…, </m:t>
                    </m:r>
                    <m:sSubSup>
                      <m:sSubSupPr>
                        <m:ctrlPr>
                          <a:rPr lang="en-US" sz="1600" i="1">
                            <a:solidFill>
                              <a:schemeClr val="bg1">
                                <a:lumMod val="50000"/>
                              </a:schemeClr>
                            </a:solidFill>
                            <a:latin typeface="Cambria Math" panose="02040503050406030204" pitchFamily="18" charset="0"/>
                          </a:rPr>
                        </m:ctrlPr>
                      </m:sSubSupPr>
                      <m:e>
                        <m:r>
                          <a:rPr lang="en-US" sz="1600" i="1">
                            <a:solidFill>
                              <a:schemeClr val="bg1">
                                <a:lumMod val="50000"/>
                              </a:schemeClr>
                            </a:solidFill>
                            <a:latin typeface="Cambria Math" panose="02040503050406030204" pitchFamily="18" charset="0"/>
                          </a:rPr>
                          <m:t>𝑒</m:t>
                        </m:r>
                      </m:e>
                      <m:sub>
                        <m:r>
                          <a:rPr lang="en-US" sz="1600" i="1">
                            <a:solidFill>
                              <a:schemeClr val="bg1">
                                <a:lumMod val="50000"/>
                              </a:schemeClr>
                            </a:solidFill>
                            <a:latin typeface="Cambria Math" panose="02040503050406030204" pitchFamily="18" charset="0"/>
                          </a:rPr>
                          <m:t>𝑡</m:t>
                        </m:r>
                      </m:sub>
                      <m:sup>
                        <m:r>
                          <a:rPr lang="en-US" sz="1600" i="1">
                            <a:solidFill>
                              <a:schemeClr val="bg1">
                                <a:lumMod val="50000"/>
                              </a:schemeClr>
                            </a:solidFill>
                            <a:latin typeface="Cambria Math" panose="02040503050406030204" pitchFamily="18" charset="0"/>
                          </a:rPr>
                          <m:t>𝑢</m:t>
                        </m:r>
                      </m:sup>
                    </m:sSubSup>
                    <m:r>
                      <a:rPr lang="en-US" sz="1600" i="1">
                        <a:solidFill>
                          <a:schemeClr val="bg1">
                            <a:lumMod val="50000"/>
                          </a:schemeClr>
                        </a:solidFill>
                        <a:latin typeface="Cambria Math" panose="02040503050406030204" pitchFamily="18" charset="0"/>
                      </a:rPr>
                      <m:t>, …, </m:t>
                    </m:r>
                    <m:sSubSup>
                      <m:sSubSupPr>
                        <m:ctrlPr>
                          <a:rPr lang="en-US" sz="1600" i="1">
                            <a:solidFill>
                              <a:schemeClr val="bg1">
                                <a:lumMod val="50000"/>
                              </a:schemeClr>
                            </a:solidFill>
                            <a:latin typeface="Cambria Math" panose="02040503050406030204" pitchFamily="18" charset="0"/>
                          </a:rPr>
                        </m:ctrlPr>
                      </m:sSubSupPr>
                      <m:e>
                        <m:r>
                          <a:rPr lang="en-US" sz="1600" i="1">
                            <a:solidFill>
                              <a:schemeClr val="bg1">
                                <a:lumMod val="50000"/>
                              </a:schemeClr>
                            </a:solidFill>
                            <a:latin typeface="Cambria Math" panose="02040503050406030204" pitchFamily="18" charset="0"/>
                          </a:rPr>
                          <m:t>𝑒</m:t>
                        </m:r>
                      </m:e>
                      <m:sub>
                        <m:r>
                          <a:rPr lang="en-US" sz="1600" i="1">
                            <a:solidFill>
                              <a:schemeClr val="bg1">
                                <a:lumMod val="50000"/>
                              </a:schemeClr>
                            </a:solidFill>
                            <a:latin typeface="Cambria Math" panose="02040503050406030204" pitchFamily="18" charset="0"/>
                          </a:rPr>
                          <m:t>𝑇</m:t>
                        </m:r>
                        <m:r>
                          <a:rPr lang="en-US" sz="1600" i="1">
                            <a:solidFill>
                              <a:schemeClr val="bg1">
                                <a:lumMod val="50000"/>
                              </a:schemeClr>
                            </a:solidFill>
                            <a:latin typeface="Cambria Math" panose="02040503050406030204" pitchFamily="18" charset="0"/>
                          </a:rPr>
                          <m:t>−1</m:t>
                        </m:r>
                      </m:sub>
                      <m:sup>
                        <m:r>
                          <a:rPr lang="en-US" sz="1600" i="1">
                            <a:solidFill>
                              <a:schemeClr val="bg1">
                                <a:lumMod val="50000"/>
                              </a:schemeClr>
                            </a:solidFill>
                            <a:latin typeface="Cambria Math" panose="02040503050406030204" pitchFamily="18" charset="0"/>
                          </a:rPr>
                          <m:t>𝑢</m:t>
                        </m:r>
                      </m:sup>
                    </m:sSubSup>
                    <m:r>
                      <a:rPr lang="en-US" sz="1600" i="1">
                        <a:solidFill>
                          <a:schemeClr val="bg1">
                            <a:lumMod val="50000"/>
                          </a:schemeClr>
                        </a:solidFill>
                        <a:latin typeface="Cambria Math" panose="02040503050406030204" pitchFamily="18" charset="0"/>
                      </a:rPr>
                      <m:t>&gt;</m:t>
                    </m:r>
                  </m:oMath>
                </a14:m>
                <a:r>
                  <a:rPr lang="en-US" sz="1600" dirty="0">
                    <a:solidFill>
                      <a:schemeClr val="bg1">
                        <a:lumMod val="50000"/>
                      </a:schemeClr>
                    </a:solidFill>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2676802" y="3604321"/>
                <a:ext cx="2911374" cy="584775"/>
              </a:xfrm>
              <a:prstGeom prst="rect">
                <a:avLst/>
              </a:prstGeom>
              <a:blipFill rotWithShape="0">
                <a:blip r:embed="rId4"/>
                <a:stretch>
                  <a:fillRect t="-4167" r="-1046"/>
                </a:stretch>
              </a:blipFill>
            </p:spPr>
            <p:txBody>
              <a:bodyPr/>
              <a:lstStyle/>
              <a:p>
                <a:r>
                  <a:rPr lang="en-US">
                    <a:noFill/>
                  </a:rPr>
                  <a:t> </a:t>
                </a:r>
              </a:p>
            </p:txBody>
          </p:sp>
        </mc:Fallback>
      </mc:AlternateContent>
      <p:sp>
        <p:nvSpPr>
          <p:cNvPr id="22" name="TextBox 21"/>
          <p:cNvSpPr txBox="1"/>
          <p:nvPr/>
        </p:nvSpPr>
        <p:spPr>
          <a:xfrm>
            <a:off x="2305903" y="2426598"/>
            <a:ext cx="1968168" cy="338554"/>
          </a:xfrm>
          <a:prstGeom prst="rect">
            <a:avLst/>
          </a:prstGeom>
          <a:noFill/>
        </p:spPr>
        <p:txBody>
          <a:bodyPr wrap="none" rtlCol="0">
            <a:spAutoFit/>
          </a:bodyPr>
          <a:lstStyle/>
          <a:p>
            <a:r>
              <a:rPr lang="en-US" sz="1600" dirty="0">
                <a:solidFill>
                  <a:schemeClr val="bg1">
                    <a:lumMod val="50000"/>
                  </a:schemeClr>
                </a:solidFill>
              </a:rPr>
              <a:t>entity at timestamp </a:t>
            </a:r>
            <a:r>
              <a:rPr lang="en-US" sz="1600" i="1" dirty="0">
                <a:solidFill>
                  <a:schemeClr val="bg1">
                    <a:lumMod val="50000"/>
                  </a:schemeClr>
                </a:solidFill>
              </a:rPr>
              <a:t>T</a:t>
            </a:r>
          </a:p>
        </p:txBody>
      </p:sp>
      <p:sp>
        <p:nvSpPr>
          <p:cNvPr id="23" name="Rectangle 22"/>
          <p:cNvSpPr/>
          <p:nvPr/>
        </p:nvSpPr>
        <p:spPr>
          <a:xfrm>
            <a:off x="3069271" y="2788749"/>
            <a:ext cx="441435" cy="412967"/>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Rectangle 23"/>
              <p:cNvSpPr/>
              <p:nvPr/>
            </p:nvSpPr>
            <p:spPr>
              <a:xfrm>
                <a:off x="5588177" y="3435314"/>
                <a:ext cx="2217595" cy="601447"/>
              </a:xfrm>
              <a:prstGeom prst="rect">
                <a:avLst/>
              </a:prstGeom>
            </p:spPr>
            <p:txBody>
              <a:bodyPr wrap="none">
                <a:spAutoFit/>
              </a:bodyPr>
              <a:lstStyle/>
              <a:p>
                <a:r>
                  <a:rPr lang="en-US" sz="1600" dirty="0">
                    <a:solidFill>
                      <a:schemeClr val="bg1">
                        <a:lumMod val="50000"/>
                      </a:schemeClr>
                    </a:solidFill>
                    <a:latin typeface="Cambria Math" panose="02040503050406030204" pitchFamily="18" charset="0"/>
                  </a:rPr>
                  <a:t>time decay function</a:t>
                </a:r>
              </a:p>
              <a:p>
                <a:pPr/>
                <a14:m>
                  <m:oMathPara xmlns:m="http://schemas.openxmlformats.org/officeDocument/2006/math">
                    <m:oMathParaPr>
                      <m:jc m:val="left"/>
                    </m:oMathParaPr>
                    <m:oMath xmlns:m="http://schemas.openxmlformats.org/officeDocument/2006/math">
                      <m:sSub>
                        <m:sSubPr>
                          <m:ctrlPr>
                            <a:rPr lang="en-US" sz="1600" i="1">
                              <a:solidFill>
                                <a:schemeClr val="bg1">
                                  <a:lumMod val="50000"/>
                                </a:schemeClr>
                              </a:solidFill>
                              <a:latin typeface="Cambria Math" panose="02040503050406030204" pitchFamily="18" charset="0"/>
                            </a:rPr>
                          </m:ctrlPr>
                        </m:sSubPr>
                        <m:e>
                          <m:r>
                            <a:rPr lang="en-US" sz="1600" i="1">
                              <a:solidFill>
                                <a:schemeClr val="bg1">
                                  <a:lumMod val="50000"/>
                                </a:schemeClr>
                              </a:solidFill>
                              <a:latin typeface="Cambria Math" panose="02040503050406030204" pitchFamily="18" charset="0"/>
                            </a:rPr>
                            <m:t>𝑤</m:t>
                          </m:r>
                        </m:e>
                        <m:sub>
                          <m:r>
                            <a:rPr lang="en-US" sz="1600" i="1">
                              <a:solidFill>
                                <a:schemeClr val="bg1">
                                  <a:lumMod val="50000"/>
                                </a:schemeClr>
                              </a:solidFill>
                              <a:latin typeface="Cambria Math" panose="02040503050406030204" pitchFamily="18" charset="0"/>
                            </a:rPr>
                            <m:t>𝑡</m:t>
                          </m:r>
                        </m:sub>
                      </m:sSub>
                      <m:d>
                        <m:dPr>
                          <m:ctrlPr>
                            <a:rPr lang="en-US" sz="1600" i="1">
                              <a:solidFill>
                                <a:schemeClr val="bg1">
                                  <a:lumMod val="50000"/>
                                </a:schemeClr>
                              </a:solidFill>
                              <a:latin typeface="Cambria Math" panose="02040503050406030204" pitchFamily="18" charset="0"/>
                            </a:rPr>
                          </m:ctrlPr>
                        </m:dPr>
                        <m:e>
                          <m:sSub>
                            <m:sSubPr>
                              <m:ctrlPr>
                                <a:rPr lang="en-US" sz="1600" i="1">
                                  <a:solidFill>
                                    <a:schemeClr val="bg1">
                                      <a:lumMod val="50000"/>
                                    </a:schemeClr>
                                  </a:solidFill>
                                  <a:latin typeface="Cambria Math" panose="02040503050406030204" pitchFamily="18" charset="0"/>
                                </a:rPr>
                              </m:ctrlPr>
                            </m:sSubPr>
                            <m:e>
                              <m:r>
                                <a:rPr lang="en-US" sz="1600" i="1">
                                  <a:solidFill>
                                    <a:schemeClr val="bg1">
                                      <a:lumMod val="50000"/>
                                    </a:schemeClr>
                                  </a:solidFill>
                                  <a:latin typeface="Cambria Math" panose="02040503050406030204" pitchFamily="18" charset="0"/>
                                </a:rPr>
                                <m:t>𝑒</m:t>
                              </m:r>
                            </m:e>
                            <m:sub>
                              <m:r>
                                <a:rPr lang="en-US" sz="1600" i="1">
                                  <a:solidFill>
                                    <a:schemeClr val="bg1">
                                      <a:lumMod val="50000"/>
                                    </a:schemeClr>
                                  </a:solidFill>
                                  <a:latin typeface="Cambria Math" panose="02040503050406030204" pitchFamily="18" charset="0"/>
                                </a:rPr>
                                <m:t>𝑇</m:t>
                              </m:r>
                            </m:sub>
                          </m:sSub>
                          <m:r>
                            <a:rPr lang="en-US" sz="1600" i="1">
                              <a:solidFill>
                                <a:schemeClr val="bg1">
                                  <a:lumMod val="50000"/>
                                </a:schemeClr>
                              </a:solidFill>
                              <a:latin typeface="Cambria Math" panose="02040503050406030204" pitchFamily="18" charset="0"/>
                            </a:rPr>
                            <m:t>, </m:t>
                          </m:r>
                          <m:sSub>
                            <m:sSubPr>
                              <m:ctrlPr>
                                <a:rPr lang="en-US" sz="1600" i="1">
                                  <a:solidFill>
                                    <a:schemeClr val="bg1">
                                      <a:lumMod val="50000"/>
                                    </a:schemeClr>
                                  </a:solidFill>
                                  <a:latin typeface="Cambria Math" panose="02040503050406030204" pitchFamily="18" charset="0"/>
                                </a:rPr>
                              </m:ctrlPr>
                            </m:sSubPr>
                            <m:e>
                              <m:r>
                                <a:rPr lang="en-US" sz="1600" i="1">
                                  <a:solidFill>
                                    <a:schemeClr val="bg1">
                                      <a:lumMod val="50000"/>
                                    </a:schemeClr>
                                  </a:solidFill>
                                  <a:latin typeface="Cambria Math" panose="02040503050406030204" pitchFamily="18" charset="0"/>
                                </a:rPr>
                                <m:t>𝑒</m:t>
                              </m:r>
                            </m:e>
                            <m:sub>
                              <m:r>
                                <a:rPr lang="en-US" sz="1600" i="1">
                                  <a:solidFill>
                                    <a:schemeClr val="bg1">
                                      <a:lumMod val="50000"/>
                                    </a:schemeClr>
                                  </a:solidFill>
                                  <a:latin typeface="Cambria Math" panose="02040503050406030204" pitchFamily="18" charset="0"/>
                                </a:rPr>
                                <m:t>𝑡</m:t>
                              </m:r>
                            </m:sub>
                          </m:sSub>
                        </m:e>
                      </m:d>
                      <m:r>
                        <a:rPr lang="en-US" sz="1600" i="1">
                          <a:solidFill>
                            <a:schemeClr val="bg1">
                              <a:lumMod val="50000"/>
                            </a:schemeClr>
                          </a:solidFill>
                          <a:latin typeface="Cambria Math" panose="02040503050406030204" pitchFamily="18" charset="0"/>
                        </a:rPr>
                        <m:t>=</m:t>
                      </m:r>
                      <m:r>
                        <a:rPr lang="en-US" sz="1600" i="1">
                          <a:solidFill>
                            <a:schemeClr val="bg1">
                              <a:lumMod val="50000"/>
                            </a:schemeClr>
                          </a:solidFill>
                          <a:latin typeface="Cambria Math" panose="02040503050406030204" pitchFamily="18" charset="0"/>
                        </a:rPr>
                        <m:t>𝛽</m:t>
                      </m:r>
                      <m:sSup>
                        <m:sSupPr>
                          <m:ctrlPr>
                            <a:rPr lang="en-US" sz="1600" i="1">
                              <a:solidFill>
                                <a:schemeClr val="bg1">
                                  <a:lumMod val="50000"/>
                                </a:schemeClr>
                              </a:solidFill>
                              <a:latin typeface="Cambria Math" panose="02040503050406030204" pitchFamily="18" charset="0"/>
                            </a:rPr>
                          </m:ctrlPr>
                        </m:sSupPr>
                        <m:e>
                          <m:r>
                            <a:rPr lang="en-US" sz="1600" i="1">
                              <a:solidFill>
                                <a:schemeClr val="bg1">
                                  <a:lumMod val="50000"/>
                                </a:schemeClr>
                              </a:solidFill>
                              <a:latin typeface="Cambria Math" panose="02040503050406030204" pitchFamily="18" charset="0"/>
                            </a:rPr>
                            <m:t>𝑒</m:t>
                          </m:r>
                        </m:e>
                        <m:sup>
                          <m:r>
                            <a:rPr lang="en-US" sz="1600" i="1">
                              <a:solidFill>
                                <a:schemeClr val="bg1">
                                  <a:lumMod val="50000"/>
                                </a:schemeClr>
                              </a:solidFill>
                              <a:latin typeface="Cambria Math" panose="02040503050406030204" pitchFamily="18" charset="0"/>
                            </a:rPr>
                            <m:t>−</m:t>
                          </m:r>
                          <m:r>
                            <a:rPr lang="en-US" sz="1600" i="1">
                              <a:solidFill>
                                <a:schemeClr val="bg1">
                                  <a:lumMod val="50000"/>
                                </a:schemeClr>
                              </a:solidFill>
                              <a:latin typeface="Cambria Math" panose="02040503050406030204" pitchFamily="18" charset="0"/>
                            </a:rPr>
                            <m:t>𝛼</m:t>
                          </m:r>
                          <m:d>
                            <m:dPr>
                              <m:ctrlPr>
                                <a:rPr lang="en-US" sz="1600" i="1">
                                  <a:solidFill>
                                    <a:schemeClr val="bg1">
                                      <a:lumMod val="50000"/>
                                    </a:schemeClr>
                                  </a:solidFill>
                                  <a:latin typeface="Cambria Math" panose="02040503050406030204" pitchFamily="18" charset="0"/>
                                </a:rPr>
                              </m:ctrlPr>
                            </m:dPr>
                            <m:e>
                              <m:r>
                                <a:rPr lang="en-US" sz="1600" i="1">
                                  <a:solidFill>
                                    <a:schemeClr val="bg1">
                                      <a:lumMod val="50000"/>
                                    </a:schemeClr>
                                  </a:solidFill>
                                  <a:latin typeface="Cambria Math" panose="02040503050406030204" pitchFamily="18" charset="0"/>
                                </a:rPr>
                                <m:t>𝑇</m:t>
                              </m:r>
                              <m:r>
                                <a:rPr lang="en-US" sz="1600" i="1">
                                  <a:solidFill>
                                    <a:schemeClr val="bg1">
                                      <a:lumMod val="50000"/>
                                    </a:schemeClr>
                                  </a:solidFill>
                                  <a:latin typeface="Cambria Math" panose="02040503050406030204" pitchFamily="18" charset="0"/>
                                </a:rPr>
                                <m:t>−</m:t>
                              </m:r>
                              <m:r>
                                <a:rPr lang="en-US" sz="1600" i="1">
                                  <a:solidFill>
                                    <a:schemeClr val="bg1">
                                      <a:lumMod val="50000"/>
                                    </a:schemeClr>
                                  </a:solidFill>
                                  <a:latin typeface="Cambria Math" panose="02040503050406030204" pitchFamily="18" charset="0"/>
                                </a:rPr>
                                <m:t>𝑡</m:t>
                              </m:r>
                            </m:e>
                          </m:d>
                        </m:sup>
                      </m:sSup>
                    </m:oMath>
                  </m:oMathPara>
                </a14:m>
                <a:endParaRPr lang="en-US" sz="1600" dirty="0">
                  <a:solidFill>
                    <a:schemeClr val="bg1">
                      <a:lumMod val="50000"/>
                    </a:schemeClr>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5588177" y="3435314"/>
                <a:ext cx="2217595" cy="601447"/>
              </a:xfrm>
              <a:prstGeom prst="rect">
                <a:avLst/>
              </a:prstGeom>
              <a:blipFill rotWithShape="0">
                <a:blip r:embed="rId5"/>
                <a:stretch>
                  <a:fillRect l="-1653" t="-4082" b="-6122"/>
                </a:stretch>
              </a:blipFill>
            </p:spPr>
            <p:txBody>
              <a:bodyPr/>
              <a:lstStyle/>
              <a:p>
                <a:r>
                  <a:rPr lang="en-US">
                    <a:noFill/>
                  </a:rPr>
                  <a:t> </a:t>
                </a:r>
              </a:p>
            </p:txBody>
          </p:sp>
        </mc:Fallback>
      </mc:AlternateContent>
      <p:sp>
        <p:nvSpPr>
          <p:cNvPr id="25" name="Rectangle 24"/>
          <p:cNvSpPr/>
          <p:nvPr/>
        </p:nvSpPr>
        <p:spPr>
          <a:xfrm>
            <a:off x="7582238" y="3375893"/>
            <a:ext cx="1703608" cy="338554"/>
          </a:xfrm>
          <a:prstGeom prst="rect">
            <a:avLst/>
          </a:prstGeom>
        </p:spPr>
        <p:txBody>
          <a:bodyPr wrap="none">
            <a:spAutoFit/>
          </a:bodyPr>
          <a:lstStyle/>
          <a:p>
            <a:r>
              <a:rPr lang="en-US" sz="1600" dirty="0">
                <a:solidFill>
                  <a:schemeClr val="bg1">
                    <a:lumMod val="50000"/>
                  </a:schemeClr>
                </a:solidFill>
                <a:latin typeface="Cambria Math" panose="02040503050406030204" pitchFamily="18" charset="0"/>
              </a:rPr>
              <a:t>pairwise features</a:t>
            </a:r>
          </a:p>
        </p:txBody>
      </p:sp>
      <p:sp>
        <p:nvSpPr>
          <p:cNvPr id="26" name="Rectangle 25"/>
          <p:cNvSpPr/>
          <p:nvPr/>
        </p:nvSpPr>
        <p:spPr>
          <a:xfrm>
            <a:off x="5588176" y="2703003"/>
            <a:ext cx="1369922" cy="672842"/>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a:off x="7731326" y="2703002"/>
            <a:ext cx="1369922" cy="672163"/>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Rectangle 27"/>
          <p:cNvSpPr/>
          <p:nvPr/>
        </p:nvSpPr>
        <p:spPr>
          <a:xfrm>
            <a:off x="4759428" y="2703003"/>
            <a:ext cx="790326" cy="846913"/>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30"/>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90356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p:bldP spid="25" grpId="0"/>
      <p:bldP spid="26" grpId="0" animBg="1"/>
      <p:bldP spid="27" grpId="0" animBg="1"/>
      <p:bldP spid="28"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r>
              <a:rPr lang="en-US" dirty="0">
                <a:solidFill>
                  <a:prstClr val="black"/>
                </a:solidFill>
              </a:rPr>
              <a:t> </a:t>
            </a:r>
            <a:r>
              <a:rPr lang="en-US" dirty="0"/>
              <a:t>Models</a:t>
            </a:r>
          </a:p>
        </p:txBody>
      </p:sp>
      <p:sp>
        <p:nvSpPr>
          <p:cNvPr id="3" name="Content Placeholder 2"/>
          <p:cNvSpPr>
            <a:spLocks noGrp="1"/>
          </p:cNvSpPr>
          <p:nvPr>
            <p:ph idx="1"/>
          </p:nvPr>
        </p:nvSpPr>
        <p:spPr/>
        <p:txBody>
          <a:bodyPr/>
          <a:lstStyle/>
          <a:p>
            <a:r>
              <a:rPr lang="en-US" dirty="0"/>
              <a:t>Personalized recommendation model </a:t>
            </a:r>
            <a:r>
              <a:rPr lang="en-US" sz="2200" dirty="0">
                <a:solidFill>
                  <a:srgbClr val="0070C0"/>
                </a:solidFill>
                <a:latin typeface="Baskerville Old Face" panose="02020602080505020303" pitchFamily="18" charset="0"/>
              </a:rPr>
              <a:t>(PRM)</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178</a:t>
            </a:fld>
            <a:endParaRPr lang="en-US"/>
          </a:p>
        </p:txBody>
      </p:sp>
      <p:pic>
        <p:nvPicPr>
          <p:cNvPr id="6" name="Picture 5"/>
          <p:cNvPicPr>
            <a:picLocks noChangeAspect="1"/>
          </p:cNvPicPr>
          <p:nvPr/>
        </p:nvPicPr>
        <p:blipFill>
          <a:blip r:embed="rId2"/>
          <a:stretch>
            <a:fillRect/>
          </a:stretch>
        </p:blipFill>
        <p:spPr>
          <a:xfrm>
            <a:off x="2340428" y="3133915"/>
            <a:ext cx="6191250" cy="838200"/>
          </a:xfrm>
          <a:prstGeom prst="rect">
            <a:avLst/>
          </a:prstGeom>
        </p:spPr>
      </p:pic>
      <p:sp>
        <p:nvSpPr>
          <p:cNvPr id="8" name="Rectangle 7"/>
          <p:cNvSpPr/>
          <p:nvPr/>
        </p:nvSpPr>
        <p:spPr>
          <a:xfrm>
            <a:off x="7864472" y="3140728"/>
            <a:ext cx="587092" cy="606532"/>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70C0"/>
              </a:solidFill>
            </a:endParaRPr>
          </a:p>
        </p:txBody>
      </p:sp>
      <p:sp>
        <p:nvSpPr>
          <p:cNvPr id="9" name="Rectangle 8"/>
          <p:cNvSpPr/>
          <p:nvPr/>
        </p:nvSpPr>
        <p:spPr>
          <a:xfrm>
            <a:off x="7305410" y="3835360"/>
            <a:ext cx="2130014" cy="584775"/>
          </a:xfrm>
          <a:prstGeom prst="rect">
            <a:avLst/>
          </a:prstGeom>
        </p:spPr>
        <p:txBody>
          <a:bodyPr wrap="square">
            <a:spAutoFit/>
          </a:bodyPr>
          <a:lstStyle/>
          <a:p>
            <a:r>
              <a:rPr lang="en-US" sz="1600" dirty="0">
                <a:solidFill>
                  <a:schemeClr val="bg1">
                    <a:lumMod val="50000"/>
                  </a:schemeClr>
                </a:solidFill>
                <a:latin typeface="Cambria Math" panose="02040503050406030204" pitchFamily="18" charset="0"/>
              </a:rPr>
              <a:t>for each user at target timestamp </a:t>
            </a:r>
            <a:r>
              <a:rPr lang="en-US" sz="1600" i="1" dirty="0">
                <a:solidFill>
                  <a:schemeClr val="bg1">
                    <a:lumMod val="50000"/>
                  </a:schemeClr>
                </a:solidFill>
                <a:latin typeface="Cambria Math" panose="02040503050406030204" pitchFamily="18" charset="0"/>
              </a:rPr>
              <a:t>T</a:t>
            </a:r>
          </a:p>
        </p:txBody>
      </p:sp>
      <p:sp>
        <p:nvSpPr>
          <p:cNvPr id="10" name="Rectangle 9"/>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296694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r>
              <a:rPr lang="en-US" dirty="0">
                <a:solidFill>
                  <a:prstClr val="black"/>
                </a:solidFill>
              </a:rPr>
              <a:t> </a:t>
            </a:r>
            <a:r>
              <a:rPr lang="en-US" dirty="0"/>
              <a:t>Models</a:t>
            </a:r>
          </a:p>
        </p:txBody>
      </p:sp>
      <p:sp>
        <p:nvSpPr>
          <p:cNvPr id="3" name="Content Placeholder 2"/>
          <p:cNvSpPr>
            <a:spLocks noGrp="1"/>
          </p:cNvSpPr>
          <p:nvPr>
            <p:ph idx="1"/>
          </p:nvPr>
        </p:nvSpPr>
        <p:spPr>
          <a:xfrm>
            <a:off x="838199" y="1847850"/>
            <a:ext cx="10515600" cy="4351338"/>
          </a:xfrm>
        </p:spPr>
        <p:txBody>
          <a:bodyPr/>
          <a:lstStyle/>
          <a:p>
            <a:r>
              <a:rPr lang="en-US" dirty="0"/>
              <a:t>Personalized Recommendation with K-NN </a:t>
            </a:r>
            <a:r>
              <a:rPr lang="en-US" sz="2400" dirty="0">
                <a:solidFill>
                  <a:srgbClr val="0070C0"/>
                </a:solidFill>
                <a:latin typeface="Baskerville Old Face" panose="02020602080505020303" pitchFamily="18" charset="0"/>
              </a:rPr>
              <a:t>(PRM+KNN)</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179</a:t>
            </a:fld>
            <a:endParaRPr lang="en-US"/>
          </a:p>
        </p:txBody>
      </p:sp>
      <p:pic>
        <p:nvPicPr>
          <p:cNvPr id="6" name="Picture 5"/>
          <p:cNvPicPr>
            <a:picLocks noChangeAspect="1"/>
          </p:cNvPicPr>
          <p:nvPr/>
        </p:nvPicPr>
        <p:blipFill>
          <a:blip r:embed="rId2"/>
          <a:stretch>
            <a:fillRect/>
          </a:stretch>
        </p:blipFill>
        <p:spPr>
          <a:xfrm>
            <a:off x="2131472" y="3307764"/>
            <a:ext cx="6645886" cy="1206694"/>
          </a:xfrm>
          <a:prstGeom prst="rect">
            <a:avLst/>
          </a:prstGeom>
        </p:spPr>
      </p:pic>
      <p:cxnSp>
        <p:nvCxnSpPr>
          <p:cNvPr id="7" name="Straight Connector 6"/>
          <p:cNvCxnSpPr/>
          <p:nvPr/>
        </p:nvCxnSpPr>
        <p:spPr>
          <a:xfrm>
            <a:off x="4470636" y="4708829"/>
            <a:ext cx="4306722" cy="0"/>
          </a:xfrm>
          <a:prstGeom prst="line">
            <a:avLst/>
          </a:prstGeom>
          <a:ln w="28575">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24735" y="4774671"/>
            <a:ext cx="2360428" cy="369332"/>
          </a:xfrm>
          <a:prstGeom prst="rect">
            <a:avLst/>
          </a:prstGeom>
          <a:noFill/>
        </p:spPr>
        <p:txBody>
          <a:bodyPr wrap="square" rtlCol="0">
            <a:spAutoFit/>
          </a:bodyPr>
          <a:lstStyle/>
          <a:p>
            <a:r>
              <a:rPr lang="en-US" dirty="0"/>
              <a:t>Collaborative filtering</a:t>
            </a:r>
          </a:p>
        </p:txBody>
      </p:sp>
      <p:sp>
        <p:nvSpPr>
          <p:cNvPr id="9" name="Rectangle 8"/>
          <p:cNvSpPr/>
          <p:nvPr/>
        </p:nvSpPr>
        <p:spPr>
          <a:xfrm>
            <a:off x="2548620" y="4243734"/>
            <a:ext cx="2150525" cy="338554"/>
          </a:xfrm>
          <a:prstGeom prst="rect">
            <a:avLst/>
          </a:prstGeom>
        </p:spPr>
        <p:txBody>
          <a:bodyPr wrap="none">
            <a:spAutoFit/>
          </a:bodyPr>
          <a:lstStyle/>
          <a:p>
            <a:r>
              <a:rPr lang="en-US" sz="1600" dirty="0">
                <a:solidFill>
                  <a:schemeClr val="bg1">
                    <a:lumMod val="50000"/>
                  </a:schemeClr>
                </a:solidFill>
              </a:rPr>
              <a:t>neighbor subsequences</a:t>
            </a:r>
            <a:endParaRPr lang="en-US" sz="1600" dirty="0"/>
          </a:p>
        </p:txBody>
      </p:sp>
      <p:sp>
        <p:nvSpPr>
          <p:cNvPr id="10" name="Rectangle 9"/>
          <p:cNvSpPr/>
          <p:nvPr/>
        </p:nvSpPr>
        <p:spPr>
          <a:xfrm>
            <a:off x="5921002" y="3734900"/>
            <a:ext cx="1383714" cy="606532"/>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5889718" y="4283074"/>
            <a:ext cx="1741182" cy="338554"/>
          </a:xfrm>
          <a:prstGeom prst="rect">
            <a:avLst/>
          </a:prstGeom>
          <a:noFill/>
        </p:spPr>
        <p:txBody>
          <a:bodyPr wrap="none" rtlCol="0">
            <a:spAutoFit/>
          </a:bodyPr>
          <a:lstStyle/>
          <a:p>
            <a:r>
              <a:rPr lang="en-US" sz="1600" dirty="0">
                <a:solidFill>
                  <a:schemeClr val="bg1">
                    <a:lumMod val="50000"/>
                  </a:schemeClr>
                </a:solidFill>
              </a:rPr>
              <a:t>neighbor similarity</a:t>
            </a:r>
          </a:p>
        </p:txBody>
      </p:sp>
      <p:sp>
        <p:nvSpPr>
          <p:cNvPr id="12" name="Rectangle 11"/>
          <p:cNvSpPr/>
          <p:nvPr/>
        </p:nvSpPr>
        <p:spPr>
          <a:xfrm>
            <a:off x="4764202" y="3734899"/>
            <a:ext cx="1118903" cy="790688"/>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38711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Definition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a:xfrm>
            <a:off x="15438601" y="11300021"/>
            <a:ext cx="1472004" cy="276883"/>
          </a:xfrm>
        </p:spPr>
        <p:txBody>
          <a:bodyPr/>
          <a:lstStyle/>
          <a:p>
            <a:fld id="{D3F6B040-E48F-409F-8965-63D176F2E09E}" type="slidenum">
              <a:rPr lang="en-US" smtClean="0"/>
              <a:t>18</a:t>
            </a:fld>
            <a:endParaRPr lang="en-US"/>
          </a:p>
        </p:txBody>
      </p:sp>
      <p:pic>
        <p:nvPicPr>
          <p:cNvPr id="5130" name="Picture 10" descr="http://www.clker.com/cliparts/c/9/a/4/1197148814184117556midkiffaries_Ruffled_Map.svg.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89" y="3871013"/>
            <a:ext cx="2296667" cy="23044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images.clipartpanda.com/movie-clip-art-movie-clip-art-2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428" y="1605444"/>
            <a:ext cx="1975926" cy="186814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result for space nee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132" y="1307410"/>
            <a:ext cx="2046490" cy="1806735"/>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http://www.clker.com/cliparts/s/C/r/n/Z/Y/red-book-reading-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7671" y="4617541"/>
            <a:ext cx="2152465" cy="1581846"/>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http://www.interpretationbydesign.com/wp-content/uploads/2011/01/starbucks-redesign-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985" y="4575039"/>
            <a:ext cx="1568017" cy="1568017"/>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http://images.clipartpanda.com/planet-clip-art-dT6a5oKAc.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6054" y="2539518"/>
            <a:ext cx="1903266" cy="1837234"/>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descr="http://images.clipartpanda.com/restaurant-clip-art-k121148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5166" y="1297983"/>
            <a:ext cx="2284202" cy="1867671"/>
          </a:xfrm>
          <a:prstGeom prst="rect">
            <a:avLst/>
          </a:prstGeom>
          <a:noFill/>
          <a:extLst>
            <a:ext uri="{909E8E84-426E-40DD-AFC4-6F175D3DCCD1}">
              <a14:hiddenFill xmlns:a14="http://schemas.microsoft.com/office/drawing/2010/main">
                <a:solidFill>
                  <a:srgbClr val="FFFFFF"/>
                </a:solidFill>
              </a14:hiddenFill>
            </a:ext>
          </a:extLst>
        </p:spPr>
      </p:pic>
      <p:pic>
        <p:nvPicPr>
          <p:cNvPr id="5158" name="Picture 38" descr="http://www.balsabridge.com/images/clipart/bridge.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5166" y="3780290"/>
            <a:ext cx="2407371" cy="2407372"/>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40" descr="http://www.crazywebsite.com/Website-Clipart-Pictures-Videos/Sports/Football_NFL_Team_Logo_New_2012_Seattle_Seahawks-1-545x242Wht.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7354" y="3165865"/>
            <a:ext cx="2979280" cy="132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59114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algn="just"/>
            <a:r>
              <a:rPr lang="en-US" dirty="0" smtClean="0">
                <a:solidFill>
                  <a:srgbClr val="0070C0"/>
                </a:solidFill>
              </a:rPr>
              <a:t>Movie</a:t>
            </a:r>
            <a:r>
              <a:rPr lang="en-US" dirty="0" smtClean="0"/>
              <a:t> </a:t>
            </a:r>
            <a:r>
              <a:rPr lang="en-US" dirty="0"/>
              <a:t>recommendation with </a:t>
            </a:r>
            <a:r>
              <a:rPr lang="en-US" dirty="0" smtClean="0">
                <a:solidFill>
                  <a:srgbClr val="0070C0"/>
                </a:solidFill>
              </a:rPr>
              <a:t>search </a:t>
            </a:r>
            <a:r>
              <a:rPr lang="en-US" dirty="0">
                <a:solidFill>
                  <a:srgbClr val="0070C0"/>
                </a:solidFill>
              </a:rPr>
              <a:t>engine user log </a:t>
            </a:r>
            <a:r>
              <a:rPr lang="en-US" dirty="0"/>
              <a:t>and movie related </a:t>
            </a:r>
            <a:r>
              <a:rPr lang="en-US" dirty="0">
                <a:solidFill>
                  <a:srgbClr val="0070C0"/>
                </a:solidFill>
              </a:rPr>
              <a:t>freebase knowledge graph</a:t>
            </a:r>
          </a:p>
          <a:p>
            <a:pPr lvl="1" algn="just"/>
            <a:r>
              <a:rPr lang="en-US" dirty="0">
                <a:latin typeface="Baskerville Old Face" panose="02020602080505020303" pitchFamily="18" charset="0"/>
              </a:rPr>
              <a:t>Sampled 1+ million users with at least one movie entity</a:t>
            </a:r>
          </a:p>
          <a:p>
            <a:pPr lvl="1" algn="just"/>
            <a:r>
              <a:rPr lang="en-US" dirty="0">
                <a:latin typeface="Baskerville Old Face" panose="02020602080505020303" pitchFamily="18" charset="0"/>
              </a:rPr>
              <a:t>2+ million movie related entities with attributes and </a:t>
            </a:r>
            <a:r>
              <a:rPr lang="en-US" dirty="0" smtClean="0">
                <a:latin typeface="Baskerville Old Face" panose="02020602080505020303" pitchFamily="18" charset="0"/>
              </a:rPr>
              <a:t>relationships, including movies, actors/actresses, directors, producers, etc.</a:t>
            </a:r>
            <a:endParaRPr lang="en-US" dirty="0">
              <a:latin typeface="Baskerville Old Face" panose="02020602080505020303" pitchFamily="18" charset="0"/>
            </a:endParaRPr>
          </a:p>
          <a:p>
            <a:pPr lvl="1" algn="just"/>
            <a:endParaRPr lang="en-US" dirty="0">
              <a:solidFill>
                <a:srgbClr val="0070C0"/>
              </a:solidFill>
            </a:endParaRPr>
          </a:p>
          <a:p>
            <a:endParaRPr lang="en-US" dirty="0"/>
          </a:p>
        </p:txBody>
      </p:sp>
      <p:sp>
        <p:nvSpPr>
          <p:cNvPr id="2" name="Title 1"/>
          <p:cNvSpPr>
            <a:spLocks noGrp="1"/>
          </p:cNvSpPr>
          <p:nvPr>
            <p:ph type="title"/>
          </p:nvPr>
        </p:nvSpPr>
        <p:spPr/>
        <p:txBody>
          <a:bodyPr/>
          <a:lstStyle/>
          <a:p>
            <a:r>
              <a:rPr lang="en-US" dirty="0"/>
              <a:t>Experiment Setup</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180</a:t>
            </a:fld>
            <a:endParaRPr lang="en-US"/>
          </a:p>
        </p:txBody>
      </p:sp>
      <p:pic>
        <p:nvPicPr>
          <p:cNvPr id="6" name="Picture 5"/>
          <p:cNvPicPr>
            <a:picLocks noChangeAspect="1"/>
          </p:cNvPicPr>
          <p:nvPr/>
        </p:nvPicPr>
        <p:blipFill>
          <a:blip r:embed="rId2"/>
          <a:stretch>
            <a:fillRect/>
          </a:stretch>
        </p:blipFill>
        <p:spPr>
          <a:xfrm>
            <a:off x="3228676" y="3751396"/>
            <a:ext cx="5477312" cy="2187349"/>
          </a:xfrm>
          <a:prstGeom prst="rect">
            <a:avLst/>
          </a:prstGeom>
        </p:spPr>
      </p:pic>
      <p:sp>
        <p:nvSpPr>
          <p:cNvPr id="7" name="Content Placeholder 2"/>
          <p:cNvSpPr txBox="1">
            <a:spLocks/>
          </p:cNvSpPr>
          <p:nvPr/>
        </p:nvSpPr>
        <p:spPr>
          <a:xfrm>
            <a:off x="-21532" y="372227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endParaRPr lang="en-US" dirty="0">
              <a:solidFill>
                <a:srgbClr val="0070C0"/>
              </a:solidFill>
            </a:endParaRPr>
          </a:p>
        </p:txBody>
      </p:sp>
      <p:sp>
        <p:nvSpPr>
          <p:cNvPr id="9" name="Rectangle 8"/>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152557299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pPr algn="just"/>
            <a:r>
              <a:rPr lang="en-US" dirty="0"/>
              <a:t>Top 10 Mean Reciprocal Rank (MRR) as evaluation metric</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181</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4105044" y="2843183"/>
                <a:ext cx="3036921" cy="9700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𝑀𝑅𝑅</m:t>
                      </m:r>
                      <m:r>
                        <a:rPr lang="en-US" sz="2000" i="1">
                          <a:latin typeface="Cambria Math"/>
                        </a:rPr>
                        <m:t>=</m:t>
                      </m:r>
                      <m:f>
                        <m:fPr>
                          <m:ctrlPr>
                            <a:rPr lang="en-US" sz="2000" i="1">
                              <a:latin typeface="Cambria Math" panose="02040503050406030204" pitchFamily="18" charset="0"/>
                            </a:rPr>
                          </m:ctrlPr>
                        </m:fPr>
                        <m:num>
                          <m:r>
                            <a:rPr lang="en-US" sz="2000" i="1">
                              <a:latin typeface="Cambria Math"/>
                            </a:rPr>
                            <m:t>1</m:t>
                          </m:r>
                        </m:num>
                        <m:den>
                          <m:r>
                            <a:rPr lang="en-US" sz="2000" i="1">
                              <a:latin typeface="Cambria Math"/>
                            </a:rPr>
                            <m:t>|</m:t>
                          </m:r>
                          <m:r>
                            <a:rPr lang="en-US" sz="2000" i="1">
                              <a:latin typeface="Cambria Math"/>
                            </a:rPr>
                            <m:t>𝑇𝑒𝑠𝑡</m:t>
                          </m:r>
                          <m:r>
                            <a:rPr lang="en-US" sz="2000" i="1">
                              <a:latin typeface="Cambria Math"/>
                            </a:rPr>
                            <m:t>|</m:t>
                          </m:r>
                        </m:den>
                      </m:f>
                      <m:nary>
                        <m:naryPr>
                          <m:chr m:val="∑"/>
                          <m:ctrlPr>
                            <a:rPr lang="en-US" sz="2000" i="1">
                              <a:latin typeface="Cambria Math" panose="02040503050406030204" pitchFamily="18" charset="0"/>
                            </a:rPr>
                          </m:ctrlPr>
                        </m:naryPr>
                        <m:sub>
                          <m:r>
                            <m:rPr>
                              <m:brk m:alnAt="23"/>
                            </m:rPr>
                            <a:rPr lang="en-US" sz="2000" i="1">
                              <a:latin typeface="Cambria Math"/>
                            </a:rPr>
                            <m:t>𝑖</m:t>
                          </m:r>
                          <m:r>
                            <a:rPr lang="en-US" sz="2000" i="1">
                              <a:latin typeface="Cambria Math"/>
                            </a:rPr>
                            <m:t>=1</m:t>
                          </m:r>
                        </m:sub>
                        <m:sup>
                          <m:r>
                            <a:rPr lang="en-US" sz="2000" i="1">
                              <a:latin typeface="Cambria Math"/>
                            </a:rPr>
                            <m:t>|</m:t>
                          </m:r>
                          <m:r>
                            <a:rPr lang="en-US" sz="2000" i="1">
                              <a:latin typeface="Cambria Math"/>
                            </a:rPr>
                            <m:t>𝑇𝑒𝑠𝑡</m:t>
                          </m:r>
                          <m:r>
                            <a:rPr lang="en-US" sz="2000" i="1">
                              <a:latin typeface="Cambria Math"/>
                            </a:rPr>
                            <m:t>|</m:t>
                          </m:r>
                        </m:sup>
                        <m:e>
                          <m:f>
                            <m:fPr>
                              <m:ctrlPr>
                                <a:rPr lang="en-US" sz="2000" i="1">
                                  <a:latin typeface="Cambria Math" panose="02040503050406030204" pitchFamily="18" charset="0"/>
                                </a:rPr>
                              </m:ctrlPr>
                            </m:fPr>
                            <m:num>
                              <m:r>
                                <a:rPr lang="en-US" sz="2000" i="1">
                                  <a:latin typeface="Cambria Math"/>
                                </a:rPr>
                                <m:t>1</m:t>
                              </m:r>
                            </m:num>
                            <m:den>
                              <m:r>
                                <a:rPr lang="en-US" sz="2000" i="1">
                                  <a:latin typeface="Cambria Math"/>
                                </a:rPr>
                                <m:t>𝑟𝑎𝑛</m:t>
                              </m:r>
                              <m:sSub>
                                <m:sSubPr>
                                  <m:ctrlPr>
                                    <a:rPr lang="en-US" sz="2000" i="1">
                                      <a:latin typeface="Cambria Math" panose="02040503050406030204" pitchFamily="18" charset="0"/>
                                    </a:rPr>
                                  </m:ctrlPr>
                                </m:sSubPr>
                                <m:e>
                                  <m:r>
                                    <a:rPr lang="en-US" sz="2000" i="1">
                                      <a:latin typeface="Cambria Math"/>
                                    </a:rPr>
                                    <m:t>𝑘</m:t>
                                  </m:r>
                                </m:e>
                                <m:sub>
                                  <m:r>
                                    <a:rPr lang="en-US" sz="2000" i="1">
                                      <a:latin typeface="Cambria Math"/>
                                    </a:rPr>
                                    <m:t>𝑖</m:t>
                                  </m:r>
                                </m:sub>
                              </m:sSub>
                            </m:den>
                          </m:f>
                        </m:e>
                      </m:nary>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4105044" y="2843183"/>
                <a:ext cx="3036921" cy="970074"/>
              </a:xfrm>
              <a:prstGeom prst="rect">
                <a:avLst/>
              </a:prstGeom>
              <a:blipFill rotWithShape="0">
                <a:blip r:embed="rId2"/>
                <a:stretch>
                  <a:fillRect/>
                </a:stretch>
              </a:blipFill>
            </p:spPr>
            <p:txBody>
              <a:bodyPr/>
              <a:lstStyle/>
              <a:p>
                <a:r>
                  <a:rPr lang="en-US">
                    <a:noFill/>
                  </a:rPr>
                  <a:t> </a:t>
                </a:r>
              </a:p>
            </p:txBody>
          </p:sp>
        </mc:Fallback>
      </mc:AlternateContent>
      <p:sp>
        <p:nvSpPr>
          <p:cNvPr id="9" name="Rectangle 8"/>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28101977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98387902"/>
              </p:ext>
            </p:extLst>
          </p:nvPr>
        </p:nvGraphicFramePr>
        <p:xfrm>
          <a:off x="2105088" y="2403176"/>
          <a:ext cx="7537174" cy="2758440"/>
        </p:xfrm>
        <a:graphic>
          <a:graphicData uri="http://schemas.openxmlformats.org/drawingml/2006/table">
            <a:tbl>
              <a:tblPr firstRow="1" bandRow="1">
                <a:tableStyleId>{5C22544A-7EE6-4342-B048-85BDC9FD1C3A}</a:tableStyleId>
              </a:tblPr>
              <a:tblGrid>
                <a:gridCol w="3768587"/>
                <a:gridCol w="3768587"/>
              </a:tblGrid>
              <a:tr h="370840">
                <a:tc>
                  <a:txBody>
                    <a:bodyPr/>
                    <a:lstStyle/>
                    <a:p>
                      <a:pPr algn="ctr"/>
                      <a:r>
                        <a:rPr lang="en-US" dirty="0" smtClean="0"/>
                        <a:t>Comparison Method </a:t>
                      </a:r>
                      <a:endParaRPr lang="en-US" dirty="0"/>
                    </a:p>
                  </a:txBody>
                  <a:tcPr/>
                </a:tc>
                <a:tc>
                  <a:txBody>
                    <a:bodyPr/>
                    <a:lstStyle/>
                    <a:p>
                      <a:pPr algn="ctr"/>
                      <a:r>
                        <a:rPr lang="en-US" dirty="0" smtClean="0"/>
                        <a:t>Description</a:t>
                      </a:r>
                      <a:endParaRPr lang="en-US" dirty="0"/>
                    </a:p>
                  </a:txBody>
                  <a:tcPr/>
                </a:tc>
              </a:tr>
              <a:tr h="370840">
                <a:tc>
                  <a:txBody>
                    <a:bodyPr/>
                    <a:lstStyle/>
                    <a:p>
                      <a:pPr algn="ctr"/>
                      <a:r>
                        <a:rPr lang="en-US" dirty="0" smtClean="0"/>
                        <a:t>Global Popularity</a:t>
                      </a:r>
                      <a:endParaRPr lang="en-US" dirty="0"/>
                    </a:p>
                  </a:txBody>
                  <a:tcPr/>
                </a:tc>
                <a:tc>
                  <a:txBody>
                    <a:bodyPr/>
                    <a:lstStyle/>
                    <a:p>
                      <a:pPr algn="l"/>
                      <a:r>
                        <a:rPr lang="en-US" dirty="0" smtClean="0"/>
                        <a:t>Frequently</a:t>
                      </a:r>
                      <a:r>
                        <a:rPr lang="en-US" baseline="0" dirty="0" smtClean="0"/>
                        <a:t> visited movies in 3 months</a:t>
                      </a:r>
                      <a:endParaRPr lang="en-US" dirty="0"/>
                    </a:p>
                  </a:txBody>
                  <a:tcPr/>
                </a:tc>
              </a:tr>
              <a:tr h="370840">
                <a:tc>
                  <a:txBody>
                    <a:bodyPr/>
                    <a:lstStyle/>
                    <a:p>
                      <a:pPr algn="ctr"/>
                      <a:r>
                        <a:rPr lang="en-US" dirty="0" smtClean="0"/>
                        <a:t>Local Popularity</a:t>
                      </a:r>
                      <a:endParaRPr lang="en-US" dirty="0"/>
                    </a:p>
                  </a:txBody>
                  <a:tcPr/>
                </a:tc>
                <a:tc>
                  <a:txBody>
                    <a:bodyPr/>
                    <a:lstStyle/>
                    <a:p>
                      <a:pPr algn="l"/>
                      <a:r>
                        <a:rPr lang="en-US" dirty="0" smtClean="0"/>
                        <a:t>Frequently visited movies in short time period</a:t>
                      </a:r>
                      <a:endParaRPr lang="en-US" dirty="0"/>
                    </a:p>
                  </a:txBody>
                  <a:tcPr/>
                </a:tc>
              </a:tr>
              <a:tr h="370840">
                <a:tc>
                  <a:txBody>
                    <a:bodyPr/>
                    <a:lstStyle/>
                    <a:p>
                      <a:pPr algn="ctr"/>
                      <a:r>
                        <a:rPr lang="en-US" dirty="0" smtClean="0"/>
                        <a:t>Domain Co-Click</a:t>
                      </a:r>
                      <a:endParaRPr lang="en-US" dirty="0"/>
                    </a:p>
                  </a:txBody>
                  <a:tcPr/>
                </a:tc>
                <a:tc>
                  <a:txBody>
                    <a:bodyPr/>
                    <a:lstStyle/>
                    <a:p>
                      <a:pPr algn="l"/>
                      <a:r>
                        <a:rPr lang="en-US" dirty="0" smtClean="0"/>
                        <a:t>Recommend based on non-movie</a:t>
                      </a:r>
                      <a:r>
                        <a:rPr lang="en-US" baseline="0" dirty="0" smtClean="0"/>
                        <a:t> related events</a:t>
                      </a:r>
                      <a:endParaRPr lang="en-US" dirty="0"/>
                    </a:p>
                  </a:txBody>
                  <a:tcPr/>
                </a:tc>
              </a:tr>
              <a:tr h="370840">
                <a:tc>
                  <a:txBody>
                    <a:bodyPr/>
                    <a:lstStyle/>
                    <a:p>
                      <a:pPr algn="ctr"/>
                      <a:r>
                        <a:rPr lang="en-US" dirty="0" smtClean="0"/>
                        <a:t>Matrix Factorization</a:t>
                      </a:r>
                      <a:endParaRPr lang="en-US" dirty="0"/>
                    </a:p>
                  </a:txBody>
                  <a:tcPr/>
                </a:tc>
                <a:tc>
                  <a:txBody>
                    <a:bodyPr/>
                    <a:lstStyle/>
                    <a:p>
                      <a:pPr algn="l"/>
                      <a:r>
                        <a:rPr lang="en-US" dirty="0" smtClean="0"/>
                        <a:t>Implicit</a:t>
                      </a:r>
                      <a:r>
                        <a:rPr lang="en-US" baseline="0" dirty="0" smtClean="0"/>
                        <a:t> feedback factorization</a:t>
                      </a:r>
                      <a:endParaRPr lang="en-US" dirty="0"/>
                    </a:p>
                  </a:txBody>
                  <a:tcPr/>
                </a:tc>
              </a:tr>
              <a:tr h="0">
                <a:tc>
                  <a:txBody>
                    <a:bodyPr/>
                    <a:lstStyle/>
                    <a:p>
                      <a:pPr algn="ctr"/>
                      <a:r>
                        <a:rPr lang="en-US" dirty="0" smtClean="0"/>
                        <a:t>Co-Click with Time Decay</a:t>
                      </a:r>
                      <a:endParaRPr lang="en-US" dirty="0"/>
                    </a:p>
                  </a:txBody>
                  <a:tcPr/>
                </a:tc>
                <a:tc>
                  <a:txBody>
                    <a:bodyPr/>
                    <a:lstStyle/>
                    <a:p>
                      <a:pPr algn="l"/>
                      <a:r>
                        <a:rPr lang="en-US" dirty="0" smtClean="0"/>
                        <a:t>Conditional probability of</a:t>
                      </a:r>
                      <a:r>
                        <a:rPr lang="en-US" baseline="0" dirty="0" smtClean="0"/>
                        <a:t> events</a:t>
                      </a:r>
                      <a:endParaRPr lang="en-US" dirty="0"/>
                    </a:p>
                  </a:txBody>
                  <a:tcPr/>
                </a:tc>
              </a:tr>
            </a:tbl>
          </a:graphicData>
        </a:graphic>
      </p:graphicFrame>
      <p:sp>
        <p:nvSpPr>
          <p:cNvPr id="7" name="Rectangle 6"/>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244139262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703227338"/>
              </p:ext>
            </p:extLst>
          </p:nvPr>
        </p:nvGraphicFramePr>
        <p:xfrm>
          <a:off x="4654958" y="1541725"/>
          <a:ext cx="3657600" cy="3337560"/>
        </p:xfrm>
        <a:graphic>
          <a:graphicData uri="http://schemas.openxmlformats.org/drawingml/2006/table">
            <a:tbl>
              <a:tblPr firstRow="1" bandRow="1">
                <a:tableStyleId>{5C22544A-7EE6-4342-B048-85BDC9FD1C3A}</a:tableStyleId>
              </a:tblPr>
              <a:tblGrid>
                <a:gridCol w="2089011"/>
                <a:gridCol w="1568589"/>
              </a:tblGrid>
              <a:tr h="370840">
                <a:tc>
                  <a:txBody>
                    <a:bodyPr/>
                    <a:lstStyle/>
                    <a:p>
                      <a:pPr algn="ctr"/>
                      <a:r>
                        <a:rPr lang="en-US" dirty="0" smtClean="0"/>
                        <a:t>Method</a:t>
                      </a:r>
                      <a:endParaRPr lang="en-US" dirty="0"/>
                    </a:p>
                  </a:txBody>
                  <a:tcPr/>
                </a:tc>
                <a:tc>
                  <a:txBody>
                    <a:bodyPr/>
                    <a:lstStyle/>
                    <a:p>
                      <a:pPr algn="ctr"/>
                      <a:r>
                        <a:rPr lang="en-US" dirty="0" smtClean="0"/>
                        <a:t>MRR</a:t>
                      </a:r>
                      <a:endParaRPr lang="en-US" dirty="0"/>
                    </a:p>
                  </a:txBody>
                  <a:tcPr/>
                </a:tc>
              </a:tr>
              <a:tr h="370840">
                <a:tc>
                  <a:txBody>
                    <a:bodyPr/>
                    <a:lstStyle/>
                    <a:p>
                      <a:pPr algn="ctr"/>
                      <a:r>
                        <a:rPr lang="en-US" dirty="0" smtClean="0"/>
                        <a:t>Global Popularity</a:t>
                      </a:r>
                      <a:endParaRPr lang="en-US" dirty="0"/>
                    </a:p>
                  </a:txBody>
                  <a:tcPr/>
                </a:tc>
                <a:tc>
                  <a:txBody>
                    <a:bodyPr/>
                    <a:lstStyle/>
                    <a:p>
                      <a:pPr algn="ctr"/>
                      <a:r>
                        <a:rPr lang="en-US" dirty="0" smtClean="0"/>
                        <a:t>0.024</a:t>
                      </a:r>
                      <a:endParaRPr lang="en-US" dirty="0"/>
                    </a:p>
                  </a:txBody>
                  <a:tcPr/>
                </a:tc>
              </a:tr>
              <a:tr h="370840">
                <a:tc>
                  <a:txBody>
                    <a:bodyPr/>
                    <a:lstStyle/>
                    <a:p>
                      <a:pPr algn="ctr"/>
                      <a:r>
                        <a:rPr lang="en-US" dirty="0" smtClean="0"/>
                        <a:t>Local Popularity</a:t>
                      </a:r>
                      <a:endParaRPr lang="en-US" dirty="0"/>
                    </a:p>
                  </a:txBody>
                  <a:tcPr/>
                </a:tc>
                <a:tc>
                  <a:txBody>
                    <a:bodyPr/>
                    <a:lstStyle/>
                    <a:p>
                      <a:pPr algn="ctr"/>
                      <a:r>
                        <a:rPr lang="en-US" dirty="0" smtClean="0"/>
                        <a:t>0.043</a:t>
                      </a:r>
                      <a:endParaRPr lang="en-US" dirty="0"/>
                    </a:p>
                  </a:txBody>
                  <a:tcPr/>
                </a:tc>
              </a:tr>
              <a:tr h="370840">
                <a:tc>
                  <a:txBody>
                    <a:bodyPr/>
                    <a:lstStyle/>
                    <a:p>
                      <a:pPr algn="ctr"/>
                      <a:r>
                        <a:rPr lang="en-US" dirty="0" smtClean="0"/>
                        <a:t>Domain Co-click</a:t>
                      </a:r>
                      <a:endParaRPr lang="en-US" dirty="0"/>
                    </a:p>
                  </a:txBody>
                  <a:tcPr/>
                </a:tc>
                <a:tc>
                  <a:txBody>
                    <a:bodyPr/>
                    <a:lstStyle/>
                    <a:p>
                      <a:pPr algn="ctr"/>
                      <a:r>
                        <a:rPr lang="en-US" dirty="0" smtClean="0"/>
                        <a:t>0.039</a:t>
                      </a:r>
                      <a:endParaRPr lang="en-US" dirty="0"/>
                    </a:p>
                  </a:txBody>
                  <a:tcPr/>
                </a:tc>
              </a:tr>
              <a:tr h="370840">
                <a:tc>
                  <a:txBody>
                    <a:bodyPr/>
                    <a:lstStyle/>
                    <a:p>
                      <a:pPr algn="ctr"/>
                      <a:r>
                        <a:rPr lang="en-US" dirty="0" smtClean="0"/>
                        <a:t>Matrix Factorization</a:t>
                      </a:r>
                      <a:endParaRPr lang="en-US" dirty="0"/>
                    </a:p>
                  </a:txBody>
                  <a:tcPr/>
                </a:tc>
                <a:tc>
                  <a:txBody>
                    <a:bodyPr/>
                    <a:lstStyle/>
                    <a:p>
                      <a:pPr algn="ctr"/>
                      <a:r>
                        <a:rPr lang="en-US" sz="1800" kern="1200" dirty="0" smtClean="0">
                          <a:solidFill>
                            <a:schemeClr val="dk1"/>
                          </a:solidFill>
                          <a:effectLst/>
                          <a:latin typeface="+mn-lt"/>
                          <a:ea typeface="+mn-ea"/>
                          <a:cs typeface="+mn-cs"/>
                        </a:rPr>
                        <a:t>0.160</a:t>
                      </a:r>
                      <a:endParaRPr lang="en-US" dirty="0"/>
                    </a:p>
                  </a:txBody>
                  <a:tcPr/>
                </a:tc>
              </a:tr>
              <a:tr h="370840">
                <a:tc>
                  <a:txBody>
                    <a:bodyPr/>
                    <a:lstStyle/>
                    <a:p>
                      <a:pPr algn="ctr"/>
                      <a:r>
                        <a:rPr lang="en-US" dirty="0" smtClean="0"/>
                        <a:t>Co-Click </a:t>
                      </a:r>
                      <a:r>
                        <a:rPr lang="en-US" sz="1600" dirty="0" smtClean="0"/>
                        <a:t>Time Decay</a:t>
                      </a:r>
                      <a:endParaRPr lang="en-US" sz="1600" dirty="0"/>
                    </a:p>
                  </a:txBody>
                  <a:tcPr/>
                </a:tc>
                <a:tc>
                  <a:txBody>
                    <a:bodyPr/>
                    <a:lstStyle/>
                    <a:p>
                      <a:pPr algn="ctr"/>
                      <a:r>
                        <a:rPr lang="en-US" dirty="0" smtClean="0"/>
                        <a:t>0.340</a:t>
                      </a:r>
                      <a:endParaRPr lang="en-US" dirty="0"/>
                    </a:p>
                  </a:txBody>
                  <a:tcPr/>
                </a:tc>
              </a:tr>
              <a:tr h="370840">
                <a:tc>
                  <a:txBody>
                    <a:bodyPr/>
                    <a:lstStyle/>
                    <a:p>
                      <a:pPr algn="ctr"/>
                      <a:r>
                        <a:rPr lang="en-US" dirty="0" smtClean="0"/>
                        <a:t>Global Model</a:t>
                      </a:r>
                      <a:endParaRPr lang="en-US" dirty="0"/>
                    </a:p>
                  </a:txBody>
                  <a:tcPr/>
                </a:tc>
                <a:tc>
                  <a:txBody>
                    <a:bodyPr/>
                    <a:lstStyle/>
                    <a:p>
                      <a:pPr algn="ctr"/>
                      <a:r>
                        <a:rPr lang="en-US" dirty="0" smtClean="0"/>
                        <a:t>0.354</a:t>
                      </a:r>
                      <a:endParaRPr lang="en-US" dirty="0"/>
                    </a:p>
                  </a:txBody>
                  <a:tcPr/>
                </a:tc>
              </a:tr>
              <a:tr h="370840">
                <a:tc>
                  <a:txBody>
                    <a:bodyPr/>
                    <a:lstStyle/>
                    <a:p>
                      <a:pPr algn="ctr"/>
                      <a:r>
                        <a:rPr lang="en-US" dirty="0" smtClean="0"/>
                        <a:t>PRM</a:t>
                      </a:r>
                      <a:endParaRPr lang="en-US" dirty="0"/>
                    </a:p>
                  </a:txBody>
                  <a:tcPr/>
                </a:tc>
                <a:tc>
                  <a:txBody>
                    <a:bodyPr/>
                    <a:lstStyle/>
                    <a:p>
                      <a:pPr algn="ctr"/>
                      <a:r>
                        <a:rPr lang="en-US" dirty="0" smtClean="0"/>
                        <a:t>0.361</a:t>
                      </a:r>
                      <a:endParaRPr lang="en-US" dirty="0"/>
                    </a:p>
                  </a:txBody>
                  <a:tcPr/>
                </a:tc>
              </a:tr>
              <a:tr h="370840">
                <a:tc>
                  <a:txBody>
                    <a:bodyPr/>
                    <a:lstStyle/>
                    <a:p>
                      <a:pPr algn="ctr"/>
                      <a:r>
                        <a:rPr lang="en-US" dirty="0" smtClean="0"/>
                        <a:t>PRM+KNN</a:t>
                      </a:r>
                      <a:endParaRPr lang="en-US" dirty="0"/>
                    </a:p>
                  </a:txBody>
                  <a:tcPr/>
                </a:tc>
                <a:tc>
                  <a:txBody>
                    <a:bodyPr/>
                    <a:lstStyle/>
                    <a:p>
                      <a:pPr algn="ctr"/>
                      <a:r>
                        <a:rPr lang="en-US" dirty="0" smtClean="0"/>
                        <a:t>0.451</a:t>
                      </a:r>
                      <a:endParaRPr lang="en-US" dirty="0"/>
                    </a:p>
                  </a:txBody>
                  <a:tcPr/>
                </a:tc>
              </a:tr>
            </a:tbl>
          </a:graphicData>
        </a:graphic>
      </p:graphicFrame>
      <p:sp>
        <p:nvSpPr>
          <p:cNvPr id="7" name="Left Brace 6"/>
          <p:cNvSpPr/>
          <p:nvPr/>
        </p:nvSpPr>
        <p:spPr>
          <a:xfrm>
            <a:off x="4196929" y="2016433"/>
            <a:ext cx="272498" cy="1461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094619" y="2359805"/>
            <a:ext cx="1313180" cy="646331"/>
          </a:xfrm>
          <a:prstGeom prst="rect">
            <a:avLst/>
          </a:prstGeom>
          <a:noFill/>
        </p:spPr>
        <p:txBody>
          <a:bodyPr wrap="none" rtlCol="0">
            <a:spAutoFit/>
          </a:bodyPr>
          <a:lstStyle/>
          <a:p>
            <a:r>
              <a:rPr lang="en-US" dirty="0"/>
              <a:t>comparison</a:t>
            </a:r>
          </a:p>
          <a:p>
            <a:r>
              <a:rPr lang="en-US" dirty="0"/>
              <a:t>methods</a:t>
            </a:r>
          </a:p>
        </p:txBody>
      </p:sp>
      <p:sp>
        <p:nvSpPr>
          <p:cNvPr id="9" name="Left Brace 8"/>
          <p:cNvSpPr/>
          <p:nvPr/>
        </p:nvSpPr>
        <p:spPr>
          <a:xfrm>
            <a:off x="4196929" y="3851860"/>
            <a:ext cx="272498" cy="8372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118226" y="3947322"/>
            <a:ext cx="1102308" cy="646331"/>
          </a:xfrm>
          <a:prstGeom prst="rect">
            <a:avLst/>
          </a:prstGeom>
          <a:noFill/>
        </p:spPr>
        <p:txBody>
          <a:bodyPr wrap="square" rtlCol="0">
            <a:spAutoFit/>
          </a:bodyPr>
          <a:lstStyle/>
          <a:p>
            <a:pPr algn="ctr"/>
            <a:r>
              <a:rPr lang="en-US" dirty="0"/>
              <a:t>proposed methods</a:t>
            </a:r>
          </a:p>
        </p:txBody>
      </p:sp>
      <p:sp>
        <p:nvSpPr>
          <p:cNvPr id="14" name="TextBox 13"/>
          <p:cNvSpPr txBox="1"/>
          <p:nvPr/>
        </p:nvSpPr>
        <p:spPr>
          <a:xfrm>
            <a:off x="2498036" y="5367412"/>
            <a:ext cx="7660999"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0070C0"/>
                </a:solidFill>
                <a:latin typeface="Baskerville Old Face" panose="02020602080505020303" pitchFamily="18" charset="0"/>
              </a:rPr>
              <a:t>PRM+KNN </a:t>
            </a:r>
            <a:r>
              <a:rPr lang="en-US" sz="2000" dirty="0"/>
              <a:t>utilizes neighbor information when recommending (CF)</a:t>
            </a:r>
          </a:p>
        </p:txBody>
      </p:sp>
      <p:sp>
        <p:nvSpPr>
          <p:cNvPr id="16" name="Rectangle 15"/>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160649485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 Entity Popularity</a:t>
            </a:r>
            <a:endParaRPr lang="en-US" dirty="0"/>
          </a:p>
        </p:txBody>
      </p:sp>
      <p:sp>
        <p:nvSpPr>
          <p:cNvPr id="3" name="Content Placeholder 2"/>
          <p:cNvSpPr>
            <a:spLocks noGrp="1"/>
          </p:cNvSpPr>
          <p:nvPr>
            <p:ph sz="half" idx="1"/>
          </p:nvPr>
        </p:nvSpPr>
        <p:spPr/>
        <p:txBody>
          <a:bodyPr/>
          <a:lstStyle/>
          <a:p>
            <a:r>
              <a:rPr lang="en-US" dirty="0" smtClean="0"/>
              <a:t>Popular </a:t>
            </a:r>
            <a:r>
              <a:rPr lang="en-US" dirty="0"/>
              <a:t>movies </a:t>
            </a:r>
            <a:r>
              <a:rPr lang="en-US" dirty="0" smtClean="0"/>
              <a:t>are </a:t>
            </a:r>
            <a:r>
              <a:rPr lang="en-US" dirty="0"/>
              <a:t>easier to predict than other </a:t>
            </a:r>
            <a:r>
              <a:rPr lang="en-US" dirty="0" smtClean="0"/>
              <a:t>movies</a:t>
            </a:r>
          </a:p>
          <a:p>
            <a:pPr lvl="1"/>
            <a:endParaRPr lang="en-US" dirty="0" smtClean="0"/>
          </a:p>
          <a:p>
            <a:pPr lvl="1"/>
            <a:r>
              <a:rPr lang="en-US" dirty="0" smtClean="0"/>
              <a:t>Features </a:t>
            </a:r>
            <a:r>
              <a:rPr lang="en-US" dirty="0"/>
              <a:t>in recommendation models favor popular movies, e.g., global and local </a:t>
            </a:r>
            <a:r>
              <a:rPr lang="en-US" dirty="0" smtClean="0"/>
              <a:t>popularity</a:t>
            </a:r>
          </a:p>
          <a:p>
            <a:pPr lvl="1"/>
            <a:endParaRPr lang="en-US" dirty="0"/>
          </a:p>
          <a:p>
            <a:pPr lvl="1"/>
            <a:r>
              <a:rPr lang="en-US" dirty="0" smtClean="0"/>
              <a:t>With </a:t>
            </a:r>
            <a:r>
              <a:rPr lang="en-US" dirty="0"/>
              <a:t>sufficient training data for popular movies, high quality recommendation models can be learned in such </a:t>
            </a:r>
            <a:r>
              <a:rPr lang="en-US" dirty="0" smtClean="0"/>
              <a:t>scenarios</a:t>
            </a:r>
            <a:endParaRPr lang="en-US" dirty="0"/>
          </a:p>
        </p:txBody>
      </p:sp>
      <p:sp>
        <p:nvSpPr>
          <p:cNvPr id="9" name="Content Placeholder 8"/>
          <p:cNvSpPr>
            <a:spLocks noGrp="1"/>
          </p:cNvSpPr>
          <p:nvPr>
            <p:ph sz="half" idx="2"/>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184</a:t>
            </a:fld>
            <a:endParaRPr lang="en-US"/>
          </a:p>
        </p:txBody>
      </p:sp>
      <p:sp>
        <p:nvSpPr>
          <p:cNvPr id="7" name="Rectangle 6"/>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pic>
        <p:nvPicPr>
          <p:cNvPr id="8" name="Picture 7"/>
          <p:cNvPicPr>
            <a:picLocks noChangeAspect="1"/>
          </p:cNvPicPr>
          <p:nvPr/>
        </p:nvPicPr>
        <p:blipFill>
          <a:blip r:embed="rId2"/>
          <a:stretch>
            <a:fillRect/>
          </a:stretch>
        </p:blipFill>
        <p:spPr>
          <a:xfrm>
            <a:off x="6488565" y="1825625"/>
            <a:ext cx="4086225" cy="3686175"/>
          </a:xfrm>
          <a:prstGeom prst="rect">
            <a:avLst/>
          </a:prstGeom>
        </p:spPr>
      </p:pic>
    </p:spTree>
    <p:extLst>
      <p:ext uri="{BB962C8B-B14F-4D97-AF65-F5344CB8AC3E}">
        <p14:creationId xmlns:p14="http://schemas.microsoft.com/office/powerpoint/2010/main" val="177790241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 Number of Neighbors</a:t>
            </a:r>
            <a:endParaRPr lang="en-US" dirty="0"/>
          </a:p>
        </p:txBody>
      </p:sp>
      <p:sp>
        <p:nvSpPr>
          <p:cNvPr id="9" name="Content Placeholder 8"/>
          <p:cNvSpPr>
            <a:spLocks noGrp="1"/>
          </p:cNvSpPr>
          <p:nvPr>
            <p:ph sz="half" idx="1"/>
          </p:nvPr>
        </p:nvSpPr>
        <p:spPr/>
        <p:txBody>
          <a:bodyPr>
            <a:normAutofit/>
          </a:bodyPr>
          <a:lstStyle/>
          <a:p>
            <a:r>
              <a:rPr lang="en-US" dirty="0" smtClean="0"/>
              <a:t>The </a:t>
            </a:r>
            <a:r>
              <a:rPr lang="en-US" dirty="0"/>
              <a:t>more neighbors each user log sequence </a:t>
            </a:r>
            <a:r>
              <a:rPr lang="en-US" dirty="0" smtClean="0"/>
              <a:t>has, the better the results</a:t>
            </a:r>
          </a:p>
          <a:p>
            <a:pPr lvl="1"/>
            <a:endParaRPr lang="en-US" dirty="0" smtClean="0"/>
          </a:p>
          <a:p>
            <a:pPr lvl="1"/>
            <a:r>
              <a:rPr lang="en-US" dirty="0" smtClean="0"/>
              <a:t>More </a:t>
            </a:r>
            <a:r>
              <a:rPr lang="en-US" dirty="0"/>
              <a:t>neighbors indicate more data during parameter </a:t>
            </a:r>
            <a:r>
              <a:rPr lang="en-US" dirty="0" smtClean="0"/>
              <a:t>estimation</a:t>
            </a:r>
          </a:p>
          <a:p>
            <a:pPr lvl="1"/>
            <a:endParaRPr lang="en-US" dirty="0"/>
          </a:p>
          <a:p>
            <a:pPr lvl="1"/>
            <a:r>
              <a:rPr lang="en-US" dirty="0" smtClean="0"/>
              <a:t>User </a:t>
            </a:r>
            <a:r>
              <a:rPr lang="en-US" dirty="0"/>
              <a:t>log sequences with more neighbors, </a:t>
            </a:r>
            <a:r>
              <a:rPr lang="en-US" dirty="0" smtClean="0"/>
              <a:t>are </a:t>
            </a:r>
            <a:r>
              <a:rPr lang="en-US" dirty="0"/>
              <a:t>usually associated with popular movie </a:t>
            </a:r>
            <a:r>
              <a:rPr lang="en-US" dirty="0" smtClean="0"/>
              <a:t>entities</a:t>
            </a:r>
            <a:endParaRPr lang="en-US" dirty="0"/>
          </a:p>
        </p:txBody>
      </p:sp>
      <p:sp>
        <p:nvSpPr>
          <p:cNvPr id="10" name="Content Placeholder 9"/>
          <p:cNvSpPr>
            <a:spLocks noGrp="1"/>
          </p:cNvSpPr>
          <p:nvPr>
            <p:ph sz="half" idx="2"/>
          </p:nvPr>
        </p:nvSpPr>
        <p:spPr/>
        <p:txBody>
          <a:bodyPr>
            <a:normAutofit/>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185</a:t>
            </a:fld>
            <a:endParaRPr lang="en-US"/>
          </a:p>
        </p:txBody>
      </p:sp>
      <p:sp>
        <p:nvSpPr>
          <p:cNvPr id="7" name="Rectangle 6"/>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pic>
        <p:nvPicPr>
          <p:cNvPr id="6" name="Picture 5"/>
          <p:cNvPicPr>
            <a:picLocks noChangeAspect="1"/>
          </p:cNvPicPr>
          <p:nvPr/>
        </p:nvPicPr>
        <p:blipFill>
          <a:blip r:embed="rId2"/>
          <a:stretch>
            <a:fillRect/>
          </a:stretch>
        </p:blipFill>
        <p:spPr>
          <a:xfrm>
            <a:off x="6483803" y="2140536"/>
            <a:ext cx="4095750" cy="3562350"/>
          </a:xfrm>
          <a:prstGeom prst="rect">
            <a:avLst/>
          </a:prstGeom>
        </p:spPr>
      </p:pic>
    </p:spTree>
    <p:extLst>
      <p:ext uri="{BB962C8B-B14F-4D97-AF65-F5344CB8AC3E}">
        <p14:creationId xmlns:p14="http://schemas.microsoft.com/office/powerpoint/2010/main" val="203660097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t>
            </a:r>
            <a:r>
              <a:rPr lang="en-US" dirty="0">
                <a:solidFill>
                  <a:srgbClr val="0070C0"/>
                </a:solidFill>
              </a:rPr>
              <a:t>– Length of User Log </a:t>
            </a:r>
            <a:r>
              <a:rPr lang="en-US" dirty="0" smtClean="0">
                <a:solidFill>
                  <a:srgbClr val="0070C0"/>
                </a:solidFill>
              </a:rPr>
              <a:t>Sequence</a:t>
            </a:r>
            <a:endParaRPr lang="en-US" dirty="0"/>
          </a:p>
        </p:txBody>
      </p:sp>
      <p:sp>
        <p:nvSpPr>
          <p:cNvPr id="3" name="Content Placeholder 2"/>
          <p:cNvSpPr>
            <a:spLocks noGrp="1"/>
          </p:cNvSpPr>
          <p:nvPr>
            <p:ph idx="1"/>
          </p:nvPr>
        </p:nvSpPr>
        <p:spPr/>
        <p:txBody>
          <a:bodyPr/>
          <a:lstStyle/>
          <a:p>
            <a:r>
              <a:rPr lang="en-US" dirty="0"/>
              <a:t>Performance varies with sequence length</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186</a:t>
            </a:fld>
            <a:endParaRPr lang="en-US"/>
          </a:p>
        </p:txBody>
      </p:sp>
      <p:graphicFrame>
        <p:nvGraphicFramePr>
          <p:cNvPr id="6" name="Chart 5"/>
          <p:cNvGraphicFramePr>
            <a:graphicFrameLocks/>
          </p:cNvGraphicFramePr>
          <p:nvPr>
            <p:extLst>
              <p:ext uri="{D42A27DB-BD31-4B8C-83A1-F6EECF244321}">
                <p14:modId xmlns:p14="http://schemas.microsoft.com/office/powerpoint/2010/main" val="3569863272"/>
              </p:ext>
            </p:extLst>
          </p:nvPr>
        </p:nvGraphicFramePr>
        <p:xfrm>
          <a:off x="3538383" y="2626415"/>
          <a:ext cx="4267200"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4822116" y="5316981"/>
            <a:ext cx="2037481" cy="369332"/>
          </a:xfrm>
          <a:prstGeom prst="rect">
            <a:avLst/>
          </a:prstGeom>
        </p:spPr>
        <p:txBody>
          <a:bodyPr wrap="none">
            <a:spAutoFit/>
          </a:bodyPr>
          <a:lstStyle/>
          <a:p>
            <a:r>
              <a:rPr lang="en-US" dirty="0"/>
              <a:t>Length of Sequence</a:t>
            </a:r>
          </a:p>
        </p:txBody>
      </p:sp>
      <p:sp>
        <p:nvSpPr>
          <p:cNvPr id="8" name="Rectangle 7"/>
          <p:cNvSpPr/>
          <p:nvPr/>
        </p:nvSpPr>
        <p:spPr>
          <a:xfrm rot="16200000">
            <a:off x="3014429" y="3696570"/>
            <a:ext cx="631904" cy="369332"/>
          </a:xfrm>
          <a:prstGeom prst="rect">
            <a:avLst/>
          </a:prstGeom>
        </p:spPr>
        <p:txBody>
          <a:bodyPr wrap="none">
            <a:spAutoFit/>
          </a:bodyPr>
          <a:lstStyle/>
          <a:p>
            <a:r>
              <a:rPr lang="en-US" dirty="0"/>
              <a:t>MRR</a:t>
            </a:r>
          </a:p>
        </p:txBody>
      </p:sp>
      <p:sp>
        <p:nvSpPr>
          <p:cNvPr id="10" name="Oval 9"/>
          <p:cNvSpPr/>
          <p:nvPr/>
        </p:nvSpPr>
        <p:spPr>
          <a:xfrm>
            <a:off x="3755315" y="3467394"/>
            <a:ext cx="838200" cy="838200"/>
          </a:xfrm>
          <a:prstGeom prst="ellipse">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4075757" y="4305594"/>
            <a:ext cx="1765099" cy="369332"/>
          </a:xfrm>
          <a:prstGeom prst="rect">
            <a:avLst/>
          </a:prstGeom>
          <a:noFill/>
        </p:spPr>
        <p:txBody>
          <a:bodyPr wrap="none" rtlCol="0">
            <a:spAutoFit/>
          </a:bodyPr>
          <a:lstStyle/>
          <a:p>
            <a:r>
              <a:rPr lang="en-US" dirty="0"/>
              <a:t>Not enough data</a:t>
            </a:r>
          </a:p>
        </p:txBody>
      </p:sp>
      <p:sp>
        <p:nvSpPr>
          <p:cNvPr id="12" name="Oval 11"/>
          <p:cNvSpPr/>
          <p:nvPr/>
        </p:nvSpPr>
        <p:spPr>
          <a:xfrm>
            <a:off x="6895387" y="3778088"/>
            <a:ext cx="838200" cy="838200"/>
          </a:xfrm>
          <a:prstGeom prst="ellipse">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p:cNvSpPr txBox="1"/>
          <p:nvPr/>
        </p:nvSpPr>
        <p:spPr>
          <a:xfrm>
            <a:off x="6074477" y="3089797"/>
            <a:ext cx="4328167" cy="646331"/>
          </a:xfrm>
          <a:prstGeom prst="rect">
            <a:avLst/>
          </a:prstGeom>
          <a:noFill/>
        </p:spPr>
        <p:txBody>
          <a:bodyPr wrap="square" rtlCol="0">
            <a:spAutoFit/>
          </a:bodyPr>
          <a:lstStyle/>
          <a:p>
            <a:r>
              <a:rPr lang="en-US" dirty="0" smtClean="0"/>
              <a:t>1. User interests drift over time</a:t>
            </a:r>
            <a:endParaRPr lang="en-US" dirty="0"/>
          </a:p>
          <a:p>
            <a:r>
              <a:rPr lang="en-US" dirty="0" smtClean="0"/>
              <a:t>2. </a:t>
            </a:r>
            <a:r>
              <a:rPr lang="en-US" dirty="0"/>
              <a:t>Movie-</a:t>
            </a:r>
            <a:r>
              <a:rPr lang="en-US" dirty="0" err="1"/>
              <a:t>holics</a:t>
            </a:r>
            <a:r>
              <a:rPr lang="en-US" dirty="0"/>
              <a:t> have more diverse interests</a:t>
            </a:r>
          </a:p>
        </p:txBody>
      </p:sp>
      <p:sp>
        <p:nvSpPr>
          <p:cNvPr id="14" name="Rectangle 13"/>
          <p:cNvSpPr/>
          <p:nvPr/>
        </p:nvSpPr>
        <p:spPr>
          <a:xfrm>
            <a:off x="931386" y="6017796"/>
            <a:ext cx="10071893" cy="338554"/>
          </a:xfrm>
          <a:prstGeom prst="rect">
            <a:avLst/>
          </a:prstGeom>
        </p:spPr>
        <p:txBody>
          <a:bodyPr wrap="square">
            <a:spAutoFit/>
          </a:bodyPr>
          <a:lstStyle/>
          <a:p>
            <a:r>
              <a:rPr lang="en-US" sz="1600" dirty="0">
                <a:solidFill>
                  <a:schemeClr val="accent2">
                    <a:lumMod val="50000"/>
                  </a:schemeClr>
                </a:solidFill>
              </a:rPr>
              <a:t>On Building Entity Recommender Systems Using User Click Log and Freebase Knowledge [Xiao Yu, et al., WSDM </a:t>
            </a:r>
            <a:r>
              <a:rPr lang="en-US" sz="1600" dirty="0" smtClean="0">
                <a:solidFill>
                  <a:schemeClr val="accent2">
                    <a:lumMod val="50000"/>
                  </a:schemeClr>
                </a:solidFill>
              </a:rPr>
              <a:t>2014]</a:t>
            </a:r>
            <a:endParaRPr lang="en-US" sz="1600" dirty="0">
              <a:solidFill>
                <a:schemeClr val="accent2">
                  <a:lumMod val="50000"/>
                </a:schemeClr>
              </a:solidFill>
            </a:endParaRPr>
          </a:p>
        </p:txBody>
      </p:sp>
    </p:spTree>
    <p:extLst>
      <p:ext uri="{BB962C8B-B14F-4D97-AF65-F5344CB8AC3E}">
        <p14:creationId xmlns:p14="http://schemas.microsoft.com/office/powerpoint/2010/main" val="212619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b="0" i="1" dirty="0">
                        <a:latin typeface="Cambria Math" panose="02040503050406030204" pitchFamily="18" charset="0"/>
                      </a:rPr>
                      <m:t>𝑃</m:t>
                    </m:r>
                    <m:r>
                      <a:rPr lang="en-US" b="0" i="1" dirty="0">
                        <a:latin typeface="Cambria Math" panose="02040503050406030204" pitchFamily="18" charset="0"/>
                      </a:rPr>
                      <m:t>(</m:t>
                    </m:r>
                    <m:r>
                      <a:rPr lang="en-US" b="0" i="1" dirty="0" err="1">
                        <a:latin typeface="Cambria Math" panose="02040503050406030204" pitchFamily="18" charset="0"/>
                      </a:rPr>
                      <m:t>𝑒𝑛𝑡𝑖𝑡𝑦</m:t>
                    </m:r>
                    <m:r>
                      <a:rPr lang="en-US" b="0" i="1" dirty="0" err="1">
                        <a:latin typeface="Cambria Math" panose="02040503050406030204" pitchFamily="18" charset="0"/>
                      </a:rPr>
                      <m:t>|</m:t>
                    </m:r>
                    <m:r>
                      <a:rPr lang="en-US" b="0" i="1" dirty="0" err="1">
                        <a:latin typeface="Cambria Math" panose="02040503050406030204" pitchFamily="18" charset="0"/>
                      </a:rPr>
                      <m:t>𝑢𝑠𝑒𝑟</m:t>
                    </m:r>
                    <m:r>
                      <a:rPr lang="en-US" b="0" i="1" dirty="0">
                        <a:latin typeface="Cambria Math" panose="02040503050406030204" pitchFamily="18" charset="0"/>
                      </a:rPr>
                      <m:t>)</m:t>
                    </m:r>
                  </m:oMath>
                </a14:m>
                <a:r>
                  <a:rPr lang="en-US" dirty="0" smtClean="0"/>
                  <a:t> – Conclusion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It is possible to build a universal recommender system on top of any search engines</a:t>
            </a:r>
          </a:p>
          <a:p>
            <a:endParaRPr lang="en-US" dirty="0"/>
          </a:p>
          <a:p>
            <a:r>
              <a:rPr lang="en-US" dirty="0" smtClean="0"/>
              <a:t>The heterogeneous information in the entity graph can be very helpful in improving the recommendation results</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187</a:t>
            </a:fld>
            <a:endParaRPr lang="en-US"/>
          </a:p>
        </p:txBody>
      </p:sp>
    </p:spTree>
    <p:extLst>
      <p:ext uri="{BB962C8B-B14F-4D97-AF65-F5344CB8AC3E}">
        <p14:creationId xmlns:p14="http://schemas.microsoft.com/office/powerpoint/2010/main" val="14983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Personalization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Entity recommender systems -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𝑢𝑠𝑒𝑟</m:t>
                    </m:r>
                    <m:r>
                      <a:rPr lang="en-US" i="1" dirty="0" smtClean="0">
                        <a:latin typeface="Cambria Math" panose="02040503050406030204" pitchFamily="18" charset="0"/>
                      </a:rPr>
                      <m:t>)</m:t>
                    </m:r>
                  </m:oMath>
                </a14:m>
                <a:endParaRPr lang="en-US" dirty="0" smtClean="0"/>
              </a:p>
              <a:p>
                <a:endParaRPr lang="en-US" dirty="0" smtClean="0"/>
              </a:p>
              <a:p>
                <a:endParaRPr lang="en-US" dirty="0"/>
              </a:p>
              <a:p>
                <a:endParaRPr lang="en-US" dirty="0" smtClean="0"/>
              </a:p>
              <a:p>
                <a:endParaRPr lang="en-US" dirty="0" smtClean="0"/>
              </a:p>
              <a:p>
                <a:endParaRPr lang="en-US" dirty="0" smtClean="0"/>
              </a:p>
              <a:p>
                <a:endParaRPr lang="en-US" dirty="0"/>
              </a:p>
              <a:p>
                <a:r>
                  <a:rPr lang="en-US" dirty="0" smtClean="0"/>
                  <a:t>What are other possible entity personalization experiences that are fundamentally different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308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188</a:t>
            </a:fld>
            <a:endParaRPr lang="en-US"/>
          </a:p>
        </p:txBody>
      </p:sp>
      <p:sp>
        <p:nvSpPr>
          <p:cNvPr id="7" name="Rectangle 6"/>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grpSp>
        <p:nvGrpSpPr>
          <p:cNvPr id="8" name="Group 7"/>
          <p:cNvGrpSpPr/>
          <p:nvPr/>
        </p:nvGrpSpPr>
        <p:grpSpPr>
          <a:xfrm>
            <a:off x="3305904" y="2592976"/>
            <a:ext cx="4450201" cy="2511033"/>
            <a:chOff x="5893656" y="3899607"/>
            <a:chExt cx="4450201" cy="2511033"/>
          </a:xfrm>
        </p:grpSpPr>
        <p:pic>
          <p:nvPicPr>
            <p:cNvPr id="9" name="Picture 8"/>
            <p:cNvPicPr>
              <a:picLocks noChangeAspect="1"/>
            </p:cNvPicPr>
            <p:nvPr/>
          </p:nvPicPr>
          <p:blipFill>
            <a:blip r:embed="rId3"/>
            <a:stretch>
              <a:fillRect/>
            </a:stretch>
          </p:blipFill>
          <p:spPr>
            <a:xfrm>
              <a:off x="5893656" y="3899607"/>
              <a:ext cx="4267200" cy="542925"/>
            </a:xfrm>
            <a:prstGeom prst="rect">
              <a:avLst/>
            </a:prstGeom>
          </p:spPr>
        </p:pic>
        <p:pic>
          <p:nvPicPr>
            <p:cNvPr id="10" name="Picture 9"/>
            <p:cNvPicPr>
              <a:picLocks noChangeAspect="1"/>
            </p:cNvPicPr>
            <p:nvPr/>
          </p:nvPicPr>
          <p:blipFill>
            <a:blip r:embed="rId4"/>
            <a:stretch>
              <a:fillRect/>
            </a:stretch>
          </p:blipFill>
          <p:spPr>
            <a:xfrm>
              <a:off x="6122593" y="4837939"/>
              <a:ext cx="1018223" cy="1572701"/>
            </a:xfrm>
            <a:prstGeom prst="rect">
              <a:avLst/>
            </a:prstGeom>
          </p:spPr>
        </p:pic>
        <p:pic>
          <p:nvPicPr>
            <p:cNvPr id="11" name="Picture 10"/>
            <p:cNvPicPr>
              <a:picLocks noChangeAspect="1"/>
            </p:cNvPicPr>
            <p:nvPr/>
          </p:nvPicPr>
          <p:blipFill>
            <a:blip r:embed="rId5"/>
            <a:stretch>
              <a:fillRect/>
            </a:stretch>
          </p:blipFill>
          <p:spPr>
            <a:xfrm>
              <a:off x="7176942" y="4798652"/>
              <a:ext cx="1028304" cy="1562619"/>
            </a:xfrm>
            <a:prstGeom prst="rect">
              <a:avLst/>
            </a:prstGeom>
          </p:spPr>
        </p:pic>
        <p:pic>
          <p:nvPicPr>
            <p:cNvPr id="12" name="Picture 11"/>
            <p:cNvPicPr>
              <a:picLocks noChangeAspect="1"/>
            </p:cNvPicPr>
            <p:nvPr/>
          </p:nvPicPr>
          <p:blipFill>
            <a:blip r:embed="rId6"/>
            <a:stretch>
              <a:fillRect/>
            </a:stretch>
          </p:blipFill>
          <p:spPr>
            <a:xfrm>
              <a:off x="8241372" y="4789985"/>
              <a:ext cx="1038386" cy="1562620"/>
            </a:xfrm>
            <a:prstGeom prst="rect">
              <a:avLst/>
            </a:prstGeom>
          </p:spPr>
        </p:pic>
        <p:pic>
          <p:nvPicPr>
            <p:cNvPr id="13" name="Picture 12"/>
            <p:cNvPicPr>
              <a:picLocks noChangeAspect="1"/>
            </p:cNvPicPr>
            <p:nvPr/>
          </p:nvPicPr>
          <p:blipFill>
            <a:blip r:embed="rId7"/>
            <a:stretch>
              <a:fillRect/>
            </a:stretch>
          </p:blipFill>
          <p:spPr>
            <a:xfrm>
              <a:off x="9325634" y="4788570"/>
              <a:ext cx="1018223" cy="1582782"/>
            </a:xfrm>
            <a:prstGeom prst="rect">
              <a:avLst/>
            </a:prstGeom>
          </p:spPr>
        </p:pic>
        <p:sp>
          <p:nvSpPr>
            <p:cNvPr id="14" name="TextBox 13"/>
            <p:cNvSpPr txBox="1"/>
            <p:nvPr/>
          </p:nvSpPr>
          <p:spPr>
            <a:xfrm>
              <a:off x="5986360" y="4412725"/>
              <a:ext cx="3780009" cy="369332"/>
            </a:xfrm>
            <a:prstGeom prst="rect">
              <a:avLst/>
            </a:prstGeom>
            <a:noFill/>
          </p:spPr>
          <p:txBody>
            <a:bodyPr wrap="none" rtlCol="0">
              <a:spAutoFit/>
            </a:bodyPr>
            <a:lstStyle/>
            <a:p>
              <a:r>
                <a:rPr lang="en-US" dirty="0" smtClean="0"/>
                <a:t>Music album recommendation </a:t>
              </a:r>
              <a:r>
                <a:rPr lang="en-US" dirty="0" smtClean="0">
                  <a:solidFill>
                    <a:srgbClr val="FF0000"/>
                  </a:solidFill>
                </a:rPr>
                <a:t>for you</a:t>
              </a:r>
              <a:endParaRPr lang="en-US" dirty="0">
                <a:solidFill>
                  <a:srgbClr val="FF0000"/>
                </a:solidFill>
              </a:endParaRPr>
            </a:p>
          </p:txBody>
        </p:sp>
      </p:grpSp>
    </p:spTree>
    <p:extLst>
      <p:ext uri="{BB962C8B-B14F-4D97-AF65-F5344CB8AC3E}">
        <p14:creationId xmlns:p14="http://schemas.microsoft.com/office/powerpoint/2010/main" val="11352049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189</a:t>
            </a:fld>
            <a:endParaRPr lang="en-US"/>
          </a:p>
        </p:txBody>
      </p:sp>
      <p:pic>
        <p:nvPicPr>
          <p:cNvPr id="6" name="Picture 5"/>
          <p:cNvPicPr>
            <a:picLocks noChangeAspect="1"/>
          </p:cNvPicPr>
          <p:nvPr/>
        </p:nvPicPr>
        <p:blipFill>
          <a:blip r:embed="rId2"/>
          <a:stretch>
            <a:fillRect/>
          </a:stretch>
        </p:blipFill>
        <p:spPr>
          <a:xfrm>
            <a:off x="4983163" y="223132"/>
            <a:ext cx="3320039" cy="5729864"/>
          </a:xfrm>
          <a:prstGeom prst="rect">
            <a:avLst/>
          </a:prstGeom>
        </p:spPr>
      </p:pic>
      <p:pic>
        <p:nvPicPr>
          <p:cNvPr id="7" name="Picture 2" descr="http://ts2.mm.bing.net/th?id=HN.608056120938401408&amp;w=189&amp;h=183&amp;c=7&amp;rs=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843" y="2307203"/>
            <a:ext cx="1190257" cy="11524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63353" y="3448590"/>
            <a:ext cx="1067235" cy="461665"/>
          </a:xfrm>
          <a:prstGeom prst="rect">
            <a:avLst/>
          </a:prstGeom>
          <a:noFill/>
        </p:spPr>
        <p:txBody>
          <a:bodyPr wrap="square" rtlCol="0">
            <a:spAutoFit/>
          </a:bodyPr>
          <a:lstStyle/>
          <a:p>
            <a:r>
              <a:rPr lang="en-US" sz="2400" dirty="0" smtClean="0">
                <a:solidFill>
                  <a:srgbClr val="FF0000"/>
                </a:solidFill>
              </a:rPr>
              <a:t>A User</a:t>
            </a:r>
            <a:endParaRPr lang="en-US" sz="2400" dirty="0">
              <a:solidFill>
                <a:srgbClr val="FF0000"/>
              </a:solidFill>
            </a:endParaRPr>
          </a:p>
        </p:txBody>
      </p:sp>
      <p:sp>
        <p:nvSpPr>
          <p:cNvPr id="9" name="Rounded Rectangle 8"/>
          <p:cNvSpPr/>
          <p:nvPr/>
        </p:nvSpPr>
        <p:spPr>
          <a:xfrm>
            <a:off x="4921653" y="158332"/>
            <a:ext cx="3480933" cy="1283855"/>
          </a:xfrm>
          <a:prstGeom prst="roundRect">
            <a:avLst/>
          </a:prstGeom>
          <a:noFill/>
          <a:ln w="317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952405" y="3086260"/>
            <a:ext cx="3443157" cy="2931536"/>
          </a:xfrm>
          <a:prstGeom prst="roundRect">
            <a:avLst/>
          </a:prstGeom>
          <a:noFill/>
          <a:ln w="317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426224" y="384760"/>
            <a:ext cx="1726027" cy="830997"/>
          </a:xfrm>
          <a:prstGeom prst="rect">
            <a:avLst/>
          </a:prstGeom>
          <a:noFill/>
        </p:spPr>
        <p:txBody>
          <a:bodyPr wrap="square" rtlCol="0">
            <a:spAutoFit/>
          </a:bodyPr>
          <a:lstStyle/>
          <a:p>
            <a:r>
              <a:rPr lang="en-US" sz="2400" dirty="0" smtClean="0">
                <a:solidFill>
                  <a:srgbClr val="FF0000"/>
                </a:solidFill>
              </a:rPr>
              <a:t>Main </a:t>
            </a:r>
          </a:p>
          <a:p>
            <a:r>
              <a:rPr lang="en-US" sz="2400" dirty="0" smtClean="0">
                <a:solidFill>
                  <a:srgbClr val="FF0000"/>
                </a:solidFill>
              </a:rPr>
              <a:t>Entity</a:t>
            </a:r>
            <a:endParaRPr lang="en-US" sz="2400" dirty="0">
              <a:solidFill>
                <a:srgbClr val="FF0000"/>
              </a:solidFill>
            </a:endParaRPr>
          </a:p>
        </p:txBody>
      </p:sp>
      <p:sp>
        <p:nvSpPr>
          <p:cNvPr id="12" name="TextBox 11"/>
          <p:cNvSpPr txBox="1"/>
          <p:nvPr/>
        </p:nvSpPr>
        <p:spPr>
          <a:xfrm>
            <a:off x="8426224" y="4340282"/>
            <a:ext cx="1726027" cy="830997"/>
          </a:xfrm>
          <a:prstGeom prst="rect">
            <a:avLst/>
          </a:prstGeom>
          <a:noFill/>
        </p:spPr>
        <p:txBody>
          <a:bodyPr wrap="square" rtlCol="0">
            <a:spAutoFit/>
          </a:bodyPr>
          <a:lstStyle/>
          <a:p>
            <a:r>
              <a:rPr lang="en-US" sz="2400" dirty="0" smtClean="0">
                <a:solidFill>
                  <a:srgbClr val="FF0000"/>
                </a:solidFill>
              </a:rPr>
              <a:t>Related Entities</a:t>
            </a:r>
            <a:endParaRPr lang="en-US" sz="2400" dirty="0">
              <a:solidFill>
                <a:srgbClr val="FF0000"/>
              </a:solidFill>
            </a:endParaRPr>
          </a:p>
        </p:txBody>
      </p:sp>
      <p:sp>
        <p:nvSpPr>
          <p:cNvPr id="13" name="Rectangle 12"/>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18448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Definition</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19</a:t>
            </a:fld>
            <a:endParaRPr lang="en-US"/>
          </a:p>
        </p:txBody>
      </p:sp>
      <p:pic>
        <p:nvPicPr>
          <p:cNvPr id="7" name="Picture 18" descr="Image result for space need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091" y="582951"/>
            <a:ext cx="2046490" cy="18067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descr="http://www.interpretationbydesign.com/wp-content/uploads/2011/01/starbucks-redesig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764" y="4953316"/>
            <a:ext cx="1568017" cy="1568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0" descr="http://www.crazywebsite.com/Website-Clipart-Pictures-Videos/Sports/Football_NFL_Team_Logo_New_2012_Seattle_Seahawks-1-545x242Wh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02" y="2534888"/>
            <a:ext cx="2979280" cy="13229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192587" y="3828699"/>
            <a:ext cx="3115467" cy="1107996"/>
          </a:xfrm>
          <a:prstGeom prst="rect">
            <a:avLst/>
          </a:prstGeom>
          <a:noFill/>
        </p:spPr>
        <p:txBody>
          <a:bodyPr wrap="square" lIns="91440" tIns="45720" rIns="91440" bIns="45720">
            <a:spAutoFit/>
          </a:bodyPr>
          <a:lstStyle/>
          <a:p>
            <a:pPr algn="ctr"/>
            <a:r>
              <a:rPr lang="en-US" sz="6600" b="1" cap="none" spc="0" dirty="0" smtClean="0">
                <a:ln w="6600">
                  <a:solidFill>
                    <a:schemeClr val="accent2"/>
                  </a:solidFill>
                  <a:prstDash val="solid"/>
                </a:ln>
                <a:solidFill>
                  <a:srgbClr val="FFFFFF"/>
                </a:solidFill>
                <a:effectLst>
                  <a:outerShdw dist="38100" dir="2700000" algn="tl" rotWithShape="0">
                    <a:schemeClr val="accent2"/>
                  </a:outerShdw>
                </a:effectLst>
              </a:rPr>
              <a:t>Seattle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Freeform 23"/>
          <p:cNvSpPr/>
          <p:nvPr/>
        </p:nvSpPr>
        <p:spPr>
          <a:xfrm>
            <a:off x="6143162" y="4720280"/>
            <a:ext cx="1541493" cy="1130509"/>
          </a:xfrm>
          <a:custGeom>
            <a:avLst/>
            <a:gdLst>
              <a:gd name="connsiteX0" fmla="*/ 0 w 2530763"/>
              <a:gd name="connsiteY0" fmla="*/ 1006764 h 1023601"/>
              <a:gd name="connsiteX1" fmla="*/ 1366982 w 2530763"/>
              <a:gd name="connsiteY1" fmla="*/ 886691 h 1023601"/>
              <a:gd name="connsiteX2" fmla="*/ 2530763 w 2530763"/>
              <a:gd name="connsiteY2" fmla="*/ 0 h 1023601"/>
            </a:gdLst>
            <a:ahLst/>
            <a:cxnLst>
              <a:cxn ang="0">
                <a:pos x="connsiteX0" y="connsiteY0"/>
              </a:cxn>
              <a:cxn ang="0">
                <a:pos x="connsiteX1" y="connsiteY1"/>
              </a:cxn>
              <a:cxn ang="0">
                <a:pos x="connsiteX2" y="connsiteY2"/>
              </a:cxn>
            </a:cxnLst>
            <a:rect l="l" t="t" r="r" b="b"/>
            <a:pathLst>
              <a:path w="2530763" h="1023601">
                <a:moveTo>
                  <a:pt x="0" y="1006764"/>
                </a:moveTo>
                <a:cubicBezTo>
                  <a:pt x="472594" y="1030624"/>
                  <a:pt x="945188" y="1054485"/>
                  <a:pt x="1366982" y="886691"/>
                </a:cubicBezTo>
                <a:cubicBezTo>
                  <a:pt x="1788776" y="718897"/>
                  <a:pt x="2159769" y="359448"/>
                  <a:pt x="2530763"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89562" y="5249193"/>
            <a:ext cx="2213548" cy="523220"/>
          </a:xfrm>
          <a:prstGeom prst="rect">
            <a:avLst/>
          </a:prstGeom>
          <a:noFill/>
        </p:spPr>
        <p:txBody>
          <a:bodyPr wrap="square" rtlCol="0">
            <a:spAutoFit/>
          </a:bodyPr>
          <a:lstStyle/>
          <a:p>
            <a:r>
              <a:rPr lang="en-US" sz="2800" dirty="0" smtClean="0">
                <a:solidFill>
                  <a:schemeClr val="accent3">
                    <a:lumMod val="75000"/>
                  </a:schemeClr>
                </a:solidFill>
              </a:rPr>
              <a:t>Headquarters</a:t>
            </a:r>
            <a:endParaRPr lang="en-US" dirty="0">
              <a:solidFill>
                <a:schemeClr val="accent3">
                  <a:lumMod val="75000"/>
                </a:schemeClr>
              </a:solidFill>
            </a:endParaRPr>
          </a:p>
        </p:txBody>
      </p:sp>
      <p:sp>
        <p:nvSpPr>
          <p:cNvPr id="28" name="Freeform 27"/>
          <p:cNvSpPr/>
          <p:nvPr/>
        </p:nvSpPr>
        <p:spPr>
          <a:xfrm flipV="1">
            <a:off x="5589082" y="3241963"/>
            <a:ext cx="1652227" cy="809297"/>
          </a:xfrm>
          <a:custGeom>
            <a:avLst/>
            <a:gdLst>
              <a:gd name="connsiteX0" fmla="*/ 0 w 2530763"/>
              <a:gd name="connsiteY0" fmla="*/ 1006764 h 1023601"/>
              <a:gd name="connsiteX1" fmla="*/ 1366982 w 2530763"/>
              <a:gd name="connsiteY1" fmla="*/ 886691 h 1023601"/>
              <a:gd name="connsiteX2" fmla="*/ 2530763 w 2530763"/>
              <a:gd name="connsiteY2" fmla="*/ 0 h 1023601"/>
            </a:gdLst>
            <a:ahLst/>
            <a:cxnLst>
              <a:cxn ang="0">
                <a:pos x="connsiteX0" y="connsiteY0"/>
              </a:cxn>
              <a:cxn ang="0">
                <a:pos x="connsiteX1" y="connsiteY1"/>
              </a:cxn>
              <a:cxn ang="0">
                <a:pos x="connsiteX2" y="connsiteY2"/>
              </a:cxn>
            </a:cxnLst>
            <a:rect l="l" t="t" r="r" b="b"/>
            <a:pathLst>
              <a:path w="2530763" h="1023601">
                <a:moveTo>
                  <a:pt x="0" y="1006764"/>
                </a:moveTo>
                <a:cubicBezTo>
                  <a:pt x="472594" y="1030624"/>
                  <a:pt x="945188" y="1054485"/>
                  <a:pt x="1366982" y="886691"/>
                </a:cubicBezTo>
                <a:cubicBezTo>
                  <a:pt x="1788776" y="718897"/>
                  <a:pt x="2159769" y="359448"/>
                  <a:pt x="2530763"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804859" y="3295004"/>
            <a:ext cx="2213548" cy="523220"/>
          </a:xfrm>
          <a:prstGeom prst="rect">
            <a:avLst/>
          </a:prstGeom>
          <a:noFill/>
        </p:spPr>
        <p:txBody>
          <a:bodyPr wrap="square" rtlCol="0">
            <a:spAutoFit/>
          </a:bodyPr>
          <a:lstStyle/>
          <a:p>
            <a:r>
              <a:rPr lang="en-US" sz="2800" dirty="0" smtClean="0">
                <a:solidFill>
                  <a:schemeClr val="accent3">
                    <a:lumMod val="75000"/>
                  </a:schemeClr>
                </a:solidFill>
              </a:rPr>
              <a:t>Home Field</a:t>
            </a:r>
            <a:endParaRPr lang="en-US" dirty="0">
              <a:solidFill>
                <a:schemeClr val="accent3">
                  <a:lumMod val="75000"/>
                </a:schemeClr>
              </a:solidFill>
            </a:endParaRPr>
          </a:p>
        </p:txBody>
      </p:sp>
      <p:sp>
        <p:nvSpPr>
          <p:cNvPr id="30" name="Freeform 29"/>
          <p:cNvSpPr/>
          <p:nvPr/>
        </p:nvSpPr>
        <p:spPr>
          <a:xfrm flipV="1">
            <a:off x="7568642" y="2274623"/>
            <a:ext cx="467865" cy="1782369"/>
          </a:xfrm>
          <a:custGeom>
            <a:avLst/>
            <a:gdLst>
              <a:gd name="connsiteX0" fmla="*/ 0 w 2530763"/>
              <a:gd name="connsiteY0" fmla="*/ 1006764 h 1023601"/>
              <a:gd name="connsiteX1" fmla="*/ 1366982 w 2530763"/>
              <a:gd name="connsiteY1" fmla="*/ 886691 h 1023601"/>
              <a:gd name="connsiteX2" fmla="*/ 2530763 w 2530763"/>
              <a:gd name="connsiteY2" fmla="*/ 0 h 1023601"/>
            </a:gdLst>
            <a:ahLst/>
            <a:cxnLst>
              <a:cxn ang="0">
                <a:pos x="connsiteX0" y="connsiteY0"/>
              </a:cxn>
              <a:cxn ang="0">
                <a:pos x="connsiteX1" y="connsiteY1"/>
              </a:cxn>
              <a:cxn ang="0">
                <a:pos x="connsiteX2" y="connsiteY2"/>
              </a:cxn>
            </a:cxnLst>
            <a:rect l="l" t="t" r="r" b="b"/>
            <a:pathLst>
              <a:path w="2530763" h="1023601">
                <a:moveTo>
                  <a:pt x="0" y="1006764"/>
                </a:moveTo>
                <a:cubicBezTo>
                  <a:pt x="472594" y="1030624"/>
                  <a:pt x="945188" y="1054485"/>
                  <a:pt x="1366982" y="886691"/>
                </a:cubicBezTo>
                <a:cubicBezTo>
                  <a:pt x="1788776" y="718897"/>
                  <a:pt x="2159769" y="359448"/>
                  <a:pt x="2530763"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259689" y="2708268"/>
            <a:ext cx="1467712" cy="523220"/>
          </a:xfrm>
          <a:prstGeom prst="rect">
            <a:avLst/>
          </a:prstGeom>
          <a:noFill/>
        </p:spPr>
        <p:txBody>
          <a:bodyPr wrap="square" rtlCol="0">
            <a:spAutoFit/>
          </a:bodyPr>
          <a:lstStyle/>
          <a:p>
            <a:r>
              <a:rPr lang="en-US" sz="2800" dirty="0" smtClean="0">
                <a:solidFill>
                  <a:schemeClr val="accent3">
                    <a:lumMod val="75000"/>
                  </a:schemeClr>
                </a:solidFill>
              </a:rPr>
              <a:t>Location</a:t>
            </a:r>
            <a:endParaRPr lang="en-US" dirty="0">
              <a:solidFill>
                <a:schemeClr val="accent3">
                  <a:lumMod val="75000"/>
                </a:schemeClr>
              </a:solidFill>
            </a:endParaRPr>
          </a:p>
        </p:txBody>
      </p:sp>
      <p:sp>
        <p:nvSpPr>
          <p:cNvPr id="26" name="Rectangle 25"/>
          <p:cNvSpPr/>
          <p:nvPr/>
        </p:nvSpPr>
        <p:spPr>
          <a:xfrm>
            <a:off x="311848" y="2602507"/>
            <a:ext cx="2525063" cy="954107"/>
          </a:xfrm>
          <a:prstGeom prst="rect">
            <a:avLst/>
          </a:prstGeom>
        </p:spPr>
        <p:txBody>
          <a:bodyPr wrap="square">
            <a:spAutoFit/>
          </a:bodyPr>
          <a:lstStyle/>
          <a:p>
            <a:r>
              <a:rPr lang="en-US" sz="1400" b="1" dirty="0">
                <a:solidFill>
                  <a:srgbClr val="1A0DAB"/>
                </a:solidFill>
                <a:latin typeface="arial" panose="020B0604020202020204" pitchFamily="34" charset="0"/>
              </a:rPr>
              <a:t>NFL championships</a:t>
            </a:r>
            <a:r>
              <a:rPr lang="en-US" sz="1400" b="1" dirty="0">
                <a:solidFill>
                  <a:srgbClr val="222222"/>
                </a:solidFill>
                <a:latin typeface="arial" panose="020B0604020202020204" pitchFamily="34" charset="0"/>
              </a:rPr>
              <a:t>: </a:t>
            </a:r>
            <a:r>
              <a:rPr lang="en-US" sz="1400" dirty="0">
                <a:solidFill>
                  <a:srgbClr val="333333"/>
                </a:solidFill>
                <a:latin typeface="Arial" panose="020B0604020202020204" pitchFamily="34" charset="0"/>
              </a:rPr>
              <a:t>2013</a:t>
            </a:r>
          </a:p>
          <a:p>
            <a:r>
              <a:rPr lang="en-US" sz="1400" b="1" dirty="0">
                <a:solidFill>
                  <a:srgbClr val="1A0DAB"/>
                </a:solidFill>
                <a:latin typeface="arial" panose="020B0604020202020204" pitchFamily="34" charset="0"/>
              </a:rPr>
              <a:t>Head coach</a:t>
            </a:r>
            <a:r>
              <a:rPr lang="en-US" sz="1400" b="1" dirty="0">
                <a:solidFill>
                  <a:srgbClr val="222222"/>
                </a:solidFill>
                <a:latin typeface="arial" panose="020B0604020202020204" pitchFamily="34" charset="0"/>
              </a:rPr>
              <a:t>: </a:t>
            </a:r>
            <a:r>
              <a:rPr lang="en-US" sz="1400" dirty="0" smtClean="0">
                <a:solidFill>
                  <a:schemeClr val="accent2">
                    <a:lumMod val="75000"/>
                  </a:schemeClr>
                </a:solidFill>
                <a:latin typeface="arial" panose="020B0604020202020204" pitchFamily="34" charset="0"/>
              </a:rPr>
              <a:t>Pete </a:t>
            </a:r>
            <a:r>
              <a:rPr lang="en-US" sz="1400" dirty="0">
                <a:solidFill>
                  <a:schemeClr val="accent2">
                    <a:lumMod val="75000"/>
                  </a:schemeClr>
                </a:solidFill>
                <a:latin typeface="arial" panose="020B0604020202020204" pitchFamily="34" charset="0"/>
              </a:rPr>
              <a:t>Carroll</a:t>
            </a:r>
          </a:p>
          <a:p>
            <a:r>
              <a:rPr lang="en-US" sz="1400" b="1" dirty="0">
                <a:solidFill>
                  <a:srgbClr val="1A0DAB"/>
                </a:solidFill>
                <a:latin typeface="arial" panose="020B0604020202020204" pitchFamily="34" charset="0"/>
              </a:rPr>
              <a:t>Founded: </a:t>
            </a:r>
            <a:r>
              <a:rPr lang="en-US" sz="1400" dirty="0">
                <a:solidFill>
                  <a:srgbClr val="333333"/>
                </a:solidFill>
                <a:latin typeface="Arial" panose="020B0604020202020204" pitchFamily="34" charset="0"/>
              </a:rPr>
              <a:t>1976</a:t>
            </a:r>
          </a:p>
          <a:p>
            <a:r>
              <a:rPr lang="en-US" sz="1400" b="1" dirty="0" smtClean="0">
                <a:solidFill>
                  <a:srgbClr val="1A0DAB"/>
                </a:solidFill>
                <a:latin typeface="arial" panose="020B0604020202020204" pitchFamily="34" charset="0"/>
              </a:rPr>
              <a:t>Division</a:t>
            </a:r>
            <a:r>
              <a:rPr lang="en-US" sz="1400" b="1" dirty="0">
                <a:solidFill>
                  <a:srgbClr val="222222"/>
                </a:solidFill>
                <a:latin typeface="arial" panose="020B0604020202020204" pitchFamily="34" charset="0"/>
              </a:rPr>
              <a:t>: </a:t>
            </a:r>
            <a:r>
              <a:rPr lang="en-US" sz="1400" dirty="0">
                <a:solidFill>
                  <a:schemeClr val="accent2">
                    <a:lumMod val="75000"/>
                  </a:schemeClr>
                </a:solidFill>
                <a:latin typeface="arial" panose="020B0604020202020204" pitchFamily="34" charset="0"/>
              </a:rPr>
              <a:t>NFC West</a:t>
            </a:r>
            <a:endParaRPr lang="en-US" sz="1400" b="0" i="0" dirty="0">
              <a:solidFill>
                <a:schemeClr val="accent2">
                  <a:lumMod val="75000"/>
                </a:schemeClr>
              </a:solidFill>
              <a:effectLst/>
              <a:latin typeface="arial" panose="020B0604020202020204" pitchFamily="34" charset="0"/>
            </a:endParaRPr>
          </a:p>
        </p:txBody>
      </p:sp>
      <p:sp>
        <p:nvSpPr>
          <p:cNvPr id="7175" name="Rectangle 7174"/>
          <p:cNvSpPr/>
          <p:nvPr/>
        </p:nvSpPr>
        <p:spPr>
          <a:xfrm>
            <a:off x="8770363" y="881953"/>
            <a:ext cx="4514480" cy="1169551"/>
          </a:xfrm>
          <a:prstGeom prst="rect">
            <a:avLst/>
          </a:prstGeom>
        </p:spPr>
        <p:txBody>
          <a:bodyPr wrap="square">
            <a:spAutoFit/>
          </a:bodyPr>
          <a:lstStyle/>
          <a:p>
            <a:r>
              <a:rPr lang="en-US" sz="1400" b="1" dirty="0">
                <a:solidFill>
                  <a:srgbClr val="1A0DAB"/>
                </a:solidFill>
                <a:latin typeface="arial" panose="020B0604020202020204" pitchFamily="34" charset="0"/>
              </a:rPr>
              <a:t>Address</a:t>
            </a:r>
            <a:r>
              <a:rPr lang="en-US" sz="1400" b="1" dirty="0" smtClean="0">
                <a:solidFill>
                  <a:srgbClr val="1A0DAB"/>
                </a:solidFill>
                <a:latin typeface="arial" panose="020B0604020202020204" pitchFamily="34" charset="0"/>
              </a:rPr>
              <a:t>: </a:t>
            </a:r>
            <a:r>
              <a:rPr lang="en-US" sz="1400" b="1" dirty="0">
                <a:solidFill>
                  <a:srgbClr val="1A0DAB"/>
                </a:solidFill>
                <a:latin typeface="arial" panose="020B0604020202020204" pitchFamily="34" charset="0"/>
              </a:rPr>
              <a:t>	</a:t>
            </a:r>
            <a:r>
              <a:rPr lang="en-US" sz="1400" dirty="0" smtClean="0">
                <a:solidFill>
                  <a:srgbClr val="333333"/>
                </a:solidFill>
                <a:latin typeface="Arial" panose="020B0604020202020204" pitchFamily="34" charset="0"/>
              </a:rPr>
              <a:t>400 </a:t>
            </a:r>
            <a:r>
              <a:rPr lang="en-US" sz="1400" dirty="0">
                <a:solidFill>
                  <a:srgbClr val="333333"/>
                </a:solidFill>
                <a:latin typeface="Arial" panose="020B0604020202020204" pitchFamily="34" charset="0"/>
              </a:rPr>
              <a:t>Broad St, Seattle, </a:t>
            </a:r>
            <a:r>
              <a:rPr lang="en-US" sz="1400" dirty="0" smtClean="0">
                <a:solidFill>
                  <a:srgbClr val="333333"/>
                </a:solidFill>
                <a:latin typeface="Arial" panose="020B0604020202020204" pitchFamily="34" charset="0"/>
              </a:rPr>
              <a:t>98109</a:t>
            </a:r>
            <a:r>
              <a:rPr lang="en-US" sz="1400" dirty="0">
                <a:solidFill>
                  <a:srgbClr val="333333"/>
                </a:solidFill>
                <a:latin typeface="Arial" panose="020B0604020202020204" pitchFamily="34" charset="0"/>
              </a:rPr>
              <a:t> </a:t>
            </a:r>
            <a:endParaRPr lang="en-US" sz="1400" dirty="0" smtClean="0">
              <a:solidFill>
                <a:srgbClr val="333333"/>
              </a:solidFill>
              <a:latin typeface="Arial" panose="020B0604020202020204" pitchFamily="34" charset="0"/>
            </a:endParaRPr>
          </a:p>
          <a:p>
            <a:r>
              <a:rPr lang="en-US" sz="1400" b="1" dirty="0">
                <a:solidFill>
                  <a:srgbClr val="1A0DAB"/>
                </a:solidFill>
                <a:latin typeface="arial" panose="020B0604020202020204" pitchFamily="34" charset="0"/>
              </a:rPr>
              <a:t>Phone: </a:t>
            </a:r>
            <a:r>
              <a:rPr lang="en-US" sz="1400" b="1" dirty="0" smtClean="0">
                <a:solidFill>
                  <a:srgbClr val="1A0DAB"/>
                </a:solidFill>
                <a:latin typeface="arial" panose="020B0604020202020204" pitchFamily="34" charset="0"/>
              </a:rPr>
              <a:t>    	</a:t>
            </a:r>
            <a:r>
              <a:rPr lang="en-US" sz="1400" dirty="0" smtClean="0">
                <a:solidFill>
                  <a:srgbClr val="333333"/>
                </a:solidFill>
                <a:latin typeface="Arial" panose="020B0604020202020204" pitchFamily="34" charset="0"/>
              </a:rPr>
              <a:t>(</a:t>
            </a:r>
            <a:r>
              <a:rPr lang="en-US" sz="1400" dirty="0">
                <a:solidFill>
                  <a:srgbClr val="333333"/>
                </a:solidFill>
                <a:latin typeface="Arial" panose="020B0604020202020204" pitchFamily="34" charset="0"/>
              </a:rPr>
              <a:t>800) 937-9582</a:t>
            </a:r>
          </a:p>
          <a:p>
            <a:r>
              <a:rPr lang="en-US" sz="1400" b="1" dirty="0">
                <a:solidFill>
                  <a:srgbClr val="1A0DAB"/>
                </a:solidFill>
                <a:latin typeface="arial" panose="020B0604020202020204" pitchFamily="34" charset="0"/>
              </a:rPr>
              <a:t>Opened:</a:t>
            </a:r>
            <a:r>
              <a:rPr lang="en-US" sz="1400" dirty="0">
                <a:solidFill>
                  <a:srgbClr val="333333"/>
                </a:solidFill>
                <a:latin typeface="Arial" panose="020B0604020202020204" pitchFamily="34" charset="0"/>
              </a:rPr>
              <a:t> </a:t>
            </a:r>
            <a:r>
              <a:rPr lang="en-US" sz="1400" dirty="0" smtClean="0">
                <a:solidFill>
                  <a:srgbClr val="333333"/>
                </a:solidFill>
                <a:latin typeface="Arial" panose="020B0604020202020204" pitchFamily="34" charset="0"/>
              </a:rPr>
              <a:t>	Apr </a:t>
            </a:r>
            <a:r>
              <a:rPr lang="en-US" sz="1400" dirty="0">
                <a:solidFill>
                  <a:srgbClr val="333333"/>
                </a:solidFill>
                <a:latin typeface="Arial" panose="020B0604020202020204" pitchFamily="34" charset="0"/>
              </a:rPr>
              <a:t>21, 1962</a:t>
            </a:r>
          </a:p>
          <a:p>
            <a:r>
              <a:rPr lang="en-US" sz="1400" b="1" dirty="0">
                <a:solidFill>
                  <a:srgbClr val="1A0DAB"/>
                </a:solidFill>
                <a:latin typeface="arial" panose="020B0604020202020204" pitchFamily="34" charset="0"/>
              </a:rPr>
              <a:t>Height: </a:t>
            </a:r>
            <a:r>
              <a:rPr lang="en-US" sz="1400" b="1" dirty="0" smtClean="0">
                <a:solidFill>
                  <a:srgbClr val="1A0DAB"/>
                </a:solidFill>
                <a:latin typeface="arial" panose="020B0604020202020204" pitchFamily="34" charset="0"/>
              </a:rPr>
              <a:t>	</a:t>
            </a:r>
            <a:r>
              <a:rPr lang="en-US" sz="1400" dirty="0" smtClean="0">
                <a:solidFill>
                  <a:srgbClr val="333333"/>
                </a:solidFill>
                <a:latin typeface="Arial" panose="020B0604020202020204" pitchFamily="34" charset="0"/>
              </a:rPr>
              <a:t>605 </a:t>
            </a:r>
            <a:r>
              <a:rPr lang="en-US" sz="1400" dirty="0">
                <a:solidFill>
                  <a:srgbClr val="333333"/>
                </a:solidFill>
                <a:latin typeface="Arial" panose="020B0604020202020204" pitchFamily="34" charset="0"/>
              </a:rPr>
              <a:t>feet (184.41 m)</a:t>
            </a:r>
          </a:p>
          <a:p>
            <a:r>
              <a:rPr lang="en-US" sz="1400" b="1" dirty="0">
                <a:solidFill>
                  <a:srgbClr val="1A0DAB"/>
                </a:solidFill>
                <a:latin typeface="arial" panose="020B0604020202020204" pitchFamily="34" charset="0"/>
              </a:rPr>
              <a:t>Floors: </a:t>
            </a:r>
            <a:r>
              <a:rPr lang="en-US" sz="1400" b="1" dirty="0" smtClean="0">
                <a:solidFill>
                  <a:srgbClr val="1A0DAB"/>
                </a:solidFill>
                <a:latin typeface="arial" panose="020B0604020202020204" pitchFamily="34" charset="0"/>
              </a:rPr>
              <a:t>	</a:t>
            </a:r>
            <a:r>
              <a:rPr lang="en-US" sz="1400" dirty="0" smtClean="0">
                <a:solidFill>
                  <a:srgbClr val="333333"/>
                </a:solidFill>
                <a:latin typeface="Arial" panose="020B0604020202020204" pitchFamily="34" charset="0"/>
              </a:rPr>
              <a:t>6</a:t>
            </a:r>
            <a:endParaRPr lang="en-US" sz="1400" b="0" i="0" dirty="0">
              <a:solidFill>
                <a:srgbClr val="333333"/>
              </a:solidFill>
              <a:effectLst/>
              <a:latin typeface="Arial" panose="020B0604020202020204" pitchFamily="34" charset="0"/>
            </a:endParaRPr>
          </a:p>
        </p:txBody>
      </p:sp>
      <p:sp>
        <p:nvSpPr>
          <p:cNvPr id="7176" name="Rectangle 7175"/>
          <p:cNvSpPr/>
          <p:nvPr/>
        </p:nvSpPr>
        <p:spPr>
          <a:xfrm>
            <a:off x="311848" y="5208780"/>
            <a:ext cx="6096000" cy="954107"/>
          </a:xfrm>
          <a:prstGeom prst="rect">
            <a:avLst/>
          </a:prstGeom>
        </p:spPr>
        <p:txBody>
          <a:bodyPr>
            <a:spAutoFit/>
          </a:bodyPr>
          <a:lstStyle/>
          <a:p>
            <a:r>
              <a:rPr lang="en-US" sz="1400" b="1" dirty="0">
                <a:solidFill>
                  <a:srgbClr val="1A0DAB"/>
                </a:solidFill>
                <a:latin typeface="arial" panose="020B0604020202020204" pitchFamily="34" charset="0"/>
              </a:rPr>
              <a:t>Founded:</a:t>
            </a:r>
            <a:r>
              <a:rPr lang="en-US" sz="1400" dirty="0">
                <a:solidFill>
                  <a:srgbClr val="333333"/>
                </a:solidFill>
                <a:latin typeface="Arial" panose="020B0604020202020204" pitchFamily="34" charset="0"/>
              </a:rPr>
              <a:t> Mar 30, 1971 · </a:t>
            </a:r>
            <a:r>
              <a:rPr lang="en-US" sz="1400" dirty="0">
                <a:solidFill>
                  <a:schemeClr val="accent2">
                    <a:lumMod val="75000"/>
                  </a:schemeClr>
                </a:solidFill>
                <a:latin typeface="Arial" panose="020B0604020202020204" pitchFamily="34" charset="0"/>
              </a:rPr>
              <a:t>Pike Place Market</a:t>
            </a:r>
          </a:p>
          <a:p>
            <a:r>
              <a:rPr lang="en-US" sz="1400" b="1" dirty="0">
                <a:solidFill>
                  <a:srgbClr val="1A0DAB"/>
                </a:solidFill>
                <a:latin typeface="arial" panose="020B0604020202020204" pitchFamily="34" charset="0"/>
              </a:rPr>
              <a:t>Customer service: </a:t>
            </a:r>
            <a:r>
              <a:rPr lang="en-US" sz="1400" dirty="0">
                <a:solidFill>
                  <a:srgbClr val="333333"/>
                </a:solidFill>
                <a:latin typeface="Arial" panose="020B0604020202020204" pitchFamily="34" charset="0"/>
              </a:rPr>
              <a:t>+1 800-782-7282</a:t>
            </a:r>
          </a:p>
          <a:p>
            <a:r>
              <a:rPr lang="en-US" sz="1400" b="1" dirty="0">
                <a:solidFill>
                  <a:srgbClr val="1A0DAB"/>
                </a:solidFill>
                <a:latin typeface="arial" panose="020B0604020202020204" pitchFamily="34" charset="0"/>
              </a:rPr>
              <a:t>CEO:</a:t>
            </a:r>
            <a:r>
              <a:rPr lang="en-US" sz="1400" dirty="0">
                <a:solidFill>
                  <a:srgbClr val="333333"/>
                </a:solidFill>
                <a:latin typeface="Arial" panose="020B0604020202020204" pitchFamily="34" charset="0"/>
              </a:rPr>
              <a:t> </a:t>
            </a:r>
            <a:r>
              <a:rPr lang="en-US" sz="1400" dirty="0">
                <a:solidFill>
                  <a:schemeClr val="accent2">
                    <a:lumMod val="75000"/>
                  </a:schemeClr>
                </a:solidFill>
                <a:latin typeface="Arial" panose="020B0604020202020204" pitchFamily="34" charset="0"/>
              </a:rPr>
              <a:t>Howard Schultz</a:t>
            </a:r>
          </a:p>
          <a:p>
            <a:r>
              <a:rPr lang="en-US" sz="1400" b="1" dirty="0">
                <a:solidFill>
                  <a:srgbClr val="1A0DAB"/>
                </a:solidFill>
                <a:latin typeface="arial" panose="020B0604020202020204" pitchFamily="34" charset="0"/>
              </a:rPr>
              <a:t>Founders:</a:t>
            </a:r>
            <a:r>
              <a:rPr lang="en-US" sz="1400" dirty="0">
                <a:solidFill>
                  <a:srgbClr val="333333"/>
                </a:solidFill>
                <a:latin typeface="Arial" panose="020B0604020202020204" pitchFamily="34" charset="0"/>
              </a:rPr>
              <a:t> </a:t>
            </a:r>
            <a:r>
              <a:rPr lang="en-US" sz="1400" dirty="0">
                <a:solidFill>
                  <a:schemeClr val="accent2">
                    <a:lumMod val="75000"/>
                  </a:schemeClr>
                </a:solidFill>
                <a:latin typeface="Arial" panose="020B0604020202020204" pitchFamily="34" charset="0"/>
              </a:rPr>
              <a:t>Jerry Baldwin · Zev </a:t>
            </a:r>
            <a:r>
              <a:rPr lang="en-US" sz="1400" dirty="0" err="1">
                <a:solidFill>
                  <a:schemeClr val="accent2">
                    <a:lumMod val="75000"/>
                  </a:schemeClr>
                </a:solidFill>
                <a:latin typeface="Arial" panose="020B0604020202020204" pitchFamily="34" charset="0"/>
              </a:rPr>
              <a:t>Siegl</a:t>
            </a:r>
            <a:r>
              <a:rPr lang="en-US" sz="1400" dirty="0">
                <a:solidFill>
                  <a:schemeClr val="accent2">
                    <a:lumMod val="75000"/>
                  </a:schemeClr>
                </a:solidFill>
                <a:latin typeface="Arial" panose="020B0604020202020204" pitchFamily="34" charset="0"/>
              </a:rPr>
              <a:t> · Gordon </a:t>
            </a:r>
            <a:r>
              <a:rPr lang="en-US" sz="1400" dirty="0" err="1">
                <a:solidFill>
                  <a:schemeClr val="accent2">
                    <a:lumMod val="75000"/>
                  </a:schemeClr>
                </a:solidFill>
                <a:latin typeface="Arial" panose="020B0604020202020204" pitchFamily="34" charset="0"/>
              </a:rPr>
              <a:t>Bowker</a:t>
            </a:r>
            <a:endParaRPr lang="en-US" sz="1400" b="0" i="0" dirty="0">
              <a:solidFill>
                <a:schemeClr val="accent2">
                  <a:lumMod val="75000"/>
                </a:schemeClr>
              </a:solidFill>
              <a:effectLst/>
              <a:latin typeface="Arial" panose="020B0604020202020204" pitchFamily="34" charset="0"/>
            </a:endParaRPr>
          </a:p>
        </p:txBody>
      </p:sp>
      <p:sp>
        <p:nvSpPr>
          <p:cNvPr id="7177" name="Rectangle 7176"/>
          <p:cNvSpPr/>
          <p:nvPr/>
        </p:nvSpPr>
        <p:spPr>
          <a:xfrm>
            <a:off x="9070016" y="4013365"/>
            <a:ext cx="6096000" cy="738664"/>
          </a:xfrm>
          <a:prstGeom prst="rect">
            <a:avLst/>
          </a:prstGeom>
        </p:spPr>
        <p:txBody>
          <a:bodyPr>
            <a:spAutoFit/>
          </a:bodyPr>
          <a:lstStyle/>
          <a:p>
            <a:r>
              <a:rPr lang="en-US" sz="1400" b="1" dirty="0">
                <a:solidFill>
                  <a:srgbClr val="1A0DAB"/>
                </a:solidFill>
                <a:latin typeface="arial" panose="020B0604020202020204" pitchFamily="34" charset="0"/>
              </a:rPr>
              <a:t>Population:</a:t>
            </a:r>
            <a:r>
              <a:rPr lang="en-US" sz="1400" dirty="0">
                <a:solidFill>
                  <a:srgbClr val="333333"/>
                </a:solidFill>
                <a:latin typeface="Arial" panose="020B0604020202020204" pitchFamily="34" charset="0"/>
              </a:rPr>
              <a:t> 652,405 (2013)</a:t>
            </a:r>
          </a:p>
          <a:p>
            <a:r>
              <a:rPr lang="en-US" sz="1400" b="1" dirty="0">
                <a:solidFill>
                  <a:srgbClr val="1A0DAB"/>
                </a:solidFill>
                <a:latin typeface="arial" panose="020B0604020202020204" pitchFamily="34" charset="0"/>
              </a:rPr>
              <a:t>Area: </a:t>
            </a:r>
            <a:r>
              <a:rPr lang="en-US" sz="1400" dirty="0">
                <a:solidFill>
                  <a:srgbClr val="333333"/>
                </a:solidFill>
                <a:latin typeface="Arial" panose="020B0604020202020204" pitchFamily="34" charset="0"/>
              </a:rPr>
              <a:t>142.55 </a:t>
            </a:r>
            <a:r>
              <a:rPr lang="en-US" sz="1400" dirty="0" err="1">
                <a:solidFill>
                  <a:srgbClr val="333333"/>
                </a:solidFill>
                <a:latin typeface="Arial" panose="020B0604020202020204" pitchFamily="34" charset="0"/>
              </a:rPr>
              <a:t>sq</a:t>
            </a:r>
            <a:r>
              <a:rPr lang="en-US" sz="1400" dirty="0">
                <a:solidFill>
                  <a:srgbClr val="333333"/>
                </a:solidFill>
                <a:latin typeface="Arial" panose="020B0604020202020204" pitchFamily="34" charset="0"/>
              </a:rPr>
              <a:t> miles (369.20 km²)</a:t>
            </a:r>
          </a:p>
          <a:p>
            <a:r>
              <a:rPr lang="en-US" sz="1400" b="1" dirty="0">
                <a:solidFill>
                  <a:srgbClr val="1A0DAB"/>
                </a:solidFill>
                <a:latin typeface="arial" panose="020B0604020202020204" pitchFamily="34" charset="0"/>
              </a:rPr>
              <a:t>Mayor: </a:t>
            </a:r>
            <a:r>
              <a:rPr lang="en-US" sz="1400" dirty="0">
                <a:solidFill>
                  <a:schemeClr val="accent2">
                    <a:lumMod val="75000"/>
                  </a:schemeClr>
                </a:solidFill>
                <a:latin typeface="Arial" panose="020B0604020202020204" pitchFamily="34" charset="0"/>
              </a:rPr>
              <a:t>Ed Murray</a:t>
            </a:r>
            <a:endParaRPr lang="en-US" sz="1400" b="0" i="0" dirty="0">
              <a:solidFill>
                <a:schemeClr val="accent2">
                  <a:lumMod val="75000"/>
                </a:schemeClr>
              </a:solidFill>
              <a:effectLst/>
              <a:latin typeface="Arial" panose="020B0604020202020204" pitchFamily="34" charset="0"/>
            </a:endParaRPr>
          </a:p>
        </p:txBody>
      </p:sp>
    </p:spTree>
    <p:extLst>
      <p:ext uri="{BB962C8B-B14F-4D97-AF65-F5344CB8AC3E}">
        <p14:creationId xmlns:p14="http://schemas.microsoft.com/office/powerpoint/2010/main" val="297001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76"/>
                                        </p:tgtEl>
                                        <p:attrNameLst>
                                          <p:attrName>style.visibility</p:attrName>
                                        </p:attrNameLst>
                                      </p:cBhvr>
                                      <p:to>
                                        <p:strVal val="visible"/>
                                      </p:to>
                                    </p:set>
                                    <p:animEffect transition="in" filter="fade">
                                      <p:cBhvr>
                                        <p:cTn id="30" dur="500"/>
                                        <p:tgtEl>
                                          <p:spTgt spid="71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177"/>
                                        </p:tgtEl>
                                        <p:attrNameLst>
                                          <p:attrName>style.visibility</p:attrName>
                                        </p:attrNameLst>
                                      </p:cBhvr>
                                      <p:to>
                                        <p:strVal val="visible"/>
                                      </p:to>
                                    </p:set>
                                    <p:animEffect transition="in" filter="fade">
                                      <p:cBhvr>
                                        <p:cTn id="33" dur="500"/>
                                        <p:tgtEl>
                                          <p:spTgt spid="717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175"/>
                                        </p:tgtEl>
                                        <p:attrNameLst>
                                          <p:attrName>style.visibility</p:attrName>
                                        </p:attrNameLst>
                                      </p:cBhvr>
                                      <p:to>
                                        <p:strVal val="visible"/>
                                      </p:to>
                                    </p:set>
                                    <p:animEffect transition="in" filter="fade">
                                      <p:cBhvr>
                                        <p:cTn id="36"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8" grpId="0" animBg="1"/>
      <p:bldP spid="29" grpId="0"/>
      <p:bldP spid="30" grpId="0" animBg="1"/>
      <p:bldP spid="31" grpId="0"/>
      <p:bldP spid="26" grpId="0"/>
      <p:bldP spid="7175" grpId="0"/>
      <p:bldP spid="7176" grpId="0"/>
      <p:bldP spid="717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Entities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kern="0" dirty="0" smtClean="0"/>
                  <a:t>Current recommender:</a:t>
                </a:r>
              </a:p>
              <a:p>
                <a:pPr lvl="1"/>
                <a:endParaRPr lang="en-US" i="1" dirty="0" smtClean="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a:rPr lang="en-US" i="1" dirty="0">
                            <a:latin typeface="Cambria Math" panose="02040503050406030204" pitchFamily="18" charset="0"/>
                          </a:rPr>
                          <m:t>𝑒𝑛𝑡𝑖𝑡𝑦</m:t>
                        </m:r>
                      </m:e>
                      <m:e>
                        <m:r>
                          <a:rPr lang="en-US" i="1" dirty="0">
                            <a:latin typeface="Cambria Math" panose="02040503050406030204" pitchFamily="18" charset="0"/>
                          </a:rPr>
                          <m:t>𝑒𝑛𝑡𝑖𝑡𝑦</m:t>
                        </m:r>
                      </m:e>
                    </m:d>
                  </m:oMath>
                </a14:m>
                <a:endParaRPr lang="en-US" dirty="0" smtClean="0"/>
              </a:p>
              <a:p>
                <a:pPr lvl="1"/>
                <a:endParaRPr lang="en-US" i="1" dirty="0" smtClean="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a:rPr lang="en-US" b="0" i="1" dirty="0" smtClean="0">
                            <a:latin typeface="Cambria Math" panose="02040503050406030204" pitchFamily="18" charset="0"/>
                          </a:rPr>
                          <m:t>𝑂𝑡h𝑒𝑟</m:t>
                        </m:r>
                        <m:r>
                          <a:rPr lang="en-US" b="0" i="1" dirty="0" smtClean="0">
                            <a:latin typeface="Cambria Math" panose="02040503050406030204" pitchFamily="18" charset="0"/>
                          </a:rPr>
                          <m:t> </m:t>
                        </m:r>
                        <m:r>
                          <a:rPr lang="en-US" b="0" i="1" dirty="0" smtClean="0">
                            <a:latin typeface="Cambria Math" panose="02040503050406030204" pitchFamily="18" charset="0"/>
                          </a:rPr>
                          <m:t>𝑀𝑜𝑣𝑖𝑒𝑠</m:t>
                        </m:r>
                      </m:e>
                      <m:e>
                        <m:r>
                          <a:rPr lang="en-US" b="0" i="1" dirty="0" smtClean="0">
                            <a:latin typeface="Cambria Math" panose="02040503050406030204" pitchFamily="18" charset="0"/>
                          </a:rPr>
                          <m:t>𝐿𝑖𝑛𝑐𝑜𝑙𝑛</m:t>
                        </m:r>
                      </m:e>
                    </m:d>
                  </m:oMath>
                </a14:m>
                <a:endParaRPr lang="en-US" dirty="0" smtClean="0"/>
              </a:p>
              <a:p>
                <a:pPr marL="0" indent="0">
                  <a:buNone/>
                </a:pPr>
                <a:endParaRPr lang="en-US" dirty="0"/>
              </a:p>
              <a:p>
                <a:r>
                  <a:rPr lang="en-US" kern="0" dirty="0"/>
                  <a:t>User-specific information is completely ignored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2118" t="-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190</a:t>
            </a:fld>
            <a:endParaRPr lang="en-US"/>
          </a:p>
        </p:txBody>
      </p:sp>
      <p:grpSp>
        <p:nvGrpSpPr>
          <p:cNvPr id="12" name="Group 14"/>
          <p:cNvGrpSpPr>
            <a:grpSpLocks/>
          </p:cNvGrpSpPr>
          <p:nvPr/>
        </p:nvGrpSpPr>
        <p:grpSpPr bwMode="auto">
          <a:xfrm>
            <a:off x="6812045" y="1267620"/>
            <a:ext cx="3439266" cy="4750176"/>
            <a:chOff x="5717638" y="1911543"/>
            <a:chExt cx="2774951" cy="3934584"/>
          </a:xfrm>
        </p:grpSpPr>
        <p:pic>
          <p:nvPicPr>
            <p:cNvPr id="13" name="Picture 7"/>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717639" y="1911543"/>
              <a:ext cx="27749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3546" y="4537544"/>
              <a:ext cx="2589559" cy="1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p:cNvPicPr>
              <a:picLocks noChangeAspect="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717638" y="4734877"/>
              <a:ext cx="27749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63263826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User’s information needs are diverse</a:t>
            </a:r>
          </a:p>
        </p:txBody>
      </p:sp>
      <p:sp>
        <p:nvSpPr>
          <p:cNvPr id="3" name="Content Placeholder 2"/>
          <p:cNvSpPr>
            <a:spLocks noGrp="1"/>
          </p:cNvSpPr>
          <p:nvPr>
            <p:ph sz="half" idx="1"/>
          </p:nvPr>
        </p:nvSpPr>
        <p:spPr/>
        <p:txBody>
          <a:bodyPr>
            <a:normAutofit/>
          </a:bodyPr>
          <a:lstStyle/>
          <a:p>
            <a:r>
              <a:rPr lang="en-US" kern="0" dirty="0" smtClean="0"/>
              <a:t>Given “Lincoln” movie, a user may be interested in</a:t>
            </a:r>
          </a:p>
          <a:p>
            <a:pPr lvl="1"/>
            <a:r>
              <a:rPr lang="en-US" kern="0" dirty="0" smtClean="0"/>
              <a:t>Movies directed by “Steven Spielberg”, or</a:t>
            </a:r>
          </a:p>
          <a:p>
            <a:pPr lvl="1"/>
            <a:r>
              <a:rPr lang="en-US" kern="0" dirty="0" smtClean="0"/>
              <a:t>Movies starred by “Daniel Day-Lewis”, or</a:t>
            </a:r>
          </a:p>
          <a:p>
            <a:pPr lvl="1"/>
            <a:r>
              <a:rPr lang="en-US" kern="0" dirty="0" smtClean="0"/>
              <a:t>Movies related to “</a:t>
            </a:r>
            <a:r>
              <a:rPr lang="en-US" dirty="0" smtClean="0"/>
              <a:t>Abraham </a:t>
            </a:r>
            <a:r>
              <a:rPr lang="en-US" dirty="0"/>
              <a:t>Lincoln </a:t>
            </a:r>
            <a:r>
              <a:rPr lang="en-US" dirty="0" smtClean="0"/>
              <a:t>”, or</a:t>
            </a:r>
          </a:p>
          <a:p>
            <a:pPr lvl="1"/>
            <a:r>
              <a:rPr lang="en-US" dirty="0" smtClean="0"/>
              <a:t>Biographical movies, or</a:t>
            </a:r>
          </a:p>
          <a:p>
            <a:pPr lvl="1"/>
            <a:r>
              <a:rPr lang="en-US" dirty="0" smtClean="0"/>
              <a:t>Civil War movies, or</a:t>
            </a:r>
          </a:p>
          <a:p>
            <a:pPr lvl="1"/>
            <a:r>
              <a:rPr lang="en-US" dirty="0" smtClean="0"/>
              <a:t>……</a:t>
            </a:r>
          </a:p>
          <a:p>
            <a:pPr lvl="1"/>
            <a:endParaRPr lang="en-US" dirty="0" smtClean="0"/>
          </a:p>
          <a:p>
            <a:pPr lvl="1"/>
            <a:endParaRPr lang="en-US" kern="0" dirty="0" smtClean="0"/>
          </a:p>
          <a:p>
            <a:endParaRPr lang="en-US" dirty="0"/>
          </a:p>
          <a:p>
            <a:endParaRPr lang="en-US" dirty="0"/>
          </a:p>
        </p:txBody>
      </p:sp>
      <p:sp>
        <p:nvSpPr>
          <p:cNvPr id="11" name="Content Placeholder 10"/>
          <p:cNvSpPr>
            <a:spLocks noGrp="1"/>
          </p:cNvSpPr>
          <p:nvPr>
            <p:ph sz="half" idx="2"/>
          </p:nvPr>
        </p:nvSpPr>
        <p:spPr/>
        <p:txBody>
          <a:bodyPr>
            <a:normAutofit/>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191</a:t>
            </a:fld>
            <a:endParaRPr lang="en-US"/>
          </a:p>
        </p:txBody>
      </p:sp>
      <p:grpSp>
        <p:nvGrpSpPr>
          <p:cNvPr id="12" name="Group 14"/>
          <p:cNvGrpSpPr>
            <a:grpSpLocks/>
          </p:cNvGrpSpPr>
          <p:nvPr/>
        </p:nvGrpSpPr>
        <p:grpSpPr bwMode="auto">
          <a:xfrm>
            <a:off x="6096000" y="1267620"/>
            <a:ext cx="3439266" cy="4750176"/>
            <a:chOff x="5717638" y="1911543"/>
            <a:chExt cx="2774951" cy="3934584"/>
          </a:xfrm>
        </p:grpSpPr>
        <p:pic>
          <p:nvPicPr>
            <p:cNvPr id="13" name="Picture 7"/>
            <p:cNvPicPr>
              <a:picLocks noChangeAspect="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717639" y="1911543"/>
              <a:ext cx="27749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3546" y="4537544"/>
              <a:ext cx="2589559" cy="1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717638" y="4734877"/>
              <a:ext cx="27749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
        <p:nvSpPr>
          <p:cNvPr id="6" name="Rounded Rectangle 5"/>
          <p:cNvSpPr/>
          <p:nvPr/>
        </p:nvSpPr>
        <p:spPr>
          <a:xfrm>
            <a:off x="6019800" y="4650029"/>
            <a:ext cx="3510416" cy="138928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606415" y="4914434"/>
            <a:ext cx="2151529" cy="830997"/>
          </a:xfrm>
          <a:prstGeom prst="rect">
            <a:avLst/>
          </a:prstGeom>
          <a:noFill/>
        </p:spPr>
        <p:txBody>
          <a:bodyPr wrap="square" rtlCol="0">
            <a:spAutoFit/>
          </a:bodyPr>
          <a:lstStyle/>
          <a:p>
            <a:r>
              <a:rPr lang="en-US" sz="2400" dirty="0" smtClean="0">
                <a:solidFill>
                  <a:schemeClr val="accent1">
                    <a:lumMod val="75000"/>
                  </a:schemeClr>
                </a:solidFill>
              </a:rPr>
              <a:t>Personalizing</a:t>
            </a:r>
          </a:p>
          <a:p>
            <a:r>
              <a:rPr lang="en-US" sz="2400" dirty="0" smtClean="0">
                <a:solidFill>
                  <a:schemeClr val="accent1">
                    <a:lumMod val="75000"/>
                  </a:schemeClr>
                </a:solidFill>
              </a:rPr>
              <a:t>Related Entities</a:t>
            </a:r>
            <a:endParaRPr lang="en-US" sz="2400" dirty="0">
              <a:solidFill>
                <a:schemeClr val="accent1">
                  <a:lumMod val="75000"/>
                </a:schemeClr>
              </a:solidFill>
            </a:endParaRPr>
          </a:p>
        </p:txBody>
      </p:sp>
    </p:spTree>
    <p:extLst>
      <p:ext uri="{BB962C8B-B14F-4D97-AF65-F5344CB8AC3E}">
        <p14:creationId xmlns:p14="http://schemas.microsoft.com/office/powerpoint/2010/main" val="4837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Related entity personalization</a:t>
            </a:r>
            <a:endParaRPr lang="en-US" dirty="0"/>
          </a:p>
        </p:txBody>
      </p:sp>
      <p:sp>
        <p:nvSpPr>
          <p:cNvPr id="7" name="Content Placeholder 6"/>
          <p:cNvSpPr>
            <a:spLocks noGrp="1"/>
          </p:cNvSpPr>
          <p:nvPr>
            <p:ph idx="1"/>
          </p:nvPr>
        </p:nvSpPr>
        <p:spPr/>
        <p:txBody>
          <a:bodyPr/>
          <a:lstStyle/>
          <a:p>
            <a:r>
              <a:rPr lang="en-US" altLang="en-US" b="1" dirty="0"/>
              <a:t>Goal</a:t>
            </a:r>
            <a:r>
              <a:rPr lang="en-US" altLang="en-US" dirty="0"/>
              <a:t>: Given a </a:t>
            </a:r>
            <a:r>
              <a:rPr lang="en-US" altLang="en-US" dirty="0">
                <a:solidFill>
                  <a:schemeClr val="accent1">
                    <a:lumMod val="75000"/>
                  </a:schemeClr>
                </a:solidFill>
              </a:rPr>
              <a:t>main entity</a:t>
            </a:r>
            <a:r>
              <a:rPr lang="en-US" altLang="en-US" dirty="0"/>
              <a:t>, we aim to recommend a list of </a:t>
            </a:r>
            <a:r>
              <a:rPr lang="en-US" altLang="en-US" dirty="0">
                <a:solidFill>
                  <a:schemeClr val="accent1">
                    <a:lumMod val="75000"/>
                  </a:schemeClr>
                </a:solidFill>
              </a:rPr>
              <a:t>related entities</a:t>
            </a:r>
            <a:r>
              <a:rPr lang="en-US" altLang="en-US" dirty="0"/>
              <a:t> based on the search </a:t>
            </a:r>
            <a:r>
              <a:rPr lang="en-US" altLang="en-US" dirty="0">
                <a:solidFill>
                  <a:schemeClr val="accent1">
                    <a:lumMod val="75000"/>
                  </a:schemeClr>
                </a:solidFill>
              </a:rPr>
              <a:t>user’s interest</a:t>
            </a:r>
            <a:r>
              <a:rPr lang="en-US" altLang="en-US" dirty="0"/>
              <a:t>.</a:t>
            </a:r>
          </a:p>
          <a:p>
            <a:r>
              <a:rPr lang="en-US" altLang="en-US" dirty="0" smtClean="0"/>
              <a:t>Three </a:t>
            </a:r>
            <a:r>
              <a:rPr lang="en-US" altLang="en-US" dirty="0"/>
              <a:t>important dimensions are involved:</a:t>
            </a:r>
          </a:p>
          <a:p>
            <a:endParaRPr lang="en-US" dirty="0"/>
          </a:p>
        </p:txBody>
      </p:sp>
      <p:sp>
        <p:nvSpPr>
          <p:cNvPr id="5" name="Footer Placeholder 4"/>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6" name="Slide Number Placeholder 5"/>
          <p:cNvSpPr>
            <a:spLocks noGrp="1"/>
          </p:cNvSpPr>
          <p:nvPr>
            <p:ph type="sldNum" sz="quarter" idx="12"/>
          </p:nvPr>
        </p:nvSpPr>
        <p:spPr/>
        <p:txBody>
          <a:bodyPr/>
          <a:lstStyle/>
          <a:p>
            <a:fld id="{D3F6B040-E48F-409F-8965-63D176F2E09E}" type="slidenum">
              <a:rPr lang="en-US" smtClean="0"/>
              <a:t>192</a:t>
            </a:fld>
            <a:endParaRPr lang="en-US"/>
          </a:p>
        </p:txBody>
      </p:sp>
      <p:grpSp>
        <p:nvGrpSpPr>
          <p:cNvPr id="8" name="Group 7"/>
          <p:cNvGrpSpPr>
            <a:grpSpLocks/>
          </p:cNvGrpSpPr>
          <p:nvPr/>
        </p:nvGrpSpPr>
        <p:grpSpPr bwMode="auto">
          <a:xfrm>
            <a:off x="2397952" y="3102002"/>
            <a:ext cx="4133701" cy="2793188"/>
            <a:chOff x="2355328" y="3557840"/>
            <a:chExt cx="3994301" cy="2562244"/>
          </a:xfrm>
        </p:grpSpPr>
        <p:pic>
          <p:nvPicPr>
            <p:cNvPr id="9" name="Picture 9" descr="j01953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355328" y="4493465"/>
              <a:ext cx="1062038"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urved Connector 9"/>
            <p:cNvCxnSpPr>
              <a:cxnSpLocks noChangeShapeType="1"/>
              <a:stCxn id="9" idx="0"/>
              <a:endCxn id="13" idx="1"/>
            </p:cNvCxnSpPr>
            <p:nvPr/>
          </p:nvCxnSpPr>
          <p:spPr bwMode="auto">
            <a:xfrm rot="5400000" flipH="1" flipV="1">
              <a:off x="3569024" y="3412555"/>
              <a:ext cx="396878" cy="1763780"/>
            </a:xfrm>
            <a:prstGeom prst="curvedConnector2">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urved Connector 10"/>
            <p:cNvCxnSpPr>
              <a:cxnSpLocks noChangeShapeType="1"/>
              <a:stCxn id="13" idx="2"/>
              <a:endCxn id="14" idx="0"/>
            </p:cNvCxnSpPr>
            <p:nvPr/>
          </p:nvCxnSpPr>
          <p:spPr bwMode="auto">
            <a:xfrm rot="16200000" flipH="1">
              <a:off x="5205008" y="4824671"/>
              <a:ext cx="587379" cy="206383"/>
            </a:xfrm>
            <a:prstGeom prst="curvedConnector3">
              <a:avLst>
                <a:gd name="adj1" fmla="val 50000"/>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Curved Connector 11"/>
            <p:cNvCxnSpPr>
              <a:cxnSpLocks noChangeShapeType="1"/>
              <a:stCxn id="9" idx="1"/>
              <a:endCxn id="14" idx="1"/>
            </p:cNvCxnSpPr>
            <p:nvPr/>
          </p:nvCxnSpPr>
          <p:spPr bwMode="auto">
            <a:xfrm>
              <a:off x="3417406" y="5043751"/>
              <a:ext cx="1435154" cy="627067"/>
            </a:xfrm>
            <a:prstGeom prst="curvedConnector3">
              <a:avLst>
                <a:gd name="adj1" fmla="val 50000"/>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3"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873" y="3557840"/>
              <a:ext cx="1494813" cy="107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3351" y="5222317"/>
              <a:ext cx="1496278" cy="89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3"/>
            <p:cNvSpPr txBox="1">
              <a:spLocks noChangeArrowheads="1"/>
            </p:cNvSpPr>
            <p:nvPr/>
          </p:nvSpPr>
          <p:spPr bwMode="auto">
            <a:xfrm>
              <a:off x="2591134" y="5659510"/>
              <a:ext cx="5693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solidFill>
                    <a:srgbClr val="0000FF"/>
                  </a:solidFill>
                </a:rPr>
                <a:t>User</a:t>
              </a:r>
            </a:p>
          </p:txBody>
        </p:sp>
      </p:grpSp>
      <mc:AlternateContent xmlns:mc="http://schemas.openxmlformats.org/markup-compatibility/2006" xmlns:a14="http://schemas.microsoft.com/office/drawing/2010/main">
        <mc:Choice Requires="a14">
          <p:sp>
            <p:nvSpPr>
              <p:cNvPr id="3" name="Rectangle 2"/>
              <p:cNvSpPr/>
              <p:nvPr/>
            </p:nvSpPr>
            <p:spPr>
              <a:xfrm>
                <a:off x="7256419" y="4385077"/>
                <a:ext cx="374686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𝑃</m:t>
                      </m:r>
                      <m:d>
                        <m:dPr>
                          <m:ctrlPr>
                            <a:rPr lang="en-US" sz="2800" i="1" dirty="0">
                              <a:latin typeface="Cambria Math" panose="02040503050406030204" pitchFamily="18" charset="0"/>
                            </a:rPr>
                          </m:ctrlPr>
                        </m:dPr>
                        <m:e>
                          <m:r>
                            <a:rPr lang="en-US" sz="2800" i="1" dirty="0">
                              <a:latin typeface="Cambria Math" panose="02040503050406030204" pitchFamily="18" charset="0"/>
                            </a:rPr>
                            <m:t>𝑒𝑛𝑡𝑖𝑡𝑦</m:t>
                          </m:r>
                        </m:e>
                        <m:e>
                          <m:r>
                            <a:rPr lang="en-US" sz="2800" b="0" i="1" dirty="0" smtClean="0">
                              <a:latin typeface="Cambria Math" panose="02040503050406030204" pitchFamily="18" charset="0"/>
                            </a:rPr>
                            <m:t>𝑢𝑠𝑒𝑟</m:t>
                          </m:r>
                          <m:r>
                            <a:rPr lang="en-US" sz="2800" b="0" i="1" dirty="0" smtClean="0">
                              <a:latin typeface="Cambria Math" panose="02040503050406030204" pitchFamily="18" charset="0"/>
                            </a:rPr>
                            <m:t>, </m:t>
                          </m:r>
                          <m:r>
                            <a:rPr lang="en-US" sz="2800" b="0" i="1" dirty="0" smtClean="0">
                              <a:latin typeface="Cambria Math" panose="02040503050406030204" pitchFamily="18" charset="0"/>
                            </a:rPr>
                            <m:t>𝑒𝑛𝑡𝑖𝑡𝑦</m:t>
                          </m:r>
                        </m:e>
                      </m:d>
                    </m:oMath>
                  </m:oMathPara>
                </a14:m>
                <a:endParaRPr lang="en-US" sz="2800" dirty="0"/>
              </a:p>
            </p:txBody>
          </p:sp>
        </mc:Choice>
        <mc:Fallback xmlns="">
          <p:sp>
            <p:nvSpPr>
              <p:cNvPr id="3" name="Rectangle 2"/>
              <p:cNvSpPr>
                <a:spLocks noRot="1" noChangeAspect="1" noMove="1" noResize="1" noEditPoints="1" noAdjustHandles="1" noChangeArrowheads="1" noChangeShapeType="1" noTextEdit="1"/>
              </p:cNvSpPr>
              <p:nvPr/>
            </p:nvSpPr>
            <p:spPr>
              <a:xfrm>
                <a:off x="7256419" y="4385077"/>
                <a:ext cx="3746860" cy="523220"/>
              </a:xfrm>
              <a:prstGeom prst="rect">
                <a:avLst/>
              </a:prstGeom>
              <a:blipFill rotWithShape="0">
                <a:blip r:embed="rId5"/>
                <a:stretch>
                  <a:fillRect/>
                </a:stretch>
              </a:blipFill>
            </p:spPr>
            <p:txBody>
              <a:bodyPr/>
              <a:lstStyle/>
              <a:p>
                <a:r>
                  <a:rPr lang="en-US">
                    <a:noFill/>
                  </a:rPr>
                  <a:t> </a:t>
                </a:r>
              </a:p>
            </p:txBody>
          </p:sp>
        </mc:Fallback>
      </mc:AlternateContent>
      <p:sp>
        <p:nvSpPr>
          <p:cNvPr id="17" name="Rectangle 16"/>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
        <p:nvSpPr>
          <p:cNvPr id="16" name="Rectangle 15"/>
          <p:cNvSpPr/>
          <p:nvPr/>
        </p:nvSpPr>
        <p:spPr>
          <a:xfrm>
            <a:off x="7520218" y="3555442"/>
            <a:ext cx="3096745" cy="830997"/>
          </a:xfrm>
          <a:prstGeom prst="rect">
            <a:avLst/>
          </a:prstGeom>
        </p:spPr>
        <p:txBody>
          <a:bodyPr wrap="none">
            <a:spAutoFit/>
          </a:bodyPr>
          <a:lstStyle/>
          <a:p>
            <a:pPr algn="ctr"/>
            <a:r>
              <a:rPr lang="en-US" sz="2400" dirty="0" smtClean="0">
                <a:solidFill>
                  <a:srgbClr val="FF0000"/>
                </a:solidFill>
              </a:rPr>
              <a:t>New Paradigm of </a:t>
            </a:r>
          </a:p>
          <a:p>
            <a:pPr algn="ctr"/>
            <a:r>
              <a:rPr lang="en-US" sz="2400" dirty="0" smtClean="0">
                <a:solidFill>
                  <a:srgbClr val="FF0000"/>
                </a:solidFill>
              </a:rPr>
              <a:t>Recommender Systems</a:t>
            </a:r>
            <a:endParaRPr lang="en-US" sz="2400" dirty="0">
              <a:solidFill>
                <a:srgbClr val="FF0000"/>
              </a:solidFill>
            </a:endParaRPr>
          </a:p>
        </p:txBody>
      </p:sp>
    </p:spTree>
    <p:extLst>
      <p:ext uri="{BB962C8B-B14F-4D97-AF65-F5344CB8AC3E}">
        <p14:creationId xmlns:p14="http://schemas.microsoft.com/office/powerpoint/2010/main" val="3038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User dimension</a:t>
            </a:r>
            <a:endParaRPr lang="en-US" dirty="0"/>
          </a:p>
        </p:txBody>
      </p:sp>
      <p:sp>
        <p:nvSpPr>
          <p:cNvPr id="3" name="Content Placeholder 2"/>
          <p:cNvSpPr>
            <a:spLocks noGrp="1"/>
          </p:cNvSpPr>
          <p:nvPr>
            <p:ph idx="1"/>
          </p:nvPr>
        </p:nvSpPr>
        <p:spPr/>
        <p:txBody>
          <a:bodyPr/>
          <a:lstStyle/>
          <a:p>
            <a:r>
              <a:rPr lang="en-US" altLang="en-US" dirty="0" smtClean="0"/>
              <a:t>User interest </a:t>
            </a:r>
            <a:r>
              <a:rPr lang="en-US" altLang="en-US" dirty="0"/>
              <a:t>patterns </a:t>
            </a:r>
            <a:r>
              <a:rPr lang="en-US" altLang="en-US" dirty="0" smtClean="0"/>
              <a:t>can be mined through users’ </a:t>
            </a:r>
            <a:r>
              <a:rPr lang="en-US" altLang="en-US" dirty="0"/>
              <a:t>interactions with the search engine</a:t>
            </a:r>
          </a:p>
          <a:p>
            <a:endParaRPr lang="en-US" dirty="0" smtClean="0"/>
          </a:p>
          <a:p>
            <a:r>
              <a:rPr lang="en-US" altLang="en-US" dirty="0"/>
              <a:t>Two sources:</a:t>
            </a:r>
          </a:p>
          <a:p>
            <a:pPr lvl="1"/>
            <a:r>
              <a:rPr lang="en-US" altLang="en-US" dirty="0"/>
              <a:t>Search click log</a:t>
            </a:r>
          </a:p>
          <a:p>
            <a:pPr lvl="1"/>
            <a:r>
              <a:rPr lang="en-US" altLang="en-US" dirty="0"/>
              <a:t>Entity pane log</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193</a:t>
            </a:fld>
            <a:endParaRPr lang="en-US"/>
          </a:p>
        </p:txBody>
      </p:sp>
      <p:pic>
        <p:nvPicPr>
          <p:cNvPr id="6" name="Picture 9" descr="j01953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537460" y="3175794"/>
            <a:ext cx="2248400" cy="232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319509627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User dimension</a:t>
            </a:r>
            <a:endParaRPr lang="en-US" dirty="0"/>
          </a:p>
        </p:txBody>
      </p:sp>
      <p:sp>
        <p:nvSpPr>
          <p:cNvPr id="3" name="Content Placeholder 2"/>
          <p:cNvSpPr>
            <a:spLocks noGrp="1"/>
          </p:cNvSpPr>
          <p:nvPr>
            <p:ph idx="1"/>
          </p:nvPr>
        </p:nvSpPr>
        <p:spPr/>
        <p:txBody>
          <a:bodyPr/>
          <a:lstStyle/>
          <a:p>
            <a:r>
              <a:rPr lang="en-US" altLang="en-US" dirty="0"/>
              <a:t>User interest patterns can be mined through users’ interactions with the search engine</a:t>
            </a:r>
          </a:p>
          <a:p>
            <a:endParaRPr lang="en-US" dirty="0" smtClean="0"/>
          </a:p>
          <a:p>
            <a:r>
              <a:rPr lang="en-US" altLang="en-US" dirty="0"/>
              <a:t>Two sources:</a:t>
            </a:r>
          </a:p>
          <a:p>
            <a:pPr lvl="1"/>
            <a:r>
              <a:rPr lang="en-US" altLang="en-US" dirty="0">
                <a:solidFill>
                  <a:srgbClr val="FF0000"/>
                </a:solidFill>
              </a:rPr>
              <a:t>Search click log</a:t>
            </a:r>
          </a:p>
          <a:p>
            <a:pPr lvl="1"/>
            <a:r>
              <a:rPr lang="en-US" altLang="en-US" dirty="0"/>
              <a:t>Entity pane log</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194</a:t>
            </a:fld>
            <a:endParaRPr lang="en-US"/>
          </a:p>
        </p:txBody>
      </p:sp>
      <p:pic>
        <p:nvPicPr>
          <p:cNvPr id="8" name="Picture 6" descr="scenari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4938" y="2655888"/>
            <a:ext cx="5225415" cy="343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pic>
        <p:nvPicPr>
          <p:cNvPr id="11" name="Picture 9"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313059" y="365125"/>
            <a:ext cx="1338281" cy="138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02427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User dimension</a:t>
            </a:r>
            <a:endParaRPr lang="en-US" dirty="0"/>
          </a:p>
        </p:txBody>
      </p:sp>
      <p:sp>
        <p:nvSpPr>
          <p:cNvPr id="3" name="Content Placeholder 2"/>
          <p:cNvSpPr>
            <a:spLocks noGrp="1"/>
          </p:cNvSpPr>
          <p:nvPr>
            <p:ph idx="1"/>
          </p:nvPr>
        </p:nvSpPr>
        <p:spPr/>
        <p:txBody>
          <a:bodyPr/>
          <a:lstStyle/>
          <a:p>
            <a:r>
              <a:rPr lang="en-US" altLang="en-US" dirty="0"/>
              <a:t>User interest patterns can be mined through users’ interactions with the search engine</a:t>
            </a:r>
          </a:p>
          <a:p>
            <a:endParaRPr lang="en-US" dirty="0" smtClean="0"/>
          </a:p>
          <a:p>
            <a:r>
              <a:rPr lang="en-US" altLang="en-US" dirty="0"/>
              <a:t>Two sources:</a:t>
            </a:r>
          </a:p>
          <a:p>
            <a:pPr lvl="1"/>
            <a:r>
              <a:rPr lang="en-US" altLang="en-US" dirty="0"/>
              <a:t>Search click log</a:t>
            </a:r>
          </a:p>
          <a:p>
            <a:pPr lvl="1"/>
            <a:r>
              <a:rPr lang="en-US" altLang="en-US" dirty="0">
                <a:solidFill>
                  <a:srgbClr val="FF0000"/>
                </a:solidFill>
              </a:rPr>
              <a:t>Entity pane log</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195</a:t>
            </a:fld>
            <a:endParaRPr lang="en-US"/>
          </a:p>
        </p:txBody>
      </p:sp>
      <p:graphicFrame>
        <p:nvGraphicFramePr>
          <p:cNvPr id="9" name="Content Placeholder 3"/>
          <p:cNvGraphicFramePr>
            <a:graphicFrameLocks/>
          </p:cNvGraphicFramePr>
          <p:nvPr>
            <p:extLst>
              <p:ext uri="{D42A27DB-BD31-4B8C-83A1-F6EECF244321}">
                <p14:modId xmlns:p14="http://schemas.microsoft.com/office/powerpoint/2010/main" val="1562032430"/>
              </p:ext>
            </p:extLst>
          </p:nvPr>
        </p:nvGraphicFramePr>
        <p:xfrm>
          <a:off x="5181600" y="3422650"/>
          <a:ext cx="4792980" cy="2268442"/>
        </p:xfrm>
        <a:graphic>
          <a:graphicData uri="http://schemas.openxmlformats.org/drawingml/2006/table">
            <a:tbl>
              <a:tblPr firstRow="1" bandRow="1">
                <a:tableStyleId>{5C22544A-7EE6-4342-B048-85BDC9FD1C3A}</a:tableStyleId>
              </a:tblPr>
              <a:tblGrid>
                <a:gridCol w="652864"/>
                <a:gridCol w="741601"/>
                <a:gridCol w="1196792"/>
                <a:gridCol w="1134734"/>
                <a:gridCol w="541963"/>
                <a:gridCol w="525026"/>
              </a:tblGrid>
              <a:tr h="204824">
                <a:tc>
                  <a:txBody>
                    <a:bodyPr/>
                    <a:lstStyle/>
                    <a:p>
                      <a:pPr algn="ctr"/>
                      <a:r>
                        <a:rPr lang="en-US" sz="1000" dirty="0" smtClean="0"/>
                        <a:t>User ID</a:t>
                      </a:r>
                      <a:endParaRPr lang="en-US" sz="1000" dirty="0"/>
                    </a:p>
                  </a:txBody>
                  <a:tcPr marL="91426" marR="91426" marT="40459" marB="40459" anchor="ctr"/>
                </a:tc>
                <a:tc>
                  <a:txBody>
                    <a:bodyPr/>
                    <a:lstStyle/>
                    <a:p>
                      <a:pPr algn="ctr"/>
                      <a:r>
                        <a:rPr lang="en-US" sz="1000" dirty="0" smtClean="0"/>
                        <a:t>Time</a:t>
                      </a:r>
                      <a:endParaRPr lang="en-US" sz="1000" dirty="0"/>
                    </a:p>
                  </a:txBody>
                  <a:tcPr marL="91426" marR="91426" marT="40459" marB="40459" anchor="ctr"/>
                </a:tc>
                <a:tc>
                  <a:txBody>
                    <a:bodyPr/>
                    <a:lstStyle/>
                    <a:p>
                      <a:pPr algn="ctr"/>
                      <a:r>
                        <a:rPr lang="en-US" sz="1000" dirty="0" smtClean="0"/>
                        <a:t>Main</a:t>
                      </a:r>
                      <a:r>
                        <a:rPr lang="en-US" sz="1000" baseline="0" dirty="0" smtClean="0"/>
                        <a:t> entity</a:t>
                      </a:r>
                      <a:endParaRPr lang="en-US" sz="1000" dirty="0"/>
                    </a:p>
                  </a:txBody>
                  <a:tcPr marL="91426" marR="91426" marT="40459" marB="40459" anchor="ctr"/>
                </a:tc>
                <a:tc>
                  <a:txBody>
                    <a:bodyPr/>
                    <a:lstStyle/>
                    <a:p>
                      <a:pPr algn="ctr"/>
                      <a:r>
                        <a:rPr lang="en-US" sz="1000" dirty="0" smtClean="0"/>
                        <a:t>Related</a:t>
                      </a:r>
                      <a:r>
                        <a:rPr lang="en-US" sz="1000" baseline="0" dirty="0" smtClean="0"/>
                        <a:t> entity</a:t>
                      </a:r>
                      <a:endParaRPr lang="en-US" sz="1000" dirty="0"/>
                    </a:p>
                  </a:txBody>
                  <a:tcPr marL="91426" marR="91426" marT="40459" marB="40459" anchor="ctr"/>
                </a:tc>
                <a:tc>
                  <a:txBody>
                    <a:bodyPr/>
                    <a:lstStyle/>
                    <a:p>
                      <a:pPr algn="ctr"/>
                      <a:r>
                        <a:rPr lang="en-US" sz="1000" dirty="0" smtClean="0"/>
                        <a:t>Rank</a:t>
                      </a:r>
                      <a:endParaRPr lang="en-US" sz="1000" dirty="0"/>
                    </a:p>
                  </a:txBody>
                  <a:tcPr marL="91426" marR="91426" marT="40459" marB="40459" anchor="ctr"/>
                </a:tc>
                <a:tc>
                  <a:txBody>
                    <a:bodyPr/>
                    <a:lstStyle/>
                    <a:p>
                      <a:pPr algn="ctr"/>
                      <a:r>
                        <a:rPr lang="en-US" sz="1000" dirty="0" smtClean="0"/>
                        <a:t>Click</a:t>
                      </a:r>
                      <a:endParaRPr lang="en-US" sz="1000" dirty="0"/>
                    </a:p>
                  </a:txBody>
                  <a:tcPr marL="91426" marR="91426" marT="40459" marB="40459" anchor="ctr"/>
                </a:tc>
              </a:tr>
              <a:tr h="321905">
                <a:tc>
                  <a:txBody>
                    <a:bodyPr/>
                    <a:lstStyle/>
                    <a:p>
                      <a:pPr algn="ctr"/>
                      <a:r>
                        <a:rPr lang="en-US" sz="1000" dirty="0" smtClean="0"/>
                        <a:t>32</a:t>
                      </a:r>
                      <a:endParaRPr lang="en-US" sz="1000" dirty="0"/>
                    </a:p>
                  </a:txBody>
                  <a:tcPr marL="91426" marR="91426" marT="40459" marB="40459" anchor="ctr"/>
                </a:tc>
                <a:tc>
                  <a:txBody>
                    <a:bodyPr/>
                    <a:lstStyle/>
                    <a:p>
                      <a:pPr algn="ctr"/>
                      <a:r>
                        <a:rPr lang="en-US" sz="1000" dirty="0" smtClean="0"/>
                        <a:t>7/9/2013</a:t>
                      </a:r>
                      <a:r>
                        <a:rPr lang="en-US" sz="1000" baseline="0" dirty="0" smtClean="0"/>
                        <a:t> 10:32:26</a:t>
                      </a:r>
                      <a:endParaRPr lang="en-US" sz="1000" dirty="0"/>
                    </a:p>
                  </a:txBody>
                  <a:tcPr marL="91426" marR="91426" marT="40459" marB="40459" anchor="ctr"/>
                </a:tc>
                <a:tc>
                  <a:txBody>
                    <a:bodyPr/>
                    <a:lstStyle/>
                    <a:p>
                      <a:pPr algn="ctr"/>
                      <a:r>
                        <a:rPr lang="en-US" sz="1000" dirty="0" smtClean="0"/>
                        <a:t>Pacific Rim</a:t>
                      </a:r>
                      <a:endParaRPr lang="en-US" sz="1000" dirty="0"/>
                    </a:p>
                  </a:txBody>
                  <a:tcPr marL="91426" marR="91426" marT="40459" marB="40459" anchor="ctr"/>
                </a:tc>
                <a:tc>
                  <a:txBody>
                    <a:bodyPr/>
                    <a:lstStyle/>
                    <a:p>
                      <a:pPr algn="ctr"/>
                      <a:r>
                        <a:rPr lang="en-US" sz="1000" dirty="0" smtClean="0"/>
                        <a:t>Man of Steel</a:t>
                      </a:r>
                      <a:endParaRPr lang="en-US" sz="1000" dirty="0"/>
                    </a:p>
                  </a:txBody>
                  <a:tcPr marL="91426" marR="91426" marT="40459" marB="40459" anchor="ctr"/>
                </a:tc>
                <a:tc>
                  <a:txBody>
                    <a:bodyPr/>
                    <a:lstStyle/>
                    <a:p>
                      <a:pPr algn="ctr"/>
                      <a:r>
                        <a:rPr lang="en-US" sz="1000" dirty="0" smtClean="0"/>
                        <a:t>1</a:t>
                      </a:r>
                      <a:endParaRPr lang="en-US" sz="1000" dirty="0"/>
                    </a:p>
                  </a:txBody>
                  <a:tcPr marL="91426" marR="91426" marT="40459" marB="40459" anchor="ctr"/>
                </a:tc>
                <a:tc>
                  <a:txBody>
                    <a:bodyPr/>
                    <a:lstStyle/>
                    <a:p>
                      <a:pPr algn="ctr"/>
                      <a:r>
                        <a:rPr lang="en-US" sz="1000" dirty="0" smtClean="0"/>
                        <a:t>0</a:t>
                      </a:r>
                      <a:endParaRPr lang="en-US" sz="1000" dirty="0"/>
                    </a:p>
                  </a:txBody>
                  <a:tcPr marL="91426" marR="91426" marT="40459" marB="40459" anchor="ctr"/>
                </a:tc>
              </a:tr>
              <a:tr h="321905">
                <a:tc>
                  <a:txBody>
                    <a:bodyPr/>
                    <a:lstStyle/>
                    <a:p>
                      <a:pPr algn="ctr"/>
                      <a:r>
                        <a:rPr lang="en-US" sz="1000" dirty="0" smtClean="0"/>
                        <a:t>32</a:t>
                      </a:r>
                      <a:endParaRPr lang="en-US" sz="1000" dirty="0"/>
                    </a:p>
                  </a:txBody>
                  <a:tcPr marL="91426" marR="91426" marT="40459" marB="404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7/9/2013</a:t>
                      </a:r>
                      <a:r>
                        <a:rPr lang="en-US" sz="1000" baseline="0" dirty="0" smtClean="0"/>
                        <a:t> 10:32:26</a:t>
                      </a:r>
                      <a:endParaRPr lang="en-US" sz="1000" dirty="0" smtClean="0"/>
                    </a:p>
                  </a:txBody>
                  <a:tcPr marL="91426" marR="91426" marT="40459" marB="40459" anchor="ctr"/>
                </a:tc>
                <a:tc>
                  <a:txBody>
                    <a:bodyPr/>
                    <a:lstStyle/>
                    <a:p>
                      <a:pPr algn="ctr"/>
                      <a:r>
                        <a:rPr lang="en-US" sz="1000" dirty="0" smtClean="0"/>
                        <a:t>Pacific Rim</a:t>
                      </a:r>
                      <a:endParaRPr lang="en-US" sz="1000" dirty="0"/>
                    </a:p>
                  </a:txBody>
                  <a:tcPr marL="91426" marR="91426" marT="40459" marB="40459" anchor="ctr"/>
                </a:tc>
                <a:tc>
                  <a:txBody>
                    <a:bodyPr/>
                    <a:lstStyle/>
                    <a:p>
                      <a:pPr algn="ctr"/>
                      <a:r>
                        <a:rPr lang="en-US" sz="1000" dirty="0" smtClean="0"/>
                        <a:t>The Wolverine</a:t>
                      </a:r>
                      <a:endParaRPr lang="en-US" sz="1000" dirty="0"/>
                    </a:p>
                  </a:txBody>
                  <a:tcPr marL="91426" marR="91426" marT="40459" marB="40459" anchor="ctr"/>
                </a:tc>
                <a:tc>
                  <a:txBody>
                    <a:bodyPr/>
                    <a:lstStyle/>
                    <a:p>
                      <a:pPr algn="ctr"/>
                      <a:r>
                        <a:rPr lang="en-US" sz="1000" dirty="0" smtClean="0"/>
                        <a:t>2</a:t>
                      </a:r>
                      <a:endParaRPr lang="en-US" sz="1000" dirty="0"/>
                    </a:p>
                  </a:txBody>
                  <a:tcPr marL="91426" marR="91426" marT="40459" marB="40459" anchor="ctr"/>
                </a:tc>
                <a:tc>
                  <a:txBody>
                    <a:bodyPr/>
                    <a:lstStyle/>
                    <a:p>
                      <a:pPr algn="ctr"/>
                      <a:r>
                        <a:rPr lang="en-US" sz="1000" dirty="0" smtClean="0"/>
                        <a:t>0</a:t>
                      </a:r>
                      <a:endParaRPr lang="en-US" sz="1000" dirty="0"/>
                    </a:p>
                  </a:txBody>
                  <a:tcPr marL="91426" marR="91426" marT="40459" marB="40459" anchor="ctr"/>
                </a:tc>
              </a:tr>
              <a:tr h="321905">
                <a:tc>
                  <a:txBody>
                    <a:bodyPr/>
                    <a:lstStyle/>
                    <a:p>
                      <a:pPr algn="ctr"/>
                      <a:r>
                        <a:rPr lang="en-US" sz="1000" dirty="0" smtClean="0"/>
                        <a:t>32</a:t>
                      </a:r>
                      <a:endParaRPr lang="en-US" sz="1000" dirty="0"/>
                    </a:p>
                  </a:txBody>
                  <a:tcPr marL="91426" marR="91426" marT="40459" marB="404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7/9/2013</a:t>
                      </a:r>
                      <a:r>
                        <a:rPr lang="en-US" sz="1000" baseline="0" dirty="0" smtClean="0"/>
                        <a:t> 10:32:26</a:t>
                      </a:r>
                      <a:endParaRPr lang="en-US" sz="1000" dirty="0" smtClean="0"/>
                    </a:p>
                  </a:txBody>
                  <a:tcPr marL="91426" marR="91426" marT="40459" marB="40459" anchor="ctr"/>
                </a:tc>
                <a:tc>
                  <a:txBody>
                    <a:bodyPr/>
                    <a:lstStyle/>
                    <a:p>
                      <a:pPr algn="ctr"/>
                      <a:r>
                        <a:rPr lang="en-US" sz="1000" dirty="0" smtClean="0"/>
                        <a:t>Pacific Rim</a:t>
                      </a:r>
                      <a:endParaRPr lang="en-US" sz="1000" dirty="0"/>
                    </a:p>
                  </a:txBody>
                  <a:tcPr marL="91426" marR="91426" marT="40459" marB="40459" anchor="ctr"/>
                </a:tc>
                <a:tc>
                  <a:txBody>
                    <a:bodyPr/>
                    <a:lstStyle/>
                    <a:p>
                      <a:pPr algn="ctr"/>
                      <a:r>
                        <a:rPr lang="en-US" sz="1000" dirty="0" smtClean="0"/>
                        <a:t>The Lone Ranger</a:t>
                      </a:r>
                      <a:endParaRPr lang="en-US" sz="1000" dirty="0"/>
                    </a:p>
                  </a:txBody>
                  <a:tcPr marL="91426" marR="91426" marT="40459" marB="40459" anchor="ctr"/>
                </a:tc>
                <a:tc>
                  <a:txBody>
                    <a:bodyPr/>
                    <a:lstStyle/>
                    <a:p>
                      <a:pPr algn="ctr"/>
                      <a:r>
                        <a:rPr lang="en-US" sz="1000" dirty="0" smtClean="0"/>
                        <a:t>3</a:t>
                      </a:r>
                      <a:endParaRPr lang="en-US" sz="1000" dirty="0"/>
                    </a:p>
                  </a:txBody>
                  <a:tcPr marL="91426" marR="91426" marT="40459" marB="40459" anchor="ctr"/>
                </a:tc>
                <a:tc>
                  <a:txBody>
                    <a:bodyPr/>
                    <a:lstStyle/>
                    <a:p>
                      <a:pPr algn="ctr"/>
                      <a:r>
                        <a:rPr lang="en-US" sz="1000" dirty="0" smtClean="0"/>
                        <a:t>1</a:t>
                      </a:r>
                      <a:endParaRPr lang="en-US" sz="1000" dirty="0"/>
                    </a:p>
                  </a:txBody>
                  <a:tcPr marL="91426" marR="91426" marT="40459" marB="40459" anchor="ctr"/>
                </a:tc>
              </a:tr>
              <a:tr h="438985">
                <a:tc>
                  <a:txBody>
                    <a:bodyPr/>
                    <a:lstStyle/>
                    <a:p>
                      <a:pPr algn="ctr"/>
                      <a:r>
                        <a:rPr lang="en-US" sz="1000" dirty="0" smtClean="0"/>
                        <a:t>498</a:t>
                      </a:r>
                      <a:endParaRPr lang="en-US" sz="1000" dirty="0"/>
                    </a:p>
                  </a:txBody>
                  <a:tcPr marL="91426" marR="91426" marT="40459" marB="40459" anchor="ctr"/>
                </a:tc>
                <a:tc>
                  <a:txBody>
                    <a:bodyPr/>
                    <a:lstStyle/>
                    <a:p>
                      <a:pPr algn="ctr"/>
                      <a:r>
                        <a:rPr lang="en-US" sz="1000" smtClean="0"/>
                        <a:t>6/16/2013 15:16:41</a:t>
                      </a:r>
                      <a:endParaRPr lang="en-US" sz="1000"/>
                    </a:p>
                  </a:txBody>
                  <a:tcPr marL="91426" marR="91426" marT="40459" marB="404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Leonardo</a:t>
                      </a:r>
                      <a:r>
                        <a:rPr lang="en-US" sz="1000" baseline="0" dirty="0" smtClean="0"/>
                        <a:t> </a:t>
                      </a:r>
                      <a:r>
                        <a:rPr lang="en-US" sz="1000" dirty="0" smtClean="0"/>
                        <a:t>DiCaprio</a:t>
                      </a:r>
                      <a:endParaRPr lang="en-US" sz="1000" dirty="0"/>
                    </a:p>
                  </a:txBody>
                  <a:tcPr marL="91426" marR="91426" marT="40459" marB="40459" anchor="ctr"/>
                </a:tc>
                <a:tc>
                  <a:txBody>
                    <a:bodyPr/>
                    <a:lstStyle/>
                    <a:p>
                      <a:pPr algn="ctr"/>
                      <a:r>
                        <a:rPr lang="en-US" sz="1000" dirty="0" smtClean="0"/>
                        <a:t>Kate Winslet</a:t>
                      </a:r>
                      <a:endParaRPr lang="en-US" sz="1000" dirty="0"/>
                    </a:p>
                  </a:txBody>
                  <a:tcPr marL="91426" marR="91426" marT="40459" marB="40459" anchor="ctr"/>
                </a:tc>
                <a:tc>
                  <a:txBody>
                    <a:bodyPr/>
                    <a:lstStyle/>
                    <a:p>
                      <a:pPr algn="ctr"/>
                      <a:r>
                        <a:rPr lang="en-US" sz="1000" dirty="0" smtClean="0"/>
                        <a:t>1</a:t>
                      </a:r>
                      <a:endParaRPr lang="en-US" sz="1000" dirty="0"/>
                    </a:p>
                  </a:txBody>
                  <a:tcPr marL="91426" marR="91426" marT="40459" marB="40459" anchor="ctr"/>
                </a:tc>
                <a:tc>
                  <a:txBody>
                    <a:bodyPr/>
                    <a:lstStyle/>
                    <a:p>
                      <a:pPr algn="ctr"/>
                      <a:r>
                        <a:rPr lang="en-US" sz="1000" dirty="0" smtClean="0"/>
                        <a:t>0</a:t>
                      </a:r>
                      <a:endParaRPr lang="en-US" sz="1000" dirty="0"/>
                    </a:p>
                  </a:txBody>
                  <a:tcPr marL="91426" marR="91426" marT="40459" marB="40459" anchor="ctr"/>
                </a:tc>
              </a:tr>
              <a:tr h="438985">
                <a:tc>
                  <a:txBody>
                    <a:bodyPr/>
                    <a:lstStyle/>
                    <a:p>
                      <a:pPr algn="ctr"/>
                      <a:r>
                        <a:rPr lang="en-US" sz="1000" dirty="0" smtClean="0"/>
                        <a:t>498</a:t>
                      </a:r>
                      <a:endParaRPr lang="en-US" sz="1000" dirty="0"/>
                    </a:p>
                  </a:txBody>
                  <a:tcPr marL="91426" marR="91426" marT="40459" marB="404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6/16/2013 15:16:41</a:t>
                      </a:r>
                    </a:p>
                  </a:txBody>
                  <a:tcPr marL="91426" marR="91426" marT="40459" marB="404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Leonardo</a:t>
                      </a:r>
                      <a:r>
                        <a:rPr lang="en-US" sz="1000" baseline="0" dirty="0" smtClean="0"/>
                        <a:t> </a:t>
                      </a:r>
                      <a:r>
                        <a:rPr lang="en-US" sz="1000" dirty="0" smtClean="0"/>
                        <a:t>DiCaprio</a:t>
                      </a:r>
                    </a:p>
                  </a:txBody>
                  <a:tcPr marL="91426" marR="91426" marT="40459" marB="40459" anchor="ctr"/>
                </a:tc>
                <a:tc>
                  <a:txBody>
                    <a:bodyPr/>
                    <a:lstStyle/>
                    <a:p>
                      <a:pPr algn="ctr"/>
                      <a:r>
                        <a:rPr lang="en-US" sz="1000" dirty="0" smtClean="0"/>
                        <a:t>Johnny Depp</a:t>
                      </a:r>
                      <a:endParaRPr lang="en-US" sz="1000" dirty="0"/>
                    </a:p>
                  </a:txBody>
                  <a:tcPr marL="91426" marR="91426" marT="40459" marB="40459" anchor="ctr"/>
                </a:tc>
                <a:tc>
                  <a:txBody>
                    <a:bodyPr/>
                    <a:lstStyle/>
                    <a:p>
                      <a:pPr algn="ctr"/>
                      <a:r>
                        <a:rPr lang="en-US" sz="1000" dirty="0" smtClean="0"/>
                        <a:t>2</a:t>
                      </a:r>
                      <a:endParaRPr lang="en-US" sz="1000" dirty="0"/>
                    </a:p>
                  </a:txBody>
                  <a:tcPr marL="91426" marR="91426" marT="40459" marB="40459" anchor="ctr"/>
                </a:tc>
                <a:tc>
                  <a:txBody>
                    <a:bodyPr/>
                    <a:lstStyle/>
                    <a:p>
                      <a:pPr algn="ctr"/>
                      <a:r>
                        <a:rPr lang="en-US" sz="1000" dirty="0" smtClean="0"/>
                        <a:t>1</a:t>
                      </a:r>
                      <a:endParaRPr lang="en-US" sz="1000" dirty="0"/>
                    </a:p>
                  </a:txBody>
                  <a:tcPr marL="91426" marR="91426" marT="40459" marB="40459" anchor="ctr"/>
                </a:tc>
              </a:tr>
            </a:tbl>
          </a:graphicData>
        </a:graphic>
      </p:graphicFrame>
      <p:sp>
        <p:nvSpPr>
          <p:cNvPr id="10" name="TextBox 5"/>
          <p:cNvSpPr txBox="1">
            <a:spLocks noChangeArrowheads="1"/>
          </p:cNvSpPr>
          <p:nvPr/>
        </p:nvSpPr>
        <p:spPr bwMode="auto">
          <a:xfrm>
            <a:off x="6378575" y="3027363"/>
            <a:ext cx="2041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dirty="0">
                <a:solidFill>
                  <a:schemeClr val="accent1"/>
                </a:solidFill>
              </a:rPr>
              <a:t>Entity pane log</a:t>
            </a:r>
          </a:p>
        </p:txBody>
      </p:sp>
      <p:sp>
        <p:nvSpPr>
          <p:cNvPr id="12" name="Rectangle 11"/>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pic>
        <p:nvPicPr>
          <p:cNvPr id="13" name="Picture 9" descr="j01953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313059" y="365125"/>
            <a:ext cx="1338281" cy="138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16534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User dimension</a:t>
            </a:r>
            <a:endParaRPr lang="en-US" dirty="0"/>
          </a:p>
        </p:txBody>
      </p:sp>
      <p:sp>
        <p:nvSpPr>
          <p:cNvPr id="3" name="Content Placeholder 2"/>
          <p:cNvSpPr>
            <a:spLocks noGrp="1"/>
          </p:cNvSpPr>
          <p:nvPr>
            <p:ph idx="1"/>
          </p:nvPr>
        </p:nvSpPr>
        <p:spPr/>
        <p:txBody>
          <a:bodyPr/>
          <a:lstStyle/>
          <a:p>
            <a:r>
              <a:rPr lang="en-US" altLang="en-US" dirty="0"/>
              <a:t>User interest patterns can be mined through users’ interactions with the search engine</a:t>
            </a:r>
          </a:p>
          <a:p>
            <a:endParaRPr lang="en-US" dirty="0" smtClean="0"/>
          </a:p>
          <a:p>
            <a:r>
              <a:rPr lang="en-US" altLang="en-US" dirty="0"/>
              <a:t>Two sources:</a:t>
            </a:r>
          </a:p>
          <a:p>
            <a:pPr lvl="1"/>
            <a:r>
              <a:rPr lang="en-US" altLang="en-US" dirty="0"/>
              <a:t>Search click log</a:t>
            </a:r>
          </a:p>
          <a:p>
            <a:pPr lvl="1"/>
            <a:r>
              <a:rPr lang="en-US" altLang="en-US" dirty="0"/>
              <a:t>Entity pane </a:t>
            </a:r>
            <a:r>
              <a:rPr lang="en-US" altLang="en-US" dirty="0" smtClean="0"/>
              <a:t>log</a:t>
            </a:r>
          </a:p>
          <a:p>
            <a:pPr lvl="1"/>
            <a:endParaRPr lang="en-US" altLang="en-US" dirty="0"/>
          </a:p>
          <a:p>
            <a:r>
              <a:rPr lang="en-US" altLang="en-US" dirty="0"/>
              <a:t>Each user is represented as a vector of features: </a:t>
            </a:r>
          </a:p>
          <a:p>
            <a:endParaRPr lang="en-US" alt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196</a:t>
            </a:fld>
            <a:endParaRPr lang="en-US"/>
          </a:p>
        </p:txBody>
      </p:sp>
      <p:pic>
        <p:nvPicPr>
          <p:cNvPr id="7" name="Picture 9"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313059" y="365125"/>
            <a:ext cx="1338281" cy="138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4"/>
          <p:cNvGraphicFramePr>
            <a:graphicFrameLocks noChangeAspect="1"/>
          </p:cNvGraphicFramePr>
          <p:nvPr>
            <p:extLst>
              <p:ext uri="{D42A27DB-BD31-4B8C-83A1-F6EECF244321}">
                <p14:modId xmlns:p14="http://schemas.microsoft.com/office/powerpoint/2010/main" val="3358121101"/>
              </p:ext>
            </p:extLst>
          </p:nvPr>
        </p:nvGraphicFramePr>
        <p:xfrm>
          <a:off x="8144328" y="4968351"/>
          <a:ext cx="387350" cy="387350"/>
        </p:xfrm>
        <a:graphic>
          <a:graphicData uri="http://schemas.openxmlformats.org/presentationml/2006/ole">
            <mc:AlternateContent xmlns:mc="http://schemas.openxmlformats.org/markup-compatibility/2006">
              <mc:Choice xmlns:v="urn:schemas-microsoft-com:vml" Requires="v">
                <p:oleObj spid="_x0000_s3717" name="Equation" r:id="rId4" imgW="139700" imgH="139700" progId="Equation.3">
                  <p:embed/>
                </p:oleObj>
              </mc:Choice>
              <mc:Fallback>
                <p:oleObj name="Equation" r:id="rId4" imgW="139700" imgH="139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4328" y="4968351"/>
                        <a:ext cx="3873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234838060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Main entity</a:t>
            </a:r>
            <a:endParaRPr lang="en-US" dirty="0"/>
          </a:p>
        </p:txBody>
      </p:sp>
      <p:sp>
        <p:nvSpPr>
          <p:cNvPr id="3" name="Content Placeholder 2"/>
          <p:cNvSpPr>
            <a:spLocks noGrp="1"/>
          </p:cNvSpPr>
          <p:nvPr>
            <p:ph idx="1"/>
          </p:nvPr>
        </p:nvSpPr>
        <p:spPr/>
        <p:txBody>
          <a:bodyPr/>
          <a:lstStyle/>
          <a:p>
            <a:r>
              <a:rPr lang="en-US" altLang="en-US" dirty="0"/>
              <a:t>Reflects the user’s current search interest</a:t>
            </a:r>
          </a:p>
          <a:p>
            <a:endParaRPr lang="en-US" altLang="en-US" dirty="0"/>
          </a:p>
          <a:p>
            <a:r>
              <a:rPr lang="en-US" altLang="en-US" dirty="0"/>
              <a:t>Ignoring main entities leads to inferior performance</a:t>
            </a:r>
          </a:p>
          <a:p>
            <a:pPr lvl="1"/>
            <a:r>
              <a:rPr lang="en-US" altLang="en-US" dirty="0"/>
              <a:t>If related entities are obtained based purely on the user’s past interest, they will be completely independent of her information need</a:t>
            </a:r>
          </a:p>
          <a:p>
            <a:endParaRPr lang="en-US" altLang="en-US" dirty="0"/>
          </a:p>
          <a:p>
            <a:r>
              <a:rPr lang="en-US" altLang="en-US" dirty="0"/>
              <a:t>Each main entity is represented as a feature vector:</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197</a:t>
            </a:fld>
            <a:endParaRPr lang="en-US"/>
          </a:p>
        </p:txBody>
      </p:sp>
      <p:graphicFrame>
        <p:nvGraphicFramePr>
          <p:cNvPr id="6" name="Object 4"/>
          <p:cNvGraphicFramePr>
            <a:graphicFrameLocks noChangeAspect="1"/>
          </p:cNvGraphicFramePr>
          <p:nvPr>
            <p:extLst>
              <p:ext uri="{D42A27DB-BD31-4B8C-83A1-F6EECF244321}">
                <p14:modId xmlns:p14="http://schemas.microsoft.com/office/powerpoint/2010/main" val="2379036711"/>
              </p:ext>
            </p:extLst>
          </p:nvPr>
        </p:nvGraphicFramePr>
        <p:xfrm>
          <a:off x="8802688" y="4625340"/>
          <a:ext cx="352425" cy="457200"/>
        </p:xfrm>
        <a:graphic>
          <a:graphicData uri="http://schemas.openxmlformats.org/presentationml/2006/ole">
            <mc:AlternateContent xmlns:mc="http://schemas.openxmlformats.org/markup-compatibility/2006">
              <mc:Choice xmlns:v="urn:schemas-microsoft-com:vml" Requires="v">
                <p:oleObj spid="_x0000_s4739" name="Equation" r:id="rId3" imgW="127000" imgH="165100" progId="Equation.3">
                  <p:embed/>
                </p:oleObj>
              </mc:Choice>
              <mc:Fallback>
                <p:oleObj name="Equation" r:id="rId3" imgW="127000" imgH="165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2688" y="4625340"/>
                        <a:ext cx="35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pic>
        <p:nvPicPr>
          <p:cNvPr id="8" name="Picture 7"/>
          <p:cNvPicPr>
            <a:picLocks noChangeAspect="1"/>
          </p:cNvPicPr>
          <p:nvPr/>
        </p:nvPicPr>
        <p:blipFill>
          <a:blip r:embed="rId5"/>
          <a:stretch>
            <a:fillRect/>
          </a:stretch>
        </p:blipFill>
        <p:spPr>
          <a:xfrm>
            <a:off x="8199248" y="292068"/>
            <a:ext cx="3154552" cy="1398620"/>
          </a:xfrm>
          <a:prstGeom prst="rect">
            <a:avLst/>
          </a:prstGeom>
        </p:spPr>
      </p:pic>
    </p:spTree>
    <p:extLst>
      <p:ext uri="{BB962C8B-B14F-4D97-AF65-F5344CB8AC3E}">
        <p14:creationId xmlns:p14="http://schemas.microsoft.com/office/powerpoint/2010/main" val="233665327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Related entity</a:t>
            </a:r>
            <a:endParaRPr lang="en-US" dirty="0"/>
          </a:p>
        </p:txBody>
      </p:sp>
      <p:sp>
        <p:nvSpPr>
          <p:cNvPr id="3" name="Content Placeholder 2"/>
          <p:cNvSpPr>
            <a:spLocks noGrp="1"/>
          </p:cNvSpPr>
          <p:nvPr>
            <p:ph idx="1"/>
          </p:nvPr>
        </p:nvSpPr>
        <p:spPr/>
        <p:txBody>
          <a:bodyPr/>
          <a:lstStyle/>
          <a:p>
            <a:r>
              <a:rPr lang="en-US" altLang="en-US" dirty="0"/>
              <a:t>A user may click a related entity, when it is aligned with both her interest pattern and current need</a:t>
            </a:r>
          </a:p>
          <a:p>
            <a:endParaRPr lang="en-US" altLang="en-US" dirty="0"/>
          </a:p>
          <a:p>
            <a:r>
              <a:rPr lang="en-US" altLang="en-US" dirty="0"/>
              <a:t>Clicks on related entities specify user interests in certain facets of the main entities</a:t>
            </a:r>
          </a:p>
          <a:p>
            <a:endParaRPr lang="en-US" altLang="en-US" dirty="0"/>
          </a:p>
          <a:p>
            <a:r>
              <a:rPr lang="en-US" altLang="en-US" dirty="0"/>
              <a:t>Each related entity is represented as a feature vector:</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198</a:t>
            </a:fld>
            <a:endParaRPr lang="en-US"/>
          </a:p>
        </p:txBody>
      </p:sp>
      <p:graphicFrame>
        <p:nvGraphicFramePr>
          <p:cNvPr id="6" name="Object 4"/>
          <p:cNvGraphicFramePr>
            <a:graphicFrameLocks noChangeAspect="1"/>
          </p:cNvGraphicFramePr>
          <p:nvPr>
            <p:extLst>
              <p:ext uri="{D42A27DB-BD31-4B8C-83A1-F6EECF244321}">
                <p14:modId xmlns:p14="http://schemas.microsoft.com/office/powerpoint/2010/main" val="2716861218"/>
              </p:ext>
            </p:extLst>
          </p:nvPr>
        </p:nvGraphicFramePr>
        <p:xfrm>
          <a:off x="8963025" y="4659948"/>
          <a:ext cx="317500" cy="387350"/>
        </p:xfrm>
        <a:graphic>
          <a:graphicData uri="http://schemas.openxmlformats.org/presentationml/2006/ole">
            <mc:AlternateContent xmlns:mc="http://schemas.openxmlformats.org/markup-compatibility/2006">
              <mc:Choice xmlns:v="urn:schemas-microsoft-com:vml" Requires="v">
                <p:oleObj spid="_x0000_s5762" name="Equation" r:id="rId3" imgW="114300" imgH="139700" progId="Equation.3">
                  <p:embed/>
                </p:oleObj>
              </mc:Choice>
              <mc:Fallback>
                <p:oleObj name="Equation" r:id="rId3" imgW="114300" imgH="139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3025" y="4659948"/>
                        <a:ext cx="3175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pic>
        <p:nvPicPr>
          <p:cNvPr id="10" name="Picture 9"/>
          <p:cNvPicPr>
            <a:picLocks noChangeAspect="1"/>
          </p:cNvPicPr>
          <p:nvPr/>
        </p:nvPicPr>
        <p:blipFill>
          <a:blip r:embed="rId5"/>
          <a:stretch>
            <a:fillRect/>
          </a:stretch>
        </p:blipFill>
        <p:spPr>
          <a:xfrm>
            <a:off x="7983238" y="365393"/>
            <a:ext cx="3573236" cy="1392763"/>
          </a:xfrm>
          <a:prstGeom prst="rect">
            <a:avLst/>
          </a:prstGeom>
        </p:spPr>
      </p:pic>
    </p:spTree>
    <p:extLst>
      <p:ext uri="{BB962C8B-B14F-4D97-AF65-F5344CB8AC3E}">
        <p14:creationId xmlns:p14="http://schemas.microsoft.com/office/powerpoint/2010/main" val="427027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199</a:t>
            </a:fld>
            <a:endParaRPr lang="en-US"/>
          </a:p>
        </p:txBody>
      </p:sp>
      <p:grpSp>
        <p:nvGrpSpPr>
          <p:cNvPr id="47" name="Group 2"/>
          <p:cNvGrpSpPr>
            <a:grpSpLocks/>
          </p:cNvGrpSpPr>
          <p:nvPr/>
        </p:nvGrpSpPr>
        <p:grpSpPr bwMode="auto">
          <a:xfrm>
            <a:off x="1812844" y="1521996"/>
            <a:ext cx="8308975" cy="4325938"/>
            <a:chOff x="457200" y="1666875"/>
            <a:chExt cx="8308975" cy="4325938"/>
          </a:xfrm>
        </p:grpSpPr>
        <p:grpSp>
          <p:nvGrpSpPr>
            <p:cNvPr id="48" name="Group 4"/>
            <p:cNvGrpSpPr>
              <a:grpSpLocks/>
            </p:cNvGrpSpPr>
            <p:nvPr/>
          </p:nvGrpSpPr>
          <p:grpSpPr bwMode="auto">
            <a:xfrm>
              <a:off x="457200" y="1666875"/>
              <a:ext cx="2530475" cy="1133475"/>
              <a:chOff x="612648" y="2479741"/>
              <a:chExt cx="6219262" cy="2529274"/>
            </a:xfrm>
          </p:grpSpPr>
          <p:sp>
            <p:nvSpPr>
              <p:cNvPr id="72" name="Oval 71"/>
              <p:cNvSpPr>
                <a:spLocks noChangeArrowheads="1"/>
              </p:cNvSpPr>
              <p:nvPr/>
            </p:nvSpPr>
            <p:spPr bwMode="auto">
              <a:xfrm>
                <a:off x="612648" y="3372426"/>
                <a:ext cx="1506045" cy="439258"/>
              </a:xfrm>
              <a:prstGeom prst="ellipse">
                <a:avLst/>
              </a:prstGeom>
              <a:solidFill>
                <a:srgbClr val="3E4E70"/>
              </a:solidFill>
              <a:ln w="9525">
                <a:solidFill>
                  <a:srgbClr val="29344A"/>
                </a:solidFill>
                <a:round/>
                <a:headEnd/>
                <a:tailEnd/>
              </a:ln>
              <a:effectLst>
                <a:outerShdw blurRad="40000" dist="23000" dir="5400000" rotWithShape="0">
                  <a:srgbClr val="808080">
                    <a:alpha val="34999"/>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800" smtClean="0">
                  <a:solidFill>
                    <a:srgbClr val="FFFFFF"/>
                  </a:solidFill>
                </a:endParaRPr>
              </a:p>
            </p:txBody>
          </p:sp>
          <p:sp>
            <p:nvSpPr>
              <p:cNvPr id="73" name="Oval 72"/>
              <p:cNvSpPr>
                <a:spLocks noChangeArrowheads="1"/>
              </p:cNvSpPr>
              <p:nvPr/>
            </p:nvSpPr>
            <p:spPr bwMode="auto">
              <a:xfrm>
                <a:off x="5224422" y="3468072"/>
                <a:ext cx="1506045" cy="439258"/>
              </a:xfrm>
              <a:prstGeom prst="ellipse">
                <a:avLst/>
              </a:prstGeom>
              <a:solidFill>
                <a:srgbClr val="3E4E70"/>
              </a:solidFill>
              <a:ln w="9525">
                <a:solidFill>
                  <a:srgbClr val="29344A"/>
                </a:solidFill>
                <a:round/>
                <a:headEnd/>
                <a:tailEnd/>
              </a:ln>
              <a:effectLst>
                <a:outerShdw blurRad="40000" dist="23000" dir="5400000" rotWithShape="0">
                  <a:srgbClr val="808080">
                    <a:alpha val="34999"/>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800" smtClean="0">
                  <a:solidFill>
                    <a:srgbClr val="FFFFFF"/>
                  </a:solidFill>
                </a:endParaRPr>
              </a:p>
            </p:txBody>
          </p:sp>
          <p:sp>
            <p:nvSpPr>
              <p:cNvPr id="74" name="Oval 73"/>
              <p:cNvSpPr>
                <a:spLocks noChangeArrowheads="1"/>
              </p:cNvSpPr>
              <p:nvPr/>
            </p:nvSpPr>
            <p:spPr bwMode="auto">
              <a:xfrm>
                <a:off x="2727353" y="2621437"/>
                <a:ext cx="1509948" cy="439258"/>
              </a:xfrm>
              <a:prstGeom prst="ellipse">
                <a:avLst/>
              </a:prstGeom>
              <a:solidFill>
                <a:srgbClr val="494A4C"/>
              </a:solidFill>
              <a:ln w="9525">
                <a:solidFill>
                  <a:srgbClr val="303133"/>
                </a:solidFill>
                <a:round/>
                <a:headEnd/>
                <a:tailEnd/>
              </a:ln>
              <a:effectLst>
                <a:outerShdw blurRad="40000" dist="23000" dir="5400000" rotWithShape="0">
                  <a:srgbClr val="808080">
                    <a:alpha val="34999"/>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800" smtClean="0">
                  <a:solidFill>
                    <a:srgbClr val="FFFFFF"/>
                  </a:solidFill>
                </a:endParaRPr>
              </a:p>
            </p:txBody>
          </p:sp>
          <p:cxnSp>
            <p:nvCxnSpPr>
              <p:cNvPr id="75" name="Straight Connector 74"/>
              <p:cNvCxnSpPr>
                <a:cxnSpLocks noChangeShapeType="1"/>
                <a:stCxn id="72" idx="0"/>
                <a:endCxn id="74" idx="2"/>
              </p:cNvCxnSpPr>
              <p:nvPr/>
            </p:nvCxnSpPr>
            <p:spPr bwMode="auto">
              <a:xfrm flipV="1">
                <a:off x="1365672" y="2841066"/>
                <a:ext cx="1361682" cy="531360"/>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6" name="Straight Connector 75"/>
              <p:cNvCxnSpPr>
                <a:cxnSpLocks noChangeShapeType="1"/>
                <a:stCxn id="73" idx="0"/>
                <a:endCxn id="74" idx="6"/>
              </p:cNvCxnSpPr>
              <p:nvPr/>
            </p:nvCxnSpPr>
            <p:spPr bwMode="auto">
              <a:xfrm flipH="1" flipV="1">
                <a:off x="4237301" y="2841066"/>
                <a:ext cx="1740145" cy="627006"/>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7" name="Oval 76"/>
              <p:cNvSpPr>
                <a:spLocks noChangeArrowheads="1"/>
              </p:cNvSpPr>
              <p:nvPr/>
            </p:nvSpPr>
            <p:spPr bwMode="auto">
              <a:xfrm>
                <a:off x="2727353" y="3315748"/>
                <a:ext cx="1509948" cy="439258"/>
              </a:xfrm>
              <a:prstGeom prst="ellipse">
                <a:avLst/>
              </a:prstGeom>
              <a:solidFill>
                <a:srgbClr val="7C86A0"/>
              </a:solidFill>
              <a:ln w="9525">
                <a:solidFill>
                  <a:srgbClr val="50586E"/>
                </a:solidFill>
                <a:round/>
                <a:headEnd/>
                <a:tailEnd/>
              </a:ln>
              <a:effectLst>
                <a:outerShdw blurRad="40000" dist="23000" dir="5400000" rotWithShape="0">
                  <a:srgbClr val="808080">
                    <a:alpha val="34999"/>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800" smtClean="0">
                  <a:solidFill>
                    <a:srgbClr val="FFFFFF"/>
                  </a:solidFill>
                </a:endParaRPr>
              </a:p>
            </p:txBody>
          </p:sp>
          <p:sp>
            <p:nvSpPr>
              <p:cNvPr id="78" name="Oval 77"/>
              <p:cNvSpPr>
                <a:spLocks noChangeArrowheads="1"/>
              </p:cNvSpPr>
              <p:nvPr/>
            </p:nvSpPr>
            <p:spPr bwMode="auto">
              <a:xfrm>
                <a:off x="2727353" y="3925040"/>
                <a:ext cx="1615291" cy="439258"/>
              </a:xfrm>
              <a:prstGeom prst="ellipse">
                <a:avLst/>
              </a:prstGeom>
              <a:solidFill>
                <a:srgbClr val="7C86A0"/>
              </a:solidFill>
              <a:ln w="9525">
                <a:solidFill>
                  <a:srgbClr val="50586E"/>
                </a:solidFill>
                <a:round/>
                <a:headEnd/>
                <a:tailEnd/>
              </a:ln>
              <a:effectLst>
                <a:outerShdw blurRad="40000" dist="23000" dir="5400000" rotWithShape="0">
                  <a:srgbClr val="808080">
                    <a:alpha val="34999"/>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400" smtClean="0">
                  <a:solidFill>
                    <a:srgbClr val="FFFFFF"/>
                  </a:solidFill>
                </a:endParaRPr>
              </a:p>
            </p:txBody>
          </p:sp>
          <p:sp>
            <p:nvSpPr>
              <p:cNvPr id="79" name="Oval 78"/>
              <p:cNvSpPr>
                <a:spLocks noChangeArrowheads="1"/>
              </p:cNvSpPr>
              <p:nvPr/>
            </p:nvSpPr>
            <p:spPr bwMode="auto">
              <a:xfrm>
                <a:off x="2485450" y="4569757"/>
                <a:ext cx="1615291" cy="439258"/>
              </a:xfrm>
              <a:prstGeom prst="ellipse">
                <a:avLst/>
              </a:prstGeom>
              <a:solidFill>
                <a:srgbClr val="414344"/>
              </a:solidFill>
              <a:ln w="9525">
                <a:solidFill>
                  <a:srgbClr val="2C2C2E"/>
                </a:solidFill>
                <a:round/>
                <a:headEnd/>
                <a:tailEnd/>
              </a:ln>
              <a:effectLst>
                <a:outerShdw blurRad="40000" dist="23000" dir="5400000" rotWithShape="0">
                  <a:srgbClr val="808080">
                    <a:alpha val="34999"/>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400" smtClean="0">
                  <a:solidFill>
                    <a:srgbClr val="FFFFFF"/>
                  </a:solidFill>
                </a:endParaRPr>
              </a:p>
            </p:txBody>
          </p:sp>
          <p:cxnSp>
            <p:nvCxnSpPr>
              <p:cNvPr id="80" name="Straight Connector 79"/>
              <p:cNvCxnSpPr>
                <a:cxnSpLocks noChangeShapeType="1"/>
                <a:stCxn id="72" idx="6"/>
                <a:endCxn id="77" idx="2"/>
              </p:cNvCxnSpPr>
              <p:nvPr/>
            </p:nvCxnSpPr>
            <p:spPr bwMode="auto">
              <a:xfrm flipV="1">
                <a:off x="2118693" y="3535376"/>
                <a:ext cx="608661" cy="56678"/>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1" name="Straight Connector 80"/>
              <p:cNvCxnSpPr>
                <a:cxnSpLocks noChangeShapeType="1"/>
                <a:stCxn id="73" idx="2"/>
                <a:endCxn id="77" idx="6"/>
              </p:cNvCxnSpPr>
              <p:nvPr/>
            </p:nvCxnSpPr>
            <p:spPr bwMode="auto">
              <a:xfrm flipH="1" flipV="1">
                <a:off x="4237301" y="3535376"/>
                <a:ext cx="987121" cy="152324"/>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a:stCxn id="73" idx="3"/>
                <a:endCxn id="78" idx="6"/>
              </p:cNvCxnSpPr>
              <p:nvPr/>
            </p:nvCxnSpPr>
            <p:spPr bwMode="auto">
              <a:xfrm flipH="1">
                <a:off x="4342645" y="3843566"/>
                <a:ext cx="1100271" cy="301103"/>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 name="Straight Connector 82"/>
              <p:cNvCxnSpPr>
                <a:cxnSpLocks noChangeShapeType="1"/>
                <a:stCxn id="72" idx="5"/>
                <a:endCxn id="78" idx="2"/>
              </p:cNvCxnSpPr>
              <p:nvPr/>
            </p:nvCxnSpPr>
            <p:spPr bwMode="auto">
              <a:xfrm>
                <a:off x="1900199" y="3747920"/>
                <a:ext cx="827154" cy="396749"/>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4" name="Straight Connector 83"/>
              <p:cNvCxnSpPr>
                <a:cxnSpLocks noChangeShapeType="1"/>
                <a:stCxn id="73" idx="4"/>
                <a:endCxn id="79" idx="6"/>
              </p:cNvCxnSpPr>
              <p:nvPr/>
            </p:nvCxnSpPr>
            <p:spPr bwMode="auto">
              <a:xfrm flipH="1">
                <a:off x="4100741" y="3907330"/>
                <a:ext cx="1876705" cy="882057"/>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a:stCxn id="72" idx="4"/>
                <a:endCxn id="79" idx="2"/>
              </p:cNvCxnSpPr>
              <p:nvPr/>
            </p:nvCxnSpPr>
            <p:spPr bwMode="auto">
              <a:xfrm>
                <a:off x="1365672" y="3811684"/>
                <a:ext cx="1119778" cy="977703"/>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6" name="Oval 85"/>
              <p:cNvSpPr>
                <a:spLocks noChangeArrowheads="1"/>
              </p:cNvSpPr>
              <p:nvPr/>
            </p:nvSpPr>
            <p:spPr bwMode="auto">
              <a:xfrm>
                <a:off x="5325865" y="2479741"/>
                <a:ext cx="1506045" cy="439258"/>
              </a:xfrm>
              <a:prstGeom prst="ellipse">
                <a:avLst/>
              </a:prstGeom>
              <a:solidFill>
                <a:srgbClr val="7C86A0"/>
              </a:solidFill>
              <a:ln w="9525">
                <a:solidFill>
                  <a:srgbClr val="50586E"/>
                </a:solidFill>
                <a:round/>
                <a:headEnd/>
                <a:tailEnd/>
              </a:ln>
              <a:effectLst>
                <a:outerShdw blurRad="40000" dist="23000" dir="5400000" rotWithShape="0">
                  <a:srgbClr val="808080">
                    <a:alpha val="34999"/>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800" smtClean="0">
                  <a:solidFill>
                    <a:srgbClr val="FFFFFF"/>
                  </a:solidFill>
                </a:endParaRPr>
              </a:p>
            </p:txBody>
          </p:sp>
          <p:cxnSp>
            <p:nvCxnSpPr>
              <p:cNvPr id="87" name="Straight Connector 86"/>
              <p:cNvCxnSpPr>
                <a:cxnSpLocks noChangeShapeType="1"/>
                <a:endCxn id="86" idx="4"/>
              </p:cNvCxnSpPr>
              <p:nvPr/>
            </p:nvCxnSpPr>
            <p:spPr bwMode="auto">
              <a:xfrm flipV="1">
                <a:off x="5977445" y="2918999"/>
                <a:ext cx="101443" cy="549073"/>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49"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1677988"/>
              <a:ext cx="2697162"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Multidocument 22"/>
            <p:cNvSpPr>
              <a:spLocks noChangeArrowheads="1"/>
            </p:cNvSpPr>
            <p:nvPr/>
          </p:nvSpPr>
          <p:spPr bwMode="auto">
            <a:xfrm>
              <a:off x="3716338" y="1879600"/>
              <a:ext cx="1387475" cy="822325"/>
            </a:xfrm>
            <a:prstGeom prst="flowChartMultidocument">
              <a:avLst/>
            </a:prstGeom>
            <a:noFill/>
            <a:ln w="9525">
              <a:solidFill>
                <a:srgbClr val="4F6593"/>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smtClean="0">
                <a:solidFill>
                  <a:srgbClr val="FFFFFF"/>
                </a:solidFill>
              </a:endParaRPr>
            </a:p>
          </p:txBody>
        </p:sp>
        <p:sp>
          <p:nvSpPr>
            <p:cNvPr id="51" name="TextBox 23"/>
            <p:cNvSpPr txBox="1">
              <a:spLocks noChangeArrowheads="1"/>
            </p:cNvSpPr>
            <p:nvPr/>
          </p:nvSpPr>
          <p:spPr bwMode="auto">
            <a:xfrm>
              <a:off x="763588" y="2917825"/>
              <a:ext cx="1892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Knowledge base</a:t>
              </a:r>
            </a:p>
          </p:txBody>
        </p:sp>
        <p:sp>
          <p:nvSpPr>
            <p:cNvPr id="52" name="TextBox 24"/>
            <p:cNvSpPr txBox="1">
              <a:spLocks noChangeArrowheads="1"/>
            </p:cNvSpPr>
            <p:nvPr/>
          </p:nvSpPr>
          <p:spPr bwMode="auto">
            <a:xfrm>
              <a:off x="3506788" y="291782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Search click log</a:t>
              </a:r>
            </a:p>
          </p:txBody>
        </p:sp>
        <p:sp>
          <p:nvSpPr>
            <p:cNvPr id="53" name="TextBox 25"/>
            <p:cNvSpPr txBox="1">
              <a:spLocks noChangeArrowheads="1"/>
            </p:cNvSpPr>
            <p:nvPr/>
          </p:nvSpPr>
          <p:spPr bwMode="auto">
            <a:xfrm>
              <a:off x="6605588" y="2917825"/>
              <a:ext cx="157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Entity pane log</a:t>
              </a:r>
            </a:p>
          </p:txBody>
        </p:sp>
        <p:sp>
          <p:nvSpPr>
            <p:cNvPr id="54" name="Snip Diagonal Corner Rectangle 26"/>
            <p:cNvSpPr>
              <a:spLocks/>
            </p:cNvSpPr>
            <p:nvPr/>
          </p:nvSpPr>
          <p:spPr bwMode="auto">
            <a:xfrm>
              <a:off x="2587625" y="3944938"/>
              <a:ext cx="3573463" cy="2033587"/>
            </a:xfrm>
            <a:custGeom>
              <a:avLst/>
              <a:gdLst>
                <a:gd name="T0" fmla="*/ 0 w 3573463"/>
                <a:gd name="T1" fmla="*/ 0 h 2033587"/>
                <a:gd name="T2" fmla="*/ 3234525 w 3573463"/>
                <a:gd name="T3" fmla="*/ 0 h 2033587"/>
                <a:gd name="T4" fmla="*/ 3573463 w 3573463"/>
                <a:gd name="T5" fmla="*/ 338938 h 2033587"/>
                <a:gd name="T6" fmla="*/ 3573463 w 3573463"/>
                <a:gd name="T7" fmla="*/ 2033587 h 2033587"/>
                <a:gd name="T8" fmla="*/ 3573463 w 3573463"/>
                <a:gd name="T9" fmla="*/ 2033587 h 2033587"/>
                <a:gd name="T10" fmla="*/ 338938 w 3573463"/>
                <a:gd name="T11" fmla="*/ 2033587 h 2033587"/>
                <a:gd name="T12" fmla="*/ 0 w 3573463"/>
                <a:gd name="T13" fmla="*/ 1694649 h 2033587"/>
                <a:gd name="T14" fmla="*/ 0 w 3573463"/>
                <a:gd name="T15" fmla="*/ 0 h 20335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73463" h="2033587">
                  <a:moveTo>
                    <a:pt x="0" y="0"/>
                  </a:moveTo>
                  <a:lnTo>
                    <a:pt x="3234525" y="0"/>
                  </a:lnTo>
                  <a:lnTo>
                    <a:pt x="3573463" y="338938"/>
                  </a:lnTo>
                  <a:lnTo>
                    <a:pt x="3573463" y="2033587"/>
                  </a:lnTo>
                  <a:lnTo>
                    <a:pt x="338938" y="2033587"/>
                  </a:lnTo>
                  <a:lnTo>
                    <a:pt x="0" y="1694649"/>
                  </a:lnTo>
                  <a:lnTo>
                    <a:pt x="0" y="0"/>
                  </a:lnTo>
                  <a:close/>
                </a:path>
              </a:pathLst>
            </a:custGeom>
            <a:noFill/>
            <a:ln w="9525" cap="flat" cmpd="sng">
              <a:solidFill>
                <a:srgbClr val="FF6600"/>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p>
          </p:txBody>
        </p:sp>
        <p:cxnSp>
          <p:nvCxnSpPr>
            <p:cNvPr id="55" name="Straight Connector 54"/>
            <p:cNvCxnSpPr>
              <a:cxnSpLocks noChangeShapeType="1"/>
              <a:stCxn id="51" idx="2"/>
              <a:endCxn id="54" idx="3"/>
            </p:cNvCxnSpPr>
            <p:nvPr/>
          </p:nvCxnSpPr>
          <p:spPr bwMode="auto">
            <a:xfrm>
              <a:off x="1709738" y="3287713"/>
              <a:ext cx="2663825" cy="657225"/>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6" name="Straight Connector 55"/>
            <p:cNvCxnSpPr>
              <a:cxnSpLocks noChangeShapeType="1"/>
              <a:stCxn id="52" idx="2"/>
              <a:endCxn id="54" idx="3"/>
            </p:cNvCxnSpPr>
            <p:nvPr/>
          </p:nvCxnSpPr>
          <p:spPr bwMode="auto">
            <a:xfrm flipH="1">
              <a:off x="4373563" y="3287713"/>
              <a:ext cx="33337" cy="657225"/>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Straight Connector 56"/>
            <p:cNvCxnSpPr>
              <a:cxnSpLocks noChangeShapeType="1"/>
              <a:stCxn id="53" idx="2"/>
              <a:endCxn id="54" idx="3"/>
            </p:cNvCxnSpPr>
            <p:nvPr/>
          </p:nvCxnSpPr>
          <p:spPr bwMode="auto">
            <a:xfrm flipH="1">
              <a:off x="4373563" y="3287713"/>
              <a:ext cx="3017837" cy="657225"/>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8"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2600" y="4675188"/>
              <a:ext cx="241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6113" y="4581525"/>
              <a:ext cx="2381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6763" y="4678363"/>
              <a:ext cx="2349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j01953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794125" y="4743450"/>
              <a:ext cx="525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7600" y="4310063"/>
              <a:ext cx="7572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3638" y="5143500"/>
              <a:ext cx="873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3725" y="4822825"/>
              <a:ext cx="26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9163" y="4475163"/>
              <a:ext cx="25717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3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7413" y="4887913"/>
              <a:ext cx="2524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ounded Rectangle 66"/>
            <p:cNvSpPr>
              <a:spLocks noChangeArrowheads="1"/>
            </p:cNvSpPr>
            <p:nvPr/>
          </p:nvSpPr>
          <p:spPr bwMode="auto">
            <a:xfrm>
              <a:off x="2940050" y="4416425"/>
              <a:ext cx="1498600" cy="977900"/>
            </a:xfrm>
            <a:prstGeom prst="roundRect">
              <a:avLst>
                <a:gd name="adj" fmla="val 16667"/>
              </a:avLst>
            </a:prstGeom>
            <a:noFill/>
            <a:ln w="9525">
              <a:solidFill>
                <a:srgbClr val="0000FF"/>
              </a:solidFill>
              <a:prstDash val="lgDash"/>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800" smtClean="0">
                <a:solidFill>
                  <a:srgbClr val="FFFFFF"/>
                </a:solidFill>
              </a:endParaRPr>
            </a:p>
          </p:txBody>
        </p:sp>
        <p:cxnSp>
          <p:nvCxnSpPr>
            <p:cNvPr id="68" name="Curved Connector 67"/>
            <p:cNvCxnSpPr>
              <a:cxnSpLocks noChangeShapeType="1"/>
              <a:stCxn id="67" idx="3"/>
              <a:endCxn id="63" idx="1"/>
            </p:cNvCxnSpPr>
            <p:nvPr/>
          </p:nvCxnSpPr>
          <p:spPr bwMode="auto">
            <a:xfrm>
              <a:off x="4438650" y="4905375"/>
              <a:ext cx="534988" cy="454025"/>
            </a:xfrm>
            <a:prstGeom prst="curvedConnector3">
              <a:avLst>
                <a:gd name="adj1"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9" name="Curved Connector 68"/>
            <p:cNvCxnSpPr>
              <a:cxnSpLocks noChangeShapeType="1"/>
              <a:stCxn id="62" idx="2"/>
              <a:endCxn id="63" idx="0"/>
            </p:cNvCxnSpPr>
            <p:nvPr/>
          </p:nvCxnSpPr>
          <p:spPr bwMode="auto">
            <a:xfrm rot="16200000" flipH="1">
              <a:off x="5191919" y="4925219"/>
              <a:ext cx="333375" cy="103187"/>
            </a:xfrm>
            <a:prstGeom prst="curvedConnector3">
              <a:avLst>
                <a:gd name="adj1"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0" name="Curved Connector 69"/>
            <p:cNvCxnSpPr>
              <a:cxnSpLocks noChangeShapeType="1"/>
              <a:stCxn id="67" idx="0"/>
              <a:endCxn id="62" idx="1"/>
            </p:cNvCxnSpPr>
            <p:nvPr/>
          </p:nvCxnSpPr>
          <p:spPr bwMode="auto">
            <a:xfrm rot="16200000" flipH="1">
              <a:off x="4237037" y="3868738"/>
              <a:ext cx="142875" cy="1238250"/>
            </a:xfrm>
            <a:prstGeom prst="curvedConnector4">
              <a:avLst>
                <a:gd name="adj1" fmla="val -159264"/>
                <a:gd name="adj2" fmla="val 80259"/>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 name="TextBox 43"/>
            <p:cNvSpPr txBox="1">
              <a:spLocks noChangeArrowheads="1"/>
            </p:cNvSpPr>
            <p:nvPr/>
          </p:nvSpPr>
          <p:spPr bwMode="auto">
            <a:xfrm>
              <a:off x="3127375" y="5622925"/>
              <a:ext cx="2660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solidFill>
                    <a:srgbClr val="FF6600"/>
                  </a:solidFill>
                </a:rPr>
                <a:t>Three-way Entity Model</a:t>
              </a:r>
            </a:p>
          </p:txBody>
        </p:sp>
      </p:grpSp>
      <p:sp>
        <p:nvSpPr>
          <p:cNvPr id="88" name="Rectangle 87"/>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3842843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05691" y="1709738"/>
            <a:ext cx="10448109" cy="2852737"/>
          </a:xfrm>
        </p:spPr>
        <p:txBody>
          <a:bodyPr>
            <a:noAutofit/>
          </a:bodyPr>
          <a:lstStyle/>
          <a:p>
            <a:r>
              <a:rPr lang="en-US" sz="3600" dirty="0">
                <a:solidFill>
                  <a:schemeClr val="accent1">
                    <a:lumMod val="75000"/>
                  </a:schemeClr>
                </a:solidFill>
              </a:rPr>
              <a:t>The </a:t>
            </a:r>
            <a:r>
              <a:rPr lang="en-US" sz="3600" dirty="0" smtClean="0">
                <a:solidFill>
                  <a:schemeClr val="accent1">
                    <a:lumMod val="75000"/>
                  </a:schemeClr>
                </a:solidFill>
              </a:rPr>
              <a:t>contents and opinions described in this tutorial do </a:t>
            </a:r>
            <a:r>
              <a:rPr lang="en-US" sz="3600" dirty="0">
                <a:solidFill>
                  <a:schemeClr val="accent1">
                    <a:lumMod val="75000"/>
                  </a:schemeClr>
                </a:solidFill>
              </a:rPr>
              <a:t>not necessarily reflect the </a:t>
            </a:r>
            <a:r>
              <a:rPr lang="en-US" sz="3600" dirty="0" smtClean="0">
                <a:solidFill>
                  <a:schemeClr val="accent1">
                    <a:lumMod val="75000"/>
                  </a:schemeClr>
                </a:solidFill>
              </a:rPr>
              <a:t>opinions of Microsoft.</a:t>
            </a:r>
            <a:br>
              <a:rPr lang="en-US" sz="3600" dirty="0" smtClean="0">
                <a:solidFill>
                  <a:schemeClr val="accent1">
                    <a:lumMod val="75000"/>
                  </a:schemeClr>
                </a:solidFill>
              </a:rPr>
            </a:br>
            <a:r>
              <a:rPr lang="en-US" sz="3600" dirty="0">
                <a:solidFill>
                  <a:schemeClr val="accent1">
                    <a:lumMod val="75000"/>
                  </a:schemeClr>
                </a:solidFill>
              </a:rPr>
              <a:t/>
            </a:r>
            <a:br>
              <a:rPr lang="en-US" sz="3600" dirty="0">
                <a:solidFill>
                  <a:schemeClr val="accent1">
                    <a:lumMod val="75000"/>
                  </a:schemeClr>
                </a:solidFill>
              </a:rPr>
            </a:br>
            <a:r>
              <a:rPr lang="en-US" sz="3600" dirty="0">
                <a:solidFill>
                  <a:schemeClr val="accent1">
                    <a:lumMod val="75000"/>
                  </a:schemeClr>
                </a:solidFill>
              </a:rPr>
              <a:t>Technologies </a:t>
            </a:r>
            <a:r>
              <a:rPr lang="en-US" sz="3600" dirty="0" smtClean="0">
                <a:solidFill>
                  <a:schemeClr val="accent1">
                    <a:lumMod val="75000"/>
                  </a:schemeClr>
                </a:solidFill>
              </a:rPr>
              <a:t>mentioned might or might </a:t>
            </a:r>
            <a:r>
              <a:rPr lang="en-US" sz="3600" dirty="0">
                <a:solidFill>
                  <a:schemeClr val="accent1">
                    <a:lumMod val="75000"/>
                  </a:schemeClr>
                </a:solidFill>
              </a:rPr>
              <a:t>not be in actual use.</a:t>
            </a:r>
          </a:p>
        </p:txBody>
      </p:sp>
      <p:sp>
        <p:nvSpPr>
          <p:cNvPr id="4" name="Slide Number Placeholder 3"/>
          <p:cNvSpPr>
            <a:spLocks noGrp="1"/>
          </p:cNvSpPr>
          <p:nvPr>
            <p:ph type="sldNum" sz="quarter" idx="12"/>
          </p:nvPr>
        </p:nvSpPr>
        <p:spPr/>
        <p:txBody>
          <a:bodyPr/>
          <a:lstStyle/>
          <a:p>
            <a:fld id="{D3F6B040-E48F-409F-8965-63D176F2E09E}" type="slidenum">
              <a:rPr lang="en-US" smtClean="0"/>
              <a:t>2</a:t>
            </a:fld>
            <a:endParaRPr lang="en-US"/>
          </a:p>
        </p:txBody>
      </p:sp>
      <p:sp>
        <p:nvSpPr>
          <p:cNvPr id="7" name="Footer Placeholder 6"/>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Tree>
    <p:extLst>
      <p:ext uri="{BB962C8B-B14F-4D97-AF65-F5344CB8AC3E}">
        <p14:creationId xmlns:p14="http://schemas.microsoft.com/office/powerpoint/2010/main" val="3069177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Graphs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20</a:t>
            </a:fld>
            <a:endParaRPr lang="en-US"/>
          </a:p>
        </p:txBody>
      </p:sp>
      <p:pic>
        <p:nvPicPr>
          <p:cNvPr id="6" name="Picture 5"/>
          <p:cNvPicPr>
            <a:picLocks noChangeAspect="1"/>
          </p:cNvPicPr>
          <p:nvPr/>
        </p:nvPicPr>
        <p:blipFill>
          <a:blip r:embed="rId3"/>
          <a:stretch>
            <a:fillRect/>
          </a:stretch>
        </p:blipFill>
        <p:spPr>
          <a:xfrm>
            <a:off x="2091611" y="1647961"/>
            <a:ext cx="7070862" cy="4618696"/>
          </a:xfrm>
          <a:prstGeom prst="roundRect">
            <a:avLst>
              <a:gd name="adj" fmla="val 50000"/>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a:contourClr>
              <a:srgbClr val="969696"/>
            </a:contourClr>
          </a:sp3d>
        </p:spPr>
      </p:pic>
    </p:spTree>
    <p:extLst>
      <p:ext uri="{BB962C8B-B14F-4D97-AF65-F5344CB8AC3E}">
        <p14:creationId xmlns:p14="http://schemas.microsoft.com/office/powerpoint/2010/main" val="326854382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Three-way Entity Model (TEM)</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200</a:t>
            </a:fld>
            <a:endParaRPr lang="en-US"/>
          </a:p>
        </p:txBody>
      </p:sp>
      <p:sp>
        <p:nvSpPr>
          <p:cNvPr id="7" name="Content Placeholder 2"/>
          <p:cNvSpPr>
            <a:spLocks noGrp="1"/>
          </p:cNvSpPr>
          <p:nvPr>
            <p:ph idx="1"/>
          </p:nvPr>
        </p:nvSpPr>
        <p:spPr>
          <a:extLst>
            <a:ext uri="{909E8E84-426E-40dd-AFC4-6F175D3DCCD1}"/>
            <a:ext uri="{91240B29-F687-4f45-9708-019B960494DF}"/>
            <a:ext uri="{AF507438-7753-43e0-B8FC-AC1667EBCBE1}"/>
            <a:ext uri="{FAA26D3D-D897-4be2-8F04-BA451C77F1D7}"/>
          </a:extLst>
        </p:spPr>
        <p:txBody>
          <a:bodyPr/>
          <a:lstStyle/>
          <a:p>
            <a:pPr>
              <a:defRPr/>
            </a:pPr>
            <a:r>
              <a:rPr lang="en-US" dirty="0" err="1" smtClean="0"/>
              <a:t>Trilinear</a:t>
            </a:r>
            <a:r>
              <a:rPr lang="en-US" dirty="0" smtClean="0"/>
              <a:t> function:</a:t>
            </a:r>
          </a:p>
          <a:p>
            <a:pPr>
              <a:defRPr/>
            </a:pPr>
            <a:endParaRPr lang="en-US" dirty="0"/>
          </a:p>
          <a:p>
            <a:pPr>
              <a:defRPr/>
            </a:pPr>
            <a:endParaRPr lang="en-US" dirty="0" smtClean="0"/>
          </a:p>
          <a:p>
            <a:pPr>
              <a:defRPr/>
            </a:pPr>
            <a:endParaRPr lang="en-US" dirty="0" smtClean="0"/>
          </a:p>
          <a:p>
            <a:pPr>
              <a:defRPr/>
            </a:pPr>
            <a:r>
              <a:rPr lang="en-US" dirty="0" smtClean="0"/>
              <a:t>Weights     capture the associations among users, main entities and related entities</a:t>
            </a:r>
          </a:p>
          <a:p>
            <a:pPr>
              <a:defRPr/>
            </a:pPr>
            <a:endParaRPr lang="en-US" dirty="0"/>
          </a:p>
          <a:p>
            <a:pPr>
              <a:defRPr/>
            </a:pPr>
            <a:r>
              <a:rPr lang="en-US" dirty="0" smtClean="0"/>
              <a:t>Feature vectors:</a:t>
            </a: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6288" y="2285365"/>
            <a:ext cx="4295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4878388" y="2534603"/>
            <a:ext cx="455612" cy="442912"/>
          </a:xfrm>
          <a:prstGeom prst="roundRect">
            <a:avLst/>
          </a:prstGeom>
          <a:noFill/>
          <a:ln w="25400">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 name="Straight Connector 9"/>
          <p:cNvCxnSpPr>
            <a:stCxn id="9" idx="2"/>
          </p:cNvCxnSpPr>
          <p:nvPr/>
        </p:nvCxnSpPr>
        <p:spPr>
          <a:xfrm>
            <a:off x="5106988" y="2977515"/>
            <a:ext cx="296862" cy="400050"/>
          </a:xfrm>
          <a:prstGeom prst="line">
            <a:avLst/>
          </a:prstGeom>
          <a:ln>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sp>
        <p:nvSpPr>
          <p:cNvPr id="11" name="TextBox 10"/>
          <p:cNvSpPr txBox="1">
            <a:spLocks noChangeArrowheads="1"/>
          </p:cNvSpPr>
          <p:nvPr/>
        </p:nvSpPr>
        <p:spPr bwMode="auto">
          <a:xfrm>
            <a:off x="5197475" y="3322003"/>
            <a:ext cx="2328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i="1">
                <a:solidFill>
                  <a:srgbClr val="FF0000"/>
                </a:solidFill>
                <a:latin typeface="Times New Roman" panose="02020603050405020304" pitchFamily="18" charset="0"/>
                <a:cs typeface="Times New Roman" panose="02020603050405020304" pitchFamily="18" charset="0"/>
              </a:rPr>
              <a:t>i</a:t>
            </a:r>
            <a:r>
              <a:rPr lang="en-US" altLang="en-US">
                <a:solidFill>
                  <a:srgbClr val="FF0000"/>
                </a:solidFill>
              </a:rPr>
              <a:t>-th feature of user </a:t>
            </a:r>
            <a:r>
              <a:rPr lang="en-US" altLang="en-US" i="1">
                <a:solidFill>
                  <a:srgbClr val="FF0000"/>
                </a:solidFill>
                <a:latin typeface="Times New Roman" panose="02020603050405020304" pitchFamily="18" charset="0"/>
                <a:cs typeface="Times New Roman" panose="02020603050405020304" pitchFamily="18" charset="0"/>
              </a:rPr>
              <a:t>u</a:t>
            </a:r>
          </a:p>
        </p:txBody>
      </p:sp>
      <p:sp>
        <p:nvSpPr>
          <p:cNvPr id="12" name="Rounded Rectangle 11"/>
          <p:cNvSpPr/>
          <p:nvPr/>
        </p:nvSpPr>
        <p:spPr>
          <a:xfrm>
            <a:off x="5403850" y="2548890"/>
            <a:ext cx="455613" cy="442913"/>
          </a:xfrm>
          <a:prstGeom prst="roundRect">
            <a:avLst/>
          </a:prstGeom>
          <a:noFill/>
          <a:ln w="25400">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Connector 12"/>
          <p:cNvCxnSpPr>
            <a:stCxn id="12" idx="2"/>
          </p:cNvCxnSpPr>
          <p:nvPr/>
        </p:nvCxnSpPr>
        <p:spPr>
          <a:xfrm>
            <a:off x="5632450" y="2991803"/>
            <a:ext cx="296863" cy="400050"/>
          </a:xfrm>
          <a:prstGeom prst="line">
            <a:avLst/>
          </a:prstGeom>
          <a:ln>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sp>
        <p:nvSpPr>
          <p:cNvPr id="14" name="TextBox 13"/>
          <p:cNvSpPr txBox="1">
            <a:spLocks noChangeArrowheads="1"/>
          </p:cNvSpPr>
          <p:nvPr/>
        </p:nvSpPr>
        <p:spPr bwMode="auto">
          <a:xfrm>
            <a:off x="5708650" y="3323590"/>
            <a:ext cx="3067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i="1">
                <a:solidFill>
                  <a:srgbClr val="FF0000"/>
                </a:solidFill>
                <a:latin typeface="Times New Roman" panose="02020603050405020304" pitchFamily="18" charset="0"/>
                <a:cs typeface="Times New Roman" panose="02020603050405020304" pitchFamily="18" charset="0"/>
              </a:rPr>
              <a:t>j</a:t>
            </a:r>
            <a:r>
              <a:rPr lang="en-US" altLang="en-US">
                <a:solidFill>
                  <a:srgbClr val="FF0000"/>
                </a:solidFill>
              </a:rPr>
              <a:t>-th feature of main entity </a:t>
            </a:r>
            <a:r>
              <a:rPr lang="en-US" altLang="en-US" i="1">
                <a:solidFill>
                  <a:srgbClr val="FF0000"/>
                </a:solidFill>
                <a:latin typeface="Times New Roman" panose="02020603050405020304" pitchFamily="18" charset="0"/>
                <a:cs typeface="Times New Roman" panose="02020603050405020304" pitchFamily="18" charset="0"/>
              </a:rPr>
              <a:t>m</a:t>
            </a:r>
          </a:p>
        </p:txBody>
      </p:sp>
      <p:sp>
        <p:nvSpPr>
          <p:cNvPr id="15" name="Rounded Rectangle 14"/>
          <p:cNvSpPr/>
          <p:nvPr/>
        </p:nvSpPr>
        <p:spPr>
          <a:xfrm>
            <a:off x="5929313" y="2521903"/>
            <a:ext cx="455612" cy="442912"/>
          </a:xfrm>
          <a:prstGeom prst="roundRect">
            <a:avLst/>
          </a:prstGeom>
          <a:noFill/>
          <a:ln w="25400">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Connector 15"/>
          <p:cNvCxnSpPr>
            <a:stCxn id="15" idx="2"/>
          </p:cNvCxnSpPr>
          <p:nvPr/>
        </p:nvCxnSpPr>
        <p:spPr>
          <a:xfrm>
            <a:off x="6156325" y="2964815"/>
            <a:ext cx="298450" cy="400050"/>
          </a:xfrm>
          <a:prstGeom prst="line">
            <a:avLst/>
          </a:prstGeom>
          <a:ln>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auto">
          <a:xfrm>
            <a:off x="5735638" y="3323590"/>
            <a:ext cx="3290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i="1">
                <a:solidFill>
                  <a:srgbClr val="FF0000"/>
                </a:solidFill>
                <a:latin typeface="Times New Roman" panose="02020603050405020304" pitchFamily="18" charset="0"/>
                <a:cs typeface="Times New Roman" panose="02020603050405020304" pitchFamily="18" charset="0"/>
              </a:rPr>
              <a:t>k</a:t>
            </a:r>
            <a:r>
              <a:rPr lang="en-US" altLang="en-US">
                <a:solidFill>
                  <a:srgbClr val="FF0000"/>
                </a:solidFill>
              </a:rPr>
              <a:t>-th feature of related entity </a:t>
            </a:r>
            <a:r>
              <a:rPr lang="en-US" altLang="en-US" i="1">
                <a:solidFill>
                  <a:srgbClr val="FF0000"/>
                </a:solidFill>
                <a:latin typeface="Times New Roman" panose="02020603050405020304" pitchFamily="18" charset="0"/>
                <a:cs typeface="Times New Roman" panose="02020603050405020304" pitchFamily="18" charset="0"/>
              </a:rPr>
              <a:t>r</a:t>
            </a:r>
          </a:p>
        </p:txBody>
      </p:sp>
      <p:sp>
        <p:nvSpPr>
          <p:cNvPr id="18" name="Rounded Rectangle 17"/>
          <p:cNvSpPr/>
          <p:nvPr/>
        </p:nvSpPr>
        <p:spPr>
          <a:xfrm>
            <a:off x="4383088" y="2521903"/>
            <a:ext cx="455612" cy="442912"/>
          </a:xfrm>
          <a:prstGeom prst="roundRect">
            <a:avLst/>
          </a:prstGeom>
          <a:noFill/>
          <a:ln w="25400">
            <a:solidFill>
              <a:schemeClr val="accent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888444007"/>
              </p:ext>
            </p:extLst>
          </p:nvPr>
        </p:nvGraphicFramePr>
        <p:xfrm>
          <a:off x="2378710" y="3917950"/>
          <a:ext cx="301625" cy="355600"/>
        </p:xfrm>
        <a:graphic>
          <a:graphicData uri="http://schemas.openxmlformats.org/presentationml/2006/ole">
            <mc:AlternateContent xmlns:mc="http://schemas.openxmlformats.org/markup-compatibility/2006">
              <mc:Choice xmlns:v="urn:schemas-microsoft-com:vml" Requires="v">
                <p:oleObj spid="_x0000_s6784" name="Equation" r:id="rId4" imgW="139700" imgH="165100" progId="Equation.3">
                  <p:embed/>
                </p:oleObj>
              </mc:Choice>
              <mc:Fallback>
                <p:oleObj name="Equation" r:id="rId4" imgW="139700" imgH="165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710" y="3917950"/>
                        <a:ext cx="3016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78263" y="4830443"/>
            <a:ext cx="39624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396717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par>
                                <p:cTn id="28" presetID="9"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nodeType="clickEffect">
                                  <p:stCondLst>
                                    <p:cond delay="0"/>
                                  </p:stCondLst>
                                  <p:childTnLst>
                                    <p:animEffect transition="out" filter="dissolv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9"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par>
                                <p:cTn id="48" presetID="9"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1" nodeType="clickEffect">
                                  <p:stCondLst>
                                    <p:cond delay="0"/>
                                  </p:stCondLst>
                                  <p:childTnLst>
                                    <p:animEffect transition="out" filter="dissolv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9"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dissolve">
                                      <p:cBhvr>
                                        <p:cTn id="67" dur="500"/>
                                        <p:tgtEl>
                                          <p:spTgt spid="18"/>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1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7">
                                            <p:txEl>
                                              <p:pRg st="4" end="4"/>
                                            </p:txEl>
                                          </p:spTgt>
                                        </p:tgtEl>
                                        <p:attrNameLst>
                                          <p:attrName>style.visibility</p:attrName>
                                        </p:attrNameLst>
                                      </p:cBhvr>
                                      <p:to>
                                        <p:strVal val="visible"/>
                                      </p:to>
                                    </p:set>
                                    <p:animEffect transition="in" filter="dissolve">
                                      <p:cBhvr>
                                        <p:cTn id="74" dur="500"/>
                                        <p:tgtEl>
                                          <p:spTgt spid="7">
                                            <p:txEl>
                                              <p:pRg st="4" end="4"/>
                                            </p:txEl>
                                          </p:spTgt>
                                        </p:tgtEl>
                                      </p:cBhvr>
                                    </p:animEffect>
                                  </p:childTnLst>
                                </p:cTn>
                              </p:par>
                              <p:par>
                                <p:cTn id="75" presetID="9"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dissolv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7">
                                            <p:txEl>
                                              <p:pRg st="6" end="6"/>
                                            </p:txEl>
                                          </p:spTgt>
                                        </p:tgtEl>
                                        <p:attrNameLst>
                                          <p:attrName>style.visibility</p:attrName>
                                        </p:attrNameLst>
                                      </p:cBhvr>
                                      <p:to>
                                        <p:strVal val="visible"/>
                                      </p:to>
                                    </p:set>
                                    <p:animEffect transition="in" filter="dissolve">
                                      <p:cBhvr>
                                        <p:cTn id="82" dur="500"/>
                                        <p:tgtEl>
                                          <p:spTgt spid="7">
                                            <p:txEl>
                                              <p:pRg st="6" end="6"/>
                                            </p:txEl>
                                          </p:spTgt>
                                        </p:tgtEl>
                                      </p:cBhvr>
                                    </p:animEffect>
                                  </p:childTnLst>
                                </p:cTn>
                              </p:par>
                              <p:par>
                                <p:cTn id="83" presetID="9"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dissolve">
                                      <p:cBhvr>
                                        <p:cTn id="8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p:bldP spid="11" grpId="1"/>
      <p:bldP spid="12" grpId="0" animBg="1"/>
      <p:bldP spid="12" grpId="1" animBg="1"/>
      <p:bldP spid="14" grpId="0"/>
      <p:bldP spid="14" grpId="1"/>
      <p:bldP spid="15" grpId="0" animBg="1"/>
      <p:bldP spid="15" grpId="1" animBg="1"/>
      <p:bldP spid="17" grpId="0"/>
      <p:bldP spid="17" grpId="1"/>
      <p:bldP spid="18" grpId="0" animBg="1"/>
      <p:bldP spid="18"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CTR incorporation</a:t>
            </a:r>
            <a:endParaRPr lang="en-US" dirty="0"/>
          </a:p>
        </p:txBody>
      </p:sp>
      <p:sp>
        <p:nvSpPr>
          <p:cNvPr id="3" name="Content Placeholder 2"/>
          <p:cNvSpPr>
            <a:spLocks noGrp="1"/>
          </p:cNvSpPr>
          <p:nvPr>
            <p:ph idx="1"/>
          </p:nvPr>
        </p:nvSpPr>
        <p:spPr/>
        <p:txBody>
          <a:bodyPr/>
          <a:lstStyle/>
          <a:p>
            <a:r>
              <a:rPr lang="en-US" altLang="en-US" dirty="0"/>
              <a:t>Trilinear function contributes an important indicator to entity recommendation, especially for rare/new </a:t>
            </a:r>
            <a:r>
              <a:rPr lang="en-US" altLang="en-US" dirty="0" smtClean="0"/>
              <a:t>entities</a:t>
            </a:r>
          </a:p>
          <a:p>
            <a:r>
              <a:rPr lang="en-US" altLang="en-US" dirty="0" smtClean="0"/>
              <a:t>To </a:t>
            </a:r>
            <a:r>
              <a:rPr lang="en-US" altLang="en-US" dirty="0"/>
              <a:t>further enhance recommendation on popular entities:</a:t>
            </a:r>
          </a:p>
          <a:p>
            <a:pPr marL="742950" lvl="1" indent="-342900"/>
            <a:r>
              <a:rPr lang="en-US" altLang="en-US" b="1" dirty="0"/>
              <a:t>CTR</a:t>
            </a:r>
            <a:r>
              <a:rPr lang="en-US" altLang="en-US" dirty="0"/>
              <a:t>(</a:t>
            </a:r>
            <a:r>
              <a:rPr lang="en-US" altLang="en-US" i="1" dirty="0">
                <a:latin typeface="Times New Roman" panose="02020603050405020304" pitchFamily="18" charset="0"/>
                <a:cs typeface="Times New Roman" panose="02020603050405020304" pitchFamily="18" charset="0"/>
              </a:rPr>
              <a:t>r</a:t>
            </a:r>
            <a:r>
              <a:rPr lang="en-US" altLang="en-US" dirty="0"/>
              <a:t>): CTRs on related entities</a:t>
            </a:r>
          </a:p>
          <a:p>
            <a:pPr marL="742950" lvl="1" indent="-342900"/>
            <a:r>
              <a:rPr lang="en-US" altLang="en-US" b="1" dirty="0"/>
              <a:t>CTR</a:t>
            </a:r>
            <a:r>
              <a:rPr lang="en-US" altLang="en-US" dirty="0"/>
              <a:t>(</a:t>
            </a:r>
            <a:r>
              <a:rPr lang="en-US" altLang="en-US" i="1" dirty="0" err="1">
                <a:latin typeface="Times New Roman" panose="02020603050405020304" pitchFamily="18" charset="0"/>
                <a:cs typeface="Times New Roman" panose="02020603050405020304" pitchFamily="18" charset="0"/>
              </a:rPr>
              <a:t>m,r</a:t>
            </a:r>
            <a:r>
              <a:rPr lang="en-US" altLang="en-US" dirty="0"/>
              <a:t>): CTRs on related entities specific to main entity </a:t>
            </a:r>
            <a:r>
              <a:rPr lang="en-US" altLang="en-US" i="1" dirty="0">
                <a:latin typeface="Times New Roman" panose="02020603050405020304" pitchFamily="18" charset="0"/>
                <a:cs typeface="Times New Roman" panose="02020603050405020304" pitchFamily="18" charset="0"/>
              </a:rPr>
              <a:t>m</a:t>
            </a:r>
          </a:p>
          <a:p>
            <a:pPr marL="742950" lvl="1" indent="-342900"/>
            <a:r>
              <a:rPr lang="en-US" altLang="en-US" b="1" dirty="0"/>
              <a:t>CTR</a:t>
            </a:r>
            <a:r>
              <a:rPr lang="en-US" altLang="en-US" dirty="0"/>
              <a:t>(</a:t>
            </a:r>
            <a:r>
              <a:rPr lang="en-US" altLang="en-US" i="1" dirty="0" err="1">
                <a:latin typeface="Times New Roman" panose="02020603050405020304" pitchFamily="18" charset="0"/>
                <a:cs typeface="Times New Roman" panose="02020603050405020304" pitchFamily="18" charset="0"/>
              </a:rPr>
              <a:t>u,m,r</a:t>
            </a:r>
            <a:r>
              <a:rPr lang="en-US" altLang="en-US" dirty="0"/>
              <a:t>): CTRs on related entities specific to user </a:t>
            </a:r>
            <a:r>
              <a:rPr lang="en-US" altLang="en-US" i="1" dirty="0">
                <a:latin typeface="Times New Roman" panose="02020603050405020304" pitchFamily="18" charset="0"/>
                <a:cs typeface="Times New Roman" panose="02020603050405020304" pitchFamily="18" charset="0"/>
              </a:rPr>
              <a:t>u</a:t>
            </a:r>
            <a:r>
              <a:rPr lang="en-US" altLang="en-US" dirty="0"/>
              <a:t> &amp; main entity </a:t>
            </a:r>
            <a:r>
              <a:rPr lang="en-US" altLang="en-US" i="1" dirty="0">
                <a:latin typeface="Times New Roman" panose="02020603050405020304" pitchFamily="18" charset="0"/>
                <a:cs typeface="Times New Roman" panose="02020603050405020304" pitchFamily="18" charset="0"/>
              </a:rPr>
              <a:t>m</a:t>
            </a:r>
          </a:p>
          <a:p>
            <a:r>
              <a:rPr lang="en-US" altLang="en-US" dirty="0" smtClean="0"/>
              <a:t>Integration</a:t>
            </a:r>
            <a:r>
              <a:rPr lang="en-US" altLang="en-US" dirty="0"/>
              <a:t>:</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426" y="4813880"/>
            <a:ext cx="51022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7336663" y="5045655"/>
            <a:ext cx="519113" cy="355600"/>
          </a:xfrm>
          <a:prstGeom prst="roundRect">
            <a:avLst/>
          </a:prstGeom>
          <a:noFill/>
          <a:ln w="25400">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 name="Straight Connector 7"/>
          <p:cNvCxnSpPr>
            <a:stCxn id="7" idx="2"/>
          </p:cNvCxnSpPr>
          <p:nvPr/>
        </p:nvCxnSpPr>
        <p:spPr>
          <a:xfrm flipH="1">
            <a:off x="7420801" y="5401255"/>
            <a:ext cx="176212" cy="209550"/>
          </a:xfrm>
          <a:prstGeom prst="line">
            <a:avLst/>
          </a:prstGeom>
          <a:ln>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TextBox 8"/>
          <p:cNvSpPr txBox="1">
            <a:spLocks noChangeArrowheads="1"/>
          </p:cNvSpPr>
          <p:nvPr/>
        </p:nvSpPr>
        <p:spPr bwMode="auto">
          <a:xfrm>
            <a:off x="7125526" y="5548893"/>
            <a:ext cx="2998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CTR feature vector</a:t>
            </a:r>
            <a:endParaRPr lang="en-US" altLang="en-US" i="1">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7038213" y="5048830"/>
            <a:ext cx="215900" cy="354013"/>
          </a:xfrm>
          <a:prstGeom prst="roundRect">
            <a:avLst/>
          </a:prstGeom>
          <a:noFill/>
          <a:ln w="25400">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1" name="Straight Connector 10"/>
          <p:cNvCxnSpPr>
            <a:stCxn id="10" idx="2"/>
          </p:cNvCxnSpPr>
          <p:nvPr/>
        </p:nvCxnSpPr>
        <p:spPr>
          <a:xfrm flipH="1">
            <a:off x="7011226" y="5402843"/>
            <a:ext cx="134937" cy="220662"/>
          </a:xfrm>
          <a:prstGeom prst="line">
            <a:avLst/>
          </a:prstGeom>
          <a:ln>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TextBox 11"/>
          <p:cNvSpPr txBox="1">
            <a:spLocks noChangeArrowheads="1"/>
          </p:cNvSpPr>
          <p:nvPr/>
        </p:nvSpPr>
        <p:spPr bwMode="auto">
          <a:xfrm>
            <a:off x="6377813" y="5523493"/>
            <a:ext cx="299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weight vector</a:t>
            </a:r>
            <a:endParaRPr lang="en-US" altLang="en-US" i="1">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187307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9"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dissolv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P spid="9" grpId="1"/>
      <p:bldP spid="10" grpId="0" animBg="1"/>
      <p:bldP spid="12"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Learning from entity pane log</a:t>
            </a:r>
            <a:endParaRPr lang="en-US" dirty="0"/>
          </a:p>
        </p:txBody>
      </p:sp>
      <p:sp>
        <p:nvSpPr>
          <p:cNvPr id="3" name="Content Placeholder 2"/>
          <p:cNvSpPr>
            <a:spLocks noGrp="1"/>
          </p:cNvSpPr>
          <p:nvPr>
            <p:ph idx="1"/>
          </p:nvPr>
        </p:nvSpPr>
        <p:spPr/>
        <p:txBody>
          <a:bodyPr/>
          <a:lstStyle/>
          <a:p>
            <a:r>
              <a:rPr lang="en-US" altLang="en-US" dirty="0"/>
              <a:t>Clicks on entity pane</a:t>
            </a:r>
          </a:p>
          <a:p>
            <a:pPr lvl="1"/>
            <a:r>
              <a:rPr lang="en-US" altLang="en-US" dirty="0"/>
              <a:t>Positive feedback from users</a:t>
            </a:r>
          </a:p>
          <a:p>
            <a:endParaRPr lang="en-US" altLang="en-US" dirty="0"/>
          </a:p>
          <a:p>
            <a:r>
              <a:rPr lang="en-US" altLang="en-US" dirty="0"/>
              <a:t>Negative feedback is missing</a:t>
            </a:r>
          </a:p>
          <a:p>
            <a:pPr lvl="1"/>
            <a:r>
              <a:rPr lang="en-US" altLang="en-US" dirty="0"/>
              <a:t>Users didn’t click recommended entities for different reasons</a:t>
            </a:r>
          </a:p>
          <a:p>
            <a:endParaRPr lang="en-US" altLang="en-US" dirty="0"/>
          </a:p>
          <a:p>
            <a:r>
              <a:rPr lang="en-US" altLang="en-US" b="1" dirty="0"/>
              <a:t>Solution</a:t>
            </a:r>
            <a:r>
              <a:rPr lang="en-US" altLang="en-US" dirty="0"/>
              <a:t>: we use entity pairs as training data instead of individual entities</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202</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22929004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Constructing training data</a:t>
            </a:r>
            <a:endParaRPr lang="en-US" dirty="0"/>
          </a:p>
        </p:txBody>
      </p:sp>
      <p:sp>
        <p:nvSpPr>
          <p:cNvPr id="3" name="Content Placeholder 2"/>
          <p:cNvSpPr>
            <a:spLocks noGrp="1"/>
          </p:cNvSpPr>
          <p:nvPr>
            <p:ph idx="1"/>
          </p:nvPr>
        </p:nvSpPr>
        <p:spPr/>
        <p:txBody>
          <a:bodyPr/>
          <a:lstStyle/>
          <a:p>
            <a:r>
              <a:rPr lang="en-US" altLang="en-US" dirty="0"/>
              <a:t>Assumption</a:t>
            </a:r>
          </a:p>
          <a:p>
            <a:pPr lvl="1"/>
            <a:r>
              <a:rPr lang="en-US" altLang="en-US" dirty="0"/>
              <a:t>Users prefer the related entities they clicked over all the other suggestions</a:t>
            </a:r>
          </a:p>
          <a:p>
            <a:pPr lvl="1"/>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203</a:t>
            </a:fld>
            <a:endParaRPr lang="en-US"/>
          </a:p>
        </p:txBody>
      </p:sp>
      <p:graphicFrame>
        <p:nvGraphicFramePr>
          <p:cNvPr id="6" name="Content Placeholder 3"/>
          <p:cNvGraphicFramePr>
            <a:graphicFrameLocks/>
          </p:cNvGraphicFramePr>
          <p:nvPr>
            <p:extLst>
              <p:ext uri="{D42A27DB-BD31-4B8C-83A1-F6EECF244321}">
                <p14:modId xmlns:p14="http://schemas.microsoft.com/office/powerpoint/2010/main" val="4261951496"/>
              </p:ext>
            </p:extLst>
          </p:nvPr>
        </p:nvGraphicFramePr>
        <p:xfrm>
          <a:off x="2196738" y="3228658"/>
          <a:ext cx="7069138" cy="2438400"/>
        </p:xfrm>
        <a:graphic>
          <a:graphicData uri="http://schemas.openxmlformats.org/drawingml/2006/table">
            <a:tbl>
              <a:tblPr firstRow="1" bandRow="1"/>
              <a:tblGrid>
                <a:gridCol w="818300"/>
                <a:gridCol w="1420259"/>
                <a:gridCol w="1885103"/>
                <a:gridCol w="1636375"/>
                <a:gridCol w="615277"/>
                <a:gridCol w="693824"/>
              </a:tblGrid>
              <a:tr h="304800">
                <a:tc>
                  <a:txBody>
                    <a:bodyPr/>
                    <a:lstStyle>
                      <a:lvl1pPr marL="0" algn="l" defTabSz="457200" rtl="0" eaLnBrk="1" latinLnBrk="0" hangingPunct="1">
                        <a:defRPr sz="1800" b="1" kern="1200">
                          <a:solidFill>
                            <a:schemeClr val="lt1"/>
                          </a:solidFill>
                          <a:latin typeface="Tw Cen MT"/>
                        </a:defRPr>
                      </a:lvl1pPr>
                      <a:lvl2pPr marL="457200" algn="l" defTabSz="457200" rtl="0" eaLnBrk="1" latinLnBrk="0" hangingPunct="1">
                        <a:defRPr sz="1800" b="1" kern="1200">
                          <a:solidFill>
                            <a:schemeClr val="lt1"/>
                          </a:solidFill>
                          <a:latin typeface="Tw Cen MT"/>
                        </a:defRPr>
                      </a:lvl2pPr>
                      <a:lvl3pPr marL="914400" algn="l" defTabSz="457200" rtl="0" eaLnBrk="1" latinLnBrk="0" hangingPunct="1">
                        <a:defRPr sz="1800" b="1" kern="1200">
                          <a:solidFill>
                            <a:schemeClr val="lt1"/>
                          </a:solidFill>
                          <a:latin typeface="Tw Cen MT"/>
                        </a:defRPr>
                      </a:lvl3pPr>
                      <a:lvl4pPr marL="1371600" algn="l" defTabSz="457200" rtl="0" eaLnBrk="1" latinLnBrk="0" hangingPunct="1">
                        <a:defRPr sz="1800" b="1" kern="1200">
                          <a:solidFill>
                            <a:schemeClr val="lt1"/>
                          </a:solidFill>
                          <a:latin typeface="Tw Cen MT"/>
                        </a:defRPr>
                      </a:lvl4pPr>
                      <a:lvl5pPr marL="1828800" algn="l" defTabSz="457200" rtl="0" eaLnBrk="1" latinLnBrk="0" hangingPunct="1">
                        <a:defRPr sz="1800" b="1" kern="1200">
                          <a:solidFill>
                            <a:schemeClr val="lt1"/>
                          </a:solidFill>
                          <a:latin typeface="Tw Cen MT"/>
                        </a:defRPr>
                      </a:lvl5pPr>
                      <a:lvl6pPr marL="2286000" algn="l" defTabSz="457200" rtl="0" eaLnBrk="1" latinLnBrk="0" hangingPunct="1">
                        <a:defRPr sz="1800" b="1" kern="1200">
                          <a:solidFill>
                            <a:schemeClr val="lt1"/>
                          </a:solidFill>
                          <a:latin typeface="Tw Cen MT"/>
                        </a:defRPr>
                      </a:lvl6pPr>
                      <a:lvl7pPr marL="2743200" algn="l" defTabSz="457200" rtl="0" eaLnBrk="1" latinLnBrk="0" hangingPunct="1">
                        <a:defRPr sz="1800" b="1" kern="1200">
                          <a:solidFill>
                            <a:schemeClr val="lt1"/>
                          </a:solidFill>
                          <a:latin typeface="Tw Cen MT"/>
                        </a:defRPr>
                      </a:lvl7pPr>
                      <a:lvl8pPr marL="3200400" algn="l" defTabSz="457200" rtl="0" eaLnBrk="1" latinLnBrk="0" hangingPunct="1">
                        <a:defRPr sz="1800" b="1" kern="1200">
                          <a:solidFill>
                            <a:schemeClr val="lt1"/>
                          </a:solidFill>
                          <a:latin typeface="Tw Cen MT"/>
                        </a:defRPr>
                      </a:lvl8pPr>
                      <a:lvl9pPr marL="3657600" algn="l" defTabSz="457200" rtl="0" eaLnBrk="1" latinLnBrk="0" hangingPunct="1">
                        <a:defRPr sz="1800" b="1" kern="1200">
                          <a:solidFill>
                            <a:schemeClr val="lt1"/>
                          </a:solidFill>
                          <a:latin typeface="Tw Cen MT"/>
                        </a:defRPr>
                      </a:lvl9pPr>
                    </a:lstStyle>
                    <a:p>
                      <a:pPr algn="ctr"/>
                      <a:r>
                        <a:rPr lang="en-US" sz="1400" dirty="0" smtClean="0"/>
                        <a:t>User ID</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4B6D2"/>
                    </a:solidFill>
                  </a:tcPr>
                </a:tc>
                <a:tc>
                  <a:txBody>
                    <a:bodyPr/>
                    <a:lstStyle>
                      <a:lvl1pPr marL="0" algn="l" defTabSz="457200" rtl="0" eaLnBrk="1" latinLnBrk="0" hangingPunct="1">
                        <a:defRPr sz="1800" b="1" kern="1200">
                          <a:solidFill>
                            <a:schemeClr val="lt1"/>
                          </a:solidFill>
                          <a:latin typeface="Tw Cen MT"/>
                        </a:defRPr>
                      </a:lvl1pPr>
                      <a:lvl2pPr marL="457200" algn="l" defTabSz="457200" rtl="0" eaLnBrk="1" latinLnBrk="0" hangingPunct="1">
                        <a:defRPr sz="1800" b="1" kern="1200">
                          <a:solidFill>
                            <a:schemeClr val="lt1"/>
                          </a:solidFill>
                          <a:latin typeface="Tw Cen MT"/>
                        </a:defRPr>
                      </a:lvl2pPr>
                      <a:lvl3pPr marL="914400" algn="l" defTabSz="457200" rtl="0" eaLnBrk="1" latinLnBrk="0" hangingPunct="1">
                        <a:defRPr sz="1800" b="1" kern="1200">
                          <a:solidFill>
                            <a:schemeClr val="lt1"/>
                          </a:solidFill>
                          <a:latin typeface="Tw Cen MT"/>
                        </a:defRPr>
                      </a:lvl3pPr>
                      <a:lvl4pPr marL="1371600" algn="l" defTabSz="457200" rtl="0" eaLnBrk="1" latinLnBrk="0" hangingPunct="1">
                        <a:defRPr sz="1800" b="1" kern="1200">
                          <a:solidFill>
                            <a:schemeClr val="lt1"/>
                          </a:solidFill>
                          <a:latin typeface="Tw Cen MT"/>
                        </a:defRPr>
                      </a:lvl4pPr>
                      <a:lvl5pPr marL="1828800" algn="l" defTabSz="457200" rtl="0" eaLnBrk="1" latinLnBrk="0" hangingPunct="1">
                        <a:defRPr sz="1800" b="1" kern="1200">
                          <a:solidFill>
                            <a:schemeClr val="lt1"/>
                          </a:solidFill>
                          <a:latin typeface="Tw Cen MT"/>
                        </a:defRPr>
                      </a:lvl5pPr>
                      <a:lvl6pPr marL="2286000" algn="l" defTabSz="457200" rtl="0" eaLnBrk="1" latinLnBrk="0" hangingPunct="1">
                        <a:defRPr sz="1800" b="1" kern="1200">
                          <a:solidFill>
                            <a:schemeClr val="lt1"/>
                          </a:solidFill>
                          <a:latin typeface="Tw Cen MT"/>
                        </a:defRPr>
                      </a:lvl6pPr>
                      <a:lvl7pPr marL="2743200" algn="l" defTabSz="457200" rtl="0" eaLnBrk="1" latinLnBrk="0" hangingPunct="1">
                        <a:defRPr sz="1800" b="1" kern="1200">
                          <a:solidFill>
                            <a:schemeClr val="lt1"/>
                          </a:solidFill>
                          <a:latin typeface="Tw Cen MT"/>
                        </a:defRPr>
                      </a:lvl7pPr>
                      <a:lvl8pPr marL="3200400" algn="l" defTabSz="457200" rtl="0" eaLnBrk="1" latinLnBrk="0" hangingPunct="1">
                        <a:defRPr sz="1800" b="1" kern="1200">
                          <a:solidFill>
                            <a:schemeClr val="lt1"/>
                          </a:solidFill>
                          <a:latin typeface="Tw Cen MT"/>
                        </a:defRPr>
                      </a:lvl8pPr>
                      <a:lvl9pPr marL="3657600" algn="l" defTabSz="457200" rtl="0" eaLnBrk="1" latinLnBrk="0" hangingPunct="1">
                        <a:defRPr sz="1800" b="1" kern="1200">
                          <a:solidFill>
                            <a:schemeClr val="lt1"/>
                          </a:solidFill>
                          <a:latin typeface="Tw Cen MT"/>
                        </a:defRPr>
                      </a:lvl9pPr>
                    </a:lstStyle>
                    <a:p>
                      <a:pPr algn="ctr"/>
                      <a:r>
                        <a:rPr lang="en-US" sz="1400" dirty="0" smtClean="0"/>
                        <a:t>Time</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4B6D2"/>
                    </a:solidFill>
                  </a:tcPr>
                </a:tc>
                <a:tc>
                  <a:txBody>
                    <a:bodyPr/>
                    <a:lstStyle>
                      <a:lvl1pPr marL="0" algn="l" defTabSz="457200" rtl="0" eaLnBrk="1" latinLnBrk="0" hangingPunct="1">
                        <a:defRPr sz="1800" b="1" kern="1200">
                          <a:solidFill>
                            <a:schemeClr val="lt1"/>
                          </a:solidFill>
                          <a:latin typeface="Tw Cen MT"/>
                        </a:defRPr>
                      </a:lvl1pPr>
                      <a:lvl2pPr marL="457200" algn="l" defTabSz="457200" rtl="0" eaLnBrk="1" latinLnBrk="0" hangingPunct="1">
                        <a:defRPr sz="1800" b="1" kern="1200">
                          <a:solidFill>
                            <a:schemeClr val="lt1"/>
                          </a:solidFill>
                          <a:latin typeface="Tw Cen MT"/>
                        </a:defRPr>
                      </a:lvl2pPr>
                      <a:lvl3pPr marL="914400" algn="l" defTabSz="457200" rtl="0" eaLnBrk="1" latinLnBrk="0" hangingPunct="1">
                        <a:defRPr sz="1800" b="1" kern="1200">
                          <a:solidFill>
                            <a:schemeClr val="lt1"/>
                          </a:solidFill>
                          <a:latin typeface="Tw Cen MT"/>
                        </a:defRPr>
                      </a:lvl3pPr>
                      <a:lvl4pPr marL="1371600" algn="l" defTabSz="457200" rtl="0" eaLnBrk="1" latinLnBrk="0" hangingPunct="1">
                        <a:defRPr sz="1800" b="1" kern="1200">
                          <a:solidFill>
                            <a:schemeClr val="lt1"/>
                          </a:solidFill>
                          <a:latin typeface="Tw Cen MT"/>
                        </a:defRPr>
                      </a:lvl4pPr>
                      <a:lvl5pPr marL="1828800" algn="l" defTabSz="457200" rtl="0" eaLnBrk="1" latinLnBrk="0" hangingPunct="1">
                        <a:defRPr sz="1800" b="1" kern="1200">
                          <a:solidFill>
                            <a:schemeClr val="lt1"/>
                          </a:solidFill>
                          <a:latin typeface="Tw Cen MT"/>
                        </a:defRPr>
                      </a:lvl5pPr>
                      <a:lvl6pPr marL="2286000" algn="l" defTabSz="457200" rtl="0" eaLnBrk="1" latinLnBrk="0" hangingPunct="1">
                        <a:defRPr sz="1800" b="1" kern="1200">
                          <a:solidFill>
                            <a:schemeClr val="lt1"/>
                          </a:solidFill>
                          <a:latin typeface="Tw Cen MT"/>
                        </a:defRPr>
                      </a:lvl6pPr>
                      <a:lvl7pPr marL="2743200" algn="l" defTabSz="457200" rtl="0" eaLnBrk="1" latinLnBrk="0" hangingPunct="1">
                        <a:defRPr sz="1800" b="1" kern="1200">
                          <a:solidFill>
                            <a:schemeClr val="lt1"/>
                          </a:solidFill>
                          <a:latin typeface="Tw Cen MT"/>
                        </a:defRPr>
                      </a:lvl7pPr>
                      <a:lvl8pPr marL="3200400" algn="l" defTabSz="457200" rtl="0" eaLnBrk="1" latinLnBrk="0" hangingPunct="1">
                        <a:defRPr sz="1800" b="1" kern="1200">
                          <a:solidFill>
                            <a:schemeClr val="lt1"/>
                          </a:solidFill>
                          <a:latin typeface="Tw Cen MT"/>
                        </a:defRPr>
                      </a:lvl8pPr>
                      <a:lvl9pPr marL="3657600" algn="l" defTabSz="457200" rtl="0" eaLnBrk="1" latinLnBrk="0" hangingPunct="1">
                        <a:defRPr sz="1800" b="1" kern="1200">
                          <a:solidFill>
                            <a:schemeClr val="lt1"/>
                          </a:solidFill>
                          <a:latin typeface="Tw Cen MT"/>
                        </a:defRPr>
                      </a:lvl9pPr>
                    </a:lstStyle>
                    <a:p>
                      <a:pPr algn="ctr"/>
                      <a:r>
                        <a:rPr lang="en-US" sz="1400" dirty="0" smtClean="0"/>
                        <a:t>Main</a:t>
                      </a:r>
                      <a:r>
                        <a:rPr lang="en-US" sz="1400" baseline="0" dirty="0" smtClean="0"/>
                        <a:t> entity</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4B6D2"/>
                    </a:solidFill>
                  </a:tcPr>
                </a:tc>
                <a:tc>
                  <a:txBody>
                    <a:bodyPr/>
                    <a:lstStyle>
                      <a:lvl1pPr marL="0" algn="l" defTabSz="457200" rtl="0" eaLnBrk="1" latinLnBrk="0" hangingPunct="1">
                        <a:defRPr sz="1800" b="1" kern="1200">
                          <a:solidFill>
                            <a:schemeClr val="lt1"/>
                          </a:solidFill>
                          <a:latin typeface="Tw Cen MT"/>
                        </a:defRPr>
                      </a:lvl1pPr>
                      <a:lvl2pPr marL="457200" algn="l" defTabSz="457200" rtl="0" eaLnBrk="1" latinLnBrk="0" hangingPunct="1">
                        <a:defRPr sz="1800" b="1" kern="1200">
                          <a:solidFill>
                            <a:schemeClr val="lt1"/>
                          </a:solidFill>
                          <a:latin typeface="Tw Cen MT"/>
                        </a:defRPr>
                      </a:lvl2pPr>
                      <a:lvl3pPr marL="914400" algn="l" defTabSz="457200" rtl="0" eaLnBrk="1" latinLnBrk="0" hangingPunct="1">
                        <a:defRPr sz="1800" b="1" kern="1200">
                          <a:solidFill>
                            <a:schemeClr val="lt1"/>
                          </a:solidFill>
                          <a:latin typeface="Tw Cen MT"/>
                        </a:defRPr>
                      </a:lvl3pPr>
                      <a:lvl4pPr marL="1371600" algn="l" defTabSz="457200" rtl="0" eaLnBrk="1" latinLnBrk="0" hangingPunct="1">
                        <a:defRPr sz="1800" b="1" kern="1200">
                          <a:solidFill>
                            <a:schemeClr val="lt1"/>
                          </a:solidFill>
                          <a:latin typeface="Tw Cen MT"/>
                        </a:defRPr>
                      </a:lvl4pPr>
                      <a:lvl5pPr marL="1828800" algn="l" defTabSz="457200" rtl="0" eaLnBrk="1" latinLnBrk="0" hangingPunct="1">
                        <a:defRPr sz="1800" b="1" kern="1200">
                          <a:solidFill>
                            <a:schemeClr val="lt1"/>
                          </a:solidFill>
                          <a:latin typeface="Tw Cen MT"/>
                        </a:defRPr>
                      </a:lvl5pPr>
                      <a:lvl6pPr marL="2286000" algn="l" defTabSz="457200" rtl="0" eaLnBrk="1" latinLnBrk="0" hangingPunct="1">
                        <a:defRPr sz="1800" b="1" kern="1200">
                          <a:solidFill>
                            <a:schemeClr val="lt1"/>
                          </a:solidFill>
                          <a:latin typeface="Tw Cen MT"/>
                        </a:defRPr>
                      </a:lvl6pPr>
                      <a:lvl7pPr marL="2743200" algn="l" defTabSz="457200" rtl="0" eaLnBrk="1" latinLnBrk="0" hangingPunct="1">
                        <a:defRPr sz="1800" b="1" kern="1200">
                          <a:solidFill>
                            <a:schemeClr val="lt1"/>
                          </a:solidFill>
                          <a:latin typeface="Tw Cen MT"/>
                        </a:defRPr>
                      </a:lvl7pPr>
                      <a:lvl8pPr marL="3200400" algn="l" defTabSz="457200" rtl="0" eaLnBrk="1" latinLnBrk="0" hangingPunct="1">
                        <a:defRPr sz="1800" b="1" kern="1200">
                          <a:solidFill>
                            <a:schemeClr val="lt1"/>
                          </a:solidFill>
                          <a:latin typeface="Tw Cen MT"/>
                        </a:defRPr>
                      </a:lvl8pPr>
                      <a:lvl9pPr marL="3657600" algn="l" defTabSz="457200" rtl="0" eaLnBrk="1" latinLnBrk="0" hangingPunct="1">
                        <a:defRPr sz="1800" b="1" kern="1200">
                          <a:solidFill>
                            <a:schemeClr val="lt1"/>
                          </a:solidFill>
                          <a:latin typeface="Tw Cen MT"/>
                        </a:defRPr>
                      </a:lvl9pPr>
                    </a:lstStyle>
                    <a:p>
                      <a:pPr algn="ctr"/>
                      <a:r>
                        <a:rPr lang="en-US" sz="1400" dirty="0" smtClean="0"/>
                        <a:t>Related</a:t>
                      </a:r>
                      <a:r>
                        <a:rPr lang="en-US" sz="1400" baseline="0" dirty="0" smtClean="0"/>
                        <a:t> entity</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4B6D2"/>
                    </a:solidFill>
                  </a:tcPr>
                </a:tc>
                <a:tc>
                  <a:txBody>
                    <a:bodyPr/>
                    <a:lstStyle>
                      <a:lvl1pPr marL="0" algn="l" defTabSz="457200" rtl="0" eaLnBrk="1" latinLnBrk="0" hangingPunct="1">
                        <a:defRPr sz="1800" b="1" kern="1200">
                          <a:solidFill>
                            <a:schemeClr val="lt1"/>
                          </a:solidFill>
                          <a:latin typeface="Tw Cen MT"/>
                        </a:defRPr>
                      </a:lvl1pPr>
                      <a:lvl2pPr marL="457200" algn="l" defTabSz="457200" rtl="0" eaLnBrk="1" latinLnBrk="0" hangingPunct="1">
                        <a:defRPr sz="1800" b="1" kern="1200">
                          <a:solidFill>
                            <a:schemeClr val="lt1"/>
                          </a:solidFill>
                          <a:latin typeface="Tw Cen MT"/>
                        </a:defRPr>
                      </a:lvl2pPr>
                      <a:lvl3pPr marL="914400" algn="l" defTabSz="457200" rtl="0" eaLnBrk="1" latinLnBrk="0" hangingPunct="1">
                        <a:defRPr sz="1800" b="1" kern="1200">
                          <a:solidFill>
                            <a:schemeClr val="lt1"/>
                          </a:solidFill>
                          <a:latin typeface="Tw Cen MT"/>
                        </a:defRPr>
                      </a:lvl3pPr>
                      <a:lvl4pPr marL="1371600" algn="l" defTabSz="457200" rtl="0" eaLnBrk="1" latinLnBrk="0" hangingPunct="1">
                        <a:defRPr sz="1800" b="1" kern="1200">
                          <a:solidFill>
                            <a:schemeClr val="lt1"/>
                          </a:solidFill>
                          <a:latin typeface="Tw Cen MT"/>
                        </a:defRPr>
                      </a:lvl4pPr>
                      <a:lvl5pPr marL="1828800" algn="l" defTabSz="457200" rtl="0" eaLnBrk="1" latinLnBrk="0" hangingPunct="1">
                        <a:defRPr sz="1800" b="1" kern="1200">
                          <a:solidFill>
                            <a:schemeClr val="lt1"/>
                          </a:solidFill>
                          <a:latin typeface="Tw Cen MT"/>
                        </a:defRPr>
                      </a:lvl5pPr>
                      <a:lvl6pPr marL="2286000" algn="l" defTabSz="457200" rtl="0" eaLnBrk="1" latinLnBrk="0" hangingPunct="1">
                        <a:defRPr sz="1800" b="1" kern="1200">
                          <a:solidFill>
                            <a:schemeClr val="lt1"/>
                          </a:solidFill>
                          <a:latin typeface="Tw Cen MT"/>
                        </a:defRPr>
                      </a:lvl6pPr>
                      <a:lvl7pPr marL="2743200" algn="l" defTabSz="457200" rtl="0" eaLnBrk="1" latinLnBrk="0" hangingPunct="1">
                        <a:defRPr sz="1800" b="1" kern="1200">
                          <a:solidFill>
                            <a:schemeClr val="lt1"/>
                          </a:solidFill>
                          <a:latin typeface="Tw Cen MT"/>
                        </a:defRPr>
                      </a:lvl7pPr>
                      <a:lvl8pPr marL="3200400" algn="l" defTabSz="457200" rtl="0" eaLnBrk="1" latinLnBrk="0" hangingPunct="1">
                        <a:defRPr sz="1800" b="1" kern="1200">
                          <a:solidFill>
                            <a:schemeClr val="lt1"/>
                          </a:solidFill>
                          <a:latin typeface="Tw Cen MT"/>
                        </a:defRPr>
                      </a:lvl8pPr>
                      <a:lvl9pPr marL="3657600" algn="l" defTabSz="457200" rtl="0" eaLnBrk="1" latinLnBrk="0" hangingPunct="1">
                        <a:defRPr sz="1800" b="1" kern="1200">
                          <a:solidFill>
                            <a:schemeClr val="lt1"/>
                          </a:solidFill>
                          <a:latin typeface="Tw Cen MT"/>
                        </a:defRPr>
                      </a:lvl9pPr>
                    </a:lstStyle>
                    <a:p>
                      <a:pPr algn="ctr"/>
                      <a:r>
                        <a:rPr lang="en-US" sz="1400" dirty="0" smtClean="0"/>
                        <a:t>Rank</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4B6D2"/>
                    </a:solidFill>
                  </a:tcPr>
                </a:tc>
                <a:tc>
                  <a:txBody>
                    <a:bodyPr/>
                    <a:lstStyle>
                      <a:lvl1pPr marL="0" algn="l" defTabSz="457200" rtl="0" eaLnBrk="1" latinLnBrk="0" hangingPunct="1">
                        <a:defRPr sz="1800" b="1" kern="1200">
                          <a:solidFill>
                            <a:schemeClr val="lt1"/>
                          </a:solidFill>
                          <a:latin typeface="Tw Cen MT"/>
                        </a:defRPr>
                      </a:lvl1pPr>
                      <a:lvl2pPr marL="457200" algn="l" defTabSz="457200" rtl="0" eaLnBrk="1" latinLnBrk="0" hangingPunct="1">
                        <a:defRPr sz="1800" b="1" kern="1200">
                          <a:solidFill>
                            <a:schemeClr val="lt1"/>
                          </a:solidFill>
                          <a:latin typeface="Tw Cen MT"/>
                        </a:defRPr>
                      </a:lvl2pPr>
                      <a:lvl3pPr marL="914400" algn="l" defTabSz="457200" rtl="0" eaLnBrk="1" latinLnBrk="0" hangingPunct="1">
                        <a:defRPr sz="1800" b="1" kern="1200">
                          <a:solidFill>
                            <a:schemeClr val="lt1"/>
                          </a:solidFill>
                          <a:latin typeface="Tw Cen MT"/>
                        </a:defRPr>
                      </a:lvl3pPr>
                      <a:lvl4pPr marL="1371600" algn="l" defTabSz="457200" rtl="0" eaLnBrk="1" latinLnBrk="0" hangingPunct="1">
                        <a:defRPr sz="1800" b="1" kern="1200">
                          <a:solidFill>
                            <a:schemeClr val="lt1"/>
                          </a:solidFill>
                          <a:latin typeface="Tw Cen MT"/>
                        </a:defRPr>
                      </a:lvl4pPr>
                      <a:lvl5pPr marL="1828800" algn="l" defTabSz="457200" rtl="0" eaLnBrk="1" latinLnBrk="0" hangingPunct="1">
                        <a:defRPr sz="1800" b="1" kern="1200">
                          <a:solidFill>
                            <a:schemeClr val="lt1"/>
                          </a:solidFill>
                          <a:latin typeface="Tw Cen MT"/>
                        </a:defRPr>
                      </a:lvl5pPr>
                      <a:lvl6pPr marL="2286000" algn="l" defTabSz="457200" rtl="0" eaLnBrk="1" latinLnBrk="0" hangingPunct="1">
                        <a:defRPr sz="1800" b="1" kern="1200">
                          <a:solidFill>
                            <a:schemeClr val="lt1"/>
                          </a:solidFill>
                          <a:latin typeface="Tw Cen MT"/>
                        </a:defRPr>
                      </a:lvl6pPr>
                      <a:lvl7pPr marL="2743200" algn="l" defTabSz="457200" rtl="0" eaLnBrk="1" latinLnBrk="0" hangingPunct="1">
                        <a:defRPr sz="1800" b="1" kern="1200">
                          <a:solidFill>
                            <a:schemeClr val="lt1"/>
                          </a:solidFill>
                          <a:latin typeface="Tw Cen MT"/>
                        </a:defRPr>
                      </a:lvl7pPr>
                      <a:lvl8pPr marL="3200400" algn="l" defTabSz="457200" rtl="0" eaLnBrk="1" latinLnBrk="0" hangingPunct="1">
                        <a:defRPr sz="1800" b="1" kern="1200">
                          <a:solidFill>
                            <a:schemeClr val="lt1"/>
                          </a:solidFill>
                          <a:latin typeface="Tw Cen MT"/>
                        </a:defRPr>
                      </a:lvl8pPr>
                      <a:lvl9pPr marL="3657600" algn="l" defTabSz="457200" rtl="0" eaLnBrk="1" latinLnBrk="0" hangingPunct="1">
                        <a:defRPr sz="1800" b="1" kern="1200">
                          <a:solidFill>
                            <a:schemeClr val="lt1"/>
                          </a:solidFill>
                          <a:latin typeface="Tw Cen MT"/>
                        </a:defRPr>
                      </a:lvl9pPr>
                    </a:lstStyle>
                    <a:p>
                      <a:pPr algn="ctr"/>
                      <a:r>
                        <a:rPr lang="en-US" sz="1400" dirty="0" smtClean="0"/>
                        <a:t>Click</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4B6D2"/>
                    </a:solidFill>
                  </a:tcPr>
                </a:tc>
              </a:tr>
              <a:tr h="304800">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32</a:t>
                      </a:r>
                      <a:endParaRPr lang="en-US" sz="1400" dirty="0"/>
                    </a:p>
                  </a:txBody>
                  <a:tcPr marL="91425" marR="9142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000" dirty="0" smtClean="0"/>
                        <a:t>7/9/2013</a:t>
                      </a:r>
                      <a:r>
                        <a:rPr lang="en-US" sz="1000" baseline="0" dirty="0" smtClean="0"/>
                        <a:t> 10:32:26</a:t>
                      </a:r>
                      <a:endParaRPr lang="en-US" sz="1000" dirty="0"/>
                    </a:p>
                  </a:txBody>
                  <a:tcPr marL="91425" marR="9142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Pacific Rim</a:t>
                      </a:r>
                      <a:endParaRPr lang="en-US" sz="1400" dirty="0"/>
                    </a:p>
                  </a:txBody>
                  <a:tcPr marL="91425" marR="9142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Man</a:t>
                      </a:r>
                      <a:r>
                        <a:rPr lang="en-US" sz="1400" baseline="0" dirty="0" smtClean="0"/>
                        <a:t> of Steel</a:t>
                      </a:r>
                      <a:endParaRPr lang="en-US" sz="1400" dirty="0"/>
                    </a:p>
                  </a:txBody>
                  <a:tcPr marL="91425" marR="9142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1</a:t>
                      </a:r>
                      <a:endParaRPr lang="en-US" sz="1400" dirty="0"/>
                    </a:p>
                  </a:txBody>
                  <a:tcPr marL="91425" marR="9142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0</a:t>
                      </a:r>
                      <a:endParaRPr lang="en-US" sz="1400" dirty="0"/>
                    </a:p>
                  </a:txBody>
                  <a:tcPr marL="91425" marR="91425"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r>
              <a:tr h="304800">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32</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7/9/2013</a:t>
                      </a:r>
                      <a:r>
                        <a:rPr lang="en-US" sz="1000" baseline="0" dirty="0" smtClean="0"/>
                        <a:t> 10:32:26</a:t>
                      </a:r>
                      <a:endParaRPr lang="en-US" sz="1000" dirty="0" smtClean="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Pacific Rim</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The</a:t>
                      </a:r>
                      <a:r>
                        <a:rPr lang="en-US" sz="1400" baseline="0" dirty="0" smtClean="0"/>
                        <a:t> Wolverine</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2</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0</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r>
              <a:tr h="304800">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32</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7/9/2013</a:t>
                      </a:r>
                      <a:r>
                        <a:rPr lang="en-US" sz="1000" baseline="0" dirty="0" smtClean="0"/>
                        <a:t> 10:32:26</a:t>
                      </a:r>
                      <a:endParaRPr lang="en-US" sz="1000" dirty="0" smtClean="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Pacific Rim</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The Lone</a:t>
                      </a:r>
                      <a:r>
                        <a:rPr lang="en-US" sz="1400" baseline="0" dirty="0" smtClean="0"/>
                        <a:t> Ranger</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3</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1</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40000"/>
                        <a:lumOff val="60000"/>
                      </a:srgbClr>
                    </a:solidFill>
                  </a:tcPr>
                </a:tc>
              </a:tr>
              <a:tr h="304800">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32</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7/9/2013</a:t>
                      </a:r>
                      <a:r>
                        <a:rPr lang="en-US" sz="1000" baseline="0" dirty="0" smtClean="0"/>
                        <a:t> 10:32:26</a:t>
                      </a:r>
                      <a:endParaRPr lang="en-US" sz="1000" dirty="0" smtClean="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Pacific Rim</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smtClean="0"/>
                        <a:t>World</a:t>
                      </a:r>
                      <a:r>
                        <a:rPr lang="en-US" sz="1400" baseline="0" smtClean="0"/>
                        <a:t> War Z</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4</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0</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D8047">
                        <a:lumMod val="20000"/>
                        <a:lumOff val="80000"/>
                      </a:srgbClr>
                    </a:solidFill>
                  </a:tcPr>
                </a:tc>
              </a:tr>
              <a:tr h="304800">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498</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000" dirty="0" smtClean="0"/>
                        <a:t>6/16/2013 15:16:41</a:t>
                      </a:r>
                      <a:endParaRPr lang="en-US" sz="10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Leonardo</a:t>
                      </a:r>
                      <a:r>
                        <a:rPr lang="en-US" sz="1400" baseline="0" dirty="0" smtClean="0"/>
                        <a:t> </a:t>
                      </a:r>
                      <a:r>
                        <a:rPr lang="en-US" sz="1400" dirty="0" smtClean="0"/>
                        <a:t>DiCaprio</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Kate Winslet</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1</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0</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r>
              <a:tr h="304800">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498</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6/16/2013 15:16:41</a:t>
                      </a:r>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Leonardo</a:t>
                      </a:r>
                      <a:r>
                        <a:rPr lang="en-US" sz="1400" baseline="0" dirty="0" smtClean="0"/>
                        <a:t> </a:t>
                      </a:r>
                      <a:r>
                        <a:rPr lang="en-US" sz="1400" dirty="0" smtClean="0"/>
                        <a:t>DiCaprio</a:t>
                      </a:r>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Baz Luhrmann</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2</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0</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20000"/>
                      </a:srgbClr>
                    </a:solidFill>
                  </a:tcPr>
                </a:tc>
              </a:tr>
              <a:tr h="304800">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498</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6/16/2013 15:16:41</a:t>
                      </a:r>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Leonardo</a:t>
                      </a:r>
                      <a:r>
                        <a:rPr lang="en-US" sz="1400" baseline="0" dirty="0" smtClean="0"/>
                        <a:t> </a:t>
                      </a:r>
                      <a:r>
                        <a:rPr lang="en-US" sz="1400" dirty="0" smtClean="0"/>
                        <a:t>DiCaprio</a:t>
                      </a:r>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Johnny Depp</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3</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c>
                  <a:txBody>
                    <a:bodyPr/>
                    <a:lstStyle>
                      <a:lvl1pPr marL="0" algn="l" defTabSz="457200" rtl="0" eaLnBrk="1" latinLnBrk="0" hangingPunct="1">
                        <a:defRPr sz="1800" kern="1200">
                          <a:solidFill>
                            <a:schemeClr val="dk1"/>
                          </a:solidFill>
                          <a:latin typeface="Tw Cen MT"/>
                        </a:defRPr>
                      </a:lvl1pPr>
                      <a:lvl2pPr marL="457200" algn="l" defTabSz="457200" rtl="0" eaLnBrk="1" latinLnBrk="0" hangingPunct="1">
                        <a:defRPr sz="1800" kern="1200">
                          <a:solidFill>
                            <a:schemeClr val="dk1"/>
                          </a:solidFill>
                          <a:latin typeface="Tw Cen MT"/>
                        </a:defRPr>
                      </a:lvl2pPr>
                      <a:lvl3pPr marL="914400" algn="l" defTabSz="457200" rtl="0" eaLnBrk="1" latinLnBrk="0" hangingPunct="1">
                        <a:defRPr sz="1800" kern="1200">
                          <a:solidFill>
                            <a:schemeClr val="dk1"/>
                          </a:solidFill>
                          <a:latin typeface="Tw Cen MT"/>
                        </a:defRPr>
                      </a:lvl3pPr>
                      <a:lvl4pPr marL="1371600" algn="l" defTabSz="457200" rtl="0" eaLnBrk="1" latinLnBrk="0" hangingPunct="1">
                        <a:defRPr sz="1800" kern="1200">
                          <a:solidFill>
                            <a:schemeClr val="dk1"/>
                          </a:solidFill>
                          <a:latin typeface="Tw Cen MT"/>
                        </a:defRPr>
                      </a:lvl4pPr>
                      <a:lvl5pPr marL="1828800" algn="l" defTabSz="457200" rtl="0" eaLnBrk="1" latinLnBrk="0" hangingPunct="1">
                        <a:defRPr sz="1800" kern="1200">
                          <a:solidFill>
                            <a:schemeClr val="dk1"/>
                          </a:solidFill>
                          <a:latin typeface="Tw Cen MT"/>
                        </a:defRPr>
                      </a:lvl5pPr>
                      <a:lvl6pPr marL="2286000" algn="l" defTabSz="457200" rtl="0" eaLnBrk="1" latinLnBrk="0" hangingPunct="1">
                        <a:defRPr sz="1800" kern="1200">
                          <a:solidFill>
                            <a:schemeClr val="dk1"/>
                          </a:solidFill>
                          <a:latin typeface="Tw Cen MT"/>
                        </a:defRPr>
                      </a:lvl6pPr>
                      <a:lvl7pPr marL="2743200" algn="l" defTabSz="457200" rtl="0" eaLnBrk="1" latinLnBrk="0" hangingPunct="1">
                        <a:defRPr sz="1800" kern="1200">
                          <a:solidFill>
                            <a:schemeClr val="dk1"/>
                          </a:solidFill>
                          <a:latin typeface="Tw Cen MT"/>
                        </a:defRPr>
                      </a:lvl7pPr>
                      <a:lvl8pPr marL="3200400" algn="l" defTabSz="457200" rtl="0" eaLnBrk="1" latinLnBrk="0" hangingPunct="1">
                        <a:defRPr sz="1800" kern="1200">
                          <a:solidFill>
                            <a:schemeClr val="dk1"/>
                          </a:solidFill>
                          <a:latin typeface="Tw Cen MT"/>
                        </a:defRPr>
                      </a:lvl8pPr>
                      <a:lvl9pPr marL="3657600" algn="l" defTabSz="457200" rtl="0" eaLnBrk="1" latinLnBrk="0" hangingPunct="1">
                        <a:defRPr sz="1800" kern="1200">
                          <a:solidFill>
                            <a:schemeClr val="dk1"/>
                          </a:solidFill>
                          <a:latin typeface="Tw Cen MT"/>
                        </a:defRPr>
                      </a:lvl9pPr>
                    </a:lstStyle>
                    <a:p>
                      <a:pPr algn="ctr"/>
                      <a:r>
                        <a:rPr lang="en-US" sz="1400" dirty="0" smtClean="0"/>
                        <a:t>1</a:t>
                      </a:r>
                      <a:endParaRPr lang="en-US" sz="1400" dirty="0"/>
                    </a:p>
                  </a:txBody>
                  <a:tcPr marL="91425" marR="91425"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4B6D2">
                        <a:tint val="40000"/>
                      </a:srgbClr>
                    </a:solidFill>
                  </a:tcPr>
                </a:tc>
              </a:tr>
            </a:tbl>
          </a:graphicData>
        </a:graphic>
      </p:graphicFrame>
      <p:sp>
        <p:nvSpPr>
          <p:cNvPr id="7" name="Circular Arrow 6"/>
          <p:cNvSpPr/>
          <p:nvPr/>
        </p:nvSpPr>
        <p:spPr bwMode="auto">
          <a:xfrm rot="5400000">
            <a:off x="9084107" y="4172427"/>
            <a:ext cx="523875" cy="541337"/>
          </a:xfrm>
          <a:prstGeom prst="circularArrow">
            <a:avLst>
              <a:gd name="adj1" fmla="val 12500"/>
              <a:gd name="adj2" fmla="val 1142319"/>
              <a:gd name="adj3" fmla="val 20457681"/>
              <a:gd name="adj4" fmla="val 10800000"/>
              <a:gd name="adj5" fmla="val 18316"/>
            </a:avLst>
          </a:prstGeom>
          <a:solidFill>
            <a:srgbClr val="94B6D2"/>
          </a:solidFill>
          <a:ln w="1270" cap="flat" cmpd="sng" algn="ctr">
            <a:solidFill>
              <a:srgbClr val="94B6D2"/>
            </a:solidFill>
            <a:prstDash val="solid"/>
          </a:ln>
          <a:effectLst/>
        </p:spPr>
        <p:txBody>
          <a:bodyPr anchor="ctr"/>
          <a:lstStyle/>
          <a:p>
            <a:pPr algn="ctr" eaLnBrk="1" fontAlgn="auto" hangingPunct="1">
              <a:spcBef>
                <a:spcPts val="0"/>
              </a:spcBef>
              <a:spcAft>
                <a:spcPts val="0"/>
              </a:spcAft>
              <a:defRPr/>
            </a:pPr>
            <a:endParaRPr lang="en-US" kern="0">
              <a:solidFill>
                <a:sysClr val="windowText" lastClr="000000"/>
              </a:solidFill>
              <a:latin typeface="Tw Cen MT"/>
              <a:ea typeface="+mn-ea"/>
            </a:endParaRPr>
          </a:p>
        </p:txBody>
      </p:sp>
      <p:sp>
        <p:nvSpPr>
          <p:cNvPr id="8" name="Circular Arrow 7"/>
          <p:cNvSpPr/>
          <p:nvPr/>
        </p:nvSpPr>
        <p:spPr bwMode="auto">
          <a:xfrm rot="5400000" flipH="1">
            <a:off x="9117445" y="3877151"/>
            <a:ext cx="457200" cy="541337"/>
          </a:xfrm>
          <a:prstGeom prst="circularArrow">
            <a:avLst>
              <a:gd name="adj1" fmla="val 12500"/>
              <a:gd name="adj2" fmla="val 1142319"/>
              <a:gd name="adj3" fmla="val 20457681"/>
              <a:gd name="adj4" fmla="val 10800000"/>
              <a:gd name="adj5" fmla="val 18316"/>
            </a:avLst>
          </a:prstGeom>
          <a:solidFill>
            <a:srgbClr val="94B6D2"/>
          </a:solidFill>
          <a:ln w="1270" cap="flat" cmpd="sng" algn="ctr">
            <a:solidFill>
              <a:srgbClr val="94B6D2"/>
            </a:solidFill>
            <a:prstDash val="solid"/>
          </a:ln>
          <a:effectLst/>
        </p:spPr>
        <p:txBody>
          <a:bodyPr anchor="ctr"/>
          <a:lstStyle/>
          <a:p>
            <a:pPr algn="ctr" eaLnBrk="1" fontAlgn="auto" hangingPunct="1">
              <a:spcBef>
                <a:spcPts val="0"/>
              </a:spcBef>
              <a:spcAft>
                <a:spcPts val="0"/>
              </a:spcAft>
              <a:defRPr/>
            </a:pPr>
            <a:endParaRPr lang="en-US" kern="0">
              <a:solidFill>
                <a:sysClr val="windowText" lastClr="000000"/>
              </a:solidFill>
              <a:latin typeface="Tw Cen MT"/>
              <a:ea typeface="+mn-ea"/>
            </a:endParaRPr>
          </a:p>
        </p:txBody>
      </p:sp>
      <p:sp>
        <p:nvSpPr>
          <p:cNvPr id="9" name="Curved Left Arrow 8"/>
          <p:cNvSpPr>
            <a:spLocks noChangeArrowheads="1"/>
          </p:cNvSpPr>
          <p:nvPr/>
        </p:nvSpPr>
        <p:spPr bwMode="auto">
          <a:xfrm flipV="1">
            <a:off x="9346838" y="3577908"/>
            <a:ext cx="411163" cy="733425"/>
          </a:xfrm>
          <a:prstGeom prst="curvedLeftArrow">
            <a:avLst>
              <a:gd name="adj1" fmla="val 11611"/>
              <a:gd name="adj2" fmla="val 54323"/>
              <a:gd name="adj3" fmla="val 26431"/>
            </a:avLst>
          </a:prstGeom>
          <a:solidFill>
            <a:srgbClr val="94B6D2"/>
          </a:solidFill>
          <a:ln w="10000">
            <a:solidFill>
              <a:srgbClr val="94B6D2"/>
            </a:solidFill>
            <a:miter lim="800000"/>
            <a:headEnd/>
            <a:tailEnd/>
          </a:ln>
          <a:effectLst>
            <a:outerShdw blurRad="38100" dist="30000" dir="5400000" rotWithShape="0">
              <a:srgbClr val="808080">
                <a:alpha val="45000"/>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smtClean="0">
              <a:solidFill>
                <a:srgbClr val="FFFFFF"/>
              </a:solidFill>
              <a:latin typeface="Tw Cen MT" panose="020B0602020104020603" pitchFamily="34" charset="0"/>
            </a:endParaRPr>
          </a:p>
        </p:txBody>
      </p:sp>
      <p:sp>
        <p:nvSpPr>
          <p:cNvPr id="10" name="Circular Arrow 9"/>
          <p:cNvSpPr/>
          <p:nvPr/>
        </p:nvSpPr>
        <p:spPr bwMode="auto">
          <a:xfrm rot="5400000" flipH="1">
            <a:off x="9093632" y="5105877"/>
            <a:ext cx="504825" cy="541337"/>
          </a:xfrm>
          <a:prstGeom prst="circularArrow">
            <a:avLst>
              <a:gd name="adj1" fmla="val 12500"/>
              <a:gd name="adj2" fmla="val 1142319"/>
              <a:gd name="adj3" fmla="val 20457681"/>
              <a:gd name="adj4" fmla="val 10800000"/>
              <a:gd name="adj5" fmla="val 18316"/>
            </a:avLst>
          </a:prstGeom>
          <a:solidFill>
            <a:srgbClr val="94B6D2"/>
          </a:solidFill>
          <a:ln w="1270" cap="flat" cmpd="sng" algn="ctr">
            <a:solidFill>
              <a:srgbClr val="94B6D2"/>
            </a:solidFill>
            <a:prstDash val="solid"/>
          </a:ln>
          <a:effectLst/>
        </p:spPr>
        <p:txBody>
          <a:bodyPr anchor="ctr"/>
          <a:lstStyle/>
          <a:p>
            <a:pPr algn="ctr" eaLnBrk="1" fontAlgn="auto" hangingPunct="1">
              <a:spcBef>
                <a:spcPts val="0"/>
              </a:spcBef>
              <a:spcAft>
                <a:spcPts val="0"/>
              </a:spcAft>
              <a:defRPr/>
            </a:pPr>
            <a:endParaRPr lang="en-US" kern="0">
              <a:solidFill>
                <a:sysClr val="windowText" lastClr="000000"/>
              </a:solidFill>
              <a:latin typeface="Tw Cen MT"/>
              <a:ea typeface="+mn-ea"/>
            </a:endParaRPr>
          </a:p>
        </p:txBody>
      </p:sp>
      <p:sp>
        <p:nvSpPr>
          <p:cNvPr id="11" name="Curved Left Arrow 10"/>
          <p:cNvSpPr>
            <a:spLocks noChangeArrowheads="1"/>
          </p:cNvSpPr>
          <p:nvPr/>
        </p:nvSpPr>
        <p:spPr bwMode="auto">
          <a:xfrm flipV="1">
            <a:off x="9346838" y="4795520"/>
            <a:ext cx="411163" cy="739775"/>
          </a:xfrm>
          <a:prstGeom prst="curvedLeftArrow">
            <a:avLst>
              <a:gd name="adj1" fmla="val 11620"/>
              <a:gd name="adj2" fmla="val 54318"/>
              <a:gd name="adj3" fmla="val 26431"/>
            </a:avLst>
          </a:prstGeom>
          <a:solidFill>
            <a:srgbClr val="94B6D2"/>
          </a:solidFill>
          <a:ln w="10000">
            <a:solidFill>
              <a:srgbClr val="94B6D2"/>
            </a:solidFill>
            <a:miter lim="800000"/>
            <a:headEnd/>
            <a:tailEnd/>
          </a:ln>
          <a:effectLst>
            <a:outerShdw blurRad="38100" dist="30000" dir="5400000" rotWithShape="0">
              <a:srgbClr val="808080">
                <a:alpha val="45000"/>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smtClean="0">
              <a:solidFill>
                <a:srgbClr val="FFFFFF"/>
              </a:solidFill>
              <a:latin typeface="Tw Cen MT" panose="020B0602020104020603" pitchFamily="34" charset="0"/>
            </a:endParaRPr>
          </a:p>
        </p:txBody>
      </p:sp>
      <p:sp>
        <p:nvSpPr>
          <p:cNvPr id="12" name="Rounded Rectangle 11"/>
          <p:cNvSpPr/>
          <p:nvPr/>
        </p:nvSpPr>
        <p:spPr>
          <a:xfrm>
            <a:off x="2160226" y="4108133"/>
            <a:ext cx="7156450" cy="360362"/>
          </a:xfrm>
          <a:prstGeom prst="roundRect">
            <a:avLst/>
          </a:prstGeom>
          <a:noFill/>
          <a:ln w="25400">
            <a:solidFill>
              <a:schemeClr val="accent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309671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22" presetClass="emph" presetSubtype="0" fill="hold" grpId="0" nodeType="withEffect">
                                  <p:stCondLst>
                                    <p:cond delay="0"/>
                                  </p:stCondLst>
                                  <p:childTnLst>
                                    <p:animClr clrSpc="hsl" dir="cw">
                                      <p:cBhvr override="childStyle">
                                        <p:cTn id="9" dur="500" fill="hold"/>
                                        <p:tgtEl>
                                          <p:spTgt spid="9"/>
                                        </p:tgtEl>
                                        <p:attrNameLst>
                                          <p:attrName>style.color</p:attrName>
                                        </p:attrNameLst>
                                      </p:cBhvr>
                                      <p:by>
                                        <p:hsl h="-7200000" s="0" l="0"/>
                                      </p:by>
                                    </p:animClr>
                                    <p:animClr clrSpc="hsl" dir="cw">
                                      <p:cBhvr>
                                        <p:cTn id="10" dur="500" fill="hold"/>
                                        <p:tgtEl>
                                          <p:spTgt spid="9"/>
                                        </p:tgtEl>
                                        <p:attrNameLst>
                                          <p:attrName>fillcolor</p:attrName>
                                        </p:attrNameLst>
                                      </p:cBhvr>
                                      <p:by>
                                        <p:hsl h="-7200000" s="0" l="0"/>
                                      </p:by>
                                    </p:animClr>
                                    <p:animClr clrSpc="hsl" dir="cw">
                                      <p:cBhvr>
                                        <p:cTn id="11" dur="500" fill="hold"/>
                                        <p:tgtEl>
                                          <p:spTgt spid="9"/>
                                        </p:tgtEl>
                                        <p:attrNameLst>
                                          <p:attrName>stroke.color</p:attrName>
                                        </p:attrNameLst>
                                      </p:cBhvr>
                                      <p:by>
                                        <p:hsl h="-7200000" s="0" l="0"/>
                                      </p:by>
                                    </p:animClr>
                                    <p:set>
                                      <p:cBhvr>
                                        <p:cTn id="12"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Likelihood function</a:t>
            </a:r>
            <a:endParaRPr lang="en-US" dirty="0"/>
          </a:p>
        </p:txBody>
      </p:sp>
      <p:sp>
        <p:nvSpPr>
          <p:cNvPr id="3" name="Content Placeholder 2"/>
          <p:cNvSpPr>
            <a:spLocks noGrp="1"/>
          </p:cNvSpPr>
          <p:nvPr>
            <p:ph idx="1"/>
          </p:nvPr>
        </p:nvSpPr>
        <p:spPr/>
        <p:txBody>
          <a:bodyPr/>
          <a:lstStyle/>
          <a:p>
            <a:r>
              <a:rPr lang="en-US" altLang="en-US" dirty="0"/>
              <a:t>Likelihood function relating          values to pairwise preferences:</a:t>
            </a:r>
          </a:p>
          <a:p>
            <a:endParaRPr lang="en-US" altLang="en-US" dirty="0"/>
          </a:p>
          <a:p>
            <a:endParaRPr lang="en-US" altLang="en-US" dirty="0"/>
          </a:p>
          <a:p>
            <a:r>
              <a:rPr lang="en-US" altLang="en-US" dirty="0"/>
              <a:t>Likelihood of all preference observations:</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204</a:t>
            </a:fld>
            <a:endParaRPr lang="en-US"/>
          </a:p>
        </p:txBody>
      </p:sp>
      <p:pic>
        <p:nvPicPr>
          <p:cNvPr id="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6381" y="1876833"/>
            <a:ext cx="6905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4574" y="2553743"/>
            <a:ext cx="730091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4574" y="4187825"/>
            <a:ext cx="46323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418661667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Experiments</a:t>
            </a:r>
            <a:endParaRPr lang="en-US" dirty="0"/>
          </a:p>
        </p:txBody>
      </p:sp>
      <p:sp>
        <p:nvSpPr>
          <p:cNvPr id="3" name="Content Placeholder 2"/>
          <p:cNvSpPr>
            <a:spLocks noGrp="1"/>
          </p:cNvSpPr>
          <p:nvPr>
            <p:ph idx="1"/>
          </p:nvPr>
        </p:nvSpPr>
        <p:spPr/>
        <p:txBody>
          <a:bodyPr/>
          <a:lstStyle/>
          <a:p>
            <a:pPr>
              <a:defRPr/>
            </a:pPr>
            <a:r>
              <a:rPr lang="en-US" dirty="0"/>
              <a:t>Two tasks:</a:t>
            </a:r>
          </a:p>
          <a:p>
            <a:pPr>
              <a:defRPr/>
            </a:pPr>
            <a:endParaRPr lang="en-US" dirty="0"/>
          </a:p>
          <a:p>
            <a:pPr>
              <a:defRPr/>
            </a:pPr>
            <a:endParaRPr lang="en-US" dirty="0"/>
          </a:p>
          <a:p>
            <a:pPr>
              <a:defRPr/>
            </a:pPr>
            <a:endParaRPr lang="en-US" dirty="0"/>
          </a:p>
          <a:p>
            <a:pPr>
              <a:defRPr/>
            </a:pPr>
            <a:endParaRPr lang="en-US" dirty="0"/>
          </a:p>
          <a:p>
            <a:pPr>
              <a:defRPr/>
            </a:pPr>
            <a:r>
              <a:rPr lang="en-US" dirty="0" smtClean="0"/>
              <a:t>Data </a:t>
            </a:r>
            <a:r>
              <a:rPr lang="en-US" dirty="0"/>
              <a:t>(3/2013 ~ 7/2013)</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205</a:t>
            </a:fld>
            <a:endParaRPr lang="en-US"/>
          </a:p>
        </p:txBody>
      </p:sp>
      <p:pic>
        <p:nvPicPr>
          <p:cNvPr id="6" name="Picture 20" descr="Untitled.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5028" y="2263775"/>
            <a:ext cx="1103312"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Untitled2.png"/>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202940" y="2278062"/>
            <a:ext cx="1328738"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5"/>
          <p:cNvSpPr txBox="1">
            <a:spLocks noChangeArrowheads="1"/>
          </p:cNvSpPr>
          <p:nvPr/>
        </p:nvSpPr>
        <p:spPr bwMode="auto">
          <a:xfrm>
            <a:off x="2965903" y="1870075"/>
            <a:ext cx="2316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solidFill>
                  <a:srgbClr val="FF6600"/>
                </a:solidFill>
              </a:rPr>
              <a:t>Movie recommendation</a:t>
            </a:r>
          </a:p>
        </p:txBody>
      </p:sp>
      <p:sp>
        <p:nvSpPr>
          <p:cNvPr id="9" name="TextBox 26"/>
          <p:cNvSpPr txBox="1">
            <a:spLocks noChangeArrowheads="1"/>
          </p:cNvSpPr>
          <p:nvPr/>
        </p:nvSpPr>
        <p:spPr bwMode="auto">
          <a:xfrm>
            <a:off x="6550478" y="1871662"/>
            <a:ext cx="2579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solidFill>
                  <a:srgbClr val="FF6600"/>
                </a:solidFill>
              </a:rPr>
              <a:t>Celebrity recommendation</a:t>
            </a:r>
          </a:p>
        </p:txBody>
      </p:sp>
      <p:graphicFrame>
        <p:nvGraphicFramePr>
          <p:cNvPr id="10" name="Table 9"/>
          <p:cNvGraphicFramePr>
            <a:graphicFrameLocks noGrp="1"/>
          </p:cNvGraphicFramePr>
          <p:nvPr>
            <p:extLst>
              <p:ext uri="{D42A27DB-BD31-4B8C-83A1-F6EECF244321}">
                <p14:modId xmlns:p14="http://schemas.microsoft.com/office/powerpoint/2010/main" val="702495374"/>
              </p:ext>
            </p:extLst>
          </p:nvPr>
        </p:nvGraphicFramePr>
        <p:xfrm>
          <a:off x="3405640" y="4924009"/>
          <a:ext cx="5126038" cy="914400"/>
        </p:xfrm>
        <a:graphic>
          <a:graphicData uri="http://schemas.openxmlformats.org/drawingml/2006/table">
            <a:tbl>
              <a:tblPr firstRow="1" bandRow="1">
                <a:tableStyleId>{5C22544A-7EE6-4342-B048-85BDC9FD1C3A}</a:tableStyleId>
              </a:tblPr>
              <a:tblGrid>
                <a:gridCol w="1195011"/>
                <a:gridCol w="1209547"/>
                <a:gridCol w="1330501"/>
                <a:gridCol w="1390979"/>
              </a:tblGrid>
              <a:tr h="304800">
                <a:tc>
                  <a:txBody>
                    <a:bodyPr/>
                    <a:lstStyle/>
                    <a:p>
                      <a:pPr algn="ctr"/>
                      <a:r>
                        <a:rPr lang="en-US" sz="1400" dirty="0" smtClean="0"/>
                        <a:t>Dataset</a:t>
                      </a:r>
                      <a:endParaRPr lang="en-US" sz="1400" dirty="0"/>
                    </a:p>
                  </a:txBody>
                  <a:tcPr marL="91434" marR="91434" anchor="ctr"/>
                </a:tc>
                <a:tc>
                  <a:txBody>
                    <a:bodyPr/>
                    <a:lstStyle/>
                    <a:p>
                      <a:pPr algn="ctr"/>
                      <a:r>
                        <a:rPr lang="en-US" sz="1400" dirty="0" smtClean="0"/>
                        <a:t>#users</a:t>
                      </a:r>
                      <a:endParaRPr lang="en-US" sz="1400" dirty="0"/>
                    </a:p>
                  </a:txBody>
                  <a:tcPr marL="91434" marR="91434" anchor="ctr"/>
                </a:tc>
                <a:tc>
                  <a:txBody>
                    <a:bodyPr/>
                    <a:lstStyle/>
                    <a:p>
                      <a:pPr algn="ctr"/>
                      <a:r>
                        <a:rPr lang="en-US" sz="1400" dirty="0" smtClean="0"/>
                        <a:t>#entities</a:t>
                      </a:r>
                      <a:endParaRPr lang="en-US" sz="1400" dirty="0"/>
                    </a:p>
                  </a:txBody>
                  <a:tcPr marL="91434" marR="91434" anchor="ctr"/>
                </a:tc>
                <a:tc>
                  <a:txBody>
                    <a:bodyPr/>
                    <a:lstStyle/>
                    <a:p>
                      <a:pPr algn="ctr"/>
                      <a:r>
                        <a:rPr lang="en-US" sz="1400" dirty="0" smtClean="0"/>
                        <a:t>#instances</a:t>
                      </a:r>
                      <a:endParaRPr lang="en-US" sz="1400" dirty="0"/>
                    </a:p>
                  </a:txBody>
                  <a:tcPr marL="91434" marR="91434" anchor="ctr"/>
                </a:tc>
              </a:tr>
              <a:tr h="304800">
                <a:tc>
                  <a:txBody>
                    <a:bodyPr/>
                    <a:lstStyle/>
                    <a:p>
                      <a:pPr algn="ctr"/>
                      <a:r>
                        <a:rPr lang="en-US" sz="1400" dirty="0" smtClean="0"/>
                        <a:t>Movie</a:t>
                      </a:r>
                      <a:endParaRPr lang="en-US" sz="1400" dirty="0"/>
                    </a:p>
                  </a:txBody>
                  <a:tcPr marL="91434" marR="91434" anchor="ctr"/>
                </a:tc>
                <a:tc>
                  <a:txBody>
                    <a:bodyPr/>
                    <a:lstStyle/>
                    <a:p>
                      <a:pPr algn="ctr"/>
                      <a:r>
                        <a:rPr lang="en-US" sz="1400" dirty="0" smtClean="0"/>
                        <a:t>36,641</a:t>
                      </a:r>
                      <a:endParaRPr lang="en-US" sz="1400" dirty="0"/>
                    </a:p>
                  </a:txBody>
                  <a:tcPr marL="91434" marR="91434" anchor="ctr"/>
                </a:tc>
                <a:tc>
                  <a:txBody>
                    <a:bodyPr/>
                    <a:lstStyle/>
                    <a:p>
                      <a:pPr algn="ctr"/>
                      <a:r>
                        <a:rPr lang="en-US" sz="1400" dirty="0" smtClean="0"/>
                        <a:t>15,409</a:t>
                      </a:r>
                      <a:endParaRPr lang="en-US" sz="1400" dirty="0"/>
                    </a:p>
                  </a:txBody>
                  <a:tcPr marL="91434" marR="91434" anchor="ctr"/>
                </a:tc>
                <a:tc>
                  <a:txBody>
                    <a:bodyPr/>
                    <a:lstStyle/>
                    <a:p>
                      <a:pPr algn="ctr"/>
                      <a:r>
                        <a:rPr lang="en-US" sz="1400" dirty="0" smtClean="0"/>
                        <a:t>224,567</a:t>
                      </a:r>
                      <a:endParaRPr lang="en-US" sz="1400" dirty="0"/>
                    </a:p>
                  </a:txBody>
                  <a:tcPr marL="91434" marR="91434" anchor="ctr"/>
                </a:tc>
              </a:tr>
              <a:tr h="304800">
                <a:tc>
                  <a:txBody>
                    <a:bodyPr/>
                    <a:lstStyle/>
                    <a:p>
                      <a:pPr algn="ctr"/>
                      <a:r>
                        <a:rPr lang="en-US" sz="1400" dirty="0" smtClean="0"/>
                        <a:t>Celebrity</a:t>
                      </a:r>
                      <a:endParaRPr lang="en-US" sz="1400" dirty="0"/>
                    </a:p>
                  </a:txBody>
                  <a:tcPr marL="91434" marR="91434" anchor="ctr"/>
                </a:tc>
                <a:tc>
                  <a:txBody>
                    <a:bodyPr/>
                    <a:lstStyle/>
                    <a:p>
                      <a:pPr algn="ctr"/>
                      <a:r>
                        <a:rPr lang="en-US" sz="1400" dirty="0" smtClean="0"/>
                        <a:t>26,371</a:t>
                      </a:r>
                      <a:endParaRPr lang="en-US" sz="1400" dirty="0"/>
                    </a:p>
                  </a:txBody>
                  <a:tcPr marL="91434" marR="91434" anchor="ctr"/>
                </a:tc>
                <a:tc>
                  <a:txBody>
                    <a:bodyPr/>
                    <a:lstStyle/>
                    <a:p>
                      <a:pPr algn="ctr"/>
                      <a:r>
                        <a:rPr lang="en-US" sz="1400" dirty="0" smtClean="0"/>
                        <a:t>2,016</a:t>
                      </a:r>
                      <a:endParaRPr lang="en-US" sz="1400" dirty="0"/>
                    </a:p>
                  </a:txBody>
                  <a:tcPr marL="91434" marR="91434" anchor="ctr"/>
                </a:tc>
                <a:tc>
                  <a:txBody>
                    <a:bodyPr/>
                    <a:lstStyle/>
                    <a:p>
                      <a:pPr algn="ctr"/>
                      <a:r>
                        <a:rPr lang="en-US" sz="1400" dirty="0" smtClean="0"/>
                        <a:t>1,450,609</a:t>
                      </a:r>
                      <a:endParaRPr lang="en-US" sz="1400" dirty="0"/>
                    </a:p>
                  </a:txBody>
                  <a:tcPr marL="91434" marR="91434" anchor="ctr"/>
                </a:tc>
              </a:tr>
            </a:tbl>
          </a:graphicData>
        </a:graphic>
      </p:graphicFrame>
      <p:sp>
        <p:nvSpPr>
          <p:cNvPr id="11" name="Rectangle 10"/>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247599012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Features used for movie &amp; celebrity recommendation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740922763"/>
              </p:ext>
            </p:extLst>
          </p:nvPr>
        </p:nvGraphicFramePr>
        <p:xfrm>
          <a:off x="1495925" y="2245678"/>
          <a:ext cx="4251325" cy="3535596"/>
        </p:xfrm>
        <a:graphic>
          <a:graphicData uri="http://schemas.openxmlformats.org/drawingml/2006/table">
            <a:tbl>
              <a:tblPr firstRow="1" bandRow="1">
                <a:tableStyleId>{5C22544A-7EE6-4342-B048-85BDC9FD1C3A}</a:tableStyleId>
              </a:tblPr>
              <a:tblGrid>
                <a:gridCol w="2361568"/>
                <a:gridCol w="1889757"/>
              </a:tblGrid>
              <a:tr h="365712">
                <a:tc gridSpan="2">
                  <a:txBody>
                    <a:bodyPr/>
                    <a:lstStyle/>
                    <a:p>
                      <a:pPr algn="ctr"/>
                      <a:r>
                        <a:rPr lang="en-US" sz="1800" dirty="0" smtClean="0"/>
                        <a:t>Movie</a:t>
                      </a:r>
                      <a:r>
                        <a:rPr lang="en-US" sz="1800" baseline="0" dirty="0" smtClean="0"/>
                        <a:t> recommendation</a:t>
                      </a:r>
                      <a:endParaRPr lang="en-US" sz="1800" dirty="0"/>
                    </a:p>
                  </a:txBody>
                  <a:tcPr marL="91427" marR="91427" marT="45706" marB="45706">
                    <a:solidFill>
                      <a:srgbClr val="3366FF"/>
                    </a:solidFill>
                  </a:tcPr>
                </a:tc>
                <a:tc hMerge="1">
                  <a:txBody>
                    <a:bodyPr/>
                    <a:lstStyle/>
                    <a:p>
                      <a:endParaRPr lang="en-US" dirty="0"/>
                    </a:p>
                  </a:txBody>
                  <a:tcPr/>
                </a:tc>
              </a:tr>
              <a:tr h="304756">
                <a:tc>
                  <a:txBody>
                    <a:bodyPr/>
                    <a:lstStyle/>
                    <a:p>
                      <a:pPr algn="ctr"/>
                      <a:r>
                        <a:rPr lang="en-US" sz="1400" dirty="0" smtClean="0"/>
                        <a:t>User dimension</a:t>
                      </a:r>
                      <a:endParaRPr lang="en-US" sz="1400" dirty="0"/>
                    </a:p>
                  </a:txBody>
                  <a:tcPr marL="91427" marR="91427" marT="45706" marB="45706">
                    <a:lnR w="12700" cap="flat" cmpd="sng" algn="ctr">
                      <a:solidFill>
                        <a:srgbClr val="3366FF"/>
                      </a:solidFill>
                      <a:prstDash val="solid"/>
                      <a:round/>
                      <a:headEnd type="none" w="med" len="med"/>
                      <a:tailEnd type="none" w="med" len="med"/>
                    </a:lnR>
                  </a:tcPr>
                </a:tc>
                <a:tc>
                  <a:txBody>
                    <a:bodyPr/>
                    <a:lstStyle/>
                    <a:p>
                      <a:pPr algn="ctr"/>
                      <a:r>
                        <a:rPr lang="en-US" sz="1400" dirty="0" smtClean="0"/>
                        <a:t>Main &amp; related movie</a:t>
                      </a:r>
                      <a:endParaRPr lang="en-US" sz="1400" dirty="0"/>
                    </a:p>
                  </a:txBody>
                  <a:tcPr marL="91427" marR="91427" marT="45706" marB="45706">
                    <a:lnL w="12700" cap="flat" cmpd="sng" algn="ctr">
                      <a:solidFill>
                        <a:srgbClr val="3366FF"/>
                      </a:solidFill>
                      <a:prstDash val="solid"/>
                      <a:round/>
                      <a:headEnd type="none" w="med" len="med"/>
                      <a:tailEnd type="none" w="med" len="med"/>
                    </a:lnL>
                  </a:tcPr>
                </a:tc>
              </a:tr>
              <a:tr h="2864894">
                <a:tc>
                  <a:txBody>
                    <a:bodyPr/>
                    <a:lstStyle/>
                    <a:p>
                      <a:r>
                        <a:rPr lang="en-US" sz="1400" b="0" i="0" u="none" strike="noStrike" kern="1200" baseline="0" dirty="0" smtClean="0">
                          <a:solidFill>
                            <a:schemeClr val="dk1"/>
                          </a:solidFill>
                          <a:latin typeface="Open Sans"/>
                          <a:ea typeface="+mn-ea"/>
                          <a:cs typeface="Open Sans"/>
                        </a:rPr>
                        <a:t>Viewed entities</a:t>
                      </a:r>
                    </a:p>
                    <a:p>
                      <a:r>
                        <a:rPr lang="en-US" sz="1400" b="0" i="0" u="none" strike="noStrike" kern="1200" baseline="0" dirty="0" smtClean="0">
                          <a:solidFill>
                            <a:schemeClr val="dk1"/>
                          </a:solidFill>
                          <a:latin typeface="Open Sans"/>
                          <a:ea typeface="+mn-ea"/>
                          <a:cs typeface="Open Sans"/>
                        </a:rPr>
                        <a:t>Types of viewed entities</a:t>
                      </a:r>
                    </a:p>
                    <a:p>
                      <a:r>
                        <a:rPr lang="en-US" sz="1400" b="0" i="0" u="none" strike="noStrike" kern="1200" baseline="0" dirty="0" smtClean="0">
                          <a:solidFill>
                            <a:schemeClr val="dk1"/>
                          </a:solidFill>
                          <a:latin typeface="Open Sans"/>
                          <a:ea typeface="+mn-ea"/>
                          <a:cs typeface="Open Sans"/>
                        </a:rPr>
                        <a:t>Viewed movie's actors</a:t>
                      </a:r>
                    </a:p>
                    <a:p>
                      <a:r>
                        <a:rPr lang="en-US" sz="1400" b="0" i="0" u="none" strike="noStrike" kern="1200" baseline="0" dirty="0" smtClean="0">
                          <a:solidFill>
                            <a:schemeClr val="dk1"/>
                          </a:solidFill>
                          <a:latin typeface="Open Sans"/>
                          <a:ea typeface="+mn-ea"/>
                          <a:cs typeface="Open Sans"/>
                        </a:rPr>
                        <a:t>Viewed movie's directors</a:t>
                      </a:r>
                    </a:p>
                    <a:p>
                      <a:r>
                        <a:rPr lang="en-US" sz="1400" b="0" i="0" u="none" strike="noStrike" kern="1200" baseline="0" dirty="0" smtClean="0">
                          <a:solidFill>
                            <a:schemeClr val="dk1"/>
                          </a:solidFill>
                          <a:latin typeface="Open Sans"/>
                          <a:ea typeface="+mn-ea"/>
                          <a:cs typeface="Open Sans"/>
                        </a:rPr>
                        <a:t>Viewed movie's genres</a:t>
                      </a:r>
                    </a:p>
                    <a:p>
                      <a:r>
                        <a:rPr lang="en-US" sz="1400" b="0" i="0" u="none" strike="noStrike" kern="1200" baseline="0" dirty="0" smtClean="0">
                          <a:solidFill>
                            <a:schemeClr val="dk1"/>
                          </a:solidFill>
                          <a:latin typeface="Open Sans"/>
                          <a:ea typeface="+mn-ea"/>
                          <a:cs typeface="Open Sans"/>
                        </a:rPr>
                        <a:t>Viewed movie's country</a:t>
                      </a:r>
                    </a:p>
                    <a:p>
                      <a:r>
                        <a:rPr lang="en-US" sz="1400" b="0" i="0" u="none" strike="noStrike" kern="1200" baseline="0" dirty="0" smtClean="0">
                          <a:solidFill>
                            <a:schemeClr val="dk1"/>
                          </a:solidFill>
                          <a:latin typeface="Open Sans"/>
                          <a:ea typeface="+mn-ea"/>
                          <a:cs typeface="Open Sans"/>
                        </a:rPr>
                        <a:t>Viewed movie's language</a:t>
                      </a:r>
                    </a:p>
                    <a:p>
                      <a:r>
                        <a:rPr lang="en-US" sz="1400" b="0" i="0" u="none" strike="noStrike" kern="1200" baseline="0" dirty="0" smtClean="0">
                          <a:solidFill>
                            <a:schemeClr val="dk1"/>
                          </a:solidFill>
                          <a:latin typeface="Open Sans"/>
                          <a:ea typeface="+mn-ea"/>
                          <a:cs typeface="Open Sans"/>
                        </a:rPr>
                        <a:t>Viewed movie's producers</a:t>
                      </a:r>
                    </a:p>
                    <a:p>
                      <a:r>
                        <a:rPr lang="en-US" sz="1400" b="0" i="0" u="none" strike="noStrike" kern="1200" baseline="0" dirty="0" smtClean="0">
                          <a:solidFill>
                            <a:schemeClr val="dk1"/>
                          </a:solidFill>
                          <a:latin typeface="Open Sans"/>
                          <a:ea typeface="+mn-ea"/>
                          <a:cs typeface="Open Sans"/>
                        </a:rPr>
                        <a:t>Viewed movie's series</a:t>
                      </a:r>
                    </a:p>
                    <a:p>
                      <a:r>
                        <a:rPr lang="en-US" sz="1400" b="0" i="0" u="none" strike="noStrike" kern="1200" baseline="0" dirty="0" smtClean="0">
                          <a:solidFill>
                            <a:schemeClr val="dk1"/>
                          </a:solidFill>
                          <a:latin typeface="Open Sans"/>
                          <a:ea typeface="+mn-ea"/>
                          <a:cs typeface="Open Sans"/>
                        </a:rPr>
                        <a:t>Viewed movie's story</a:t>
                      </a:r>
                    </a:p>
                    <a:p>
                      <a:r>
                        <a:rPr lang="en-US" sz="1400" b="0" i="0" u="none" strike="noStrike" kern="1200" baseline="0" dirty="0" smtClean="0">
                          <a:solidFill>
                            <a:schemeClr val="dk1"/>
                          </a:solidFill>
                          <a:latin typeface="Open Sans"/>
                          <a:ea typeface="+mn-ea"/>
                          <a:cs typeface="Open Sans"/>
                        </a:rPr>
                        <a:t>Viewed movie's subject</a:t>
                      </a:r>
                    </a:p>
                    <a:p>
                      <a:r>
                        <a:rPr lang="en-US" sz="1400" b="0" i="0" u="none" strike="noStrike" kern="1200" baseline="0" dirty="0" smtClean="0">
                          <a:solidFill>
                            <a:schemeClr val="dk1"/>
                          </a:solidFill>
                          <a:latin typeface="Open Sans"/>
                          <a:ea typeface="+mn-ea"/>
                          <a:cs typeface="Open Sans"/>
                        </a:rPr>
                        <a:t>Viewed movie's music</a:t>
                      </a:r>
                    </a:p>
                    <a:p>
                      <a:r>
                        <a:rPr lang="en-US" sz="1400" b="0" i="0" u="none" strike="noStrike" kern="1200" baseline="0" dirty="0" smtClean="0">
                          <a:solidFill>
                            <a:schemeClr val="dk1"/>
                          </a:solidFill>
                          <a:latin typeface="Open Sans"/>
                          <a:ea typeface="+mn-ea"/>
                          <a:cs typeface="Open Sans"/>
                        </a:rPr>
                        <a:t>......</a:t>
                      </a:r>
                      <a:endParaRPr lang="en-US" sz="1400" dirty="0">
                        <a:latin typeface="Open Sans"/>
                        <a:cs typeface="Open Sans"/>
                      </a:endParaRPr>
                    </a:p>
                  </a:txBody>
                  <a:tcPr marL="91427" marR="91427" marT="45706" marB="45706" anchor="ctr">
                    <a:lnR w="12700" cap="flat" cmpd="sng" algn="ctr">
                      <a:solidFill>
                        <a:srgbClr val="3366FF"/>
                      </a:solidFill>
                      <a:prstDash val="solid"/>
                      <a:round/>
                      <a:headEnd type="none" w="med" len="med"/>
                      <a:tailEnd type="none" w="med" len="med"/>
                    </a:lnR>
                  </a:tcPr>
                </a:tc>
                <a:tc>
                  <a:txBody>
                    <a:bodyPr/>
                    <a:lstStyle/>
                    <a:p>
                      <a:r>
                        <a:rPr lang="en-US" sz="1400" b="0" i="0" u="none" strike="noStrike" kern="1200" baseline="0" dirty="0" smtClean="0">
                          <a:solidFill>
                            <a:schemeClr val="dk1"/>
                          </a:solidFill>
                          <a:latin typeface="Open Sans"/>
                          <a:ea typeface="+mn-ea"/>
                          <a:cs typeface="Open Sans"/>
                        </a:rPr>
                        <a:t>Actors</a:t>
                      </a:r>
                    </a:p>
                    <a:p>
                      <a:r>
                        <a:rPr lang="en-US" sz="1400" b="0" i="0" u="none" strike="noStrike" kern="1200" baseline="0" dirty="0" smtClean="0">
                          <a:solidFill>
                            <a:schemeClr val="dk1"/>
                          </a:solidFill>
                          <a:latin typeface="Open Sans"/>
                          <a:ea typeface="+mn-ea"/>
                          <a:cs typeface="Open Sans"/>
                        </a:rPr>
                        <a:t>Directors</a:t>
                      </a:r>
                    </a:p>
                    <a:p>
                      <a:r>
                        <a:rPr lang="en-US" sz="1400" b="0" i="0" u="none" strike="noStrike" kern="1200" baseline="0" dirty="0" smtClean="0">
                          <a:solidFill>
                            <a:schemeClr val="dk1"/>
                          </a:solidFill>
                          <a:latin typeface="Open Sans"/>
                          <a:ea typeface="+mn-ea"/>
                          <a:cs typeface="Open Sans"/>
                        </a:rPr>
                        <a:t>Genres</a:t>
                      </a:r>
                    </a:p>
                    <a:p>
                      <a:r>
                        <a:rPr lang="en-US" sz="1400" b="0" i="0" u="none" strike="noStrike" kern="1200" baseline="0" dirty="0" smtClean="0">
                          <a:solidFill>
                            <a:schemeClr val="dk1"/>
                          </a:solidFill>
                          <a:latin typeface="Open Sans"/>
                          <a:ea typeface="+mn-ea"/>
                          <a:cs typeface="Open Sans"/>
                        </a:rPr>
                        <a:t>Country of origin</a:t>
                      </a:r>
                    </a:p>
                    <a:p>
                      <a:r>
                        <a:rPr lang="en-US" sz="1400" b="0" i="0" u="none" strike="noStrike" kern="1200" baseline="0" dirty="0" smtClean="0">
                          <a:solidFill>
                            <a:schemeClr val="dk1"/>
                          </a:solidFill>
                          <a:latin typeface="Open Sans"/>
                          <a:ea typeface="+mn-ea"/>
                          <a:cs typeface="Open Sans"/>
                        </a:rPr>
                        <a:t>Language</a:t>
                      </a:r>
                    </a:p>
                    <a:p>
                      <a:r>
                        <a:rPr lang="en-US" sz="1400" b="0" i="0" u="none" strike="noStrike" kern="1200" baseline="0" dirty="0" smtClean="0">
                          <a:solidFill>
                            <a:schemeClr val="dk1"/>
                          </a:solidFill>
                          <a:latin typeface="Open Sans"/>
                          <a:ea typeface="+mn-ea"/>
                          <a:cs typeface="Open Sans"/>
                        </a:rPr>
                        <a:t>Producers</a:t>
                      </a:r>
                    </a:p>
                    <a:p>
                      <a:r>
                        <a:rPr lang="en-US" sz="1400" b="0" i="0" u="none" strike="noStrike" kern="1200" baseline="0" dirty="0" smtClean="0">
                          <a:solidFill>
                            <a:schemeClr val="dk1"/>
                          </a:solidFill>
                          <a:latin typeface="Open Sans"/>
                          <a:ea typeface="+mn-ea"/>
                          <a:cs typeface="Open Sans"/>
                        </a:rPr>
                        <a:t>Series</a:t>
                      </a:r>
                    </a:p>
                    <a:p>
                      <a:r>
                        <a:rPr lang="en-US" sz="1400" b="0" i="0" u="none" strike="noStrike" kern="1200" baseline="0" dirty="0" smtClean="0">
                          <a:solidFill>
                            <a:schemeClr val="dk1"/>
                          </a:solidFill>
                          <a:latin typeface="Open Sans"/>
                          <a:ea typeface="+mn-ea"/>
                          <a:cs typeface="Open Sans"/>
                        </a:rPr>
                        <a:t>Story</a:t>
                      </a:r>
                    </a:p>
                    <a:p>
                      <a:r>
                        <a:rPr lang="en-US" sz="1400" b="0" i="0" u="none" strike="noStrike" kern="1200" baseline="0" dirty="0" smtClean="0">
                          <a:solidFill>
                            <a:schemeClr val="dk1"/>
                          </a:solidFill>
                          <a:latin typeface="Open Sans"/>
                          <a:ea typeface="+mn-ea"/>
                          <a:cs typeface="Open Sans"/>
                        </a:rPr>
                        <a:t>Subject</a:t>
                      </a:r>
                    </a:p>
                    <a:p>
                      <a:r>
                        <a:rPr lang="en-US" sz="1400" b="0" i="0" u="none" strike="noStrike" kern="1200" baseline="0" dirty="0" smtClean="0">
                          <a:solidFill>
                            <a:schemeClr val="dk1"/>
                          </a:solidFill>
                          <a:latin typeface="Open Sans"/>
                          <a:ea typeface="+mn-ea"/>
                          <a:cs typeface="Open Sans"/>
                        </a:rPr>
                        <a:t>Music</a:t>
                      </a:r>
                    </a:p>
                    <a:p>
                      <a:r>
                        <a:rPr lang="en-US" sz="1400" b="0" i="0" u="none" strike="noStrike" kern="1200" baseline="0" dirty="0" smtClean="0">
                          <a:solidFill>
                            <a:schemeClr val="dk1"/>
                          </a:solidFill>
                          <a:latin typeface="Open Sans"/>
                          <a:ea typeface="+mn-ea"/>
                          <a:cs typeface="Open Sans"/>
                        </a:rPr>
                        <a:t>......</a:t>
                      </a:r>
                      <a:endParaRPr lang="en-US" sz="1400" dirty="0">
                        <a:latin typeface="Open Sans"/>
                        <a:cs typeface="Open Sans"/>
                      </a:endParaRPr>
                    </a:p>
                  </a:txBody>
                  <a:tcPr marL="91427" marR="91427" marT="45706" marB="45706" anchor="ctr">
                    <a:lnL w="12700" cap="flat" cmpd="sng" algn="ctr">
                      <a:solidFill>
                        <a:srgbClr val="3366FF"/>
                      </a:solidFill>
                      <a:prstDash val="solid"/>
                      <a:round/>
                      <a:headEnd type="none" w="med" len="med"/>
                      <a:tailEnd type="none" w="med" len="med"/>
                    </a:ln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1254373"/>
              </p:ext>
            </p:extLst>
          </p:nvPr>
        </p:nvGraphicFramePr>
        <p:xfrm>
          <a:off x="5918700" y="2247265"/>
          <a:ext cx="4421187" cy="3530600"/>
        </p:xfrm>
        <a:graphic>
          <a:graphicData uri="http://schemas.openxmlformats.org/drawingml/2006/table">
            <a:tbl>
              <a:tblPr firstRow="1" bandRow="1">
                <a:tableStyleId>{5C22544A-7EE6-4342-B048-85BDC9FD1C3A}</a:tableStyleId>
              </a:tblPr>
              <a:tblGrid>
                <a:gridCol w="2561755"/>
                <a:gridCol w="1859432"/>
              </a:tblGrid>
              <a:tr h="374931">
                <a:tc gridSpan="2">
                  <a:txBody>
                    <a:bodyPr/>
                    <a:lstStyle/>
                    <a:p>
                      <a:pPr algn="ctr"/>
                      <a:r>
                        <a:rPr lang="en-US" sz="1800" dirty="0" smtClean="0"/>
                        <a:t>Celebrity </a:t>
                      </a:r>
                      <a:r>
                        <a:rPr lang="en-US" sz="1800" baseline="0" dirty="0" smtClean="0"/>
                        <a:t>recommendation</a:t>
                      </a:r>
                      <a:endParaRPr lang="en-US" sz="1800" dirty="0"/>
                    </a:p>
                  </a:txBody>
                  <a:tcPr marL="91422" marR="91422" marT="45724" marB="45724">
                    <a:solidFill>
                      <a:srgbClr val="FF6600"/>
                    </a:solidFill>
                  </a:tcPr>
                </a:tc>
                <a:tc hMerge="1">
                  <a:txBody>
                    <a:bodyPr/>
                    <a:lstStyle/>
                    <a:p>
                      <a:endParaRPr lang="en-US" dirty="0"/>
                    </a:p>
                  </a:txBody>
                  <a:tcPr/>
                </a:tc>
              </a:tr>
              <a:tr h="312443">
                <a:tc>
                  <a:txBody>
                    <a:bodyPr/>
                    <a:lstStyle/>
                    <a:p>
                      <a:pPr algn="ctr"/>
                      <a:r>
                        <a:rPr lang="en-US" sz="1400" dirty="0" smtClean="0"/>
                        <a:t>User dimension</a:t>
                      </a:r>
                      <a:endParaRPr lang="en-US" sz="1400" dirty="0"/>
                    </a:p>
                  </a:txBody>
                  <a:tcPr marL="91422" marR="91422" marT="45724" marB="45724">
                    <a:lnR w="12700" cap="flat" cmpd="sng" algn="ctr">
                      <a:solidFill>
                        <a:srgbClr val="FF6600"/>
                      </a:solidFill>
                      <a:prstDash val="solid"/>
                      <a:round/>
                      <a:headEnd type="none" w="med" len="med"/>
                      <a:tailEnd type="none" w="med" len="med"/>
                    </a:lnR>
                  </a:tcPr>
                </a:tc>
                <a:tc>
                  <a:txBody>
                    <a:bodyPr/>
                    <a:lstStyle/>
                    <a:p>
                      <a:pPr algn="ctr"/>
                      <a:r>
                        <a:rPr lang="en-US" sz="1400" dirty="0" smtClean="0"/>
                        <a:t>Main &amp; related movie</a:t>
                      </a:r>
                      <a:endParaRPr lang="en-US" sz="1400" dirty="0"/>
                    </a:p>
                  </a:txBody>
                  <a:tcPr marL="91422" marR="91422" marT="45724" marB="45724">
                    <a:lnL w="12700" cap="flat" cmpd="sng" algn="ctr">
                      <a:solidFill>
                        <a:srgbClr val="FF6600"/>
                      </a:solidFill>
                      <a:prstDash val="solid"/>
                      <a:round/>
                      <a:headEnd type="none" w="med" len="med"/>
                      <a:tailEnd type="none" w="med" len="med"/>
                    </a:lnL>
                  </a:tcPr>
                </a:tc>
              </a:tr>
              <a:tr h="2843226">
                <a:tc>
                  <a:txBody>
                    <a:bodyPr/>
                    <a:lstStyle/>
                    <a:p>
                      <a:r>
                        <a:rPr lang="en-US" sz="1600" b="0" i="0" u="none" strike="noStrike" kern="1200" baseline="0" dirty="0" smtClean="0">
                          <a:solidFill>
                            <a:schemeClr val="dk1"/>
                          </a:solidFill>
                          <a:latin typeface="Open Sans"/>
                          <a:ea typeface="+mn-ea"/>
                          <a:cs typeface="Open Sans"/>
                        </a:rPr>
                        <a:t>Viewed entities</a:t>
                      </a:r>
                    </a:p>
                    <a:p>
                      <a:r>
                        <a:rPr lang="en-US" sz="1600" b="0" i="0" u="none" strike="noStrike" kern="1200" baseline="0" dirty="0" smtClean="0">
                          <a:solidFill>
                            <a:schemeClr val="dk1"/>
                          </a:solidFill>
                          <a:latin typeface="Open Sans"/>
                          <a:ea typeface="+mn-ea"/>
                          <a:cs typeface="Open Sans"/>
                        </a:rPr>
                        <a:t>Types of viewed entities</a:t>
                      </a:r>
                    </a:p>
                    <a:p>
                      <a:r>
                        <a:rPr lang="en-US" sz="1600" b="0" i="0" u="none" strike="noStrike" kern="1200" baseline="0" dirty="0" smtClean="0">
                          <a:solidFill>
                            <a:schemeClr val="dk1"/>
                          </a:solidFill>
                          <a:latin typeface="Open Sans"/>
                          <a:ea typeface="+mn-ea"/>
                          <a:cs typeface="Open Sans"/>
                        </a:rPr>
                        <a:t>Attributes of viewed entities</a:t>
                      </a:r>
                    </a:p>
                    <a:p>
                      <a:r>
                        <a:rPr lang="en-US" sz="1600" b="0" i="0" u="none" strike="noStrike" kern="1200" baseline="0" dirty="0" smtClean="0">
                          <a:solidFill>
                            <a:schemeClr val="dk1"/>
                          </a:solidFill>
                          <a:latin typeface="Open Sans"/>
                          <a:ea typeface="+mn-ea"/>
                          <a:cs typeface="Open Sans"/>
                        </a:rPr>
                        <a:t>Viewed pop singers</a:t>
                      </a:r>
                    </a:p>
                    <a:p>
                      <a:r>
                        <a:rPr lang="en-US" sz="1600" b="0" i="0" u="none" strike="noStrike" kern="1200" baseline="0" dirty="0" smtClean="0">
                          <a:solidFill>
                            <a:schemeClr val="dk1"/>
                          </a:solidFill>
                          <a:latin typeface="Open Sans"/>
                          <a:ea typeface="+mn-ea"/>
                          <a:cs typeface="Open Sans"/>
                        </a:rPr>
                        <a:t>Viewed business leaders</a:t>
                      </a:r>
                    </a:p>
                    <a:p>
                      <a:r>
                        <a:rPr lang="en-US" sz="1600" b="0" i="0" u="none" strike="noStrike" kern="1200" baseline="0" dirty="0" smtClean="0">
                          <a:solidFill>
                            <a:schemeClr val="dk1"/>
                          </a:solidFill>
                          <a:latin typeface="Open Sans"/>
                          <a:ea typeface="+mn-ea"/>
                          <a:cs typeface="Open Sans"/>
                        </a:rPr>
                        <a:t>Viewed writers</a:t>
                      </a:r>
                    </a:p>
                    <a:p>
                      <a:r>
                        <a:rPr lang="en-US" sz="1600" b="0" i="0" u="none" strike="noStrike" kern="1200" baseline="0" dirty="0" smtClean="0">
                          <a:solidFill>
                            <a:schemeClr val="dk1"/>
                          </a:solidFill>
                          <a:latin typeface="Open Sans"/>
                          <a:ea typeface="+mn-ea"/>
                          <a:cs typeface="Open Sans"/>
                        </a:rPr>
                        <a:t>Viewed musicians</a:t>
                      </a:r>
                    </a:p>
                    <a:p>
                      <a:r>
                        <a:rPr lang="en-US" sz="1600" b="0" i="0" u="none" strike="noStrike" kern="1200" baseline="0" dirty="0" smtClean="0">
                          <a:solidFill>
                            <a:schemeClr val="dk1"/>
                          </a:solidFill>
                          <a:latin typeface="Open Sans"/>
                          <a:ea typeface="+mn-ea"/>
                          <a:cs typeface="Open Sans"/>
                        </a:rPr>
                        <a:t>Viewed actors</a:t>
                      </a:r>
                    </a:p>
                    <a:p>
                      <a:r>
                        <a:rPr lang="en-US" sz="1600" b="0" i="0" u="none" strike="noStrike" kern="1200" baseline="0" dirty="0" smtClean="0">
                          <a:solidFill>
                            <a:schemeClr val="dk1"/>
                          </a:solidFill>
                          <a:latin typeface="Open Sans"/>
                          <a:ea typeface="+mn-ea"/>
                          <a:cs typeface="Open Sans"/>
                        </a:rPr>
                        <a:t>Viewed film directors</a:t>
                      </a:r>
                    </a:p>
                    <a:p>
                      <a:r>
                        <a:rPr lang="en-US" sz="1600" b="0" i="0" u="none" strike="noStrike" kern="1200" baseline="0" dirty="0" smtClean="0">
                          <a:solidFill>
                            <a:schemeClr val="dk1"/>
                          </a:solidFill>
                          <a:latin typeface="Open Sans"/>
                          <a:ea typeface="+mn-ea"/>
                          <a:cs typeface="Open Sans"/>
                        </a:rPr>
                        <a:t>......</a:t>
                      </a:r>
                      <a:endParaRPr lang="en-US" sz="1600" dirty="0">
                        <a:latin typeface="Open Sans"/>
                        <a:cs typeface="Open Sans"/>
                      </a:endParaRPr>
                    </a:p>
                  </a:txBody>
                  <a:tcPr marL="91422" marR="91422" marT="45724" marB="45724" anchor="ctr">
                    <a:lnR w="12700" cap="flat" cmpd="sng" algn="ctr">
                      <a:solidFill>
                        <a:srgbClr val="FF6600"/>
                      </a:solidFill>
                      <a:prstDash val="solid"/>
                      <a:round/>
                      <a:headEnd type="none" w="med" len="med"/>
                      <a:tailEnd type="none" w="med" len="med"/>
                    </a:lnR>
                  </a:tcPr>
                </a:tc>
                <a:tc>
                  <a:txBody>
                    <a:bodyPr/>
                    <a:lstStyle/>
                    <a:p>
                      <a:r>
                        <a:rPr lang="en-US" sz="1600" b="0" i="0" u="none" strike="noStrike" kern="1200" baseline="0" dirty="0" smtClean="0">
                          <a:solidFill>
                            <a:schemeClr val="dk1"/>
                          </a:solidFill>
                          <a:latin typeface="Open Sans"/>
                          <a:ea typeface="+mn-ea"/>
                          <a:cs typeface="Open Sans"/>
                        </a:rPr>
                        <a:t>Profession</a:t>
                      </a:r>
                    </a:p>
                    <a:p>
                      <a:r>
                        <a:rPr lang="en-US" sz="1600" b="0" i="0" u="none" strike="noStrike" kern="1200" baseline="0" dirty="0" smtClean="0">
                          <a:solidFill>
                            <a:schemeClr val="dk1"/>
                          </a:solidFill>
                          <a:latin typeface="Open Sans"/>
                          <a:ea typeface="+mn-ea"/>
                          <a:cs typeface="Open Sans"/>
                        </a:rPr>
                        <a:t>Movie acted</a:t>
                      </a:r>
                    </a:p>
                    <a:p>
                      <a:r>
                        <a:rPr lang="en-US" sz="1600" b="0" i="0" u="none" strike="noStrike" kern="1200" baseline="0" dirty="0" smtClean="0">
                          <a:solidFill>
                            <a:schemeClr val="dk1"/>
                          </a:solidFill>
                          <a:latin typeface="Open Sans"/>
                          <a:ea typeface="+mn-ea"/>
                          <a:cs typeface="Open Sans"/>
                        </a:rPr>
                        <a:t>Movie directed</a:t>
                      </a:r>
                    </a:p>
                    <a:p>
                      <a:r>
                        <a:rPr lang="en-US" sz="1600" b="0" i="0" u="none" strike="noStrike" kern="1200" baseline="0" dirty="0" smtClean="0">
                          <a:solidFill>
                            <a:schemeClr val="dk1"/>
                          </a:solidFill>
                          <a:latin typeface="Open Sans"/>
                          <a:ea typeface="+mn-ea"/>
                          <a:cs typeface="Open Sans"/>
                        </a:rPr>
                        <a:t>Book written</a:t>
                      </a:r>
                    </a:p>
                    <a:p>
                      <a:r>
                        <a:rPr lang="en-US" sz="1600" b="0" i="0" u="none" strike="noStrike" kern="1200" baseline="0" dirty="0" smtClean="0">
                          <a:solidFill>
                            <a:schemeClr val="dk1"/>
                          </a:solidFill>
                          <a:latin typeface="Open Sans"/>
                          <a:ea typeface="+mn-ea"/>
                          <a:cs typeface="Open Sans"/>
                        </a:rPr>
                        <a:t>Music genre</a:t>
                      </a:r>
                    </a:p>
                    <a:p>
                      <a:r>
                        <a:rPr lang="en-US" sz="1600" b="0" i="0" u="none" strike="noStrike" kern="1200" baseline="0" dirty="0" smtClean="0">
                          <a:solidFill>
                            <a:schemeClr val="dk1"/>
                          </a:solidFill>
                          <a:latin typeface="Open Sans"/>
                          <a:ea typeface="+mn-ea"/>
                          <a:cs typeface="Open Sans"/>
                        </a:rPr>
                        <a:t>Organization</a:t>
                      </a:r>
                    </a:p>
                    <a:p>
                      <a:r>
                        <a:rPr lang="en-US" sz="1600" b="0" i="0" u="none" strike="noStrike" kern="1200" baseline="0" dirty="0" smtClean="0">
                          <a:solidFill>
                            <a:schemeClr val="dk1"/>
                          </a:solidFill>
                          <a:latin typeface="Open Sans"/>
                          <a:ea typeface="+mn-ea"/>
                          <a:cs typeface="Open Sans"/>
                        </a:rPr>
                        <a:t>Spouse</a:t>
                      </a:r>
                    </a:p>
                    <a:p>
                      <a:r>
                        <a:rPr lang="en-US" sz="1600" b="0" i="0" u="none" strike="noStrike" kern="1200" baseline="0" dirty="0" smtClean="0">
                          <a:solidFill>
                            <a:schemeClr val="dk1"/>
                          </a:solidFill>
                          <a:latin typeface="Open Sans"/>
                          <a:ea typeface="+mn-ea"/>
                          <a:cs typeface="Open Sans"/>
                        </a:rPr>
                        <a:t>Nationality</a:t>
                      </a:r>
                    </a:p>
                    <a:p>
                      <a:r>
                        <a:rPr lang="en-US" sz="1600" b="0" i="0" u="none" strike="noStrike" kern="1200" baseline="0" dirty="0" smtClean="0">
                          <a:solidFill>
                            <a:schemeClr val="dk1"/>
                          </a:solidFill>
                          <a:latin typeface="Open Sans"/>
                          <a:ea typeface="+mn-ea"/>
                          <a:cs typeface="Open Sans"/>
                        </a:rPr>
                        <a:t>Language</a:t>
                      </a:r>
                    </a:p>
                    <a:p>
                      <a:r>
                        <a:rPr lang="en-US" sz="1600" b="0" i="0" u="none" strike="noStrike" kern="1200" baseline="0" dirty="0" smtClean="0">
                          <a:solidFill>
                            <a:schemeClr val="dk1"/>
                          </a:solidFill>
                          <a:latin typeface="Open Sans"/>
                          <a:ea typeface="+mn-ea"/>
                          <a:cs typeface="Open Sans"/>
                        </a:rPr>
                        <a:t>Types</a:t>
                      </a:r>
                    </a:p>
                    <a:p>
                      <a:r>
                        <a:rPr lang="en-US" sz="1600" b="0" i="0" u="none" strike="noStrike" kern="1200" baseline="0" dirty="0" smtClean="0">
                          <a:solidFill>
                            <a:schemeClr val="dk1"/>
                          </a:solidFill>
                          <a:latin typeface="Open Sans"/>
                          <a:ea typeface="+mn-ea"/>
                          <a:cs typeface="Open Sans"/>
                        </a:rPr>
                        <a:t>......</a:t>
                      </a:r>
                      <a:endParaRPr lang="en-US" sz="1600" dirty="0">
                        <a:latin typeface="Open Sans"/>
                        <a:cs typeface="Open Sans"/>
                      </a:endParaRPr>
                    </a:p>
                  </a:txBody>
                  <a:tcPr marL="91422" marR="91422" marT="45724" marB="45724" anchor="ctr">
                    <a:lnL w="12700" cap="flat" cmpd="sng" algn="ctr">
                      <a:solidFill>
                        <a:srgbClr val="FF6600"/>
                      </a:solidFill>
                      <a:prstDash val="solid"/>
                      <a:round/>
                      <a:headEnd type="none" w="med" len="med"/>
                      <a:tailEnd type="none" w="med" len="med"/>
                    </a:lnL>
                  </a:tcPr>
                </a:tc>
              </a:tr>
            </a:tbl>
          </a:graphicData>
        </a:graphic>
      </p:graphicFrame>
      <p:sp>
        <p:nvSpPr>
          <p:cNvPr id="8" name="Rectangle 7"/>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196632585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770593" y="3431184"/>
            <a:ext cx="3247243" cy="2858100"/>
            <a:chOff x="4333875" y="476250"/>
            <a:chExt cx="5966712" cy="5927046"/>
          </a:xfrm>
        </p:grpSpPr>
        <p:pic>
          <p:nvPicPr>
            <p:cNvPr id="14" name="Picture 13"/>
            <p:cNvPicPr>
              <a:picLocks noChangeAspect="1"/>
            </p:cNvPicPr>
            <p:nvPr/>
          </p:nvPicPr>
          <p:blipFill>
            <a:blip r:embed="rId2"/>
            <a:stretch>
              <a:fillRect/>
            </a:stretch>
          </p:blipFill>
          <p:spPr>
            <a:xfrm>
              <a:off x="4333875" y="476250"/>
              <a:ext cx="3524250" cy="5905500"/>
            </a:xfrm>
            <a:prstGeom prst="rect">
              <a:avLst/>
            </a:prstGeom>
          </p:spPr>
        </p:pic>
        <p:pic>
          <p:nvPicPr>
            <p:cNvPr id="15" name="Picture 14"/>
            <p:cNvPicPr>
              <a:picLocks noChangeAspect="1"/>
            </p:cNvPicPr>
            <p:nvPr/>
          </p:nvPicPr>
          <p:blipFill>
            <a:blip r:embed="rId3"/>
            <a:stretch>
              <a:fillRect/>
            </a:stretch>
          </p:blipFill>
          <p:spPr>
            <a:xfrm>
              <a:off x="7785987" y="526371"/>
              <a:ext cx="2514600" cy="5876925"/>
            </a:xfrm>
            <a:prstGeom prst="rect">
              <a:avLst/>
            </a:prstGeom>
          </p:spPr>
        </p:pic>
      </p:grpSp>
      <p:grpSp>
        <p:nvGrpSpPr>
          <p:cNvPr id="13" name="Group 12"/>
          <p:cNvGrpSpPr/>
          <p:nvPr/>
        </p:nvGrpSpPr>
        <p:grpSpPr>
          <a:xfrm>
            <a:off x="1742237" y="3440385"/>
            <a:ext cx="3563983" cy="2871515"/>
            <a:chOff x="4343400" y="559662"/>
            <a:chExt cx="6140628" cy="5753100"/>
          </a:xfrm>
        </p:grpSpPr>
        <p:pic>
          <p:nvPicPr>
            <p:cNvPr id="11" name="Picture 10"/>
            <p:cNvPicPr>
              <a:picLocks noChangeAspect="1"/>
            </p:cNvPicPr>
            <p:nvPr/>
          </p:nvPicPr>
          <p:blipFill>
            <a:blip r:embed="rId4"/>
            <a:stretch>
              <a:fillRect/>
            </a:stretch>
          </p:blipFill>
          <p:spPr>
            <a:xfrm>
              <a:off x="4343400" y="590550"/>
              <a:ext cx="3505200" cy="5676900"/>
            </a:xfrm>
            <a:prstGeom prst="rect">
              <a:avLst/>
            </a:prstGeom>
          </p:spPr>
        </p:pic>
        <p:pic>
          <p:nvPicPr>
            <p:cNvPr id="12" name="Picture 11"/>
            <p:cNvPicPr>
              <a:picLocks noChangeAspect="1"/>
            </p:cNvPicPr>
            <p:nvPr/>
          </p:nvPicPr>
          <p:blipFill>
            <a:blip r:embed="rId5"/>
            <a:stretch>
              <a:fillRect/>
            </a:stretch>
          </p:blipFill>
          <p:spPr>
            <a:xfrm>
              <a:off x="7778928" y="559662"/>
              <a:ext cx="2705100" cy="5753100"/>
            </a:xfrm>
            <a:prstGeom prst="rect">
              <a:avLst/>
            </a:prstGeom>
          </p:spPr>
        </p:pic>
      </p:grpSp>
      <p:sp>
        <p:nvSpPr>
          <p:cNvPr id="2" name="Title 1"/>
          <p:cNvSpPr>
            <a:spLocks noGrp="1"/>
          </p:cNvSpPr>
          <p:nvPr>
            <p:ph type="title"/>
          </p:nvPr>
        </p:nvSpPr>
        <p:spPr/>
        <p:txBody>
          <a:bodyPr/>
          <a:lstStyle/>
          <a:p>
            <a:r>
              <a:rPr lang="en-US" altLang="en-US" dirty="0"/>
              <a:t>Recommendation accuracy</a:t>
            </a:r>
            <a:endParaRPr lang="en-US" dirty="0"/>
          </a:p>
        </p:txBody>
      </p:sp>
      <p:sp>
        <p:nvSpPr>
          <p:cNvPr id="3" name="Content Placeholder 2"/>
          <p:cNvSpPr>
            <a:spLocks noGrp="1"/>
          </p:cNvSpPr>
          <p:nvPr>
            <p:ph idx="1"/>
          </p:nvPr>
        </p:nvSpPr>
        <p:spPr/>
        <p:txBody>
          <a:bodyPr/>
          <a:lstStyle/>
          <a:p>
            <a:r>
              <a:rPr lang="en-US" altLang="en-US" dirty="0"/>
              <a:t>Metric: </a:t>
            </a:r>
            <a:r>
              <a:rPr lang="en-US" altLang="en-US" b="1" dirty="0"/>
              <a:t>MRR</a:t>
            </a:r>
            <a:endParaRPr lang="en-US" altLang="en-US" dirty="0"/>
          </a:p>
          <a:p>
            <a:pPr lvl="1"/>
            <a:r>
              <a:rPr lang="en-US" altLang="en-US" dirty="0"/>
              <a:t>calculates the reciprocal of the rank of the first hit in the list</a:t>
            </a:r>
          </a:p>
          <a:p>
            <a:pPr lvl="1"/>
            <a:r>
              <a:rPr lang="en-US" altLang="en-US" dirty="0"/>
              <a:t> </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207</a:t>
            </a:fld>
            <a:endParaRPr lang="en-US"/>
          </a:p>
        </p:txBody>
      </p:sp>
      <p:pic>
        <p:nvPicPr>
          <p:cNvPr id="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3177" y="2642100"/>
            <a:ext cx="20716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4"/>
          <p:cNvSpPr txBox="1">
            <a:spLocks noChangeArrowheads="1"/>
          </p:cNvSpPr>
          <p:nvPr/>
        </p:nvSpPr>
        <p:spPr bwMode="auto">
          <a:xfrm>
            <a:off x="2505031" y="3290889"/>
            <a:ext cx="2582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solidFill>
                  <a:srgbClr val="FF0000"/>
                </a:solidFill>
              </a:rPr>
              <a:t>Movie recommendation</a:t>
            </a:r>
          </a:p>
        </p:txBody>
      </p:sp>
      <p:sp>
        <p:nvSpPr>
          <p:cNvPr id="10" name="TextBox 15"/>
          <p:cNvSpPr txBox="1">
            <a:spLocks noChangeArrowheads="1"/>
          </p:cNvSpPr>
          <p:nvPr/>
        </p:nvSpPr>
        <p:spPr bwMode="auto">
          <a:xfrm>
            <a:off x="6210256" y="3278189"/>
            <a:ext cx="287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Celebrity recommendation</a:t>
            </a:r>
          </a:p>
        </p:txBody>
      </p:sp>
    </p:spTree>
    <p:extLst>
      <p:ext uri="{BB962C8B-B14F-4D97-AF65-F5344CB8AC3E}">
        <p14:creationId xmlns:p14="http://schemas.microsoft.com/office/powerpoint/2010/main" val="190581630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Efficacy of personalization</a:t>
            </a:r>
            <a:endParaRPr lang="en-US" dirty="0"/>
          </a:p>
        </p:txBody>
      </p:sp>
      <p:sp>
        <p:nvSpPr>
          <p:cNvPr id="3" name="Content Placeholder 2"/>
          <p:cNvSpPr>
            <a:spLocks noGrp="1"/>
          </p:cNvSpPr>
          <p:nvPr>
            <p:ph idx="1"/>
          </p:nvPr>
        </p:nvSpPr>
        <p:spPr/>
        <p:txBody>
          <a:bodyPr/>
          <a:lstStyle/>
          <a:p>
            <a:r>
              <a:rPr lang="en-US" altLang="en-US" dirty="0"/>
              <a:t>Case study</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208</a:t>
            </a:fld>
            <a:endParaRPr lang="en-US"/>
          </a:p>
        </p:txBody>
      </p:sp>
      <p:pic>
        <p:nvPicPr>
          <p:cNvPr id="6" name="Picture 9" descr="j01953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39697" y="2028206"/>
            <a:ext cx="1119188"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088822" y="3231531"/>
            <a:ext cx="241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solidFill>
                  <a:srgbClr val="FF0000"/>
                </a:solidFill>
                <a:latin typeface="Open Sans" charset="0"/>
              </a:rPr>
              <a:t>A fan of </a:t>
            </a:r>
            <a:r>
              <a:rPr lang="en-US" altLang="en-US" sz="1400" i="1">
                <a:solidFill>
                  <a:srgbClr val="FF0000"/>
                </a:solidFill>
                <a:latin typeface="Open Sans" charset="0"/>
              </a:rPr>
              <a:t>Leonardo DiCaprio</a:t>
            </a:r>
          </a:p>
        </p:txBody>
      </p:sp>
      <p:pic>
        <p:nvPicPr>
          <p:cNvPr id="8" name="Picture 8"/>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308397" y="1674193"/>
            <a:ext cx="13096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7157585" y="3263281"/>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solidFill>
                  <a:srgbClr val="0000FF"/>
                </a:solidFill>
                <a:latin typeface="Open Sans" charset="0"/>
              </a:rPr>
              <a:t>Main movie entity</a:t>
            </a:r>
            <a:endParaRPr lang="en-US" altLang="en-US" sz="1400" i="1">
              <a:solidFill>
                <a:srgbClr val="0000FF"/>
              </a:solidFill>
              <a:latin typeface="Open Sans" charset="0"/>
            </a:endParaRPr>
          </a:p>
        </p:txBody>
      </p:sp>
      <p:sp>
        <p:nvSpPr>
          <p:cNvPr id="10" name="Rounded Rectangle 9"/>
          <p:cNvSpPr/>
          <p:nvPr/>
        </p:nvSpPr>
        <p:spPr>
          <a:xfrm>
            <a:off x="3101522" y="1893268"/>
            <a:ext cx="2362200" cy="1701800"/>
          </a:xfrm>
          <a:prstGeom prst="roundRect">
            <a:avLst/>
          </a:prstGeom>
          <a:noFill/>
          <a:ln w="25400">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7111547" y="1532906"/>
            <a:ext cx="1754188" cy="2062162"/>
          </a:xfrm>
          <a:prstGeom prst="roundRect">
            <a:avLst/>
          </a:prstGeom>
          <a:noFill/>
          <a:ln w="25400">
            <a:solidFill>
              <a:srgbClr val="0000F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4112281922"/>
              </p:ext>
            </p:extLst>
          </p:nvPr>
        </p:nvGraphicFramePr>
        <p:xfrm>
          <a:off x="3361872" y="4152281"/>
          <a:ext cx="5534026" cy="1562103"/>
        </p:xfrm>
        <a:graphic>
          <a:graphicData uri="http://schemas.openxmlformats.org/drawingml/2006/table">
            <a:tbl>
              <a:tblPr firstRow="1" bandRow="1">
                <a:tableStyleId>{5C22544A-7EE6-4342-B048-85BDC9FD1C3A}</a:tableStyleId>
              </a:tblPr>
              <a:tblGrid>
                <a:gridCol w="1995878"/>
                <a:gridCol w="1784195"/>
                <a:gridCol w="1753953"/>
              </a:tblGrid>
              <a:tr h="304726">
                <a:tc gridSpan="3">
                  <a:txBody>
                    <a:bodyPr/>
                    <a:lstStyle/>
                    <a:p>
                      <a:pPr algn="ctr"/>
                      <a:r>
                        <a:rPr lang="en-US" sz="1400" dirty="0" smtClean="0">
                          <a:latin typeface="Open Sans"/>
                          <a:cs typeface="Open Sans"/>
                        </a:rPr>
                        <a:t>Related movie entities</a:t>
                      </a:r>
                      <a:endParaRPr lang="en-US" sz="1400" dirty="0">
                        <a:latin typeface="Open Sans"/>
                        <a:cs typeface="Open Sans"/>
                      </a:endParaRPr>
                    </a:p>
                  </a:txBody>
                  <a:tcPr marT="45684" marB="45684"/>
                </a:tc>
                <a:tc hMerge="1">
                  <a:txBody>
                    <a:bodyPr/>
                    <a:lstStyle/>
                    <a:p>
                      <a:pPr algn="ctr"/>
                      <a:endParaRPr lang="en-US" dirty="0"/>
                    </a:p>
                  </a:txBody>
                  <a:tcPr/>
                </a:tc>
                <a:tc hMerge="1">
                  <a:txBody>
                    <a:bodyPr/>
                    <a:lstStyle/>
                    <a:p>
                      <a:pPr algn="ctr"/>
                      <a:endParaRPr lang="en-US" dirty="0"/>
                    </a:p>
                  </a:txBody>
                  <a:tcPr/>
                </a:tc>
              </a:tr>
              <a:tr h="304726">
                <a:tc>
                  <a:txBody>
                    <a:bodyPr/>
                    <a:lstStyle/>
                    <a:p>
                      <a:pPr algn="ctr"/>
                      <a:r>
                        <a:rPr lang="en-US" sz="1400" dirty="0" smtClean="0">
                          <a:latin typeface="Open Sans"/>
                          <a:cs typeface="Open Sans"/>
                        </a:rPr>
                        <a:t>Co-click </a:t>
                      </a:r>
                      <a:endParaRPr lang="en-US" sz="1400" dirty="0">
                        <a:latin typeface="Open Sans"/>
                        <a:cs typeface="Open Sans"/>
                      </a:endParaRPr>
                    </a:p>
                  </a:txBody>
                  <a:tcPr marT="45684" marB="45684">
                    <a:lnR w="12700" cap="flat" cmpd="sng" algn="ctr">
                      <a:solidFill>
                        <a:srgbClr val="536895"/>
                      </a:solidFill>
                      <a:prstDash val="solid"/>
                      <a:round/>
                      <a:headEnd type="none" w="med" len="med"/>
                      <a:tailEnd type="none" w="med" len="med"/>
                    </a:lnR>
                  </a:tcPr>
                </a:tc>
                <a:tc>
                  <a:txBody>
                    <a:bodyPr/>
                    <a:lstStyle/>
                    <a:p>
                      <a:pPr algn="ctr"/>
                      <a:r>
                        <a:rPr lang="en-US" sz="1400" dirty="0" smtClean="0">
                          <a:latin typeface="Open Sans"/>
                          <a:cs typeface="Open Sans"/>
                        </a:rPr>
                        <a:t>CTR-model</a:t>
                      </a:r>
                      <a:endParaRPr lang="en-US" sz="1400" dirty="0">
                        <a:latin typeface="Open Sans"/>
                        <a:cs typeface="Open Sans"/>
                      </a:endParaRPr>
                    </a:p>
                  </a:txBody>
                  <a:tcPr marT="45684" marB="45684">
                    <a:lnL w="12700" cap="flat" cmpd="sng" algn="ctr">
                      <a:solidFill>
                        <a:srgbClr val="536895"/>
                      </a:solidFill>
                      <a:prstDash val="solid"/>
                      <a:round/>
                      <a:headEnd type="none" w="med" len="med"/>
                      <a:tailEnd type="none" w="med" len="med"/>
                    </a:lnL>
                    <a:lnR w="12700" cap="flat" cmpd="sng" algn="ctr">
                      <a:solidFill>
                        <a:srgbClr val="536895"/>
                      </a:solidFill>
                      <a:prstDash val="solid"/>
                      <a:round/>
                      <a:headEnd type="none" w="med" len="med"/>
                      <a:tailEnd type="none" w="med" len="med"/>
                    </a:lnR>
                  </a:tcPr>
                </a:tc>
                <a:tc>
                  <a:txBody>
                    <a:bodyPr/>
                    <a:lstStyle/>
                    <a:p>
                      <a:pPr algn="ctr"/>
                      <a:r>
                        <a:rPr lang="en-US" sz="1400" dirty="0" smtClean="0">
                          <a:latin typeface="Open Sans"/>
                          <a:cs typeface="Open Sans"/>
                        </a:rPr>
                        <a:t>TEM</a:t>
                      </a:r>
                      <a:endParaRPr lang="en-US" sz="1400" dirty="0">
                        <a:latin typeface="Open Sans"/>
                        <a:cs typeface="Open Sans"/>
                      </a:endParaRPr>
                    </a:p>
                  </a:txBody>
                  <a:tcPr marT="45684" marB="45684">
                    <a:lnL w="12700" cap="flat" cmpd="sng" algn="ctr">
                      <a:solidFill>
                        <a:srgbClr val="536895"/>
                      </a:solidFill>
                      <a:prstDash val="solid"/>
                      <a:round/>
                      <a:headEnd type="none" w="med" len="med"/>
                      <a:tailEnd type="none" w="med" len="med"/>
                    </a:lnL>
                  </a:tcPr>
                </a:tc>
              </a:tr>
              <a:tr h="952647">
                <a:tc>
                  <a:txBody>
                    <a:bodyPr/>
                    <a:lstStyle/>
                    <a:p>
                      <a:pPr algn="ctr"/>
                      <a:r>
                        <a:rPr lang="en-US" sz="1400" b="0" i="0" u="none" strike="noStrike" kern="1200" baseline="0" dirty="0" smtClean="0">
                          <a:solidFill>
                            <a:schemeClr val="dk1"/>
                          </a:solidFill>
                          <a:latin typeface="Open Sans"/>
                          <a:ea typeface="+mn-ea"/>
                          <a:cs typeface="Open Sans"/>
                        </a:rPr>
                        <a:t>Iron Man 3</a:t>
                      </a:r>
                    </a:p>
                    <a:p>
                      <a:pPr algn="ctr"/>
                      <a:r>
                        <a:rPr lang="en-US" sz="1400" b="0" i="0" u="none" strike="noStrike" kern="1200" baseline="0" dirty="0" smtClean="0">
                          <a:solidFill>
                            <a:schemeClr val="dk1"/>
                          </a:solidFill>
                          <a:latin typeface="Open Sans"/>
                          <a:ea typeface="+mn-ea"/>
                          <a:cs typeface="Open Sans"/>
                        </a:rPr>
                        <a:t>Man of Steel</a:t>
                      </a:r>
                    </a:p>
                    <a:p>
                      <a:pPr algn="ctr"/>
                      <a:r>
                        <a:rPr lang="hu-HU" sz="1400" b="0" i="0" u="none" strike="noStrike" kern="1200" baseline="0" dirty="0" smtClean="0">
                          <a:solidFill>
                            <a:schemeClr val="dk1"/>
                          </a:solidFill>
                          <a:latin typeface="Open Sans"/>
                          <a:ea typeface="+mn-ea"/>
                          <a:cs typeface="Open Sans"/>
                        </a:rPr>
                        <a:t>Star Trek (2013)</a:t>
                      </a:r>
                    </a:p>
                    <a:p>
                      <a:pPr algn="ctr"/>
                      <a:r>
                        <a:rPr lang="en-US" sz="1400" b="0" i="0" u="none" strike="noStrike" kern="1200" baseline="0" dirty="0" err="1" smtClean="0">
                          <a:solidFill>
                            <a:schemeClr val="dk1"/>
                          </a:solidFill>
                          <a:latin typeface="Open Sans"/>
                          <a:ea typeface="+mn-ea"/>
                          <a:cs typeface="Open Sans"/>
                        </a:rPr>
                        <a:t>Django</a:t>
                      </a:r>
                      <a:r>
                        <a:rPr lang="en-US" sz="1400" b="0" i="0" u="none" strike="noStrike" kern="1200" baseline="0" dirty="0" smtClean="0">
                          <a:solidFill>
                            <a:schemeClr val="dk1"/>
                          </a:solidFill>
                          <a:latin typeface="Open Sans"/>
                          <a:ea typeface="+mn-ea"/>
                          <a:cs typeface="Open Sans"/>
                        </a:rPr>
                        <a:t> Unchained</a:t>
                      </a:r>
                      <a:endParaRPr lang="en-US" sz="1400" dirty="0">
                        <a:latin typeface="Open Sans"/>
                        <a:cs typeface="Open Sans"/>
                      </a:endParaRPr>
                    </a:p>
                  </a:txBody>
                  <a:tcPr marT="45684" marB="45684">
                    <a:lnR w="12700" cap="flat" cmpd="sng" algn="ctr">
                      <a:solidFill>
                        <a:srgbClr val="536895"/>
                      </a:solidFill>
                      <a:prstDash val="solid"/>
                      <a:round/>
                      <a:headEnd type="none" w="med" len="med"/>
                      <a:tailEnd type="none" w="med" len="med"/>
                    </a:lnR>
                  </a:tcPr>
                </a:tc>
                <a:tc>
                  <a:txBody>
                    <a:bodyPr/>
                    <a:lstStyle/>
                    <a:p>
                      <a:pPr algn="ctr"/>
                      <a:r>
                        <a:rPr lang="en-US" sz="1400" b="0" i="0" u="none" strike="noStrike" kern="1200" baseline="0" dirty="0" smtClean="0">
                          <a:solidFill>
                            <a:schemeClr val="dk1"/>
                          </a:solidFill>
                          <a:latin typeface="Open Sans"/>
                          <a:ea typeface="+mn-ea"/>
                          <a:cs typeface="Open Sans"/>
                        </a:rPr>
                        <a:t>Iron Man 3</a:t>
                      </a:r>
                    </a:p>
                    <a:p>
                      <a:pPr algn="ctr"/>
                      <a:r>
                        <a:rPr lang="hu-HU" sz="1400" b="0" i="0" u="none" strike="noStrike" kern="1200" baseline="0" dirty="0" smtClean="0">
                          <a:solidFill>
                            <a:schemeClr val="dk1"/>
                          </a:solidFill>
                          <a:latin typeface="Open Sans"/>
                          <a:ea typeface="+mn-ea"/>
                          <a:cs typeface="Open Sans"/>
                        </a:rPr>
                        <a:t>Star Trek (2013)</a:t>
                      </a:r>
                    </a:p>
                    <a:p>
                      <a:pPr algn="ctr"/>
                      <a:r>
                        <a:rPr lang="en-US" sz="1400" b="0" i="0" u="none" strike="noStrike" kern="1200" baseline="0" dirty="0" err="1" smtClean="0">
                          <a:solidFill>
                            <a:schemeClr val="dk1"/>
                          </a:solidFill>
                          <a:latin typeface="Open Sans"/>
                          <a:ea typeface="+mn-ea"/>
                          <a:cs typeface="Open Sans"/>
                        </a:rPr>
                        <a:t>Django</a:t>
                      </a:r>
                      <a:r>
                        <a:rPr lang="en-US" sz="1400" b="0" i="0" u="none" strike="noStrike" kern="1200" baseline="0" dirty="0" smtClean="0">
                          <a:solidFill>
                            <a:schemeClr val="dk1"/>
                          </a:solidFill>
                          <a:latin typeface="Open Sans"/>
                          <a:ea typeface="+mn-ea"/>
                          <a:cs typeface="Open Sans"/>
                        </a:rPr>
                        <a:t> Unchained</a:t>
                      </a:r>
                    </a:p>
                    <a:p>
                      <a:pPr algn="ctr"/>
                      <a:r>
                        <a:rPr lang="en-US" sz="1400" b="0" i="0" u="none" strike="noStrike" kern="1200" baseline="0" dirty="0" smtClean="0">
                          <a:solidFill>
                            <a:schemeClr val="dk1"/>
                          </a:solidFill>
                          <a:latin typeface="Open Sans"/>
                          <a:ea typeface="+mn-ea"/>
                          <a:cs typeface="Open Sans"/>
                        </a:rPr>
                        <a:t>Man of Steel</a:t>
                      </a:r>
                      <a:endParaRPr lang="en-US" sz="1400" dirty="0">
                        <a:latin typeface="Open Sans"/>
                        <a:cs typeface="Open Sans"/>
                      </a:endParaRPr>
                    </a:p>
                  </a:txBody>
                  <a:tcPr marT="45684" marB="45684">
                    <a:lnL w="12700" cap="flat" cmpd="sng" algn="ctr">
                      <a:solidFill>
                        <a:srgbClr val="536895"/>
                      </a:solidFill>
                      <a:prstDash val="solid"/>
                      <a:round/>
                      <a:headEnd type="none" w="med" len="med"/>
                      <a:tailEnd type="none" w="med" len="med"/>
                    </a:lnL>
                    <a:lnR w="12700" cap="flat" cmpd="sng" algn="ctr">
                      <a:solidFill>
                        <a:srgbClr val="536895"/>
                      </a:solidFill>
                      <a:prstDash val="solid"/>
                      <a:round/>
                      <a:headEnd type="none" w="med" len="med"/>
                      <a:tailEnd type="none" w="med" len="med"/>
                    </a:lnR>
                  </a:tcPr>
                </a:tc>
                <a:tc>
                  <a:txBody>
                    <a:bodyPr/>
                    <a:lstStyle/>
                    <a:p>
                      <a:pPr algn="ctr"/>
                      <a:r>
                        <a:rPr lang="en-US" sz="1400" b="0" i="0" u="none" strike="noStrike" kern="1200" baseline="0" dirty="0" err="1" smtClean="0">
                          <a:solidFill>
                            <a:schemeClr val="dk1"/>
                          </a:solidFill>
                          <a:latin typeface="Open Sans"/>
                          <a:ea typeface="+mn-ea"/>
                          <a:cs typeface="Open Sans"/>
                        </a:rPr>
                        <a:t>Django</a:t>
                      </a:r>
                      <a:r>
                        <a:rPr lang="en-US" sz="1400" b="0" i="0" u="none" strike="noStrike" kern="1200" baseline="0" dirty="0" smtClean="0">
                          <a:solidFill>
                            <a:schemeClr val="dk1"/>
                          </a:solidFill>
                          <a:latin typeface="Open Sans"/>
                          <a:ea typeface="+mn-ea"/>
                          <a:cs typeface="Open Sans"/>
                        </a:rPr>
                        <a:t> Unchained</a:t>
                      </a:r>
                    </a:p>
                    <a:p>
                      <a:pPr algn="ctr"/>
                      <a:r>
                        <a:rPr lang="en-US" sz="1400" b="0" i="0" u="none" strike="noStrike" kern="1200" baseline="0" dirty="0" smtClean="0">
                          <a:solidFill>
                            <a:schemeClr val="dk1"/>
                          </a:solidFill>
                          <a:latin typeface="Open Sans"/>
                          <a:ea typeface="+mn-ea"/>
                          <a:cs typeface="Open Sans"/>
                        </a:rPr>
                        <a:t>Iron Man 3</a:t>
                      </a:r>
                    </a:p>
                    <a:p>
                      <a:pPr algn="ctr"/>
                      <a:r>
                        <a:rPr lang="hu-HU" sz="1400" b="0" i="0" u="none" strike="noStrike" kern="1200" baseline="0" dirty="0" smtClean="0">
                          <a:solidFill>
                            <a:schemeClr val="dk1"/>
                          </a:solidFill>
                          <a:latin typeface="Open Sans"/>
                          <a:ea typeface="+mn-ea"/>
                          <a:cs typeface="Open Sans"/>
                        </a:rPr>
                        <a:t>Star Trek (2013)</a:t>
                      </a:r>
                    </a:p>
                    <a:p>
                      <a:pPr algn="ctr"/>
                      <a:r>
                        <a:rPr lang="en-US" sz="1400" b="0" i="0" u="none" strike="noStrike" kern="1200" baseline="0" dirty="0" smtClean="0">
                          <a:solidFill>
                            <a:schemeClr val="dk1"/>
                          </a:solidFill>
                          <a:latin typeface="Open Sans"/>
                          <a:ea typeface="+mn-ea"/>
                          <a:cs typeface="Open Sans"/>
                        </a:rPr>
                        <a:t>Man of Steel</a:t>
                      </a:r>
                      <a:endParaRPr lang="en-US" sz="1400" dirty="0">
                        <a:latin typeface="Open Sans"/>
                        <a:cs typeface="Open Sans"/>
                      </a:endParaRPr>
                    </a:p>
                  </a:txBody>
                  <a:tcPr marT="45684" marB="45684">
                    <a:lnL w="12700" cap="flat" cmpd="sng" algn="ctr">
                      <a:solidFill>
                        <a:srgbClr val="536895"/>
                      </a:solidFill>
                      <a:prstDash val="solid"/>
                      <a:round/>
                      <a:headEnd type="none" w="med" len="med"/>
                      <a:tailEnd type="none" w="med" len="med"/>
                    </a:lnL>
                  </a:tcPr>
                </a:tc>
              </a:tr>
            </a:tbl>
          </a:graphicData>
        </a:graphic>
      </p:graphicFrame>
      <p:cxnSp>
        <p:nvCxnSpPr>
          <p:cNvPr id="13" name="Straight Connector 12"/>
          <p:cNvCxnSpPr>
            <a:stCxn id="10" idx="2"/>
          </p:cNvCxnSpPr>
          <p:nvPr/>
        </p:nvCxnSpPr>
        <p:spPr>
          <a:xfrm>
            <a:off x="4282622" y="3595068"/>
            <a:ext cx="1271588" cy="541338"/>
          </a:xfrm>
          <a:prstGeom prst="line">
            <a:avLst/>
          </a:prstGeom>
          <a:ln>
            <a:solidFill>
              <a:srgbClr val="FF0000"/>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1" idx="2"/>
          </p:cNvCxnSpPr>
          <p:nvPr/>
        </p:nvCxnSpPr>
        <p:spPr>
          <a:xfrm flipH="1">
            <a:off x="6735310" y="3595068"/>
            <a:ext cx="1252537" cy="538163"/>
          </a:xfrm>
          <a:prstGeom prst="line">
            <a:avLst/>
          </a:prstGeom>
          <a:ln>
            <a:solidFill>
              <a:srgbClr val="0000FF"/>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Learning to Recommend Related Entities to Search Users [Bin Bi, et al., WSDM 2015]</a:t>
            </a:r>
          </a:p>
        </p:txBody>
      </p:sp>
    </p:spTree>
    <p:extLst>
      <p:ext uri="{BB962C8B-B14F-4D97-AF65-F5344CB8AC3E}">
        <p14:creationId xmlns:p14="http://schemas.microsoft.com/office/powerpoint/2010/main" val="355731262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Entity Personalization Experience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209</a:t>
            </a:fld>
            <a:endParaRPr lang="en-US"/>
          </a:p>
        </p:txBody>
      </p:sp>
      <p:pic>
        <p:nvPicPr>
          <p:cNvPr id="6" name="Picture 5"/>
          <p:cNvPicPr>
            <a:picLocks noChangeAspect="1"/>
          </p:cNvPicPr>
          <p:nvPr/>
        </p:nvPicPr>
        <p:blipFill>
          <a:blip r:embed="rId2"/>
          <a:stretch>
            <a:fillRect/>
          </a:stretch>
        </p:blipFill>
        <p:spPr>
          <a:xfrm>
            <a:off x="7582691" y="1903666"/>
            <a:ext cx="3862552" cy="4503499"/>
          </a:xfrm>
          <a:prstGeom prst="rect">
            <a:avLst/>
          </a:prstGeom>
        </p:spPr>
      </p:pic>
      <p:grpSp>
        <p:nvGrpSpPr>
          <p:cNvPr id="7" name="Group 6"/>
          <p:cNvGrpSpPr/>
          <p:nvPr/>
        </p:nvGrpSpPr>
        <p:grpSpPr>
          <a:xfrm>
            <a:off x="4108808" y="1903666"/>
            <a:ext cx="3187672" cy="4572303"/>
            <a:chOff x="6404065" y="132556"/>
            <a:chExt cx="4467225" cy="7889148"/>
          </a:xfrm>
        </p:grpSpPr>
        <p:pic>
          <p:nvPicPr>
            <p:cNvPr id="8" name="Picture 7"/>
            <p:cNvPicPr>
              <a:picLocks noChangeAspect="1"/>
            </p:cNvPicPr>
            <p:nvPr/>
          </p:nvPicPr>
          <p:blipFill>
            <a:blip r:embed="rId3"/>
            <a:stretch>
              <a:fillRect/>
            </a:stretch>
          </p:blipFill>
          <p:spPr>
            <a:xfrm>
              <a:off x="6415087" y="132556"/>
              <a:ext cx="4438650" cy="1790700"/>
            </a:xfrm>
            <a:prstGeom prst="rect">
              <a:avLst/>
            </a:prstGeom>
          </p:spPr>
        </p:pic>
        <p:pic>
          <p:nvPicPr>
            <p:cNvPr id="9" name="Picture 8"/>
            <p:cNvPicPr>
              <a:picLocks noChangeAspect="1"/>
            </p:cNvPicPr>
            <p:nvPr/>
          </p:nvPicPr>
          <p:blipFill>
            <a:blip r:embed="rId4"/>
            <a:stretch>
              <a:fillRect/>
            </a:stretch>
          </p:blipFill>
          <p:spPr>
            <a:xfrm>
              <a:off x="6438899" y="1923256"/>
              <a:ext cx="4391025" cy="3057525"/>
            </a:xfrm>
            <a:prstGeom prst="rect">
              <a:avLst/>
            </a:prstGeom>
          </p:spPr>
        </p:pic>
        <p:pic>
          <p:nvPicPr>
            <p:cNvPr id="10" name="Picture 9"/>
            <p:cNvPicPr>
              <a:picLocks noChangeAspect="1"/>
            </p:cNvPicPr>
            <p:nvPr/>
          </p:nvPicPr>
          <p:blipFill>
            <a:blip r:embed="rId5"/>
            <a:stretch>
              <a:fillRect/>
            </a:stretch>
          </p:blipFill>
          <p:spPr>
            <a:xfrm>
              <a:off x="6404065" y="4954654"/>
              <a:ext cx="4467225" cy="3067050"/>
            </a:xfrm>
            <a:prstGeom prst="rect">
              <a:avLst/>
            </a:prstGeom>
          </p:spPr>
        </p:pic>
      </p:grpSp>
      <p:pic>
        <p:nvPicPr>
          <p:cNvPr id="11" name="Picture 9" descr="j01953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512493" y="4087915"/>
            <a:ext cx="1542407" cy="159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stretch>
            <a:fillRect/>
          </a:stretch>
        </p:blipFill>
        <p:spPr>
          <a:xfrm>
            <a:off x="4470273" y="1325616"/>
            <a:ext cx="7197471" cy="562581"/>
          </a:xfrm>
          <a:prstGeom prst="rect">
            <a:avLst/>
          </a:prstGeom>
        </p:spPr>
      </p:pic>
    </p:spTree>
    <p:extLst>
      <p:ext uri="{BB962C8B-B14F-4D97-AF65-F5344CB8AC3E}">
        <p14:creationId xmlns:p14="http://schemas.microsoft.com/office/powerpoint/2010/main" val="3708992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Recommendation”</a:t>
            </a:r>
          </a:p>
        </p:txBody>
      </p:sp>
      <p:sp>
        <p:nvSpPr>
          <p:cNvPr id="3" name="Content Placeholder 2"/>
          <p:cNvSpPr>
            <a:spLocks noGrp="1"/>
          </p:cNvSpPr>
          <p:nvPr>
            <p:ph idx="1"/>
          </p:nvPr>
        </p:nvSpPr>
        <p:spPr/>
        <p:txBody>
          <a:bodyPr/>
          <a:lstStyle/>
          <a:p>
            <a:r>
              <a:rPr lang="en-US" dirty="0" smtClean="0"/>
              <a:t>Information Explosion</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21</a:t>
            </a:fld>
            <a:endParaRPr lang="en-US"/>
          </a:p>
        </p:txBody>
      </p:sp>
      <p:pic>
        <p:nvPicPr>
          <p:cNvPr id="6" name="Picture 2" descr="background, backgrounds, binary, binary code, binary codes, binary numbers, broadband, code, codes, color, colour, communication, complex, complexity, computer, computer graphic, computer graphics, concept, data, digital, Digital communication, dizzy, explosion, graphic, graphics, horizontal, illustration, illustrations, information, Information explosion, numbers, perspective, routing, technology, Vertiginous, vortex (1566-0134609 / G94-165219 © age foto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372" y="2573383"/>
            <a:ext cx="4807466"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8" descr="http://2.bp.blogspot.com/-p05cp60172k/TWvIxH5cBWI/AAAAAAAAAtk/pKP-BgfsOTQ/s1600/information%2Bexplo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10" y="2573383"/>
            <a:ext cx="320965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73924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Entity Personalization Experience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210</a:t>
            </a:fld>
            <a:endParaRPr lang="en-US"/>
          </a:p>
        </p:txBody>
      </p:sp>
      <p:pic>
        <p:nvPicPr>
          <p:cNvPr id="6" name="Picture 9" descr="j01953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512493" y="4087915"/>
            <a:ext cx="1542407" cy="159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3935072" y="2406556"/>
            <a:ext cx="4001067" cy="3770407"/>
          </a:xfrm>
          <a:prstGeom prst="rect">
            <a:avLst/>
          </a:prstGeom>
        </p:spPr>
      </p:pic>
      <p:pic>
        <p:nvPicPr>
          <p:cNvPr id="8" name="Picture 7"/>
          <p:cNvPicPr>
            <a:picLocks noChangeAspect="1"/>
          </p:cNvPicPr>
          <p:nvPr/>
        </p:nvPicPr>
        <p:blipFill>
          <a:blip r:embed="rId4"/>
          <a:stretch>
            <a:fillRect/>
          </a:stretch>
        </p:blipFill>
        <p:spPr>
          <a:xfrm>
            <a:off x="7976304" y="3320922"/>
            <a:ext cx="4011791" cy="2110551"/>
          </a:xfrm>
          <a:prstGeom prst="rect">
            <a:avLst/>
          </a:prstGeom>
        </p:spPr>
      </p:pic>
      <p:pic>
        <p:nvPicPr>
          <p:cNvPr id="10" name="Picture 9"/>
          <p:cNvPicPr>
            <a:picLocks noChangeAspect="1"/>
          </p:cNvPicPr>
          <p:nvPr/>
        </p:nvPicPr>
        <p:blipFill>
          <a:blip r:embed="rId5"/>
          <a:stretch>
            <a:fillRect/>
          </a:stretch>
        </p:blipFill>
        <p:spPr>
          <a:xfrm>
            <a:off x="4414913" y="1646238"/>
            <a:ext cx="7658100" cy="666750"/>
          </a:xfrm>
          <a:prstGeom prst="rect">
            <a:avLst/>
          </a:prstGeom>
        </p:spPr>
      </p:pic>
    </p:spTree>
    <p:extLst>
      <p:ext uri="{BB962C8B-B14F-4D97-AF65-F5344CB8AC3E}">
        <p14:creationId xmlns:p14="http://schemas.microsoft.com/office/powerpoint/2010/main" val="24583247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Entity Personalization Experience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211</a:t>
            </a:fld>
            <a:endParaRPr lang="en-US"/>
          </a:p>
        </p:txBody>
      </p:sp>
      <p:grpSp>
        <p:nvGrpSpPr>
          <p:cNvPr id="8" name="Group 7"/>
          <p:cNvGrpSpPr/>
          <p:nvPr/>
        </p:nvGrpSpPr>
        <p:grpSpPr>
          <a:xfrm>
            <a:off x="7382276" y="2039493"/>
            <a:ext cx="3805809" cy="4417441"/>
            <a:chOff x="7029831" y="1425575"/>
            <a:chExt cx="4514850" cy="5295900"/>
          </a:xfrm>
        </p:grpSpPr>
        <p:pic>
          <p:nvPicPr>
            <p:cNvPr id="6" name="Picture 5"/>
            <p:cNvPicPr>
              <a:picLocks noChangeAspect="1"/>
            </p:cNvPicPr>
            <p:nvPr/>
          </p:nvPicPr>
          <p:blipFill>
            <a:blip r:embed="rId2"/>
            <a:stretch>
              <a:fillRect/>
            </a:stretch>
          </p:blipFill>
          <p:spPr>
            <a:xfrm>
              <a:off x="7029831" y="1425575"/>
              <a:ext cx="4514850" cy="2800350"/>
            </a:xfrm>
            <a:prstGeom prst="rect">
              <a:avLst/>
            </a:prstGeom>
          </p:spPr>
        </p:pic>
        <p:pic>
          <p:nvPicPr>
            <p:cNvPr id="7" name="Picture 6"/>
            <p:cNvPicPr>
              <a:picLocks noChangeAspect="1"/>
            </p:cNvPicPr>
            <p:nvPr/>
          </p:nvPicPr>
          <p:blipFill>
            <a:blip r:embed="rId3"/>
            <a:stretch>
              <a:fillRect/>
            </a:stretch>
          </p:blipFill>
          <p:spPr>
            <a:xfrm>
              <a:off x="7057263" y="4225925"/>
              <a:ext cx="4419600" cy="2495550"/>
            </a:xfrm>
            <a:prstGeom prst="rect">
              <a:avLst/>
            </a:prstGeom>
          </p:spPr>
        </p:pic>
      </p:grpSp>
      <p:grpSp>
        <p:nvGrpSpPr>
          <p:cNvPr id="11" name="Group 10"/>
          <p:cNvGrpSpPr/>
          <p:nvPr/>
        </p:nvGrpSpPr>
        <p:grpSpPr>
          <a:xfrm>
            <a:off x="3870640" y="1938909"/>
            <a:ext cx="3288754" cy="4782566"/>
            <a:chOff x="2610595" y="-122146"/>
            <a:chExt cx="4441152" cy="6980146"/>
          </a:xfrm>
        </p:grpSpPr>
        <p:pic>
          <p:nvPicPr>
            <p:cNvPr id="9" name="Picture 8"/>
            <p:cNvPicPr>
              <a:picLocks noChangeAspect="1"/>
            </p:cNvPicPr>
            <p:nvPr/>
          </p:nvPicPr>
          <p:blipFill>
            <a:blip r:embed="rId4"/>
            <a:stretch>
              <a:fillRect/>
            </a:stretch>
          </p:blipFill>
          <p:spPr>
            <a:xfrm>
              <a:off x="2651197" y="-122146"/>
              <a:ext cx="4400550" cy="3228975"/>
            </a:xfrm>
            <a:prstGeom prst="rect">
              <a:avLst/>
            </a:prstGeom>
          </p:spPr>
        </p:pic>
        <p:pic>
          <p:nvPicPr>
            <p:cNvPr id="10" name="Picture 9"/>
            <p:cNvPicPr>
              <a:picLocks noChangeAspect="1"/>
            </p:cNvPicPr>
            <p:nvPr/>
          </p:nvPicPr>
          <p:blipFill>
            <a:blip r:embed="rId5"/>
            <a:stretch>
              <a:fillRect/>
            </a:stretch>
          </p:blipFill>
          <p:spPr>
            <a:xfrm>
              <a:off x="2610595" y="3076575"/>
              <a:ext cx="4429125" cy="3781425"/>
            </a:xfrm>
            <a:prstGeom prst="rect">
              <a:avLst/>
            </a:prstGeom>
          </p:spPr>
        </p:pic>
      </p:grpSp>
      <p:pic>
        <p:nvPicPr>
          <p:cNvPr id="13" name="Picture 9" descr="j01953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512493" y="4087915"/>
            <a:ext cx="1542407" cy="159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Rectangle 13"/>
              <p:cNvSpPr/>
              <p:nvPr/>
            </p:nvSpPr>
            <p:spPr>
              <a:xfrm>
                <a:off x="153917" y="2945803"/>
                <a:ext cx="371672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dirty="0" smtClean="0">
                          <a:solidFill>
                            <a:schemeClr val="accent1">
                              <a:lumMod val="75000"/>
                            </a:schemeClr>
                          </a:solidFill>
                          <a:latin typeface="Cambria Math" panose="02040503050406030204" pitchFamily="18" charset="0"/>
                        </a:rPr>
                        <m:t>𝑃</m:t>
                      </m:r>
                      <m:r>
                        <a:rPr lang="en-US" sz="2800" i="1" dirty="0" smtClean="0">
                          <a:solidFill>
                            <a:schemeClr val="accent1">
                              <a:lumMod val="75000"/>
                            </a:schemeClr>
                          </a:solidFill>
                          <a:latin typeface="Cambria Math" panose="02040503050406030204" pitchFamily="18" charset="0"/>
                        </a:rPr>
                        <m:t>(</m:t>
                      </m:r>
                      <m:r>
                        <a:rPr lang="en-US" sz="2800" i="1" dirty="0" err="1">
                          <a:solidFill>
                            <a:schemeClr val="accent1">
                              <a:lumMod val="75000"/>
                            </a:schemeClr>
                          </a:solidFill>
                          <a:latin typeface="Cambria Math" panose="02040503050406030204" pitchFamily="18" charset="0"/>
                        </a:rPr>
                        <m:t>𝑒𝑛𝑡𝑖𝑡𝑦</m:t>
                      </m:r>
                      <m:r>
                        <a:rPr lang="en-US" sz="2800" i="1" dirty="0" err="1">
                          <a:solidFill>
                            <a:schemeClr val="accent1">
                              <a:lumMod val="75000"/>
                            </a:schemeClr>
                          </a:solidFill>
                          <a:latin typeface="Cambria Math" panose="02040503050406030204" pitchFamily="18" charset="0"/>
                        </a:rPr>
                        <m:t>|</m:t>
                      </m:r>
                      <m:r>
                        <a:rPr lang="en-US" sz="2800" i="1" dirty="0" err="1">
                          <a:solidFill>
                            <a:schemeClr val="accent1">
                              <a:lumMod val="75000"/>
                            </a:schemeClr>
                          </a:solidFill>
                          <a:latin typeface="Cambria Math" panose="02040503050406030204" pitchFamily="18" charset="0"/>
                        </a:rPr>
                        <m:t>𝑢𝑠𝑒𝑟</m:t>
                      </m:r>
                      <m:r>
                        <a:rPr lang="en-US" sz="2800" i="1" dirty="0">
                          <a:solidFill>
                            <a:schemeClr val="accent1">
                              <a:lumMod val="75000"/>
                            </a:schemeClr>
                          </a:solidFill>
                          <a:latin typeface="Cambria Math" panose="02040503050406030204" pitchFamily="18" charset="0"/>
                        </a:rPr>
                        <m:t>, </m:t>
                      </m:r>
                      <m:r>
                        <a:rPr lang="en-US" sz="2800" i="1" dirty="0">
                          <a:solidFill>
                            <a:schemeClr val="accent1">
                              <a:lumMod val="75000"/>
                            </a:schemeClr>
                          </a:solidFill>
                          <a:latin typeface="Cambria Math" panose="02040503050406030204" pitchFamily="18" charset="0"/>
                        </a:rPr>
                        <m:t>𝑞𝑢𝑒𝑟𝑦</m:t>
                      </m:r>
                      <m:r>
                        <a:rPr lang="en-US" sz="2800" i="1" dirty="0">
                          <a:solidFill>
                            <a:schemeClr val="accent1">
                              <a:lumMod val="75000"/>
                            </a:schemeClr>
                          </a:solidFill>
                          <a:latin typeface="Cambria Math" panose="02040503050406030204" pitchFamily="18" charset="0"/>
                        </a:rPr>
                        <m:t>)</m:t>
                      </m:r>
                    </m:oMath>
                  </m:oMathPara>
                </a14:m>
                <a:endParaRPr lang="en-US" sz="2800" dirty="0">
                  <a:solidFill>
                    <a:schemeClr val="accent1">
                      <a:lumMod val="75000"/>
                    </a:schemeClr>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153917" y="2945803"/>
                <a:ext cx="3716723" cy="523220"/>
              </a:xfrm>
              <a:prstGeom prst="rect">
                <a:avLst/>
              </a:prstGeom>
              <a:blipFill rotWithShape="0">
                <a:blip r:embed="rId7"/>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8"/>
          <a:stretch>
            <a:fillRect/>
          </a:stretch>
        </p:blipFill>
        <p:spPr>
          <a:xfrm>
            <a:off x="3969164" y="1504506"/>
            <a:ext cx="7105650" cy="400050"/>
          </a:xfrm>
          <a:prstGeom prst="rect">
            <a:avLst/>
          </a:prstGeom>
        </p:spPr>
      </p:pic>
    </p:spTree>
    <p:extLst>
      <p:ext uri="{BB962C8B-B14F-4D97-AF65-F5344CB8AC3E}">
        <p14:creationId xmlns:p14="http://schemas.microsoft.com/office/powerpoint/2010/main" val="16306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Recommendation &amp; Understanding Taxonomy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14:m>
                  <m:oMath xmlns:m="http://schemas.openxmlformats.org/officeDocument/2006/math">
                    <m:r>
                      <a:rPr lang="en-US" i="1" dirty="0">
                        <a:solidFill>
                          <a:schemeClr val="accent6">
                            <a:lumMod val="75000"/>
                          </a:schemeClr>
                        </a:solidFill>
                        <a:latin typeface="Cambria Math" panose="02040503050406030204" pitchFamily="18" charset="0"/>
                      </a:rPr>
                      <m:t>𝑃</m:t>
                    </m:r>
                    <m:d>
                      <m:dPr>
                        <m:ctrlPr>
                          <a:rPr lang="en-US" i="1" dirty="0">
                            <a:solidFill>
                              <a:schemeClr val="accent6">
                                <a:lumMod val="75000"/>
                              </a:schemeClr>
                            </a:solidFill>
                            <a:latin typeface="Cambria Math" panose="02040503050406030204" pitchFamily="18" charset="0"/>
                          </a:rPr>
                        </m:ctrlPr>
                      </m:dPr>
                      <m:e>
                        <m:r>
                          <a:rPr lang="en-US" i="1" dirty="0">
                            <a:solidFill>
                              <a:schemeClr val="accent6">
                                <a:lumMod val="75000"/>
                              </a:schemeClr>
                            </a:solidFill>
                            <a:latin typeface="Cambria Math" panose="02040503050406030204" pitchFamily="18" charset="0"/>
                          </a:rPr>
                          <m:t>𝑒𝑛𝑡𝑖𝑡𝑦</m:t>
                        </m:r>
                      </m:e>
                      <m:e>
                        <m:r>
                          <a:rPr lang="en-US" i="1" dirty="0">
                            <a:solidFill>
                              <a:schemeClr val="accent6">
                                <a:lumMod val="75000"/>
                              </a:schemeClr>
                            </a:solidFill>
                            <a:latin typeface="Cambria Math" panose="02040503050406030204" pitchFamily="18" charset="0"/>
                          </a:rPr>
                          <m:t>𝑒𝑛𝑡𝑖𝑡𝑦</m:t>
                        </m:r>
                      </m:e>
                    </m:d>
                  </m:oMath>
                </a14:m>
                <a:endParaRPr lang="en-US" dirty="0">
                  <a:solidFill>
                    <a:schemeClr val="accent6">
                      <a:lumMod val="75000"/>
                    </a:schemeClr>
                  </a:solidFill>
                </a:endParaRPr>
              </a:p>
              <a:p>
                <a:pPr lvl="1"/>
                <a:r>
                  <a:rPr lang="en-US" dirty="0">
                    <a:solidFill>
                      <a:schemeClr val="accent6">
                        <a:lumMod val="75000"/>
                      </a:schemeClr>
                    </a:solidFill>
                  </a:rPr>
                  <a:t>Recommendations given an </a:t>
                </a:r>
                <a:r>
                  <a:rPr lang="en-US" dirty="0" smtClean="0">
                    <a:solidFill>
                      <a:schemeClr val="accent6">
                        <a:lumMod val="75000"/>
                      </a:schemeClr>
                    </a:solidFill>
                  </a:rPr>
                  <a:t>entity</a:t>
                </a:r>
                <a:endParaRPr lang="en-US" dirty="0">
                  <a:solidFill>
                    <a:schemeClr val="accent6">
                      <a:lumMod val="75000"/>
                    </a:schemeClr>
                  </a:solidFill>
                </a:endParaRPr>
              </a:p>
              <a:p>
                <a:pPr lvl="2"/>
                <a:r>
                  <a:rPr lang="en-US" dirty="0">
                    <a:solidFill>
                      <a:schemeClr val="accent6">
                        <a:lumMod val="75000"/>
                      </a:schemeClr>
                    </a:solidFill>
                  </a:rPr>
                  <a:t>Co-occurrence</a:t>
                </a:r>
              </a:p>
              <a:p>
                <a:pPr lvl="2"/>
                <a:r>
                  <a:rPr lang="en-US" dirty="0" smtClean="0">
                    <a:solidFill>
                      <a:schemeClr val="accent6">
                        <a:lumMod val="75000"/>
                      </a:schemeClr>
                    </a:solidFill>
                  </a:rPr>
                  <a:t>Similarity</a:t>
                </a:r>
              </a:p>
              <a:p>
                <a:pPr lvl="2"/>
                <a:r>
                  <a:rPr lang="en-US" dirty="0" smtClean="0">
                    <a:solidFill>
                      <a:schemeClr val="accent6">
                        <a:lumMod val="75000"/>
                      </a:schemeClr>
                    </a:solidFill>
                  </a:rPr>
                  <a:t>Entity Linking</a:t>
                </a:r>
                <a:endParaRPr lang="en-US" dirty="0">
                  <a:solidFill>
                    <a:schemeClr val="accent6">
                      <a:lumMod val="75000"/>
                    </a:schemeClr>
                  </a:solidFill>
                </a:endParaRPr>
              </a:p>
              <a:p>
                <a:pPr lvl="2"/>
                <a:r>
                  <a:rPr lang="en-US" dirty="0">
                    <a:solidFill>
                      <a:schemeClr val="accent6">
                        <a:lumMod val="75000"/>
                      </a:schemeClr>
                    </a:solidFill>
                  </a:rPr>
                  <a:t>Interpretation</a:t>
                </a:r>
              </a:p>
              <a:p>
                <a:pPr marL="228600" lvl="1">
                  <a:spcBef>
                    <a:spcPts val="1000"/>
                  </a:spcBef>
                  <a:buFont typeface="Arial" panose="020B0604020202020204" pitchFamily="34" charset="0"/>
                  <a:buChar char="•"/>
                </a:pPr>
                <a14:m>
                  <m:oMath xmlns:m="http://schemas.openxmlformats.org/officeDocument/2006/math">
                    <m:r>
                      <a:rPr lang="en-US" sz="2800" i="1" dirty="0">
                        <a:solidFill>
                          <a:schemeClr val="accent6">
                            <a:lumMod val="75000"/>
                          </a:schemeClr>
                        </a:solidFill>
                        <a:latin typeface="Cambria Math" panose="02040503050406030204" pitchFamily="18" charset="0"/>
                      </a:rPr>
                      <m:t>𝑃</m:t>
                    </m:r>
                    <m:d>
                      <m:dPr>
                        <m:ctrlPr>
                          <a:rPr lang="en-US" sz="2800" i="1" dirty="0">
                            <a:solidFill>
                              <a:schemeClr val="accent6">
                                <a:lumMod val="75000"/>
                              </a:schemeClr>
                            </a:solidFill>
                            <a:latin typeface="Cambria Math" panose="02040503050406030204" pitchFamily="18" charset="0"/>
                          </a:rPr>
                        </m:ctrlPr>
                      </m:dPr>
                      <m:e>
                        <m:r>
                          <a:rPr lang="en-US" sz="2800" i="1" dirty="0">
                            <a:solidFill>
                              <a:schemeClr val="accent6">
                                <a:lumMod val="75000"/>
                              </a:schemeClr>
                            </a:solidFill>
                            <a:latin typeface="Cambria Math" panose="02040503050406030204" pitchFamily="18" charset="0"/>
                          </a:rPr>
                          <m:t>𝑒𝑛𝑡𝑖𝑡𝑦</m:t>
                        </m:r>
                      </m:e>
                      <m:e>
                        <m:r>
                          <a:rPr lang="en-US" sz="2800" i="1" dirty="0" err="1">
                            <a:solidFill>
                              <a:schemeClr val="accent6">
                                <a:lumMod val="75000"/>
                              </a:schemeClr>
                            </a:solidFill>
                            <a:latin typeface="Cambria Math" panose="02040503050406030204" pitchFamily="18" charset="0"/>
                          </a:rPr>
                          <m:t>𝑢𝑠𝑒𝑟</m:t>
                        </m:r>
                      </m:e>
                    </m:d>
                  </m:oMath>
                </a14:m>
                <a:endParaRPr lang="en-US" sz="2800" i="1" dirty="0">
                  <a:solidFill>
                    <a:schemeClr val="accent6">
                      <a:lumMod val="75000"/>
                    </a:schemeClr>
                  </a:solidFill>
                  <a:latin typeface="Cambria Math" panose="02040503050406030204" pitchFamily="18" charset="0"/>
                </a:endParaRPr>
              </a:p>
              <a:p>
                <a:pPr lvl="1"/>
                <a:r>
                  <a:rPr lang="en-US" dirty="0">
                    <a:solidFill>
                      <a:schemeClr val="accent6">
                        <a:lumMod val="75000"/>
                      </a:schemeClr>
                    </a:solidFill>
                  </a:rPr>
                  <a:t>Recommendations given a user</a:t>
                </a:r>
              </a:p>
              <a:p>
                <a:pPr lvl="2"/>
                <a:r>
                  <a:rPr lang="en-US" dirty="0">
                    <a:solidFill>
                      <a:schemeClr val="accent6">
                        <a:lumMod val="75000"/>
                      </a:schemeClr>
                    </a:solidFill>
                  </a:rPr>
                  <a:t>Universal recommender system</a:t>
                </a:r>
              </a:p>
              <a:p>
                <a:pPr lvl="2"/>
                <a14:m>
                  <m:oMath xmlns:m="http://schemas.openxmlformats.org/officeDocument/2006/math">
                    <m:r>
                      <a:rPr lang="en-US" i="1" dirty="0">
                        <a:solidFill>
                          <a:schemeClr val="accent6">
                            <a:lumMod val="75000"/>
                          </a:schemeClr>
                        </a:solidFill>
                        <a:latin typeface="Cambria Math" panose="02040503050406030204" pitchFamily="18" charset="0"/>
                      </a:rPr>
                      <m:t>𝑃</m:t>
                    </m:r>
                    <m:r>
                      <a:rPr lang="en-US" i="1" dirty="0">
                        <a:solidFill>
                          <a:schemeClr val="accent6">
                            <a:lumMod val="75000"/>
                          </a:schemeClr>
                        </a:solidFill>
                        <a:latin typeface="Cambria Math" panose="02040503050406030204" pitchFamily="18" charset="0"/>
                      </a:rPr>
                      <m:t>(</m:t>
                    </m:r>
                    <m:r>
                      <a:rPr lang="en-US" i="1" dirty="0" err="1">
                        <a:solidFill>
                          <a:schemeClr val="accent6">
                            <a:lumMod val="75000"/>
                          </a:schemeClr>
                        </a:solidFill>
                        <a:latin typeface="Cambria Math" panose="02040503050406030204" pitchFamily="18" charset="0"/>
                      </a:rPr>
                      <m:t>𝑒𝑛𝑡𝑖𝑡𝑦</m:t>
                    </m:r>
                    <m:r>
                      <a:rPr lang="en-US" i="1" dirty="0" err="1">
                        <a:solidFill>
                          <a:schemeClr val="accent6">
                            <a:lumMod val="75000"/>
                          </a:schemeClr>
                        </a:solidFill>
                        <a:latin typeface="Cambria Math" panose="02040503050406030204" pitchFamily="18" charset="0"/>
                      </a:rPr>
                      <m:t>|</m:t>
                    </m:r>
                    <m:r>
                      <a:rPr lang="en-US" i="1" dirty="0" err="1">
                        <a:solidFill>
                          <a:schemeClr val="accent6">
                            <a:lumMod val="75000"/>
                          </a:schemeClr>
                        </a:solidFill>
                        <a:latin typeface="Cambria Math" panose="02040503050406030204" pitchFamily="18" charset="0"/>
                      </a:rPr>
                      <m:t>𝑢𝑠𝑒𝑟</m:t>
                    </m:r>
                    <m:r>
                      <a:rPr lang="en-US" i="1" dirty="0">
                        <a:solidFill>
                          <a:schemeClr val="accent6">
                            <a:lumMod val="75000"/>
                          </a:schemeClr>
                        </a:solidFill>
                        <a:latin typeface="Cambria Math" panose="02040503050406030204" pitchFamily="18" charset="0"/>
                      </a:rPr>
                      <m:t>, </m:t>
                    </m:r>
                    <m:r>
                      <a:rPr lang="en-US" i="1" dirty="0">
                        <a:solidFill>
                          <a:schemeClr val="accent6">
                            <a:lumMod val="75000"/>
                          </a:schemeClr>
                        </a:solidFill>
                        <a:latin typeface="Cambria Math" panose="02040503050406030204" pitchFamily="18" charset="0"/>
                      </a:rPr>
                      <m:t>𝑖𝑡𝑒𝑚</m:t>
                    </m:r>
                    <m:r>
                      <a:rPr lang="en-US" i="1" dirty="0">
                        <a:solidFill>
                          <a:schemeClr val="accent6">
                            <a:lumMod val="75000"/>
                          </a:schemeClr>
                        </a:solidFill>
                        <a:latin typeface="Cambria Math" panose="02040503050406030204" pitchFamily="18" charset="0"/>
                      </a:rPr>
                      <m:t>)</m:t>
                    </m:r>
                  </m:oMath>
                </a14:m>
                <a:endParaRPr lang="en-US" dirty="0">
                  <a:solidFill>
                    <a:schemeClr val="accent6">
                      <a:lumMod val="75000"/>
                    </a:schemeClr>
                  </a:solidFill>
                </a:endParaRPr>
              </a:p>
              <a:p>
                <a:pPr lvl="2"/>
                <a14:m>
                  <m:oMath xmlns:m="http://schemas.openxmlformats.org/officeDocument/2006/math">
                    <m:r>
                      <a:rPr lang="en-US" i="1" dirty="0">
                        <a:solidFill>
                          <a:schemeClr val="accent6">
                            <a:lumMod val="75000"/>
                          </a:schemeClr>
                        </a:solidFill>
                        <a:latin typeface="Cambria Math" panose="02040503050406030204" pitchFamily="18" charset="0"/>
                      </a:rPr>
                      <m:t>𝑃</m:t>
                    </m:r>
                    <m:r>
                      <a:rPr lang="en-US" i="1" dirty="0">
                        <a:solidFill>
                          <a:schemeClr val="accent6">
                            <a:lumMod val="75000"/>
                          </a:schemeClr>
                        </a:solidFill>
                        <a:latin typeface="Cambria Math" panose="02040503050406030204" pitchFamily="18" charset="0"/>
                      </a:rPr>
                      <m:t>(</m:t>
                    </m:r>
                    <m:r>
                      <a:rPr lang="en-US" i="1" dirty="0" err="1">
                        <a:solidFill>
                          <a:schemeClr val="accent6">
                            <a:lumMod val="75000"/>
                          </a:schemeClr>
                        </a:solidFill>
                        <a:latin typeface="Cambria Math" panose="02040503050406030204" pitchFamily="18" charset="0"/>
                      </a:rPr>
                      <m:t>𝑒𝑛𝑡𝑖𝑡𝑦</m:t>
                    </m:r>
                    <m:r>
                      <a:rPr lang="en-US" i="1" dirty="0" err="1">
                        <a:solidFill>
                          <a:schemeClr val="accent6">
                            <a:lumMod val="75000"/>
                          </a:schemeClr>
                        </a:solidFill>
                        <a:latin typeface="Cambria Math" panose="02040503050406030204" pitchFamily="18" charset="0"/>
                      </a:rPr>
                      <m:t>|</m:t>
                    </m:r>
                    <m:r>
                      <a:rPr lang="en-US" i="1" dirty="0" err="1">
                        <a:solidFill>
                          <a:schemeClr val="accent6">
                            <a:lumMod val="75000"/>
                          </a:schemeClr>
                        </a:solidFill>
                        <a:latin typeface="Cambria Math" panose="02040503050406030204" pitchFamily="18" charset="0"/>
                      </a:rPr>
                      <m:t>𝑢𝑠𝑒𝑟</m:t>
                    </m:r>
                    <m:r>
                      <a:rPr lang="en-US" i="1" dirty="0">
                        <a:solidFill>
                          <a:schemeClr val="accent6">
                            <a:lumMod val="75000"/>
                          </a:schemeClr>
                        </a:solidFill>
                        <a:latin typeface="Cambria Math" panose="02040503050406030204" pitchFamily="18" charset="0"/>
                      </a:rPr>
                      <m:t>, </m:t>
                    </m:r>
                    <m:r>
                      <a:rPr lang="en-US" i="1" dirty="0">
                        <a:solidFill>
                          <a:schemeClr val="accent6">
                            <a:lumMod val="75000"/>
                          </a:schemeClr>
                        </a:solidFill>
                        <a:latin typeface="Cambria Math" panose="02040503050406030204" pitchFamily="18" charset="0"/>
                      </a:rPr>
                      <m:t>𝑞𝑢𝑒𝑟𝑦</m:t>
                    </m:r>
                    <m:r>
                      <a:rPr lang="en-US" i="1" dirty="0">
                        <a:solidFill>
                          <a:schemeClr val="accent6">
                            <a:lumMod val="75000"/>
                          </a:schemeClr>
                        </a:solidFill>
                        <a:latin typeface="Cambria Math" panose="02040503050406030204" pitchFamily="18" charset="0"/>
                      </a:rPr>
                      <m:t>)</m:t>
                    </m:r>
                  </m:oMath>
                </a14:m>
                <a:endParaRPr lang="en-US" dirty="0">
                  <a:solidFill>
                    <a:schemeClr val="accent6">
                      <a:lumMod val="75000"/>
                    </a:schemeClr>
                  </a:solidFill>
                </a:endParaRPr>
              </a:p>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endParaRPr lang="en-US" i="1" dirty="0">
                  <a:latin typeface="Cambria Math" panose="02040503050406030204" pitchFamily="18" charset="0"/>
                </a:endParaRPr>
              </a:p>
              <a:p>
                <a:pPr lvl="1"/>
                <a:r>
                  <a:rPr lang="en-US" dirty="0"/>
                  <a:t>Recommendations given a query</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212</a:t>
            </a:fld>
            <a:endParaRPr lang="en-US"/>
          </a:p>
        </p:txBody>
      </p:sp>
    </p:spTree>
    <p:extLst>
      <p:ext uri="{BB962C8B-B14F-4D97-AF65-F5344CB8AC3E}">
        <p14:creationId xmlns:p14="http://schemas.microsoft.com/office/powerpoint/2010/main" val="3083365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Recommendation &amp; Understanding Taxonomy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14:m>
                  <m:oMath xmlns:m="http://schemas.openxmlformats.org/officeDocument/2006/math">
                    <m:r>
                      <a:rPr lang="en-US" i="1" dirty="0" smtClean="0">
                        <a:solidFill>
                          <a:schemeClr val="accent6">
                            <a:lumMod val="75000"/>
                          </a:schemeClr>
                        </a:solidFill>
                        <a:latin typeface="Cambria Math" panose="02040503050406030204" pitchFamily="18" charset="0"/>
                      </a:rPr>
                      <m:t>𝑃</m:t>
                    </m:r>
                    <m:d>
                      <m:dPr>
                        <m:ctrlPr>
                          <a:rPr lang="en-US" i="1" dirty="0">
                            <a:solidFill>
                              <a:schemeClr val="accent6">
                                <a:lumMod val="75000"/>
                              </a:schemeClr>
                            </a:solidFill>
                            <a:latin typeface="Cambria Math" panose="02040503050406030204" pitchFamily="18" charset="0"/>
                          </a:rPr>
                        </m:ctrlPr>
                      </m:dPr>
                      <m:e>
                        <m:r>
                          <a:rPr lang="en-US" b="0" i="1" dirty="0" smtClean="0">
                            <a:solidFill>
                              <a:schemeClr val="accent6">
                                <a:lumMod val="75000"/>
                              </a:schemeClr>
                            </a:solidFill>
                            <a:latin typeface="Cambria Math" panose="02040503050406030204" pitchFamily="18" charset="0"/>
                          </a:rPr>
                          <m:t>𝑒𝑛𝑡𝑖𝑡𝑦</m:t>
                        </m:r>
                      </m:e>
                      <m:e>
                        <m:r>
                          <a:rPr lang="en-US" i="1" dirty="0">
                            <a:solidFill>
                              <a:schemeClr val="accent6">
                                <a:lumMod val="75000"/>
                              </a:schemeClr>
                            </a:solidFill>
                            <a:latin typeface="Cambria Math" panose="02040503050406030204" pitchFamily="18" charset="0"/>
                          </a:rPr>
                          <m:t>𝑒𝑛𝑡𝑖𝑡𝑦</m:t>
                        </m:r>
                      </m:e>
                    </m:d>
                  </m:oMath>
                </a14:m>
                <a:endParaRPr lang="en-US" dirty="0" smtClean="0">
                  <a:solidFill>
                    <a:schemeClr val="accent6">
                      <a:lumMod val="75000"/>
                    </a:schemeClr>
                  </a:solidFill>
                </a:endParaRPr>
              </a:p>
              <a:p>
                <a:pPr lvl="1"/>
                <a:r>
                  <a:rPr lang="en-US" dirty="0">
                    <a:solidFill>
                      <a:schemeClr val="accent6">
                        <a:lumMod val="75000"/>
                      </a:schemeClr>
                    </a:solidFill>
                  </a:rPr>
                  <a:t>Recommendations given </a:t>
                </a:r>
                <a:r>
                  <a:rPr lang="en-US" dirty="0" smtClean="0">
                    <a:solidFill>
                      <a:schemeClr val="accent6">
                        <a:lumMod val="75000"/>
                      </a:schemeClr>
                    </a:solidFill>
                  </a:rPr>
                  <a:t>an entity</a:t>
                </a:r>
                <a:endParaRPr lang="en-US" dirty="0">
                  <a:solidFill>
                    <a:schemeClr val="accent6">
                      <a:lumMod val="75000"/>
                    </a:schemeClr>
                  </a:solidFill>
                </a:endParaRPr>
              </a:p>
              <a:p>
                <a:pPr lvl="2"/>
                <a:r>
                  <a:rPr lang="en-US" dirty="0" smtClean="0">
                    <a:solidFill>
                      <a:schemeClr val="accent6">
                        <a:lumMod val="75000"/>
                      </a:schemeClr>
                    </a:solidFill>
                  </a:rPr>
                  <a:t>Co-occurrence</a:t>
                </a:r>
              </a:p>
              <a:p>
                <a:pPr lvl="2"/>
                <a:r>
                  <a:rPr lang="en-US" dirty="0" smtClean="0">
                    <a:solidFill>
                      <a:schemeClr val="accent6">
                        <a:lumMod val="75000"/>
                      </a:schemeClr>
                    </a:solidFill>
                  </a:rPr>
                  <a:t>Similarity</a:t>
                </a:r>
              </a:p>
              <a:p>
                <a:pPr lvl="2"/>
                <a:r>
                  <a:rPr lang="en-US" dirty="0" smtClean="0">
                    <a:solidFill>
                      <a:schemeClr val="accent6">
                        <a:lumMod val="75000"/>
                      </a:schemeClr>
                    </a:solidFill>
                  </a:rPr>
                  <a:t>Entity Linking</a:t>
                </a:r>
              </a:p>
              <a:p>
                <a:pPr lvl="2"/>
                <a:r>
                  <a:rPr lang="en-US" dirty="0" smtClean="0">
                    <a:solidFill>
                      <a:schemeClr val="accent6">
                        <a:lumMod val="75000"/>
                      </a:schemeClr>
                    </a:solidFill>
                  </a:rPr>
                  <a:t>Interpretation</a:t>
                </a:r>
                <a:endParaRPr lang="en-US" dirty="0">
                  <a:solidFill>
                    <a:schemeClr val="accent6">
                      <a:lumMod val="75000"/>
                    </a:schemeClr>
                  </a:solidFill>
                </a:endParaRPr>
              </a:p>
              <a:p>
                <a:pPr marL="228600" lvl="1">
                  <a:spcBef>
                    <a:spcPts val="1000"/>
                  </a:spcBef>
                  <a:buFont typeface="Arial" panose="020B0604020202020204" pitchFamily="34" charset="0"/>
                  <a:buChar char="•"/>
                </a:pPr>
                <a14:m>
                  <m:oMath xmlns:m="http://schemas.openxmlformats.org/officeDocument/2006/math">
                    <m:r>
                      <a:rPr lang="en-US" sz="2800" i="1" dirty="0" smtClean="0">
                        <a:solidFill>
                          <a:schemeClr val="accent6">
                            <a:lumMod val="75000"/>
                          </a:schemeClr>
                        </a:solidFill>
                        <a:latin typeface="Cambria Math" panose="02040503050406030204" pitchFamily="18" charset="0"/>
                      </a:rPr>
                      <m:t>𝑃</m:t>
                    </m:r>
                    <m:d>
                      <m:dPr>
                        <m:ctrlPr>
                          <a:rPr lang="en-US" sz="2800" i="1" dirty="0">
                            <a:solidFill>
                              <a:schemeClr val="accent6">
                                <a:lumMod val="75000"/>
                              </a:schemeClr>
                            </a:solidFill>
                            <a:latin typeface="Cambria Math" panose="02040503050406030204" pitchFamily="18" charset="0"/>
                          </a:rPr>
                        </m:ctrlPr>
                      </m:dPr>
                      <m:e>
                        <m:r>
                          <a:rPr lang="en-US" sz="2800" i="1" dirty="0">
                            <a:solidFill>
                              <a:schemeClr val="accent6">
                                <a:lumMod val="75000"/>
                              </a:schemeClr>
                            </a:solidFill>
                            <a:latin typeface="Cambria Math" panose="02040503050406030204" pitchFamily="18" charset="0"/>
                          </a:rPr>
                          <m:t>𝑒𝑛𝑡𝑖𝑡𝑦</m:t>
                        </m:r>
                      </m:e>
                      <m:e>
                        <m:r>
                          <a:rPr lang="en-US" sz="2800" i="1" dirty="0" err="1">
                            <a:solidFill>
                              <a:schemeClr val="accent6">
                                <a:lumMod val="75000"/>
                              </a:schemeClr>
                            </a:solidFill>
                            <a:latin typeface="Cambria Math" panose="02040503050406030204" pitchFamily="18" charset="0"/>
                          </a:rPr>
                          <m:t>𝑢𝑠𝑒𝑟</m:t>
                        </m:r>
                      </m:e>
                    </m:d>
                  </m:oMath>
                </a14:m>
                <a:endParaRPr lang="en-US" sz="2800" i="1" dirty="0">
                  <a:solidFill>
                    <a:schemeClr val="accent6">
                      <a:lumMod val="75000"/>
                    </a:schemeClr>
                  </a:solidFill>
                  <a:latin typeface="Cambria Math" panose="02040503050406030204" pitchFamily="18" charset="0"/>
                </a:endParaRPr>
              </a:p>
              <a:p>
                <a:pPr lvl="1"/>
                <a:r>
                  <a:rPr lang="en-US" dirty="0">
                    <a:solidFill>
                      <a:schemeClr val="accent6">
                        <a:lumMod val="75000"/>
                      </a:schemeClr>
                    </a:solidFill>
                  </a:rPr>
                  <a:t>Recommendations given </a:t>
                </a:r>
                <a:r>
                  <a:rPr lang="en-US" dirty="0" smtClean="0">
                    <a:solidFill>
                      <a:schemeClr val="accent6">
                        <a:lumMod val="75000"/>
                      </a:schemeClr>
                    </a:solidFill>
                  </a:rPr>
                  <a:t>a user</a:t>
                </a:r>
              </a:p>
              <a:p>
                <a:pPr lvl="2"/>
                <a:r>
                  <a:rPr lang="en-US" dirty="0" smtClean="0">
                    <a:solidFill>
                      <a:schemeClr val="accent6">
                        <a:lumMod val="75000"/>
                      </a:schemeClr>
                    </a:solidFill>
                  </a:rPr>
                  <a:t>Universal recommender system</a:t>
                </a:r>
              </a:p>
              <a:p>
                <a:pPr lvl="2"/>
                <a14:m>
                  <m:oMath xmlns:m="http://schemas.openxmlformats.org/officeDocument/2006/math">
                    <m:r>
                      <a:rPr lang="en-US" i="1" dirty="0" smtClean="0">
                        <a:solidFill>
                          <a:schemeClr val="accent6">
                            <a:lumMod val="75000"/>
                          </a:schemeClr>
                        </a:solidFill>
                        <a:latin typeface="Cambria Math" panose="02040503050406030204" pitchFamily="18" charset="0"/>
                      </a:rPr>
                      <m:t>𝑃</m:t>
                    </m:r>
                    <m:r>
                      <a:rPr lang="en-US" i="1" dirty="0" smtClean="0">
                        <a:solidFill>
                          <a:schemeClr val="accent6">
                            <a:lumMod val="75000"/>
                          </a:schemeClr>
                        </a:solidFill>
                        <a:latin typeface="Cambria Math" panose="02040503050406030204" pitchFamily="18" charset="0"/>
                      </a:rPr>
                      <m:t>(</m:t>
                    </m:r>
                    <m:r>
                      <a:rPr lang="en-US" i="1" dirty="0" err="1" smtClean="0">
                        <a:solidFill>
                          <a:schemeClr val="accent6">
                            <a:lumMod val="75000"/>
                          </a:schemeClr>
                        </a:solidFill>
                        <a:latin typeface="Cambria Math" panose="02040503050406030204" pitchFamily="18" charset="0"/>
                      </a:rPr>
                      <m:t>𝑒𝑛𝑡𝑖𝑡𝑦</m:t>
                    </m:r>
                    <m:r>
                      <a:rPr lang="en-US" i="1" dirty="0" err="1" smtClean="0">
                        <a:solidFill>
                          <a:schemeClr val="accent6">
                            <a:lumMod val="75000"/>
                          </a:schemeClr>
                        </a:solidFill>
                        <a:latin typeface="Cambria Math" panose="02040503050406030204" pitchFamily="18" charset="0"/>
                      </a:rPr>
                      <m:t>|</m:t>
                    </m:r>
                    <m:r>
                      <a:rPr lang="en-US" i="1" dirty="0" err="1" smtClean="0">
                        <a:solidFill>
                          <a:schemeClr val="accent6">
                            <a:lumMod val="75000"/>
                          </a:schemeClr>
                        </a:solidFill>
                        <a:latin typeface="Cambria Math" panose="02040503050406030204" pitchFamily="18" charset="0"/>
                      </a:rPr>
                      <m:t>𝑢𝑠𝑒𝑟</m:t>
                    </m:r>
                    <m:r>
                      <a:rPr lang="en-US" i="1" dirty="0" smtClean="0">
                        <a:solidFill>
                          <a:schemeClr val="accent6">
                            <a:lumMod val="75000"/>
                          </a:schemeClr>
                        </a:solidFill>
                        <a:latin typeface="Cambria Math" panose="02040503050406030204" pitchFamily="18" charset="0"/>
                      </a:rPr>
                      <m:t>, </m:t>
                    </m:r>
                    <m:r>
                      <a:rPr lang="en-US" i="1" dirty="0" smtClean="0">
                        <a:solidFill>
                          <a:schemeClr val="accent6">
                            <a:lumMod val="75000"/>
                          </a:schemeClr>
                        </a:solidFill>
                        <a:latin typeface="Cambria Math" panose="02040503050406030204" pitchFamily="18" charset="0"/>
                      </a:rPr>
                      <m:t>𝑖𝑡𝑒𝑚</m:t>
                    </m:r>
                    <m:r>
                      <a:rPr lang="en-US" i="1" dirty="0" smtClean="0">
                        <a:solidFill>
                          <a:schemeClr val="accent6">
                            <a:lumMod val="75000"/>
                          </a:schemeClr>
                        </a:solidFill>
                        <a:latin typeface="Cambria Math" panose="02040503050406030204" pitchFamily="18" charset="0"/>
                      </a:rPr>
                      <m:t>)</m:t>
                    </m:r>
                  </m:oMath>
                </a14:m>
                <a:endParaRPr lang="en-US" dirty="0" smtClean="0">
                  <a:solidFill>
                    <a:schemeClr val="accent6">
                      <a:lumMod val="75000"/>
                    </a:schemeClr>
                  </a:solidFill>
                </a:endParaRPr>
              </a:p>
              <a:p>
                <a:pPr lvl="2"/>
                <a14:m>
                  <m:oMath xmlns:m="http://schemas.openxmlformats.org/officeDocument/2006/math">
                    <m:r>
                      <a:rPr lang="en-US" i="1" dirty="0">
                        <a:solidFill>
                          <a:schemeClr val="accent6">
                            <a:lumMod val="75000"/>
                          </a:schemeClr>
                        </a:solidFill>
                        <a:latin typeface="Cambria Math" panose="02040503050406030204" pitchFamily="18" charset="0"/>
                      </a:rPr>
                      <m:t>𝑃</m:t>
                    </m:r>
                    <m:r>
                      <a:rPr lang="en-US" i="1" dirty="0">
                        <a:solidFill>
                          <a:schemeClr val="accent6">
                            <a:lumMod val="75000"/>
                          </a:schemeClr>
                        </a:solidFill>
                        <a:latin typeface="Cambria Math" panose="02040503050406030204" pitchFamily="18" charset="0"/>
                      </a:rPr>
                      <m:t>(</m:t>
                    </m:r>
                    <m:r>
                      <a:rPr lang="en-US" i="1" dirty="0" err="1">
                        <a:solidFill>
                          <a:schemeClr val="accent6">
                            <a:lumMod val="75000"/>
                          </a:schemeClr>
                        </a:solidFill>
                        <a:latin typeface="Cambria Math" panose="02040503050406030204" pitchFamily="18" charset="0"/>
                      </a:rPr>
                      <m:t>𝑒𝑛𝑡𝑖𝑡𝑦</m:t>
                    </m:r>
                    <m:r>
                      <a:rPr lang="en-US" i="1" dirty="0" err="1">
                        <a:solidFill>
                          <a:schemeClr val="accent6">
                            <a:lumMod val="75000"/>
                          </a:schemeClr>
                        </a:solidFill>
                        <a:latin typeface="Cambria Math" panose="02040503050406030204" pitchFamily="18" charset="0"/>
                      </a:rPr>
                      <m:t>|</m:t>
                    </m:r>
                    <m:r>
                      <a:rPr lang="en-US" i="1" dirty="0" err="1">
                        <a:solidFill>
                          <a:schemeClr val="accent6">
                            <a:lumMod val="75000"/>
                          </a:schemeClr>
                        </a:solidFill>
                        <a:latin typeface="Cambria Math" panose="02040503050406030204" pitchFamily="18" charset="0"/>
                      </a:rPr>
                      <m:t>𝑢𝑠𝑒𝑟</m:t>
                    </m:r>
                    <m:r>
                      <a:rPr lang="en-US" i="1" dirty="0">
                        <a:solidFill>
                          <a:schemeClr val="accent6">
                            <a:lumMod val="75000"/>
                          </a:schemeClr>
                        </a:solidFill>
                        <a:latin typeface="Cambria Math" panose="02040503050406030204" pitchFamily="18" charset="0"/>
                      </a:rPr>
                      <m:t>, </m:t>
                    </m:r>
                    <m:r>
                      <a:rPr lang="en-US" b="0" i="1" dirty="0" smtClean="0">
                        <a:solidFill>
                          <a:schemeClr val="accent6">
                            <a:lumMod val="75000"/>
                          </a:schemeClr>
                        </a:solidFill>
                        <a:latin typeface="Cambria Math" panose="02040503050406030204" pitchFamily="18" charset="0"/>
                      </a:rPr>
                      <m:t>𝑞𝑢𝑒𝑟𝑦</m:t>
                    </m:r>
                    <m:r>
                      <a:rPr lang="en-US" i="1" dirty="0">
                        <a:solidFill>
                          <a:schemeClr val="accent6">
                            <a:lumMod val="75000"/>
                          </a:schemeClr>
                        </a:solidFill>
                        <a:latin typeface="Cambria Math" panose="02040503050406030204" pitchFamily="18" charset="0"/>
                      </a:rPr>
                      <m:t>)</m:t>
                    </m:r>
                  </m:oMath>
                </a14:m>
                <a:endParaRPr lang="en-US" dirty="0">
                  <a:solidFill>
                    <a:schemeClr val="accent6">
                      <a:lumMod val="75000"/>
                    </a:schemeClr>
                  </a:solidFill>
                </a:endParaRPr>
              </a:p>
              <a:p>
                <a14:m>
                  <m:oMath xmlns:m="http://schemas.openxmlformats.org/officeDocument/2006/math">
                    <m:r>
                      <a:rPr lang="en-US" i="1" dirty="0" smtClean="0">
                        <a:solidFill>
                          <a:srgbClr val="FF0000"/>
                        </a:solidFill>
                        <a:latin typeface="Cambria Math" panose="02040503050406030204" pitchFamily="18" charset="0"/>
                      </a:rPr>
                      <m:t>𝑃</m:t>
                    </m:r>
                    <m:r>
                      <a:rPr lang="en-US"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𝑒𝑛𝑡𝑖𝑡𝑦</m:t>
                    </m:r>
                    <m:r>
                      <a:rPr lang="en-US" i="1" dirty="0" err="1">
                        <a:solidFill>
                          <a:srgbClr val="FF0000"/>
                        </a:solidFill>
                        <a:latin typeface="Cambria Math" panose="02040503050406030204" pitchFamily="18" charset="0"/>
                      </a:rPr>
                      <m:t>|</m:t>
                    </m:r>
                    <m:r>
                      <a:rPr lang="en-US" i="1" dirty="0" err="1">
                        <a:solidFill>
                          <a:srgbClr val="FF0000"/>
                        </a:solidFill>
                        <a:latin typeface="Cambria Math" panose="02040503050406030204" pitchFamily="18" charset="0"/>
                      </a:rPr>
                      <m:t>𝑞𝑢𝑒𝑟𝑦</m:t>
                    </m:r>
                    <m:r>
                      <a:rPr lang="en-US" i="1" dirty="0">
                        <a:solidFill>
                          <a:srgbClr val="FF0000"/>
                        </a:solidFill>
                        <a:latin typeface="Cambria Math" panose="02040503050406030204" pitchFamily="18" charset="0"/>
                      </a:rPr>
                      <m:t>)</m:t>
                    </m:r>
                  </m:oMath>
                </a14:m>
                <a:endParaRPr lang="en-US" dirty="0">
                  <a:solidFill>
                    <a:srgbClr val="FF0000"/>
                  </a:solidFill>
                </a:endParaRPr>
              </a:p>
              <a:p>
                <a:pPr lvl="1"/>
                <a:r>
                  <a:rPr lang="en-US" dirty="0">
                    <a:solidFill>
                      <a:srgbClr val="FF0000"/>
                    </a:solidFill>
                  </a:rPr>
                  <a:t>Recommendations given a query</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213</a:t>
            </a:fld>
            <a:endParaRPr lang="en-US"/>
          </a:p>
        </p:txBody>
      </p:sp>
    </p:spTree>
    <p:extLst>
      <p:ext uri="{BB962C8B-B14F-4D97-AF65-F5344CB8AC3E}">
        <p14:creationId xmlns:p14="http://schemas.microsoft.com/office/powerpoint/2010/main" val="71893884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b="0" i="1" dirty="0" smtClean="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214</a:t>
            </a:fld>
            <a:endParaRPr lang="en-US"/>
          </a:p>
        </p:txBody>
      </p:sp>
      <p:pic>
        <p:nvPicPr>
          <p:cNvPr id="6" name="Picture 5"/>
          <p:cNvPicPr>
            <a:picLocks noChangeAspect="1"/>
          </p:cNvPicPr>
          <p:nvPr/>
        </p:nvPicPr>
        <p:blipFill>
          <a:blip r:embed="rId3"/>
          <a:stretch>
            <a:fillRect/>
          </a:stretch>
        </p:blipFill>
        <p:spPr>
          <a:xfrm>
            <a:off x="1850435" y="1392441"/>
            <a:ext cx="8491130" cy="4100221"/>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Entity Linking and Retrieval for Semantic Search [Edgar </a:t>
            </a:r>
            <a:r>
              <a:rPr lang="en-US" sz="1600" dirty="0" err="1" smtClean="0">
                <a:solidFill>
                  <a:schemeClr val="accent2">
                    <a:lumMod val="50000"/>
                  </a:schemeClr>
                </a:solidFill>
              </a:rPr>
              <a:t>Meij</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WSDM 2014]</a:t>
            </a:r>
            <a:endParaRPr lang="en-US" sz="1600" dirty="0">
              <a:solidFill>
                <a:schemeClr val="accent2">
                  <a:lumMod val="50000"/>
                </a:schemeClr>
              </a:solidFill>
            </a:endParaRPr>
          </a:p>
        </p:txBody>
      </p:sp>
      <p:sp>
        <p:nvSpPr>
          <p:cNvPr id="8" name="Rectangle 7"/>
          <p:cNvSpPr/>
          <p:nvPr/>
        </p:nvSpPr>
        <p:spPr>
          <a:xfrm>
            <a:off x="931386" y="5713582"/>
            <a:ext cx="10071893" cy="338554"/>
          </a:xfrm>
          <a:prstGeom prst="rect">
            <a:avLst/>
          </a:prstGeom>
        </p:spPr>
        <p:txBody>
          <a:bodyPr wrap="square">
            <a:spAutoFit/>
          </a:bodyPr>
          <a:lstStyle/>
          <a:p>
            <a:pPr algn="ctr"/>
            <a:r>
              <a:rPr lang="en-US" sz="1600" dirty="0">
                <a:solidFill>
                  <a:schemeClr val="accent2">
                    <a:lumMod val="50000"/>
                  </a:schemeClr>
                </a:solidFill>
              </a:rPr>
              <a:t>Ad-hoc Object Retrieval in the Web of </a:t>
            </a:r>
            <a:r>
              <a:rPr lang="en-US" sz="1600" dirty="0" smtClean="0">
                <a:solidFill>
                  <a:schemeClr val="accent2">
                    <a:lumMod val="50000"/>
                  </a:schemeClr>
                </a:solidFill>
              </a:rPr>
              <a:t>Data [Jeffrey Pound, </a:t>
            </a:r>
            <a:r>
              <a:rPr lang="en-US" sz="1600" dirty="0">
                <a:solidFill>
                  <a:schemeClr val="accent2">
                    <a:lumMod val="50000"/>
                  </a:schemeClr>
                </a:solidFill>
              </a:rPr>
              <a:t>et al., </a:t>
            </a:r>
            <a:r>
              <a:rPr lang="en-US" sz="1600" dirty="0" smtClean="0">
                <a:solidFill>
                  <a:schemeClr val="accent2">
                    <a:lumMod val="50000"/>
                  </a:schemeClr>
                </a:solidFill>
              </a:rPr>
              <a:t>WWW 2010]</a:t>
            </a:r>
            <a:endParaRPr lang="en-US" sz="1600" dirty="0">
              <a:solidFill>
                <a:schemeClr val="accent2">
                  <a:lumMod val="50000"/>
                </a:schemeClr>
              </a:solidFill>
            </a:endParaRPr>
          </a:p>
        </p:txBody>
      </p:sp>
    </p:spTree>
    <p:extLst>
      <p:ext uri="{BB962C8B-B14F-4D97-AF65-F5344CB8AC3E}">
        <p14:creationId xmlns:p14="http://schemas.microsoft.com/office/powerpoint/2010/main" val="349270323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Entity Retrieval/Finding</a:t>
            </a:r>
          </a:p>
          <a:p>
            <a:pPr marL="0" indent="0">
              <a:buNone/>
            </a:pPr>
            <a:endParaRPr lang="en-US" dirty="0"/>
          </a:p>
          <a:p>
            <a:r>
              <a:rPr lang="en-US" dirty="0" smtClean="0"/>
              <a:t>Knowledge Base Question and Answering (KB </a:t>
            </a:r>
            <a:r>
              <a:rPr lang="en-US" dirty="0" err="1" smtClean="0"/>
              <a:t>QnA</a:t>
            </a:r>
            <a:r>
              <a:rPr lang="en-US" dirty="0" smtClean="0"/>
              <a:t>)</a:t>
            </a:r>
          </a:p>
          <a:p>
            <a:endParaRPr lang="en-US" dirty="0"/>
          </a:p>
          <a:p>
            <a:r>
              <a:rPr lang="en-US" dirty="0" smtClean="0"/>
              <a:t>Web-based Question and Answering (Web </a:t>
            </a:r>
            <a:r>
              <a:rPr lang="en-US" dirty="0" err="1" smtClean="0"/>
              <a:t>QnA</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215</a:t>
            </a:fld>
            <a:endParaRPr lang="en-US"/>
          </a:p>
        </p:txBody>
      </p:sp>
    </p:spTree>
    <p:extLst>
      <p:ext uri="{BB962C8B-B14F-4D97-AF65-F5344CB8AC3E}">
        <p14:creationId xmlns:p14="http://schemas.microsoft.com/office/powerpoint/2010/main" val="16774914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 Entity Retrieval/Finding</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216</a:t>
            </a:fld>
            <a:endParaRPr lang="en-US"/>
          </a:p>
        </p:txBody>
      </p:sp>
      <p:pic>
        <p:nvPicPr>
          <p:cNvPr id="6" name="Picture 5"/>
          <p:cNvPicPr>
            <a:picLocks noChangeAspect="1"/>
          </p:cNvPicPr>
          <p:nvPr/>
        </p:nvPicPr>
        <p:blipFill>
          <a:blip r:embed="rId3"/>
          <a:stretch>
            <a:fillRect/>
          </a:stretch>
        </p:blipFill>
        <p:spPr>
          <a:xfrm>
            <a:off x="954063" y="1386882"/>
            <a:ext cx="7461750" cy="243502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3245356" y="3884024"/>
            <a:ext cx="7683903" cy="2518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94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TREC Entity Track (2009 – 2011) </a:t>
            </a:r>
          </a:p>
          <a:p>
            <a:pPr lvl="1"/>
            <a:r>
              <a:rPr lang="en-US" dirty="0" smtClean="0"/>
              <a:t>Related Entity Finding Task</a:t>
            </a:r>
          </a:p>
          <a:p>
            <a:pPr lvl="1"/>
            <a:r>
              <a:rPr lang="en-US" dirty="0" smtClean="0"/>
              <a:t>Given</a:t>
            </a:r>
          </a:p>
          <a:p>
            <a:pPr lvl="2"/>
            <a:r>
              <a:rPr lang="en-US" dirty="0" smtClean="0"/>
              <a:t>Input entity</a:t>
            </a:r>
          </a:p>
          <a:p>
            <a:pPr lvl="2"/>
            <a:r>
              <a:rPr lang="en-US" dirty="0" smtClean="0"/>
              <a:t>Type of the target entity (PER/ORG/LOC)</a:t>
            </a:r>
          </a:p>
          <a:p>
            <a:pPr lvl="2"/>
            <a:r>
              <a:rPr lang="en-US" dirty="0" smtClean="0"/>
              <a:t>Narrative (describing the nature of the relation in free text)</a:t>
            </a:r>
          </a:p>
          <a:p>
            <a:pPr lvl="1"/>
            <a:r>
              <a:rPr lang="en-US" dirty="0" smtClean="0"/>
              <a:t>Return related entities</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217</a:t>
            </a:fld>
            <a:endParaRPr lang="en-US"/>
          </a:p>
        </p:txBody>
      </p:sp>
    </p:spTree>
    <p:extLst>
      <p:ext uri="{BB962C8B-B14F-4D97-AF65-F5344CB8AC3E}">
        <p14:creationId xmlns:p14="http://schemas.microsoft.com/office/powerpoint/2010/main" val="149768490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218</a:t>
            </a:fld>
            <a:endParaRPr lang="en-US"/>
          </a:p>
        </p:txBody>
      </p:sp>
      <p:grpSp>
        <p:nvGrpSpPr>
          <p:cNvPr id="10" name="Group 9"/>
          <p:cNvGrpSpPr/>
          <p:nvPr/>
        </p:nvGrpSpPr>
        <p:grpSpPr>
          <a:xfrm>
            <a:off x="1398416" y="4042522"/>
            <a:ext cx="6407661" cy="1185613"/>
            <a:chOff x="2168434" y="2046605"/>
            <a:chExt cx="6921245" cy="1429925"/>
          </a:xfrm>
        </p:grpSpPr>
        <p:sp>
          <p:nvSpPr>
            <p:cNvPr id="6" name="Rounded Rectangle 5"/>
            <p:cNvSpPr/>
            <p:nvPr/>
          </p:nvSpPr>
          <p:spPr>
            <a:xfrm>
              <a:off x="2794416" y="2771413"/>
              <a:ext cx="5669279" cy="557348"/>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Narrative: </a:t>
              </a:r>
              <a:r>
                <a:rPr lang="en-US" sz="1600" dirty="0" smtClean="0">
                  <a:solidFill>
                    <a:srgbClr val="00B050"/>
                  </a:solidFill>
                </a:rPr>
                <a:t>What countries does </a:t>
              </a:r>
              <a:r>
                <a:rPr lang="en-US" sz="1600" dirty="0" err="1" smtClean="0">
                  <a:solidFill>
                    <a:srgbClr val="00B050"/>
                  </a:solidFill>
                </a:rPr>
                <a:t>Eurail</a:t>
              </a:r>
              <a:r>
                <a:rPr lang="en-US" sz="1600" dirty="0" smtClean="0">
                  <a:solidFill>
                    <a:srgbClr val="00B050"/>
                  </a:solidFill>
                </a:rPr>
                <a:t> operate in</a:t>
              </a:r>
              <a:endParaRPr lang="en-US" sz="1600" dirty="0">
                <a:solidFill>
                  <a:srgbClr val="00B050"/>
                </a:solidFill>
              </a:endParaRPr>
            </a:p>
          </p:txBody>
        </p:sp>
        <p:sp>
          <p:nvSpPr>
            <p:cNvPr id="7" name="Rounded Rectangle 6"/>
            <p:cNvSpPr/>
            <p:nvPr/>
          </p:nvSpPr>
          <p:spPr>
            <a:xfrm>
              <a:off x="5497166" y="2212248"/>
              <a:ext cx="3378926" cy="418011"/>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Target Entity Type: </a:t>
              </a:r>
              <a:r>
                <a:rPr lang="en-US" sz="1600" dirty="0" smtClean="0">
                  <a:solidFill>
                    <a:srgbClr val="7030A0"/>
                  </a:solidFill>
                </a:rPr>
                <a:t>Location</a:t>
              </a:r>
              <a:endParaRPr lang="en-US" sz="1600" dirty="0">
                <a:solidFill>
                  <a:srgbClr val="7030A0"/>
                </a:solidFill>
              </a:endParaRPr>
            </a:p>
          </p:txBody>
        </p:sp>
        <p:sp>
          <p:nvSpPr>
            <p:cNvPr id="8" name="Rounded Rectangle 7"/>
            <p:cNvSpPr/>
            <p:nvPr/>
          </p:nvSpPr>
          <p:spPr>
            <a:xfrm>
              <a:off x="2457648" y="2212248"/>
              <a:ext cx="2825931" cy="424626"/>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Input Entity: </a:t>
              </a:r>
              <a:r>
                <a:rPr lang="en-US" sz="1600" dirty="0" err="1" smtClean="0">
                  <a:solidFill>
                    <a:srgbClr val="C00000"/>
                  </a:solidFill>
                </a:rPr>
                <a:t>Eurail</a:t>
              </a:r>
              <a:endParaRPr lang="en-US" sz="1600" dirty="0">
                <a:solidFill>
                  <a:srgbClr val="C00000"/>
                </a:solidFill>
              </a:endParaRPr>
            </a:p>
          </p:txBody>
        </p:sp>
        <p:sp>
          <p:nvSpPr>
            <p:cNvPr id="9" name="Rounded Rectangle 8"/>
            <p:cNvSpPr/>
            <p:nvPr/>
          </p:nvSpPr>
          <p:spPr>
            <a:xfrm>
              <a:off x="2168434" y="2046605"/>
              <a:ext cx="6921245" cy="1429925"/>
            </a:xfrm>
            <a:prstGeom prst="round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endParaRPr>
            </a:p>
          </p:txBody>
        </p:sp>
      </p:grpSp>
      <p:grpSp>
        <p:nvGrpSpPr>
          <p:cNvPr id="11" name="Group 10"/>
          <p:cNvGrpSpPr/>
          <p:nvPr/>
        </p:nvGrpSpPr>
        <p:grpSpPr>
          <a:xfrm>
            <a:off x="1398416" y="1343488"/>
            <a:ext cx="6398408" cy="1181635"/>
            <a:chOff x="2168434" y="2046605"/>
            <a:chExt cx="6921245" cy="1429925"/>
          </a:xfrm>
        </p:grpSpPr>
        <p:sp>
          <p:nvSpPr>
            <p:cNvPr id="12" name="Rounded Rectangle 11"/>
            <p:cNvSpPr/>
            <p:nvPr/>
          </p:nvSpPr>
          <p:spPr>
            <a:xfrm>
              <a:off x="2794416" y="2771413"/>
              <a:ext cx="5669279" cy="557348"/>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Narrative: </a:t>
              </a:r>
              <a:r>
                <a:rPr lang="en-US" sz="1600" dirty="0" smtClean="0">
                  <a:solidFill>
                    <a:srgbClr val="00B050"/>
                  </a:solidFill>
                </a:rPr>
                <a:t>Airlines that currently use Boeing 747 planes</a:t>
              </a:r>
              <a:endParaRPr lang="en-US" sz="1600" dirty="0">
                <a:solidFill>
                  <a:srgbClr val="00B050"/>
                </a:solidFill>
              </a:endParaRPr>
            </a:p>
          </p:txBody>
        </p:sp>
        <p:sp>
          <p:nvSpPr>
            <p:cNvPr id="13" name="Rounded Rectangle 12"/>
            <p:cNvSpPr/>
            <p:nvPr/>
          </p:nvSpPr>
          <p:spPr>
            <a:xfrm>
              <a:off x="5497166" y="2212248"/>
              <a:ext cx="3378926" cy="418011"/>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Target Entity Type: </a:t>
              </a:r>
              <a:r>
                <a:rPr lang="en-US" sz="1600" dirty="0" smtClean="0">
                  <a:solidFill>
                    <a:srgbClr val="7030A0"/>
                  </a:solidFill>
                </a:rPr>
                <a:t>Organization</a:t>
              </a:r>
              <a:endParaRPr lang="en-US" sz="1600" dirty="0">
                <a:solidFill>
                  <a:srgbClr val="7030A0"/>
                </a:solidFill>
              </a:endParaRPr>
            </a:p>
          </p:txBody>
        </p:sp>
        <p:sp>
          <p:nvSpPr>
            <p:cNvPr id="14" name="Rounded Rectangle 13"/>
            <p:cNvSpPr/>
            <p:nvPr/>
          </p:nvSpPr>
          <p:spPr>
            <a:xfrm>
              <a:off x="2457648" y="2212248"/>
              <a:ext cx="2825931" cy="424626"/>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Input Entity: </a:t>
              </a:r>
              <a:r>
                <a:rPr lang="en-US" sz="1600" dirty="0" smtClean="0">
                  <a:solidFill>
                    <a:srgbClr val="C00000"/>
                  </a:solidFill>
                </a:rPr>
                <a:t>Boeing 747</a:t>
              </a:r>
              <a:endParaRPr lang="en-US" sz="1600" dirty="0">
                <a:solidFill>
                  <a:srgbClr val="C00000"/>
                </a:solidFill>
              </a:endParaRPr>
            </a:p>
          </p:txBody>
        </p:sp>
        <p:sp>
          <p:nvSpPr>
            <p:cNvPr id="15" name="Rounded Rectangle 14"/>
            <p:cNvSpPr/>
            <p:nvPr/>
          </p:nvSpPr>
          <p:spPr>
            <a:xfrm>
              <a:off x="2168434" y="2046605"/>
              <a:ext cx="6921245" cy="1429925"/>
            </a:xfrm>
            <a:prstGeom prst="round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endParaRPr>
            </a:p>
          </p:txBody>
        </p:sp>
      </p:grpSp>
      <p:grpSp>
        <p:nvGrpSpPr>
          <p:cNvPr id="16" name="Group 15"/>
          <p:cNvGrpSpPr/>
          <p:nvPr/>
        </p:nvGrpSpPr>
        <p:grpSpPr>
          <a:xfrm>
            <a:off x="4047904" y="5321118"/>
            <a:ext cx="6445189" cy="1144403"/>
            <a:chOff x="2168434" y="2046605"/>
            <a:chExt cx="6921245" cy="1429925"/>
          </a:xfrm>
        </p:grpSpPr>
        <p:sp>
          <p:nvSpPr>
            <p:cNvPr id="17" name="Rounded Rectangle 16"/>
            <p:cNvSpPr/>
            <p:nvPr/>
          </p:nvSpPr>
          <p:spPr>
            <a:xfrm>
              <a:off x="2794416" y="2771413"/>
              <a:ext cx="5669279" cy="557348"/>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Narrative: </a:t>
              </a:r>
              <a:r>
                <a:rPr lang="en-US" sz="1600" dirty="0" smtClean="0">
                  <a:solidFill>
                    <a:srgbClr val="00B050"/>
                  </a:solidFill>
                </a:rPr>
                <a:t>Find companies that are included in the Dow Jones industrial average</a:t>
              </a:r>
              <a:endParaRPr lang="en-US" sz="1600" dirty="0">
                <a:solidFill>
                  <a:srgbClr val="00B050"/>
                </a:solidFill>
              </a:endParaRPr>
            </a:p>
          </p:txBody>
        </p:sp>
        <p:sp>
          <p:nvSpPr>
            <p:cNvPr id="18" name="Rounded Rectangle 17"/>
            <p:cNvSpPr/>
            <p:nvPr/>
          </p:nvSpPr>
          <p:spPr>
            <a:xfrm>
              <a:off x="5497166" y="2212248"/>
              <a:ext cx="3378926" cy="418011"/>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Target Entity Type: </a:t>
              </a:r>
              <a:r>
                <a:rPr lang="en-US" sz="1600" dirty="0" smtClean="0">
                  <a:solidFill>
                    <a:srgbClr val="7030A0"/>
                  </a:solidFill>
                </a:rPr>
                <a:t>Organization</a:t>
              </a:r>
              <a:endParaRPr lang="en-US" sz="1600" dirty="0">
                <a:solidFill>
                  <a:srgbClr val="7030A0"/>
                </a:solidFill>
              </a:endParaRPr>
            </a:p>
          </p:txBody>
        </p:sp>
        <p:sp>
          <p:nvSpPr>
            <p:cNvPr id="19" name="Rounded Rectangle 18"/>
            <p:cNvSpPr/>
            <p:nvPr/>
          </p:nvSpPr>
          <p:spPr>
            <a:xfrm>
              <a:off x="2457648" y="2212248"/>
              <a:ext cx="2825931" cy="424626"/>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Input Entity: </a:t>
              </a:r>
              <a:r>
                <a:rPr lang="en-US" sz="1600" dirty="0" smtClean="0">
                  <a:solidFill>
                    <a:srgbClr val="C00000"/>
                  </a:solidFill>
                </a:rPr>
                <a:t>Dow Jones</a:t>
              </a:r>
              <a:endParaRPr lang="en-US" sz="1600" dirty="0">
                <a:solidFill>
                  <a:srgbClr val="C00000"/>
                </a:solidFill>
              </a:endParaRPr>
            </a:p>
          </p:txBody>
        </p:sp>
        <p:sp>
          <p:nvSpPr>
            <p:cNvPr id="20" name="Rounded Rectangle 19"/>
            <p:cNvSpPr/>
            <p:nvPr/>
          </p:nvSpPr>
          <p:spPr>
            <a:xfrm>
              <a:off x="2168434" y="2046605"/>
              <a:ext cx="6921245" cy="1429925"/>
            </a:xfrm>
            <a:prstGeom prst="round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endParaRPr>
            </a:p>
          </p:txBody>
        </p:sp>
      </p:grpSp>
      <p:grpSp>
        <p:nvGrpSpPr>
          <p:cNvPr id="31" name="Group 30"/>
          <p:cNvGrpSpPr/>
          <p:nvPr/>
        </p:nvGrpSpPr>
        <p:grpSpPr>
          <a:xfrm>
            <a:off x="4036851" y="2626060"/>
            <a:ext cx="6407661" cy="1323479"/>
            <a:chOff x="2168434" y="2046605"/>
            <a:chExt cx="6921245" cy="1429925"/>
          </a:xfrm>
        </p:grpSpPr>
        <p:sp>
          <p:nvSpPr>
            <p:cNvPr id="32" name="Rounded Rectangle 31"/>
            <p:cNvSpPr/>
            <p:nvPr/>
          </p:nvSpPr>
          <p:spPr>
            <a:xfrm>
              <a:off x="2794416" y="2771413"/>
              <a:ext cx="5669279" cy="557348"/>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Narrative: </a:t>
              </a:r>
              <a:r>
                <a:rPr lang="en-US" sz="1600" dirty="0" smtClean="0">
                  <a:solidFill>
                    <a:srgbClr val="00B050"/>
                  </a:solidFill>
                </a:rPr>
                <a:t>Chefs with a show on the food network</a:t>
              </a:r>
              <a:endParaRPr lang="en-US" sz="1600" dirty="0">
                <a:solidFill>
                  <a:srgbClr val="00B050"/>
                </a:solidFill>
              </a:endParaRPr>
            </a:p>
          </p:txBody>
        </p:sp>
        <p:sp>
          <p:nvSpPr>
            <p:cNvPr id="33" name="Rounded Rectangle 32"/>
            <p:cNvSpPr/>
            <p:nvPr/>
          </p:nvSpPr>
          <p:spPr>
            <a:xfrm>
              <a:off x="5750460" y="2239976"/>
              <a:ext cx="3007052" cy="418011"/>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Target Entity Type: </a:t>
              </a:r>
              <a:r>
                <a:rPr lang="en-US" sz="1600" dirty="0" smtClean="0">
                  <a:solidFill>
                    <a:srgbClr val="7030A0"/>
                  </a:solidFill>
                </a:rPr>
                <a:t>Person</a:t>
              </a:r>
              <a:endParaRPr lang="en-US" sz="1600" dirty="0">
                <a:solidFill>
                  <a:srgbClr val="7030A0"/>
                </a:solidFill>
              </a:endParaRPr>
            </a:p>
          </p:txBody>
        </p:sp>
        <p:sp>
          <p:nvSpPr>
            <p:cNvPr id="34" name="Rounded Rectangle 33"/>
            <p:cNvSpPr/>
            <p:nvPr/>
          </p:nvSpPr>
          <p:spPr>
            <a:xfrm>
              <a:off x="2457646" y="2246325"/>
              <a:ext cx="3115147" cy="424626"/>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Input Entity: </a:t>
              </a:r>
              <a:r>
                <a:rPr lang="en-US" sz="1600" dirty="0" smtClean="0">
                  <a:solidFill>
                    <a:srgbClr val="C00000"/>
                  </a:solidFill>
                </a:rPr>
                <a:t>The food network</a:t>
              </a:r>
              <a:endParaRPr lang="en-US" sz="1600" dirty="0">
                <a:solidFill>
                  <a:srgbClr val="C00000"/>
                </a:solidFill>
              </a:endParaRPr>
            </a:p>
          </p:txBody>
        </p:sp>
        <p:sp>
          <p:nvSpPr>
            <p:cNvPr id="35" name="Rounded Rectangle 34"/>
            <p:cNvSpPr/>
            <p:nvPr/>
          </p:nvSpPr>
          <p:spPr>
            <a:xfrm>
              <a:off x="2168434" y="2046605"/>
              <a:ext cx="6921245" cy="1429925"/>
            </a:xfrm>
            <a:prstGeom prst="round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endParaRPr>
            </a:p>
          </p:txBody>
        </p:sp>
      </p:grpSp>
    </p:spTree>
    <p:extLst>
      <p:ext uri="{BB962C8B-B14F-4D97-AF65-F5344CB8AC3E}">
        <p14:creationId xmlns:p14="http://schemas.microsoft.com/office/powerpoint/2010/main" val="284349129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A typical pipeline</a:t>
            </a:r>
            <a:endParaRPr lang="en-US" dirty="0"/>
          </a:p>
        </p:txBody>
      </p:sp>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219</a:t>
            </a:fld>
            <a:endParaRPr lang="en-US"/>
          </a:p>
        </p:txBody>
      </p:sp>
      <p:pic>
        <p:nvPicPr>
          <p:cNvPr id="7" name="Picture 6"/>
          <p:cNvPicPr>
            <a:picLocks noChangeAspect="1"/>
          </p:cNvPicPr>
          <p:nvPr/>
        </p:nvPicPr>
        <p:blipFill>
          <a:blip r:embed="rId3"/>
          <a:stretch>
            <a:fillRect/>
          </a:stretch>
        </p:blipFill>
        <p:spPr>
          <a:xfrm>
            <a:off x="1323975" y="2629694"/>
            <a:ext cx="9544050" cy="2743200"/>
          </a:xfrm>
          <a:prstGeom prst="rect">
            <a:avLst/>
          </a:prstGeom>
        </p:spPr>
      </p:pic>
      <p:sp>
        <p:nvSpPr>
          <p:cNvPr id="8" name="Rectangle 7"/>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Entity Linking and Retrieval for Semantic Search [Edgar </a:t>
            </a:r>
            <a:r>
              <a:rPr lang="en-US" sz="1600" dirty="0" err="1" smtClean="0">
                <a:solidFill>
                  <a:schemeClr val="accent2">
                    <a:lumMod val="50000"/>
                  </a:schemeClr>
                </a:solidFill>
              </a:rPr>
              <a:t>Meij</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WSDM 2014]</a:t>
            </a:r>
            <a:endParaRPr lang="en-US" sz="1600" dirty="0">
              <a:solidFill>
                <a:schemeClr val="accent2">
                  <a:lumMod val="50000"/>
                </a:schemeClr>
              </a:solidFill>
            </a:endParaRPr>
          </a:p>
        </p:txBody>
      </p:sp>
    </p:spTree>
    <p:extLst>
      <p:ext uri="{BB962C8B-B14F-4D97-AF65-F5344CB8AC3E}">
        <p14:creationId xmlns:p14="http://schemas.microsoft.com/office/powerpoint/2010/main" val="1603869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Recommendation”</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22</a:t>
            </a:fld>
            <a:endParaRPr lang="en-US"/>
          </a:p>
        </p:txBody>
      </p:sp>
      <p:grpSp>
        <p:nvGrpSpPr>
          <p:cNvPr id="21" name="Group 20"/>
          <p:cNvGrpSpPr/>
          <p:nvPr/>
        </p:nvGrpSpPr>
        <p:grpSpPr>
          <a:xfrm>
            <a:off x="1485790" y="1962063"/>
            <a:ext cx="3190876" cy="2718838"/>
            <a:chOff x="1485790" y="1962063"/>
            <a:chExt cx="3190876" cy="2718838"/>
          </a:xfrm>
        </p:grpSpPr>
        <p:pic>
          <p:nvPicPr>
            <p:cNvPr id="6" name="Picture 5"/>
            <p:cNvPicPr>
              <a:picLocks noChangeAspect="1"/>
            </p:cNvPicPr>
            <p:nvPr/>
          </p:nvPicPr>
          <p:blipFill>
            <a:blip r:embed="rId2"/>
            <a:stretch>
              <a:fillRect/>
            </a:stretch>
          </p:blipFill>
          <p:spPr>
            <a:xfrm>
              <a:off x="1485790" y="3307867"/>
              <a:ext cx="3190875" cy="552450"/>
            </a:xfrm>
            <a:prstGeom prst="rect">
              <a:avLst/>
            </a:prstGeom>
          </p:spPr>
        </p:pic>
        <p:pic>
          <p:nvPicPr>
            <p:cNvPr id="7" name="Picture 6"/>
            <p:cNvPicPr>
              <a:picLocks noChangeAspect="1"/>
            </p:cNvPicPr>
            <p:nvPr/>
          </p:nvPicPr>
          <p:blipFill>
            <a:blip r:embed="rId3"/>
            <a:stretch>
              <a:fillRect/>
            </a:stretch>
          </p:blipFill>
          <p:spPr>
            <a:xfrm>
              <a:off x="1485791" y="4128451"/>
              <a:ext cx="3190875" cy="552450"/>
            </a:xfrm>
            <a:prstGeom prst="rect">
              <a:avLst/>
            </a:prstGeom>
          </p:spPr>
        </p:pic>
        <p:grpSp>
          <p:nvGrpSpPr>
            <p:cNvPr id="8" name="Group 7"/>
            <p:cNvGrpSpPr/>
            <p:nvPr/>
          </p:nvGrpSpPr>
          <p:grpSpPr>
            <a:xfrm>
              <a:off x="2350160" y="1962063"/>
              <a:ext cx="1774601" cy="1077670"/>
              <a:chOff x="744948" y="5412395"/>
              <a:chExt cx="1774601" cy="107767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948" y="5412395"/>
                <a:ext cx="1077670" cy="1077670"/>
              </a:xfrm>
              <a:prstGeom prst="rect">
                <a:avLst/>
              </a:prstGeom>
            </p:spPr>
          </p:pic>
          <p:sp>
            <p:nvSpPr>
              <p:cNvPr id="10" name="TextBox 9"/>
              <p:cNvSpPr txBox="1"/>
              <p:nvPr/>
            </p:nvSpPr>
            <p:spPr>
              <a:xfrm>
                <a:off x="954999" y="6004016"/>
                <a:ext cx="1564550" cy="461665"/>
              </a:xfrm>
              <a:prstGeom prst="rect">
                <a:avLst/>
              </a:prstGeom>
              <a:noFill/>
            </p:spPr>
            <p:txBody>
              <a:bodyPr wrap="square" rtlCol="0">
                <a:spAutoFit/>
              </a:bodyPr>
              <a:lstStyle/>
              <a:p>
                <a:pPr algn="ctr"/>
                <a:r>
                  <a:rPr lang="en-US" sz="24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Free</a:t>
                </a:r>
                <a:r>
                  <a:rPr lang="en-US" sz="24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a:t>
                </a:r>
                <a:endParaRPr lang="en-US" sz="2400"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grpSp>
        <p:nvGrpSpPr>
          <p:cNvPr id="16" name="Group 15"/>
          <p:cNvGrpSpPr/>
          <p:nvPr/>
        </p:nvGrpSpPr>
        <p:grpSpPr>
          <a:xfrm>
            <a:off x="6717879" y="1992542"/>
            <a:ext cx="3751538" cy="2682199"/>
            <a:chOff x="6717879" y="1957706"/>
            <a:chExt cx="3751538" cy="2682199"/>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817" y="1957706"/>
              <a:ext cx="1847619" cy="1142857"/>
            </a:xfrm>
            <a:prstGeom prst="rect">
              <a:avLst/>
            </a:prstGeom>
          </p:spPr>
        </p:pic>
        <p:pic>
          <p:nvPicPr>
            <p:cNvPr id="13" name="Picture 12"/>
            <p:cNvPicPr>
              <a:picLocks noChangeAspect="1"/>
            </p:cNvPicPr>
            <p:nvPr/>
          </p:nvPicPr>
          <p:blipFill>
            <a:blip r:embed="rId2"/>
            <a:stretch>
              <a:fillRect/>
            </a:stretch>
          </p:blipFill>
          <p:spPr>
            <a:xfrm>
              <a:off x="6717880" y="3267987"/>
              <a:ext cx="3190875" cy="552450"/>
            </a:xfrm>
            <a:prstGeom prst="rect">
              <a:avLst/>
            </a:prstGeom>
          </p:spPr>
        </p:pic>
        <p:pic>
          <p:nvPicPr>
            <p:cNvPr id="14" name="Picture 13"/>
            <p:cNvPicPr>
              <a:picLocks noChangeAspect="1"/>
            </p:cNvPicPr>
            <p:nvPr/>
          </p:nvPicPr>
          <p:blipFill>
            <a:blip r:embed="rId3"/>
            <a:stretch>
              <a:fillRect/>
            </a:stretch>
          </p:blipFill>
          <p:spPr>
            <a:xfrm>
              <a:off x="6717879" y="4087455"/>
              <a:ext cx="3190875" cy="552450"/>
            </a:xfrm>
            <a:prstGeom prst="rect">
              <a:avLst/>
            </a:prstGeom>
          </p:spPr>
        </p:pic>
        <p:sp>
          <p:nvSpPr>
            <p:cNvPr id="15" name="Rectangle 14"/>
            <p:cNvSpPr/>
            <p:nvPr/>
          </p:nvSpPr>
          <p:spPr>
            <a:xfrm>
              <a:off x="6798930" y="3332625"/>
              <a:ext cx="2049506" cy="424732"/>
            </a:xfrm>
            <a:prstGeom prst="rect">
              <a:avLst/>
            </a:prstGeom>
            <a:gradFill>
              <a:gsLst>
                <a:gs pos="0">
                  <a:schemeClr val="tx2">
                    <a:lumMod val="75000"/>
                  </a:schemeClr>
                </a:gs>
                <a:gs pos="97000">
                  <a:schemeClr val="bg2">
                    <a:lumMod val="25000"/>
                  </a:schemeClr>
                </a:gs>
              </a:gsLst>
              <a:path path="circle">
                <a:fillToRect l="50000" t="50000" r="50000" b="50000"/>
              </a:path>
            </a:gradFill>
            <a:effectLst>
              <a:glow rad="63500">
                <a:schemeClr val="accent3">
                  <a:satMod val="175000"/>
                  <a:alpha val="40000"/>
                </a:schemeClr>
              </a:glow>
            </a:effectLst>
            <a:scene3d>
              <a:camera prst="orthographicFront"/>
              <a:lightRig rig="threePt" dir="t"/>
            </a:scene3d>
            <a:sp3d prstMaterial="dkEdge"/>
          </p:spPr>
          <p:txBody>
            <a:bodyPr wrap="square" lIns="91440" tIns="27432" rIns="91440" bIns="27432">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4,580,000</a:t>
              </a:r>
              <a:endParaRPr lang="en-US" sz="4800" b="1" cap="none" spc="0" dirty="0">
                <a:ln w="22225">
                  <a:solidFill>
                    <a:schemeClr val="accent2"/>
                  </a:solidFill>
                  <a:prstDash val="solid"/>
                </a:ln>
                <a:solidFill>
                  <a:schemeClr val="accent2">
                    <a:lumMod val="40000"/>
                    <a:lumOff val="60000"/>
                  </a:schemeClr>
                </a:solidFill>
                <a:effectLst/>
              </a:endParaRPr>
            </a:p>
          </p:txBody>
        </p:sp>
        <p:sp>
          <p:nvSpPr>
            <p:cNvPr id="18" name="Rectangle 17"/>
            <p:cNvSpPr/>
            <p:nvPr/>
          </p:nvSpPr>
          <p:spPr>
            <a:xfrm>
              <a:off x="8419911" y="2626181"/>
              <a:ext cx="2049506" cy="424732"/>
            </a:xfrm>
            <a:prstGeom prst="rect">
              <a:avLst/>
            </a:prstGeom>
            <a:noFill/>
          </p:spPr>
          <p:txBody>
            <a:bodyPr wrap="square" lIns="91440" tIns="27432" rIns="91440" bIns="27432">
              <a:spAutoFit/>
            </a:bodyPr>
            <a:lstStyle/>
            <a:p>
              <a:pPr algn="ct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English</a:t>
              </a:r>
              <a:endParaRPr lang="en-US" sz="4800" b="1" cap="none" spc="0" dirty="0">
                <a:ln w="22225">
                  <a:solidFill>
                    <a:schemeClr val="accent2"/>
                  </a:solidFill>
                  <a:prstDash val="solid"/>
                </a:ln>
                <a:solidFill>
                  <a:schemeClr val="accent2">
                    <a:lumMod val="40000"/>
                    <a:lumOff val="60000"/>
                  </a:schemeClr>
                </a:solidFill>
                <a:effectLst/>
              </a:endParaRPr>
            </a:p>
          </p:txBody>
        </p:sp>
        <p:sp>
          <p:nvSpPr>
            <p:cNvPr id="20" name="Rectangle 19"/>
            <p:cNvSpPr/>
            <p:nvPr/>
          </p:nvSpPr>
          <p:spPr>
            <a:xfrm>
              <a:off x="6798930" y="4151314"/>
              <a:ext cx="2049506" cy="424732"/>
            </a:xfrm>
            <a:prstGeom prst="rect">
              <a:avLst/>
            </a:prstGeom>
            <a:gradFill>
              <a:gsLst>
                <a:gs pos="0">
                  <a:schemeClr val="tx2">
                    <a:lumMod val="75000"/>
                  </a:schemeClr>
                </a:gs>
                <a:gs pos="97000">
                  <a:schemeClr val="bg2">
                    <a:lumMod val="25000"/>
                  </a:schemeClr>
                </a:gs>
              </a:gsLst>
              <a:path path="circle">
                <a:fillToRect l="50000" t="50000" r="50000" b="50000"/>
              </a:path>
            </a:gradFill>
            <a:effectLst>
              <a:glow rad="63500">
                <a:schemeClr val="accent3">
                  <a:satMod val="175000"/>
                  <a:alpha val="40000"/>
                </a:schemeClr>
              </a:glow>
            </a:effectLst>
            <a:scene3d>
              <a:camera prst="orthographicFront"/>
              <a:lightRig rig="threePt" dir="t"/>
            </a:scene3d>
            <a:sp3d prstMaterial="dkEdge"/>
          </p:spPr>
          <p:txBody>
            <a:bodyPr wrap="square" lIns="91440" tIns="27432" rIns="91440" bIns="27432">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580,000,000</a:t>
              </a:r>
              <a:endParaRPr lang="en-US" sz="4800" b="1" cap="none" spc="0" dirty="0">
                <a:ln w="22225">
                  <a:solidFill>
                    <a:schemeClr val="accent2"/>
                  </a:solidFill>
                  <a:prstDash val="solid"/>
                </a:ln>
                <a:solidFill>
                  <a:schemeClr val="accent2">
                    <a:lumMod val="40000"/>
                    <a:lumOff val="60000"/>
                  </a:schemeClr>
                </a:solidFill>
                <a:effectLst/>
              </a:endParaRPr>
            </a:p>
          </p:txBody>
        </p:sp>
      </p:grpSp>
    </p:spTree>
    <p:extLst>
      <p:ext uri="{BB962C8B-B14F-4D97-AF65-F5344CB8AC3E}">
        <p14:creationId xmlns:p14="http://schemas.microsoft.com/office/powerpoint/2010/main" val="9226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Three component model</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220</a:t>
            </a:fld>
            <a:endParaRPr lang="en-US"/>
          </a:p>
        </p:txBody>
      </p:sp>
      <p:pic>
        <p:nvPicPr>
          <p:cNvPr id="6" name="Picture 5"/>
          <p:cNvPicPr>
            <a:picLocks noChangeAspect="1"/>
          </p:cNvPicPr>
          <p:nvPr/>
        </p:nvPicPr>
        <p:blipFill>
          <a:blip r:embed="rId4"/>
          <a:stretch>
            <a:fillRect/>
          </a:stretch>
        </p:blipFill>
        <p:spPr>
          <a:xfrm>
            <a:off x="2072632" y="2270754"/>
            <a:ext cx="7264805" cy="3664050"/>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Related Entity Finding Based on Co-Occurrence [Marc </a:t>
            </a:r>
            <a:r>
              <a:rPr lang="en-US" sz="1600" dirty="0" err="1" smtClean="0">
                <a:solidFill>
                  <a:schemeClr val="accent2">
                    <a:lumMod val="50000"/>
                  </a:schemeClr>
                </a:solidFill>
              </a:rPr>
              <a:t>Bron</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TREC 2009]</a:t>
            </a:r>
            <a:endParaRPr lang="en-US" sz="1600" dirty="0">
              <a:solidFill>
                <a:schemeClr val="accent2">
                  <a:lumMod val="50000"/>
                </a:schemeClr>
              </a:solidFill>
            </a:endParaRPr>
          </a:p>
        </p:txBody>
      </p:sp>
    </p:spTree>
    <p:extLst>
      <p:ext uri="{BB962C8B-B14F-4D97-AF65-F5344CB8AC3E}">
        <p14:creationId xmlns:p14="http://schemas.microsoft.com/office/powerpoint/2010/main" val="334395815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a:t> –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221</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Related Entity Finding Based on Co-Occurrence [Marc </a:t>
            </a:r>
            <a:r>
              <a:rPr lang="en-US" sz="1600" dirty="0" err="1" smtClean="0">
                <a:solidFill>
                  <a:schemeClr val="accent2">
                    <a:lumMod val="50000"/>
                  </a:schemeClr>
                </a:solidFill>
              </a:rPr>
              <a:t>Bron</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TREC 2009]</a:t>
            </a:r>
            <a:endParaRPr lang="en-US" sz="1600" dirty="0">
              <a:solidFill>
                <a:schemeClr val="accent2">
                  <a:lumMod val="50000"/>
                </a:schemeClr>
              </a:solidFill>
            </a:endParaRPr>
          </a:p>
        </p:txBody>
      </p:sp>
      <p:pic>
        <p:nvPicPr>
          <p:cNvPr id="8" name="Picture 7"/>
          <p:cNvPicPr>
            <a:picLocks noChangeAspect="1"/>
          </p:cNvPicPr>
          <p:nvPr/>
        </p:nvPicPr>
        <p:blipFill>
          <a:blip r:embed="rId4"/>
          <a:stretch>
            <a:fillRect/>
          </a:stretch>
        </p:blipFill>
        <p:spPr>
          <a:xfrm>
            <a:off x="5854014" y="2241539"/>
            <a:ext cx="5238750" cy="752475"/>
          </a:xfrm>
          <a:prstGeom prst="rect">
            <a:avLst/>
          </a:prstGeom>
        </p:spPr>
      </p:pic>
      <p:pic>
        <p:nvPicPr>
          <p:cNvPr id="9" name="Picture 8"/>
          <p:cNvPicPr>
            <a:picLocks noChangeAspect="1"/>
          </p:cNvPicPr>
          <p:nvPr/>
        </p:nvPicPr>
        <p:blipFill>
          <a:blip r:embed="rId5"/>
          <a:stretch>
            <a:fillRect/>
          </a:stretch>
        </p:blipFill>
        <p:spPr>
          <a:xfrm>
            <a:off x="6634669" y="3287532"/>
            <a:ext cx="3511280" cy="944702"/>
          </a:xfrm>
          <a:prstGeom prst="rect">
            <a:avLst/>
          </a:prstGeom>
        </p:spPr>
      </p:pic>
      <p:pic>
        <p:nvPicPr>
          <p:cNvPr id="10" name="Picture 9"/>
          <p:cNvPicPr>
            <a:picLocks noChangeAspect="1"/>
          </p:cNvPicPr>
          <p:nvPr/>
        </p:nvPicPr>
        <p:blipFill>
          <a:blip r:embed="rId6"/>
          <a:stretch>
            <a:fillRect/>
          </a:stretch>
        </p:blipFill>
        <p:spPr>
          <a:xfrm>
            <a:off x="6680571" y="4630118"/>
            <a:ext cx="3419475" cy="942975"/>
          </a:xfrm>
          <a:prstGeom prst="rect">
            <a:avLst/>
          </a:prstGeom>
        </p:spPr>
      </p:pic>
      <p:pic>
        <p:nvPicPr>
          <p:cNvPr id="11" name="Picture 10"/>
          <p:cNvPicPr>
            <a:picLocks noChangeAspect="1"/>
          </p:cNvPicPr>
          <p:nvPr/>
        </p:nvPicPr>
        <p:blipFill>
          <a:blip r:embed="rId7"/>
          <a:stretch>
            <a:fillRect/>
          </a:stretch>
        </p:blipFill>
        <p:spPr>
          <a:xfrm>
            <a:off x="560172" y="2840151"/>
            <a:ext cx="4953660" cy="2498410"/>
          </a:xfrm>
          <a:prstGeom prst="rect">
            <a:avLst/>
          </a:prstGeom>
        </p:spPr>
      </p:pic>
    </p:spTree>
    <p:extLst>
      <p:ext uri="{BB962C8B-B14F-4D97-AF65-F5344CB8AC3E}">
        <p14:creationId xmlns:p14="http://schemas.microsoft.com/office/powerpoint/2010/main" val="134407098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222</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a:solidFill>
                  <a:schemeClr val="accent2">
                    <a:lumMod val="50000"/>
                  </a:schemeClr>
                </a:solidFill>
              </a:rPr>
              <a:t>Related </a:t>
            </a:r>
            <a:r>
              <a:rPr lang="en-US" sz="1600" dirty="0" smtClean="0">
                <a:solidFill>
                  <a:schemeClr val="accent2">
                    <a:lumMod val="50000"/>
                  </a:schemeClr>
                </a:solidFill>
              </a:rPr>
              <a:t>Entity Finding </a:t>
            </a:r>
            <a:r>
              <a:rPr lang="en-US" sz="1600" dirty="0">
                <a:solidFill>
                  <a:schemeClr val="accent2">
                    <a:lumMod val="50000"/>
                  </a:schemeClr>
                </a:solidFill>
              </a:rPr>
              <a:t>by </a:t>
            </a:r>
            <a:r>
              <a:rPr lang="en-US" sz="1600" dirty="0" smtClean="0">
                <a:solidFill>
                  <a:schemeClr val="accent2">
                    <a:lumMod val="50000"/>
                  </a:schemeClr>
                </a:solidFill>
              </a:rPr>
              <a:t>Unified Probabilistic Models [Yi Fang, </a:t>
            </a:r>
            <a:r>
              <a:rPr lang="en-US" sz="1600" dirty="0">
                <a:solidFill>
                  <a:schemeClr val="accent2">
                    <a:lumMod val="50000"/>
                  </a:schemeClr>
                </a:solidFill>
              </a:rPr>
              <a:t>et al., </a:t>
            </a:r>
            <a:r>
              <a:rPr lang="en-US" sz="1600" dirty="0" smtClean="0">
                <a:solidFill>
                  <a:schemeClr val="accent2">
                    <a:lumMod val="50000"/>
                  </a:schemeClr>
                </a:solidFill>
              </a:rPr>
              <a:t>World Wide Web 2013]</a:t>
            </a:r>
            <a:endParaRPr lang="en-US" sz="1600" dirty="0">
              <a:solidFill>
                <a:schemeClr val="accent2">
                  <a:lumMod val="50000"/>
                </a:schemeClr>
              </a:solidFill>
            </a:endParaRPr>
          </a:p>
        </p:txBody>
      </p:sp>
      <p:pic>
        <p:nvPicPr>
          <p:cNvPr id="7" name="Picture 6"/>
          <p:cNvPicPr>
            <a:picLocks noChangeAspect="1"/>
          </p:cNvPicPr>
          <p:nvPr/>
        </p:nvPicPr>
        <p:blipFill>
          <a:blip r:embed="rId4"/>
          <a:stretch>
            <a:fillRect/>
          </a:stretch>
        </p:blipFill>
        <p:spPr>
          <a:xfrm>
            <a:off x="1630628" y="2937238"/>
            <a:ext cx="8591489" cy="788839"/>
          </a:xfrm>
          <a:prstGeom prst="rect">
            <a:avLst/>
          </a:prstGeom>
        </p:spPr>
      </p:pic>
      <p:grpSp>
        <p:nvGrpSpPr>
          <p:cNvPr id="10" name="Group 9"/>
          <p:cNvGrpSpPr/>
          <p:nvPr/>
        </p:nvGrpSpPr>
        <p:grpSpPr>
          <a:xfrm>
            <a:off x="1773211" y="5170071"/>
            <a:ext cx="8645577" cy="847725"/>
            <a:chOff x="1112455" y="2476641"/>
            <a:chExt cx="8645577" cy="847725"/>
          </a:xfrm>
        </p:grpSpPr>
        <p:pic>
          <p:nvPicPr>
            <p:cNvPr id="8" name="Picture 7"/>
            <p:cNvPicPr>
              <a:picLocks noChangeAspect="1"/>
            </p:cNvPicPr>
            <p:nvPr/>
          </p:nvPicPr>
          <p:blipFill>
            <a:blip r:embed="rId5"/>
            <a:stretch>
              <a:fillRect/>
            </a:stretch>
          </p:blipFill>
          <p:spPr>
            <a:xfrm>
              <a:off x="1112455" y="2476641"/>
              <a:ext cx="2000250" cy="619125"/>
            </a:xfrm>
            <a:prstGeom prst="rect">
              <a:avLst/>
            </a:prstGeom>
          </p:spPr>
        </p:pic>
        <p:pic>
          <p:nvPicPr>
            <p:cNvPr id="9" name="Picture 8"/>
            <p:cNvPicPr>
              <a:picLocks noChangeAspect="1"/>
            </p:cNvPicPr>
            <p:nvPr/>
          </p:nvPicPr>
          <p:blipFill>
            <a:blip r:embed="rId6"/>
            <a:stretch>
              <a:fillRect/>
            </a:stretch>
          </p:blipFill>
          <p:spPr>
            <a:xfrm>
              <a:off x="2995282" y="2476641"/>
              <a:ext cx="6762750" cy="847725"/>
            </a:xfrm>
            <a:prstGeom prst="rect">
              <a:avLst/>
            </a:prstGeom>
          </p:spPr>
        </p:pic>
      </p:grpSp>
      <p:pic>
        <p:nvPicPr>
          <p:cNvPr id="11" name="Picture 10"/>
          <p:cNvPicPr>
            <a:picLocks noChangeAspect="1"/>
          </p:cNvPicPr>
          <p:nvPr/>
        </p:nvPicPr>
        <p:blipFill>
          <a:blip r:embed="rId7"/>
          <a:stretch>
            <a:fillRect/>
          </a:stretch>
        </p:blipFill>
        <p:spPr>
          <a:xfrm>
            <a:off x="6067381" y="1363495"/>
            <a:ext cx="2543219" cy="1510200"/>
          </a:xfrm>
          <a:prstGeom prst="rect">
            <a:avLst/>
          </a:prstGeom>
        </p:spPr>
      </p:pic>
      <p:sp>
        <p:nvSpPr>
          <p:cNvPr id="12" name="Rounded Rectangle 11"/>
          <p:cNvSpPr/>
          <p:nvPr/>
        </p:nvSpPr>
        <p:spPr>
          <a:xfrm>
            <a:off x="2832738" y="1860685"/>
            <a:ext cx="1770476" cy="570653"/>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smtClean="0">
                <a:solidFill>
                  <a:srgbClr val="C00000"/>
                </a:solidFill>
              </a:rPr>
              <a:t>Model A</a:t>
            </a:r>
            <a:endParaRPr lang="en-US" sz="2400" dirty="0">
              <a:solidFill>
                <a:srgbClr val="C00000"/>
              </a:solidFill>
            </a:endParaRPr>
          </a:p>
        </p:txBody>
      </p:sp>
      <p:sp>
        <p:nvSpPr>
          <p:cNvPr id="13" name="Rounded Rectangle 12"/>
          <p:cNvSpPr/>
          <p:nvPr/>
        </p:nvSpPr>
        <p:spPr>
          <a:xfrm>
            <a:off x="2832738" y="4096529"/>
            <a:ext cx="1770476" cy="570653"/>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smtClean="0">
                <a:solidFill>
                  <a:srgbClr val="C00000"/>
                </a:solidFill>
              </a:rPr>
              <a:t>Model B</a:t>
            </a:r>
            <a:endParaRPr lang="en-US" sz="2400" dirty="0">
              <a:solidFill>
                <a:srgbClr val="C00000"/>
              </a:solidFill>
            </a:endParaRPr>
          </a:p>
        </p:txBody>
      </p:sp>
      <p:grpSp>
        <p:nvGrpSpPr>
          <p:cNvPr id="16" name="Group 15"/>
          <p:cNvGrpSpPr/>
          <p:nvPr/>
        </p:nvGrpSpPr>
        <p:grpSpPr>
          <a:xfrm>
            <a:off x="6067381" y="3721420"/>
            <a:ext cx="2658330" cy="1521789"/>
            <a:chOff x="6096000" y="3721420"/>
            <a:chExt cx="2694915" cy="1530712"/>
          </a:xfrm>
        </p:grpSpPr>
        <p:pic>
          <p:nvPicPr>
            <p:cNvPr id="14" name="Picture 13"/>
            <p:cNvPicPr>
              <a:picLocks noChangeAspect="1"/>
            </p:cNvPicPr>
            <p:nvPr/>
          </p:nvPicPr>
          <p:blipFill>
            <a:blip r:embed="rId8"/>
            <a:stretch>
              <a:fillRect/>
            </a:stretch>
          </p:blipFill>
          <p:spPr>
            <a:xfrm>
              <a:off x="6096000" y="3721420"/>
              <a:ext cx="2694915" cy="1530712"/>
            </a:xfrm>
            <a:prstGeom prst="rect">
              <a:avLst/>
            </a:prstGeom>
          </p:spPr>
        </p:pic>
        <p:sp>
          <p:nvSpPr>
            <p:cNvPr id="15" name="Rectangle 14"/>
            <p:cNvSpPr/>
            <p:nvPr/>
          </p:nvSpPr>
          <p:spPr>
            <a:xfrm>
              <a:off x="7338990" y="5015620"/>
              <a:ext cx="211600" cy="236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168354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223</a:t>
            </a:fld>
            <a:endParaRPr lang="en-US"/>
          </a:p>
        </p:txBody>
      </p:sp>
      <p:pic>
        <p:nvPicPr>
          <p:cNvPr id="6" name="Picture 5"/>
          <p:cNvPicPr>
            <a:picLocks noChangeAspect="1"/>
          </p:cNvPicPr>
          <p:nvPr/>
        </p:nvPicPr>
        <p:blipFill>
          <a:blip r:embed="rId3"/>
          <a:stretch>
            <a:fillRect/>
          </a:stretch>
        </p:blipFill>
        <p:spPr>
          <a:xfrm>
            <a:off x="2032185" y="2612961"/>
            <a:ext cx="8057961" cy="3529662"/>
          </a:xfrm>
          <a:prstGeom prst="rect">
            <a:avLst/>
          </a:prstGeom>
        </p:spPr>
      </p:pic>
      <p:sp>
        <p:nvSpPr>
          <p:cNvPr id="12" name="Rectangle 11"/>
          <p:cNvSpPr/>
          <p:nvPr/>
        </p:nvSpPr>
        <p:spPr>
          <a:xfrm>
            <a:off x="946834" y="6142623"/>
            <a:ext cx="10071893" cy="338554"/>
          </a:xfrm>
          <a:prstGeom prst="rect">
            <a:avLst/>
          </a:prstGeom>
        </p:spPr>
        <p:txBody>
          <a:bodyPr wrap="square">
            <a:spAutoFit/>
          </a:bodyPr>
          <a:lstStyle/>
          <a:p>
            <a:pPr algn="ctr"/>
            <a:r>
              <a:rPr lang="en-US" sz="1600" dirty="0">
                <a:solidFill>
                  <a:schemeClr val="accent2">
                    <a:lumMod val="50000"/>
                  </a:schemeClr>
                </a:solidFill>
              </a:rPr>
              <a:t>Related </a:t>
            </a:r>
            <a:r>
              <a:rPr lang="en-US" sz="1600" dirty="0" smtClean="0">
                <a:solidFill>
                  <a:schemeClr val="accent2">
                    <a:lumMod val="50000"/>
                  </a:schemeClr>
                </a:solidFill>
              </a:rPr>
              <a:t>Entity Finding </a:t>
            </a:r>
            <a:r>
              <a:rPr lang="en-US" sz="1600" dirty="0">
                <a:solidFill>
                  <a:schemeClr val="accent2">
                    <a:lumMod val="50000"/>
                  </a:schemeClr>
                </a:solidFill>
              </a:rPr>
              <a:t>by </a:t>
            </a:r>
            <a:r>
              <a:rPr lang="en-US" sz="1600" dirty="0" smtClean="0">
                <a:solidFill>
                  <a:schemeClr val="accent2">
                    <a:lumMod val="50000"/>
                  </a:schemeClr>
                </a:solidFill>
              </a:rPr>
              <a:t>Unified Probabilistic Models [Yi Fang, </a:t>
            </a:r>
            <a:r>
              <a:rPr lang="en-US" sz="1600" dirty="0">
                <a:solidFill>
                  <a:schemeClr val="accent2">
                    <a:lumMod val="50000"/>
                  </a:schemeClr>
                </a:solidFill>
              </a:rPr>
              <a:t>et al., </a:t>
            </a:r>
            <a:r>
              <a:rPr lang="en-US" sz="1600" dirty="0" smtClean="0">
                <a:solidFill>
                  <a:schemeClr val="accent2">
                    <a:lumMod val="50000"/>
                  </a:schemeClr>
                </a:solidFill>
              </a:rPr>
              <a:t>World Wide Web 2013]</a:t>
            </a:r>
            <a:endParaRPr lang="en-US" sz="1600" dirty="0">
              <a:solidFill>
                <a:schemeClr val="accent2">
                  <a:lumMod val="50000"/>
                </a:schemeClr>
              </a:solidFill>
            </a:endParaRPr>
          </a:p>
        </p:txBody>
      </p:sp>
      <p:grpSp>
        <p:nvGrpSpPr>
          <p:cNvPr id="13" name="Group 12"/>
          <p:cNvGrpSpPr/>
          <p:nvPr/>
        </p:nvGrpSpPr>
        <p:grpSpPr>
          <a:xfrm>
            <a:off x="2873405" y="1444976"/>
            <a:ext cx="6445189" cy="1144403"/>
            <a:chOff x="2168434" y="2046605"/>
            <a:chExt cx="6921245" cy="1429925"/>
          </a:xfrm>
        </p:grpSpPr>
        <p:sp>
          <p:nvSpPr>
            <p:cNvPr id="14" name="Rounded Rectangle 13"/>
            <p:cNvSpPr/>
            <p:nvPr/>
          </p:nvSpPr>
          <p:spPr>
            <a:xfrm>
              <a:off x="2794416" y="2771413"/>
              <a:ext cx="5669279" cy="557348"/>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Narrative: </a:t>
              </a:r>
              <a:r>
                <a:rPr lang="en-US" sz="1600" dirty="0" smtClean="0">
                  <a:solidFill>
                    <a:srgbClr val="00B050"/>
                  </a:solidFill>
                </a:rPr>
                <a:t>Find companies that are included in the Dow Jones industrial average</a:t>
              </a:r>
              <a:endParaRPr lang="en-US" sz="1600" dirty="0">
                <a:solidFill>
                  <a:srgbClr val="00B050"/>
                </a:solidFill>
              </a:endParaRPr>
            </a:p>
          </p:txBody>
        </p:sp>
        <p:sp>
          <p:nvSpPr>
            <p:cNvPr id="15" name="Rounded Rectangle 14"/>
            <p:cNvSpPr/>
            <p:nvPr/>
          </p:nvSpPr>
          <p:spPr>
            <a:xfrm>
              <a:off x="5497166" y="2212248"/>
              <a:ext cx="3378926" cy="418011"/>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Target Entity Type: </a:t>
              </a:r>
              <a:r>
                <a:rPr lang="en-US" sz="1600" dirty="0" smtClean="0">
                  <a:solidFill>
                    <a:srgbClr val="7030A0"/>
                  </a:solidFill>
                </a:rPr>
                <a:t>Organization</a:t>
              </a:r>
              <a:endParaRPr lang="en-US" sz="1600" dirty="0">
                <a:solidFill>
                  <a:srgbClr val="7030A0"/>
                </a:solidFill>
              </a:endParaRPr>
            </a:p>
          </p:txBody>
        </p:sp>
        <p:sp>
          <p:nvSpPr>
            <p:cNvPr id="16" name="Rounded Rectangle 15"/>
            <p:cNvSpPr/>
            <p:nvPr/>
          </p:nvSpPr>
          <p:spPr>
            <a:xfrm>
              <a:off x="2457648" y="2212248"/>
              <a:ext cx="2825931" cy="424626"/>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Input Entity: </a:t>
              </a:r>
              <a:r>
                <a:rPr lang="en-US" sz="1600" dirty="0" smtClean="0">
                  <a:solidFill>
                    <a:srgbClr val="C00000"/>
                  </a:solidFill>
                </a:rPr>
                <a:t>Dow Jones</a:t>
              </a:r>
              <a:endParaRPr lang="en-US" sz="1600" dirty="0">
                <a:solidFill>
                  <a:srgbClr val="C00000"/>
                </a:solidFill>
              </a:endParaRPr>
            </a:p>
          </p:txBody>
        </p:sp>
        <p:sp>
          <p:nvSpPr>
            <p:cNvPr id="17" name="Rounded Rectangle 16"/>
            <p:cNvSpPr/>
            <p:nvPr/>
          </p:nvSpPr>
          <p:spPr>
            <a:xfrm>
              <a:off x="2168434" y="2046605"/>
              <a:ext cx="6921245" cy="1429925"/>
            </a:xfrm>
            <a:prstGeom prst="round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endParaRPr>
            </a:p>
          </p:txBody>
        </p:sp>
      </p:grpSp>
    </p:spTree>
    <p:extLst>
      <p:ext uri="{BB962C8B-B14F-4D97-AF65-F5344CB8AC3E}">
        <p14:creationId xmlns:p14="http://schemas.microsoft.com/office/powerpoint/2010/main" val="3289109823"/>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google.org.cn/wp-content/uploads/2010/07/freebase_jul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812" y="2193595"/>
            <a:ext cx="2171700" cy="6000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199" y="365125"/>
                <a:ext cx="10871719" cy="1325563"/>
              </a:xfrm>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a:t> –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199" y="365125"/>
                <a:ext cx="10871719" cy="1325563"/>
              </a:xfrm>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Knowledge base are largely incomplete</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224</a:t>
            </a:fld>
            <a:endParaRPr lang="en-US"/>
          </a:p>
        </p:txBody>
      </p:sp>
      <p:pic>
        <p:nvPicPr>
          <p:cNvPr id="6" name="Picture 5"/>
          <p:cNvPicPr>
            <a:picLocks noChangeAspect="1"/>
          </p:cNvPicPr>
          <p:nvPr/>
        </p:nvPicPr>
        <p:blipFill>
          <a:blip r:embed="rId4"/>
          <a:stretch>
            <a:fillRect/>
          </a:stretch>
        </p:blipFill>
        <p:spPr>
          <a:xfrm>
            <a:off x="2735975" y="2673020"/>
            <a:ext cx="4673666" cy="3384379"/>
          </a:xfrm>
          <a:prstGeom prst="rect">
            <a:avLst/>
          </a:prstGeom>
        </p:spPr>
      </p:pic>
      <p:sp>
        <p:nvSpPr>
          <p:cNvPr id="8" name="Rectangle 7"/>
          <p:cNvSpPr/>
          <p:nvPr/>
        </p:nvSpPr>
        <p:spPr>
          <a:xfrm>
            <a:off x="946834" y="6142623"/>
            <a:ext cx="10071893" cy="338554"/>
          </a:xfrm>
          <a:prstGeom prst="rect">
            <a:avLst/>
          </a:prstGeom>
        </p:spPr>
        <p:txBody>
          <a:bodyPr wrap="square">
            <a:spAutoFit/>
          </a:bodyPr>
          <a:lstStyle/>
          <a:p>
            <a:pPr algn="ctr"/>
            <a:r>
              <a:rPr lang="en-US" sz="1600" dirty="0">
                <a:solidFill>
                  <a:schemeClr val="accent2">
                    <a:lumMod val="50000"/>
                  </a:schemeClr>
                </a:solidFill>
              </a:rPr>
              <a:t>Knowledge Base Completion via </a:t>
            </a:r>
            <a:r>
              <a:rPr lang="en-US" sz="1600" dirty="0" smtClean="0">
                <a:solidFill>
                  <a:schemeClr val="accent2">
                    <a:lumMod val="50000"/>
                  </a:schemeClr>
                </a:solidFill>
              </a:rPr>
              <a:t>Search-Based Question </a:t>
            </a:r>
            <a:r>
              <a:rPr lang="en-US" sz="1600" dirty="0">
                <a:solidFill>
                  <a:schemeClr val="accent2">
                    <a:lumMod val="50000"/>
                  </a:schemeClr>
                </a:solidFill>
              </a:rPr>
              <a:t>Answering </a:t>
            </a:r>
            <a:r>
              <a:rPr lang="en-US" sz="1600" dirty="0" smtClean="0">
                <a:solidFill>
                  <a:schemeClr val="accent2">
                    <a:lumMod val="50000"/>
                  </a:schemeClr>
                </a:solidFill>
              </a:rPr>
              <a:t>[Robert West, et al., WWW 2014]</a:t>
            </a:r>
            <a:endParaRPr lang="en-US" sz="1600" dirty="0">
              <a:solidFill>
                <a:schemeClr val="accent2">
                  <a:lumMod val="50000"/>
                </a:schemeClr>
              </a:solidFill>
            </a:endParaRPr>
          </a:p>
        </p:txBody>
      </p:sp>
      <p:sp>
        <p:nvSpPr>
          <p:cNvPr id="9" name="Rectangle 8"/>
          <p:cNvSpPr/>
          <p:nvPr/>
        </p:nvSpPr>
        <p:spPr>
          <a:xfrm>
            <a:off x="8130461" y="3426569"/>
            <a:ext cx="3094265" cy="1569660"/>
          </a:xfrm>
          <a:prstGeom prst="rect">
            <a:avLst/>
          </a:prstGeom>
          <a:noFill/>
          <a:ln w="25400">
            <a:solidFill>
              <a:schemeClr val="accent1"/>
            </a:solidFill>
            <a:prstDash val="dash"/>
          </a:ln>
        </p:spPr>
        <p:txBody>
          <a:bodyPr wrap="square">
            <a:spAutoFit/>
          </a:bodyPr>
          <a:lstStyle/>
          <a:p>
            <a:r>
              <a:rPr lang="en-US" sz="2400" dirty="0">
                <a:solidFill>
                  <a:srgbClr val="FF0000"/>
                </a:solidFill>
              </a:rPr>
              <a:t>Entity </a:t>
            </a:r>
            <a:r>
              <a:rPr lang="en-US" sz="2400" dirty="0" smtClean="0">
                <a:solidFill>
                  <a:srgbClr val="FF0000"/>
                </a:solidFill>
              </a:rPr>
              <a:t>Retrieval/Finding techniques can be used in Knowledge Base Completion</a:t>
            </a:r>
            <a:endParaRPr lang="en-US" sz="2400" dirty="0">
              <a:solidFill>
                <a:srgbClr val="FF0000"/>
              </a:solidFill>
            </a:endParaRPr>
          </a:p>
        </p:txBody>
      </p:sp>
    </p:spTree>
    <p:extLst>
      <p:ext uri="{BB962C8B-B14F-4D97-AF65-F5344CB8AC3E}">
        <p14:creationId xmlns:p14="http://schemas.microsoft.com/office/powerpoint/2010/main" val="261790829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199" y="365125"/>
                <a:ext cx="11030339" cy="1325563"/>
              </a:xfrm>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a:t> – Entity Retrieval/Finding</a:t>
                </a:r>
                <a:endParaRPr lang="en-US" sz="42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199" y="365125"/>
                <a:ext cx="11030339" cy="1325563"/>
              </a:xfrm>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225</a:t>
            </a:fld>
            <a:endParaRPr lang="en-US"/>
          </a:p>
        </p:txBody>
      </p:sp>
      <p:pic>
        <p:nvPicPr>
          <p:cNvPr id="7" name="Picture 6"/>
          <p:cNvPicPr>
            <a:picLocks noChangeAspect="1"/>
          </p:cNvPicPr>
          <p:nvPr/>
        </p:nvPicPr>
        <p:blipFill>
          <a:blip r:embed="rId3"/>
          <a:stretch>
            <a:fillRect/>
          </a:stretch>
        </p:blipFill>
        <p:spPr>
          <a:xfrm>
            <a:off x="1134686" y="1825625"/>
            <a:ext cx="9922628" cy="4176162"/>
          </a:xfrm>
          <a:prstGeom prst="rect">
            <a:avLst/>
          </a:prstGeom>
        </p:spPr>
      </p:pic>
      <p:sp>
        <p:nvSpPr>
          <p:cNvPr id="9" name="Rectangle 8"/>
          <p:cNvSpPr/>
          <p:nvPr/>
        </p:nvSpPr>
        <p:spPr>
          <a:xfrm>
            <a:off x="946834" y="6142623"/>
            <a:ext cx="10071893" cy="338554"/>
          </a:xfrm>
          <a:prstGeom prst="rect">
            <a:avLst/>
          </a:prstGeom>
        </p:spPr>
        <p:txBody>
          <a:bodyPr wrap="square">
            <a:spAutoFit/>
          </a:bodyPr>
          <a:lstStyle/>
          <a:p>
            <a:pPr algn="ctr"/>
            <a:r>
              <a:rPr lang="en-US" sz="1600" dirty="0">
                <a:solidFill>
                  <a:schemeClr val="accent2">
                    <a:lumMod val="50000"/>
                  </a:schemeClr>
                </a:solidFill>
              </a:rPr>
              <a:t>Knowledge Base Completion via </a:t>
            </a:r>
            <a:r>
              <a:rPr lang="en-US" sz="1600" dirty="0" smtClean="0">
                <a:solidFill>
                  <a:schemeClr val="accent2">
                    <a:lumMod val="50000"/>
                  </a:schemeClr>
                </a:solidFill>
              </a:rPr>
              <a:t>Search-Based Question </a:t>
            </a:r>
            <a:r>
              <a:rPr lang="en-US" sz="1600" dirty="0">
                <a:solidFill>
                  <a:schemeClr val="accent2">
                    <a:lumMod val="50000"/>
                  </a:schemeClr>
                </a:solidFill>
              </a:rPr>
              <a:t>Answering </a:t>
            </a:r>
            <a:r>
              <a:rPr lang="en-US" sz="1600" dirty="0" smtClean="0">
                <a:solidFill>
                  <a:schemeClr val="accent2">
                    <a:lumMod val="50000"/>
                  </a:schemeClr>
                </a:solidFill>
              </a:rPr>
              <a:t>[Robert West, et al., WWW 2014]</a:t>
            </a:r>
            <a:endParaRPr lang="en-US" sz="1600" dirty="0">
              <a:solidFill>
                <a:schemeClr val="accent2">
                  <a:lumMod val="50000"/>
                </a:schemeClr>
              </a:solidFill>
            </a:endParaRPr>
          </a:p>
        </p:txBody>
      </p:sp>
    </p:spTree>
    <p:extLst>
      <p:ext uri="{BB962C8B-B14F-4D97-AF65-F5344CB8AC3E}">
        <p14:creationId xmlns:p14="http://schemas.microsoft.com/office/powerpoint/2010/main" val="415248516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Entity Retrieval/Finding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Challenges</a:t>
            </a:r>
          </a:p>
          <a:p>
            <a:pPr lvl="1"/>
            <a:r>
              <a:rPr lang="en-US" dirty="0" smtClean="0"/>
              <a:t>The </a:t>
            </a:r>
            <a:r>
              <a:rPr lang="en-US" dirty="0"/>
              <a:t>TREC’s related entity finding track is relatively easy since the “query intent” is known</a:t>
            </a:r>
          </a:p>
          <a:p>
            <a:pPr lvl="1"/>
            <a:endParaRPr lang="en-US" dirty="0" smtClean="0"/>
          </a:p>
          <a:p>
            <a:pPr lvl="1"/>
            <a:endParaRPr lang="en-US" dirty="0"/>
          </a:p>
          <a:p>
            <a:pPr lvl="1"/>
            <a:endParaRPr lang="en-US" dirty="0" smtClean="0"/>
          </a:p>
          <a:p>
            <a:pPr lvl="1"/>
            <a:endParaRPr lang="en-US" dirty="0"/>
          </a:p>
          <a:p>
            <a:pPr lvl="1"/>
            <a:r>
              <a:rPr lang="en-US" dirty="0"/>
              <a:t>In real world search engines, we need to understand the intent of queries</a:t>
            </a:r>
          </a:p>
          <a:p>
            <a:endParaRPr lang="en-US" dirty="0" smtClean="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226</a:t>
            </a:fld>
            <a:endParaRPr lang="en-US"/>
          </a:p>
        </p:txBody>
      </p:sp>
      <p:sp>
        <p:nvSpPr>
          <p:cNvPr id="10" name="Rounded Rectangle 9"/>
          <p:cNvSpPr/>
          <p:nvPr/>
        </p:nvSpPr>
        <p:spPr>
          <a:xfrm>
            <a:off x="3126859" y="5259584"/>
            <a:ext cx="5874812" cy="647478"/>
          </a:xfrm>
          <a:prstGeom prst="round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rgbClr val="00B050"/>
                </a:solidFill>
              </a:rPr>
              <a:t>Companies in Dow </a:t>
            </a:r>
            <a:r>
              <a:rPr lang="en-US" sz="1600" dirty="0">
                <a:solidFill>
                  <a:srgbClr val="00B050"/>
                </a:solidFill>
              </a:rPr>
              <a:t>Jones </a:t>
            </a:r>
            <a:r>
              <a:rPr lang="en-US" sz="1600" dirty="0" smtClean="0">
                <a:solidFill>
                  <a:srgbClr val="00B050"/>
                </a:solidFill>
              </a:rPr>
              <a:t>industrial</a:t>
            </a:r>
            <a:endParaRPr lang="en-US" sz="1600" dirty="0">
              <a:solidFill>
                <a:schemeClr val="tx1"/>
              </a:solidFill>
            </a:endParaRPr>
          </a:p>
        </p:txBody>
      </p:sp>
      <p:grpSp>
        <p:nvGrpSpPr>
          <p:cNvPr id="11" name="Group 10"/>
          <p:cNvGrpSpPr/>
          <p:nvPr/>
        </p:nvGrpSpPr>
        <p:grpSpPr>
          <a:xfrm>
            <a:off x="2841670" y="3186838"/>
            <a:ext cx="6445189" cy="1144403"/>
            <a:chOff x="2168434" y="2046605"/>
            <a:chExt cx="6921245" cy="1429925"/>
          </a:xfrm>
        </p:grpSpPr>
        <p:sp>
          <p:nvSpPr>
            <p:cNvPr id="12" name="Rounded Rectangle 11"/>
            <p:cNvSpPr/>
            <p:nvPr/>
          </p:nvSpPr>
          <p:spPr>
            <a:xfrm>
              <a:off x="2794416" y="2771413"/>
              <a:ext cx="5669279" cy="557348"/>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Narrative: </a:t>
              </a:r>
              <a:r>
                <a:rPr lang="en-US" sz="1600" dirty="0" smtClean="0">
                  <a:solidFill>
                    <a:srgbClr val="00B050"/>
                  </a:solidFill>
                </a:rPr>
                <a:t>Find companies that are included in the Dow Jones industrial average</a:t>
              </a:r>
              <a:endParaRPr lang="en-US" sz="1600" dirty="0">
                <a:solidFill>
                  <a:srgbClr val="00B050"/>
                </a:solidFill>
              </a:endParaRPr>
            </a:p>
          </p:txBody>
        </p:sp>
        <p:sp>
          <p:nvSpPr>
            <p:cNvPr id="13" name="Rounded Rectangle 12"/>
            <p:cNvSpPr/>
            <p:nvPr/>
          </p:nvSpPr>
          <p:spPr>
            <a:xfrm>
              <a:off x="5497166" y="2212248"/>
              <a:ext cx="3378926" cy="418011"/>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Target Entity Type: </a:t>
              </a:r>
              <a:r>
                <a:rPr lang="en-US" sz="1600" dirty="0" smtClean="0">
                  <a:solidFill>
                    <a:srgbClr val="7030A0"/>
                  </a:solidFill>
                </a:rPr>
                <a:t>Organization</a:t>
              </a:r>
              <a:endParaRPr lang="en-US" sz="1600" dirty="0">
                <a:solidFill>
                  <a:srgbClr val="7030A0"/>
                </a:solidFill>
              </a:endParaRPr>
            </a:p>
          </p:txBody>
        </p:sp>
        <p:sp>
          <p:nvSpPr>
            <p:cNvPr id="14" name="Rounded Rectangle 13"/>
            <p:cNvSpPr/>
            <p:nvPr/>
          </p:nvSpPr>
          <p:spPr>
            <a:xfrm>
              <a:off x="2457648" y="2212248"/>
              <a:ext cx="2825931" cy="424626"/>
            </a:xfrm>
            <a:prstGeom prst="roundRect">
              <a:avLst/>
            </a:prstGeom>
            <a:ln w="25400"/>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schemeClr val="tx1"/>
                  </a:solidFill>
                </a:rPr>
                <a:t>Input Entity: </a:t>
              </a:r>
              <a:r>
                <a:rPr lang="en-US" sz="1600" dirty="0" smtClean="0">
                  <a:solidFill>
                    <a:srgbClr val="C00000"/>
                  </a:solidFill>
                </a:rPr>
                <a:t>Dow Jones</a:t>
              </a:r>
              <a:endParaRPr lang="en-US" sz="1600" dirty="0">
                <a:solidFill>
                  <a:srgbClr val="C00000"/>
                </a:solidFill>
              </a:endParaRPr>
            </a:p>
          </p:txBody>
        </p:sp>
        <p:sp>
          <p:nvSpPr>
            <p:cNvPr id="15" name="Rounded Rectangle 14"/>
            <p:cNvSpPr/>
            <p:nvPr/>
          </p:nvSpPr>
          <p:spPr>
            <a:xfrm>
              <a:off x="2168434" y="2046605"/>
              <a:ext cx="6921245" cy="1429925"/>
            </a:xfrm>
            <a:prstGeom prst="roundRect">
              <a:avLst/>
            </a:prstGeom>
            <a:noFill/>
            <a:ln w="254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endParaRPr>
            </a:p>
          </p:txBody>
        </p:sp>
      </p:grpSp>
    </p:spTree>
    <p:extLst>
      <p:ext uri="{BB962C8B-B14F-4D97-AF65-F5344CB8AC3E}">
        <p14:creationId xmlns:p14="http://schemas.microsoft.com/office/powerpoint/2010/main" val="367735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227</a:t>
            </a:fld>
            <a:endParaRPr lang="en-US"/>
          </a:p>
        </p:txBody>
      </p:sp>
      <p:pic>
        <p:nvPicPr>
          <p:cNvPr id="9" name="Picture 8"/>
          <p:cNvPicPr>
            <a:picLocks noChangeAspect="1"/>
          </p:cNvPicPr>
          <p:nvPr/>
        </p:nvPicPr>
        <p:blipFill>
          <a:blip r:embed="rId3"/>
          <a:stretch>
            <a:fillRect/>
          </a:stretch>
        </p:blipFill>
        <p:spPr>
          <a:xfrm>
            <a:off x="838199" y="1479049"/>
            <a:ext cx="6267450" cy="314325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4944427" y="2999102"/>
            <a:ext cx="6296025" cy="31718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702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a:t>
                </a:r>
                <a:r>
                  <a:rPr lang="en-US" dirty="0" smtClean="0"/>
                  <a:t>KB </a:t>
                </a:r>
                <a:r>
                  <a:rPr lang="en-US" dirty="0" err="1" smtClean="0"/>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6" name="Content Placeholder 5"/>
          <p:cNvSpPr>
            <a:spLocks noGrp="1"/>
          </p:cNvSpPr>
          <p:nvPr>
            <p:ph sz="half" idx="1"/>
          </p:nvPr>
        </p:nvSpPr>
        <p:spPr>
          <a:xfrm>
            <a:off x="838200" y="1825625"/>
            <a:ext cx="2866989" cy="4351338"/>
          </a:xfrm>
        </p:spPr>
        <p:txBody>
          <a:bodyPr/>
          <a:lstStyle/>
          <a:p>
            <a:r>
              <a:rPr lang="en-US" dirty="0" smtClean="0"/>
              <a:t>Typical Architect of KB </a:t>
            </a:r>
            <a:r>
              <a:rPr lang="en-US" dirty="0" err="1" smtClean="0"/>
              <a:t>QnA</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228</a:t>
            </a:fld>
            <a:endParaRPr lang="en-US"/>
          </a:p>
        </p:txBody>
      </p:sp>
      <p:grpSp>
        <p:nvGrpSpPr>
          <p:cNvPr id="39" name="Group 38"/>
          <p:cNvGrpSpPr/>
          <p:nvPr/>
        </p:nvGrpSpPr>
        <p:grpSpPr>
          <a:xfrm>
            <a:off x="3705189" y="1524318"/>
            <a:ext cx="6819870" cy="4447820"/>
            <a:chOff x="1629649" y="661012"/>
            <a:chExt cx="6819870" cy="4447820"/>
          </a:xfrm>
        </p:grpSpPr>
        <p:sp>
          <p:nvSpPr>
            <p:cNvPr id="40" name="TextBox 39"/>
            <p:cNvSpPr txBox="1"/>
            <p:nvPr/>
          </p:nvSpPr>
          <p:spPr>
            <a:xfrm>
              <a:off x="4800766" y="661012"/>
              <a:ext cx="2666082" cy="369332"/>
            </a:xfrm>
            <a:prstGeom prst="rect">
              <a:avLst/>
            </a:prstGeom>
            <a:noFill/>
          </p:spPr>
          <p:txBody>
            <a:bodyPr wrap="square" rtlCol="0">
              <a:spAutoFit/>
            </a:bodyPr>
            <a:lstStyle/>
            <a:p>
              <a:r>
                <a:rPr lang="en-US" b="1" dirty="0" smtClean="0"/>
                <a:t>Who founded apple?</a:t>
              </a:r>
              <a:endParaRPr lang="en-US" b="1" dirty="0"/>
            </a:p>
          </p:txBody>
        </p:sp>
        <p:sp>
          <p:nvSpPr>
            <p:cNvPr id="41" name="Rounded Rectangle 40"/>
            <p:cNvSpPr/>
            <p:nvPr/>
          </p:nvSpPr>
          <p:spPr>
            <a:xfrm>
              <a:off x="3619453" y="3453333"/>
              <a:ext cx="1050570" cy="41247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Steve Jobs</a:t>
              </a:r>
            </a:p>
          </p:txBody>
        </p:sp>
        <p:sp>
          <p:nvSpPr>
            <p:cNvPr id="42" name="Rounded Rectangle 41"/>
            <p:cNvSpPr/>
            <p:nvPr/>
          </p:nvSpPr>
          <p:spPr>
            <a:xfrm>
              <a:off x="6276357" y="4696359"/>
              <a:ext cx="787514" cy="41247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iPad</a:t>
              </a:r>
              <a:endParaRPr lang="en-US" sz="1400" b="1" dirty="0">
                <a:solidFill>
                  <a:schemeClr val="tx1"/>
                </a:solidFill>
              </a:endParaRPr>
            </a:p>
          </p:txBody>
        </p:sp>
        <p:sp>
          <p:nvSpPr>
            <p:cNvPr id="43" name="Rounded Rectangle 42"/>
            <p:cNvSpPr/>
            <p:nvPr/>
          </p:nvSpPr>
          <p:spPr>
            <a:xfrm>
              <a:off x="5375339" y="3904973"/>
              <a:ext cx="787514" cy="41247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Apple Inc.</a:t>
              </a:r>
              <a:endParaRPr lang="en-US" sz="1400" b="1" dirty="0">
                <a:solidFill>
                  <a:schemeClr val="tx1"/>
                </a:solidFill>
              </a:endParaRPr>
            </a:p>
          </p:txBody>
        </p:sp>
        <p:sp>
          <p:nvSpPr>
            <p:cNvPr id="44" name="Freeform 43"/>
            <p:cNvSpPr/>
            <p:nvPr/>
          </p:nvSpPr>
          <p:spPr>
            <a:xfrm>
              <a:off x="4671481" y="3456227"/>
              <a:ext cx="1134646" cy="442985"/>
            </a:xfrm>
            <a:custGeom>
              <a:avLst/>
              <a:gdLst>
                <a:gd name="connsiteX0" fmla="*/ 0 w 905854"/>
                <a:gd name="connsiteY0" fmla="*/ 145501 h 367692"/>
                <a:gd name="connsiteX1" fmla="*/ 504202 w 905854"/>
                <a:gd name="connsiteY1" fmla="*/ 8768 h 367692"/>
                <a:gd name="connsiteX2" fmla="*/ 905854 w 905854"/>
                <a:gd name="connsiteY2" fmla="*/ 367692 h 367692"/>
                <a:gd name="connsiteX3" fmla="*/ 905854 w 905854"/>
                <a:gd name="connsiteY3" fmla="*/ 367692 h 367692"/>
              </a:gdLst>
              <a:ahLst/>
              <a:cxnLst>
                <a:cxn ang="0">
                  <a:pos x="connsiteX0" y="connsiteY0"/>
                </a:cxn>
                <a:cxn ang="0">
                  <a:pos x="connsiteX1" y="connsiteY1"/>
                </a:cxn>
                <a:cxn ang="0">
                  <a:pos x="connsiteX2" y="connsiteY2"/>
                </a:cxn>
                <a:cxn ang="0">
                  <a:pos x="connsiteX3" y="connsiteY3"/>
                </a:cxn>
              </a:cxnLst>
              <a:rect l="l" t="t" r="r" b="b"/>
              <a:pathLst>
                <a:path w="905854" h="367692">
                  <a:moveTo>
                    <a:pt x="0" y="145501"/>
                  </a:moveTo>
                  <a:cubicBezTo>
                    <a:pt x="176613" y="58618"/>
                    <a:pt x="353226" y="-28264"/>
                    <a:pt x="504202" y="8768"/>
                  </a:cubicBezTo>
                  <a:cubicBezTo>
                    <a:pt x="655178" y="45800"/>
                    <a:pt x="905854" y="367692"/>
                    <a:pt x="905854" y="367692"/>
                  </a:cubicBezTo>
                  <a:lnTo>
                    <a:pt x="905854" y="367692"/>
                  </a:lnTo>
                </a:path>
              </a:pathLst>
            </a:custGeom>
            <a:noFill/>
            <a:ln>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45" name="Freeform 44"/>
            <p:cNvSpPr/>
            <p:nvPr/>
          </p:nvSpPr>
          <p:spPr>
            <a:xfrm>
              <a:off x="5838677" y="3439581"/>
              <a:ext cx="628428" cy="452258"/>
            </a:xfrm>
            <a:custGeom>
              <a:avLst/>
              <a:gdLst>
                <a:gd name="connsiteX0" fmla="*/ 521293 w 521293"/>
                <a:gd name="connsiteY0" fmla="*/ 0 h 726392"/>
                <a:gd name="connsiteX1" fmla="*/ 170915 w 521293"/>
                <a:gd name="connsiteY1" fmla="*/ 282011 h 726392"/>
                <a:gd name="connsiteX2" fmla="*/ 0 w 521293"/>
                <a:gd name="connsiteY2" fmla="*/ 726392 h 726392"/>
              </a:gdLst>
              <a:ahLst/>
              <a:cxnLst>
                <a:cxn ang="0">
                  <a:pos x="connsiteX0" y="connsiteY0"/>
                </a:cxn>
                <a:cxn ang="0">
                  <a:pos x="connsiteX1" y="connsiteY1"/>
                </a:cxn>
                <a:cxn ang="0">
                  <a:pos x="connsiteX2" y="connsiteY2"/>
                </a:cxn>
              </a:cxnLst>
              <a:rect l="l" t="t" r="r" b="b"/>
              <a:pathLst>
                <a:path w="521293" h="726392">
                  <a:moveTo>
                    <a:pt x="521293" y="0"/>
                  </a:moveTo>
                  <a:cubicBezTo>
                    <a:pt x="389545" y="80473"/>
                    <a:pt x="257797" y="160946"/>
                    <a:pt x="170915" y="282011"/>
                  </a:cubicBezTo>
                  <a:cubicBezTo>
                    <a:pt x="84033" y="403076"/>
                    <a:pt x="42016" y="564734"/>
                    <a:pt x="0" y="726392"/>
                  </a:cubicBezTo>
                </a:path>
              </a:pathLst>
            </a:custGeom>
            <a:noFill/>
            <a:ln>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46" name="Freeform 45"/>
            <p:cNvSpPr/>
            <p:nvPr/>
          </p:nvSpPr>
          <p:spPr>
            <a:xfrm>
              <a:off x="5881058" y="3768689"/>
              <a:ext cx="1652496" cy="304839"/>
            </a:xfrm>
            <a:custGeom>
              <a:avLst/>
              <a:gdLst>
                <a:gd name="connsiteX0" fmla="*/ 0 w 1469876"/>
                <a:gd name="connsiteY0" fmla="*/ 108338 h 262162"/>
                <a:gd name="connsiteX1" fmla="*/ 367469 w 1469876"/>
                <a:gd name="connsiteY1" fmla="*/ 5788 h 262162"/>
                <a:gd name="connsiteX2" fmla="*/ 1469876 w 1469876"/>
                <a:gd name="connsiteY2" fmla="*/ 262162 h 262162"/>
              </a:gdLst>
              <a:ahLst/>
              <a:cxnLst>
                <a:cxn ang="0">
                  <a:pos x="connsiteX0" y="connsiteY0"/>
                </a:cxn>
                <a:cxn ang="0">
                  <a:pos x="connsiteX1" y="connsiteY1"/>
                </a:cxn>
                <a:cxn ang="0">
                  <a:pos x="connsiteX2" y="connsiteY2"/>
                </a:cxn>
              </a:cxnLst>
              <a:rect l="l" t="t" r="r" b="b"/>
              <a:pathLst>
                <a:path w="1469876" h="262162">
                  <a:moveTo>
                    <a:pt x="0" y="108338"/>
                  </a:moveTo>
                  <a:cubicBezTo>
                    <a:pt x="61245" y="44244"/>
                    <a:pt x="122490" y="-19849"/>
                    <a:pt x="367469" y="5788"/>
                  </a:cubicBezTo>
                  <a:cubicBezTo>
                    <a:pt x="612448" y="31425"/>
                    <a:pt x="1041162" y="146793"/>
                    <a:pt x="1469876" y="262162"/>
                  </a:cubicBezTo>
                </a:path>
              </a:pathLst>
            </a:custGeom>
            <a:noFill/>
            <a:ln>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47" name="Rectangle 46"/>
            <p:cNvSpPr/>
            <p:nvPr/>
          </p:nvSpPr>
          <p:spPr>
            <a:xfrm>
              <a:off x="4583602" y="3281817"/>
              <a:ext cx="898959" cy="307777"/>
            </a:xfrm>
            <a:prstGeom prst="rect">
              <a:avLst/>
            </a:prstGeom>
          </p:spPr>
          <p:txBody>
            <a:bodyPr wrap="square">
              <a:spAutoFit/>
            </a:bodyPr>
            <a:lstStyle/>
            <a:p>
              <a:pPr algn="ctr"/>
              <a:r>
                <a:rPr lang="en-US" sz="1400" b="1" dirty="0" smtClean="0">
                  <a:solidFill>
                    <a:srgbClr val="FF0000"/>
                  </a:solidFill>
                </a:rPr>
                <a:t>Founder</a:t>
              </a:r>
              <a:endParaRPr lang="en-US" sz="1400" b="1" dirty="0">
                <a:solidFill>
                  <a:srgbClr val="FF0000"/>
                </a:solidFill>
              </a:endParaRPr>
            </a:p>
          </p:txBody>
        </p:sp>
        <p:sp>
          <p:nvSpPr>
            <p:cNvPr id="48" name="Rounded Rectangle 47"/>
            <p:cNvSpPr/>
            <p:nvPr/>
          </p:nvSpPr>
          <p:spPr>
            <a:xfrm>
              <a:off x="4718351" y="4696359"/>
              <a:ext cx="835473" cy="41247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iPhone</a:t>
              </a:r>
              <a:endParaRPr lang="en-US" sz="1400" b="1" dirty="0">
                <a:solidFill>
                  <a:schemeClr val="tx1"/>
                </a:solidFill>
              </a:endParaRPr>
            </a:p>
          </p:txBody>
        </p:sp>
        <p:sp>
          <p:nvSpPr>
            <p:cNvPr id="49" name="Freeform 48"/>
            <p:cNvSpPr/>
            <p:nvPr/>
          </p:nvSpPr>
          <p:spPr>
            <a:xfrm flipH="1">
              <a:off x="5136088" y="4169993"/>
              <a:ext cx="217446" cy="517611"/>
            </a:xfrm>
            <a:custGeom>
              <a:avLst/>
              <a:gdLst>
                <a:gd name="connsiteX0" fmla="*/ 0 w 581114"/>
                <a:gd name="connsiteY0" fmla="*/ 0 h 692209"/>
                <a:gd name="connsiteX1" fmla="*/ 470018 w 581114"/>
                <a:gd name="connsiteY1" fmla="*/ 247828 h 692209"/>
                <a:gd name="connsiteX2" fmla="*/ 581114 w 581114"/>
                <a:gd name="connsiteY2" fmla="*/ 692209 h 692209"/>
              </a:gdLst>
              <a:ahLst/>
              <a:cxnLst>
                <a:cxn ang="0">
                  <a:pos x="connsiteX0" y="connsiteY0"/>
                </a:cxn>
                <a:cxn ang="0">
                  <a:pos x="connsiteX1" y="connsiteY1"/>
                </a:cxn>
                <a:cxn ang="0">
                  <a:pos x="connsiteX2" y="connsiteY2"/>
                </a:cxn>
              </a:cxnLst>
              <a:rect l="l" t="t" r="r" b="b"/>
              <a:pathLst>
                <a:path w="581114" h="692209">
                  <a:moveTo>
                    <a:pt x="0" y="0"/>
                  </a:moveTo>
                  <a:cubicBezTo>
                    <a:pt x="186583" y="66230"/>
                    <a:pt x="373166" y="132460"/>
                    <a:pt x="470018" y="247828"/>
                  </a:cubicBezTo>
                  <a:cubicBezTo>
                    <a:pt x="566870" y="363196"/>
                    <a:pt x="573992" y="527702"/>
                    <a:pt x="581114" y="692209"/>
                  </a:cubicBezTo>
                </a:path>
              </a:pathLst>
            </a:custGeom>
            <a:noFill/>
            <a:ln>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0" name="Rectangle 49"/>
            <p:cNvSpPr/>
            <p:nvPr/>
          </p:nvSpPr>
          <p:spPr>
            <a:xfrm>
              <a:off x="4777753" y="4418477"/>
              <a:ext cx="597586" cy="215444"/>
            </a:xfrm>
            <a:prstGeom prst="rect">
              <a:avLst/>
            </a:prstGeom>
          </p:spPr>
          <p:txBody>
            <a:bodyPr wrap="square" lIns="0" tIns="0" rIns="0" bIns="0">
              <a:spAutoFit/>
            </a:bodyPr>
            <a:lstStyle/>
            <a:p>
              <a:pPr algn="ctr"/>
              <a:r>
                <a:rPr lang="en-US" sz="1400" b="1" dirty="0" smtClean="0">
                  <a:solidFill>
                    <a:schemeClr val="accent6">
                      <a:lumMod val="50000"/>
                    </a:schemeClr>
                  </a:solidFill>
                </a:rPr>
                <a:t>Product</a:t>
              </a:r>
              <a:endParaRPr lang="en-US" sz="1400" b="1" dirty="0">
                <a:solidFill>
                  <a:schemeClr val="accent6">
                    <a:lumMod val="50000"/>
                  </a:schemeClr>
                </a:solidFill>
              </a:endParaRPr>
            </a:p>
          </p:txBody>
        </p:sp>
        <p:sp>
          <p:nvSpPr>
            <p:cNvPr id="51" name="Rounded Rectangle 50"/>
            <p:cNvSpPr/>
            <p:nvPr/>
          </p:nvSpPr>
          <p:spPr>
            <a:xfrm>
              <a:off x="7304656" y="4097660"/>
              <a:ext cx="1052029" cy="41247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Steve Wozniak</a:t>
              </a:r>
            </a:p>
          </p:txBody>
        </p:sp>
        <p:sp>
          <p:nvSpPr>
            <p:cNvPr id="52" name="Rounded Rectangle 51"/>
            <p:cNvSpPr/>
            <p:nvPr/>
          </p:nvSpPr>
          <p:spPr>
            <a:xfrm>
              <a:off x="4883212" y="1711191"/>
              <a:ext cx="1938429" cy="788299"/>
            </a:xfrm>
            <a:prstGeom prst="roundRect">
              <a:avLst/>
            </a:prstGeom>
            <a:noFill/>
            <a:ln w="2222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Parsing and</a:t>
              </a:r>
            </a:p>
            <a:p>
              <a:pPr algn="ctr"/>
              <a:r>
                <a:rPr lang="en-US" b="1" dirty="0" smtClean="0">
                  <a:solidFill>
                    <a:schemeClr val="tx1"/>
                  </a:solidFill>
                </a:rPr>
                <a:t>Transformation</a:t>
              </a:r>
            </a:p>
          </p:txBody>
        </p:sp>
        <p:sp>
          <p:nvSpPr>
            <p:cNvPr id="53" name="Rectangle 52"/>
            <p:cNvSpPr/>
            <p:nvPr/>
          </p:nvSpPr>
          <p:spPr>
            <a:xfrm>
              <a:off x="5643584" y="3404250"/>
              <a:ext cx="898959" cy="307777"/>
            </a:xfrm>
            <a:prstGeom prst="rect">
              <a:avLst/>
            </a:prstGeom>
          </p:spPr>
          <p:txBody>
            <a:bodyPr wrap="square">
              <a:spAutoFit/>
            </a:bodyPr>
            <a:lstStyle/>
            <a:p>
              <a:pPr algn="ctr"/>
              <a:r>
                <a:rPr lang="en-US" sz="1400" b="1" dirty="0" smtClean="0">
                  <a:solidFill>
                    <a:srgbClr val="FF0000"/>
                  </a:solidFill>
                </a:rPr>
                <a:t>Founder</a:t>
              </a:r>
              <a:endParaRPr lang="en-US" sz="1400" b="1" dirty="0">
                <a:solidFill>
                  <a:srgbClr val="FF0000"/>
                </a:solidFill>
              </a:endParaRPr>
            </a:p>
          </p:txBody>
        </p:sp>
        <p:sp>
          <p:nvSpPr>
            <p:cNvPr id="54" name="Rectangle 53"/>
            <p:cNvSpPr/>
            <p:nvPr/>
          </p:nvSpPr>
          <p:spPr>
            <a:xfrm>
              <a:off x="6823221" y="3780237"/>
              <a:ext cx="898959" cy="307777"/>
            </a:xfrm>
            <a:prstGeom prst="rect">
              <a:avLst/>
            </a:prstGeom>
          </p:spPr>
          <p:txBody>
            <a:bodyPr wrap="square">
              <a:spAutoFit/>
            </a:bodyPr>
            <a:lstStyle/>
            <a:p>
              <a:pPr algn="ctr"/>
              <a:r>
                <a:rPr lang="en-US" sz="1400" b="1" dirty="0" smtClean="0">
                  <a:solidFill>
                    <a:srgbClr val="FF0000"/>
                  </a:solidFill>
                </a:rPr>
                <a:t>Founder</a:t>
              </a:r>
              <a:endParaRPr lang="en-US" sz="1400" b="1" dirty="0">
                <a:solidFill>
                  <a:srgbClr val="FF0000"/>
                </a:solidFill>
              </a:endParaRPr>
            </a:p>
          </p:txBody>
        </p:sp>
        <p:sp>
          <p:nvSpPr>
            <p:cNvPr id="55" name="Freeform 54"/>
            <p:cNvSpPr/>
            <p:nvPr/>
          </p:nvSpPr>
          <p:spPr>
            <a:xfrm>
              <a:off x="6184658" y="4224078"/>
              <a:ext cx="509818" cy="472281"/>
            </a:xfrm>
            <a:custGeom>
              <a:avLst/>
              <a:gdLst>
                <a:gd name="connsiteX0" fmla="*/ 0 w 581114"/>
                <a:gd name="connsiteY0" fmla="*/ 0 h 692209"/>
                <a:gd name="connsiteX1" fmla="*/ 470018 w 581114"/>
                <a:gd name="connsiteY1" fmla="*/ 247828 h 692209"/>
                <a:gd name="connsiteX2" fmla="*/ 581114 w 581114"/>
                <a:gd name="connsiteY2" fmla="*/ 692209 h 692209"/>
              </a:gdLst>
              <a:ahLst/>
              <a:cxnLst>
                <a:cxn ang="0">
                  <a:pos x="connsiteX0" y="connsiteY0"/>
                </a:cxn>
                <a:cxn ang="0">
                  <a:pos x="connsiteX1" y="connsiteY1"/>
                </a:cxn>
                <a:cxn ang="0">
                  <a:pos x="connsiteX2" y="connsiteY2"/>
                </a:cxn>
              </a:cxnLst>
              <a:rect l="l" t="t" r="r" b="b"/>
              <a:pathLst>
                <a:path w="581114" h="692209">
                  <a:moveTo>
                    <a:pt x="0" y="0"/>
                  </a:moveTo>
                  <a:cubicBezTo>
                    <a:pt x="186583" y="66230"/>
                    <a:pt x="373166" y="132460"/>
                    <a:pt x="470018" y="247828"/>
                  </a:cubicBezTo>
                  <a:cubicBezTo>
                    <a:pt x="566870" y="363196"/>
                    <a:pt x="573992" y="527702"/>
                    <a:pt x="581114" y="692209"/>
                  </a:cubicBezTo>
                </a:path>
              </a:pathLst>
            </a:custGeom>
            <a:noFill/>
            <a:ln>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6" name="Rectangle 55"/>
            <p:cNvSpPr/>
            <p:nvPr/>
          </p:nvSpPr>
          <p:spPr>
            <a:xfrm>
              <a:off x="6371321" y="4373997"/>
              <a:ext cx="597586" cy="215444"/>
            </a:xfrm>
            <a:prstGeom prst="rect">
              <a:avLst/>
            </a:prstGeom>
          </p:spPr>
          <p:txBody>
            <a:bodyPr wrap="square" lIns="0" tIns="0" rIns="0" bIns="0">
              <a:spAutoFit/>
            </a:bodyPr>
            <a:lstStyle/>
            <a:p>
              <a:pPr algn="ctr"/>
              <a:r>
                <a:rPr lang="en-US" sz="1400" b="1" dirty="0" smtClean="0">
                  <a:solidFill>
                    <a:schemeClr val="accent6">
                      <a:lumMod val="50000"/>
                    </a:schemeClr>
                  </a:solidFill>
                </a:rPr>
                <a:t>Product</a:t>
              </a:r>
              <a:endParaRPr lang="en-US" sz="1400" b="1" dirty="0">
                <a:solidFill>
                  <a:schemeClr val="accent6">
                    <a:lumMod val="50000"/>
                  </a:schemeClr>
                </a:solidFill>
              </a:endParaRPr>
            </a:p>
          </p:txBody>
        </p:sp>
        <p:sp>
          <p:nvSpPr>
            <p:cNvPr id="57" name="Freeform 56"/>
            <p:cNvSpPr/>
            <p:nvPr/>
          </p:nvSpPr>
          <p:spPr>
            <a:xfrm rot="13217003">
              <a:off x="3832860" y="4132294"/>
              <a:ext cx="1058636" cy="627560"/>
            </a:xfrm>
            <a:custGeom>
              <a:avLst/>
              <a:gdLst>
                <a:gd name="connsiteX0" fmla="*/ 0 w 905854"/>
                <a:gd name="connsiteY0" fmla="*/ 145501 h 367692"/>
                <a:gd name="connsiteX1" fmla="*/ 504202 w 905854"/>
                <a:gd name="connsiteY1" fmla="*/ 8768 h 367692"/>
                <a:gd name="connsiteX2" fmla="*/ 905854 w 905854"/>
                <a:gd name="connsiteY2" fmla="*/ 367692 h 367692"/>
                <a:gd name="connsiteX3" fmla="*/ 905854 w 905854"/>
                <a:gd name="connsiteY3" fmla="*/ 367692 h 367692"/>
              </a:gdLst>
              <a:ahLst/>
              <a:cxnLst>
                <a:cxn ang="0">
                  <a:pos x="connsiteX0" y="connsiteY0"/>
                </a:cxn>
                <a:cxn ang="0">
                  <a:pos x="connsiteX1" y="connsiteY1"/>
                </a:cxn>
                <a:cxn ang="0">
                  <a:pos x="connsiteX2" y="connsiteY2"/>
                </a:cxn>
                <a:cxn ang="0">
                  <a:pos x="connsiteX3" y="connsiteY3"/>
                </a:cxn>
              </a:cxnLst>
              <a:rect l="l" t="t" r="r" b="b"/>
              <a:pathLst>
                <a:path w="905854" h="367692">
                  <a:moveTo>
                    <a:pt x="0" y="145501"/>
                  </a:moveTo>
                  <a:cubicBezTo>
                    <a:pt x="176613" y="58618"/>
                    <a:pt x="353226" y="-28264"/>
                    <a:pt x="504202" y="8768"/>
                  </a:cubicBezTo>
                  <a:cubicBezTo>
                    <a:pt x="655178" y="45800"/>
                    <a:pt x="905854" y="367692"/>
                    <a:pt x="905854" y="367692"/>
                  </a:cubicBezTo>
                  <a:lnTo>
                    <a:pt x="905854" y="367692"/>
                  </a:lnTo>
                </a:path>
              </a:pathLst>
            </a:custGeom>
            <a:noFill/>
            <a:ln>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8" name="Rectangle 57"/>
            <p:cNvSpPr/>
            <p:nvPr/>
          </p:nvSpPr>
          <p:spPr>
            <a:xfrm>
              <a:off x="3606766" y="4185289"/>
              <a:ext cx="898959" cy="307777"/>
            </a:xfrm>
            <a:prstGeom prst="rect">
              <a:avLst/>
            </a:prstGeom>
          </p:spPr>
          <p:txBody>
            <a:bodyPr wrap="square">
              <a:spAutoFit/>
            </a:bodyPr>
            <a:lstStyle/>
            <a:p>
              <a:pPr algn="ctr"/>
              <a:r>
                <a:rPr lang="en-US" sz="1400" b="1" dirty="0" smtClean="0">
                  <a:solidFill>
                    <a:schemeClr val="accent2">
                      <a:lumMod val="50000"/>
                    </a:schemeClr>
                  </a:solidFill>
                </a:rPr>
                <a:t>Inventor</a:t>
              </a:r>
              <a:endParaRPr lang="en-US" sz="1400" b="1" dirty="0">
                <a:solidFill>
                  <a:schemeClr val="accent2">
                    <a:lumMod val="50000"/>
                  </a:schemeClr>
                </a:solidFill>
              </a:endParaRPr>
            </a:p>
          </p:txBody>
        </p:sp>
        <p:sp>
          <p:nvSpPr>
            <p:cNvPr id="59" name="Freeform 58"/>
            <p:cNvSpPr/>
            <p:nvPr/>
          </p:nvSpPr>
          <p:spPr>
            <a:xfrm rot="1973318" flipV="1">
              <a:off x="4442446" y="4280500"/>
              <a:ext cx="1912142" cy="124006"/>
            </a:xfrm>
            <a:custGeom>
              <a:avLst/>
              <a:gdLst>
                <a:gd name="connsiteX0" fmla="*/ 0 w 905854"/>
                <a:gd name="connsiteY0" fmla="*/ 145501 h 367692"/>
                <a:gd name="connsiteX1" fmla="*/ 504202 w 905854"/>
                <a:gd name="connsiteY1" fmla="*/ 8768 h 367692"/>
                <a:gd name="connsiteX2" fmla="*/ 905854 w 905854"/>
                <a:gd name="connsiteY2" fmla="*/ 367692 h 367692"/>
                <a:gd name="connsiteX3" fmla="*/ 905854 w 905854"/>
                <a:gd name="connsiteY3" fmla="*/ 367692 h 367692"/>
              </a:gdLst>
              <a:ahLst/>
              <a:cxnLst>
                <a:cxn ang="0">
                  <a:pos x="connsiteX0" y="connsiteY0"/>
                </a:cxn>
                <a:cxn ang="0">
                  <a:pos x="connsiteX1" y="connsiteY1"/>
                </a:cxn>
                <a:cxn ang="0">
                  <a:pos x="connsiteX2" y="connsiteY2"/>
                </a:cxn>
                <a:cxn ang="0">
                  <a:pos x="connsiteX3" y="connsiteY3"/>
                </a:cxn>
              </a:cxnLst>
              <a:rect l="l" t="t" r="r" b="b"/>
              <a:pathLst>
                <a:path w="905854" h="367692">
                  <a:moveTo>
                    <a:pt x="0" y="145501"/>
                  </a:moveTo>
                  <a:cubicBezTo>
                    <a:pt x="176613" y="58618"/>
                    <a:pt x="353226" y="-28264"/>
                    <a:pt x="504202" y="8768"/>
                  </a:cubicBezTo>
                  <a:cubicBezTo>
                    <a:pt x="655178" y="45800"/>
                    <a:pt x="905854" y="367692"/>
                    <a:pt x="905854" y="367692"/>
                  </a:cubicBezTo>
                  <a:lnTo>
                    <a:pt x="905854" y="367692"/>
                  </a:lnTo>
                </a:path>
              </a:pathLst>
            </a:custGeom>
            <a:noFill/>
            <a:ln>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60" name="Rectangle 59"/>
            <p:cNvSpPr/>
            <p:nvPr/>
          </p:nvSpPr>
          <p:spPr>
            <a:xfrm>
              <a:off x="4386873" y="3862697"/>
              <a:ext cx="898959" cy="307777"/>
            </a:xfrm>
            <a:prstGeom prst="rect">
              <a:avLst/>
            </a:prstGeom>
          </p:spPr>
          <p:txBody>
            <a:bodyPr wrap="square">
              <a:spAutoFit/>
            </a:bodyPr>
            <a:lstStyle/>
            <a:p>
              <a:pPr algn="ctr"/>
              <a:r>
                <a:rPr lang="en-US" sz="1400" b="1" dirty="0" smtClean="0">
                  <a:solidFill>
                    <a:schemeClr val="accent2">
                      <a:lumMod val="50000"/>
                    </a:schemeClr>
                  </a:solidFill>
                </a:rPr>
                <a:t>Inventor</a:t>
              </a:r>
              <a:endParaRPr lang="en-US" sz="1400" b="1" dirty="0">
                <a:solidFill>
                  <a:schemeClr val="accent2">
                    <a:lumMod val="50000"/>
                  </a:schemeClr>
                </a:solidFill>
              </a:endParaRPr>
            </a:p>
          </p:txBody>
        </p:sp>
        <p:cxnSp>
          <p:nvCxnSpPr>
            <p:cNvPr id="61" name="Straight Connector 60"/>
            <p:cNvCxnSpPr/>
            <p:nvPr/>
          </p:nvCxnSpPr>
          <p:spPr>
            <a:xfrm>
              <a:off x="3501975" y="1389048"/>
              <a:ext cx="49475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01975" y="2850172"/>
              <a:ext cx="4947544" cy="574"/>
            </a:xfrm>
            <a:prstGeom prst="line">
              <a:avLst/>
            </a:prstGeom>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6481524" y="3260629"/>
              <a:ext cx="1052029" cy="41247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Ronald Wayne</a:t>
              </a:r>
            </a:p>
          </p:txBody>
        </p:sp>
        <p:cxnSp>
          <p:nvCxnSpPr>
            <p:cNvPr id="64" name="Straight Arrow Connector 63"/>
            <p:cNvCxnSpPr/>
            <p:nvPr/>
          </p:nvCxnSpPr>
          <p:spPr>
            <a:xfrm>
              <a:off x="5465914" y="972471"/>
              <a:ext cx="0" cy="6808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5458931" y="2572015"/>
              <a:ext cx="0" cy="6808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199191" y="2572015"/>
              <a:ext cx="0" cy="68084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209153" y="972471"/>
              <a:ext cx="0" cy="68084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008585" y="726250"/>
              <a:ext cx="798719" cy="246221"/>
            </a:xfrm>
            <a:prstGeom prst="rect">
              <a:avLst/>
            </a:prstGeom>
          </p:spPr>
          <p:txBody>
            <a:bodyPr wrap="square" lIns="0" tIns="0" rIns="0" bIns="0">
              <a:spAutoFit/>
            </a:bodyPr>
            <a:lstStyle/>
            <a:p>
              <a:pPr algn="ctr"/>
              <a:r>
                <a:rPr lang="en-US" altLang="zh-CN" sz="1600" b="1" dirty="0" smtClean="0"/>
                <a:t>Question</a:t>
              </a:r>
              <a:endParaRPr lang="en-US" sz="1200" b="1" dirty="0"/>
            </a:p>
          </p:txBody>
        </p:sp>
        <p:sp>
          <p:nvSpPr>
            <p:cNvPr id="69" name="Left Brace 68"/>
            <p:cNvSpPr/>
            <p:nvPr/>
          </p:nvSpPr>
          <p:spPr>
            <a:xfrm>
              <a:off x="3094583" y="1389048"/>
              <a:ext cx="312133" cy="1461698"/>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0" name="Left Brace 69"/>
            <p:cNvSpPr/>
            <p:nvPr/>
          </p:nvSpPr>
          <p:spPr>
            <a:xfrm>
              <a:off x="3091244" y="2956688"/>
              <a:ext cx="324153" cy="2128994"/>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1" name="Rectangle 70"/>
            <p:cNvSpPr/>
            <p:nvPr/>
          </p:nvSpPr>
          <p:spPr>
            <a:xfrm>
              <a:off x="1657130" y="1992549"/>
              <a:ext cx="1342194" cy="246221"/>
            </a:xfrm>
            <a:prstGeom prst="rect">
              <a:avLst/>
            </a:prstGeom>
          </p:spPr>
          <p:txBody>
            <a:bodyPr wrap="square" lIns="0" tIns="0" rIns="0" bIns="0">
              <a:spAutoFit/>
            </a:bodyPr>
            <a:lstStyle/>
            <a:p>
              <a:pPr algn="ctr"/>
              <a:r>
                <a:rPr lang="en-US" altLang="zh-CN" sz="1600" b="1" dirty="0" smtClean="0"/>
                <a:t>Understanding</a:t>
              </a:r>
              <a:endParaRPr lang="en-US" sz="1200" b="1" dirty="0"/>
            </a:p>
          </p:txBody>
        </p:sp>
        <p:sp>
          <p:nvSpPr>
            <p:cNvPr id="72" name="Rectangle 71"/>
            <p:cNvSpPr/>
            <p:nvPr/>
          </p:nvSpPr>
          <p:spPr>
            <a:xfrm>
              <a:off x="1629649" y="3898074"/>
              <a:ext cx="1393569" cy="246221"/>
            </a:xfrm>
            <a:prstGeom prst="rect">
              <a:avLst/>
            </a:prstGeom>
          </p:spPr>
          <p:txBody>
            <a:bodyPr wrap="square" lIns="0" tIns="0" rIns="0" bIns="0">
              <a:spAutoFit/>
            </a:bodyPr>
            <a:lstStyle/>
            <a:p>
              <a:pPr algn="ctr"/>
              <a:r>
                <a:rPr lang="en-US" sz="1600" b="1" dirty="0" smtClean="0"/>
                <a:t>Knowledge Base</a:t>
              </a:r>
              <a:endParaRPr lang="en-US" sz="1200" b="1" dirty="0"/>
            </a:p>
          </p:txBody>
        </p:sp>
      </p:grpSp>
      <p:sp>
        <p:nvSpPr>
          <p:cNvPr id="73" name="Rectangle 72"/>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Open Domain Question and Answering via Semantic Enrichment [Huan Sun, </a:t>
            </a:r>
            <a:r>
              <a:rPr lang="en-US" sz="1600" dirty="0">
                <a:solidFill>
                  <a:schemeClr val="accent2">
                    <a:lumMod val="50000"/>
                  </a:schemeClr>
                </a:solidFill>
              </a:rPr>
              <a:t>et al., </a:t>
            </a:r>
            <a:r>
              <a:rPr lang="en-US" sz="1600" dirty="0" smtClean="0">
                <a:solidFill>
                  <a:schemeClr val="accent2">
                    <a:lumMod val="50000"/>
                  </a:schemeClr>
                </a:solidFill>
              </a:rPr>
              <a:t>WWW 2015]</a:t>
            </a:r>
            <a:endParaRPr lang="en-US" sz="1600" dirty="0">
              <a:solidFill>
                <a:schemeClr val="accent2">
                  <a:lumMod val="50000"/>
                </a:schemeClr>
              </a:solidFill>
            </a:endParaRPr>
          </a:p>
        </p:txBody>
      </p:sp>
    </p:spTree>
    <p:extLst>
      <p:ext uri="{BB962C8B-B14F-4D97-AF65-F5344CB8AC3E}">
        <p14:creationId xmlns:p14="http://schemas.microsoft.com/office/powerpoint/2010/main" val="377941717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20681"/>
            <a:ext cx="10515600" cy="685077"/>
          </a:xfrm>
        </p:spPr>
        <p:txBody>
          <a:bodyPr>
            <a:normAutofit fontScale="90000"/>
          </a:bodyPr>
          <a:lstStyle/>
          <a:p>
            <a:r>
              <a:rPr lang="en-US" dirty="0"/>
              <a:t>An Incomplete List of Academic </a:t>
            </a:r>
            <a:r>
              <a:rPr lang="en-US" dirty="0" smtClean="0"/>
              <a:t>Papers on KB </a:t>
            </a:r>
            <a:r>
              <a:rPr lang="en-US" dirty="0" err="1" smtClean="0"/>
              <a:t>QnA</a:t>
            </a:r>
            <a:endParaRPr lang="en-US" dirty="0"/>
          </a:p>
        </p:txBody>
      </p:sp>
      <p:sp>
        <p:nvSpPr>
          <p:cNvPr id="8" name="Content Placeholder 7"/>
          <p:cNvSpPr>
            <a:spLocks noGrp="1"/>
          </p:cNvSpPr>
          <p:nvPr>
            <p:ph idx="1"/>
          </p:nvPr>
        </p:nvSpPr>
        <p:spPr>
          <a:xfrm>
            <a:off x="838199" y="805758"/>
            <a:ext cx="10515601" cy="5452686"/>
          </a:xfrm>
        </p:spPr>
        <p:txBody>
          <a:bodyPr>
            <a:noAutofit/>
          </a:bodyPr>
          <a:lstStyle/>
          <a:p>
            <a:r>
              <a:rPr lang="en-US" sz="1600" dirty="0"/>
              <a:t>Unger et al. “Template-based question answering over RDF data.” WWW-2012.</a:t>
            </a:r>
          </a:p>
          <a:p>
            <a:r>
              <a:rPr lang="en-US" sz="1600" dirty="0" err="1"/>
              <a:t>Yahya</a:t>
            </a:r>
            <a:r>
              <a:rPr lang="en-US" sz="1600" dirty="0"/>
              <a:t> et al. “Natural language questions for the web of data.” EMNLP-2012.</a:t>
            </a:r>
          </a:p>
          <a:p>
            <a:r>
              <a:rPr lang="en-US" sz="1600" dirty="0"/>
              <a:t>Cai &amp; Yates. “Large-scale semantic parsing via schema matching and lexicon extension.” ACL-2013.</a:t>
            </a:r>
          </a:p>
          <a:p>
            <a:r>
              <a:rPr lang="en-US" sz="1600" dirty="0"/>
              <a:t>Kwiatkowski et al. “Scaling semantic parsers with on-the-fly ontology matching.” EMNLP-2013.</a:t>
            </a:r>
          </a:p>
          <a:p>
            <a:r>
              <a:rPr lang="en-US" sz="1600" dirty="0" err="1"/>
              <a:t>Berant</a:t>
            </a:r>
            <a:r>
              <a:rPr lang="en-US" sz="1600" dirty="0"/>
              <a:t> et al. “Semantic parsing on Freebase from question-answer pairs.” EMNLP-2013.</a:t>
            </a:r>
          </a:p>
          <a:p>
            <a:r>
              <a:rPr lang="en-US" sz="1600" dirty="0"/>
              <a:t>Zou et al. “Natural language question answering over RDF: a graph data driven approach.” SIGMOD-2014.</a:t>
            </a:r>
          </a:p>
          <a:p>
            <a:r>
              <a:rPr lang="en-US" sz="1600" dirty="0"/>
              <a:t>Yih et al. “Semantic parsing for single-relation question answering.” ACL-2014.</a:t>
            </a:r>
          </a:p>
          <a:p>
            <a:r>
              <a:rPr lang="en-US" sz="1600" dirty="0" err="1"/>
              <a:t>Bao</a:t>
            </a:r>
            <a:r>
              <a:rPr lang="en-US" sz="1600" dirty="0"/>
              <a:t> et al. “Knowledge-Based Question Answering as Machine Translation.” ACL-2014.</a:t>
            </a:r>
          </a:p>
          <a:p>
            <a:r>
              <a:rPr lang="en-US" sz="1600" dirty="0" err="1"/>
              <a:t>Berant</a:t>
            </a:r>
            <a:r>
              <a:rPr lang="en-US" sz="1600" dirty="0"/>
              <a:t> &amp; Liang. “Semantic Parsing via Paraphrasing.” ACL-2014.</a:t>
            </a:r>
          </a:p>
          <a:p>
            <a:r>
              <a:rPr lang="en-US" sz="1600" dirty="0"/>
              <a:t>Yao &amp; Van </a:t>
            </a:r>
            <a:r>
              <a:rPr lang="en-US" sz="1600" dirty="0" err="1"/>
              <a:t>Durme</a:t>
            </a:r>
            <a:r>
              <a:rPr lang="en-US" sz="1600" dirty="0"/>
              <a:t>. “Information extraction over structured data: Question answering with freebase.” ACL-2014.</a:t>
            </a:r>
          </a:p>
          <a:p>
            <a:r>
              <a:rPr lang="en-US" sz="1600" dirty="0"/>
              <a:t>Fader et al. “Open question answering over curated and extracted knowledge bases.” KDD-2014.</a:t>
            </a:r>
          </a:p>
          <a:p>
            <a:r>
              <a:rPr lang="en-US" sz="1600" dirty="0" err="1"/>
              <a:t>Bordes</a:t>
            </a:r>
            <a:r>
              <a:rPr lang="en-US" sz="1600" dirty="0"/>
              <a:t> et al. “Open question answering with weakly supervised embedding models.” ECML-PKDD-2014.</a:t>
            </a:r>
          </a:p>
          <a:p>
            <a:r>
              <a:rPr lang="en-US" sz="1600" dirty="0" err="1"/>
              <a:t>Bordes</a:t>
            </a:r>
            <a:r>
              <a:rPr lang="en-US" sz="1600" dirty="0"/>
              <a:t> et al. “Question answering with subgraph </a:t>
            </a:r>
            <a:r>
              <a:rPr lang="en-US" sz="1600" dirty="0" err="1"/>
              <a:t>embeddings</a:t>
            </a:r>
            <a:r>
              <a:rPr lang="en-US" sz="1600" dirty="0"/>
              <a:t>.” EMNLP-2014.</a:t>
            </a:r>
          </a:p>
          <a:p>
            <a:r>
              <a:rPr lang="en-US" sz="1600" dirty="0"/>
              <a:t>Yang et al. “Joint relational </a:t>
            </a:r>
            <a:r>
              <a:rPr lang="en-US" sz="1600" dirty="0" err="1"/>
              <a:t>embeddings</a:t>
            </a:r>
            <a:r>
              <a:rPr lang="en-US" sz="1600" dirty="0"/>
              <a:t> for knowledge-based question answering.” EMNLP-2014.</a:t>
            </a:r>
          </a:p>
          <a:p>
            <a:r>
              <a:rPr lang="en-US" sz="1600" dirty="0"/>
              <a:t>Reddy et al. “Large-scale Semantic Parsing without Question-Answer Pairs.” TACL, 2014.</a:t>
            </a:r>
          </a:p>
          <a:p>
            <a:r>
              <a:rPr lang="en-US" sz="1600" dirty="0"/>
              <a:t>Yih et al. “Semantic Parsing via Staged Query Graph Generation: Question Answering with Knowledge Base.” ACL-2015</a:t>
            </a:r>
          </a:p>
          <a:p>
            <a:endParaRPr lang="en-US" sz="1600" dirty="0"/>
          </a:p>
        </p:txBody>
      </p:sp>
      <p:sp>
        <p:nvSpPr>
          <p:cNvPr id="5" name="Footer Placeholder 4"/>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6" name="Slide Number Placeholder 5"/>
          <p:cNvSpPr>
            <a:spLocks noGrp="1"/>
          </p:cNvSpPr>
          <p:nvPr>
            <p:ph type="sldNum" sz="quarter" idx="12"/>
          </p:nvPr>
        </p:nvSpPr>
        <p:spPr/>
        <p:txBody>
          <a:bodyPr/>
          <a:lstStyle/>
          <a:p>
            <a:fld id="{D3F6B040-E48F-409F-8965-63D176F2E09E}" type="slidenum">
              <a:rPr lang="en-US" smtClean="0"/>
              <a:t>229</a:t>
            </a:fld>
            <a:endParaRPr lang="en-US"/>
          </a:p>
        </p:txBody>
      </p:sp>
    </p:spTree>
    <p:extLst>
      <p:ext uri="{BB962C8B-B14F-4D97-AF65-F5344CB8AC3E}">
        <p14:creationId xmlns:p14="http://schemas.microsoft.com/office/powerpoint/2010/main" val="41846988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Recommendation”</a:t>
            </a:r>
          </a:p>
        </p:txBody>
      </p:sp>
      <p:sp>
        <p:nvSpPr>
          <p:cNvPr id="3" name="Content Placeholder 2"/>
          <p:cNvSpPr>
            <a:spLocks noGrp="1"/>
          </p:cNvSpPr>
          <p:nvPr>
            <p:ph idx="1"/>
          </p:nvPr>
        </p:nvSpPr>
        <p:spPr/>
        <p:txBody>
          <a:bodyPr/>
          <a:lstStyle/>
          <a:p>
            <a:r>
              <a:rPr lang="en-US" dirty="0" smtClean="0"/>
              <a:t>Information Overload</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23</a:t>
            </a:fld>
            <a:endParaRPr lang="en-US"/>
          </a:p>
        </p:txBody>
      </p:sp>
      <p:pic>
        <p:nvPicPr>
          <p:cNvPr id="6" name="Picture 2" descr="http://www.son.web.id/wp-content/uploads/2009/04/information_over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4515">
            <a:off x="6567166" y="2266274"/>
            <a:ext cx="3072130" cy="22942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4" descr="http://blogs.nyit.edu/library/files/2008/06/over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52" y="2428568"/>
            <a:ext cx="1965960" cy="24062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TextBox 10"/>
          <p:cNvSpPr txBox="1"/>
          <p:nvPr/>
        </p:nvSpPr>
        <p:spPr>
          <a:xfrm>
            <a:off x="4629788" y="5001162"/>
            <a:ext cx="2932423" cy="1077218"/>
          </a:xfrm>
          <a:prstGeom prst="rect">
            <a:avLst/>
          </a:prstGeom>
          <a:noFill/>
          <a:ln w="25400">
            <a:solidFill>
              <a:schemeClr val="accent2"/>
            </a:solidFill>
          </a:ln>
          <a:effectLst>
            <a:outerShdw blurRad="50800" dist="38100" dir="8100000" algn="tr" rotWithShape="0">
              <a:prstClr val="black">
                <a:alpha val="40000"/>
              </a:prstClr>
            </a:outerShdw>
          </a:effectLst>
        </p:spPr>
        <p:txBody>
          <a:bodyPr wrap="square" rtlCol="0">
            <a:spAutoFit/>
          </a:bodyPr>
          <a:lstStyle/>
          <a:p>
            <a:r>
              <a:rPr lang="en-US" sz="3200" dirty="0" smtClean="0">
                <a:solidFill>
                  <a:schemeClr val="accent1">
                    <a:lumMod val="75000"/>
                  </a:schemeClr>
                </a:solidFill>
              </a:rPr>
              <a:t>Help Explore the Knowledge Base</a:t>
            </a:r>
          </a:p>
        </p:txBody>
      </p:sp>
    </p:spTree>
    <p:extLst>
      <p:ext uri="{BB962C8B-B14F-4D97-AF65-F5344CB8AC3E}">
        <p14:creationId xmlns:p14="http://schemas.microsoft.com/office/powerpoint/2010/main" val="1958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Semantic Parsing</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230</a:t>
            </a:fld>
            <a:endParaRPr lang="en-US"/>
          </a:p>
        </p:txBody>
      </p:sp>
      <p:sp>
        <p:nvSpPr>
          <p:cNvPr id="6" name="Rectangle 5"/>
          <p:cNvSpPr/>
          <p:nvPr/>
        </p:nvSpPr>
        <p:spPr>
          <a:xfrm>
            <a:off x="3502724" y="2413776"/>
            <a:ext cx="3993401" cy="369332"/>
          </a:xfrm>
          <a:prstGeom prst="rect">
            <a:avLst/>
          </a:prstGeom>
        </p:spPr>
        <p:txBody>
          <a:bodyPr wrap="none">
            <a:spAutoFit/>
          </a:bodyPr>
          <a:lstStyle/>
          <a:p>
            <a:r>
              <a:rPr lang="en-US" dirty="0" smtClean="0">
                <a:solidFill>
                  <a:srgbClr val="008100"/>
                </a:solidFill>
                <a:latin typeface="CMSSI10"/>
              </a:rPr>
              <a:t>Who did Tom Cruise marry in 1987?</a:t>
            </a:r>
            <a:endParaRPr lang="en-US" dirty="0"/>
          </a:p>
        </p:txBody>
      </p:sp>
      <p:sp>
        <p:nvSpPr>
          <p:cNvPr id="7" name="Rectangle 6"/>
          <p:cNvSpPr/>
          <p:nvPr/>
        </p:nvSpPr>
        <p:spPr>
          <a:xfrm>
            <a:off x="6088380" y="3159327"/>
            <a:ext cx="1928733" cy="369332"/>
          </a:xfrm>
          <a:prstGeom prst="rect">
            <a:avLst/>
          </a:prstGeom>
        </p:spPr>
        <p:txBody>
          <a:bodyPr wrap="none">
            <a:spAutoFit/>
          </a:bodyPr>
          <a:lstStyle/>
          <a:p>
            <a:r>
              <a:rPr lang="en-US" dirty="0" smtClean="0">
                <a:latin typeface="CMSS10"/>
              </a:rPr>
              <a:t>semantic parsing</a:t>
            </a:r>
            <a:endParaRPr lang="en-US" dirty="0"/>
          </a:p>
        </p:txBody>
      </p:sp>
      <p:sp>
        <p:nvSpPr>
          <p:cNvPr id="8" name="Rectangle 7"/>
          <p:cNvSpPr/>
          <p:nvPr/>
        </p:nvSpPr>
        <p:spPr>
          <a:xfrm>
            <a:off x="1905312" y="3904878"/>
            <a:ext cx="7635240" cy="369332"/>
          </a:xfrm>
          <a:prstGeom prst="rect">
            <a:avLst/>
          </a:prstGeom>
        </p:spPr>
        <p:txBody>
          <a:bodyPr wrap="square">
            <a:spAutoFit/>
          </a:bodyPr>
          <a:lstStyle/>
          <a:p>
            <a:r>
              <a:rPr lang="en-US" dirty="0" err="1" smtClean="0">
                <a:solidFill>
                  <a:srgbClr val="FF0000"/>
                </a:solidFill>
                <a:latin typeface="CMSS10"/>
              </a:rPr>
              <a:t>Type.Person</a:t>
            </a:r>
            <a:r>
              <a:rPr lang="en-US" dirty="0" smtClean="0">
                <a:solidFill>
                  <a:srgbClr val="FF0000"/>
                </a:solidFill>
                <a:latin typeface="CMSS10"/>
              </a:rPr>
              <a:t> </a:t>
            </a:r>
            <a:r>
              <a:rPr lang="en-US" dirty="0" smtClean="0">
                <a:solidFill>
                  <a:srgbClr val="FF0000"/>
                </a:solidFill>
              </a:rPr>
              <a:t>⊓</a:t>
            </a:r>
            <a:r>
              <a:rPr lang="en-US" dirty="0" smtClean="0"/>
              <a:t> </a:t>
            </a:r>
            <a:r>
              <a:rPr lang="en-US" dirty="0" smtClean="0">
                <a:solidFill>
                  <a:srgbClr val="FF0000"/>
                </a:solidFill>
                <a:latin typeface="CMSS10"/>
              </a:rPr>
              <a:t>Marriage</a:t>
            </a:r>
            <a:r>
              <a:rPr lang="en-US" dirty="0" smtClean="0">
                <a:solidFill>
                  <a:srgbClr val="FF0000"/>
                </a:solidFill>
                <a:latin typeface="CMMI10"/>
              </a:rPr>
              <a:t>.</a:t>
            </a:r>
            <a:r>
              <a:rPr lang="en-US" dirty="0" smtClean="0">
                <a:solidFill>
                  <a:srgbClr val="FF0000"/>
                </a:solidFill>
                <a:latin typeface="CMR10"/>
              </a:rPr>
              <a:t>(</a:t>
            </a:r>
            <a:r>
              <a:rPr lang="en-US" dirty="0" err="1" smtClean="0">
                <a:solidFill>
                  <a:srgbClr val="FF0000"/>
                </a:solidFill>
                <a:latin typeface="CMSS10"/>
              </a:rPr>
              <a:t>Spouse.TomCruise</a:t>
            </a:r>
            <a:r>
              <a:rPr lang="en-US" dirty="0" smtClean="0">
                <a:solidFill>
                  <a:srgbClr val="FF0000"/>
                </a:solidFill>
                <a:latin typeface="CMSS10"/>
              </a:rPr>
              <a:t> </a:t>
            </a:r>
            <a:r>
              <a:rPr lang="en-US" dirty="0">
                <a:solidFill>
                  <a:srgbClr val="FF0000"/>
                </a:solidFill>
              </a:rPr>
              <a:t>⊓</a:t>
            </a:r>
            <a:r>
              <a:rPr lang="en-US" dirty="0" smtClean="0">
                <a:solidFill>
                  <a:srgbClr val="FF0000"/>
                </a:solidFill>
                <a:latin typeface="CMSY10"/>
              </a:rPr>
              <a:t> </a:t>
            </a:r>
            <a:r>
              <a:rPr lang="en-US" dirty="0" smtClean="0">
                <a:solidFill>
                  <a:srgbClr val="FF0000"/>
                </a:solidFill>
                <a:latin typeface="CMSS10"/>
              </a:rPr>
              <a:t>StartDate.1987</a:t>
            </a:r>
            <a:r>
              <a:rPr lang="en-US" dirty="0" smtClean="0">
                <a:solidFill>
                  <a:srgbClr val="FF0000"/>
                </a:solidFill>
                <a:latin typeface="CMR10"/>
              </a:rPr>
              <a:t>)</a:t>
            </a:r>
            <a:endParaRPr lang="en-US" dirty="0"/>
          </a:p>
        </p:txBody>
      </p:sp>
      <p:sp>
        <p:nvSpPr>
          <p:cNvPr id="9" name="Rectangle 8"/>
          <p:cNvSpPr/>
          <p:nvPr/>
        </p:nvSpPr>
        <p:spPr>
          <a:xfrm>
            <a:off x="5934491" y="4740710"/>
            <a:ext cx="2236510" cy="369332"/>
          </a:xfrm>
          <a:prstGeom prst="rect">
            <a:avLst/>
          </a:prstGeom>
        </p:spPr>
        <p:txBody>
          <a:bodyPr wrap="none">
            <a:spAutoFit/>
          </a:bodyPr>
          <a:lstStyle/>
          <a:p>
            <a:r>
              <a:rPr lang="en-US" dirty="0" smtClean="0">
                <a:latin typeface="CMSS10"/>
              </a:rPr>
              <a:t>execute logical form</a:t>
            </a:r>
            <a:endParaRPr lang="en-US" dirty="0"/>
          </a:p>
        </p:txBody>
      </p:sp>
      <p:sp>
        <p:nvSpPr>
          <p:cNvPr id="10" name="Rectangle 9"/>
          <p:cNvSpPr/>
          <p:nvPr/>
        </p:nvSpPr>
        <p:spPr>
          <a:xfrm>
            <a:off x="4778715" y="5451993"/>
            <a:ext cx="1454244" cy="369332"/>
          </a:xfrm>
          <a:prstGeom prst="rect">
            <a:avLst/>
          </a:prstGeom>
        </p:spPr>
        <p:txBody>
          <a:bodyPr wrap="none">
            <a:spAutoFit/>
          </a:bodyPr>
          <a:lstStyle/>
          <a:p>
            <a:r>
              <a:rPr lang="en-US" dirty="0" smtClean="0">
                <a:solidFill>
                  <a:srgbClr val="0000FF"/>
                </a:solidFill>
                <a:latin typeface="CMSS10"/>
              </a:rPr>
              <a:t>Mimi Rogers</a:t>
            </a:r>
            <a:endParaRPr lang="en-US" dirty="0"/>
          </a:p>
        </p:txBody>
      </p:sp>
      <p:sp>
        <p:nvSpPr>
          <p:cNvPr id="11" name="Down Arrow 10"/>
          <p:cNvSpPr/>
          <p:nvPr/>
        </p:nvSpPr>
        <p:spPr>
          <a:xfrm>
            <a:off x="5443870" y="2923067"/>
            <a:ext cx="111110" cy="886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5443870" y="4425994"/>
            <a:ext cx="111110" cy="886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spTree>
    <p:extLst>
      <p:ext uri="{BB962C8B-B14F-4D97-AF65-F5344CB8AC3E}">
        <p14:creationId xmlns:p14="http://schemas.microsoft.com/office/powerpoint/2010/main" val="343148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animBg="1"/>
      <p:bldP spid="12"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Traditional statistical semantic parsing</a:t>
            </a:r>
          </a:p>
          <a:p>
            <a:pPr lvl="1"/>
            <a:r>
              <a:rPr lang="en-US" dirty="0" smtClean="0"/>
              <a:t>Manually annotated logical forms</a:t>
            </a:r>
          </a:p>
          <a:p>
            <a:endParaRPr lang="en-US" dirty="0" smtClean="0"/>
          </a:p>
          <a:p>
            <a:endParaRPr lang="en-US" dirty="0"/>
          </a:p>
          <a:p>
            <a:endParaRPr lang="en-US" dirty="0" smtClean="0"/>
          </a:p>
          <a:p>
            <a:r>
              <a:rPr lang="en-US" dirty="0" smtClean="0"/>
              <a:t>Limitations</a:t>
            </a:r>
          </a:p>
          <a:p>
            <a:pPr lvl="1"/>
            <a:r>
              <a:rPr lang="en-US" dirty="0"/>
              <a:t>Requires experts | slow, expensive, does not scale</a:t>
            </a:r>
            <a:r>
              <a:rPr lang="en-US" dirty="0" smtClean="0"/>
              <a:t>!</a:t>
            </a:r>
          </a:p>
          <a:p>
            <a:pPr lvl="1"/>
            <a:r>
              <a:rPr lang="en-US" dirty="0"/>
              <a:t>Restricted to limited domains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231</a:t>
            </a:fld>
            <a:endParaRPr lang="en-US"/>
          </a:p>
        </p:txBody>
      </p:sp>
      <p:sp>
        <p:nvSpPr>
          <p:cNvPr id="6" name="Rectangle 5"/>
          <p:cNvSpPr/>
          <p:nvPr/>
        </p:nvSpPr>
        <p:spPr>
          <a:xfrm>
            <a:off x="2202179" y="2884746"/>
            <a:ext cx="7786947" cy="1138773"/>
          </a:xfrm>
          <a:prstGeom prst="rect">
            <a:avLst/>
          </a:prstGeom>
        </p:spPr>
        <p:txBody>
          <a:bodyPr wrap="square">
            <a:spAutoFit/>
          </a:bodyPr>
          <a:lstStyle/>
          <a:p>
            <a:r>
              <a:rPr lang="en-US" dirty="0">
                <a:solidFill>
                  <a:srgbClr val="008100"/>
                </a:solidFill>
                <a:latin typeface="CMSSI10"/>
              </a:rPr>
              <a:t>What's California's capital? </a:t>
            </a:r>
            <a:r>
              <a:rPr lang="en-US" dirty="0" smtClean="0">
                <a:solidFill>
                  <a:srgbClr val="008100"/>
                </a:solidFill>
                <a:latin typeface="CMSSI10"/>
              </a:rPr>
              <a:t>	</a:t>
            </a:r>
            <a:r>
              <a:rPr lang="en-US" sz="1400" dirty="0" err="1" smtClean="0">
                <a:solidFill>
                  <a:srgbClr val="FF0000"/>
                </a:solidFill>
                <a:latin typeface="CMSS10"/>
              </a:rPr>
              <a:t>Capital.California</a:t>
            </a:r>
            <a:endParaRPr lang="en-US" sz="1400" dirty="0" smtClean="0">
              <a:solidFill>
                <a:srgbClr val="FF0000"/>
              </a:solidFill>
              <a:latin typeface="CMSS10"/>
            </a:endParaRPr>
          </a:p>
          <a:p>
            <a:endParaRPr lang="en-US" sz="1400" dirty="0">
              <a:solidFill>
                <a:srgbClr val="FF0000"/>
              </a:solidFill>
              <a:latin typeface="CMSS10"/>
            </a:endParaRPr>
          </a:p>
          <a:p>
            <a:r>
              <a:rPr lang="en-US" dirty="0">
                <a:solidFill>
                  <a:srgbClr val="008100"/>
                </a:solidFill>
                <a:latin typeface="CMSSI10"/>
              </a:rPr>
              <a:t>How long is the Mississippi river? </a:t>
            </a:r>
            <a:r>
              <a:rPr lang="en-US" dirty="0" smtClean="0">
                <a:solidFill>
                  <a:srgbClr val="008100"/>
                </a:solidFill>
                <a:latin typeface="CMSSI10"/>
              </a:rPr>
              <a:t>	</a:t>
            </a:r>
            <a:r>
              <a:rPr lang="en-US" sz="1400" dirty="0" err="1" smtClean="0">
                <a:solidFill>
                  <a:srgbClr val="FF0000"/>
                </a:solidFill>
                <a:latin typeface="CMSS10"/>
              </a:rPr>
              <a:t>RiverLength.Mississippi</a:t>
            </a:r>
            <a:endParaRPr lang="en-US" sz="1400" dirty="0">
              <a:solidFill>
                <a:srgbClr val="FF0000"/>
              </a:solidFill>
              <a:latin typeface="CMSS10"/>
            </a:endParaRPr>
          </a:p>
          <a:p>
            <a:r>
              <a:rPr lang="en-US" dirty="0">
                <a:solidFill>
                  <a:srgbClr val="000000"/>
                </a:solidFill>
                <a:latin typeface="CMSS10"/>
              </a:rPr>
              <a:t>... </a:t>
            </a:r>
            <a:r>
              <a:rPr lang="en-US" dirty="0" smtClean="0">
                <a:solidFill>
                  <a:srgbClr val="000000"/>
                </a:solidFill>
                <a:latin typeface="CMSS10"/>
              </a:rPr>
              <a:t>				...</a:t>
            </a:r>
            <a:endParaRPr lang="en-US" dirty="0"/>
          </a:p>
        </p:txBody>
      </p:sp>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spTree>
    <p:extLst>
      <p:ext uri="{BB962C8B-B14F-4D97-AF65-F5344CB8AC3E}">
        <p14:creationId xmlns:p14="http://schemas.microsoft.com/office/powerpoint/2010/main" val="152776791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a:xfrm>
            <a:off x="838199" y="4876955"/>
            <a:ext cx="10515600" cy="1056322"/>
          </a:xfrm>
        </p:spPr>
        <p:txBody>
          <a:bodyPr>
            <a:normAutofit fontScale="77500" lnSpcReduction="20000"/>
          </a:bodyPr>
          <a:lstStyle/>
          <a:p>
            <a:r>
              <a:rPr lang="en-US" dirty="0"/>
              <a:t> Simple model suggests candidate logical </a:t>
            </a:r>
            <a:r>
              <a:rPr lang="en-US" dirty="0" smtClean="0"/>
              <a:t>forms</a:t>
            </a:r>
          </a:p>
          <a:p>
            <a:r>
              <a:rPr lang="en-US" dirty="0"/>
              <a:t> Simple model generates canonical </a:t>
            </a:r>
            <a:r>
              <a:rPr lang="en-US" dirty="0" smtClean="0"/>
              <a:t>utterances</a:t>
            </a:r>
          </a:p>
          <a:p>
            <a:r>
              <a:rPr lang="en-US" dirty="0"/>
              <a:t> Ranking of canonical utterances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232</a:t>
            </a:fld>
            <a:endParaRPr lang="en-US"/>
          </a:p>
        </p:txBody>
      </p:sp>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sp>
        <p:nvSpPr>
          <p:cNvPr id="8" name="Rectangle 7"/>
          <p:cNvSpPr/>
          <p:nvPr/>
        </p:nvSpPr>
        <p:spPr>
          <a:xfrm>
            <a:off x="3998302" y="1338472"/>
            <a:ext cx="4378122" cy="369332"/>
          </a:xfrm>
          <a:prstGeom prst="rect">
            <a:avLst/>
          </a:prstGeom>
        </p:spPr>
        <p:txBody>
          <a:bodyPr wrap="none">
            <a:spAutoFit/>
          </a:bodyPr>
          <a:lstStyle/>
          <a:p>
            <a:r>
              <a:rPr lang="en-US" dirty="0" smtClean="0">
                <a:solidFill>
                  <a:srgbClr val="008100"/>
                </a:solidFill>
                <a:latin typeface="CMSSI10"/>
              </a:rPr>
              <a:t>What languages do people in Brazil use?</a:t>
            </a:r>
            <a:endParaRPr lang="en-US" dirty="0"/>
          </a:p>
        </p:txBody>
      </p:sp>
      <p:sp>
        <p:nvSpPr>
          <p:cNvPr id="10" name="Rectangle 9"/>
          <p:cNvSpPr/>
          <p:nvPr/>
        </p:nvSpPr>
        <p:spPr>
          <a:xfrm>
            <a:off x="883919" y="3469521"/>
            <a:ext cx="5339988" cy="369332"/>
          </a:xfrm>
          <a:prstGeom prst="rect">
            <a:avLst/>
          </a:prstGeom>
        </p:spPr>
        <p:txBody>
          <a:bodyPr wrap="none">
            <a:spAutoFit/>
          </a:bodyPr>
          <a:lstStyle/>
          <a:p>
            <a:r>
              <a:rPr lang="en-US" dirty="0" err="1">
                <a:solidFill>
                  <a:srgbClr val="FF0000"/>
                </a:solidFill>
                <a:latin typeface="CMSS10"/>
              </a:rPr>
              <a:t>Type.HumanLanguage</a:t>
            </a:r>
            <a:r>
              <a:rPr lang="en-US" dirty="0">
                <a:solidFill>
                  <a:srgbClr val="FF0000"/>
                </a:solidFill>
                <a:latin typeface="CMSS10"/>
              </a:rPr>
              <a:t> </a:t>
            </a:r>
            <a:r>
              <a:rPr lang="en-US" dirty="0">
                <a:solidFill>
                  <a:srgbClr val="FF0000"/>
                </a:solidFill>
              </a:rPr>
              <a:t>⊓</a:t>
            </a:r>
            <a:r>
              <a:rPr lang="en-US" dirty="0" smtClean="0">
                <a:solidFill>
                  <a:srgbClr val="FF0000"/>
                </a:solidFill>
                <a:latin typeface="CMSY10"/>
              </a:rPr>
              <a:t> </a:t>
            </a:r>
            <a:r>
              <a:rPr lang="en-US" dirty="0" err="1" smtClean="0">
                <a:solidFill>
                  <a:srgbClr val="FF0000"/>
                </a:solidFill>
                <a:latin typeface="CMSS10"/>
              </a:rPr>
              <a:t>LanguagesSpoken</a:t>
            </a:r>
            <a:r>
              <a:rPr lang="en-US" dirty="0" err="1" smtClean="0">
                <a:solidFill>
                  <a:srgbClr val="FF0000"/>
                </a:solidFill>
                <a:latin typeface="CMMI10"/>
              </a:rPr>
              <a:t>.</a:t>
            </a:r>
            <a:r>
              <a:rPr lang="en-US" dirty="0" err="1" smtClean="0">
                <a:solidFill>
                  <a:srgbClr val="FF0000"/>
                </a:solidFill>
                <a:latin typeface="CMSS10"/>
              </a:rPr>
              <a:t>Brazil</a:t>
            </a:r>
            <a:endParaRPr lang="en-US" dirty="0"/>
          </a:p>
        </p:txBody>
      </p:sp>
      <p:sp>
        <p:nvSpPr>
          <p:cNvPr id="11" name="Rectangle 10"/>
          <p:cNvSpPr/>
          <p:nvPr/>
        </p:nvSpPr>
        <p:spPr>
          <a:xfrm>
            <a:off x="8414539" y="3469521"/>
            <a:ext cx="1787669" cy="369332"/>
          </a:xfrm>
          <a:prstGeom prst="rect">
            <a:avLst/>
          </a:prstGeom>
        </p:spPr>
        <p:txBody>
          <a:bodyPr wrap="none">
            <a:spAutoFit/>
          </a:bodyPr>
          <a:lstStyle/>
          <a:p>
            <a:r>
              <a:rPr lang="en-US" dirty="0" err="1" smtClean="0">
                <a:solidFill>
                  <a:srgbClr val="FF0000"/>
                </a:solidFill>
                <a:latin typeface="CMSS10"/>
              </a:rPr>
              <a:t>CapitalOf</a:t>
            </a:r>
            <a:r>
              <a:rPr lang="en-US" dirty="0" err="1" smtClean="0">
                <a:solidFill>
                  <a:srgbClr val="FF0000"/>
                </a:solidFill>
                <a:latin typeface="CMMI10"/>
              </a:rPr>
              <a:t>.</a:t>
            </a:r>
            <a:r>
              <a:rPr lang="en-US" dirty="0" err="1" smtClean="0">
                <a:solidFill>
                  <a:srgbClr val="FF0000"/>
                </a:solidFill>
                <a:latin typeface="CMSS10"/>
              </a:rPr>
              <a:t>Brazil</a:t>
            </a:r>
            <a:endParaRPr lang="en-US" dirty="0"/>
          </a:p>
        </p:txBody>
      </p:sp>
      <p:sp>
        <p:nvSpPr>
          <p:cNvPr id="12" name="Rectangle 11"/>
          <p:cNvSpPr/>
          <p:nvPr/>
        </p:nvSpPr>
        <p:spPr>
          <a:xfrm>
            <a:off x="7130710" y="3469521"/>
            <a:ext cx="377026" cy="369332"/>
          </a:xfrm>
          <a:prstGeom prst="rect">
            <a:avLst/>
          </a:prstGeom>
        </p:spPr>
        <p:txBody>
          <a:bodyPr wrap="none">
            <a:spAutoFit/>
          </a:bodyPr>
          <a:lstStyle/>
          <a:p>
            <a:r>
              <a:rPr lang="en-US" dirty="0">
                <a:latin typeface="CMSS10"/>
              </a:rPr>
              <a:t>...</a:t>
            </a:r>
            <a:endParaRPr lang="en-US" dirty="0"/>
          </a:p>
        </p:txBody>
      </p:sp>
      <p:sp>
        <p:nvSpPr>
          <p:cNvPr id="13" name="Rectangle 12"/>
          <p:cNvSpPr/>
          <p:nvPr/>
        </p:nvSpPr>
        <p:spPr>
          <a:xfrm>
            <a:off x="1424027" y="2886631"/>
            <a:ext cx="4390946" cy="369332"/>
          </a:xfrm>
          <a:prstGeom prst="rect">
            <a:avLst/>
          </a:prstGeom>
        </p:spPr>
        <p:txBody>
          <a:bodyPr wrap="none">
            <a:spAutoFit/>
          </a:bodyPr>
          <a:lstStyle/>
          <a:p>
            <a:r>
              <a:rPr lang="en-US" dirty="0">
                <a:solidFill>
                  <a:srgbClr val="810081"/>
                </a:solidFill>
                <a:latin typeface="CMSSI10"/>
              </a:rPr>
              <a:t>What language is the language of Brazil?</a:t>
            </a:r>
            <a:endParaRPr lang="en-US" dirty="0"/>
          </a:p>
        </p:txBody>
      </p:sp>
      <p:sp>
        <p:nvSpPr>
          <p:cNvPr id="14" name="Rectangle 13"/>
          <p:cNvSpPr/>
          <p:nvPr/>
        </p:nvSpPr>
        <p:spPr>
          <a:xfrm>
            <a:off x="7497191" y="2877504"/>
            <a:ext cx="3506088" cy="369332"/>
          </a:xfrm>
          <a:prstGeom prst="rect">
            <a:avLst/>
          </a:prstGeom>
        </p:spPr>
        <p:txBody>
          <a:bodyPr wrap="none">
            <a:spAutoFit/>
          </a:bodyPr>
          <a:lstStyle/>
          <a:p>
            <a:r>
              <a:rPr lang="en-US" dirty="0">
                <a:solidFill>
                  <a:srgbClr val="810081"/>
                </a:solidFill>
                <a:latin typeface="CMSSI10"/>
              </a:rPr>
              <a:t>What city is the capital of Brazil?</a:t>
            </a:r>
            <a:endParaRPr lang="en-US" dirty="0"/>
          </a:p>
        </p:txBody>
      </p:sp>
      <p:sp>
        <p:nvSpPr>
          <p:cNvPr id="15" name="Rectangle 14"/>
          <p:cNvSpPr/>
          <p:nvPr/>
        </p:nvSpPr>
        <p:spPr>
          <a:xfrm>
            <a:off x="4872415" y="2108903"/>
            <a:ext cx="2702984" cy="461665"/>
          </a:xfrm>
          <a:prstGeom prst="rect">
            <a:avLst/>
          </a:prstGeom>
          <a:solidFill>
            <a:schemeClr val="accent2">
              <a:lumMod val="40000"/>
              <a:lumOff val="60000"/>
            </a:schemeClr>
          </a:solidFill>
          <a:ln>
            <a:solidFill>
              <a:schemeClr val="tx1"/>
            </a:solidFill>
          </a:ln>
        </p:spPr>
        <p:txBody>
          <a:bodyPr wrap="none">
            <a:spAutoFit/>
          </a:bodyPr>
          <a:lstStyle/>
          <a:p>
            <a:r>
              <a:rPr lang="en-US" sz="2400" dirty="0" smtClean="0">
                <a:solidFill>
                  <a:schemeClr val="accent1">
                    <a:lumMod val="50000"/>
                  </a:schemeClr>
                </a:solidFill>
                <a:latin typeface="CMSSI10"/>
              </a:rPr>
              <a:t>Paraphrase Model</a:t>
            </a:r>
            <a:endParaRPr lang="en-US" sz="2400" dirty="0">
              <a:solidFill>
                <a:schemeClr val="accent1">
                  <a:lumMod val="50000"/>
                </a:schemeClr>
              </a:solidFill>
            </a:endParaRPr>
          </a:p>
        </p:txBody>
      </p:sp>
      <p:sp>
        <p:nvSpPr>
          <p:cNvPr id="16" name="Rectangle 15"/>
          <p:cNvSpPr/>
          <p:nvPr/>
        </p:nvSpPr>
        <p:spPr>
          <a:xfrm>
            <a:off x="4239735" y="4276982"/>
            <a:ext cx="1685077" cy="369332"/>
          </a:xfrm>
          <a:prstGeom prst="rect">
            <a:avLst/>
          </a:prstGeom>
          <a:ln w="12700">
            <a:solidFill>
              <a:schemeClr val="tx1"/>
            </a:solidFill>
            <a:prstDash val="dash"/>
          </a:ln>
        </p:spPr>
        <p:txBody>
          <a:bodyPr wrap="none">
            <a:spAutoFit/>
          </a:bodyPr>
          <a:lstStyle/>
          <a:p>
            <a:r>
              <a:rPr lang="en-US" dirty="0">
                <a:solidFill>
                  <a:srgbClr val="0000FF"/>
                </a:solidFill>
                <a:latin typeface="CMSS10"/>
              </a:rPr>
              <a:t>Portuguese, ...</a:t>
            </a:r>
            <a:endParaRPr lang="en-US" dirty="0"/>
          </a:p>
        </p:txBody>
      </p:sp>
      <p:cxnSp>
        <p:nvCxnSpPr>
          <p:cNvPr id="19" name="Straight Arrow Connector 18"/>
          <p:cNvCxnSpPr/>
          <p:nvPr/>
        </p:nvCxnSpPr>
        <p:spPr>
          <a:xfrm flipH="1">
            <a:off x="6220889" y="1690688"/>
            <a:ext cx="3018" cy="435490"/>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6" idx="0"/>
          </p:cNvCxnSpPr>
          <p:nvPr/>
        </p:nvCxnSpPr>
        <p:spPr>
          <a:xfrm>
            <a:off x="3530929" y="3768987"/>
            <a:ext cx="1551345" cy="507995"/>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0"/>
          </p:cNvCxnSpPr>
          <p:nvPr/>
        </p:nvCxnSpPr>
        <p:spPr>
          <a:xfrm flipH="1" flipV="1">
            <a:off x="9308373" y="3184060"/>
            <a:ext cx="1" cy="285461"/>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3394952" y="3220012"/>
            <a:ext cx="1" cy="285461"/>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7444474" y="2606852"/>
            <a:ext cx="1863901" cy="328389"/>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394954" y="2628704"/>
            <a:ext cx="1620666" cy="306538"/>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8716490" y="1554714"/>
            <a:ext cx="2531420" cy="923330"/>
          </a:xfrm>
          <a:prstGeom prst="rect">
            <a:avLst/>
          </a:prstGeom>
        </p:spPr>
        <p:txBody>
          <a:bodyPr wrap="square">
            <a:spAutoFit/>
          </a:bodyPr>
          <a:lstStyle/>
          <a:p>
            <a:r>
              <a:rPr lang="en-US" dirty="0">
                <a:solidFill>
                  <a:srgbClr val="0000A1"/>
                </a:solidFill>
                <a:latin typeface="CMSS10"/>
              </a:rPr>
              <a:t>Advantage</a:t>
            </a:r>
            <a:r>
              <a:rPr lang="en-US" dirty="0">
                <a:solidFill>
                  <a:srgbClr val="000000"/>
                </a:solidFill>
                <a:latin typeface="CMSS10"/>
              </a:rPr>
              <a:t>: Use a lot of text and </a:t>
            </a:r>
            <a:r>
              <a:rPr lang="en-US" dirty="0" smtClean="0">
                <a:solidFill>
                  <a:srgbClr val="000000"/>
                </a:solidFill>
                <a:latin typeface="CMSS10"/>
              </a:rPr>
              <a:t>paraphrase </a:t>
            </a:r>
            <a:r>
              <a:rPr lang="en-US" dirty="0">
                <a:solidFill>
                  <a:srgbClr val="000000"/>
                </a:solidFill>
                <a:latin typeface="CMSS10"/>
              </a:rPr>
              <a:t>methods</a:t>
            </a:r>
            <a:endParaRPr lang="en-US" dirty="0"/>
          </a:p>
        </p:txBody>
      </p:sp>
      <p:pic>
        <p:nvPicPr>
          <p:cNvPr id="35" name="Picture 34"/>
          <p:cNvPicPr>
            <a:picLocks noChangeAspect="1"/>
          </p:cNvPicPr>
          <p:nvPr/>
        </p:nvPicPr>
        <p:blipFill>
          <a:blip r:embed="rId3"/>
          <a:stretch>
            <a:fillRect/>
          </a:stretch>
        </p:blipFill>
        <p:spPr>
          <a:xfrm>
            <a:off x="2377179" y="1571587"/>
            <a:ext cx="685438" cy="906457"/>
          </a:xfrm>
          <a:prstGeom prst="rect">
            <a:avLst/>
          </a:prstGeom>
        </p:spPr>
      </p:pic>
      <p:cxnSp>
        <p:nvCxnSpPr>
          <p:cNvPr id="36" name="Straight Arrow Connector 35"/>
          <p:cNvCxnSpPr/>
          <p:nvPr/>
        </p:nvCxnSpPr>
        <p:spPr>
          <a:xfrm>
            <a:off x="3115653" y="1938445"/>
            <a:ext cx="1724358" cy="313239"/>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31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Effect transition="in" filter="fade">
                                      <p:cBhvr>
                                        <p:cTn id="55" dur="500"/>
                                        <p:tgtEl>
                                          <p:spTgt spid="3">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par>
                                <p:cTn id="69" presetID="10"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animBg="1"/>
      <p:bldP spid="16" grpId="0" animBg="1"/>
      <p:bldP spid="3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Input</a:t>
                </a:r>
              </a:p>
              <a:p>
                <a:pPr lvl="1"/>
                <a:r>
                  <a:rPr lang="en-US" dirty="0"/>
                  <a:t> Knowledge-base </a:t>
                </a:r>
                <a14:m>
                  <m:oMath xmlns:m="http://schemas.openxmlformats.org/officeDocument/2006/math">
                    <m:r>
                      <a:rPr lang="en-US" i="1" dirty="0" smtClean="0">
                        <a:latin typeface="Cambria Math" panose="02040503050406030204" pitchFamily="18" charset="0"/>
                      </a:rPr>
                      <m:t>𝐾</m:t>
                    </m:r>
                  </m:oMath>
                </a14:m>
                <a:endParaRPr lang="en-US" dirty="0"/>
              </a:p>
              <a:p>
                <a:pPr lvl="1"/>
                <a:r>
                  <a:rPr lang="en-US" dirty="0"/>
                  <a:t> Training set of question-answer pairs </a:t>
                </a:r>
                <a14:m>
                  <m:oMath xmlns:m="http://schemas.openxmlformats.org/officeDocument/2006/math">
                    <m:sSubSup>
                      <m:sSubSupPr>
                        <m:ctrlPr>
                          <a:rPr lang="en-US" i="1" dirty="0" smtClean="0">
                            <a:latin typeface="Cambria Math" panose="02040503050406030204" pitchFamily="18" charset="0"/>
                          </a:rPr>
                        </m:ctrlPr>
                      </m:sSubSupPr>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m:t>
                            </m:r>
                            <m:r>
                              <a:rPr lang="en-US" i="1" dirty="0">
                                <a:latin typeface="Cambria Math" panose="02040503050406030204" pitchFamily="18" charset="0"/>
                              </a:rPr>
                              <m:t>𝑥</m:t>
                            </m:r>
                            <m:r>
                              <a:rPr lang="en-US" sz="1200" i="1" dirty="0">
                                <a:latin typeface="Cambria Math" panose="02040503050406030204" pitchFamily="18" charset="0"/>
                              </a:rPr>
                              <m:t>𝑖</m:t>
                            </m:r>
                            <m:r>
                              <a:rPr lang="en-US" i="1" dirty="0">
                                <a:latin typeface="Cambria Math" panose="02040503050406030204" pitchFamily="18" charset="0"/>
                              </a:rPr>
                              <m:t>, </m:t>
                            </m:r>
                            <m:r>
                              <a:rPr lang="en-US" i="1" dirty="0" err="1">
                                <a:latin typeface="Cambria Math" panose="02040503050406030204" pitchFamily="18" charset="0"/>
                              </a:rPr>
                              <m:t>𝑦</m:t>
                            </m:r>
                            <m:r>
                              <a:rPr lang="en-US" sz="1200" i="1" dirty="0" err="1">
                                <a:latin typeface="Cambria Math" panose="02040503050406030204" pitchFamily="18" charset="0"/>
                              </a:rPr>
                              <m:t>𝑖</m:t>
                            </m:r>
                            <m:r>
                              <a:rPr lang="en-US" i="1" dirty="0">
                                <a:latin typeface="Cambria Math" panose="02040503050406030204" pitchFamily="18" charset="0"/>
                              </a:rPr>
                              <m:t>)</m:t>
                            </m:r>
                          </m:e>
                        </m:d>
                      </m:e>
                      <m:sub>
                        <m:r>
                          <a:rPr lang="en-US" b="0" i="1" dirty="0" smtClean="0">
                            <a:latin typeface="Cambria Math" panose="02040503050406030204" pitchFamily="18" charset="0"/>
                          </a:rPr>
                          <m:t>1</m:t>
                        </m:r>
                      </m:sub>
                      <m:sup>
                        <m:r>
                          <a:rPr lang="en-US" b="0" i="1" dirty="0" smtClean="0">
                            <a:latin typeface="Cambria Math" panose="02040503050406030204" pitchFamily="18" charset="0"/>
                          </a:rPr>
                          <m:t>𝑛</m:t>
                        </m:r>
                      </m:sup>
                    </m:sSubSup>
                  </m:oMath>
                </a14:m>
                <a:endParaRPr lang="en-US" dirty="0" smtClean="0"/>
              </a:p>
              <a:p>
                <a:pPr lvl="1"/>
                <a:endParaRPr lang="en-US" dirty="0" smtClean="0"/>
              </a:p>
              <a:p>
                <a:r>
                  <a:rPr lang="en-US" dirty="0" smtClean="0"/>
                  <a:t>Output</a:t>
                </a:r>
              </a:p>
              <a:p>
                <a:pPr lvl="1"/>
                <a:r>
                  <a:rPr lang="en-US" dirty="0"/>
                  <a:t>Semantic parser that maps questions </a:t>
                </a:r>
                <a14:m>
                  <m:oMath xmlns:m="http://schemas.openxmlformats.org/officeDocument/2006/math">
                    <m:r>
                      <a:rPr lang="en-US" i="1" dirty="0" smtClean="0">
                        <a:latin typeface="Cambria Math" panose="02040503050406030204" pitchFamily="18" charset="0"/>
                      </a:rPr>
                      <m:t>𝑥</m:t>
                    </m:r>
                  </m:oMath>
                </a14:m>
                <a:r>
                  <a:rPr lang="en-US" dirty="0"/>
                  <a:t> to answers </a:t>
                </a:r>
                <a14:m>
                  <m:oMath xmlns:m="http://schemas.openxmlformats.org/officeDocument/2006/math">
                    <m:r>
                      <a:rPr lang="en-US" i="1" dirty="0" smtClean="0">
                        <a:latin typeface="Cambria Math" panose="02040503050406030204" pitchFamily="18" charset="0"/>
                      </a:rPr>
                      <m:t>𝑦</m:t>
                    </m:r>
                  </m:oMath>
                </a14:m>
                <a:r>
                  <a:rPr lang="en-US" dirty="0" smtClean="0"/>
                  <a:t> through </a:t>
                </a:r>
                <a:r>
                  <a:rPr lang="en-US" dirty="0"/>
                  <a:t>logical forms </a:t>
                </a:r>
                <a14:m>
                  <m:oMath xmlns:m="http://schemas.openxmlformats.org/officeDocument/2006/math">
                    <m:r>
                      <a:rPr lang="en-US" i="1" dirty="0" smtClean="0">
                        <a:latin typeface="Cambria Math" panose="02040503050406030204" pitchFamily="18" charset="0"/>
                      </a:rPr>
                      <m:t>𝑧</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233</a:t>
            </a:fld>
            <a:endParaRPr lang="en-US"/>
          </a:p>
        </p:txBody>
      </p:sp>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sp>
        <p:nvSpPr>
          <p:cNvPr id="8" name="Rectangle 7"/>
          <p:cNvSpPr/>
          <p:nvPr/>
        </p:nvSpPr>
        <p:spPr>
          <a:xfrm>
            <a:off x="2117536" y="3130967"/>
            <a:ext cx="5134804" cy="369332"/>
          </a:xfrm>
          <a:prstGeom prst="rect">
            <a:avLst/>
          </a:prstGeom>
        </p:spPr>
        <p:txBody>
          <a:bodyPr wrap="none">
            <a:spAutoFit/>
          </a:bodyPr>
          <a:lstStyle/>
          <a:p>
            <a:r>
              <a:rPr lang="en-US" dirty="0">
                <a:solidFill>
                  <a:srgbClr val="008100"/>
                </a:solidFill>
                <a:latin typeface="CMSSI10"/>
              </a:rPr>
              <a:t>What are the main cities in California? </a:t>
            </a:r>
            <a:r>
              <a:rPr lang="en-US" dirty="0">
                <a:solidFill>
                  <a:srgbClr val="0000FF"/>
                </a:solidFill>
                <a:latin typeface="CMSS10"/>
              </a:rPr>
              <a:t>SF, LA, ...</a:t>
            </a:r>
            <a:endParaRPr lang="en-US" dirty="0"/>
          </a:p>
        </p:txBody>
      </p:sp>
      <p:sp>
        <p:nvSpPr>
          <p:cNvPr id="9" name="Rectangle 8"/>
          <p:cNvSpPr/>
          <p:nvPr/>
        </p:nvSpPr>
        <p:spPr>
          <a:xfrm>
            <a:off x="1802674" y="4818939"/>
            <a:ext cx="7097486" cy="923330"/>
          </a:xfrm>
          <a:prstGeom prst="rect">
            <a:avLst/>
          </a:prstGeom>
        </p:spPr>
        <p:txBody>
          <a:bodyPr wrap="square">
            <a:spAutoFit/>
          </a:bodyPr>
          <a:lstStyle/>
          <a:p>
            <a:r>
              <a:rPr lang="en-US" dirty="0" smtClean="0">
                <a:solidFill>
                  <a:srgbClr val="008100"/>
                </a:solidFill>
                <a:latin typeface="CMSSI10"/>
              </a:rPr>
              <a:t>Countries </a:t>
            </a:r>
            <a:r>
              <a:rPr lang="en-US" dirty="0">
                <a:solidFill>
                  <a:srgbClr val="008100"/>
                </a:solidFill>
                <a:latin typeface="CMSSI10"/>
              </a:rPr>
              <a:t>in Asia </a:t>
            </a:r>
            <a:r>
              <a:rPr lang="en-US" dirty="0" smtClean="0">
                <a:solidFill>
                  <a:srgbClr val="000000"/>
                </a:solidFill>
                <a:latin typeface="CMSY10"/>
              </a:rPr>
              <a:t>  	</a:t>
            </a:r>
            <a:r>
              <a:rPr lang="en-US" dirty="0" err="1" smtClean="0">
                <a:solidFill>
                  <a:srgbClr val="FF0000"/>
                </a:solidFill>
                <a:latin typeface="CMSS10"/>
              </a:rPr>
              <a:t>Type.Country</a:t>
            </a:r>
            <a:r>
              <a:rPr lang="en-US" dirty="0">
                <a:solidFill>
                  <a:srgbClr val="FF0000"/>
                </a:solidFill>
                <a:latin typeface="CMSY10"/>
              </a:rPr>
              <a:t> </a:t>
            </a:r>
            <a:r>
              <a:rPr lang="en-US" dirty="0">
                <a:solidFill>
                  <a:srgbClr val="FF0000"/>
                </a:solidFill>
              </a:rPr>
              <a:t>⊓</a:t>
            </a:r>
            <a:r>
              <a:rPr lang="en-US" dirty="0"/>
              <a:t> </a:t>
            </a:r>
            <a:r>
              <a:rPr lang="en-US" dirty="0" err="1" smtClean="0">
                <a:solidFill>
                  <a:srgbClr val="FF0000"/>
                </a:solidFill>
                <a:latin typeface="CMSS10"/>
              </a:rPr>
              <a:t>ContainedBy.Asia</a:t>
            </a:r>
            <a:endParaRPr lang="en-US" dirty="0" smtClean="0">
              <a:solidFill>
                <a:srgbClr val="FF0000"/>
              </a:solidFill>
              <a:latin typeface="CMSS10"/>
            </a:endParaRPr>
          </a:p>
          <a:p>
            <a:r>
              <a:rPr lang="en-US" dirty="0">
                <a:solidFill>
                  <a:srgbClr val="FF0000"/>
                </a:solidFill>
                <a:latin typeface="CMSS10"/>
              </a:rPr>
              <a:t>	</a:t>
            </a:r>
            <a:r>
              <a:rPr lang="en-US" dirty="0" smtClean="0">
                <a:solidFill>
                  <a:srgbClr val="FF0000"/>
                </a:solidFill>
                <a:latin typeface="CMSS10"/>
              </a:rPr>
              <a:t>	</a:t>
            </a:r>
            <a:r>
              <a:rPr lang="en-US" dirty="0" smtClean="0">
                <a:solidFill>
                  <a:srgbClr val="000000"/>
                </a:solidFill>
                <a:latin typeface="CMSY10"/>
              </a:rPr>
              <a:t> 	</a:t>
            </a:r>
          </a:p>
          <a:p>
            <a:r>
              <a:rPr lang="en-US" dirty="0">
                <a:solidFill>
                  <a:srgbClr val="000000"/>
                </a:solidFill>
                <a:latin typeface="CMSY10"/>
              </a:rPr>
              <a:t>	</a:t>
            </a:r>
            <a:r>
              <a:rPr lang="en-US" dirty="0" smtClean="0">
                <a:solidFill>
                  <a:srgbClr val="000000"/>
                </a:solidFill>
                <a:latin typeface="CMSY10"/>
              </a:rPr>
              <a:t>		</a:t>
            </a:r>
            <a:r>
              <a:rPr lang="en-US" dirty="0" smtClean="0">
                <a:solidFill>
                  <a:srgbClr val="0000FF"/>
                </a:solidFill>
                <a:latin typeface="CMSS10"/>
              </a:rPr>
              <a:t>China</a:t>
            </a:r>
            <a:r>
              <a:rPr lang="en-US" dirty="0">
                <a:solidFill>
                  <a:srgbClr val="0000FF"/>
                </a:solidFill>
                <a:latin typeface="CMSS10"/>
              </a:rPr>
              <a:t>, Japan, India, ...</a:t>
            </a:r>
            <a:endParaRPr lang="en-US" dirty="0"/>
          </a:p>
        </p:txBody>
      </p:sp>
      <p:sp>
        <p:nvSpPr>
          <p:cNvPr id="10" name="Striped Right Arrow 9"/>
          <p:cNvSpPr/>
          <p:nvPr/>
        </p:nvSpPr>
        <p:spPr>
          <a:xfrm>
            <a:off x="3901443" y="4941668"/>
            <a:ext cx="661851" cy="17417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riped Right Arrow 11"/>
          <p:cNvSpPr/>
          <p:nvPr/>
        </p:nvSpPr>
        <p:spPr>
          <a:xfrm>
            <a:off x="3901444" y="5478500"/>
            <a:ext cx="661851" cy="17417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62930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Logical forms are graph templates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234</a:t>
            </a:fld>
            <a:endParaRPr lang="en-US"/>
          </a:p>
        </p:txBody>
      </p:sp>
      <p:pic>
        <p:nvPicPr>
          <p:cNvPr id="7" name="Picture 6"/>
          <p:cNvPicPr>
            <a:picLocks noChangeAspect="1"/>
          </p:cNvPicPr>
          <p:nvPr/>
        </p:nvPicPr>
        <p:blipFill>
          <a:blip r:embed="rId3"/>
          <a:stretch>
            <a:fillRect/>
          </a:stretch>
        </p:blipFill>
        <p:spPr>
          <a:xfrm>
            <a:off x="1896495" y="2561153"/>
            <a:ext cx="8074819" cy="3483983"/>
          </a:xfrm>
          <a:prstGeom prst="rect">
            <a:avLst/>
          </a:prstGeom>
        </p:spPr>
      </p:pic>
      <p:sp>
        <p:nvSpPr>
          <p:cNvPr id="8" name="Rectangle 7"/>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sp>
        <p:nvSpPr>
          <p:cNvPr id="9" name="Rectangle 8"/>
          <p:cNvSpPr/>
          <p:nvPr/>
        </p:nvSpPr>
        <p:spPr>
          <a:xfrm>
            <a:off x="3746606" y="2288427"/>
            <a:ext cx="4841454" cy="369332"/>
          </a:xfrm>
          <a:prstGeom prst="rect">
            <a:avLst/>
          </a:prstGeom>
        </p:spPr>
        <p:txBody>
          <a:bodyPr wrap="none">
            <a:spAutoFit/>
          </a:bodyPr>
          <a:lstStyle/>
          <a:p>
            <a:r>
              <a:rPr lang="en-US" dirty="0" err="1" smtClean="0">
                <a:solidFill>
                  <a:srgbClr val="FF0000"/>
                </a:solidFill>
                <a:latin typeface="CMSS10"/>
              </a:rPr>
              <a:t>Type.Person</a:t>
            </a:r>
            <a:r>
              <a:rPr lang="en-US" dirty="0">
                <a:solidFill>
                  <a:srgbClr val="FF0000"/>
                </a:solidFill>
              </a:rPr>
              <a:t> ⊓ </a:t>
            </a:r>
            <a:r>
              <a:rPr lang="en-US" dirty="0" err="1" smtClean="0">
                <a:solidFill>
                  <a:srgbClr val="FF0000"/>
                </a:solidFill>
                <a:latin typeface="CMSS10"/>
              </a:rPr>
              <a:t>PlacesLived.Location.Chicago</a:t>
            </a:r>
            <a:endParaRPr lang="en-US" dirty="0">
              <a:solidFill>
                <a:srgbClr val="FF0000"/>
              </a:solidFill>
            </a:endParaRPr>
          </a:p>
        </p:txBody>
      </p:sp>
    </p:spTree>
    <p:extLst>
      <p:ext uri="{BB962C8B-B14F-4D97-AF65-F5344CB8AC3E}">
        <p14:creationId xmlns:p14="http://schemas.microsoft.com/office/powerpoint/2010/main" val="322103954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Candidate logical forms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235</a:t>
            </a:fld>
            <a:endParaRPr lang="en-US"/>
          </a:p>
        </p:txBody>
      </p:sp>
      <p:sp>
        <p:nvSpPr>
          <p:cNvPr id="8" name="Rectangle 7"/>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pic>
        <p:nvPicPr>
          <p:cNvPr id="6" name="Picture 5"/>
          <p:cNvPicPr>
            <a:picLocks noChangeAspect="1"/>
          </p:cNvPicPr>
          <p:nvPr/>
        </p:nvPicPr>
        <p:blipFill>
          <a:blip r:embed="rId4"/>
          <a:stretch>
            <a:fillRect/>
          </a:stretch>
        </p:blipFill>
        <p:spPr>
          <a:xfrm>
            <a:off x="1585912" y="2364790"/>
            <a:ext cx="8370883" cy="3518069"/>
          </a:xfrm>
          <a:prstGeom prst="rect">
            <a:avLst/>
          </a:prstGeom>
        </p:spPr>
      </p:pic>
    </p:spTree>
    <p:extLst>
      <p:ext uri="{BB962C8B-B14F-4D97-AF65-F5344CB8AC3E}">
        <p14:creationId xmlns:p14="http://schemas.microsoft.com/office/powerpoint/2010/main" val="423273597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Candidate logical forms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236</a:t>
            </a:fld>
            <a:endParaRPr lang="en-US"/>
          </a:p>
        </p:txBody>
      </p:sp>
      <p:sp>
        <p:nvSpPr>
          <p:cNvPr id="8" name="Rectangle 7"/>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pic>
        <p:nvPicPr>
          <p:cNvPr id="7" name="Picture 6"/>
          <p:cNvPicPr>
            <a:picLocks noChangeAspect="1"/>
          </p:cNvPicPr>
          <p:nvPr/>
        </p:nvPicPr>
        <p:blipFill>
          <a:blip r:embed="rId4"/>
          <a:stretch>
            <a:fillRect/>
          </a:stretch>
        </p:blipFill>
        <p:spPr>
          <a:xfrm>
            <a:off x="669798" y="2322795"/>
            <a:ext cx="11010900" cy="30480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236976" y="5370795"/>
                <a:ext cx="7461504" cy="923330"/>
              </a:xfrm>
              <a:prstGeom prst="rect">
                <a:avLst/>
              </a:prstGeom>
              <a:noFill/>
            </p:spPr>
            <p:txBody>
              <a:bodyPr wrap="square" rtlCol="0">
                <a:spAutoFit/>
              </a:bodyPr>
              <a:lstStyle/>
              <a:p>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b="0" i="1" dirty="0" smtClean="0">
                            <a:latin typeface="Cambria Math" panose="02040503050406030204" pitchFamily="18" charset="0"/>
                          </a:rPr>
                          <m:t>1</m:t>
                        </m:r>
                      </m:sub>
                    </m:sSub>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b="0" i="1" dirty="0" smtClean="0">
                            <a:latin typeface="Cambria Math" panose="02040503050406030204" pitchFamily="18" charset="0"/>
                          </a:rPr>
                          <m:t>2</m:t>
                        </m:r>
                      </m:sub>
                    </m:sSub>
                  </m:oMath>
                </a14:m>
                <a:r>
                  <a:rPr lang="en-US" dirty="0" smtClean="0"/>
                  <a:t>– Freebase properties		</a:t>
                </a:r>
                <a14:m>
                  <m:oMath xmlns:m="http://schemas.openxmlformats.org/officeDocument/2006/math">
                    <m:r>
                      <a:rPr lang="en-US" i="1" dirty="0" smtClean="0">
                        <a:latin typeface="Cambria Math" panose="02040503050406030204" pitchFamily="18" charset="0"/>
                      </a:rPr>
                      <m:t>𝑡</m:t>
                    </m:r>
                  </m:oMath>
                </a14:m>
                <a:r>
                  <a:rPr lang="en-US" dirty="0" smtClean="0"/>
                  <a:t> – Freebase type</a:t>
                </a:r>
              </a:p>
              <a:p>
                <a14:m>
                  <m:oMath xmlns:m="http://schemas.openxmlformats.org/officeDocument/2006/math">
                    <m:r>
                      <a:rPr lang="en-US" b="0" i="1" dirty="0" smtClean="0">
                        <a:latin typeface="Cambria Math" panose="02040503050406030204" pitchFamily="18" charset="0"/>
                      </a:rPr>
                      <m:t>𝑒</m:t>
                    </m:r>
                    <m:r>
                      <a:rPr lang="en-US"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1</m:t>
                        </m:r>
                      </m:sub>
                    </m:sSub>
                    <m:r>
                      <a:rPr lang="en-US"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𝑒</m:t>
                        </m:r>
                      </m:e>
                      <m:sub>
                        <m:r>
                          <a:rPr lang="en-US" i="1" dirty="0" smtClean="0">
                            <a:latin typeface="Cambria Math" panose="02040503050406030204" pitchFamily="18" charset="0"/>
                          </a:rPr>
                          <m:t>2</m:t>
                        </m:r>
                      </m:sub>
                    </m:sSub>
                  </m:oMath>
                </a14:m>
                <a:r>
                  <a:rPr lang="en-US" dirty="0" smtClean="0"/>
                  <a:t>– Freebase entities		</a:t>
                </a:r>
                <a14:m>
                  <m:oMath xmlns:m="http://schemas.openxmlformats.org/officeDocument/2006/math">
                    <m:r>
                      <a:rPr lang="en-US" i="1" dirty="0" smtClean="0">
                        <a:latin typeface="Cambria Math" panose="02040503050406030204" pitchFamily="18" charset="0"/>
                      </a:rPr>
                      <m:t>𝑧</m:t>
                    </m:r>
                  </m:oMath>
                </a14:m>
                <a:r>
                  <a:rPr lang="en-US" dirty="0" smtClean="0"/>
                  <a:t> – logical form</a:t>
                </a:r>
              </a:p>
              <a:p>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236976" y="5370795"/>
                <a:ext cx="7461504" cy="923330"/>
              </a:xfrm>
              <a:prstGeom prst="rect">
                <a:avLst/>
              </a:prstGeom>
              <a:blipFill rotWithShape="0">
                <a:blip r:embed="rId5"/>
                <a:stretch>
                  <a:fillRect t="-3289"/>
                </a:stretch>
              </a:blipFill>
            </p:spPr>
            <p:txBody>
              <a:bodyPr/>
              <a:lstStyle/>
              <a:p>
                <a:r>
                  <a:rPr lang="en-US">
                    <a:noFill/>
                  </a:rPr>
                  <a:t> </a:t>
                </a:r>
              </a:p>
            </p:txBody>
          </p:sp>
        </mc:Fallback>
      </mc:AlternateContent>
    </p:spTree>
    <p:extLst>
      <p:ext uri="{BB962C8B-B14F-4D97-AF65-F5344CB8AC3E}">
        <p14:creationId xmlns:p14="http://schemas.microsoft.com/office/powerpoint/2010/main" val="407469142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Canonical utterance generation</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237</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1930719" y="2263330"/>
            <a:ext cx="7439704" cy="3852066"/>
          </a:xfrm>
          <a:prstGeom prst="rect">
            <a:avLst/>
          </a:prstGeom>
        </p:spPr>
      </p:pic>
    </p:spTree>
    <p:extLst>
      <p:ext uri="{BB962C8B-B14F-4D97-AF65-F5344CB8AC3E}">
        <p14:creationId xmlns:p14="http://schemas.microsoft.com/office/powerpoint/2010/main" val="317661160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Canonical utterance generation</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238</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pic>
        <p:nvPicPr>
          <p:cNvPr id="8" name="Picture 7"/>
          <p:cNvPicPr>
            <a:picLocks noChangeAspect="1"/>
          </p:cNvPicPr>
          <p:nvPr/>
        </p:nvPicPr>
        <p:blipFill>
          <a:blip r:embed="rId3"/>
          <a:stretch>
            <a:fillRect/>
          </a:stretch>
        </p:blipFill>
        <p:spPr>
          <a:xfrm>
            <a:off x="471487" y="2743994"/>
            <a:ext cx="11249025" cy="2514600"/>
          </a:xfrm>
          <a:prstGeom prst="rect">
            <a:avLst/>
          </a:prstGeom>
        </p:spPr>
      </p:pic>
    </p:spTree>
    <p:extLst>
      <p:ext uri="{BB962C8B-B14F-4D97-AF65-F5344CB8AC3E}">
        <p14:creationId xmlns:p14="http://schemas.microsoft.com/office/powerpoint/2010/main" val="135600612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Paraphrase model</a:t>
            </a:r>
          </a:p>
          <a:p>
            <a:endParaRPr lang="en-US" dirty="0"/>
          </a:p>
          <a:p>
            <a:endParaRPr lang="en-US" dirty="0" smtClean="0"/>
          </a:p>
          <a:p>
            <a:endParaRPr lang="en-US" dirty="0"/>
          </a:p>
          <a:p>
            <a:r>
              <a:rPr lang="en-US" dirty="0"/>
              <a:t>Simple paraphrase model utilizing a lot of </a:t>
            </a:r>
            <a:r>
              <a:rPr lang="en-US" dirty="0" smtClean="0"/>
              <a:t>text</a:t>
            </a:r>
          </a:p>
          <a:p>
            <a:pPr lvl="1"/>
            <a:r>
              <a:rPr lang="en-US" dirty="0" smtClean="0"/>
              <a:t>Association </a:t>
            </a:r>
            <a:r>
              <a:rPr lang="en-US" dirty="0"/>
              <a:t>model - </a:t>
            </a:r>
            <a:r>
              <a:rPr lang="en-US" dirty="0" err="1"/>
              <a:t>Paralex</a:t>
            </a:r>
            <a:endParaRPr lang="en-US" dirty="0"/>
          </a:p>
          <a:p>
            <a:pPr lvl="1"/>
            <a:r>
              <a:rPr lang="en-US" dirty="0" smtClean="0"/>
              <a:t>Vector </a:t>
            </a:r>
            <a:r>
              <a:rPr lang="en-US" dirty="0"/>
              <a:t>space model - Wikipedia</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239</a:t>
            </a:fld>
            <a:endParaRPr lang="en-US" dirty="0"/>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sp>
        <p:nvSpPr>
          <p:cNvPr id="7" name="Rectangle 6"/>
          <p:cNvSpPr/>
          <p:nvPr/>
        </p:nvSpPr>
        <p:spPr>
          <a:xfrm>
            <a:off x="2638697" y="2426566"/>
            <a:ext cx="6096000" cy="923330"/>
          </a:xfrm>
          <a:prstGeom prst="rect">
            <a:avLst/>
          </a:prstGeom>
        </p:spPr>
        <p:txBody>
          <a:bodyPr>
            <a:spAutoFit/>
          </a:bodyPr>
          <a:lstStyle/>
          <a:p>
            <a:r>
              <a:rPr lang="en-US" dirty="0">
                <a:solidFill>
                  <a:srgbClr val="008100"/>
                </a:solidFill>
                <a:latin typeface="CMSSI10"/>
              </a:rPr>
              <a:t>What countries in the world speak Arabic</a:t>
            </a:r>
            <a:r>
              <a:rPr lang="en-US" dirty="0" smtClean="0">
                <a:solidFill>
                  <a:srgbClr val="008100"/>
                </a:solidFill>
                <a:latin typeface="CMSSI10"/>
              </a:rPr>
              <a:t>?</a:t>
            </a:r>
          </a:p>
          <a:p>
            <a:endParaRPr lang="en-US" dirty="0">
              <a:solidFill>
                <a:srgbClr val="008100"/>
              </a:solidFill>
              <a:latin typeface="CMSSI10"/>
            </a:endParaRPr>
          </a:p>
          <a:p>
            <a:r>
              <a:rPr lang="en-US" dirty="0">
                <a:solidFill>
                  <a:srgbClr val="810081"/>
                </a:solidFill>
                <a:latin typeface="CMSSI10"/>
              </a:rPr>
              <a:t>What country is Arabic language spoken in?</a:t>
            </a:r>
            <a:endParaRPr lang="en-US" dirty="0"/>
          </a:p>
        </p:txBody>
      </p:sp>
      <p:pic>
        <p:nvPicPr>
          <p:cNvPr id="9" name="Picture 8"/>
          <p:cNvPicPr>
            <a:picLocks noChangeAspect="1"/>
          </p:cNvPicPr>
          <p:nvPr/>
        </p:nvPicPr>
        <p:blipFill>
          <a:blip r:embed="rId3"/>
          <a:stretch>
            <a:fillRect/>
          </a:stretch>
        </p:blipFill>
        <p:spPr>
          <a:xfrm>
            <a:off x="3395582" y="5101809"/>
            <a:ext cx="5143500" cy="781050"/>
          </a:xfrm>
          <a:prstGeom prst="rect">
            <a:avLst/>
          </a:prstGeom>
        </p:spPr>
      </p:pic>
    </p:spTree>
    <p:extLst>
      <p:ext uri="{BB962C8B-B14F-4D97-AF65-F5344CB8AC3E}">
        <p14:creationId xmlns:p14="http://schemas.microsoft.com/office/powerpoint/2010/main" val="1133892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Recommendation”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24</a:t>
            </a:fld>
            <a:endParaRPr lang="en-US"/>
          </a:p>
        </p:txBody>
      </p:sp>
      <p:pic>
        <p:nvPicPr>
          <p:cNvPr id="6" name="Picture 5"/>
          <p:cNvPicPr>
            <a:picLocks noChangeAspect="1"/>
          </p:cNvPicPr>
          <p:nvPr/>
        </p:nvPicPr>
        <p:blipFill>
          <a:blip r:embed="rId2"/>
          <a:stretch>
            <a:fillRect/>
          </a:stretch>
        </p:blipFill>
        <p:spPr>
          <a:xfrm rot="384397">
            <a:off x="3629022" y="1387719"/>
            <a:ext cx="3886474" cy="28848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3"/>
          <a:stretch>
            <a:fillRect/>
          </a:stretch>
        </p:blipFill>
        <p:spPr>
          <a:xfrm>
            <a:off x="1619043" y="4480438"/>
            <a:ext cx="8550865" cy="21696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5022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240</a:t>
            </a:fld>
            <a:endParaRPr lang="en-US" dirty="0"/>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pic>
        <p:nvPicPr>
          <p:cNvPr id="3" name="Picture 2"/>
          <p:cNvPicPr>
            <a:picLocks noChangeAspect="1"/>
          </p:cNvPicPr>
          <p:nvPr/>
        </p:nvPicPr>
        <p:blipFill>
          <a:blip r:embed="rId3"/>
          <a:stretch>
            <a:fillRect/>
          </a:stretch>
        </p:blipFill>
        <p:spPr>
          <a:xfrm>
            <a:off x="1798129" y="2324100"/>
            <a:ext cx="8010525" cy="2209800"/>
          </a:xfrm>
          <a:prstGeom prst="rect">
            <a:avLst/>
          </a:prstGeom>
        </p:spPr>
      </p:pic>
      <p:sp>
        <p:nvSpPr>
          <p:cNvPr id="8" name="TextBox 7"/>
          <p:cNvSpPr txBox="1"/>
          <p:nvPr/>
        </p:nvSpPr>
        <p:spPr>
          <a:xfrm>
            <a:off x="3076555" y="4925189"/>
            <a:ext cx="7461504" cy="369332"/>
          </a:xfrm>
          <a:prstGeom prst="rect">
            <a:avLst/>
          </a:prstGeom>
          <a:noFill/>
        </p:spPr>
        <p:txBody>
          <a:bodyPr wrap="square" rtlCol="0">
            <a:spAutoFit/>
          </a:bodyPr>
          <a:lstStyle/>
          <a:p>
            <a:r>
              <a:rPr lang="en-US" dirty="0" smtClean="0"/>
              <a:t>PARALEX corpus with 18 millions pairs of question paraphrases </a:t>
            </a:r>
          </a:p>
        </p:txBody>
      </p:sp>
    </p:spTree>
    <p:extLst>
      <p:ext uri="{BB962C8B-B14F-4D97-AF65-F5344CB8AC3E}">
        <p14:creationId xmlns:p14="http://schemas.microsoft.com/office/powerpoint/2010/main" val="313217268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Vector Space Model</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241</a:t>
            </a:fld>
            <a:endParaRPr lang="en-US"/>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4556486" y="1646238"/>
            <a:ext cx="5780587" cy="4105602"/>
          </a:xfrm>
          <a:prstGeom prst="rect">
            <a:avLst/>
          </a:prstGeom>
        </p:spPr>
      </p:pic>
    </p:spTree>
    <p:extLst>
      <p:ext uri="{BB962C8B-B14F-4D97-AF65-F5344CB8AC3E}">
        <p14:creationId xmlns:p14="http://schemas.microsoft.com/office/powerpoint/2010/main" val="88225261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242</a:t>
            </a:fld>
            <a:endParaRPr lang="en-US" dirty="0"/>
          </a:p>
        </p:txBody>
      </p:sp>
      <p:sp>
        <p:nvSpPr>
          <p:cNvPr id="6" name="Rectangle 5"/>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pic>
        <p:nvPicPr>
          <p:cNvPr id="3" name="Picture 2"/>
          <p:cNvPicPr>
            <a:picLocks noChangeAspect="1"/>
          </p:cNvPicPr>
          <p:nvPr/>
        </p:nvPicPr>
        <p:blipFill>
          <a:blip r:embed="rId3"/>
          <a:stretch>
            <a:fillRect/>
          </a:stretch>
        </p:blipFill>
        <p:spPr>
          <a:xfrm>
            <a:off x="2383414" y="1448536"/>
            <a:ext cx="7167835" cy="1974735"/>
          </a:xfrm>
          <a:prstGeom prst="rect">
            <a:avLst/>
          </a:prstGeom>
        </p:spPr>
      </p:pic>
      <p:pic>
        <p:nvPicPr>
          <p:cNvPr id="7" name="Picture 6"/>
          <p:cNvPicPr>
            <a:picLocks noChangeAspect="1"/>
          </p:cNvPicPr>
          <p:nvPr/>
        </p:nvPicPr>
        <p:blipFill>
          <a:blip r:embed="rId4"/>
          <a:stretch>
            <a:fillRect/>
          </a:stretch>
        </p:blipFill>
        <p:spPr>
          <a:xfrm>
            <a:off x="2411593" y="3788396"/>
            <a:ext cx="7002373" cy="2221500"/>
          </a:xfrm>
          <a:prstGeom prst="rect">
            <a:avLst/>
          </a:prstGeom>
        </p:spPr>
      </p:pic>
    </p:spTree>
    <p:extLst>
      <p:ext uri="{BB962C8B-B14F-4D97-AF65-F5344CB8AC3E}">
        <p14:creationId xmlns:p14="http://schemas.microsoft.com/office/powerpoint/2010/main" val="599083351"/>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err="1"/>
              <a:t>WebQuestions</a:t>
            </a:r>
            <a:r>
              <a:rPr lang="en-US" dirty="0"/>
              <a:t> </a:t>
            </a:r>
            <a:r>
              <a:rPr lang="en-US" dirty="0" smtClean="0"/>
              <a:t>dataset</a:t>
            </a:r>
          </a:p>
          <a:p>
            <a:pPr lvl="1"/>
            <a:r>
              <a:rPr lang="en-US" dirty="0"/>
              <a:t>What character did Natalie Portman play in Star Wars?  </a:t>
            </a:r>
            <a:r>
              <a:rPr lang="en-US" dirty="0" smtClean="0">
                <a:sym typeface="Wingdings" panose="05000000000000000000" pitchFamily="2" charset="2"/>
              </a:rPr>
              <a:t> </a:t>
            </a:r>
            <a:r>
              <a:rPr lang="en-US" dirty="0" smtClean="0">
                <a:solidFill>
                  <a:schemeClr val="accent1">
                    <a:lumMod val="75000"/>
                  </a:schemeClr>
                </a:solidFill>
              </a:rPr>
              <a:t>Padme </a:t>
            </a:r>
            <a:r>
              <a:rPr lang="en-US" dirty="0">
                <a:solidFill>
                  <a:schemeClr val="accent1">
                    <a:lumMod val="75000"/>
                  </a:schemeClr>
                </a:solidFill>
              </a:rPr>
              <a:t>Amidala</a:t>
            </a:r>
          </a:p>
          <a:p>
            <a:pPr lvl="1"/>
            <a:r>
              <a:rPr lang="en-US" dirty="0"/>
              <a:t>What kind of money to take to Bahamas</a:t>
            </a:r>
            <a:r>
              <a:rPr lang="en-US" dirty="0" smtClean="0"/>
              <a:t>?</a:t>
            </a:r>
            <a:r>
              <a:rPr lang="en-US" dirty="0" smtClean="0">
                <a:sym typeface="Wingdings" panose="05000000000000000000" pitchFamily="2" charset="2"/>
              </a:rPr>
              <a:t> </a:t>
            </a:r>
            <a:r>
              <a:rPr lang="en-US" dirty="0">
                <a:sym typeface="Wingdings" panose="05000000000000000000" pitchFamily="2" charset="2"/>
              </a:rPr>
              <a:t> </a:t>
            </a:r>
            <a:r>
              <a:rPr lang="en-US" dirty="0">
                <a:solidFill>
                  <a:schemeClr val="accent1">
                    <a:lumMod val="75000"/>
                  </a:schemeClr>
                </a:solidFill>
              </a:rPr>
              <a:t>Bahamian dollar</a:t>
            </a:r>
          </a:p>
          <a:p>
            <a:pPr lvl="1"/>
            <a:r>
              <a:rPr lang="en-US" dirty="0"/>
              <a:t>What currency do you use in Costa Rica? </a:t>
            </a:r>
            <a:r>
              <a:rPr lang="en-US" dirty="0">
                <a:sym typeface="Wingdings" panose="05000000000000000000" pitchFamily="2" charset="2"/>
              </a:rPr>
              <a:t></a:t>
            </a:r>
            <a:r>
              <a:rPr lang="en-US" dirty="0" smtClean="0"/>
              <a:t> </a:t>
            </a:r>
            <a:r>
              <a:rPr lang="en-US" dirty="0">
                <a:solidFill>
                  <a:schemeClr val="accent1">
                    <a:lumMod val="75000"/>
                  </a:schemeClr>
                </a:solidFill>
              </a:rPr>
              <a:t>Costa Rican colon</a:t>
            </a:r>
          </a:p>
          <a:p>
            <a:pPr lvl="1"/>
            <a:r>
              <a:rPr lang="en-US" dirty="0"/>
              <a:t>What did Obama study in school? </a:t>
            </a:r>
            <a:r>
              <a:rPr lang="en-US" dirty="0">
                <a:sym typeface="Wingdings" panose="05000000000000000000" pitchFamily="2" charset="2"/>
              </a:rPr>
              <a:t></a:t>
            </a:r>
            <a:r>
              <a:rPr lang="en-US" dirty="0" smtClean="0"/>
              <a:t> </a:t>
            </a:r>
            <a:r>
              <a:rPr lang="en-US" dirty="0">
                <a:solidFill>
                  <a:schemeClr val="accent1">
                    <a:lumMod val="75000"/>
                  </a:schemeClr>
                </a:solidFill>
              </a:rPr>
              <a:t>political science</a:t>
            </a:r>
          </a:p>
          <a:p>
            <a:pPr lvl="1"/>
            <a:r>
              <a:rPr lang="en-US" dirty="0"/>
              <a:t>What do Michelle Obama do for a living? </a:t>
            </a:r>
            <a:r>
              <a:rPr lang="en-US" dirty="0">
                <a:sym typeface="Wingdings" panose="05000000000000000000" pitchFamily="2" charset="2"/>
              </a:rPr>
              <a:t></a:t>
            </a:r>
            <a:r>
              <a:rPr lang="en-US" dirty="0" smtClean="0"/>
              <a:t> </a:t>
            </a:r>
            <a:r>
              <a:rPr lang="en-US" dirty="0">
                <a:solidFill>
                  <a:schemeClr val="accent1">
                    <a:lumMod val="75000"/>
                  </a:schemeClr>
                </a:solidFill>
              </a:rPr>
              <a:t>writer, lawyer</a:t>
            </a:r>
          </a:p>
          <a:p>
            <a:pPr lvl="1"/>
            <a:r>
              <a:rPr lang="en-US" dirty="0"/>
              <a:t>What killed Sammy Davis Jr? </a:t>
            </a:r>
            <a:r>
              <a:rPr lang="en-US" dirty="0">
                <a:sym typeface="Wingdings" panose="05000000000000000000" pitchFamily="2" charset="2"/>
              </a:rPr>
              <a:t></a:t>
            </a:r>
            <a:r>
              <a:rPr lang="en-US" dirty="0" smtClean="0"/>
              <a:t> </a:t>
            </a:r>
            <a:r>
              <a:rPr lang="en-US" dirty="0">
                <a:solidFill>
                  <a:schemeClr val="accent1">
                    <a:lumMod val="75000"/>
                  </a:schemeClr>
                </a:solidFill>
              </a:rPr>
              <a:t>throat </a:t>
            </a:r>
            <a:r>
              <a:rPr lang="en-US" dirty="0" smtClean="0">
                <a:solidFill>
                  <a:schemeClr val="accent1">
                    <a:lumMod val="75000"/>
                  </a:schemeClr>
                </a:solidFill>
              </a:rPr>
              <a:t>cancer</a:t>
            </a:r>
          </a:p>
          <a:p>
            <a:pPr lvl="1"/>
            <a:endParaRPr lang="en-US" dirty="0">
              <a:solidFill>
                <a:schemeClr val="accent1">
                  <a:lumMod val="75000"/>
                </a:schemeClr>
              </a:solidFill>
            </a:endParaRPr>
          </a:p>
          <a:p>
            <a:r>
              <a:rPr lang="en-US" dirty="0"/>
              <a:t>5,810 questions crawled from Google Suggest and answered </a:t>
            </a:r>
            <a:r>
              <a:rPr lang="en-US" dirty="0" smtClean="0"/>
              <a:t>using </a:t>
            </a:r>
            <a:r>
              <a:rPr lang="en-US" dirty="0"/>
              <a:t>AMT</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243</a:t>
            </a:fld>
            <a:endParaRPr lang="en-US"/>
          </a:p>
        </p:txBody>
      </p:sp>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spTree>
    <p:extLst>
      <p:ext uri="{BB962C8B-B14F-4D97-AF65-F5344CB8AC3E}">
        <p14:creationId xmlns:p14="http://schemas.microsoft.com/office/powerpoint/2010/main" val="1383459026"/>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244</a:t>
            </a:fld>
            <a:endParaRPr lang="en-US"/>
          </a:p>
        </p:txBody>
      </p:sp>
      <p:pic>
        <p:nvPicPr>
          <p:cNvPr id="6" name="Picture 5"/>
          <p:cNvPicPr>
            <a:picLocks noChangeAspect="1"/>
          </p:cNvPicPr>
          <p:nvPr/>
        </p:nvPicPr>
        <p:blipFill>
          <a:blip r:embed="rId3"/>
          <a:stretch>
            <a:fillRect/>
          </a:stretch>
        </p:blipFill>
        <p:spPr>
          <a:xfrm>
            <a:off x="2346498" y="1763864"/>
            <a:ext cx="7511605" cy="3888807"/>
          </a:xfrm>
          <a:prstGeom prst="rect">
            <a:avLst/>
          </a:prstGeom>
        </p:spPr>
      </p:pic>
      <p:sp>
        <p:nvSpPr>
          <p:cNvPr id="7" name="Rectangle 6"/>
          <p:cNvSpPr/>
          <p:nvPr/>
        </p:nvSpPr>
        <p:spPr>
          <a:xfrm>
            <a:off x="931386" y="6017796"/>
            <a:ext cx="10071893" cy="338554"/>
          </a:xfrm>
          <a:prstGeom prst="rect">
            <a:avLst/>
          </a:prstGeom>
        </p:spPr>
        <p:txBody>
          <a:bodyPr wrap="square">
            <a:spAutoFit/>
          </a:bodyPr>
          <a:lstStyle/>
          <a:p>
            <a:pPr algn="ctr"/>
            <a:r>
              <a:rPr lang="en-US" sz="1600" dirty="0" smtClean="0">
                <a:solidFill>
                  <a:schemeClr val="accent2">
                    <a:lumMod val="50000"/>
                  </a:schemeClr>
                </a:solidFill>
              </a:rPr>
              <a:t>Semantic Parsing via Paraphrasing [Jonathan </a:t>
            </a:r>
            <a:r>
              <a:rPr lang="en-US" sz="1600" dirty="0" err="1" smtClean="0">
                <a:solidFill>
                  <a:schemeClr val="accent2">
                    <a:lumMod val="50000"/>
                  </a:schemeClr>
                </a:solidFill>
              </a:rPr>
              <a:t>Berant</a:t>
            </a:r>
            <a:r>
              <a:rPr lang="en-US" sz="1600" dirty="0" smtClean="0">
                <a:solidFill>
                  <a:schemeClr val="accent2">
                    <a:lumMod val="50000"/>
                  </a:schemeClr>
                </a:solidFill>
              </a:rPr>
              <a:t>, </a:t>
            </a:r>
            <a:r>
              <a:rPr lang="en-US" sz="1600" dirty="0">
                <a:solidFill>
                  <a:schemeClr val="accent2">
                    <a:lumMod val="50000"/>
                  </a:schemeClr>
                </a:solidFill>
              </a:rPr>
              <a:t>et al., </a:t>
            </a:r>
            <a:r>
              <a:rPr lang="en-US" sz="1600" dirty="0" smtClean="0">
                <a:solidFill>
                  <a:schemeClr val="accent2">
                    <a:lumMod val="50000"/>
                  </a:schemeClr>
                </a:solidFill>
              </a:rPr>
              <a:t>ACL 2014]</a:t>
            </a:r>
            <a:endParaRPr lang="en-US" sz="1600" dirty="0">
              <a:solidFill>
                <a:schemeClr val="accent2">
                  <a:lumMod val="50000"/>
                </a:schemeClr>
              </a:solidFill>
            </a:endParaRPr>
          </a:p>
        </p:txBody>
      </p:sp>
    </p:spTree>
    <p:extLst>
      <p:ext uri="{BB962C8B-B14F-4D97-AF65-F5344CB8AC3E}">
        <p14:creationId xmlns:p14="http://schemas.microsoft.com/office/powerpoint/2010/main" val="139135971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245</a:t>
            </a:fld>
            <a:endParaRPr lang="en-US"/>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838199" y="1847850"/>
                <a:ext cx="10515600" cy="4351338"/>
              </a:xfrm>
            </p:spPr>
            <p:txBody>
              <a:bodyPr/>
              <a:lstStyle/>
              <a:p>
                <a:r>
                  <a:rPr lang="en-US" dirty="0" smtClean="0"/>
                  <a:t>“</a:t>
                </a:r>
                <a:r>
                  <a:rPr lang="en-US" i="1" dirty="0" smtClean="0"/>
                  <a:t>Who first voiced Meg on Family Guy?</a:t>
                </a:r>
                <a:r>
                  <a:rPr lang="en-US" dirty="0" smtClean="0"/>
                  <a:t>”</a:t>
                </a:r>
              </a:p>
              <a:p>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 </m:t>
                    </m:r>
                    <m:r>
                      <m:rPr>
                        <m:sty m:val="p"/>
                      </m:rPr>
                      <a:rPr lang="en-US" b="0" i="0" smtClean="0">
                        <a:latin typeface="Cambria Math" panose="02040503050406030204" pitchFamily="18" charset="0"/>
                      </a:rPr>
                      <m:t>cast</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FamilyGuy</m:t>
                        </m:r>
                        <m:r>
                          <a:rPr lang="en-US" b="0" i="1" smtClean="0">
                            <a:latin typeface="Cambria Math" panose="02040503050406030204" pitchFamily="18" charset="0"/>
                          </a:rPr>
                          <m:t>, </m:t>
                        </m:r>
                        <m:r>
                          <a:rPr lang="en-US" b="0" i="1" smtClean="0">
                            <a:latin typeface="Cambria Math" panose="02040503050406030204" pitchFamily="18" charset="0"/>
                          </a:rPr>
                          <m:t>𝑦</m:t>
                        </m:r>
                      </m:e>
                    </m:d>
                    <m:r>
                      <a:rPr lang="en-US" b="0" i="1" smtClean="0">
                        <a:latin typeface="Cambria Math" panose="02040503050406030204" pitchFamily="18" charset="0"/>
                      </a:rPr>
                      <m:t>∧</m:t>
                    </m:r>
                    <m:r>
                      <m:rPr>
                        <m:sty m:val="p"/>
                      </m:rPr>
                      <a:rPr lang="en-US" b="0" i="0" smtClean="0">
                        <a:latin typeface="Cambria Math" panose="02040503050406030204" pitchFamily="18" charset="0"/>
                      </a:rPr>
                      <m:t>actor</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e>
                    </m:d>
                    <m:r>
                      <a:rPr lang="en-US" b="0" i="1" smtClean="0">
                        <a:latin typeface="Cambria Math" panose="02040503050406030204" pitchFamily="18" charset="0"/>
                      </a:rPr>
                      <m:t>∧</m:t>
                    </m:r>
                    <m:r>
                      <m:rPr>
                        <m:sty m:val="p"/>
                      </m:rPr>
                      <a:rPr lang="en-US" b="0" i="0" smtClean="0">
                        <a:latin typeface="Cambria Math" panose="02040503050406030204" pitchFamily="18" charset="0"/>
                      </a:rPr>
                      <m:t>character</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 </m:t>
                    </m:r>
                    <m:r>
                      <m:rPr>
                        <m:sty m:val="p"/>
                      </m:rPr>
                      <a:rPr lang="en-US" b="0" i="0" smtClean="0">
                        <a:latin typeface="Cambria Math" panose="02040503050406030204" pitchFamily="18" charset="0"/>
                      </a:rPr>
                      <m:t>MegGriffin</m:t>
                    </m:r>
                    <m:r>
                      <a:rPr lang="en-US" b="0" i="1" smtClean="0">
                        <a:latin typeface="Cambria Math" panose="02040503050406030204" pitchFamily="18" charset="0"/>
                      </a:rPr>
                      <m:t>)</m:t>
                    </m:r>
                  </m:oMath>
                </a14:m>
                <a:endParaRPr lang="en-US"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838199" y="1847850"/>
                <a:ext cx="10515600" cy="4351338"/>
              </a:xfrm>
              <a:blipFill rotWithShape="0">
                <a:blip r:embed="rId3"/>
                <a:stretch>
                  <a:fillRect l="-986" t="-2241"/>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3486911" y="3271168"/>
            <a:ext cx="5218176" cy="1504702"/>
          </a:xfrm>
          <a:prstGeom prst="rect">
            <a:avLst/>
          </a:prstGeom>
        </p:spPr>
      </p:pic>
      <p:sp>
        <p:nvSpPr>
          <p:cNvPr id="8" name="Rectangle 7"/>
          <p:cNvSpPr/>
          <p:nvPr/>
        </p:nvSpPr>
        <p:spPr>
          <a:xfrm>
            <a:off x="838199" y="6017796"/>
            <a:ext cx="10384970" cy="338554"/>
          </a:xfrm>
          <a:prstGeom prst="rect">
            <a:avLst/>
          </a:prstGeom>
        </p:spPr>
        <p:txBody>
          <a:bodyPr wrap="square">
            <a:spAutoFit/>
          </a:bodyPr>
          <a:lstStyle/>
          <a:p>
            <a:pPr algn="ctr"/>
            <a:r>
              <a:rPr lang="en-US" sz="1600" dirty="0">
                <a:solidFill>
                  <a:schemeClr val="accent2">
                    <a:lumMod val="50000"/>
                  </a:schemeClr>
                </a:solidFill>
              </a:rPr>
              <a:t>Semantic Parsing via Staged Query Graph Generation: Question Answering with Knowledge </a:t>
            </a:r>
            <a:r>
              <a:rPr lang="en-US" sz="1600" dirty="0" smtClean="0">
                <a:solidFill>
                  <a:schemeClr val="accent2">
                    <a:lumMod val="50000"/>
                  </a:schemeClr>
                </a:solidFill>
              </a:rPr>
              <a:t>Base [Scott Yih, </a:t>
            </a:r>
            <a:r>
              <a:rPr lang="en-US" sz="1600" dirty="0">
                <a:solidFill>
                  <a:schemeClr val="accent2">
                    <a:lumMod val="50000"/>
                  </a:schemeClr>
                </a:solidFill>
              </a:rPr>
              <a:t>et al., </a:t>
            </a:r>
            <a:r>
              <a:rPr lang="en-US" sz="1600" dirty="0" smtClean="0">
                <a:solidFill>
                  <a:schemeClr val="accent2">
                    <a:lumMod val="50000"/>
                  </a:schemeClr>
                </a:solidFill>
              </a:rPr>
              <a:t>ACL 2015]</a:t>
            </a:r>
            <a:endParaRPr lang="en-US" sz="1600" dirty="0">
              <a:solidFill>
                <a:schemeClr val="accent2">
                  <a:lumMod val="50000"/>
                </a:schemeClr>
              </a:solidFill>
            </a:endParaRPr>
          </a:p>
        </p:txBody>
      </p:sp>
    </p:spTree>
    <p:extLst>
      <p:ext uri="{BB962C8B-B14F-4D97-AF65-F5344CB8AC3E}">
        <p14:creationId xmlns:p14="http://schemas.microsoft.com/office/powerpoint/2010/main" val="239344528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246</a:t>
            </a:fld>
            <a:endParaRPr lang="en-US"/>
          </a:p>
        </p:txBody>
      </p:sp>
      <p:sp>
        <p:nvSpPr>
          <p:cNvPr id="6" name="Rectangle 5"/>
          <p:cNvSpPr/>
          <p:nvPr/>
        </p:nvSpPr>
        <p:spPr>
          <a:xfrm>
            <a:off x="3095018" y="1302405"/>
            <a:ext cx="6001964" cy="523220"/>
          </a:xfrm>
          <a:prstGeom prst="rect">
            <a:avLst/>
          </a:prstGeom>
        </p:spPr>
        <p:txBody>
          <a:bodyPr wrap="none">
            <a:spAutoFit/>
          </a:bodyPr>
          <a:lstStyle/>
          <a:p>
            <a:r>
              <a:rPr lang="en-US" sz="2800" dirty="0">
                <a:solidFill>
                  <a:srgbClr val="0070C0"/>
                </a:solidFill>
                <a:latin typeface="Times New Roman" panose="02020603050405020304" pitchFamily="18" charset="0"/>
                <a:cs typeface="Times New Roman" panose="02020603050405020304" pitchFamily="18" charset="0"/>
              </a:rPr>
              <a:t>“</a:t>
            </a:r>
            <a:r>
              <a:rPr lang="en-US" sz="2800" i="1" dirty="0">
                <a:solidFill>
                  <a:srgbClr val="0070C0"/>
                </a:solidFill>
                <a:latin typeface="Times New Roman" panose="02020603050405020304" pitchFamily="18" charset="0"/>
                <a:cs typeface="Times New Roman" panose="02020603050405020304" pitchFamily="18" charset="0"/>
              </a:rPr>
              <a:t>Who first voiced Meg on Family Guy?</a:t>
            </a:r>
            <a:r>
              <a:rPr lang="en-US" sz="2800" dirty="0">
                <a:solidFill>
                  <a:srgbClr val="0070C0"/>
                </a:solidFill>
                <a:latin typeface="Times New Roman" panose="02020603050405020304" pitchFamily="18" charset="0"/>
                <a:cs typeface="Times New Roman" panose="02020603050405020304" pitchFamily="18" charset="0"/>
              </a:rPr>
              <a:t>”</a:t>
            </a:r>
          </a:p>
        </p:txBody>
      </p:sp>
      <p:sp>
        <p:nvSpPr>
          <p:cNvPr id="14" name="Content Placeholder 2"/>
          <p:cNvSpPr>
            <a:spLocks noGrp="1"/>
          </p:cNvSpPr>
          <p:nvPr>
            <p:ph idx="1"/>
          </p:nvPr>
        </p:nvSpPr>
        <p:spPr>
          <a:xfrm>
            <a:off x="838199" y="1818478"/>
            <a:ext cx="10515600" cy="543208"/>
          </a:xfrm>
        </p:spPr>
        <p:txBody>
          <a:bodyPr>
            <a:normAutofit/>
          </a:bodyPr>
          <a:lstStyle/>
          <a:p>
            <a:pPr marL="514350" indent="-514350">
              <a:buFont typeface="+mj-lt"/>
              <a:buAutoNum type="arabicPeriod"/>
            </a:pPr>
            <a:r>
              <a:rPr lang="en-US" dirty="0" smtClean="0"/>
              <a:t>Topic Entity Linking (E2E tool)</a:t>
            </a:r>
            <a:endParaRPr lang="en-US" dirty="0"/>
          </a:p>
        </p:txBody>
      </p:sp>
      <p:pic>
        <p:nvPicPr>
          <p:cNvPr id="15" name="Picture 14"/>
          <p:cNvPicPr>
            <a:picLocks noChangeAspect="1"/>
          </p:cNvPicPr>
          <p:nvPr/>
        </p:nvPicPr>
        <p:blipFill>
          <a:blip r:embed="rId3"/>
          <a:stretch>
            <a:fillRect/>
          </a:stretch>
        </p:blipFill>
        <p:spPr>
          <a:xfrm>
            <a:off x="1904416" y="2361686"/>
            <a:ext cx="3005330" cy="1482238"/>
          </a:xfrm>
          <a:prstGeom prst="rect">
            <a:avLst/>
          </a:prstGeom>
        </p:spPr>
      </p:pic>
      <p:pic>
        <p:nvPicPr>
          <p:cNvPr id="16" name="Picture 15"/>
          <p:cNvPicPr>
            <a:picLocks noChangeAspect="1"/>
          </p:cNvPicPr>
          <p:nvPr/>
        </p:nvPicPr>
        <p:blipFill>
          <a:blip r:embed="rId4"/>
          <a:stretch>
            <a:fillRect/>
          </a:stretch>
        </p:blipFill>
        <p:spPr>
          <a:xfrm>
            <a:off x="1199299" y="4353240"/>
            <a:ext cx="4088963" cy="1535760"/>
          </a:xfrm>
          <a:prstGeom prst="rect">
            <a:avLst/>
          </a:prstGeom>
        </p:spPr>
      </p:pic>
      <p:pic>
        <p:nvPicPr>
          <p:cNvPr id="17" name="Picture 16"/>
          <p:cNvPicPr>
            <a:picLocks noChangeAspect="1"/>
          </p:cNvPicPr>
          <p:nvPr/>
        </p:nvPicPr>
        <p:blipFill>
          <a:blip r:embed="rId5"/>
          <a:stretch>
            <a:fillRect/>
          </a:stretch>
        </p:blipFill>
        <p:spPr>
          <a:xfrm>
            <a:off x="6583598" y="3675865"/>
            <a:ext cx="3896159" cy="2422893"/>
          </a:xfrm>
          <a:prstGeom prst="rect">
            <a:avLst/>
          </a:prstGeom>
        </p:spPr>
      </p:pic>
      <p:sp>
        <p:nvSpPr>
          <p:cNvPr id="18" name="Content Placeholder 2"/>
          <p:cNvSpPr txBox="1">
            <a:spLocks/>
          </p:cNvSpPr>
          <p:nvPr/>
        </p:nvSpPr>
        <p:spPr>
          <a:xfrm>
            <a:off x="838200" y="3907201"/>
            <a:ext cx="4811162" cy="54320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2"/>
            </a:pPr>
            <a:r>
              <a:rPr lang="en-US" dirty="0" smtClean="0"/>
              <a:t>Core Inferential Chain (DSSM)</a:t>
            </a:r>
            <a:endParaRPr lang="en-US" dirty="0"/>
          </a:p>
        </p:txBody>
      </p:sp>
      <p:sp>
        <p:nvSpPr>
          <p:cNvPr id="19" name="Content Placeholder 2"/>
          <p:cNvSpPr txBox="1">
            <a:spLocks/>
          </p:cNvSpPr>
          <p:nvPr/>
        </p:nvSpPr>
        <p:spPr>
          <a:xfrm>
            <a:off x="6542637" y="3258075"/>
            <a:ext cx="4811162" cy="543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3"/>
            </a:pPr>
            <a:r>
              <a:rPr lang="en-US" dirty="0" smtClean="0"/>
              <a:t>Augmenting Constraints</a:t>
            </a:r>
            <a:endParaRPr lang="en-US" dirty="0"/>
          </a:p>
        </p:txBody>
      </p:sp>
      <p:sp>
        <p:nvSpPr>
          <p:cNvPr id="20" name="TextBox 19"/>
          <p:cNvSpPr txBox="1"/>
          <p:nvPr/>
        </p:nvSpPr>
        <p:spPr>
          <a:xfrm>
            <a:off x="6542638" y="1851166"/>
            <a:ext cx="4137434" cy="1323439"/>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2000" dirty="0" smtClean="0"/>
              <a:t>Leveraging KB more tightly when forming the parse (search pruning)</a:t>
            </a:r>
          </a:p>
          <a:p>
            <a:pPr marL="285750" indent="-285750">
              <a:buFont typeface="Arial" panose="020B0604020202020204" pitchFamily="34" charset="0"/>
              <a:buChar char="•"/>
            </a:pPr>
            <a:r>
              <a:rPr lang="en-US" sz="2000" dirty="0" smtClean="0"/>
              <a:t>The expressiveness of the query graphs controlled by search actions</a:t>
            </a:r>
            <a:endParaRPr lang="en-US" sz="2000" dirty="0"/>
          </a:p>
        </p:txBody>
      </p:sp>
      <p:sp>
        <p:nvSpPr>
          <p:cNvPr id="21" name="Rectangle 20"/>
          <p:cNvSpPr/>
          <p:nvPr/>
        </p:nvSpPr>
        <p:spPr>
          <a:xfrm>
            <a:off x="838199" y="6017796"/>
            <a:ext cx="10384970" cy="338554"/>
          </a:xfrm>
          <a:prstGeom prst="rect">
            <a:avLst/>
          </a:prstGeom>
        </p:spPr>
        <p:txBody>
          <a:bodyPr wrap="square">
            <a:spAutoFit/>
          </a:bodyPr>
          <a:lstStyle/>
          <a:p>
            <a:pPr algn="ctr"/>
            <a:r>
              <a:rPr lang="en-US" sz="1600" dirty="0">
                <a:solidFill>
                  <a:schemeClr val="accent2">
                    <a:lumMod val="50000"/>
                  </a:schemeClr>
                </a:solidFill>
              </a:rPr>
              <a:t>Semantic Parsing via Staged Query Graph Generation: Question Answering with Knowledge </a:t>
            </a:r>
            <a:r>
              <a:rPr lang="en-US" sz="1600" dirty="0" smtClean="0">
                <a:solidFill>
                  <a:schemeClr val="accent2">
                    <a:lumMod val="50000"/>
                  </a:schemeClr>
                </a:solidFill>
              </a:rPr>
              <a:t>Base [Scott Yih, </a:t>
            </a:r>
            <a:r>
              <a:rPr lang="en-US" sz="1600" dirty="0">
                <a:solidFill>
                  <a:schemeClr val="accent2">
                    <a:lumMod val="50000"/>
                  </a:schemeClr>
                </a:solidFill>
              </a:rPr>
              <a:t>et al., </a:t>
            </a:r>
            <a:r>
              <a:rPr lang="en-US" sz="1600" dirty="0" smtClean="0">
                <a:solidFill>
                  <a:schemeClr val="accent2">
                    <a:lumMod val="50000"/>
                  </a:schemeClr>
                </a:solidFill>
              </a:rPr>
              <a:t>ACL 2015]</a:t>
            </a:r>
            <a:endParaRPr lang="en-US" sz="1600" dirty="0">
              <a:solidFill>
                <a:schemeClr val="accent2">
                  <a:lumMod val="50000"/>
                </a:schemeClr>
              </a:solidFill>
            </a:endParaRPr>
          </a:p>
        </p:txBody>
      </p:sp>
    </p:spTree>
    <p:extLst>
      <p:ext uri="{BB962C8B-B14F-4D97-AF65-F5344CB8AC3E}">
        <p14:creationId xmlns:p14="http://schemas.microsoft.com/office/powerpoint/2010/main" val="175561562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247</a:t>
            </a:fld>
            <a:endParaRPr lang="en-US"/>
          </a:p>
        </p:txBody>
      </p:sp>
      <p:sp>
        <p:nvSpPr>
          <p:cNvPr id="6" name="Content Placeholder 2"/>
          <p:cNvSpPr>
            <a:spLocks noGrp="1"/>
          </p:cNvSpPr>
          <p:nvPr>
            <p:ph idx="1"/>
          </p:nvPr>
        </p:nvSpPr>
        <p:spPr>
          <a:xfrm>
            <a:off x="838199" y="1847850"/>
            <a:ext cx="10515600" cy="4351338"/>
          </a:xfrm>
        </p:spPr>
        <p:txBody>
          <a:bodyPr/>
          <a:lstStyle/>
          <a:p>
            <a:endParaRPr lang="en-US" dirty="0"/>
          </a:p>
        </p:txBody>
      </p:sp>
      <p:sp>
        <p:nvSpPr>
          <p:cNvPr id="8" name="Rectangle 7"/>
          <p:cNvSpPr/>
          <p:nvPr/>
        </p:nvSpPr>
        <p:spPr>
          <a:xfrm>
            <a:off x="838199" y="6017796"/>
            <a:ext cx="10384970" cy="338554"/>
          </a:xfrm>
          <a:prstGeom prst="rect">
            <a:avLst/>
          </a:prstGeom>
        </p:spPr>
        <p:txBody>
          <a:bodyPr wrap="square">
            <a:spAutoFit/>
          </a:bodyPr>
          <a:lstStyle/>
          <a:p>
            <a:pPr algn="ctr"/>
            <a:r>
              <a:rPr lang="en-US" sz="1600" dirty="0">
                <a:solidFill>
                  <a:schemeClr val="accent2">
                    <a:lumMod val="50000"/>
                  </a:schemeClr>
                </a:solidFill>
              </a:rPr>
              <a:t>Semantic Parsing via Staged Query Graph Generation: Question Answering with Knowledge </a:t>
            </a:r>
            <a:r>
              <a:rPr lang="en-US" sz="1600" dirty="0" smtClean="0">
                <a:solidFill>
                  <a:schemeClr val="accent2">
                    <a:lumMod val="50000"/>
                  </a:schemeClr>
                </a:solidFill>
              </a:rPr>
              <a:t>Base [Scott Yih, </a:t>
            </a:r>
            <a:r>
              <a:rPr lang="en-US" sz="1600" dirty="0">
                <a:solidFill>
                  <a:schemeClr val="accent2">
                    <a:lumMod val="50000"/>
                  </a:schemeClr>
                </a:solidFill>
              </a:rPr>
              <a:t>et al., </a:t>
            </a:r>
            <a:r>
              <a:rPr lang="en-US" sz="1600" dirty="0" smtClean="0">
                <a:solidFill>
                  <a:schemeClr val="accent2">
                    <a:lumMod val="50000"/>
                  </a:schemeClr>
                </a:solidFill>
              </a:rPr>
              <a:t>ACL 2015]</a:t>
            </a:r>
            <a:endParaRPr lang="en-US" sz="1600" dirty="0">
              <a:solidFill>
                <a:schemeClr val="accent2">
                  <a:lumMod val="50000"/>
                </a:schemeClr>
              </a:solidFill>
            </a:endParaRPr>
          </a:p>
        </p:txBody>
      </p:sp>
      <p:pic>
        <p:nvPicPr>
          <p:cNvPr id="3" name="Picture 2"/>
          <p:cNvPicPr>
            <a:picLocks noChangeAspect="1"/>
          </p:cNvPicPr>
          <p:nvPr/>
        </p:nvPicPr>
        <p:blipFill>
          <a:blip r:embed="rId3"/>
          <a:stretch>
            <a:fillRect/>
          </a:stretch>
        </p:blipFill>
        <p:spPr>
          <a:xfrm>
            <a:off x="3049359" y="1679159"/>
            <a:ext cx="5962650" cy="4181475"/>
          </a:xfrm>
          <a:prstGeom prst="rect">
            <a:avLst/>
          </a:prstGeom>
        </p:spPr>
      </p:pic>
    </p:spTree>
    <p:extLst>
      <p:ext uri="{BB962C8B-B14F-4D97-AF65-F5344CB8AC3E}">
        <p14:creationId xmlns:p14="http://schemas.microsoft.com/office/powerpoint/2010/main" val="1789765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248</a:t>
            </a:fld>
            <a:endParaRPr lang="en-US"/>
          </a:p>
        </p:txBody>
      </p:sp>
      <p:graphicFrame>
        <p:nvGraphicFramePr>
          <p:cNvPr id="21" name="Content Placeholder 5"/>
          <p:cNvGraphicFramePr>
            <a:graphicFrameLocks/>
          </p:cNvGraphicFramePr>
          <p:nvPr>
            <p:extLst>
              <p:ext uri="{D42A27DB-BD31-4B8C-83A1-F6EECF244321}">
                <p14:modId xmlns:p14="http://schemas.microsoft.com/office/powerpoint/2010/main" val="2641477339"/>
              </p:ext>
            </p:extLst>
          </p:nvPr>
        </p:nvGraphicFramePr>
        <p:xfrm>
          <a:off x="2197361" y="1752291"/>
          <a:ext cx="7824826" cy="3933286"/>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838199" y="6017796"/>
            <a:ext cx="10384970" cy="338554"/>
          </a:xfrm>
          <a:prstGeom prst="rect">
            <a:avLst/>
          </a:prstGeom>
        </p:spPr>
        <p:txBody>
          <a:bodyPr wrap="square">
            <a:spAutoFit/>
          </a:bodyPr>
          <a:lstStyle/>
          <a:p>
            <a:pPr algn="ctr"/>
            <a:r>
              <a:rPr lang="en-US" sz="1600" dirty="0">
                <a:solidFill>
                  <a:schemeClr val="accent2">
                    <a:lumMod val="50000"/>
                  </a:schemeClr>
                </a:solidFill>
              </a:rPr>
              <a:t>Semantic Parsing via Staged Query Graph Generation: Question Answering with Knowledge </a:t>
            </a:r>
            <a:r>
              <a:rPr lang="en-US" sz="1600" dirty="0" smtClean="0">
                <a:solidFill>
                  <a:schemeClr val="accent2">
                    <a:lumMod val="50000"/>
                  </a:schemeClr>
                </a:solidFill>
              </a:rPr>
              <a:t>Base [Scott Yih, </a:t>
            </a:r>
            <a:r>
              <a:rPr lang="en-US" sz="1600" dirty="0">
                <a:solidFill>
                  <a:schemeClr val="accent2">
                    <a:lumMod val="50000"/>
                  </a:schemeClr>
                </a:solidFill>
              </a:rPr>
              <a:t>et al., </a:t>
            </a:r>
            <a:r>
              <a:rPr lang="en-US" sz="1600" dirty="0" smtClean="0">
                <a:solidFill>
                  <a:schemeClr val="accent2">
                    <a:lumMod val="50000"/>
                  </a:schemeClr>
                </a:solidFill>
              </a:rPr>
              <a:t>ACL 2015]</a:t>
            </a:r>
            <a:endParaRPr lang="en-US" sz="1600" dirty="0">
              <a:solidFill>
                <a:schemeClr val="accent2">
                  <a:lumMod val="50000"/>
                </a:schemeClr>
              </a:solidFill>
            </a:endParaRPr>
          </a:p>
        </p:txBody>
      </p:sp>
    </p:spTree>
    <p:extLst>
      <p:ext uri="{BB962C8B-B14F-4D97-AF65-F5344CB8AC3E}">
        <p14:creationId xmlns:p14="http://schemas.microsoft.com/office/powerpoint/2010/main" val="268144567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Knowledge Base is largely incomplete </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249</a:t>
            </a:fld>
            <a:endParaRPr lang="en-US"/>
          </a:p>
        </p:txBody>
      </p:sp>
      <p:pic>
        <p:nvPicPr>
          <p:cNvPr id="7176" name="Picture 8" descr="https://62e528761d0685343e1c-f3d1b99a743ffa4142d9d7f1978d9686.ssl.cf2.rackcdn.com/files/19186/wide_article/width926x450/2y9rv22x-1358132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791" y="2383348"/>
            <a:ext cx="7806417" cy="37936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94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Recommendation”</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25</a:t>
            </a:fld>
            <a:endParaRPr lang="en-US"/>
          </a:p>
        </p:txBody>
      </p:sp>
      <p:pic>
        <p:nvPicPr>
          <p:cNvPr id="6" name="Picture 5"/>
          <p:cNvPicPr>
            <a:picLocks noChangeAspect="1"/>
          </p:cNvPicPr>
          <p:nvPr/>
        </p:nvPicPr>
        <p:blipFill>
          <a:blip r:embed="rId2"/>
          <a:stretch>
            <a:fillRect/>
          </a:stretch>
        </p:blipFill>
        <p:spPr>
          <a:xfrm>
            <a:off x="1616392" y="1414236"/>
            <a:ext cx="3698665" cy="49421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3"/>
          <a:stretch>
            <a:fillRect/>
          </a:stretch>
        </p:blipFill>
        <p:spPr>
          <a:xfrm>
            <a:off x="6598776" y="1414236"/>
            <a:ext cx="4079061" cy="4942114"/>
          </a:xfrm>
          <a:prstGeom prst="round2DiagRect">
            <a:avLst>
              <a:gd name="adj1" fmla="val 0"/>
              <a:gd name="adj2" fmla="val 16073"/>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1972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a:t> –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Knowledge Base is largely incomplete </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250</a:t>
            </a:fld>
            <a:endParaRPr lang="en-US"/>
          </a:p>
        </p:txBody>
      </p:sp>
      <p:pic>
        <p:nvPicPr>
          <p:cNvPr id="6" name="Picture 2" descr="http://www.google.org.cn/wp-content/uploads/2010/07/freebase_jul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771" y="2225553"/>
            <a:ext cx="2171700" cy="600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936934" y="2704978"/>
            <a:ext cx="4673666" cy="3384379"/>
          </a:xfrm>
          <a:prstGeom prst="rect">
            <a:avLst/>
          </a:prstGeom>
        </p:spPr>
      </p:pic>
      <p:sp>
        <p:nvSpPr>
          <p:cNvPr id="8" name="Rectangle 7"/>
          <p:cNvSpPr/>
          <p:nvPr/>
        </p:nvSpPr>
        <p:spPr>
          <a:xfrm>
            <a:off x="946834" y="6142623"/>
            <a:ext cx="10071893" cy="338554"/>
          </a:xfrm>
          <a:prstGeom prst="rect">
            <a:avLst/>
          </a:prstGeom>
        </p:spPr>
        <p:txBody>
          <a:bodyPr wrap="square">
            <a:spAutoFit/>
          </a:bodyPr>
          <a:lstStyle/>
          <a:p>
            <a:pPr algn="ctr"/>
            <a:r>
              <a:rPr lang="en-US" sz="1600" dirty="0">
                <a:solidFill>
                  <a:schemeClr val="accent2">
                    <a:lumMod val="50000"/>
                  </a:schemeClr>
                </a:solidFill>
              </a:rPr>
              <a:t>Knowledge Base Completion via </a:t>
            </a:r>
            <a:r>
              <a:rPr lang="en-US" sz="1600" dirty="0" smtClean="0">
                <a:solidFill>
                  <a:schemeClr val="accent2">
                    <a:lumMod val="50000"/>
                  </a:schemeClr>
                </a:solidFill>
              </a:rPr>
              <a:t>Search-Based Question </a:t>
            </a:r>
            <a:r>
              <a:rPr lang="en-US" sz="1600" dirty="0">
                <a:solidFill>
                  <a:schemeClr val="accent2">
                    <a:lumMod val="50000"/>
                  </a:schemeClr>
                </a:solidFill>
              </a:rPr>
              <a:t>Answering </a:t>
            </a:r>
            <a:r>
              <a:rPr lang="en-US" sz="1600" dirty="0" smtClean="0">
                <a:solidFill>
                  <a:schemeClr val="accent2">
                    <a:lumMod val="50000"/>
                  </a:schemeClr>
                </a:solidFill>
              </a:rPr>
              <a:t>[Robert West, et al., WWW 2014]</a:t>
            </a:r>
            <a:endParaRPr lang="en-US" sz="1600" dirty="0">
              <a:solidFill>
                <a:schemeClr val="accent2">
                  <a:lumMod val="50000"/>
                </a:schemeClr>
              </a:solidFill>
            </a:endParaRPr>
          </a:p>
        </p:txBody>
      </p:sp>
    </p:spTree>
    <p:extLst>
      <p:ext uri="{BB962C8B-B14F-4D97-AF65-F5344CB8AC3E}">
        <p14:creationId xmlns:p14="http://schemas.microsoft.com/office/powerpoint/2010/main" val="342163080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251</a:t>
            </a:fld>
            <a:endParaRPr lang="en-US"/>
          </a:p>
        </p:txBody>
      </p:sp>
      <p:pic>
        <p:nvPicPr>
          <p:cNvPr id="6" name="Picture 5"/>
          <p:cNvPicPr>
            <a:picLocks noChangeAspect="1"/>
          </p:cNvPicPr>
          <p:nvPr/>
        </p:nvPicPr>
        <p:blipFill>
          <a:blip r:embed="rId3"/>
          <a:stretch>
            <a:fillRect/>
          </a:stretch>
        </p:blipFill>
        <p:spPr>
          <a:xfrm>
            <a:off x="955894" y="1530146"/>
            <a:ext cx="6295932" cy="3794176"/>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5491834" y="3270250"/>
            <a:ext cx="6315075" cy="3086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1250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20681"/>
            <a:ext cx="11021840" cy="685077"/>
          </a:xfrm>
        </p:spPr>
        <p:txBody>
          <a:bodyPr>
            <a:normAutofit fontScale="90000"/>
          </a:bodyPr>
          <a:lstStyle/>
          <a:p>
            <a:r>
              <a:rPr lang="en-US" dirty="0"/>
              <a:t>An Incomplete List of Academic </a:t>
            </a:r>
            <a:r>
              <a:rPr lang="en-US" dirty="0" smtClean="0"/>
              <a:t>Papers on Web </a:t>
            </a:r>
            <a:r>
              <a:rPr lang="en-US" dirty="0" err="1" smtClean="0"/>
              <a:t>QnA</a:t>
            </a:r>
            <a:endParaRPr lang="en-US" dirty="0"/>
          </a:p>
        </p:txBody>
      </p:sp>
      <p:sp>
        <p:nvSpPr>
          <p:cNvPr id="8" name="Content Placeholder 7"/>
          <p:cNvSpPr>
            <a:spLocks noGrp="1"/>
          </p:cNvSpPr>
          <p:nvPr>
            <p:ph idx="1"/>
          </p:nvPr>
        </p:nvSpPr>
        <p:spPr>
          <a:xfrm>
            <a:off x="838199" y="912717"/>
            <a:ext cx="10515601" cy="5452686"/>
          </a:xfrm>
        </p:spPr>
        <p:txBody>
          <a:bodyPr>
            <a:noAutofit/>
          </a:bodyPr>
          <a:lstStyle/>
          <a:p>
            <a:r>
              <a:rPr lang="en-US" sz="1700" dirty="0" smtClean="0"/>
              <a:t>Dumais et </a:t>
            </a:r>
            <a:r>
              <a:rPr lang="en-US" sz="1700" dirty="0"/>
              <a:t>al. “Web Question Answering: Is More Always Better? </a:t>
            </a:r>
            <a:r>
              <a:rPr lang="en-US" sz="1700" dirty="0" smtClean="0"/>
              <a:t>” SIGIR-2002</a:t>
            </a:r>
            <a:r>
              <a:rPr lang="en-US" sz="1700" dirty="0"/>
              <a:t>.</a:t>
            </a:r>
          </a:p>
          <a:p>
            <a:r>
              <a:rPr lang="en-US" sz="1700" dirty="0" smtClean="0"/>
              <a:t>Brill et </a:t>
            </a:r>
            <a:r>
              <a:rPr lang="en-US" sz="1700" dirty="0"/>
              <a:t>al. “An analysis of the </a:t>
            </a:r>
            <a:r>
              <a:rPr lang="en-US" sz="1700" dirty="0" err="1"/>
              <a:t>AskMSR</a:t>
            </a:r>
            <a:r>
              <a:rPr lang="en-US" sz="1700" dirty="0"/>
              <a:t> question-answering system.” </a:t>
            </a:r>
            <a:r>
              <a:rPr lang="en-US" sz="1700" dirty="0" smtClean="0"/>
              <a:t>EMNLP-2002.</a:t>
            </a:r>
          </a:p>
          <a:p>
            <a:r>
              <a:rPr lang="en-US" sz="1700" dirty="0"/>
              <a:t>Chu-Carroll et al. “A multi-strategy and multi-source approach to question answering.” Technical </a:t>
            </a:r>
            <a:r>
              <a:rPr lang="en-US" sz="1700" dirty="0" smtClean="0"/>
              <a:t>report-2006.</a:t>
            </a:r>
          </a:p>
          <a:p>
            <a:r>
              <a:rPr lang="en-US" sz="1700" dirty="0" err="1" smtClean="0"/>
              <a:t>Ko</a:t>
            </a:r>
            <a:r>
              <a:rPr lang="en-US" sz="1700" dirty="0" smtClean="0"/>
              <a:t> </a:t>
            </a:r>
            <a:r>
              <a:rPr lang="en-US" sz="1700" dirty="0"/>
              <a:t>et al. “A probabilistic graphical model for joint answer ranking in question answering.” </a:t>
            </a:r>
            <a:r>
              <a:rPr lang="en-US" sz="1700" dirty="0" smtClean="0"/>
              <a:t>SIGIR-2007.</a:t>
            </a:r>
            <a:endParaRPr lang="en-US" sz="1700" dirty="0"/>
          </a:p>
          <a:p>
            <a:r>
              <a:rPr lang="en-US" sz="1700" dirty="0" err="1"/>
              <a:t>Schlaefer</a:t>
            </a:r>
            <a:r>
              <a:rPr lang="en-US" sz="1700" dirty="0"/>
              <a:t> et al. “A pattern learning approach to question answering within the </a:t>
            </a:r>
            <a:r>
              <a:rPr lang="en-US" sz="1700" dirty="0" err="1"/>
              <a:t>ephyra</a:t>
            </a:r>
            <a:r>
              <a:rPr lang="en-US" sz="1700" dirty="0"/>
              <a:t> framework.” </a:t>
            </a:r>
            <a:r>
              <a:rPr lang="en-US" sz="1700" dirty="0" smtClean="0"/>
              <a:t>TSD-2006.</a:t>
            </a:r>
          </a:p>
          <a:p>
            <a:r>
              <a:rPr lang="en-US" sz="1700" dirty="0" smtClean="0"/>
              <a:t>Azari et </a:t>
            </a:r>
            <a:r>
              <a:rPr lang="en-US" sz="1700" dirty="0"/>
              <a:t>al. </a:t>
            </a:r>
            <a:r>
              <a:rPr lang="en-US" sz="1700" dirty="0" smtClean="0"/>
              <a:t>“</a:t>
            </a:r>
            <a:r>
              <a:rPr lang="en-US" sz="1700" dirty="0"/>
              <a:t>Web-Based Question Answering: A Decision-Making </a:t>
            </a:r>
            <a:r>
              <a:rPr lang="en-US" sz="1700" dirty="0" smtClean="0"/>
              <a:t>Perspective.” UAI-2003.</a:t>
            </a:r>
          </a:p>
          <a:p>
            <a:r>
              <a:rPr lang="en-US" sz="1700" dirty="0" err="1" smtClean="0"/>
              <a:t>Ravichandran</a:t>
            </a:r>
            <a:r>
              <a:rPr lang="en-US" sz="1700" dirty="0" smtClean="0"/>
              <a:t> et al</a:t>
            </a:r>
            <a:r>
              <a:rPr lang="en-US" sz="1700" dirty="0"/>
              <a:t>. “Learning surface text patterns for a Question Answering system.” </a:t>
            </a:r>
            <a:r>
              <a:rPr lang="en-US" sz="1700" dirty="0" smtClean="0"/>
              <a:t>ACL-2002.</a:t>
            </a:r>
          </a:p>
          <a:p>
            <a:r>
              <a:rPr lang="en-US" sz="1700" dirty="0" smtClean="0"/>
              <a:t>Kwok et </a:t>
            </a:r>
            <a:r>
              <a:rPr lang="en-US" sz="1700" dirty="0"/>
              <a:t>al. “Scaling question answering to the web.” </a:t>
            </a:r>
            <a:r>
              <a:rPr lang="en-US" sz="1700" dirty="0" smtClean="0"/>
              <a:t>TOIS-2001.</a:t>
            </a:r>
            <a:endParaRPr lang="en-US" sz="1700" dirty="0"/>
          </a:p>
          <a:p>
            <a:r>
              <a:rPr lang="en-US" sz="1700" dirty="0"/>
              <a:t>Brill </a:t>
            </a:r>
            <a:r>
              <a:rPr lang="en-US" sz="1700" dirty="0" smtClean="0"/>
              <a:t>et </a:t>
            </a:r>
            <a:r>
              <a:rPr lang="en-US" sz="1700" dirty="0"/>
              <a:t>al. </a:t>
            </a:r>
            <a:r>
              <a:rPr lang="en-US" sz="1700" dirty="0" smtClean="0"/>
              <a:t>“</a:t>
            </a:r>
            <a:r>
              <a:rPr lang="en-US" sz="1700" dirty="0"/>
              <a:t>Data-intensive question answering</a:t>
            </a:r>
            <a:r>
              <a:rPr lang="en-US" sz="1700" dirty="0" smtClean="0"/>
              <a:t>.” TREC-2001</a:t>
            </a:r>
            <a:r>
              <a:rPr lang="en-US" sz="1700" dirty="0"/>
              <a:t>.</a:t>
            </a:r>
          </a:p>
          <a:p>
            <a:r>
              <a:rPr lang="en-US" sz="1700" dirty="0" err="1"/>
              <a:t>Bian</a:t>
            </a:r>
            <a:r>
              <a:rPr lang="en-US" sz="1700" dirty="0"/>
              <a:t> et al. </a:t>
            </a:r>
            <a:r>
              <a:rPr lang="en-US" sz="1700" dirty="0" smtClean="0"/>
              <a:t>“</a:t>
            </a:r>
            <a:r>
              <a:rPr lang="en-US" sz="1700" dirty="0"/>
              <a:t>Finding the Right Facts in the Crowd: Factoid Question Answering over Social </a:t>
            </a:r>
            <a:r>
              <a:rPr lang="en-US" sz="1700" dirty="0" smtClean="0"/>
              <a:t>Media.” WWW-2008.</a:t>
            </a:r>
          </a:p>
          <a:p>
            <a:r>
              <a:rPr lang="en-US" sz="1700" dirty="0" smtClean="0"/>
              <a:t>Cheng et </a:t>
            </a:r>
            <a:r>
              <a:rPr lang="en-US" sz="1700" dirty="0"/>
              <a:t>al. </a:t>
            </a:r>
            <a:r>
              <a:rPr lang="en-US" sz="1700" dirty="0" smtClean="0"/>
              <a:t>“</a:t>
            </a:r>
            <a:r>
              <a:rPr lang="en-US" sz="1700" dirty="0" err="1"/>
              <a:t>EntityRank</a:t>
            </a:r>
            <a:r>
              <a:rPr lang="en-US" sz="1700" dirty="0"/>
              <a:t>: Searching Entities Directly and </a:t>
            </a:r>
            <a:r>
              <a:rPr lang="en-US" sz="1700" dirty="0" smtClean="0"/>
              <a:t>Holistically.” VLDB-2007.</a:t>
            </a:r>
          </a:p>
          <a:p>
            <a:r>
              <a:rPr lang="en-US" sz="1700" dirty="0" smtClean="0"/>
              <a:t>Lin </a:t>
            </a:r>
            <a:r>
              <a:rPr lang="en-US" sz="1700" dirty="0"/>
              <a:t>et al. </a:t>
            </a:r>
            <a:r>
              <a:rPr lang="en-US" sz="1700" dirty="0" smtClean="0"/>
              <a:t>“</a:t>
            </a:r>
            <a:r>
              <a:rPr lang="en-US" sz="1700" dirty="0"/>
              <a:t>Question answering from the web using knowledge annotation and knowledge mining </a:t>
            </a:r>
            <a:r>
              <a:rPr lang="en-US" sz="1700" dirty="0" smtClean="0"/>
              <a:t>techniques.” CIKM-2003.</a:t>
            </a:r>
            <a:endParaRPr lang="en-US" sz="1700" dirty="0"/>
          </a:p>
          <a:p>
            <a:r>
              <a:rPr lang="en-US" sz="1700" dirty="0" err="1" smtClean="0"/>
              <a:t>Chaturvedi</a:t>
            </a:r>
            <a:r>
              <a:rPr lang="en-US" sz="1700" dirty="0" smtClean="0"/>
              <a:t> </a:t>
            </a:r>
            <a:r>
              <a:rPr lang="en-US" sz="1700" dirty="0"/>
              <a:t>et al. “Joint question clustering and relevance prediction for open domain non-factoid question answering.” </a:t>
            </a:r>
            <a:r>
              <a:rPr lang="en-US" sz="1700" dirty="0" smtClean="0"/>
              <a:t>WWW-2014</a:t>
            </a:r>
            <a:endParaRPr lang="en-US" sz="1700" dirty="0"/>
          </a:p>
          <a:p>
            <a:endParaRPr lang="en-US" sz="1700" dirty="0"/>
          </a:p>
        </p:txBody>
      </p:sp>
      <p:sp>
        <p:nvSpPr>
          <p:cNvPr id="5" name="Footer Placeholder 4"/>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
        <p:nvSpPr>
          <p:cNvPr id="6" name="Slide Number Placeholder 5"/>
          <p:cNvSpPr>
            <a:spLocks noGrp="1"/>
          </p:cNvSpPr>
          <p:nvPr>
            <p:ph type="sldNum" sz="quarter" idx="12"/>
          </p:nvPr>
        </p:nvSpPr>
        <p:spPr/>
        <p:txBody>
          <a:bodyPr/>
          <a:lstStyle/>
          <a:p>
            <a:fld id="{D3F6B040-E48F-409F-8965-63D176F2E09E}" type="slidenum">
              <a:rPr lang="en-US" smtClean="0"/>
              <a:t>252</a:t>
            </a:fld>
            <a:endParaRPr lang="en-US"/>
          </a:p>
        </p:txBody>
      </p:sp>
    </p:spTree>
    <p:extLst>
      <p:ext uri="{BB962C8B-B14F-4D97-AF65-F5344CB8AC3E}">
        <p14:creationId xmlns:p14="http://schemas.microsoft.com/office/powerpoint/2010/main" val="313097279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a:t>
                </a:r>
                <a:r>
                  <a:rPr lang="en-US" dirty="0" smtClean="0"/>
                  <a:t>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6" name="Content Placeholder 5"/>
          <p:cNvSpPr>
            <a:spLocks noGrp="1"/>
          </p:cNvSpPr>
          <p:nvPr>
            <p:ph sz="half" idx="1"/>
          </p:nvPr>
        </p:nvSpPr>
        <p:spPr>
          <a:xfrm>
            <a:off x="838200" y="1825625"/>
            <a:ext cx="2426456" cy="4351338"/>
          </a:xfrm>
        </p:spPr>
        <p:txBody>
          <a:bodyPr/>
          <a:lstStyle/>
          <a:p>
            <a:r>
              <a:rPr lang="en-US" dirty="0"/>
              <a:t>Typical Architect of </a:t>
            </a:r>
            <a:r>
              <a:rPr lang="en-US" dirty="0" smtClean="0"/>
              <a:t>Web </a:t>
            </a:r>
            <a:r>
              <a:rPr lang="en-US" dirty="0" err="1"/>
              <a:t>QnA</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253</a:t>
            </a:fld>
            <a:endParaRPr lang="en-US"/>
          </a:p>
        </p:txBody>
      </p:sp>
      <p:grpSp>
        <p:nvGrpSpPr>
          <p:cNvPr id="24" name="Group 23"/>
          <p:cNvGrpSpPr/>
          <p:nvPr/>
        </p:nvGrpSpPr>
        <p:grpSpPr>
          <a:xfrm>
            <a:off x="3312705" y="1577658"/>
            <a:ext cx="6819870" cy="4424670"/>
            <a:chOff x="2162085" y="730460"/>
            <a:chExt cx="6819870" cy="4424670"/>
          </a:xfrm>
        </p:grpSpPr>
        <p:sp>
          <p:nvSpPr>
            <p:cNvPr id="25" name="Rounded Rectangle 24"/>
            <p:cNvSpPr/>
            <p:nvPr/>
          </p:nvSpPr>
          <p:spPr>
            <a:xfrm>
              <a:off x="4357016" y="3317167"/>
              <a:ext cx="3938815" cy="1546930"/>
            </a:xfrm>
            <a:prstGeom prst="roundRect">
              <a:avLst/>
            </a:prstGeom>
            <a:solidFill>
              <a:schemeClr val="bg1"/>
            </a:solid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dist"/>
              <a:endParaRPr lang="en-US" b="1" dirty="0" smtClean="0">
                <a:solidFill>
                  <a:schemeClr val="tx1"/>
                </a:solidFill>
              </a:endParaRPr>
            </a:p>
          </p:txBody>
        </p:sp>
        <p:sp>
          <p:nvSpPr>
            <p:cNvPr id="26" name="Rounded Rectangle 25"/>
            <p:cNvSpPr/>
            <p:nvPr/>
          </p:nvSpPr>
          <p:spPr>
            <a:xfrm>
              <a:off x="4432546" y="3394835"/>
              <a:ext cx="3938815" cy="1546930"/>
            </a:xfrm>
            <a:prstGeom prst="roundRect">
              <a:avLst/>
            </a:prstGeom>
            <a:solidFill>
              <a:schemeClr val="bg1"/>
            </a:solid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dist"/>
              <a:endParaRPr lang="en-US" b="1" dirty="0" smtClean="0">
                <a:solidFill>
                  <a:schemeClr val="tx1"/>
                </a:solidFill>
              </a:endParaRPr>
            </a:p>
          </p:txBody>
        </p:sp>
        <p:sp>
          <p:nvSpPr>
            <p:cNvPr id="27" name="TextBox 26"/>
            <p:cNvSpPr txBox="1"/>
            <p:nvPr/>
          </p:nvSpPr>
          <p:spPr>
            <a:xfrm>
              <a:off x="4803495" y="730460"/>
              <a:ext cx="3195790" cy="369332"/>
            </a:xfrm>
            <a:prstGeom prst="rect">
              <a:avLst/>
            </a:prstGeom>
            <a:noFill/>
          </p:spPr>
          <p:txBody>
            <a:bodyPr wrap="square" rtlCol="0">
              <a:spAutoFit/>
            </a:bodyPr>
            <a:lstStyle/>
            <a:p>
              <a:r>
                <a:rPr lang="en-US" b="1" dirty="0" smtClean="0"/>
                <a:t>Who first landed on the Moon?</a:t>
              </a:r>
              <a:endParaRPr lang="en-US" b="1" dirty="0"/>
            </a:p>
          </p:txBody>
        </p:sp>
        <p:sp>
          <p:nvSpPr>
            <p:cNvPr id="28" name="Rounded Rectangle 27"/>
            <p:cNvSpPr/>
            <p:nvPr/>
          </p:nvSpPr>
          <p:spPr>
            <a:xfrm>
              <a:off x="5415648" y="1780639"/>
              <a:ext cx="1938429" cy="788299"/>
            </a:xfrm>
            <a:prstGeom prst="roundRect">
              <a:avLst/>
            </a:prstGeom>
            <a:noFill/>
            <a:ln w="2222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Type Detection, NER Parsing and Candidate Ranking</a:t>
              </a:r>
            </a:p>
          </p:txBody>
        </p:sp>
        <p:cxnSp>
          <p:nvCxnSpPr>
            <p:cNvPr id="29" name="Straight Connector 28"/>
            <p:cNvCxnSpPr/>
            <p:nvPr/>
          </p:nvCxnSpPr>
          <p:spPr>
            <a:xfrm>
              <a:off x="4034411" y="1458496"/>
              <a:ext cx="49475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034411" y="2919620"/>
              <a:ext cx="4947544" cy="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98350" y="1041919"/>
              <a:ext cx="0" cy="6808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991367" y="2641463"/>
              <a:ext cx="0" cy="6808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731627" y="2641463"/>
              <a:ext cx="0" cy="68084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741589" y="1041919"/>
              <a:ext cx="0" cy="68084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41021" y="795698"/>
              <a:ext cx="798719" cy="246221"/>
            </a:xfrm>
            <a:prstGeom prst="rect">
              <a:avLst/>
            </a:prstGeom>
          </p:spPr>
          <p:txBody>
            <a:bodyPr wrap="square" lIns="0" tIns="0" rIns="0" bIns="0">
              <a:spAutoFit/>
            </a:bodyPr>
            <a:lstStyle/>
            <a:p>
              <a:pPr algn="ctr"/>
              <a:r>
                <a:rPr lang="en-US" altLang="zh-CN" sz="1600" b="1" dirty="0" smtClean="0"/>
                <a:t>Question</a:t>
              </a:r>
              <a:endParaRPr lang="en-US" sz="1200" b="1" dirty="0"/>
            </a:p>
          </p:txBody>
        </p:sp>
        <p:sp>
          <p:nvSpPr>
            <p:cNvPr id="36" name="Left Brace 35"/>
            <p:cNvSpPr/>
            <p:nvPr/>
          </p:nvSpPr>
          <p:spPr>
            <a:xfrm>
              <a:off x="3627019" y="1458496"/>
              <a:ext cx="312133" cy="1461698"/>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Left Brace 36"/>
            <p:cNvSpPr/>
            <p:nvPr/>
          </p:nvSpPr>
          <p:spPr>
            <a:xfrm>
              <a:off x="3623680" y="3026136"/>
              <a:ext cx="324153" cy="2128994"/>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Rectangle 37"/>
            <p:cNvSpPr/>
            <p:nvPr/>
          </p:nvSpPr>
          <p:spPr>
            <a:xfrm>
              <a:off x="2189566" y="2061997"/>
              <a:ext cx="1342194" cy="246221"/>
            </a:xfrm>
            <a:prstGeom prst="rect">
              <a:avLst/>
            </a:prstGeom>
          </p:spPr>
          <p:txBody>
            <a:bodyPr wrap="square" lIns="0" tIns="0" rIns="0" bIns="0">
              <a:spAutoFit/>
            </a:bodyPr>
            <a:lstStyle/>
            <a:p>
              <a:pPr algn="ctr"/>
              <a:r>
                <a:rPr lang="en-US" altLang="zh-CN" sz="1600" b="1" dirty="0" smtClean="0"/>
                <a:t>Understanding</a:t>
              </a:r>
              <a:endParaRPr lang="en-US" sz="1200" b="1" dirty="0"/>
            </a:p>
          </p:txBody>
        </p:sp>
        <p:sp>
          <p:nvSpPr>
            <p:cNvPr id="39" name="Rectangle 38"/>
            <p:cNvSpPr/>
            <p:nvPr/>
          </p:nvSpPr>
          <p:spPr>
            <a:xfrm>
              <a:off x="2162085" y="3967522"/>
              <a:ext cx="1393569" cy="246221"/>
            </a:xfrm>
            <a:prstGeom prst="rect">
              <a:avLst/>
            </a:prstGeom>
          </p:spPr>
          <p:txBody>
            <a:bodyPr wrap="square" lIns="0" tIns="0" rIns="0" bIns="0">
              <a:spAutoFit/>
            </a:bodyPr>
            <a:lstStyle/>
            <a:p>
              <a:pPr algn="ctr"/>
              <a:r>
                <a:rPr lang="en-US" sz="1600" b="1" dirty="0" smtClean="0"/>
                <a:t>Web Corpus</a:t>
              </a:r>
              <a:endParaRPr lang="en-US" sz="1200" b="1" dirty="0"/>
            </a:p>
          </p:txBody>
        </p:sp>
        <p:sp>
          <p:nvSpPr>
            <p:cNvPr id="40" name="Rounded Rectangle 39"/>
            <p:cNvSpPr/>
            <p:nvPr/>
          </p:nvSpPr>
          <p:spPr>
            <a:xfrm>
              <a:off x="4518922" y="3486578"/>
              <a:ext cx="3938815" cy="1546930"/>
            </a:xfrm>
            <a:prstGeom prst="roundRect">
              <a:avLst/>
            </a:prstGeom>
            <a:solidFill>
              <a:schemeClr val="bg1"/>
            </a:solid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dist"/>
              <a:endParaRPr lang="en-US" b="1" dirty="0" smtClean="0">
                <a:solidFill>
                  <a:schemeClr val="tx1"/>
                </a:solidFill>
              </a:endParaRPr>
            </a:p>
          </p:txBody>
        </p:sp>
        <p:sp>
          <p:nvSpPr>
            <p:cNvPr id="41" name="Rounded Rectangle 40"/>
            <p:cNvSpPr/>
            <p:nvPr/>
          </p:nvSpPr>
          <p:spPr>
            <a:xfrm>
              <a:off x="4603295" y="3565742"/>
              <a:ext cx="3938815" cy="1546930"/>
            </a:xfrm>
            <a:prstGeom prst="roundRect">
              <a:avLst/>
            </a:prstGeom>
            <a:solidFill>
              <a:schemeClr val="bg1"/>
            </a:solid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dist"/>
              <a:r>
                <a:rPr lang="en-US" dirty="0">
                  <a:solidFill>
                    <a:schemeClr val="tx1"/>
                  </a:solidFill>
                </a:rPr>
                <a:t>Apollo 11 was the spaceflight that landed the first humans on the Moon, Americans </a:t>
              </a:r>
              <a:r>
                <a:rPr lang="en-US" u="sng" dirty="0">
                  <a:solidFill>
                    <a:schemeClr val="tx1"/>
                  </a:solidFill>
                </a:rPr>
                <a:t>Neil Armstrong</a:t>
              </a:r>
              <a:r>
                <a:rPr lang="en-US" dirty="0">
                  <a:solidFill>
                    <a:schemeClr val="tx1"/>
                  </a:solidFill>
                </a:rPr>
                <a:t> and </a:t>
              </a:r>
              <a:r>
                <a:rPr lang="en-US" u="sng" dirty="0">
                  <a:solidFill>
                    <a:schemeClr val="tx1"/>
                  </a:solidFill>
                </a:rPr>
                <a:t>Buzz </a:t>
              </a:r>
              <a:r>
                <a:rPr lang="en-US" u="sng" dirty="0" err="1">
                  <a:solidFill>
                    <a:schemeClr val="tx1"/>
                  </a:solidFill>
                </a:rPr>
                <a:t>Aldrin</a:t>
              </a:r>
              <a:r>
                <a:rPr lang="en-US" dirty="0">
                  <a:solidFill>
                    <a:schemeClr val="tx1"/>
                  </a:solidFill>
                </a:rPr>
                <a:t>, on </a:t>
              </a:r>
              <a:r>
                <a:rPr lang="en-US" u="sng" dirty="0">
                  <a:solidFill>
                    <a:schemeClr val="tx1"/>
                  </a:solidFill>
                </a:rPr>
                <a:t>July 20, 1969</a:t>
              </a:r>
              <a:r>
                <a:rPr lang="en-US" dirty="0">
                  <a:solidFill>
                    <a:schemeClr val="tx1"/>
                  </a:solidFill>
                </a:rPr>
                <a:t>, at </a:t>
              </a:r>
              <a:r>
                <a:rPr lang="en-US" u="sng" dirty="0">
                  <a:solidFill>
                    <a:schemeClr val="tx1"/>
                  </a:solidFill>
                </a:rPr>
                <a:t>20:18</a:t>
              </a:r>
              <a:r>
                <a:rPr lang="en-US" dirty="0">
                  <a:solidFill>
                    <a:schemeClr val="tx1"/>
                  </a:solidFill>
                </a:rPr>
                <a:t> UTC.</a:t>
              </a:r>
              <a:endParaRPr lang="en-US" dirty="0" smtClean="0">
                <a:solidFill>
                  <a:schemeClr val="tx1"/>
                </a:solidFill>
              </a:endParaRPr>
            </a:p>
          </p:txBody>
        </p:sp>
      </p:grpSp>
      <p:sp>
        <p:nvSpPr>
          <p:cNvPr id="42" name="Rectangle 41"/>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Open Domain Question and Answering via Semantic Enrichment [Huan Sun, </a:t>
            </a:r>
            <a:r>
              <a:rPr lang="en-US" sz="1600" dirty="0">
                <a:solidFill>
                  <a:schemeClr val="accent2">
                    <a:lumMod val="50000"/>
                  </a:schemeClr>
                </a:solidFill>
              </a:rPr>
              <a:t>et al., </a:t>
            </a:r>
            <a:r>
              <a:rPr lang="en-US" sz="1600" dirty="0" smtClean="0">
                <a:solidFill>
                  <a:schemeClr val="accent2">
                    <a:lumMod val="50000"/>
                  </a:schemeClr>
                </a:solidFill>
              </a:rPr>
              <a:t>WWW 2015]</a:t>
            </a:r>
            <a:endParaRPr lang="en-US" sz="1600" dirty="0">
              <a:solidFill>
                <a:schemeClr val="accent2">
                  <a:lumMod val="50000"/>
                </a:schemeClr>
              </a:solidFill>
            </a:endParaRPr>
          </a:p>
        </p:txBody>
      </p:sp>
    </p:spTree>
    <p:extLst>
      <p:ext uri="{BB962C8B-B14F-4D97-AF65-F5344CB8AC3E}">
        <p14:creationId xmlns:p14="http://schemas.microsoft.com/office/powerpoint/2010/main" val="380332547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7" name="Title 6"/>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8" name="Content Placeholder 7"/>
          <p:cNvSpPr>
            <a:spLocks noGrp="1"/>
          </p:cNvSpPr>
          <p:nvPr>
            <p:ph idx="1"/>
          </p:nvPr>
        </p:nvSpPr>
        <p:spPr/>
        <p:txBody>
          <a:bodyPr/>
          <a:lstStyle/>
          <a:p>
            <a:r>
              <a:rPr lang="en-US" dirty="0" smtClean="0"/>
              <a:t>Detailed Architect </a:t>
            </a:r>
            <a:endParaRPr lang="en-US" dirty="0"/>
          </a:p>
        </p:txBody>
      </p:sp>
      <p:sp>
        <p:nvSpPr>
          <p:cNvPr id="5" name="Footer Placeholder 4"/>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6" name="Slide Number Placeholder 5"/>
          <p:cNvSpPr>
            <a:spLocks noGrp="1"/>
          </p:cNvSpPr>
          <p:nvPr>
            <p:ph type="sldNum" sz="quarter" idx="12"/>
          </p:nvPr>
        </p:nvSpPr>
        <p:spPr/>
        <p:txBody>
          <a:bodyPr/>
          <a:lstStyle/>
          <a:p>
            <a:fld id="{D3F6B040-E48F-409F-8965-63D176F2E09E}" type="slidenum">
              <a:rPr lang="en-US" smtClean="0"/>
              <a:t>254</a:t>
            </a:fld>
            <a:endParaRPr lang="en-US"/>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0788" y="2638698"/>
            <a:ext cx="10050424" cy="3107146"/>
          </a:xfrm>
          <a:prstGeom prst="rect">
            <a:avLst/>
          </a:prstGeom>
          <a:noFill/>
          <a:ln w="9525">
            <a:noFill/>
            <a:miter lim="800000"/>
            <a:headEnd/>
            <a:tailEnd/>
          </a:ln>
        </p:spPr>
      </p:pic>
      <p:sp>
        <p:nvSpPr>
          <p:cNvPr id="10" name="Rectangle 9"/>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Question Answering [Dan </a:t>
            </a:r>
            <a:r>
              <a:rPr lang="en-US" sz="1600" dirty="0" err="1" smtClean="0">
                <a:solidFill>
                  <a:schemeClr val="accent2">
                    <a:lumMod val="50000"/>
                  </a:schemeClr>
                </a:solidFill>
              </a:rPr>
              <a:t>Jurafsky</a:t>
            </a:r>
            <a:r>
              <a:rPr lang="en-US" sz="1600" dirty="0" smtClean="0">
                <a:solidFill>
                  <a:schemeClr val="accent2">
                    <a:lumMod val="50000"/>
                  </a:schemeClr>
                </a:solidFill>
              </a:rPr>
              <a:t>, Stanford]</a:t>
            </a:r>
            <a:endParaRPr lang="en-US" sz="1600" dirty="0">
              <a:solidFill>
                <a:schemeClr val="accent2">
                  <a:lumMod val="50000"/>
                </a:schemeClr>
              </a:solidFill>
            </a:endParaRPr>
          </a:p>
        </p:txBody>
      </p:sp>
    </p:spTree>
    <p:extLst>
      <p:ext uri="{BB962C8B-B14F-4D97-AF65-F5344CB8AC3E}">
        <p14:creationId xmlns:p14="http://schemas.microsoft.com/office/powerpoint/2010/main" val="427789787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QUESTION PROCESSING</a:t>
            </a:r>
          </a:p>
          <a:p>
            <a:pPr lvl="1"/>
            <a:r>
              <a:rPr lang="en-US" dirty="0"/>
              <a:t>Detect question type, answer </a:t>
            </a:r>
            <a:r>
              <a:rPr lang="en-US" dirty="0" smtClean="0"/>
              <a:t>type</a:t>
            </a:r>
            <a:endParaRPr lang="en-US" dirty="0"/>
          </a:p>
          <a:p>
            <a:pPr lvl="1"/>
            <a:r>
              <a:rPr lang="en-US" dirty="0"/>
              <a:t>Formulate queries to send to a search engine</a:t>
            </a:r>
          </a:p>
          <a:p>
            <a:r>
              <a:rPr lang="en-US" dirty="0"/>
              <a:t>PASSAGE RETRIEVAL</a:t>
            </a:r>
          </a:p>
          <a:p>
            <a:pPr lvl="1"/>
            <a:r>
              <a:rPr lang="en-US" dirty="0"/>
              <a:t>Retrieve ranked documents</a:t>
            </a:r>
          </a:p>
          <a:p>
            <a:pPr lvl="1"/>
            <a:r>
              <a:rPr lang="en-US" dirty="0"/>
              <a:t>Break into suitable passages and </a:t>
            </a:r>
            <a:r>
              <a:rPr lang="en-US" dirty="0" err="1"/>
              <a:t>rerank</a:t>
            </a:r>
            <a:endParaRPr lang="en-US" dirty="0"/>
          </a:p>
          <a:p>
            <a:r>
              <a:rPr lang="en-US" dirty="0"/>
              <a:t>ANSWER PROCESSING</a:t>
            </a:r>
          </a:p>
          <a:p>
            <a:pPr lvl="1"/>
            <a:r>
              <a:rPr lang="en-US" dirty="0"/>
              <a:t>Extract candidate answers</a:t>
            </a:r>
          </a:p>
          <a:p>
            <a:pPr lvl="1"/>
            <a:r>
              <a:rPr lang="en-US" dirty="0"/>
              <a:t>Rank candidates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255</a:t>
            </a:fld>
            <a:endParaRPr lang="en-US"/>
          </a:p>
        </p:txBody>
      </p:sp>
      <p:sp>
        <p:nvSpPr>
          <p:cNvPr id="6" name="Rectangle 5"/>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Question Answering [Dan </a:t>
            </a:r>
            <a:r>
              <a:rPr lang="en-US" sz="1600" dirty="0" err="1" smtClean="0">
                <a:solidFill>
                  <a:schemeClr val="accent2">
                    <a:lumMod val="50000"/>
                  </a:schemeClr>
                </a:solidFill>
              </a:rPr>
              <a:t>Jurafsky</a:t>
            </a:r>
            <a:r>
              <a:rPr lang="en-US" sz="1600" dirty="0" smtClean="0">
                <a:solidFill>
                  <a:schemeClr val="accent2">
                    <a:lumMod val="50000"/>
                  </a:schemeClr>
                </a:solidFill>
              </a:rPr>
              <a:t>, Stanford]</a:t>
            </a:r>
            <a:endParaRPr lang="en-US" sz="1600" dirty="0">
              <a:solidFill>
                <a:schemeClr val="accent2">
                  <a:lumMod val="50000"/>
                </a:schemeClr>
              </a:solidFill>
            </a:endParaRPr>
          </a:p>
        </p:txBody>
      </p:sp>
    </p:spTree>
    <p:extLst>
      <p:ext uri="{BB962C8B-B14F-4D97-AF65-F5344CB8AC3E}">
        <p14:creationId xmlns:p14="http://schemas.microsoft.com/office/powerpoint/2010/main" val="249495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Answer Type Detection: Name Entities</a:t>
            </a:r>
          </a:p>
          <a:p>
            <a:pPr lvl="1"/>
            <a:r>
              <a:rPr lang="en-US" dirty="0" smtClean="0"/>
              <a:t>Who first landed on the moon?</a:t>
            </a:r>
          </a:p>
          <a:p>
            <a:pPr lvl="2"/>
            <a:r>
              <a:rPr lang="en-US" dirty="0" smtClean="0"/>
              <a:t>Person</a:t>
            </a:r>
          </a:p>
          <a:p>
            <a:pPr lvl="1"/>
            <a:r>
              <a:rPr lang="en-US" dirty="0" smtClean="0"/>
              <a:t>Where is the headquarters of Microsoft?</a:t>
            </a:r>
          </a:p>
          <a:p>
            <a:pPr lvl="2"/>
            <a:r>
              <a:rPr lang="en-US" dirty="0" smtClean="0"/>
              <a:t>Location</a:t>
            </a:r>
          </a:p>
          <a:p>
            <a:pPr lvl="1"/>
            <a:r>
              <a:rPr lang="en-US" dirty="0" smtClean="0"/>
              <a:t>What is the largest country in terms of population?</a:t>
            </a:r>
          </a:p>
          <a:p>
            <a:pPr lvl="2"/>
            <a:r>
              <a:rPr lang="en-US" dirty="0" smtClean="0"/>
              <a:t>Country</a:t>
            </a:r>
          </a:p>
          <a:p>
            <a:pPr lvl="1"/>
            <a:r>
              <a:rPr lang="en-US" dirty="0" smtClean="0">
                <a:solidFill>
                  <a:srgbClr val="FF0000"/>
                </a:solidFill>
              </a:rPr>
              <a:t>Highest flying bird</a:t>
            </a:r>
          </a:p>
          <a:p>
            <a:pPr lvl="2"/>
            <a:r>
              <a:rPr lang="en-US" dirty="0" smtClean="0">
                <a:solidFill>
                  <a:srgbClr val="FF0000"/>
                </a:solidFill>
              </a:rPr>
              <a:t>Animal/Bird</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256</a:t>
            </a:fld>
            <a:endParaRPr lang="en-US"/>
          </a:p>
        </p:txBody>
      </p:sp>
      <p:sp>
        <p:nvSpPr>
          <p:cNvPr id="6" name="Rectangle 5"/>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Question Answering [Dan </a:t>
            </a:r>
            <a:r>
              <a:rPr lang="en-US" sz="1600" dirty="0" err="1" smtClean="0">
                <a:solidFill>
                  <a:schemeClr val="accent2">
                    <a:lumMod val="50000"/>
                  </a:schemeClr>
                </a:solidFill>
              </a:rPr>
              <a:t>Jurafsky</a:t>
            </a:r>
            <a:r>
              <a:rPr lang="en-US" sz="1600" dirty="0" smtClean="0">
                <a:solidFill>
                  <a:schemeClr val="accent2">
                    <a:lumMod val="50000"/>
                  </a:schemeClr>
                </a:solidFill>
              </a:rPr>
              <a:t>, Stanford]</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8802189" y="2564924"/>
            <a:ext cx="1524000" cy="2019300"/>
          </a:xfrm>
          <a:prstGeom prst="rect">
            <a:avLst/>
          </a:prstGeom>
        </p:spPr>
      </p:pic>
    </p:spTree>
    <p:extLst>
      <p:ext uri="{BB962C8B-B14F-4D97-AF65-F5344CB8AC3E}">
        <p14:creationId xmlns:p14="http://schemas.microsoft.com/office/powerpoint/2010/main" val="42697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6 coarse classes</a:t>
            </a:r>
          </a:p>
          <a:p>
            <a:pPr lvl="1"/>
            <a:r>
              <a:rPr lang="en-US" dirty="0"/>
              <a:t>ABBEVIATION, ENTITY, DESCRIPTION, HUMAN, LOCATION, NUMERIC</a:t>
            </a:r>
          </a:p>
          <a:p>
            <a:r>
              <a:rPr lang="en-US" dirty="0"/>
              <a:t>50 finer classes</a:t>
            </a:r>
          </a:p>
          <a:p>
            <a:pPr lvl="1"/>
            <a:r>
              <a:rPr lang="en-US" dirty="0"/>
              <a:t>LOCATION: city, country, mountain…</a:t>
            </a:r>
          </a:p>
          <a:p>
            <a:pPr lvl="1"/>
            <a:r>
              <a:rPr lang="en-US" dirty="0"/>
              <a:t>HUMAN: group, individual, title, description</a:t>
            </a:r>
          </a:p>
          <a:p>
            <a:pPr lvl="1"/>
            <a:r>
              <a:rPr lang="en-US" dirty="0"/>
              <a:t>ENTITY: animal, body, color, currency…</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257</a:t>
            </a:fld>
            <a:endParaRPr lang="en-US"/>
          </a:p>
        </p:txBody>
      </p:sp>
      <p:sp>
        <p:nvSpPr>
          <p:cNvPr id="6" name="Rectangle 5"/>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Question Answering [Dan </a:t>
            </a:r>
            <a:r>
              <a:rPr lang="en-US" sz="1600" dirty="0" err="1" smtClean="0">
                <a:solidFill>
                  <a:schemeClr val="accent2">
                    <a:lumMod val="50000"/>
                  </a:schemeClr>
                </a:solidFill>
              </a:rPr>
              <a:t>Jurafsky</a:t>
            </a:r>
            <a:r>
              <a:rPr lang="en-US" sz="1600" dirty="0" smtClean="0">
                <a:solidFill>
                  <a:schemeClr val="accent2">
                    <a:lumMod val="50000"/>
                  </a:schemeClr>
                </a:solidFill>
              </a:rPr>
              <a:t>, Stanford]</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8758646" y="2759954"/>
            <a:ext cx="1524000" cy="2019300"/>
          </a:xfrm>
          <a:prstGeom prst="rect">
            <a:avLst/>
          </a:prstGeom>
        </p:spPr>
      </p:pic>
      <p:sp>
        <p:nvSpPr>
          <p:cNvPr id="8" name="TextBox 7"/>
          <p:cNvSpPr txBox="1"/>
          <p:nvPr/>
        </p:nvSpPr>
        <p:spPr>
          <a:xfrm>
            <a:off x="3770812" y="5713582"/>
            <a:ext cx="5943600" cy="338554"/>
          </a:xfrm>
          <a:prstGeom prst="rect">
            <a:avLst/>
          </a:prstGeom>
          <a:noFill/>
        </p:spPr>
        <p:txBody>
          <a:bodyPr wrap="square" rtlCol="0">
            <a:spAutoFit/>
          </a:bodyPr>
          <a:lstStyle/>
          <a:p>
            <a:r>
              <a:rPr lang="it-IT" sz="1600" dirty="0" smtClean="0">
                <a:solidFill>
                  <a:schemeClr val="accent2">
                    <a:lumMod val="50000"/>
                  </a:schemeClr>
                </a:solidFill>
                <a:latin typeface="+mn-lt"/>
              </a:rPr>
              <a:t>Learning Question Classifiers </a:t>
            </a:r>
            <a:r>
              <a:rPr lang="en-US" sz="1600" dirty="0" smtClean="0">
                <a:solidFill>
                  <a:schemeClr val="accent2">
                    <a:lumMod val="50000"/>
                  </a:schemeClr>
                </a:solidFill>
              </a:rPr>
              <a:t>[Xin Li, et al., COLING 2002]</a:t>
            </a:r>
            <a:endParaRPr lang="en-US" sz="1600" dirty="0">
              <a:solidFill>
                <a:schemeClr val="accent2">
                  <a:lumMod val="50000"/>
                </a:schemeClr>
              </a:solidFill>
            </a:endParaRPr>
          </a:p>
        </p:txBody>
      </p:sp>
    </p:spTree>
    <p:extLst>
      <p:ext uri="{BB962C8B-B14F-4D97-AF65-F5344CB8AC3E}">
        <p14:creationId xmlns:p14="http://schemas.microsoft.com/office/powerpoint/2010/main" val="157247230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Part of the Answer Type Taxonomy</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258</a:t>
            </a:fld>
            <a:endParaRPr lang="en-US"/>
          </a:p>
        </p:txBody>
      </p:sp>
      <p:sp>
        <p:nvSpPr>
          <p:cNvPr id="6" name="Rectangle 5"/>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Question Answering [Dan </a:t>
            </a:r>
            <a:r>
              <a:rPr lang="en-US" sz="1600" dirty="0" err="1" smtClean="0">
                <a:solidFill>
                  <a:schemeClr val="accent2">
                    <a:lumMod val="50000"/>
                  </a:schemeClr>
                </a:solidFill>
              </a:rPr>
              <a:t>Jurafsky</a:t>
            </a:r>
            <a:r>
              <a:rPr lang="en-US" sz="1600" dirty="0" smtClean="0">
                <a:solidFill>
                  <a:schemeClr val="accent2">
                    <a:lumMod val="50000"/>
                  </a:schemeClr>
                </a:solidFill>
              </a:rPr>
              <a:t>, Stanford]</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9072155" y="2899153"/>
            <a:ext cx="1524000" cy="2019300"/>
          </a:xfrm>
          <a:prstGeom prst="rect">
            <a:avLst/>
          </a:prstGeom>
        </p:spPr>
      </p:pic>
      <p:sp>
        <p:nvSpPr>
          <p:cNvPr id="8" name="TextBox 7"/>
          <p:cNvSpPr txBox="1"/>
          <p:nvPr/>
        </p:nvSpPr>
        <p:spPr>
          <a:xfrm>
            <a:off x="3770812" y="5713582"/>
            <a:ext cx="5943600" cy="338554"/>
          </a:xfrm>
          <a:prstGeom prst="rect">
            <a:avLst/>
          </a:prstGeom>
          <a:noFill/>
        </p:spPr>
        <p:txBody>
          <a:bodyPr wrap="square" rtlCol="0">
            <a:spAutoFit/>
          </a:bodyPr>
          <a:lstStyle/>
          <a:p>
            <a:r>
              <a:rPr lang="it-IT" sz="1600" dirty="0" smtClean="0">
                <a:solidFill>
                  <a:schemeClr val="accent2">
                    <a:lumMod val="50000"/>
                  </a:schemeClr>
                </a:solidFill>
                <a:latin typeface="+mn-lt"/>
              </a:rPr>
              <a:t>Learning Question Classifiers </a:t>
            </a:r>
            <a:r>
              <a:rPr lang="en-US" sz="1600" dirty="0" smtClean="0">
                <a:solidFill>
                  <a:schemeClr val="accent2">
                    <a:lumMod val="50000"/>
                  </a:schemeClr>
                </a:solidFill>
              </a:rPr>
              <a:t>[Xin Li, et al., COLING 2012]</a:t>
            </a:r>
            <a:endParaRPr lang="en-US" sz="1600" dirty="0">
              <a:solidFill>
                <a:schemeClr val="accent2">
                  <a:lumMod val="50000"/>
                </a:schemeClr>
              </a:solidFill>
            </a:endParaRPr>
          </a:p>
        </p:txBody>
      </p:sp>
      <p:pic>
        <p:nvPicPr>
          <p:cNvPr id="9" name="Picture 8" descr="answertyp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033" y="2399960"/>
            <a:ext cx="6298477" cy="3313622"/>
          </a:xfrm>
          <a:prstGeom prst="rect">
            <a:avLst/>
          </a:prstGeom>
        </p:spPr>
      </p:pic>
    </p:spTree>
    <p:extLst>
      <p:ext uri="{BB962C8B-B14F-4D97-AF65-F5344CB8AC3E}">
        <p14:creationId xmlns:p14="http://schemas.microsoft.com/office/powerpoint/2010/main" val="344489963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normAutofit/>
          </a:bodyPr>
          <a:lstStyle/>
          <a:p>
            <a:r>
              <a:rPr lang="en-US" dirty="0" smtClean="0"/>
              <a:t>Answer Type Detection</a:t>
            </a:r>
          </a:p>
          <a:p>
            <a:pPr lvl="1"/>
            <a:r>
              <a:rPr lang="en-US" dirty="0" smtClean="0"/>
              <a:t>Rules</a:t>
            </a:r>
          </a:p>
          <a:p>
            <a:pPr lvl="2"/>
            <a:r>
              <a:rPr lang="en-US" dirty="0" smtClean="0"/>
              <a:t>Regular expression based rules</a:t>
            </a:r>
          </a:p>
          <a:p>
            <a:pPr lvl="3"/>
            <a:r>
              <a:rPr lang="en-US" dirty="0" smtClean="0"/>
              <a:t>Who {</a:t>
            </a:r>
            <a:r>
              <a:rPr lang="en-US" dirty="0" err="1" smtClean="0"/>
              <a:t>is|was|are|were</a:t>
            </a:r>
            <a:r>
              <a:rPr lang="en-US" dirty="0" smtClean="0"/>
              <a:t>} PERSON</a:t>
            </a:r>
          </a:p>
          <a:p>
            <a:pPr lvl="2"/>
            <a:r>
              <a:rPr lang="en-US" dirty="0" smtClean="0"/>
              <a:t>Question headword</a:t>
            </a:r>
          </a:p>
          <a:p>
            <a:pPr lvl="3"/>
            <a:r>
              <a:rPr lang="en-US" dirty="0"/>
              <a:t>Which </a:t>
            </a:r>
            <a:r>
              <a:rPr lang="en-US" b="1" dirty="0">
                <a:solidFill>
                  <a:srgbClr val="0000FF"/>
                </a:solidFill>
              </a:rPr>
              <a:t>city</a:t>
            </a:r>
            <a:r>
              <a:rPr lang="en-US" b="1" dirty="0">
                <a:solidFill>
                  <a:schemeClr val="accent1"/>
                </a:solidFill>
              </a:rPr>
              <a:t> </a:t>
            </a:r>
            <a:r>
              <a:rPr lang="en-US" dirty="0"/>
              <a:t>in China has the largest number of foreign financial companies?</a:t>
            </a:r>
          </a:p>
          <a:p>
            <a:pPr lvl="3"/>
            <a:r>
              <a:rPr lang="en-US" dirty="0"/>
              <a:t>What is the state </a:t>
            </a:r>
            <a:r>
              <a:rPr lang="en-US" b="1" dirty="0">
                <a:solidFill>
                  <a:srgbClr val="0000FF"/>
                </a:solidFill>
              </a:rPr>
              <a:t>flower</a:t>
            </a:r>
            <a:r>
              <a:rPr lang="en-US" dirty="0">
                <a:solidFill>
                  <a:srgbClr val="0000FF"/>
                </a:solidFill>
              </a:rPr>
              <a:t> </a:t>
            </a:r>
            <a:r>
              <a:rPr lang="en-US" dirty="0"/>
              <a:t>of California</a:t>
            </a:r>
            <a:r>
              <a:rPr lang="en-US" dirty="0" smtClean="0"/>
              <a:t>?</a:t>
            </a:r>
          </a:p>
          <a:p>
            <a:pPr lvl="1"/>
            <a:r>
              <a:rPr lang="en-US" dirty="0" smtClean="0"/>
              <a:t>Machine Learning</a:t>
            </a:r>
          </a:p>
          <a:p>
            <a:pPr lvl="2"/>
            <a:r>
              <a:rPr lang="en-US" b="1" dirty="0"/>
              <a:t>Define </a:t>
            </a:r>
            <a:r>
              <a:rPr lang="en-US" dirty="0"/>
              <a:t>a taxonomy of question types</a:t>
            </a:r>
          </a:p>
          <a:p>
            <a:pPr lvl="2"/>
            <a:r>
              <a:rPr lang="en-US" b="1" dirty="0"/>
              <a:t>Annotate </a:t>
            </a:r>
            <a:r>
              <a:rPr lang="en-US" dirty="0"/>
              <a:t>training data for each question type</a:t>
            </a:r>
          </a:p>
          <a:p>
            <a:pPr lvl="2"/>
            <a:r>
              <a:rPr lang="en-US" b="1" dirty="0"/>
              <a:t>Train </a:t>
            </a:r>
            <a:r>
              <a:rPr lang="en-US" dirty="0"/>
              <a:t>classifiers for each question </a:t>
            </a:r>
            <a:r>
              <a:rPr lang="en-US" dirty="0" smtClean="0"/>
              <a:t>class using </a:t>
            </a:r>
            <a:r>
              <a:rPr lang="en-US" dirty="0"/>
              <a:t>a rich set of </a:t>
            </a:r>
            <a:r>
              <a:rPr lang="en-US" dirty="0" smtClean="0"/>
              <a:t>features: Question words and phrases; Part-of-speech tags; Parse features (headwords); Named Entities; Related words</a:t>
            </a:r>
            <a:endParaRPr lang="en-US" dirty="0"/>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259</a:t>
            </a:fld>
            <a:endParaRPr lang="en-US"/>
          </a:p>
        </p:txBody>
      </p:sp>
      <p:sp>
        <p:nvSpPr>
          <p:cNvPr id="6" name="Rectangle 5"/>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Question Answering [Dan </a:t>
            </a:r>
            <a:r>
              <a:rPr lang="en-US" sz="1600" dirty="0" err="1" smtClean="0">
                <a:solidFill>
                  <a:schemeClr val="accent2">
                    <a:lumMod val="50000"/>
                  </a:schemeClr>
                </a:solidFill>
              </a:rPr>
              <a:t>Jurafsky</a:t>
            </a:r>
            <a:r>
              <a:rPr lang="en-US" sz="1600" dirty="0" smtClean="0">
                <a:solidFill>
                  <a:schemeClr val="accent2">
                    <a:lumMod val="50000"/>
                  </a:schemeClr>
                </a:solidFill>
              </a:rPr>
              <a:t>, Stanford]</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9699169" y="2594939"/>
            <a:ext cx="1524000" cy="2019300"/>
          </a:xfrm>
          <a:prstGeom prst="rect">
            <a:avLst/>
          </a:prstGeom>
        </p:spPr>
      </p:pic>
    </p:spTree>
    <p:extLst>
      <p:ext uri="{BB962C8B-B14F-4D97-AF65-F5344CB8AC3E}">
        <p14:creationId xmlns:p14="http://schemas.microsoft.com/office/powerpoint/2010/main" val="56290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Recommendation”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a:t>
            </a:fld>
            <a:endParaRPr lang="en-US"/>
          </a:p>
        </p:txBody>
      </p:sp>
      <p:pic>
        <p:nvPicPr>
          <p:cNvPr id="7" name="Picture 6"/>
          <p:cNvPicPr>
            <a:picLocks noChangeAspect="1"/>
          </p:cNvPicPr>
          <p:nvPr/>
        </p:nvPicPr>
        <p:blipFill>
          <a:blip r:embed="rId2"/>
          <a:stretch>
            <a:fillRect/>
          </a:stretch>
        </p:blipFill>
        <p:spPr>
          <a:xfrm>
            <a:off x="1413935" y="1278033"/>
            <a:ext cx="4240763" cy="505629"/>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stretch>
            <a:fillRect/>
          </a:stretch>
        </p:blipFill>
        <p:spPr>
          <a:xfrm>
            <a:off x="6242421" y="1321009"/>
            <a:ext cx="4578513" cy="456989"/>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6788820" y="1912935"/>
            <a:ext cx="3643559" cy="4769905"/>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a:stretch>
            <a:fillRect/>
          </a:stretch>
        </p:blipFill>
        <p:spPr>
          <a:xfrm>
            <a:off x="1767164" y="1839417"/>
            <a:ext cx="3457672" cy="5027021"/>
          </a:xfrm>
          <a:prstGeom prst="rect">
            <a:avLst/>
          </a:prstGeom>
        </p:spPr>
      </p:pic>
    </p:spTree>
    <p:extLst>
      <p:ext uri="{BB962C8B-B14F-4D97-AF65-F5344CB8AC3E}">
        <p14:creationId xmlns:p14="http://schemas.microsoft.com/office/powerpoint/2010/main" val="101599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a:xfrm>
            <a:off x="838200" y="1825625"/>
            <a:ext cx="7693478" cy="4351338"/>
          </a:xfrm>
        </p:spPr>
        <p:txBody>
          <a:bodyPr>
            <a:normAutofit fontScale="92500" lnSpcReduction="20000"/>
          </a:bodyPr>
          <a:lstStyle/>
          <a:p>
            <a:r>
              <a:rPr lang="en-US" dirty="0" smtClean="0"/>
              <a:t>Passage Retrieval</a:t>
            </a:r>
          </a:p>
          <a:p>
            <a:pPr lvl="1"/>
            <a:r>
              <a:rPr lang="en-US" dirty="0" smtClean="0"/>
              <a:t>Retrieve documents using query terms through search engines</a:t>
            </a:r>
          </a:p>
          <a:p>
            <a:pPr lvl="1"/>
            <a:endParaRPr lang="en-US" dirty="0"/>
          </a:p>
          <a:p>
            <a:pPr lvl="1"/>
            <a:r>
              <a:rPr lang="en-US" dirty="0" smtClean="0"/>
              <a:t>Segment the documents into shorter unites, like paragraphs.</a:t>
            </a:r>
          </a:p>
          <a:p>
            <a:pPr lvl="1"/>
            <a:endParaRPr lang="en-US" dirty="0" smtClean="0"/>
          </a:p>
          <a:p>
            <a:pPr lvl="1"/>
            <a:r>
              <a:rPr lang="en-US" dirty="0" smtClean="0"/>
              <a:t>Passage ranking, features </a:t>
            </a:r>
          </a:p>
          <a:p>
            <a:pPr lvl="2"/>
            <a:r>
              <a:rPr lang="en-US" dirty="0"/>
              <a:t>Number of Named Entities of the right type in passage</a:t>
            </a:r>
          </a:p>
          <a:p>
            <a:pPr lvl="2"/>
            <a:r>
              <a:rPr lang="en-US" dirty="0"/>
              <a:t>Number of query words in passage</a:t>
            </a:r>
          </a:p>
          <a:p>
            <a:pPr lvl="2"/>
            <a:r>
              <a:rPr lang="en-US" dirty="0"/>
              <a:t>Number of question N-grams also in passage</a:t>
            </a:r>
          </a:p>
          <a:p>
            <a:pPr lvl="2"/>
            <a:r>
              <a:rPr lang="en-US" dirty="0"/>
              <a:t>Proximity of query keywords to </a:t>
            </a:r>
            <a:r>
              <a:rPr lang="en-US" dirty="0" smtClean="0"/>
              <a:t>passage</a:t>
            </a:r>
            <a:endParaRPr lang="en-US" dirty="0"/>
          </a:p>
          <a:p>
            <a:pPr lvl="2"/>
            <a:r>
              <a:rPr lang="en-US" dirty="0"/>
              <a:t>Longest sequence of question words</a:t>
            </a:r>
          </a:p>
          <a:p>
            <a:pPr lvl="2"/>
            <a:r>
              <a:rPr lang="en-US" dirty="0"/>
              <a:t>Rank of the document containing </a:t>
            </a:r>
            <a:r>
              <a:rPr lang="en-US" dirty="0" smtClean="0"/>
              <a:t>passage</a:t>
            </a:r>
          </a:p>
          <a:p>
            <a:pPr lvl="2"/>
            <a:r>
              <a:rPr lang="en-US" dirty="0" smtClean="0"/>
              <a:t>…</a:t>
            </a:r>
            <a:endParaRPr lang="en-US" dirty="0"/>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260</a:t>
            </a:fld>
            <a:endParaRPr lang="en-US"/>
          </a:p>
        </p:txBody>
      </p:sp>
      <p:sp>
        <p:nvSpPr>
          <p:cNvPr id="6" name="Rectangle 5"/>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Question Answering [Dan </a:t>
            </a:r>
            <a:r>
              <a:rPr lang="en-US" sz="1600" dirty="0" err="1" smtClean="0">
                <a:solidFill>
                  <a:schemeClr val="accent2">
                    <a:lumMod val="50000"/>
                  </a:schemeClr>
                </a:solidFill>
              </a:rPr>
              <a:t>Jurafsky</a:t>
            </a:r>
            <a:r>
              <a:rPr lang="en-US" sz="1600" dirty="0" smtClean="0">
                <a:solidFill>
                  <a:schemeClr val="accent2">
                    <a:lumMod val="50000"/>
                  </a:schemeClr>
                </a:solidFill>
              </a:rPr>
              <a:t>, Stanford]</a:t>
            </a:r>
            <a:endParaRPr lang="en-US" sz="1600" dirty="0">
              <a:solidFill>
                <a:schemeClr val="accent2">
                  <a:lumMod val="50000"/>
                </a:schemeClr>
              </a:solidFill>
            </a:endParaRPr>
          </a:p>
        </p:txBody>
      </p:sp>
      <p:grpSp>
        <p:nvGrpSpPr>
          <p:cNvPr id="10" name="Group 9"/>
          <p:cNvGrpSpPr/>
          <p:nvPr/>
        </p:nvGrpSpPr>
        <p:grpSpPr>
          <a:xfrm>
            <a:off x="6702334" y="1234313"/>
            <a:ext cx="5192485" cy="2258633"/>
            <a:chOff x="3418115" y="1930190"/>
            <a:chExt cx="8382679" cy="3061704"/>
          </a:xfrm>
        </p:grpSpPr>
        <p:pic>
          <p:nvPicPr>
            <p:cNvPr id="9" name="Picture 8"/>
            <p:cNvPicPr>
              <a:picLocks noChangeAspect="1"/>
            </p:cNvPicPr>
            <p:nvPr/>
          </p:nvPicPr>
          <p:blipFill>
            <a:blip r:embed="rId3"/>
            <a:stretch>
              <a:fillRect/>
            </a:stretch>
          </p:blipFill>
          <p:spPr>
            <a:xfrm>
              <a:off x="3418115" y="1930190"/>
              <a:ext cx="3962400" cy="1152525"/>
            </a:xfrm>
            <a:prstGeom prst="rect">
              <a:avLst/>
            </a:prstGeom>
          </p:spPr>
        </p:pic>
        <p:pic>
          <p:nvPicPr>
            <p:cNvPr id="8" name="Picture 7"/>
            <p:cNvPicPr>
              <a:picLocks noChangeAspect="1"/>
            </p:cNvPicPr>
            <p:nvPr/>
          </p:nvPicPr>
          <p:blipFill>
            <a:blip r:embed="rId4"/>
            <a:stretch>
              <a:fillRect/>
            </a:stretch>
          </p:blipFill>
          <p:spPr>
            <a:xfrm>
              <a:off x="5790519" y="3010694"/>
              <a:ext cx="6010275" cy="1981200"/>
            </a:xfrm>
            <a:prstGeom prst="rect">
              <a:avLst/>
            </a:prstGeom>
          </p:spPr>
        </p:pic>
      </p:grpSp>
    </p:spTree>
    <p:extLst>
      <p:ext uri="{BB962C8B-B14F-4D97-AF65-F5344CB8AC3E}">
        <p14:creationId xmlns:p14="http://schemas.microsoft.com/office/powerpoint/2010/main" val="421014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fade">
                                      <p:cBhvr>
                                        <p:cTn id="5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a:t>
                </a:r>
                <a:r>
                  <a:rPr lang="en-US" dirty="0"/>
                  <a:t>– Web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a:xfrm>
            <a:off x="838200" y="1825625"/>
            <a:ext cx="7693478" cy="4351338"/>
          </a:xfrm>
        </p:spPr>
        <p:txBody>
          <a:bodyPr>
            <a:normAutofit/>
          </a:bodyPr>
          <a:lstStyle/>
          <a:p>
            <a:r>
              <a:rPr lang="en-US" dirty="0"/>
              <a:t>Run an answer-type named-entity  tagger on the passages</a:t>
            </a:r>
          </a:p>
          <a:p>
            <a:pPr lvl="1"/>
            <a:r>
              <a:rPr lang="en-US" dirty="0"/>
              <a:t>Each answer type requires a named-entity tagger that detects it</a:t>
            </a:r>
          </a:p>
          <a:p>
            <a:pPr lvl="1"/>
            <a:r>
              <a:rPr lang="en-US" dirty="0"/>
              <a:t>If answer type is CITY, tagger has to tag CITY</a:t>
            </a:r>
          </a:p>
          <a:p>
            <a:r>
              <a:rPr lang="en-US" dirty="0" smtClean="0"/>
              <a:t>Return </a:t>
            </a:r>
            <a:r>
              <a:rPr lang="en-US" dirty="0"/>
              <a:t>the string with the right type:</a:t>
            </a:r>
          </a:p>
          <a:p>
            <a:pPr lvl="1"/>
            <a:r>
              <a:rPr lang="en-US" dirty="0" smtClean="0"/>
              <a:t>How many bones in a human body? (</a:t>
            </a:r>
            <a:r>
              <a:rPr lang="en-US" dirty="0" smtClean="0">
                <a:solidFill>
                  <a:schemeClr val="accent6">
                    <a:lumMod val="75000"/>
                  </a:schemeClr>
                </a:solidFill>
              </a:rPr>
              <a:t>Number</a:t>
            </a:r>
            <a:r>
              <a:rPr lang="en-US" dirty="0" smtClean="0"/>
              <a:t>)</a:t>
            </a:r>
          </a:p>
          <a:p>
            <a:pPr lvl="2"/>
            <a:r>
              <a:rPr lang="en-US" dirty="0" smtClean="0"/>
              <a:t>The human skeleton is the internal framework of the body. It is composed of </a:t>
            </a:r>
            <a:r>
              <a:rPr lang="en-US" dirty="0" smtClean="0">
                <a:solidFill>
                  <a:schemeClr val="accent6">
                    <a:lumMod val="75000"/>
                  </a:schemeClr>
                </a:solidFill>
              </a:rPr>
              <a:t>270 bones</a:t>
            </a:r>
            <a:r>
              <a:rPr lang="en-US" dirty="0" smtClean="0"/>
              <a:t> at birth – this total decreases to </a:t>
            </a:r>
            <a:r>
              <a:rPr lang="en-US" dirty="0" smtClean="0">
                <a:solidFill>
                  <a:schemeClr val="accent6">
                    <a:lumMod val="75000"/>
                  </a:schemeClr>
                </a:solidFill>
              </a:rPr>
              <a:t>206 bones</a:t>
            </a:r>
            <a:r>
              <a:rPr lang="en-US" dirty="0" smtClean="0"/>
              <a:t> by adulthood after some bones have fused together. </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261</a:t>
            </a:fld>
            <a:endParaRPr lang="en-US"/>
          </a:p>
        </p:txBody>
      </p:sp>
      <p:sp>
        <p:nvSpPr>
          <p:cNvPr id="6" name="Rectangle 5"/>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Question Answering [Dan </a:t>
            </a:r>
            <a:r>
              <a:rPr lang="en-US" sz="1600" dirty="0" err="1" smtClean="0">
                <a:solidFill>
                  <a:schemeClr val="accent2">
                    <a:lumMod val="50000"/>
                  </a:schemeClr>
                </a:solidFill>
              </a:rPr>
              <a:t>Jurafsky</a:t>
            </a:r>
            <a:r>
              <a:rPr lang="en-US" sz="1600" dirty="0" smtClean="0">
                <a:solidFill>
                  <a:schemeClr val="accent2">
                    <a:lumMod val="50000"/>
                  </a:schemeClr>
                </a:solidFill>
              </a:rPr>
              <a:t>, Stanford]</a:t>
            </a:r>
            <a:endParaRPr lang="en-US" sz="1600" dirty="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9066847" y="2605257"/>
            <a:ext cx="1495425" cy="2162175"/>
          </a:xfrm>
          <a:prstGeom prst="rect">
            <a:avLst/>
          </a:prstGeom>
        </p:spPr>
      </p:pic>
    </p:spTree>
    <p:extLst>
      <p:ext uri="{BB962C8B-B14F-4D97-AF65-F5344CB8AC3E}">
        <p14:creationId xmlns:p14="http://schemas.microsoft.com/office/powerpoint/2010/main" val="217602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left"/>
                    </m:oMathParaPr>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262</a:t>
            </a:fld>
            <a:endParaRPr lang="en-US"/>
          </a:p>
        </p:txBody>
      </p:sp>
      <p:pic>
        <p:nvPicPr>
          <p:cNvPr id="24" name="Picture 23"/>
          <p:cNvPicPr>
            <a:picLocks noChangeAspect="1"/>
          </p:cNvPicPr>
          <p:nvPr/>
        </p:nvPicPr>
        <p:blipFill>
          <a:blip r:embed="rId3"/>
          <a:stretch>
            <a:fillRect/>
          </a:stretch>
        </p:blipFill>
        <p:spPr>
          <a:xfrm>
            <a:off x="1283627" y="2670606"/>
            <a:ext cx="4504787" cy="2907030"/>
          </a:xfrm>
          <a:prstGeom prst="rect">
            <a:avLst/>
          </a:prstGeom>
        </p:spPr>
      </p:pic>
      <p:pic>
        <p:nvPicPr>
          <p:cNvPr id="25" name="Picture 24"/>
          <p:cNvPicPr>
            <a:picLocks noChangeAspect="1"/>
          </p:cNvPicPr>
          <p:nvPr/>
        </p:nvPicPr>
        <p:blipFill>
          <a:blip r:embed="rId4"/>
          <a:stretch>
            <a:fillRect/>
          </a:stretch>
        </p:blipFill>
        <p:spPr>
          <a:xfrm>
            <a:off x="6233840" y="2592229"/>
            <a:ext cx="4595676" cy="3063784"/>
          </a:xfrm>
          <a:prstGeom prst="rect">
            <a:avLst/>
          </a:prstGeom>
        </p:spPr>
      </p:pic>
      <p:sp>
        <p:nvSpPr>
          <p:cNvPr id="26" name="Rectangle 25"/>
          <p:cNvSpPr/>
          <p:nvPr/>
        </p:nvSpPr>
        <p:spPr>
          <a:xfrm>
            <a:off x="8178506" y="2031723"/>
            <a:ext cx="1725316" cy="523220"/>
          </a:xfrm>
          <a:prstGeom prst="rect">
            <a:avLst/>
          </a:prstGeom>
        </p:spPr>
        <p:txBody>
          <a:bodyPr wrap="square">
            <a:spAutoFit/>
          </a:bodyPr>
          <a:lstStyle/>
          <a:p>
            <a:r>
              <a:rPr lang="en-US" sz="2800" dirty="0">
                <a:solidFill>
                  <a:srgbClr val="FF0000"/>
                </a:solidFill>
              </a:rPr>
              <a:t>Web </a:t>
            </a:r>
            <a:r>
              <a:rPr lang="en-US" sz="2800" dirty="0" err="1">
                <a:solidFill>
                  <a:srgbClr val="FF0000"/>
                </a:solidFill>
              </a:rPr>
              <a:t>QnA</a:t>
            </a:r>
            <a:endParaRPr lang="en-US" sz="2800" dirty="0">
              <a:solidFill>
                <a:srgbClr val="FF0000"/>
              </a:solidFill>
            </a:endParaRPr>
          </a:p>
        </p:txBody>
      </p:sp>
      <p:sp>
        <p:nvSpPr>
          <p:cNvPr id="27" name="Rectangle 26"/>
          <p:cNvSpPr/>
          <p:nvPr/>
        </p:nvSpPr>
        <p:spPr>
          <a:xfrm>
            <a:off x="3387973" y="2043835"/>
            <a:ext cx="1725316" cy="523220"/>
          </a:xfrm>
          <a:prstGeom prst="rect">
            <a:avLst/>
          </a:prstGeom>
        </p:spPr>
        <p:txBody>
          <a:bodyPr wrap="square">
            <a:spAutoFit/>
          </a:bodyPr>
          <a:lstStyle/>
          <a:p>
            <a:r>
              <a:rPr lang="en-US" sz="2800" dirty="0" smtClean="0">
                <a:solidFill>
                  <a:srgbClr val="FF0000"/>
                </a:solidFill>
              </a:rPr>
              <a:t>KB </a:t>
            </a:r>
            <a:r>
              <a:rPr lang="en-US" sz="2800" dirty="0" err="1">
                <a:solidFill>
                  <a:srgbClr val="FF0000"/>
                </a:solidFill>
              </a:rPr>
              <a:t>QnA</a:t>
            </a:r>
            <a:endParaRPr lang="en-US" sz="2800" dirty="0">
              <a:solidFill>
                <a:srgbClr val="FF0000"/>
              </a:solidFill>
            </a:endParaRPr>
          </a:p>
        </p:txBody>
      </p:sp>
    </p:spTree>
    <p:extLst>
      <p:ext uri="{BB962C8B-B14F-4D97-AF65-F5344CB8AC3E}">
        <p14:creationId xmlns:p14="http://schemas.microsoft.com/office/powerpoint/2010/main" val="76453759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 Web-KB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263</a:t>
            </a:fld>
            <a:endParaRPr lang="en-US"/>
          </a:p>
        </p:txBody>
      </p:sp>
      <p:pic>
        <p:nvPicPr>
          <p:cNvPr id="57" name="Picture 56"/>
          <p:cNvPicPr>
            <a:picLocks noChangeAspect="1"/>
          </p:cNvPicPr>
          <p:nvPr/>
        </p:nvPicPr>
        <p:blipFill>
          <a:blip r:embed="rId3"/>
          <a:stretch>
            <a:fillRect/>
          </a:stretch>
        </p:blipFill>
        <p:spPr>
          <a:xfrm>
            <a:off x="3191435" y="1389331"/>
            <a:ext cx="5340243" cy="4694246"/>
          </a:xfrm>
          <a:prstGeom prst="rect">
            <a:avLst/>
          </a:prstGeom>
        </p:spPr>
      </p:pic>
      <p:sp>
        <p:nvSpPr>
          <p:cNvPr id="7" name="Rectangle 6"/>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Open Domain Question and Answering via Semantic Enrichment [Huan Sun, </a:t>
            </a:r>
            <a:r>
              <a:rPr lang="en-US" sz="1600" dirty="0">
                <a:solidFill>
                  <a:schemeClr val="accent2">
                    <a:lumMod val="50000"/>
                  </a:schemeClr>
                </a:solidFill>
              </a:rPr>
              <a:t>et al., </a:t>
            </a:r>
            <a:r>
              <a:rPr lang="en-US" sz="1600" dirty="0" smtClean="0">
                <a:solidFill>
                  <a:schemeClr val="accent2">
                    <a:lumMod val="50000"/>
                  </a:schemeClr>
                </a:solidFill>
              </a:rPr>
              <a:t>WWW 2015]</a:t>
            </a:r>
            <a:endParaRPr lang="en-US" sz="1600" dirty="0">
              <a:solidFill>
                <a:schemeClr val="accent2">
                  <a:lumMod val="50000"/>
                </a:schemeClr>
              </a:solidFill>
            </a:endParaRPr>
          </a:p>
        </p:txBody>
      </p:sp>
    </p:spTree>
    <p:extLst>
      <p:ext uri="{BB962C8B-B14F-4D97-AF65-F5344CB8AC3E}">
        <p14:creationId xmlns:p14="http://schemas.microsoft.com/office/powerpoint/2010/main" val="341203616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 Web-KB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a:xfrm>
            <a:off x="838200" y="1825625"/>
            <a:ext cx="6830085" cy="4351338"/>
          </a:xfrm>
        </p:spPr>
        <p:txBody>
          <a:bodyPr/>
          <a:lstStyle/>
          <a:p>
            <a:r>
              <a:rPr lang="en-US" dirty="0" smtClean="0"/>
              <a:t>Advantages</a:t>
            </a:r>
          </a:p>
          <a:p>
            <a:pPr lvl="1"/>
            <a:r>
              <a:rPr lang="en-US" dirty="0" smtClean="0"/>
              <a:t>Entity Linking: Reduce </a:t>
            </a:r>
            <a:r>
              <a:rPr lang="en-US" dirty="0"/>
              <a:t>redundancy among answer candidates</a:t>
            </a:r>
          </a:p>
          <a:p>
            <a:pPr lvl="1"/>
            <a:endParaRPr lang="en-US" dirty="0" smtClean="0"/>
          </a:p>
          <a:p>
            <a:pPr lvl="1"/>
            <a:r>
              <a:rPr lang="en-US" dirty="0" smtClean="0"/>
              <a:t>Answer </a:t>
            </a:r>
            <a:r>
              <a:rPr lang="en-US" dirty="0"/>
              <a:t>candidates          </a:t>
            </a:r>
            <a:r>
              <a:rPr lang="en-US" dirty="0" smtClean="0"/>
              <a:t>    Freebase </a:t>
            </a:r>
            <a:r>
              <a:rPr lang="en-US" dirty="0"/>
              <a:t>types</a:t>
            </a:r>
          </a:p>
          <a:p>
            <a:pPr lvl="1"/>
            <a:endParaRPr lang="en-US" dirty="0" smtClean="0"/>
          </a:p>
          <a:p>
            <a:pPr lvl="1"/>
            <a:r>
              <a:rPr lang="en-US" dirty="0" smtClean="0"/>
              <a:t>Freebase </a:t>
            </a:r>
            <a:r>
              <a:rPr lang="en-US" dirty="0"/>
              <a:t>information        </a:t>
            </a:r>
            <a:r>
              <a:rPr lang="en-US" dirty="0" smtClean="0"/>
              <a:t>     semantic </a:t>
            </a:r>
            <a:r>
              <a:rPr lang="en-US" dirty="0"/>
              <a:t>features for ranking </a:t>
            </a:r>
            <a:endParaRPr lang="en-US" altLang="en-US" dirty="0"/>
          </a:p>
          <a:p>
            <a:pPr lvl="1">
              <a:defRPr/>
            </a:pPr>
            <a:endParaRPr lang="en-US" dirty="0"/>
          </a:p>
          <a:p>
            <a:pPr lvl="2"/>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264</a:t>
            </a:fld>
            <a:endParaRPr lang="en-US"/>
          </a:p>
        </p:txBody>
      </p:sp>
      <p:pic>
        <p:nvPicPr>
          <p:cNvPr id="57" name="Picture 56"/>
          <p:cNvPicPr>
            <a:picLocks noChangeAspect="1"/>
          </p:cNvPicPr>
          <p:nvPr/>
        </p:nvPicPr>
        <p:blipFill>
          <a:blip r:embed="rId3"/>
          <a:stretch>
            <a:fillRect/>
          </a:stretch>
        </p:blipFill>
        <p:spPr>
          <a:xfrm>
            <a:off x="7602700" y="2178777"/>
            <a:ext cx="3571116" cy="3139126"/>
          </a:xfrm>
          <a:prstGeom prst="rect">
            <a:avLst/>
          </a:prstGeom>
        </p:spPr>
      </p:pic>
      <p:sp>
        <p:nvSpPr>
          <p:cNvPr id="7" name="Rectangle 6"/>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Open Domain Question and Answering via Semantic Enrichment [Huan Sun, </a:t>
            </a:r>
            <a:r>
              <a:rPr lang="en-US" sz="1600" dirty="0">
                <a:solidFill>
                  <a:schemeClr val="accent2">
                    <a:lumMod val="50000"/>
                  </a:schemeClr>
                </a:solidFill>
              </a:rPr>
              <a:t>et al., </a:t>
            </a:r>
            <a:r>
              <a:rPr lang="en-US" sz="1600" dirty="0" smtClean="0">
                <a:solidFill>
                  <a:schemeClr val="accent2">
                    <a:lumMod val="50000"/>
                  </a:schemeClr>
                </a:solidFill>
              </a:rPr>
              <a:t>WWW 2015]</a:t>
            </a:r>
            <a:endParaRPr lang="en-US" sz="1600" dirty="0">
              <a:solidFill>
                <a:schemeClr val="accent2">
                  <a:lumMod val="50000"/>
                </a:schemeClr>
              </a:solidFill>
            </a:endParaRPr>
          </a:p>
        </p:txBody>
      </p:sp>
      <p:sp>
        <p:nvSpPr>
          <p:cNvPr id="9" name="Right Arrow 8"/>
          <p:cNvSpPr/>
          <p:nvPr/>
        </p:nvSpPr>
        <p:spPr bwMode="auto">
          <a:xfrm>
            <a:off x="4383716" y="4330269"/>
            <a:ext cx="638655" cy="117415"/>
          </a:xfrm>
          <a:prstGeom prst="rightArrow">
            <a:avLst>
              <a:gd name="adj1" fmla="val 50000"/>
              <a:gd name="adj2" fmla="val 53927"/>
            </a:avLst>
          </a:prstGeom>
          <a:solidFill>
            <a:schemeClr val="accent6">
              <a:lumMod val="75000"/>
            </a:schemeClr>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a typeface="宋体" pitchFamily="2" charset="-122"/>
            </a:endParaRPr>
          </a:p>
        </p:txBody>
      </p:sp>
      <p:sp>
        <p:nvSpPr>
          <p:cNvPr id="10" name="Right Arrow 9"/>
          <p:cNvSpPr/>
          <p:nvPr/>
        </p:nvSpPr>
        <p:spPr bwMode="auto">
          <a:xfrm>
            <a:off x="4097169" y="3531067"/>
            <a:ext cx="638655" cy="117415"/>
          </a:xfrm>
          <a:prstGeom prst="rightArrow">
            <a:avLst>
              <a:gd name="adj1" fmla="val 50000"/>
              <a:gd name="adj2" fmla="val 53927"/>
            </a:avLst>
          </a:prstGeom>
          <a:solidFill>
            <a:schemeClr val="accent6">
              <a:lumMod val="75000"/>
            </a:schemeClr>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a typeface="宋体" pitchFamily="2" charset="-122"/>
            </a:endParaRPr>
          </a:p>
        </p:txBody>
      </p:sp>
    </p:spTree>
    <p:extLst>
      <p:ext uri="{BB962C8B-B14F-4D97-AF65-F5344CB8AC3E}">
        <p14:creationId xmlns:p14="http://schemas.microsoft.com/office/powerpoint/2010/main" val="71824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 Web-KB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Type detection is modeled latently</a:t>
            </a:r>
            <a:endParaRPr lang="en-US" dirty="0"/>
          </a:p>
        </p:txBody>
      </p:sp>
      <p:sp>
        <p:nvSpPr>
          <p:cNvPr id="4" name="Footer Placeholder 3"/>
          <p:cNvSpPr>
            <a:spLocks noGrp="1"/>
          </p:cNvSpPr>
          <p:nvPr>
            <p:ph type="ftr" sz="quarter" idx="11"/>
          </p:nvPr>
        </p:nvSpPr>
        <p:spPr/>
        <p:txBody>
          <a:bodyPr/>
          <a:lstStyle/>
          <a:p>
            <a:r>
              <a:rPr lang="en-US" dirty="0"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265</a:t>
            </a:fld>
            <a:endParaRPr lang="en-US" dirty="0"/>
          </a:p>
        </p:txBody>
      </p:sp>
      <p:pic>
        <p:nvPicPr>
          <p:cNvPr id="6" name="Picture 5"/>
          <p:cNvPicPr>
            <a:picLocks noChangeAspect="1"/>
          </p:cNvPicPr>
          <p:nvPr/>
        </p:nvPicPr>
        <p:blipFill>
          <a:blip r:embed="rId3"/>
          <a:stretch>
            <a:fillRect/>
          </a:stretch>
        </p:blipFill>
        <p:spPr>
          <a:xfrm>
            <a:off x="1250133" y="2247107"/>
            <a:ext cx="4114800" cy="3552825"/>
          </a:xfrm>
          <a:prstGeom prst="rect">
            <a:avLst/>
          </a:prstGeom>
        </p:spPr>
      </p:pic>
      <mc:AlternateContent xmlns:mc="http://schemas.openxmlformats.org/markup-compatibility/2006" xmlns:a14="http://schemas.microsoft.com/office/drawing/2010/main">
        <mc:Choice Requires="a14">
          <p:sp>
            <p:nvSpPr>
              <p:cNvPr id="7" name="TextBox 4"/>
              <p:cNvSpPr txBox="1">
                <a:spLocks noChangeArrowheads="1"/>
              </p:cNvSpPr>
              <p:nvPr/>
            </p:nvSpPr>
            <p:spPr bwMode="auto">
              <a:xfrm>
                <a:off x="5568636" y="2247107"/>
                <a:ext cx="4648200" cy="738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gn="l" eaLnBrk="0" hangingPunct="0">
                  <a:spcBef>
                    <a:spcPct val="20000"/>
                  </a:spcBef>
                  <a:buClr>
                    <a:schemeClr val="accent2"/>
                  </a:buClr>
                  <a:buFont typeface="Wingdings" pitchFamily="2" charset="2"/>
                  <a:buChar char="o"/>
                  <a:defRPr sz="2400">
                    <a:solidFill>
                      <a:schemeClr val="tx1"/>
                    </a:solidFill>
                    <a:latin typeface="Arial" charset="0"/>
                    <a:ea typeface="宋体" pitchFamily="2" charset="-122"/>
                  </a:defRPr>
                </a:lvl1pPr>
                <a:lvl2pPr marL="742950" indent="-285750" algn="l" eaLnBrk="0" hangingPunct="0">
                  <a:spcBef>
                    <a:spcPct val="20000"/>
                  </a:spcBef>
                  <a:buClr>
                    <a:schemeClr val="accent2"/>
                  </a:buClr>
                  <a:buFont typeface="Wingdings" pitchFamily="2" charset="2"/>
                  <a:buChar char="n"/>
                  <a:defRPr sz="2000">
                    <a:solidFill>
                      <a:schemeClr val="tx1"/>
                    </a:solidFill>
                    <a:latin typeface="Arial" charset="0"/>
                    <a:ea typeface="宋体" pitchFamily="2" charset="-122"/>
                  </a:defRPr>
                </a:lvl2pPr>
                <a:lvl3pPr marL="1143000" indent="-228600" algn="l" eaLnBrk="0" hangingPunct="0">
                  <a:spcBef>
                    <a:spcPct val="20000"/>
                  </a:spcBef>
                  <a:buClr>
                    <a:schemeClr val="accent2"/>
                  </a:buClr>
                  <a:buFont typeface="Wingdings" pitchFamily="2" charset="2"/>
                  <a:buChar char="o"/>
                  <a:defRPr>
                    <a:solidFill>
                      <a:schemeClr val="tx1"/>
                    </a:solidFill>
                    <a:latin typeface="Arial" charset="0"/>
                    <a:ea typeface="宋体" pitchFamily="2" charset="-122"/>
                  </a:defRPr>
                </a:lvl3pPr>
                <a:lvl4pPr marL="1600200" indent="-228600" algn="l" eaLnBrk="0" hangingPunct="0">
                  <a:spcBef>
                    <a:spcPct val="20000"/>
                  </a:spcBef>
                  <a:buClr>
                    <a:schemeClr val="accent2"/>
                  </a:buClr>
                  <a:buFont typeface="Wingdings" pitchFamily="2" charset="2"/>
                  <a:buChar char="n"/>
                  <a:defRPr>
                    <a:solidFill>
                      <a:schemeClr val="tx1"/>
                    </a:solidFill>
                    <a:latin typeface="Arial" charset="0"/>
                    <a:ea typeface="宋体" pitchFamily="2" charset="-122"/>
                  </a:defRPr>
                </a:lvl4pPr>
                <a:lvl5pPr marL="2057400" indent="-228600" algn="l" eaLnBrk="0" hangingPunct="0">
                  <a:spcBef>
                    <a:spcPct val="25000"/>
                  </a:spcBef>
                  <a:buClr>
                    <a:schemeClr val="accent2"/>
                  </a:buClr>
                  <a:buFont typeface="Wingdings" pitchFamily="2" charset="2"/>
                  <a:buChar char="§"/>
                  <a:defRPr>
                    <a:solidFill>
                      <a:schemeClr val="tx1"/>
                    </a:solidFill>
                    <a:latin typeface="Arial"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9pPr>
              </a:lstStyle>
              <a:p>
                <a:pPr marL="0" lvl="2" indent="0" eaLnBrk="1" hangingPunct="1">
                  <a:spcBef>
                    <a:spcPct val="0"/>
                  </a:spcBef>
                  <a:buClrTx/>
                  <a:buNone/>
                </a:pPr>
                <a:r>
                  <a:rPr lang="en-US" altLang="en-US" sz="1800" dirty="0">
                    <a:latin typeface="Verdana" pitchFamily="34" charset="0"/>
                  </a:rPr>
                  <a:t>The likelihood of observing </a:t>
                </a:r>
                <a:r>
                  <a:rPr lang="en-US" altLang="en-US" sz="1800" dirty="0" smtClean="0">
                    <a:latin typeface="Verdana" pitchFamily="34" charset="0"/>
                  </a:rPr>
                  <a:t>a question </a:t>
                </a:r>
                <a14:m>
                  <m:oMath xmlns:m="http://schemas.openxmlformats.org/officeDocument/2006/math">
                    <m:r>
                      <a:rPr lang="en-US" altLang="en-US" sz="2400" b="1" i="1" dirty="0" smtClean="0">
                        <a:latin typeface="Cambria Math" panose="02040503050406030204" pitchFamily="18" charset="0"/>
                      </a:rPr>
                      <m:t>𝒒</m:t>
                    </m:r>
                    <m:r>
                      <a:rPr lang="en-US" altLang="en-US" sz="1800" b="1" i="1" dirty="0">
                        <a:latin typeface="Cambria Math" panose="02040503050406030204" pitchFamily="18" charset="0"/>
                      </a:rPr>
                      <m:t> </m:t>
                    </m:r>
                  </m:oMath>
                </a14:m>
                <a:r>
                  <a:rPr lang="en-US" altLang="en-US" sz="1800" dirty="0" smtClean="0">
                    <a:latin typeface="Verdana" pitchFamily="34" charset="0"/>
                  </a:rPr>
                  <a:t>and its answer types </a:t>
                </a:r>
                <a14:m>
                  <m:oMath xmlns:m="http://schemas.openxmlformats.org/officeDocument/2006/math">
                    <m:r>
                      <a:rPr lang="en-US" altLang="en-US" sz="2400" b="1" i="1" dirty="0" smtClean="0">
                        <a:latin typeface="Cambria Math" panose="02040503050406030204" pitchFamily="18" charset="0"/>
                      </a:rPr>
                      <m:t>𝒕</m:t>
                    </m:r>
                    <m:r>
                      <a:rPr lang="en-US" altLang="en-US" sz="1600" i="1" dirty="0" smtClean="0">
                        <a:latin typeface="Cambria Math" panose="02040503050406030204" pitchFamily="18" charset="0"/>
                      </a:rPr>
                      <m:t>𝑎</m:t>
                    </m:r>
                  </m:oMath>
                </a14:m>
                <a:r>
                  <a:rPr lang="en-US" altLang="en-US" sz="1800" dirty="0" smtClean="0">
                    <a:latin typeface="Verdana" pitchFamily="34" charset="0"/>
                  </a:rPr>
                  <a:t> </a:t>
                </a:r>
                <a:r>
                  <a:rPr lang="en-US" altLang="en-US" sz="1800" dirty="0">
                    <a:latin typeface="Verdana" pitchFamily="34" charset="0"/>
                  </a:rPr>
                  <a:t>as:</a:t>
                </a:r>
              </a:p>
            </p:txBody>
          </p:sp>
        </mc:Choice>
        <mc:Fallback xmlns="">
          <p:sp>
            <p:nvSpPr>
              <p:cNvPr id="7" name="TextBox 4"/>
              <p:cNvSpPr txBox="1">
                <a:spLocks noRot="1" noChangeAspect="1" noMove="1" noResize="1" noEditPoints="1" noAdjustHandles="1" noChangeArrowheads="1" noChangeShapeType="1" noTextEdit="1"/>
              </p:cNvSpPr>
              <p:nvPr/>
            </p:nvSpPr>
            <p:spPr bwMode="auto">
              <a:xfrm>
                <a:off x="5568636" y="2247107"/>
                <a:ext cx="4648200" cy="738664"/>
              </a:xfrm>
              <a:prstGeom prst="rect">
                <a:avLst/>
              </a:prstGeom>
              <a:blipFill rotWithShape="0">
                <a:blip r:embed="rId4"/>
                <a:stretch>
                  <a:fillRect l="-1048" t="-4959" r="-786" b="-90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2000" contrast="70000"/>
                    </a14:imgEffect>
                  </a14:imgLayer>
                </a14:imgProps>
              </a:ext>
              <a:ext uri="{28A0092B-C50C-407E-A947-70E740481C1C}">
                <a14:useLocalDpi xmlns:a14="http://schemas.microsoft.com/office/drawing/2010/main" val="0"/>
              </a:ext>
            </a:extLst>
          </a:blip>
          <a:srcRect/>
          <a:stretch>
            <a:fillRect/>
          </a:stretch>
        </p:blipFill>
        <p:spPr bwMode="auto">
          <a:xfrm>
            <a:off x="6023572" y="3080006"/>
            <a:ext cx="3917133" cy="125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568636" y="4350549"/>
            <a:ext cx="3676617" cy="400110"/>
          </a:xfrm>
          <a:prstGeom prst="rect">
            <a:avLst/>
          </a:prstGeom>
          <a:noFill/>
        </p:spPr>
        <p:txBody>
          <a:bodyPr wrap="square" rtlCol="0">
            <a:spAutoFit/>
          </a:bodyPr>
          <a:lstStyle/>
          <a:p>
            <a:r>
              <a:rPr lang="en-US" dirty="0" err="1" smtClean="0"/>
              <a:t>Variational</a:t>
            </a:r>
            <a:r>
              <a:rPr lang="en-US" dirty="0" smtClean="0"/>
              <a:t> EM to optimize</a:t>
            </a:r>
            <a:endParaRPr lang="en-US" dirty="0"/>
          </a:p>
        </p:txBody>
      </p:sp>
      <p:pic>
        <p:nvPicPr>
          <p:cNvPr id="10" name="Picture 8"/>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4000" contrast="70000"/>
                    </a14:imgEffect>
                  </a14:imgLayer>
                </a14:imgProps>
              </a:ext>
              <a:ext uri="{28A0092B-C50C-407E-A947-70E740481C1C}">
                <a14:useLocalDpi xmlns:a14="http://schemas.microsoft.com/office/drawing/2010/main" val="0"/>
              </a:ext>
            </a:extLst>
          </a:blip>
          <a:srcRect/>
          <a:stretch>
            <a:fillRect/>
          </a:stretch>
        </p:blipFill>
        <p:spPr bwMode="auto">
          <a:xfrm>
            <a:off x="6031379" y="4806772"/>
            <a:ext cx="3722714" cy="125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Open Domain Question and Answering via Semantic Enrichment [Huan Sun, </a:t>
            </a:r>
            <a:r>
              <a:rPr lang="en-US" sz="1600" dirty="0">
                <a:solidFill>
                  <a:schemeClr val="accent2">
                    <a:lumMod val="50000"/>
                  </a:schemeClr>
                </a:solidFill>
              </a:rPr>
              <a:t>et al., </a:t>
            </a:r>
            <a:r>
              <a:rPr lang="en-US" sz="1600" dirty="0" smtClean="0">
                <a:solidFill>
                  <a:schemeClr val="accent2">
                    <a:lumMod val="50000"/>
                  </a:schemeClr>
                </a:solidFill>
              </a:rPr>
              <a:t>WWW 2015]</a:t>
            </a:r>
            <a:endParaRPr lang="en-US" sz="1600" dirty="0">
              <a:solidFill>
                <a:schemeClr val="accent2">
                  <a:lumMod val="50000"/>
                </a:schemeClr>
              </a:solidFill>
            </a:endParaRPr>
          </a:p>
        </p:txBody>
      </p:sp>
    </p:spTree>
    <p:extLst>
      <p:ext uri="{BB962C8B-B14F-4D97-AF65-F5344CB8AC3E}">
        <p14:creationId xmlns:p14="http://schemas.microsoft.com/office/powerpoint/2010/main" val="4066286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err="1">
                        <a:latin typeface="Cambria Math" panose="02040503050406030204" pitchFamily="18" charset="0"/>
                      </a:rPr>
                      <m:t>|</m:t>
                    </m:r>
                    <m:r>
                      <a:rPr lang="en-US" i="1" dirty="0" err="1">
                        <a:latin typeface="Cambria Math" panose="02040503050406030204" pitchFamily="18" charset="0"/>
                      </a:rPr>
                      <m:t>𝑞𝑢𝑒𝑟𝑦</m:t>
                    </m:r>
                    <m:r>
                      <a:rPr lang="en-US" i="1" dirty="0">
                        <a:latin typeface="Cambria Math" panose="02040503050406030204" pitchFamily="18" charset="0"/>
                      </a:rPr>
                      <m:t>)</m:t>
                    </m:r>
                  </m:oMath>
                </a14:m>
                <a:r>
                  <a:rPr lang="en-US" dirty="0" smtClean="0"/>
                  <a:t> – Web-KB </a:t>
                </a:r>
                <a:r>
                  <a:rPr lang="en-US" dirty="0" err="1"/>
                  <a:t>QnA</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smtClean="0"/>
              <a:t>Experiments</a:t>
            </a:r>
          </a:p>
          <a:p>
            <a:pPr lvl="1"/>
            <a:r>
              <a:rPr lang="en-US" dirty="0" smtClean="0"/>
              <a:t>Search Queries</a:t>
            </a:r>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266</a:t>
            </a:fld>
            <a:endParaRPr lang="en-US"/>
          </a:p>
        </p:txBody>
      </p:sp>
      <p:sp>
        <p:nvSpPr>
          <p:cNvPr id="6" name="Rectangle 5"/>
          <p:cNvSpPr/>
          <p:nvPr/>
        </p:nvSpPr>
        <p:spPr>
          <a:xfrm>
            <a:off x="838199" y="6017796"/>
            <a:ext cx="10384970" cy="338554"/>
          </a:xfrm>
          <a:prstGeom prst="rect">
            <a:avLst/>
          </a:prstGeom>
        </p:spPr>
        <p:txBody>
          <a:bodyPr wrap="square">
            <a:spAutoFit/>
          </a:bodyPr>
          <a:lstStyle/>
          <a:p>
            <a:pPr algn="ctr"/>
            <a:r>
              <a:rPr lang="en-US" sz="1600" dirty="0" smtClean="0">
                <a:solidFill>
                  <a:schemeClr val="accent2">
                    <a:lumMod val="50000"/>
                  </a:schemeClr>
                </a:solidFill>
              </a:rPr>
              <a:t>Open Domain Question and Answering via Semantic Enrichment [Huan Sun, </a:t>
            </a:r>
            <a:r>
              <a:rPr lang="en-US" sz="1600" dirty="0">
                <a:solidFill>
                  <a:schemeClr val="accent2">
                    <a:lumMod val="50000"/>
                  </a:schemeClr>
                </a:solidFill>
              </a:rPr>
              <a:t>et al., </a:t>
            </a:r>
            <a:r>
              <a:rPr lang="en-US" sz="1600" dirty="0" smtClean="0">
                <a:solidFill>
                  <a:schemeClr val="accent2">
                    <a:lumMod val="50000"/>
                  </a:schemeClr>
                </a:solidFill>
              </a:rPr>
              <a:t>WWW 2015]</a:t>
            </a:r>
            <a:endParaRPr lang="en-US" sz="1600" dirty="0">
              <a:solidFill>
                <a:schemeClr val="accent2">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654074818"/>
              </p:ext>
            </p:extLst>
          </p:nvPr>
        </p:nvGraphicFramePr>
        <p:xfrm>
          <a:off x="2276516" y="3132541"/>
          <a:ext cx="7239000" cy="1810447"/>
        </p:xfrm>
        <a:graphic>
          <a:graphicData uri="http://schemas.openxmlformats.org/drawingml/2006/table">
            <a:tbl>
              <a:tblPr/>
              <a:tblGrid>
                <a:gridCol w="2186781"/>
                <a:gridCol w="1131094"/>
                <a:gridCol w="1274052"/>
                <a:gridCol w="1245774"/>
                <a:gridCol w="1401299"/>
              </a:tblGrid>
              <a:tr h="652462">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rgbClr val="FFFFFF"/>
                        </a:solidFill>
                        <a:effectLst/>
                        <a:latin typeface="Arial" pitchFamily="34" charset="0"/>
                        <a:ea typeface="宋体" pitchFamily="2" charset="-122"/>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Arial" pitchFamily="34" charset="0"/>
                          <a:ea typeface="宋体" pitchFamily="2" charset="-122"/>
                        </a:rPr>
                        <a:t>MRR</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Arial" pitchFamily="34" charset="0"/>
                          <a:ea typeface="宋体" pitchFamily="2" charset="-122"/>
                        </a:rPr>
                        <a:t>Precision</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Arial" pitchFamily="34" charset="0"/>
                          <a:ea typeface="宋体" pitchFamily="2" charset="-122"/>
                        </a:rPr>
                        <a:t>Recall</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Arial" pitchFamily="34" charset="0"/>
                          <a:ea typeface="宋体" pitchFamily="2" charset="-122"/>
                        </a:rPr>
                        <a:t>F</a:t>
                      </a:r>
                      <a:r>
                        <a:rPr kumimoji="0" lang="en-US" altLang="zh-CN" sz="1400" b="1" i="0" u="none" strike="noStrike" cap="none" normalizeH="0" baseline="0" dirty="0" smtClean="0">
                          <a:ln>
                            <a:noFill/>
                          </a:ln>
                          <a:solidFill>
                            <a:srgbClr val="FFFFFF"/>
                          </a:solidFill>
                          <a:effectLst/>
                          <a:latin typeface="Arial" pitchFamily="34" charset="0"/>
                          <a:ea typeface="宋体" pitchFamily="2" charset="-122"/>
                        </a:rPr>
                        <a:t>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r>
              <a:tr h="374214">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err="1" smtClean="0">
                          <a:ln>
                            <a:noFill/>
                          </a:ln>
                          <a:solidFill>
                            <a:srgbClr val="211AA6"/>
                          </a:solidFill>
                          <a:effectLst/>
                          <a:latin typeface="Arial" pitchFamily="34" charset="0"/>
                          <a:ea typeface="宋体" pitchFamily="2" charset="-122"/>
                        </a:rPr>
                        <a:t>QuASE</a:t>
                      </a:r>
                      <a:endParaRPr kumimoji="0" lang="en-US" altLang="zh-CN" sz="1600" b="1" i="0" u="none" strike="noStrike" cap="none" normalizeH="0" baseline="0" dirty="0" smtClean="0">
                        <a:ln>
                          <a:noFill/>
                        </a:ln>
                        <a:solidFill>
                          <a:srgbClr val="211AA6"/>
                        </a:solidFill>
                        <a:effectLst/>
                        <a:latin typeface="Arial" pitchFamily="34" charset="0"/>
                        <a:ea typeface="宋体" pitchFamily="2" charset="-122"/>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211AA6"/>
                          </a:solidFill>
                          <a:effectLst/>
                          <a:latin typeface="Arial" pitchFamily="34" charset="0"/>
                          <a:ea typeface="宋体" pitchFamily="2" charset="-122"/>
                        </a:rPr>
                        <a:t>0.6402</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211AA6"/>
                          </a:solidFill>
                          <a:effectLst/>
                          <a:latin typeface="Arial" pitchFamily="34" charset="0"/>
                          <a:ea typeface="宋体" pitchFamily="2" charset="-122"/>
                        </a:rPr>
                        <a:t>0.5962</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211AA6"/>
                          </a:solidFill>
                          <a:effectLst/>
                          <a:latin typeface="Arial" pitchFamily="34" charset="0"/>
                          <a:ea typeface="宋体" pitchFamily="2" charset="-122"/>
                        </a:rPr>
                        <a:t>0.5691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211AA6"/>
                          </a:solidFill>
                          <a:effectLst/>
                          <a:latin typeface="Arial" pitchFamily="34" charset="0"/>
                          <a:ea typeface="宋体" pitchFamily="2" charset="-122"/>
                        </a:rPr>
                        <a:t>0.5823</a:t>
                      </a:r>
                      <a:endParaRPr kumimoji="0" lang="en-US" altLang="zh-CN" sz="1800" b="1" i="0" u="none" strike="noStrike" cap="none" normalizeH="0" baseline="0" dirty="0" smtClean="0">
                        <a:ln>
                          <a:noFill/>
                        </a:ln>
                        <a:solidFill>
                          <a:srgbClr val="211AA6"/>
                        </a:solidFill>
                        <a:effectLst/>
                        <a:latin typeface="Arial" pitchFamily="34" charset="0"/>
                        <a:ea typeface="宋体" pitchFamily="2" charset="-122"/>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402043">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Arial" pitchFamily="34" charset="0"/>
                          <a:ea typeface="宋体" pitchFamily="2" charset="-122"/>
                        </a:rPr>
                        <a:t>AskMSR</a:t>
                      </a:r>
                      <a:r>
                        <a:rPr kumimoji="0" lang="en-US" altLang="zh-CN" sz="1600" b="0" i="0" u="none" strike="noStrike" cap="none" normalizeH="0" baseline="0" dirty="0" smtClean="0">
                          <a:ln>
                            <a:noFill/>
                          </a:ln>
                          <a:solidFill>
                            <a:schemeClr val="tx1"/>
                          </a:solidFill>
                          <a:effectLst/>
                          <a:latin typeface="Arial" pitchFamily="34" charset="0"/>
                          <a:ea typeface="宋体" pitchFamily="2" charset="-122"/>
                        </a:rPr>
                        <a:t>+</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rPr>
                        <a:t>0.5337</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rPr>
                        <a:t>0.3782</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rPr>
                        <a:t>0.3760</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algn="l" eaLnBrk="0" hangingPunct="0">
                        <a:spcBef>
                          <a:spcPct val="20000"/>
                        </a:spcBef>
                        <a:buClr>
                          <a:schemeClr val="accent2"/>
                        </a:buClr>
                        <a:buFont typeface="Wingdings" pitchFamily="2" charset="2"/>
                        <a:defRPr sz="2000">
                          <a:solidFill>
                            <a:schemeClr val="tx1"/>
                          </a:solidFill>
                          <a:latin typeface="Arial" pitchFamily="34" charset="0"/>
                          <a:ea typeface="宋体" pitchFamily="2" charset="-122"/>
                        </a:defRPr>
                      </a:lvl1pPr>
                      <a:lvl2pPr marL="742950" indent="-285750" algn="l" eaLnBrk="0" hangingPunct="0">
                        <a:spcBef>
                          <a:spcPct val="20000"/>
                        </a:spcBef>
                        <a:buClr>
                          <a:schemeClr val="accent2"/>
                        </a:buClr>
                        <a:buFont typeface="Wingdings" pitchFamily="2" charset="2"/>
                        <a:defRPr>
                          <a:solidFill>
                            <a:schemeClr val="tx1"/>
                          </a:solidFill>
                          <a:latin typeface="Arial" pitchFamily="34" charset="0"/>
                          <a:ea typeface="宋体" pitchFamily="2" charset="-122"/>
                        </a:defRPr>
                      </a:lvl2pPr>
                      <a:lvl3pPr marL="11430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3pPr>
                      <a:lvl4pPr marL="1600200" indent="-228600" algn="l" eaLnBrk="0" hangingPunct="0">
                        <a:spcBef>
                          <a:spcPct val="20000"/>
                        </a:spcBef>
                        <a:buClr>
                          <a:schemeClr val="accent2"/>
                        </a:buClr>
                        <a:buFont typeface="Wingdings" pitchFamily="2" charset="2"/>
                        <a:defRPr sz="1600">
                          <a:solidFill>
                            <a:schemeClr val="tx1"/>
                          </a:solidFill>
                          <a:latin typeface="Arial" pitchFamily="34" charset="0"/>
                          <a:ea typeface="宋体" pitchFamily="2" charset="-122"/>
                        </a:defRPr>
                      </a:lvl4pPr>
                      <a:lvl5pPr marL="2057400" indent="-228600" algn="l" eaLnBrk="0" hangingPunct="0">
                        <a:spcBef>
                          <a:spcPct val="25000"/>
                        </a:spcBef>
                        <a:buClr>
                          <a:schemeClr val="accent2"/>
                        </a:buClr>
                        <a:buFont typeface="Wingdings" pitchFamily="2" charset="2"/>
                        <a:defRPr sz="1600">
                          <a:solidFill>
                            <a:schemeClr val="tx1"/>
                          </a:solidFill>
                          <a:latin typeface="Arial" pitchFamily="34"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defRPr sz="16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rPr>
                        <a:t>0.3771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3817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Arial" pitchFamily="34" charset="0"/>
                          <a:ea typeface="宋体" pitchFamily="2" charset="-122"/>
                        </a:rPr>
                        <a:t>SEMPRE</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rPr>
                        <a:t>0.2372</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rPr>
                        <a:t>0.2646</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rPr>
                        <a:t>0.1940</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pitchFamily="2" charset="-122"/>
                        </a:rPr>
                        <a:t>0.2239</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bl>
          </a:graphicData>
        </a:graphic>
      </p:graphicFrame>
      <p:sp>
        <p:nvSpPr>
          <p:cNvPr id="8" name="TextBox 12"/>
          <p:cNvSpPr txBox="1">
            <a:spLocks noChangeArrowheads="1"/>
          </p:cNvSpPr>
          <p:nvPr/>
        </p:nvSpPr>
        <p:spPr bwMode="auto">
          <a:xfrm>
            <a:off x="1960830" y="3083459"/>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Font typeface="Wingdings" pitchFamily="2" charset="2"/>
              <a:buChar char="o"/>
              <a:defRPr sz="2400">
                <a:solidFill>
                  <a:schemeClr val="tx1"/>
                </a:solidFill>
                <a:latin typeface="Arial" charset="0"/>
                <a:ea typeface="宋体" pitchFamily="2" charset="-122"/>
              </a:defRPr>
            </a:lvl1pPr>
            <a:lvl2pPr marL="742950" indent="-285750" algn="l" eaLnBrk="0" hangingPunct="0">
              <a:spcBef>
                <a:spcPct val="20000"/>
              </a:spcBef>
              <a:buClr>
                <a:schemeClr val="accent2"/>
              </a:buClr>
              <a:buFont typeface="Wingdings" pitchFamily="2" charset="2"/>
              <a:buChar char="n"/>
              <a:defRPr sz="2000">
                <a:solidFill>
                  <a:schemeClr val="tx1"/>
                </a:solidFill>
                <a:latin typeface="Arial" charset="0"/>
                <a:ea typeface="宋体" pitchFamily="2" charset="-122"/>
              </a:defRPr>
            </a:lvl2pPr>
            <a:lvl3pPr marL="1143000" indent="-228600" algn="l" eaLnBrk="0" hangingPunct="0">
              <a:spcBef>
                <a:spcPct val="20000"/>
              </a:spcBef>
              <a:buClr>
                <a:schemeClr val="accent2"/>
              </a:buClr>
              <a:buFont typeface="Wingdings" pitchFamily="2" charset="2"/>
              <a:buChar char="o"/>
              <a:defRPr>
                <a:solidFill>
                  <a:schemeClr val="tx1"/>
                </a:solidFill>
                <a:latin typeface="Arial" charset="0"/>
                <a:ea typeface="宋体" pitchFamily="2" charset="-122"/>
              </a:defRPr>
            </a:lvl3pPr>
            <a:lvl4pPr marL="1600200" indent="-228600" algn="l" eaLnBrk="0" hangingPunct="0">
              <a:spcBef>
                <a:spcPct val="20000"/>
              </a:spcBef>
              <a:buClr>
                <a:schemeClr val="accent2"/>
              </a:buClr>
              <a:buFont typeface="Wingdings" pitchFamily="2" charset="2"/>
              <a:buChar char="n"/>
              <a:defRPr>
                <a:solidFill>
                  <a:schemeClr val="tx1"/>
                </a:solidFill>
                <a:latin typeface="Arial" charset="0"/>
                <a:ea typeface="宋体" pitchFamily="2" charset="-122"/>
              </a:defRPr>
            </a:lvl4pPr>
            <a:lvl5pPr marL="2057400" indent="-228600" algn="l" eaLnBrk="0" hangingPunct="0">
              <a:spcBef>
                <a:spcPct val="25000"/>
              </a:spcBef>
              <a:buClr>
                <a:schemeClr val="accent2"/>
              </a:buClr>
              <a:buFont typeface="Wingdings" pitchFamily="2" charset="2"/>
              <a:buChar char="§"/>
              <a:defRPr>
                <a:solidFill>
                  <a:schemeClr val="tx1"/>
                </a:solidFill>
                <a:latin typeface="Arial"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9pPr>
          </a:lstStyle>
          <a:p>
            <a:pPr algn="ctr" eaLnBrk="1" hangingPunct="1">
              <a:spcBef>
                <a:spcPct val="0"/>
              </a:spcBef>
              <a:buClrTx/>
              <a:buFontTx/>
              <a:buNone/>
            </a:pPr>
            <a:r>
              <a:rPr lang="en-US" altLang="en-US" sz="1600" b="1" dirty="0">
                <a:solidFill>
                  <a:schemeClr val="bg1"/>
                </a:solidFill>
                <a:latin typeface="Verdana" pitchFamily="34" charset="0"/>
              </a:rPr>
              <a:t>Systems</a:t>
            </a:r>
            <a:endParaRPr lang="en-US" altLang="en-US" sz="2000" b="1" dirty="0">
              <a:solidFill>
                <a:schemeClr val="bg1"/>
              </a:solidFill>
              <a:latin typeface="Verdana" pitchFamily="34" charset="0"/>
            </a:endParaRPr>
          </a:p>
        </p:txBody>
      </p:sp>
      <p:sp>
        <p:nvSpPr>
          <p:cNvPr id="9" name="TextBox 13"/>
          <p:cNvSpPr txBox="1">
            <a:spLocks noChangeArrowheads="1"/>
          </p:cNvSpPr>
          <p:nvPr/>
        </p:nvSpPr>
        <p:spPr bwMode="auto">
          <a:xfrm>
            <a:off x="2875230" y="2854859"/>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Font typeface="Wingdings" pitchFamily="2" charset="2"/>
              <a:buChar char="o"/>
              <a:defRPr sz="2400">
                <a:solidFill>
                  <a:schemeClr val="tx1"/>
                </a:solidFill>
                <a:latin typeface="Arial" charset="0"/>
                <a:ea typeface="宋体" pitchFamily="2" charset="-122"/>
              </a:defRPr>
            </a:lvl1pPr>
            <a:lvl2pPr marL="742950" indent="-285750" algn="l" eaLnBrk="0" hangingPunct="0">
              <a:spcBef>
                <a:spcPct val="20000"/>
              </a:spcBef>
              <a:buClr>
                <a:schemeClr val="accent2"/>
              </a:buClr>
              <a:buFont typeface="Wingdings" pitchFamily="2" charset="2"/>
              <a:buChar char="n"/>
              <a:defRPr sz="2000">
                <a:solidFill>
                  <a:schemeClr val="tx1"/>
                </a:solidFill>
                <a:latin typeface="Arial" charset="0"/>
                <a:ea typeface="宋体" pitchFamily="2" charset="-122"/>
              </a:defRPr>
            </a:lvl2pPr>
            <a:lvl3pPr marL="1143000" indent="-228600" algn="l" eaLnBrk="0" hangingPunct="0">
              <a:spcBef>
                <a:spcPct val="20000"/>
              </a:spcBef>
              <a:buClr>
                <a:schemeClr val="accent2"/>
              </a:buClr>
              <a:buFont typeface="Wingdings" pitchFamily="2" charset="2"/>
              <a:buChar char="o"/>
              <a:defRPr>
                <a:solidFill>
                  <a:schemeClr val="tx1"/>
                </a:solidFill>
                <a:latin typeface="Arial" charset="0"/>
                <a:ea typeface="宋体" pitchFamily="2" charset="-122"/>
              </a:defRPr>
            </a:lvl3pPr>
            <a:lvl4pPr marL="1600200" indent="-228600" algn="l" eaLnBrk="0" hangingPunct="0">
              <a:spcBef>
                <a:spcPct val="20000"/>
              </a:spcBef>
              <a:buClr>
                <a:schemeClr val="accent2"/>
              </a:buClr>
              <a:buFont typeface="Wingdings" pitchFamily="2" charset="2"/>
              <a:buChar char="n"/>
              <a:defRPr>
                <a:solidFill>
                  <a:schemeClr val="tx1"/>
                </a:solidFill>
                <a:latin typeface="Arial" charset="0"/>
                <a:ea typeface="宋体" pitchFamily="2" charset="-122"/>
              </a:defRPr>
            </a:lvl4pPr>
            <a:lvl5pPr marL="2057400" indent="-228600" algn="l" eaLnBrk="0" hangingPunct="0">
              <a:spcBef>
                <a:spcPct val="25000"/>
              </a:spcBef>
              <a:buClr>
                <a:schemeClr val="accent2"/>
              </a:buClr>
              <a:buFont typeface="Wingdings" pitchFamily="2" charset="2"/>
              <a:buChar char="§"/>
              <a:defRPr>
                <a:solidFill>
                  <a:schemeClr val="tx1"/>
                </a:solidFill>
                <a:latin typeface="Arial" charset="0"/>
                <a:ea typeface="宋体" pitchFamily="2" charset="-122"/>
              </a:defRPr>
            </a:lvl5pPr>
            <a:lvl6pPr marL="25146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6pPr>
            <a:lvl7pPr marL="29718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7pPr>
            <a:lvl8pPr marL="34290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8pPr>
            <a:lvl9pPr marL="3886200" indent="-228600" eaLnBrk="0" fontAlgn="base" hangingPunct="0">
              <a:spcBef>
                <a:spcPct val="25000"/>
              </a:spcBef>
              <a:spcAft>
                <a:spcPct val="0"/>
              </a:spcAft>
              <a:buClr>
                <a:schemeClr val="accent2"/>
              </a:buClr>
              <a:buFont typeface="Wingdings" pitchFamily="2" charset="2"/>
              <a:buChar char="§"/>
              <a:defRPr>
                <a:solidFill>
                  <a:schemeClr val="tx1"/>
                </a:solidFill>
                <a:latin typeface="Arial" charset="0"/>
                <a:ea typeface="宋体" pitchFamily="2" charset="-122"/>
              </a:defRPr>
            </a:lvl9pPr>
          </a:lstStyle>
          <a:p>
            <a:pPr algn="ctr" eaLnBrk="1" hangingPunct="1">
              <a:spcBef>
                <a:spcPct val="0"/>
              </a:spcBef>
              <a:buClrTx/>
              <a:buFontTx/>
              <a:buNone/>
            </a:pPr>
            <a:r>
              <a:rPr lang="en-US" altLang="en-US" sz="1600" b="1" dirty="0">
                <a:solidFill>
                  <a:schemeClr val="bg1"/>
                </a:solidFill>
                <a:latin typeface="Verdana" pitchFamily="34" charset="0"/>
              </a:rPr>
              <a:t>Measure</a:t>
            </a:r>
            <a:endParaRPr lang="en-US" altLang="en-US" sz="2000" b="1" dirty="0">
              <a:solidFill>
                <a:schemeClr val="bg1"/>
              </a:solidFill>
              <a:latin typeface="Verdana" pitchFamily="34" charset="0"/>
            </a:endParaRPr>
          </a:p>
        </p:txBody>
      </p:sp>
      <p:cxnSp>
        <p:nvCxnSpPr>
          <p:cNvPr id="10" name="Straight Connector 14"/>
          <p:cNvCxnSpPr>
            <a:cxnSpLocks noChangeShapeType="1"/>
          </p:cNvCxnSpPr>
          <p:nvPr/>
        </p:nvCxnSpPr>
        <p:spPr bwMode="auto">
          <a:xfrm>
            <a:off x="2341830" y="2854859"/>
            <a:ext cx="2133600" cy="609600"/>
          </a:xfrm>
          <a:prstGeom prst="line">
            <a:avLst/>
          </a:prstGeom>
          <a:noFill/>
          <a:ln w="25400" algn="ctr">
            <a:solidFill>
              <a:schemeClr val="bg1"/>
            </a:solidFill>
            <a:round/>
            <a:headEnd/>
            <a:tailEnd/>
          </a:ln>
          <a:extLst>
            <a:ext uri="{909E8E84-426E-40DD-AFC4-6F175D3DCCD1}">
              <a14:hiddenFill xmlns:a14="http://schemas.microsoft.com/office/drawing/2010/main">
                <a:noFill/>
              </a14:hiddenFill>
            </a:ext>
          </a:extLst>
        </p:spPr>
      </p:cxnSp>
      <p:sp>
        <p:nvSpPr>
          <p:cNvPr id="11" name="TextBox 10"/>
          <p:cNvSpPr txBox="1"/>
          <p:nvPr/>
        </p:nvSpPr>
        <p:spPr>
          <a:xfrm>
            <a:off x="1111590" y="4165698"/>
            <a:ext cx="1110497" cy="369332"/>
          </a:xfrm>
          <a:prstGeom prst="rect">
            <a:avLst/>
          </a:prstGeom>
          <a:noFill/>
        </p:spPr>
        <p:txBody>
          <a:bodyPr wrap="square" rtlCol="0">
            <a:spAutoFit/>
          </a:bodyPr>
          <a:lstStyle/>
          <a:p>
            <a:pPr algn="l"/>
            <a:r>
              <a:rPr lang="en-US" sz="1800" dirty="0" smtClean="0">
                <a:solidFill>
                  <a:srgbClr val="FF0000"/>
                </a:solidFill>
              </a:rPr>
              <a:t>Web </a:t>
            </a:r>
            <a:r>
              <a:rPr lang="en-US" sz="1800" dirty="0" err="1" smtClean="0">
                <a:solidFill>
                  <a:srgbClr val="FF0000"/>
                </a:solidFill>
              </a:rPr>
              <a:t>QnA</a:t>
            </a:r>
            <a:endParaRPr lang="en-US" sz="1800" dirty="0" smtClean="0">
              <a:solidFill>
                <a:srgbClr val="FF0000"/>
              </a:solidFill>
            </a:endParaRPr>
          </a:p>
        </p:txBody>
      </p:sp>
      <p:sp>
        <p:nvSpPr>
          <p:cNvPr id="12" name="TextBox 11"/>
          <p:cNvSpPr txBox="1"/>
          <p:nvPr/>
        </p:nvSpPr>
        <p:spPr>
          <a:xfrm>
            <a:off x="1231333" y="4556461"/>
            <a:ext cx="1110497" cy="369332"/>
          </a:xfrm>
          <a:prstGeom prst="rect">
            <a:avLst/>
          </a:prstGeom>
          <a:noFill/>
        </p:spPr>
        <p:txBody>
          <a:bodyPr wrap="square" rtlCol="0">
            <a:spAutoFit/>
          </a:bodyPr>
          <a:lstStyle/>
          <a:p>
            <a:pPr algn="l"/>
            <a:r>
              <a:rPr lang="en-US" sz="1800" dirty="0" smtClean="0">
                <a:solidFill>
                  <a:srgbClr val="FF0000"/>
                </a:solidFill>
              </a:rPr>
              <a:t>KB </a:t>
            </a:r>
            <a:r>
              <a:rPr lang="en-US" sz="1800" dirty="0" err="1" smtClean="0">
                <a:solidFill>
                  <a:srgbClr val="FF0000"/>
                </a:solidFill>
              </a:rPr>
              <a:t>QnA</a:t>
            </a:r>
            <a:endParaRPr lang="en-US" sz="1800" dirty="0" smtClean="0">
              <a:solidFill>
                <a:srgbClr val="FF0000"/>
              </a:solidFill>
            </a:endParaRPr>
          </a:p>
        </p:txBody>
      </p:sp>
    </p:spTree>
    <p:extLst>
      <p:ext uri="{BB962C8B-B14F-4D97-AF65-F5344CB8AC3E}">
        <p14:creationId xmlns:p14="http://schemas.microsoft.com/office/powerpoint/2010/main" val="372655075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a:t>
            </a:r>
            <a:endParaRPr lang="en-US"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US" dirty="0"/>
                  <a:t>Introduction to Entity and Knowledge</a:t>
                </a:r>
              </a:p>
              <a:p>
                <a:r>
                  <a:rPr lang="en-US" dirty="0" smtClean="0"/>
                  <a:t>Demonstration of Microsoft’s Entity Experience</a:t>
                </a:r>
              </a:p>
              <a:p>
                <a:r>
                  <a:rPr lang="en-US" dirty="0" smtClean="0"/>
                  <a:t>Entity Recommendation and Understanding</a:t>
                </a:r>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smtClean="0">
                        <a:latin typeface="Cambria Math" panose="02040503050406030204" pitchFamily="18" charset="0"/>
                      </a:rPr>
                      <m:t>)</m:t>
                    </m:r>
                  </m:oMath>
                </a14:m>
                <a:endParaRPr lang="en-US" dirty="0" smtClean="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𝑢𝑠𝑒𝑟</m:t>
                    </m:r>
                    <m:r>
                      <a:rPr lang="en-US" i="1" dirty="0" smtClean="0">
                        <a:latin typeface="Cambria Math" panose="02040503050406030204" pitchFamily="18" charset="0"/>
                      </a:rPr>
                      <m:t>)</m:t>
                    </m:r>
                  </m:oMath>
                </a14:m>
                <a:endParaRPr lang="en-US" dirty="0" smtClean="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𝑞𝑢𝑒𝑟𝑦</m:t>
                    </m:r>
                    <m:r>
                      <a:rPr lang="en-US" i="1" dirty="0" smtClean="0">
                        <a:latin typeface="Cambria Math" panose="02040503050406030204" pitchFamily="18" charset="0"/>
                      </a:rPr>
                      <m:t>)</m:t>
                    </m:r>
                  </m:oMath>
                </a14:m>
                <a:endParaRPr lang="en-US" dirty="0" smtClean="0"/>
              </a:p>
              <a:p>
                <a:r>
                  <a:rPr lang="en-US" dirty="0" smtClean="0">
                    <a:solidFill>
                      <a:srgbClr val="FF0000"/>
                    </a:solidFill>
                  </a:rPr>
                  <a:t>Summary</a:t>
                </a:r>
              </a:p>
              <a:p>
                <a:pPr marL="0" indent="0">
                  <a:buNone/>
                </a:pPr>
                <a:endParaRPr lang="en-US" dirty="0" smtClean="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3F6B040-E48F-409F-8965-63D176F2E09E}" type="slidenum">
              <a:rPr lang="en-US" smtClean="0"/>
              <a:t>267</a:t>
            </a:fld>
            <a:endParaRPr lang="en-US"/>
          </a:p>
        </p:txBody>
      </p:sp>
      <p:sp>
        <p:nvSpPr>
          <p:cNvPr id="9" name="Footer Placeholder 8"/>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Tree>
    <p:extLst>
      <p:ext uri="{BB962C8B-B14F-4D97-AF65-F5344CB8AC3E}">
        <p14:creationId xmlns:p14="http://schemas.microsoft.com/office/powerpoint/2010/main" val="182621169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268</a:t>
            </a:fld>
            <a:endParaRPr lang="en-US"/>
          </a:p>
        </p:txBody>
      </p:sp>
    </p:spTree>
    <p:extLst>
      <p:ext uri="{BB962C8B-B14F-4D97-AF65-F5344CB8AC3E}">
        <p14:creationId xmlns:p14="http://schemas.microsoft.com/office/powerpoint/2010/main" val="164877861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Recommendation &amp; Understanding Taxonomy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14:m>
                  <m:oMath xmlns:m="http://schemas.openxmlformats.org/officeDocument/2006/math">
                    <m:r>
                      <a:rPr lang="en-US" i="1" dirty="0" smtClean="0">
                        <a:solidFill>
                          <a:schemeClr val="tx1">
                            <a:lumMod val="85000"/>
                            <a:lumOff val="15000"/>
                          </a:schemeClr>
                        </a:solidFill>
                        <a:latin typeface="Cambria Math" panose="02040503050406030204" pitchFamily="18" charset="0"/>
                      </a:rPr>
                      <m:t>𝑃</m:t>
                    </m:r>
                    <m:d>
                      <m:dPr>
                        <m:ctrlPr>
                          <a:rPr lang="en-US" i="1" dirty="0">
                            <a:solidFill>
                              <a:schemeClr val="tx1">
                                <a:lumMod val="85000"/>
                                <a:lumOff val="15000"/>
                              </a:schemeClr>
                            </a:solidFill>
                            <a:latin typeface="Cambria Math" panose="02040503050406030204" pitchFamily="18" charset="0"/>
                          </a:rPr>
                        </m:ctrlPr>
                      </m:dPr>
                      <m:e>
                        <m:r>
                          <a:rPr lang="en-US" i="1" dirty="0">
                            <a:solidFill>
                              <a:schemeClr val="tx1">
                                <a:lumMod val="85000"/>
                                <a:lumOff val="15000"/>
                              </a:schemeClr>
                            </a:solidFill>
                            <a:latin typeface="Cambria Math" panose="02040503050406030204" pitchFamily="18" charset="0"/>
                          </a:rPr>
                          <m:t>𝑒𝑛𝑡𝑖𝑡𝑦</m:t>
                        </m:r>
                      </m:e>
                      <m:e>
                        <m:r>
                          <a:rPr lang="en-US" i="1" dirty="0">
                            <a:solidFill>
                              <a:schemeClr val="tx1">
                                <a:lumMod val="85000"/>
                                <a:lumOff val="15000"/>
                              </a:schemeClr>
                            </a:solidFill>
                            <a:latin typeface="Cambria Math" panose="02040503050406030204" pitchFamily="18" charset="0"/>
                          </a:rPr>
                          <m:t>𝑒𝑛𝑡𝑖𝑡𝑦</m:t>
                        </m:r>
                      </m:e>
                    </m:d>
                  </m:oMath>
                </a14:m>
                <a:r>
                  <a:rPr lang="en-US" dirty="0">
                    <a:solidFill>
                      <a:schemeClr val="tx1">
                        <a:lumMod val="85000"/>
                        <a:lumOff val="15000"/>
                      </a:schemeClr>
                    </a:solidFill>
                  </a:rPr>
                  <a:t> - Recommendations given an </a:t>
                </a:r>
                <a:r>
                  <a:rPr lang="en-US" dirty="0" smtClean="0">
                    <a:solidFill>
                      <a:schemeClr val="tx1">
                        <a:lumMod val="85000"/>
                        <a:lumOff val="15000"/>
                      </a:schemeClr>
                    </a:solidFill>
                  </a:rPr>
                  <a:t>entity</a:t>
                </a:r>
              </a:p>
              <a:p>
                <a:pPr lvl="1"/>
                <a:r>
                  <a:rPr lang="en-US" dirty="0">
                    <a:solidFill>
                      <a:schemeClr val="tx1">
                        <a:lumMod val="85000"/>
                        <a:lumOff val="15000"/>
                      </a:schemeClr>
                    </a:solidFill>
                  </a:rPr>
                  <a:t>Co-occurrence</a:t>
                </a:r>
              </a:p>
              <a:p>
                <a:pPr lvl="1"/>
                <a:r>
                  <a:rPr lang="en-US" dirty="0">
                    <a:solidFill>
                      <a:schemeClr val="tx1">
                        <a:lumMod val="85000"/>
                        <a:lumOff val="15000"/>
                      </a:schemeClr>
                    </a:solidFill>
                  </a:rPr>
                  <a:t>Similarity</a:t>
                </a:r>
              </a:p>
              <a:p>
                <a:pPr lvl="1"/>
                <a:r>
                  <a:rPr lang="en-US" dirty="0">
                    <a:solidFill>
                      <a:schemeClr val="tx1">
                        <a:lumMod val="85000"/>
                        <a:lumOff val="15000"/>
                      </a:schemeClr>
                    </a:solidFill>
                  </a:rPr>
                  <a:t>Entity Linking</a:t>
                </a:r>
              </a:p>
              <a:p>
                <a:pPr lvl="1"/>
                <a:r>
                  <a:rPr lang="en-US" dirty="0" smtClean="0">
                    <a:solidFill>
                      <a:schemeClr val="tx1">
                        <a:lumMod val="85000"/>
                        <a:lumOff val="15000"/>
                      </a:schemeClr>
                    </a:solidFill>
                  </a:rPr>
                  <a:t>Interpretation</a:t>
                </a:r>
              </a:p>
              <a:p>
                <a:pPr marL="228600" lvl="1">
                  <a:spcBef>
                    <a:spcPts val="1000"/>
                  </a:spcBef>
                  <a:buFont typeface="Arial" panose="020B0604020202020204" pitchFamily="34" charset="0"/>
                  <a:buChar char="•"/>
                </a:pPr>
                <a14:m>
                  <m:oMath xmlns:m="http://schemas.openxmlformats.org/officeDocument/2006/math">
                    <m:r>
                      <a:rPr lang="en-US" sz="2800" i="1" dirty="0">
                        <a:solidFill>
                          <a:schemeClr val="tx1">
                            <a:lumMod val="85000"/>
                            <a:lumOff val="15000"/>
                          </a:schemeClr>
                        </a:solidFill>
                        <a:latin typeface="Cambria Math" panose="02040503050406030204" pitchFamily="18" charset="0"/>
                      </a:rPr>
                      <m:t>𝑃</m:t>
                    </m:r>
                    <m:d>
                      <m:dPr>
                        <m:ctrlPr>
                          <a:rPr lang="en-US" sz="2800" i="1" dirty="0">
                            <a:solidFill>
                              <a:schemeClr val="tx1">
                                <a:lumMod val="85000"/>
                                <a:lumOff val="15000"/>
                              </a:schemeClr>
                            </a:solidFill>
                            <a:latin typeface="Cambria Math" panose="02040503050406030204" pitchFamily="18" charset="0"/>
                          </a:rPr>
                        </m:ctrlPr>
                      </m:dPr>
                      <m:e>
                        <m:r>
                          <a:rPr lang="en-US" sz="2800" i="1" dirty="0">
                            <a:solidFill>
                              <a:schemeClr val="tx1">
                                <a:lumMod val="85000"/>
                                <a:lumOff val="15000"/>
                              </a:schemeClr>
                            </a:solidFill>
                            <a:latin typeface="Cambria Math" panose="02040503050406030204" pitchFamily="18" charset="0"/>
                          </a:rPr>
                          <m:t>𝑒𝑛𝑡𝑖𝑡𝑦</m:t>
                        </m:r>
                      </m:e>
                      <m:e>
                        <m:r>
                          <a:rPr lang="en-US" sz="2800" i="1" dirty="0" err="1">
                            <a:solidFill>
                              <a:schemeClr val="tx1">
                                <a:lumMod val="85000"/>
                                <a:lumOff val="15000"/>
                              </a:schemeClr>
                            </a:solidFill>
                            <a:latin typeface="Cambria Math" panose="02040503050406030204" pitchFamily="18" charset="0"/>
                          </a:rPr>
                          <m:t>𝑢𝑠𝑒𝑟</m:t>
                        </m:r>
                      </m:e>
                    </m:d>
                  </m:oMath>
                </a14:m>
                <a:r>
                  <a:rPr lang="en-US" sz="2800" i="1" dirty="0">
                    <a:solidFill>
                      <a:schemeClr val="tx1">
                        <a:lumMod val="85000"/>
                        <a:lumOff val="15000"/>
                      </a:schemeClr>
                    </a:solidFill>
                    <a:latin typeface="Cambria Math" panose="02040503050406030204" pitchFamily="18" charset="0"/>
                  </a:rPr>
                  <a:t> - </a:t>
                </a:r>
                <a:r>
                  <a:rPr lang="en-US" sz="2800" dirty="0">
                    <a:solidFill>
                      <a:schemeClr val="tx1">
                        <a:lumMod val="85000"/>
                        <a:lumOff val="15000"/>
                      </a:schemeClr>
                    </a:solidFill>
                  </a:rPr>
                  <a:t>Recommendations given a </a:t>
                </a:r>
                <a:r>
                  <a:rPr lang="en-US" sz="2800" dirty="0" smtClean="0">
                    <a:solidFill>
                      <a:schemeClr val="tx1">
                        <a:lumMod val="85000"/>
                        <a:lumOff val="15000"/>
                      </a:schemeClr>
                    </a:solidFill>
                  </a:rPr>
                  <a:t>user</a:t>
                </a:r>
              </a:p>
              <a:p>
                <a:pPr lvl="1"/>
                <a:r>
                  <a:rPr lang="en-US" dirty="0">
                    <a:solidFill>
                      <a:schemeClr val="tx1">
                        <a:lumMod val="85000"/>
                        <a:lumOff val="15000"/>
                      </a:schemeClr>
                    </a:solidFill>
                  </a:rPr>
                  <a:t>Universal Recommender System</a:t>
                </a:r>
              </a:p>
              <a:p>
                <a:pPr lvl="1"/>
                <a14:m>
                  <m:oMath xmlns:m="http://schemas.openxmlformats.org/officeDocument/2006/math">
                    <m:r>
                      <a:rPr lang="en-US" i="1" dirty="0">
                        <a:solidFill>
                          <a:schemeClr val="tx1">
                            <a:lumMod val="85000"/>
                            <a:lumOff val="15000"/>
                          </a:schemeClr>
                        </a:solidFill>
                        <a:latin typeface="Cambria Math" panose="02040503050406030204" pitchFamily="18" charset="0"/>
                      </a:rPr>
                      <m:t>𝑃</m:t>
                    </m:r>
                    <m:r>
                      <a:rPr lang="en-US" i="1" dirty="0">
                        <a:solidFill>
                          <a:schemeClr val="tx1">
                            <a:lumMod val="85000"/>
                            <a:lumOff val="15000"/>
                          </a:schemeClr>
                        </a:solidFill>
                        <a:latin typeface="Cambria Math" panose="02040503050406030204" pitchFamily="18" charset="0"/>
                      </a:rPr>
                      <m:t>(</m:t>
                    </m:r>
                    <m:r>
                      <a:rPr lang="en-US" i="1" dirty="0" err="1">
                        <a:solidFill>
                          <a:schemeClr val="tx1">
                            <a:lumMod val="85000"/>
                            <a:lumOff val="15000"/>
                          </a:schemeClr>
                        </a:solidFill>
                        <a:latin typeface="Cambria Math" panose="02040503050406030204" pitchFamily="18" charset="0"/>
                      </a:rPr>
                      <m:t>𝑒𝑛𝑡𝑖𝑡𝑦</m:t>
                    </m:r>
                    <m:r>
                      <a:rPr lang="en-US" i="1" dirty="0" err="1">
                        <a:solidFill>
                          <a:schemeClr val="tx1">
                            <a:lumMod val="85000"/>
                            <a:lumOff val="15000"/>
                          </a:schemeClr>
                        </a:solidFill>
                        <a:latin typeface="Cambria Math" panose="02040503050406030204" pitchFamily="18" charset="0"/>
                      </a:rPr>
                      <m:t>|</m:t>
                    </m:r>
                    <m:r>
                      <a:rPr lang="en-US" i="1" dirty="0" err="1">
                        <a:solidFill>
                          <a:schemeClr val="tx1">
                            <a:lumMod val="85000"/>
                            <a:lumOff val="15000"/>
                          </a:schemeClr>
                        </a:solidFill>
                        <a:latin typeface="Cambria Math" panose="02040503050406030204" pitchFamily="18" charset="0"/>
                      </a:rPr>
                      <m:t>𝑢𝑠𝑒𝑟</m:t>
                    </m:r>
                    <m:r>
                      <a:rPr lang="en-US" i="1" dirty="0">
                        <a:solidFill>
                          <a:schemeClr val="tx1">
                            <a:lumMod val="85000"/>
                            <a:lumOff val="15000"/>
                          </a:schemeClr>
                        </a:solidFill>
                        <a:latin typeface="Cambria Math" panose="02040503050406030204" pitchFamily="18" charset="0"/>
                      </a:rPr>
                      <m:t>, </m:t>
                    </m:r>
                    <m:r>
                      <a:rPr lang="en-US" i="1" dirty="0">
                        <a:solidFill>
                          <a:schemeClr val="tx1">
                            <a:lumMod val="85000"/>
                            <a:lumOff val="15000"/>
                          </a:schemeClr>
                        </a:solidFill>
                        <a:latin typeface="Cambria Math" panose="02040503050406030204" pitchFamily="18" charset="0"/>
                      </a:rPr>
                      <m:t>𝑖𝑡𝑒𝑚</m:t>
                    </m:r>
                    <m:r>
                      <a:rPr lang="en-US" i="1" dirty="0">
                        <a:solidFill>
                          <a:schemeClr val="tx1">
                            <a:lumMod val="85000"/>
                            <a:lumOff val="15000"/>
                          </a:schemeClr>
                        </a:solidFill>
                        <a:latin typeface="Cambria Math" panose="02040503050406030204" pitchFamily="18" charset="0"/>
                      </a:rPr>
                      <m:t>)</m:t>
                    </m:r>
                  </m:oMath>
                </a14:m>
                <a:endParaRPr lang="en-US" dirty="0">
                  <a:solidFill>
                    <a:schemeClr val="tx1">
                      <a:lumMod val="85000"/>
                      <a:lumOff val="15000"/>
                    </a:schemeClr>
                  </a:solidFill>
                </a:endParaRPr>
              </a:p>
              <a:p>
                <a:pPr lvl="1"/>
                <a14:m>
                  <m:oMath xmlns:m="http://schemas.openxmlformats.org/officeDocument/2006/math">
                    <m:r>
                      <a:rPr lang="en-US" i="1" dirty="0">
                        <a:solidFill>
                          <a:schemeClr val="tx1">
                            <a:lumMod val="85000"/>
                            <a:lumOff val="15000"/>
                          </a:schemeClr>
                        </a:solidFill>
                        <a:latin typeface="Cambria Math" panose="02040503050406030204" pitchFamily="18" charset="0"/>
                      </a:rPr>
                      <m:t>𝑃</m:t>
                    </m:r>
                    <m:d>
                      <m:dPr>
                        <m:ctrlPr>
                          <a:rPr lang="en-US" i="1" dirty="0">
                            <a:solidFill>
                              <a:schemeClr val="tx1">
                                <a:lumMod val="85000"/>
                                <a:lumOff val="15000"/>
                              </a:schemeClr>
                            </a:solidFill>
                            <a:latin typeface="Cambria Math" panose="02040503050406030204" pitchFamily="18" charset="0"/>
                          </a:rPr>
                        </m:ctrlPr>
                      </m:dPr>
                      <m:e>
                        <m:r>
                          <a:rPr lang="en-US" i="1" dirty="0" err="1">
                            <a:solidFill>
                              <a:schemeClr val="tx1">
                                <a:lumMod val="85000"/>
                                <a:lumOff val="15000"/>
                              </a:schemeClr>
                            </a:solidFill>
                            <a:latin typeface="Cambria Math" panose="02040503050406030204" pitchFamily="18" charset="0"/>
                          </a:rPr>
                          <m:t>𝑒𝑛𝑡𝑖𝑡𝑦</m:t>
                        </m:r>
                      </m:e>
                      <m:e>
                        <m:r>
                          <a:rPr lang="en-US" i="1" dirty="0" err="1">
                            <a:solidFill>
                              <a:schemeClr val="tx1">
                                <a:lumMod val="85000"/>
                                <a:lumOff val="15000"/>
                              </a:schemeClr>
                            </a:solidFill>
                            <a:latin typeface="Cambria Math" panose="02040503050406030204" pitchFamily="18" charset="0"/>
                          </a:rPr>
                          <m:t>𝑢𝑠𝑒𝑟</m:t>
                        </m:r>
                        <m:r>
                          <a:rPr lang="en-US" i="1" dirty="0">
                            <a:solidFill>
                              <a:schemeClr val="tx1">
                                <a:lumMod val="85000"/>
                                <a:lumOff val="15000"/>
                              </a:schemeClr>
                            </a:solidFill>
                            <a:latin typeface="Cambria Math" panose="02040503050406030204" pitchFamily="18" charset="0"/>
                          </a:rPr>
                          <m:t>, </m:t>
                        </m:r>
                        <m:r>
                          <a:rPr lang="en-US" i="1" dirty="0">
                            <a:solidFill>
                              <a:schemeClr val="tx1">
                                <a:lumMod val="85000"/>
                                <a:lumOff val="15000"/>
                              </a:schemeClr>
                            </a:solidFill>
                            <a:latin typeface="Cambria Math" panose="02040503050406030204" pitchFamily="18" charset="0"/>
                          </a:rPr>
                          <m:t>𝑞𝑢𝑒𝑟𝑦</m:t>
                        </m:r>
                      </m:e>
                    </m:d>
                  </m:oMath>
                </a14:m>
                <a:endParaRPr lang="en-US" dirty="0" smtClean="0">
                  <a:solidFill>
                    <a:schemeClr val="tx1">
                      <a:lumMod val="85000"/>
                      <a:lumOff val="15000"/>
                    </a:schemeClr>
                  </a:solidFill>
                </a:endParaRPr>
              </a:p>
              <a:p>
                <a:pPr marL="228600" lvl="1">
                  <a:spcBef>
                    <a:spcPts val="1000"/>
                  </a:spcBef>
                  <a:buFont typeface="Arial" panose="020B0604020202020204" pitchFamily="34" charset="0"/>
                  <a:buChar char="•"/>
                </a:pPr>
                <a14:m>
                  <m:oMath xmlns:m="http://schemas.openxmlformats.org/officeDocument/2006/math">
                    <m:r>
                      <a:rPr lang="en-US" sz="2800" i="1" dirty="0">
                        <a:solidFill>
                          <a:schemeClr val="tx1">
                            <a:lumMod val="85000"/>
                            <a:lumOff val="15000"/>
                          </a:schemeClr>
                        </a:solidFill>
                        <a:latin typeface="Cambria Math" panose="02040503050406030204" pitchFamily="18" charset="0"/>
                      </a:rPr>
                      <m:t>𝑃</m:t>
                    </m:r>
                    <m:r>
                      <a:rPr lang="en-US" sz="2800" i="1" dirty="0">
                        <a:solidFill>
                          <a:schemeClr val="tx1">
                            <a:lumMod val="85000"/>
                            <a:lumOff val="15000"/>
                          </a:schemeClr>
                        </a:solidFill>
                        <a:latin typeface="Cambria Math" panose="02040503050406030204" pitchFamily="18" charset="0"/>
                      </a:rPr>
                      <m:t>(</m:t>
                    </m:r>
                    <m:r>
                      <a:rPr lang="en-US" sz="2800" i="1" dirty="0">
                        <a:solidFill>
                          <a:schemeClr val="tx1">
                            <a:lumMod val="85000"/>
                            <a:lumOff val="15000"/>
                          </a:schemeClr>
                        </a:solidFill>
                        <a:latin typeface="Cambria Math" panose="02040503050406030204" pitchFamily="18" charset="0"/>
                      </a:rPr>
                      <m:t>𝑒𝑛𝑡𝑖𝑡𝑦</m:t>
                    </m:r>
                    <m:r>
                      <a:rPr lang="en-US" sz="2800" i="1" dirty="0" err="1">
                        <a:solidFill>
                          <a:schemeClr val="tx1">
                            <a:lumMod val="85000"/>
                            <a:lumOff val="15000"/>
                          </a:schemeClr>
                        </a:solidFill>
                        <a:latin typeface="Cambria Math" panose="02040503050406030204" pitchFamily="18" charset="0"/>
                      </a:rPr>
                      <m:t>|</m:t>
                    </m:r>
                    <m:r>
                      <a:rPr lang="en-US" sz="2800" i="1" dirty="0" err="1">
                        <a:solidFill>
                          <a:schemeClr val="tx1">
                            <a:lumMod val="85000"/>
                            <a:lumOff val="15000"/>
                          </a:schemeClr>
                        </a:solidFill>
                        <a:latin typeface="Cambria Math" panose="02040503050406030204" pitchFamily="18" charset="0"/>
                      </a:rPr>
                      <m:t>𝑞𝑢𝑒𝑟𝑦</m:t>
                    </m:r>
                    <m:r>
                      <a:rPr lang="en-US" sz="2800" i="1" dirty="0">
                        <a:solidFill>
                          <a:schemeClr val="tx1">
                            <a:lumMod val="85000"/>
                            <a:lumOff val="15000"/>
                          </a:schemeClr>
                        </a:solidFill>
                        <a:latin typeface="Cambria Math" panose="02040503050406030204" pitchFamily="18" charset="0"/>
                      </a:rPr>
                      <m:t>)</m:t>
                    </m:r>
                  </m:oMath>
                </a14:m>
                <a:r>
                  <a:rPr lang="en-US" sz="2800" i="1" dirty="0">
                    <a:solidFill>
                      <a:schemeClr val="tx1">
                        <a:lumMod val="85000"/>
                        <a:lumOff val="15000"/>
                      </a:schemeClr>
                    </a:solidFill>
                    <a:latin typeface="Cambria Math" panose="02040503050406030204" pitchFamily="18" charset="0"/>
                  </a:rPr>
                  <a:t> </a:t>
                </a:r>
                <a:r>
                  <a:rPr lang="en-US" dirty="0">
                    <a:solidFill>
                      <a:schemeClr val="tx1">
                        <a:lumMod val="85000"/>
                        <a:lumOff val="15000"/>
                      </a:schemeClr>
                    </a:solidFill>
                  </a:rPr>
                  <a:t>- </a:t>
                </a:r>
                <a:r>
                  <a:rPr lang="en-US" sz="2800" dirty="0">
                    <a:solidFill>
                      <a:schemeClr val="tx1">
                        <a:lumMod val="85000"/>
                        <a:lumOff val="15000"/>
                      </a:schemeClr>
                    </a:solidFill>
                  </a:rPr>
                  <a:t>Recommendations given a query</a:t>
                </a:r>
              </a:p>
              <a:p>
                <a:pPr lvl="1"/>
                <a:r>
                  <a:rPr lang="en-US" dirty="0">
                    <a:solidFill>
                      <a:schemeClr val="tx1">
                        <a:lumMod val="85000"/>
                        <a:lumOff val="15000"/>
                      </a:schemeClr>
                    </a:solidFill>
                  </a:rPr>
                  <a:t>Entity Retrieval/Finding</a:t>
                </a:r>
              </a:p>
              <a:p>
                <a:pPr lvl="1"/>
                <a:r>
                  <a:rPr lang="en-US" dirty="0">
                    <a:solidFill>
                      <a:schemeClr val="tx1">
                        <a:lumMod val="85000"/>
                        <a:lumOff val="15000"/>
                      </a:schemeClr>
                    </a:solidFill>
                  </a:rPr>
                  <a:t>Knowledge Base Question and Answering</a:t>
                </a:r>
              </a:p>
              <a:p>
                <a:pPr lvl="1"/>
                <a:r>
                  <a:rPr lang="en-US" dirty="0">
                    <a:solidFill>
                      <a:schemeClr val="tx1">
                        <a:lumMod val="85000"/>
                        <a:lumOff val="15000"/>
                      </a:schemeClr>
                    </a:solidFill>
                  </a:rPr>
                  <a:t>Web Question and Answering</a:t>
                </a:r>
              </a:p>
              <a:p>
                <a:pPr lvl="1"/>
                <a:endParaRPr lang="en-US" dirty="0">
                  <a:solidFill>
                    <a:schemeClr val="tx1">
                      <a:lumMod val="85000"/>
                      <a:lumOff val="15000"/>
                    </a:schemeClr>
                  </a:solidFill>
                </a:endParaRPr>
              </a:p>
              <a:p>
                <a:pPr marL="685800" lvl="2">
                  <a:spcBef>
                    <a:spcPts val="1000"/>
                  </a:spcBef>
                  <a:buFont typeface="Arial" panose="020B0604020202020204" pitchFamily="34" charset="0"/>
                  <a:buChar char="•"/>
                </a:pPr>
                <a:endParaRPr lang="en-US" dirty="0">
                  <a:solidFill>
                    <a:schemeClr val="tx1">
                      <a:lumMod val="85000"/>
                      <a:lumOff val="15000"/>
                    </a:schemeClr>
                  </a:solidFill>
                </a:endParaRPr>
              </a:p>
              <a:p>
                <a:endParaRPr lang="en-US" dirty="0">
                  <a:solidFill>
                    <a:schemeClr val="tx1">
                      <a:lumMod val="85000"/>
                      <a:lumOff val="15000"/>
                    </a:schemeClr>
                  </a:solidFill>
                </a:endParaRPr>
              </a:p>
              <a:p>
                <a:pPr lvl="1"/>
                <a:endParaRPr lang="en-US" dirty="0">
                  <a:solidFill>
                    <a:schemeClr val="tx1">
                      <a:lumMod val="85000"/>
                      <a:lumOff val="15000"/>
                    </a:schemeClr>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3501" b="-196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269</a:t>
            </a:fld>
            <a:endParaRPr lang="en-US"/>
          </a:p>
        </p:txBody>
      </p:sp>
    </p:spTree>
    <p:extLst>
      <p:ext uri="{BB962C8B-B14F-4D97-AF65-F5344CB8AC3E}">
        <p14:creationId xmlns:p14="http://schemas.microsoft.com/office/powerpoint/2010/main" val="3439340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Understanding”</a:t>
            </a:r>
          </a:p>
        </p:txBody>
      </p:sp>
      <p:sp>
        <p:nvSpPr>
          <p:cNvPr id="3" name="Content Placeholder 2"/>
          <p:cNvSpPr>
            <a:spLocks noGrp="1"/>
          </p:cNvSpPr>
          <p:nvPr>
            <p:ph idx="1"/>
          </p:nvPr>
        </p:nvSpPr>
        <p:spPr/>
        <p:txBody>
          <a:bodyPr/>
          <a:lstStyle/>
          <a:p>
            <a:r>
              <a:rPr lang="en-US" dirty="0" smtClean="0"/>
              <a:t>Knowledge Bases are just an unordered list of facts</a:t>
            </a:r>
          </a:p>
          <a:p>
            <a:endParaRPr lang="en-US" dirty="0"/>
          </a:p>
          <a:p>
            <a:endParaRPr lang="en-US" dirty="0"/>
          </a:p>
          <a:p>
            <a:endParaRPr lang="en-US" dirty="0" smtClean="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27</a:t>
            </a:fld>
            <a:endParaRPr lang="en-US"/>
          </a:p>
        </p:txBody>
      </p:sp>
      <p:pic>
        <p:nvPicPr>
          <p:cNvPr id="6" name="Picture 5"/>
          <p:cNvPicPr>
            <a:picLocks noChangeAspect="1"/>
          </p:cNvPicPr>
          <p:nvPr/>
        </p:nvPicPr>
        <p:blipFill>
          <a:blip r:embed="rId2"/>
          <a:stretch>
            <a:fillRect/>
          </a:stretch>
        </p:blipFill>
        <p:spPr>
          <a:xfrm>
            <a:off x="954575" y="3173865"/>
            <a:ext cx="4721484" cy="191375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5969876" y="2496733"/>
            <a:ext cx="5281447" cy="32680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8738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Entity Understanding</a:t>
                </a:r>
              </a:p>
              <a:p>
                <a:pPr lvl="1"/>
                <a:r>
                  <a:rPr lang="en-US" dirty="0" smtClean="0"/>
                  <a:t>Ranking, KB completion, Entity Triggering (</a:t>
                </a:r>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𝑞𝑢𝑒𝑟𝑦</m:t>
                    </m:r>
                    <m:r>
                      <a:rPr lang="en-US" i="1" dirty="0">
                        <a:latin typeface="Cambria Math" panose="02040503050406030204" pitchFamily="18" charset="0"/>
                      </a:rPr>
                      <m:t>|</m:t>
                    </m:r>
                    <m:r>
                      <a:rPr lang="en-US" i="1" dirty="0">
                        <a:latin typeface="Cambria Math" panose="02040503050406030204" pitchFamily="18" charset="0"/>
                      </a:rPr>
                      <m:t>𝑒𝑛𝑡𝑖𝑡𝑦</m:t>
                    </m:r>
                    <m:r>
                      <a:rPr lang="en-US" i="1" dirty="0">
                        <a:latin typeface="Cambria Math" panose="02040503050406030204" pitchFamily="18" charset="0"/>
                      </a:rPr>
                      <m:t>)</m:t>
                    </m:r>
                  </m:oMath>
                </a14:m>
                <a:r>
                  <a:rPr lang="en-US" dirty="0" smtClean="0"/>
                  <a:t>), …</a:t>
                </a:r>
              </a:p>
              <a:p>
                <a:r>
                  <a:rPr lang="en-US" dirty="0" smtClean="0"/>
                  <a:t>User Understanding</a:t>
                </a:r>
              </a:p>
              <a:p>
                <a:pPr lvl="1"/>
                <a:r>
                  <a:rPr lang="en-US" dirty="0" smtClean="0"/>
                  <a:t>Users’ Entity Preference, Interest Drift, Multiple Sources (query, </a:t>
                </a:r>
                <a:r>
                  <a:rPr lang="en-US" dirty="0" err="1" smtClean="0"/>
                  <a:t>url</a:t>
                </a:r>
                <a:r>
                  <a:rPr lang="en-US" dirty="0" smtClean="0"/>
                  <a:t> click, entity pane click), …</a:t>
                </a:r>
                <a:endParaRPr lang="en-US" dirty="0"/>
              </a:p>
              <a:p>
                <a:r>
                  <a:rPr lang="en-US" dirty="0" smtClean="0"/>
                  <a:t>Query Understanding</a:t>
                </a:r>
              </a:p>
              <a:p>
                <a:pPr lvl="1"/>
                <a:r>
                  <a:rPr lang="en-US" dirty="0" smtClean="0"/>
                  <a:t>Query Intent (definition, list, factoid, question, etc.), Question Type, …</a:t>
                </a:r>
                <a:endParaRPr lang="en-US" dirty="0"/>
              </a:p>
              <a:p>
                <a:r>
                  <a:rPr lang="en-US" dirty="0" smtClean="0"/>
                  <a:t>Document Understanding</a:t>
                </a:r>
              </a:p>
              <a:p>
                <a:pPr lvl="1"/>
                <a:r>
                  <a:rPr lang="en-US" dirty="0" smtClean="0"/>
                  <a:t>Entity Linking, NER, Event Detection,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270</a:t>
            </a:fld>
            <a:endParaRPr lang="en-US"/>
          </a:p>
        </p:txBody>
      </p:sp>
    </p:spTree>
    <p:extLst>
      <p:ext uri="{BB962C8B-B14F-4D97-AF65-F5344CB8AC3E}">
        <p14:creationId xmlns:p14="http://schemas.microsoft.com/office/powerpoint/2010/main" val="172182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sz="half" idx="1"/>
          </p:nvPr>
        </p:nvSpPr>
        <p:spPr/>
        <p:txBody>
          <a:bodyPr/>
          <a:lstStyle/>
          <a:p>
            <a:r>
              <a:rPr lang="en-US" dirty="0" smtClean="0"/>
              <a:t>Query Entity Linking</a:t>
            </a:r>
          </a:p>
          <a:p>
            <a:pPr lvl="1"/>
            <a:r>
              <a:rPr lang="en-US" dirty="0" smtClean="0"/>
              <a:t>Short and noisy</a:t>
            </a:r>
          </a:p>
          <a:p>
            <a:pPr lvl="1"/>
            <a:r>
              <a:rPr lang="en-US" dirty="0" smtClean="0"/>
              <a:t>When a user types “Florence”, which one to link?</a:t>
            </a:r>
          </a:p>
          <a:p>
            <a:pPr lvl="1"/>
            <a:r>
              <a:rPr lang="en-US" dirty="0" smtClean="0"/>
              <a:t>Utilize user location</a:t>
            </a:r>
          </a:p>
          <a:p>
            <a:pPr lvl="1"/>
            <a:r>
              <a:rPr lang="en-US" dirty="0" smtClean="0"/>
              <a:t>Utilize previous queries in the same session</a:t>
            </a:r>
            <a:endParaRPr lang="en-US" dirty="0"/>
          </a:p>
          <a:p>
            <a:endParaRPr lang="en-US" dirty="0"/>
          </a:p>
        </p:txBody>
      </p:sp>
      <p:sp>
        <p:nvSpPr>
          <p:cNvPr id="11" name="Content Placeholder 10"/>
          <p:cNvSpPr>
            <a:spLocks noGrp="1"/>
          </p:cNvSpPr>
          <p:nvPr>
            <p:ph sz="half" idx="2"/>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271</a:t>
            </a:fld>
            <a:endParaRPr lang="en-US"/>
          </a:p>
        </p:txBody>
      </p:sp>
      <p:grpSp>
        <p:nvGrpSpPr>
          <p:cNvPr id="6" name="Group 5"/>
          <p:cNvGrpSpPr/>
          <p:nvPr/>
        </p:nvGrpSpPr>
        <p:grpSpPr>
          <a:xfrm>
            <a:off x="6332679" y="1274607"/>
            <a:ext cx="3827546" cy="3552533"/>
            <a:chOff x="6424703" y="-218131"/>
            <a:chExt cx="4417090" cy="3904950"/>
          </a:xfrm>
        </p:grpSpPr>
        <p:pic>
          <p:nvPicPr>
            <p:cNvPr id="7" name="Picture 6"/>
            <p:cNvPicPr>
              <a:picLocks noChangeAspect="1"/>
            </p:cNvPicPr>
            <p:nvPr/>
          </p:nvPicPr>
          <p:blipFill>
            <a:blip r:embed="rId2"/>
            <a:stretch>
              <a:fillRect/>
            </a:stretch>
          </p:blipFill>
          <p:spPr>
            <a:xfrm>
              <a:off x="6424703" y="-218131"/>
              <a:ext cx="4417090" cy="1447363"/>
            </a:xfrm>
            <a:prstGeom prst="rect">
              <a:avLst/>
            </a:prstGeom>
          </p:spPr>
        </p:pic>
        <p:pic>
          <p:nvPicPr>
            <p:cNvPr id="8" name="Picture 7"/>
            <p:cNvPicPr>
              <a:picLocks noChangeAspect="1"/>
            </p:cNvPicPr>
            <p:nvPr/>
          </p:nvPicPr>
          <p:blipFill>
            <a:blip r:embed="rId3"/>
            <a:stretch>
              <a:fillRect/>
            </a:stretch>
          </p:blipFill>
          <p:spPr>
            <a:xfrm>
              <a:off x="6452023" y="1229232"/>
              <a:ext cx="4345459" cy="2457587"/>
            </a:xfrm>
            <a:prstGeom prst="rect">
              <a:avLst/>
            </a:prstGeom>
          </p:spPr>
        </p:pic>
      </p:grpSp>
      <p:pic>
        <p:nvPicPr>
          <p:cNvPr id="9" name="Picture 8"/>
          <p:cNvPicPr>
            <a:picLocks noChangeAspect="1"/>
          </p:cNvPicPr>
          <p:nvPr/>
        </p:nvPicPr>
        <p:blipFill>
          <a:blip r:embed="rId4"/>
          <a:stretch>
            <a:fillRect/>
          </a:stretch>
        </p:blipFill>
        <p:spPr>
          <a:xfrm>
            <a:off x="7659324" y="1834106"/>
            <a:ext cx="3878629" cy="4522244"/>
          </a:xfrm>
          <a:prstGeom prst="rect">
            <a:avLst/>
          </a:prstGeom>
        </p:spPr>
      </p:pic>
      <p:pic>
        <p:nvPicPr>
          <p:cNvPr id="10" name="Picture 9"/>
          <p:cNvPicPr>
            <a:picLocks noChangeAspect="1"/>
          </p:cNvPicPr>
          <p:nvPr/>
        </p:nvPicPr>
        <p:blipFill>
          <a:blip r:embed="rId5"/>
          <a:stretch>
            <a:fillRect/>
          </a:stretch>
        </p:blipFill>
        <p:spPr>
          <a:xfrm>
            <a:off x="7591425" y="557057"/>
            <a:ext cx="2343150" cy="352425"/>
          </a:xfrm>
          <a:prstGeom prst="rect">
            <a:avLst/>
          </a:prstGeom>
        </p:spPr>
      </p:pic>
      <p:sp>
        <p:nvSpPr>
          <p:cNvPr id="12" name="Cloud 11"/>
          <p:cNvSpPr/>
          <p:nvPr/>
        </p:nvSpPr>
        <p:spPr>
          <a:xfrm>
            <a:off x="974180" y="4671416"/>
            <a:ext cx="4562411" cy="1418991"/>
          </a:xfrm>
          <a:prstGeom prst="cloud">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Personalized Entity Linking System</a:t>
            </a:r>
            <a:endParaRPr lang="en-US" sz="2800" dirty="0">
              <a:solidFill>
                <a:srgbClr val="FF0000"/>
              </a:solidFill>
            </a:endParaRPr>
          </a:p>
        </p:txBody>
      </p:sp>
    </p:spTree>
    <p:extLst>
      <p:ext uri="{BB962C8B-B14F-4D97-AF65-F5344CB8AC3E}">
        <p14:creationId xmlns:p14="http://schemas.microsoft.com/office/powerpoint/2010/main" val="41199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Challenges</a:t>
            </a:r>
            <a:endParaRPr lang="en-US" dirty="0"/>
          </a:p>
        </p:txBody>
      </p:sp>
      <p:sp>
        <p:nvSpPr>
          <p:cNvPr id="8" name="Content Placeholder 7"/>
          <p:cNvSpPr>
            <a:spLocks noGrp="1"/>
          </p:cNvSpPr>
          <p:nvPr>
            <p:ph sz="half" idx="1"/>
          </p:nvPr>
        </p:nvSpPr>
        <p:spPr/>
        <p:txBody>
          <a:bodyPr/>
          <a:lstStyle/>
          <a:p>
            <a:r>
              <a:rPr lang="en-US" dirty="0" smtClean="0"/>
              <a:t>Question Understanding</a:t>
            </a:r>
          </a:p>
          <a:p>
            <a:pPr lvl="1"/>
            <a:r>
              <a:rPr lang="en-US" dirty="0" smtClean="0"/>
              <a:t>Rules are not always correct</a:t>
            </a:r>
          </a:p>
          <a:p>
            <a:pPr lvl="1"/>
            <a:r>
              <a:rPr lang="en-US" dirty="0"/>
              <a:t>“where is my </a:t>
            </a:r>
            <a:r>
              <a:rPr lang="en-US" dirty="0" smtClean="0"/>
              <a:t>refund” </a:t>
            </a:r>
          </a:p>
          <a:p>
            <a:pPr lvl="2"/>
            <a:r>
              <a:rPr lang="en-US" dirty="0" smtClean="0"/>
              <a:t> location?</a:t>
            </a:r>
          </a:p>
          <a:p>
            <a:pPr lvl="2"/>
            <a:r>
              <a:rPr lang="en-US" dirty="0" smtClean="0"/>
              <a:t>When and how to get refund</a:t>
            </a:r>
          </a:p>
          <a:p>
            <a:pPr lvl="1"/>
            <a:r>
              <a:rPr lang="en-US" dirty="0" smtClean="0"/>
              <a:t>“when a cat loves a dog”</a:t>
            </a:r>
          </a:p>
          <a:p>
            <a:pPr lvl="2"/>
            <a:r>
              <a:rPr lang="en-US" dirty="0" smtClean="0"/>
              <a:t>Date Time?</a:t>
            </a:r>
          </a:p>
          <a:p>
            <a:pPr lvl="2"/>
            <a:r>
              <a:rPr lang="en-US" dirty="0" smtClean="0"/>
              <a:t>TV series</a:t>
            </a:r>
            <a:endParaRPr lang="en-US" dirty="0"/>
          </a:p>
        </p:txBody>
      </p:sp>
      <p:sp>
        <p:nvSpPr>
          <p:cNvPr id="12" name="Content Placeholder 11"/>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6" name="Slide Number Placeholder 5"/>
          <p:cNvSpPr>
            <a:spLocks noGrp="1"/>
          </p:cNvSpPr>
          <p:nvPr>
            <p:ph type="sldNum" sz="quarter" idx="12"/>
          </p:nvPr>
        </p:nvSpPr>
        <p:spPr/>
        <p:txBody>
          <a:bodyPr/>
          <a:lstStyle/>
          <a:p>
            <a:fld id="{D3F6B040-E48F-409F-8965-63D176F2E09E}" type="slidenum">
              <a:rPr lang="en-US" smtClean="0"/>
              <a:t>272</a:t>
            </a:fld>
            <a:endParaRPr lang="en-US"/>
          </a:p>
        </p:txBody>
      </p:sp>
      <p:grpSp>
        <p:nvGrpSpPr>
          <p:cNvPr id="11" name="Group 10"/>
          <p:cNvGrpSpPr/>
          <p:nvPr/>
        </p:nvGrpSpPr>
        <p:grpSpPr>
          <a:xfrm>
            <a:off x="5838823" y="1339669"/>
            <a:ext cx="4559481" cy="3699918"/>
            <a:chOff x="6484076" y="1270000"/>
            <a:chExt cx="5043895" cy="4100427"/>
          </a:xfrm>
        </p:grpSpPr>
        <p:pic>
          <p:nvPicPr>
            <p:cNvPr id="9" name="Picture 8"/>
            <p:cNvPicPr>
              <a:picLocks noChangeAspect="1"/>
            </p:cNvPicPr>
            <p:nvPr/>
          </p:nvPicPr>
          <p:blipFill>
            <a:blip r:embed="rId2"/>
            <a:stretch>
              <a:fillRect/>
            </a:stretch>
          </p:blipFill>
          <p:spPr>
            <a:xfrm>
              <a:off x="6484076" y="1270000"/>
              <a:ext cx="1943100" cy="600075"/>
            </a:xfrm>
            <a:prstGeom prst="rect">
              <a:avLst/>
            </a:prstGeom>
          </p:spPr>
        </p:pic>
        <p:pic>
          <p:nvPicPr>
            <p:cNvPr id="10" name="Picture 9"/>
            <p:cNvPicPr>
              <a:picLocks noChangeAspect="1"/>
            </p:cNvPicPr>
            <p:nvPr/>
          </p:nvPicPr>
          <p:blipFill>
            <a:blip r:embed="rId3"/>
            <a:stretch>
              <a:fillRect/>
            </a:stretch>
          </p:blipFill>
          <p:spPr>
            <a:xfrm>
              <a:off x="6666955" y="1825625"/>
              <a:ext cx="4861016" cy="3544802"/>
            </a:xfrm>
            <a:prstGeom prst="rect">
              <a:avLst/>
            </a:prstGeom>
          </p:spPr>
        </p:pic>
      </p:grpSp>
      <p:pic>
        <p:nvPicPr>
          <p:cNvPr id="13" name="Picture 12"/>
          <p:cNvPicPr>
            <a:picLocks noChangeAspect="1"/>
          </p:cNvPicPr>
          <p:nvPr/>
        </p:nvPicPr>
        <p:blipFill>
          <a:blip r:embed="rId4"/>
          <a:stretch>
            <a:fillRect/>
          </a:stretch>
        </p:blipFill>
        <p:spPr>
          <a:xfrm>
            <a:off x="7487603" y="1839708"/>
            <a:ext cx="3261361" cy="4682795"/>
          </a:xfrm>
          <a:prstGeom prst="rect">
            <a:avLst/>
          </a:prstGeom>
        </p:spPr>
      </p:pic>
    </p:spTree>
    <p:extLst>
      <p:ext uri="{BB962C8B-B14F-4D97-AF65-F5344CB8AC3E}">
        <p14:creationId xmlns:p14="http://schemas.microsoft.com/office/powerpoint/2010/main" val="205678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7" end="7"/>
                                            </p:txEl>
                                          </p:spTgt>
                                        </p:tgtEl>
                                        <p:attrNameLst>
                                          <p:attrName>style.visibility</p:attrName>
                                        </p:attrNameLst>
                                      </p:cBhvr>
                                      <p:to>
                                        <p:strVal val="visible"/>
                                      </p:to>
                                    </p:set>
                                    <p:animEffect transition="in" filter="fade">
                                      <p:cBhvr>
                                        <p:cTn id="40" dur="500"/>
                                        <p:tgtEl>
                                          <p:spTgt spid="8">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7" name="Content Placeholder 6"/>
          <p:cNvSpPr>
            <a:spLocks noGrp="1"/>
          </p:cNvSpPr>
          <p:nvPr>
            <p:ph idx="1"/>
          </p:nvPr>
        </p:nvSpPr>
        <p:spPr/>
        <p:txBody>
          <a:bodyPr/>
          <a:lstStyle/>
          <a:p>
            <a:r>
              <a:rPr lang="en-US" dirty="0" smtClean="0"/>
              <a:t>Question and Answering</a:t>
            </a:r>
          </a:p>
          <a:p>
            <a:pPr lvl="1"/>
            <a:r>
              <a:rPr lang="en-US" dirty="0" smtClean="0"/>
              <a:t>TREC data - Web </a:t>
            </a:r>
            <a:r>
              <a:rPr lang="en-US" dirty="0" err="1" smtClean="0"/>
              <a:t>QnA</a:t>
            </a:r>
            <a:r>
              <a:rPr lang="en-US" dirty="0" smtClean="0"/>
              <a:t> </a:t>
            </a:r>
          </a:p>
          <a:p>
            <a:pPr lvl="1"/>
            <a:r>
              <a:rPr lang="en-US" dirty="0" err="1" smtClean="0"/>
              <a:t>WebQuestions</a:t>
            </a:r>
            <a:r>
              <a:rPr lang="en-US" dirty="0" smtClean="0"/>
              <a:t> data – KB </a:t>
            </a:r>
            <a:r>
              <a:rPr lang="en-US" dirty="0" err="1" smtClean="0"/>
              <a:t>QnA</a:t>
            </a:r>
            <a:endParaRPr lang="en-US" dirty="0" smtClean="0"/>
          </a:p>
          <a:p>
            <a:pPr lvl="1"/>
            <a:r>
              <a:rPr lang="en-US" dirty="0" smtClean="0"/>
              <a:t>All the question in these research datasets are real and valid questions</a:t>
            </a:r>
          </a:p>
          <a:p>
            <a:pPr lvl="2"/>
            <a:r>
              <a:rPr lang="en-US" dirty="0" smtClean="0"/>
              <a:t>Who first landed on the moon</a:t>
            </a:r>
          </a:p>
          <a:p>
            <a:pPr lvl="2"/>
            <a:r>
              <a:rPr lang="en-US" dirty="0" smtClean="0"/>
              <a:t>Who killed Abraham Lincoln</a:t>
            </a:r>
          </a:p>
          <a:p>
            <a:pPr lvl="1"/>
            <a:r>
              <a:rPr lang="en-US" dirty="0" smtClean="0"/>
              <a:t>Real world scenario</a:t>
            </a:r>
          </a:p>
          <a:p>
            <a:pPr lvl="2"/>
            <a:r>
              <a:rPr lang="en-US" dirty="0" smtClean="0"/>
              <a:t>When is the end of the world</a:t>
            </a:r>
          </a:p>
          <a:p>
            <a:pPr lvl="2"/>
            <a:r>
              <a:rPr lang="en-US" dirty="0" smtClean="0"/>
              <a:t>Who won the world cup 2017</a:t>
            </a:r>
          </a:p>
          <a:p>
            <a:pPr lvl="1"/>
            <a:r>
              <a:rPr lang="en-US" dirty="0" smtClean="0"/>
              <a:t>A data set contains both valid and invalid questions</a:t>
            </a:r>
          </a:p>
          <a:p>
            <a:pPr lvl="2"/>
            <a:r>
              <a:rPr lang="en-US" dirty="0" smtClean="0"/>
              <a:t>Make sure the algorithms won’t return answers for invalid questions</a:t>
            </a:r>
            <a:endParaRPr lang="en-US" dirty="0"/>
          </a:p>
        </p:txBody>
      </p:sp>
      <p:sp>
        <p:nvSpPr>
          <p:cNvPr id="5" name="Footer Placeholder 4"/>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6" name="Slide Number Placeholder 5"/>
          <p:cNvSpPr>
            <a:spLocks noGrp="1"/>
          </p:cNvSpPr>
          <p:nvPr>
            <p:ph type="sldNum" sz="quarter" idx="12"/>
          </p:nvPr>
        </p:nvSpPr>
        <p:spPr/>
        <p:txBody>
          <a:bodyPr/>
          <a:lstStyle/>
          <a:p>
            <a:fld id="{D3F6B040-E48F-409F-8965-63D176F2E09E}" type="slidenum">
              <a:rPr lang="en-US" smtClean="0"/>
              <a:t>273</a:t>
            </a:fld>
            <a:endParaRPr lang="en-US"/>
          </a:p>
        </p:txBody>
      </p:sp>
      <p:pic>
        <p:nvPicPr>
          <p:cNvPr id="3" name="Picture 2"/>
          <p:cNvPicPr>
            <a:picLocks noChangeAspect="1"/>
          </p:cNvPicPr>
          <p:nvPr/>
        </p:nvPicPr>
        <p:blipFill>
          <a:blip r:embed="rId2"/>
          <a:stretch>
            <a:fillRect/>
          </a:stretch>
        </p:blipFill>
        <p:spPr>
          <a:xfrm>
            <a:off x="6096000" y="3374014"/>
            <a:ext cx="5429250" cy="1800225"/>
          </a:xfrm>
          <a:prstGeom prst="rect">
            <a:avLst/>
          </a:prstGeom>
        </p:spPr>
      </p:pic>
    </p:spTree>
    <p:extLst>
      <p:ext uri="{BB962C8B-B14F-4D97-AF65-F5344CB8AC3E}">
        <p14:creationId xmlns:p14="http://schemas.microsoft.com/office/powerpoint/2010/main" val="326372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Effect transition="in" filter="fade">
                                      <p:cBhvr>
                                        <p:cTn id="45" dur="500"/>
                                        <p:tgtEl>
                                          <p:spTgt spid="7">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9" end="9"/>
                                            </p:txEl>
                                          </p:spTgt>
                                        </p:tgtEl>
                                        <p:attrNameLst>
                                          <p:attrName>style.visibility</p:attrName>
                                        </p:attrNameLst>
                                      </p:cBhvr>
                                      <p:to>
                                        <p:strVal val="visible"/>
                                      </p:to>
                                    </p:set>
                                    <p:animEffect transition="in" filter="fade">
                                      <p:cBhvr>
                                        <p:cTn id="50" dur="500"/>
                                        <p:tgtEl>
                                          <p:spTgt spid="7">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animEffect transition="in" filter="fade">
                                      <p:cBhvr>
                                        <p:cTn id="55"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Tutorials</a:t>
            </a:r>
            <a:endParaRPr lang="en-US" dirty="0"/>
          </a:p>
        </p:txBody>
      </p:sp>
      <p:sp>
        <p:nvSpPr>
          <p:cNvPr id="3" name="Content Placeholder 2"/>
          <p:cNvSpPr>
            <a:spLocks noGrp="1"/>
          </p:cNvSpPr>
          <p:nvPr>
            <p:ph idx="1"/>
          </p:nvPr>
        </p:nvSpPr>
        <p:spPr/>
        <p:txBody>
          <a:bodyPr>
            <a:normAutofit fontScale="92500" lnSpcReduction="20000"/>
          </a:bodyPr>
          <a:lstStyle/>
          <a:p>
            <a:r>
              <a:rPr lang="en-US" dirty="0"/>
              <a:t>Entity </a:t>
            </a:r>
            <a:r>
              <a:rPr lang="en-US" dirty="0" smtClean="0"/>
              <a:t>Linking </a:t>
            </a:r>
            <a:r>
              <a:rPr lang="en-US" dirty="0"/>
              <a:t>and </a:t>
            </a:r>
            <a:r>
              <a:rPr lang="en-US" dirty="0" smtClean="0"/>
              <a:t>Retrieval (</a:t>
            </a:r>
            <a:r>
              <a:rPr lang="en-US" dirty="0" err="1" smtClean="0"/>
              <a:t>Meij</a:t>
            </a:r>
            <a:r>
              <a:rPr lang="en-US" dirty="0"/>
              <a:t>, </a:t>
            </a:r>
            <a:r>
              <a:rPr lang="en-US" dirty="0" err="1"/>
              <a:t>Balog</a:t>
            </a:r>
            <a:r>
              <a:rPr lang="en-US" dirty="0"/>
              <a:t> and </a:t>
            </a:r>
            <a:r>
              <a:rPr lang="en-US" dirty="0" err="1"/>
              <a:t>Odijk</a:t>
            </a:r>
            <a:r>
              <a:rPr lang="en-US" dirty="0" smtClean="0"/>
              <a:t>)</a:t>
            </a:r>
          </a:p>
          <a:p>
            <a:pPr lvl="1"/>
            <a:r>
              <a:rPr lang="en-US" dirty="0">
                <a:hlinkClick r:id="rId2"/>
              </a:rPr>
              <a:t>http://ejmeij.github.io/entity-linking-and-retrieval-tutorial</a:t>
            </a:r>
            <a:r>
              <a:rPr lang="en-US" dirty="0" smtClean="0">
                <a:hlinkClick r:id="rId2"/>
              </a:rPr>
              <a:t>/</a:t>
            </a:r>
            <a:endParaRPr lang="en-US" dirty="0" smtClean="0"/>
          </a:p>
          <a:p>
            <a:r>
              <a:rPr lang="en-US" dirty="0"/>
              <a:t>Entity </a:t>
            </a:r>
            <a:r>
              <a:rPr lang="en-US" dirty="0" smtClean="0"/>
              <a:t>Resolution (</a:t>
            </a:r>
            <a:r>
              <a:rPr lang="en-US" dirty="0" err="1"/>
              <a:t>Getoor</a:t>
            </a:r>
            <a:r>
              <a:rPr lang="en-US" dirty="0"/>
              <a:t> and </a:t>
            </a:r>
            <a:r>
              <a:rPr lang="en-US" dirty="0" err="1"/>
              <a:t>Machanavajjhala</a:t>
            </a:r>
            <a:r>
              <a:rPr lang="en-US" dirty="0" smtClean="0"/>
              <a:t>)</a:t>
            </a:r>
          </a:p>
          <a:p>
            <a:pPr lvl="1"/>
            <a:r>
              <a:rPr lang="en-US" dirty="0">
                <a:hlinkClick r:id="rId3"/>
              </a:rPr>
              <a:t>http://www.umiacs.umd.edu/~</a:t>
            </a:r>
            <a:r>
              <a:rPr lang="en-US" dirty="0" smtClean="0">
                <a:hlinkClick r:id="rId3"/>
              </a:rPr>
              <a:t>getoor/Tutorials/ER_VLDB2012.pdf</a:t>
            </a:r>
            <a:endParaRPr lang="en-US" dirty="0" smtClean="0"/>
          </a:p>
          <a:p>
            <a:r>
              <a:rPr lang="en-US" dirty="0"/>
              <a:t>Constructing and </a:t>
            </a:r>
            <a:r>
              <a:rPr lang="en-US" dirty="0" smtClean="0"/>
              <a:t>Mining Web-scale </a:t>
            </a:r>
            <a:r>
              <a:rPr lang="en-US" dirty="0"/>
              <a:t>Knowledge </a:t>
            </a:r>
            <a:r>
              <a:rPr lang="en-US" dirty="0" smtClean="0"/>
              <a:t>Graphs tutorial </a:t>
            </a:r>
            <a:r>
              <a:rPr lang="en-US" dirty="0"/>
              <a:t>(</a:t>
            </a:r>
            <a:r>
              <a:rPr lang="en-US" dirty="0" err="1"/>
              <a:t>Bordes</a:t>
            </a:r>
            <a:r>
              <a:rPr lang="en-US" dirty="0"/>
              <a:t>, Gabrilovich)</a:t>
            </a:r>
          </a:p>
          <a:p>
            <a:pPr lvl="1"/>
            <a:r>
              <a:rPr lang="en-US" dirty="0">
                <a:hlinkClick r:id="rId4"/>
              </a:rPr>
              <a:t>http://www.cs.technion.ac.il/~</a:t>
            </a:r>
            <a:r>
              <a:rPr lang="en-US" dirty="0" smtClean="0">
                <a:hlinkClick r:id="rId4"/>
              </a:rPr>
              <a:t>gabr/publications/papers/KDD14-T2-Bordes-Gabrilovich.pdf</a:t>
            </a:r>
            <a:r>
              <a:rPr lang="en-US" dirty="0" smtClean="0"/>
              <a:t>	</a:t>
            </a:r>
          </a:p>
          <a:p>
            <a:r>
              <a:rPr lang="en-US" dirty="0" smtClean="0"/>
              <a:t>The Recommender Problem Revisited (</a:t>
            </a:r>
            <a:r>
              <a:rPr lang="en-US" dirty="0" err="1" smtClean="0"/>
              <a:t>Amatriain</a:t>
            </a:r>
            <a:r>
              <a:rPr lang="en-US" dirty="0" smtClean="0"/>
              <a:t>, </a:t>
            </a:r>
            <a:r>
              <a:rPr lang="en-US" dirty="0" err="1" smtClean="0"/>
              <a:t>Mobasher</a:t>
            </a:r>
            <a:r>
              <a:rPr lang="en-US" dirty="0" smtClean="0"/>
              <a:t>)</a:t>
            </a:r>
          </a:p>
          <a:p>
            <a:pPr lvl="1"/>
            <a:r>
              <a:rPr lang="en-US" dirty="0">
                <a:hlinkClick r:id="rId5"/>
              </a:rPr>
              <a:t>http://</a:t>
            </a:r>
            <a:r>
              <a:rPr lang="en-US" dirty="0" smtClean="0">
                <a:hlinkClick r:id="rId5"/>
              </a:rPr>
              <a:t>www.slideshare.net/xamat/kdd-2014-tutorial-the-recommender-problem-revisited</a:t>
            </a:r>
            <a:endParaRPr lang="en-US" dirty="0" smtClean="0"/>
          </a:p>
          <a:p>
            <a:r>
              <a:rPr lang="en-US" dirty="0" smtClean="0"/>
              <a:t>Question Answering Lecture (</a:t>
            </a:r>
            <a:r>
              <a:rPr lang="en-US" dirty="0" err="1" smtClean="0"/>
              <a:t>Jurafsky</a:t>
            </a:r>
            <a:r>
              <a:rPr lang="en-US" dirty="0" smtClean="0"/>
              <a:t>)</a:t>
            </a:r>
          </a:p>
          <a:p>
            <a:pPr lvl="1"/>
            <a:r>
              <a:rPr lang="en-US" dirty="0">
                <a:hlinkClick r:id="rId6"/>
              </a:rPr>
              <a:t>https://</a:t>
            </a:r>
            <a:r>
              <a:rPr lang="en-US" dirty="0" smtClean="0">
                <a:hlinkClick r:id="rId6"/>
              </a:rPr>
              <a:t>web.stanford.edu/class/cs124/lec/qa.pdf</a:t>
            </a:r>
            <a:endParaRPr lang="en-US" dirty="0" smtClean="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274</a:t>
            </a:fld>
            <a:endParaRPr lang="en-US"/>
          </a:p>
        </p:txBody>
      </p:sp>
    </p:spTree>
    <p:extLst>
      <p:ext uri="{BB962C8B-B14F-4D97-AF65-F5344CB8AC3E}">
        <p14:creationId xmlns:p14="http://schemas.microsoft.com/office/powerpoint/2010/main" val="2656128022"/>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Thanks!</a:t>
            </a:r>
            <a:endParaRPr lang="en-US" dirty="0"/>
          </a:p>
        </p:txBody>
      </p:sp>
      <p:sp>
        <p:nvSpPr>
          <p:cNvPr id="7" name="Subtitle 6"/>
          <p:cNvSpPr>
            <a:spLocks noGrp="1"/>
          </p:cNvSpPr>
          <p:nvPr>
            <p:ph type="subTitle" idx="1"/>
          </p:nvPr>
        </p:nvSpPr>
        <p:spPr/>
        <p:txBody>
          <a:bodyPr/>
          <a:lstStyle/>
          <a:p>
            <a:endParaRPr lang="en-US" dirty="0" smtClean="0"/>
          </a:p>
          <a:p>
            <a:r>
              <a:rPr lang="en-US" dirty="0" smtClean="0"/>
              <a:t>Hao Ma: </a:t>
            </a:r>
            <a:r>
              <a:rPr lang="en-US" dirty="0" err="1" smtClean="0"/>
              <a:t>haoma</a:t>
            </a:r>
            <a:r>
              <a:rPr lang="en-US" dirty="0" smtClean="0"/>
              <a:t> at Microsoft.com</a:t>
            </a:r>
          </a:p>
          <a:p>
            <a:r>
              <a:rPr lang="en-US" dirty="0" smtClean="0"/>
              <a:t>Yan Ke: </a:t>
            </a:r>
            <a:r>
              <a:rPr lang="en-US" dirty="0" err="1" smtClean="0"/>
              <a:t>yanke</a:t>
            </a:r>
            <a:r>
              <a:rPr lang="en-US" dirty="0"/>
              <a:t> </a:t>
            </a:r>
            <a:r>
              <a:rPr lang="en-US" dirty="0" smtClean="0"/>
              <a:t>at Microsoft.com</a:t>
            </a:r>
          </a:p>
          <a:p>
            <a:endParaRPr lang="en-US" dirty="0" smtClean="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275</a:t>
            </a:fld>
            <a:endParaRPr lang="en-US"/>
          </a:p>
        </p:txBody>
      </p:sp>
    </p:spTree>
    <p:extLst>
      <p:ext uri="{BB962C8B-B14F-4D97-AF65-F5344CB8AC3E}">
        <p14:creationId xmlns:p14="http://schemas.microsoft.com/office/powerpoint/2010/main" val="3905743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Understanding”</a:t>
            </a:r>
          </a:p>
        </p:txBody>
      </p:sp>
      <p:sp>
        <p:nvSpPr>
          <p:cNvPr id="3" name="Content Placeholder 2"/>
          <p:cNvSpPr>
            <a:spLocks noGrp="1"/>
          </p:cNvSpPr>
          <p:nvPr>
            <p:ph idx="1"/>
          </p:nvPr>
        </p:nvSpPr>
        <p:spPr/>
        <p:txBody>
          <a:bodyPr/>
          <a:lstStyle/>
          <a:p>
            <a:r>
              <a:rPr lang="en-US" dirty="0" smtClean="0"/>
              <a:t>Knowledge Bases are just an unordered list of facts</a:t>
            </a:r>
          </a:p>
          <a:p>
            <a:endParaRPr lang="en-US" dirty="0"/>
          </a:p>
          <a:p>
            <a:r>
              <a:rPr lang="en-US" dirty="0"/>
              <a:t>U</a:t>
            </a:r>
            <a:r>
              <a:rPr lang="en-US" dirty="0" smtClean="0"/>
              <a:t>nderstanding is</a:t>
            </a:r>
          </a:p>
          <a:p>
            <a:pPr lvl="1"/>
            <a:r>
              <a:rPr lang="en-US" dirty="0" smtClean="0"/>
              <a:t>Ranking facts</a:t>
            </a:r>
          </a:p>
          <a:p>
            <a:pPr lvl="1"/>
            <a:r>
              <a:rPr lang="en-US" dirty="0"/>
              <a:t>C</a:t>
            </a:r>
            <a:r>
              <a:rPr lang="en-US" dirty="0" smtClean="0"/>
              <a:t>reating connections between entities</a:t>
            </a:r>
          </a:p>
          <a:p>
            <a:pPr lvl="1"/>
            <a:r>
              <a:rPr lang="en-US" dirty="0" smtClean="0"/>
              <a:t>Connecting entities and facts to queries and documents</a:t>
            </a:r>
          </a:p>
          <a:p>
            <a:endParaRPr lang="en-US" dirty="0"/>
          </a:p>
          <a:p>
            <a:endParaRPr lang="en-US" dirty="0" smtClean="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28</a:t>
            </a:fld>
            <a:endParaRPr lang="en-US"/>
          </a:p>
        </p:txBody>
      </p:sp>
    </p:spTree>
    <p:extLst>
      <p:ext uri="{BB962C8B-B14F-4D97-AF65-F5344CB8AC3E}">
        <p14:creationId xmlns:p14="http://schemas.microsoft.com/office/powerpoint/2010/main" val="2016327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662302" y="2420255"/>
            <a:ext cx="8749542" cy="3721820"/>
          </a:xfrm>
          <a:prstGeom prst="rect">
            <a:avLst/>
          </a:prstGeom>
        </p:spPr>
      </p:pic>
      <p:sp>
        <p:nvSpPr>
          <p:cNvPr id="2" name="Title 1"/>
          <p:cNvSpPr>
            <a:spLocks noGrp="1"/>
          </p:cNvSpPr>
          <p:nvPr>
            <p:ph type="title"/>
          </p:nvPr>
        </p:nvSpPr>
        <p:spPr/>
        <p:txBody>
          <a:bodyPr/>
          <a:lstStyle/>
          <a:p>
            <a:r>
              <a:rPr lang="en-US" dirty="0" smtClean="0"/>
              <a:t>Why “Entity Understanding”</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29</a:t>
            </a:fld>
            <a:endParaRPr lang="en-US"/>
          </a:p>
        </p:txBody>
      </p:sp>
      <p:pic>
        <p:nvPicPr>
          <p:cNvPr id="6" name="Picture 5"/>
          <p:cNvPicPr>
            <a:picLocks noChangeAspect="1"/>
          </p:cNvPicPr>
          <p:nvPr/>
        </p:nvPicPr>
        <p:blipFill>
          <a:blip r:embed="rId3"/>
          <a:stretch>
            <a:fillRect/>
          </a:stretch>
        </p:blipFill>
        <p:spPr>
          <a:xfrm>
            <a:off x="1658648" y="2423818"/>
            <a:ext cx="8486775" cy="3657600"/>
          </a:xfrm>
          <a:prstGeom prst="rect">
            <a:avLst/>
          </a:prstGeom>
        </p:spPr>
      </p:pic>
      <p:pic>
        <p:nvPicPr>
          <p:cNvPr id="7" name="Picture 6"/>
          <p:cNvPicPr>
            <a:picLocks noChangeAspect="1"/>
          </p:cNvPicPr>
          <p:nvPr/>
        </p:nvPicPr>
        <p:blipFill>
          <a:blip r:embed="rId4"/>
          <a:stretch>
            <a:fillRect/>
          </a:stretch>
        </p:blipFill>
        <p:spPr>
          <a:xfrm>
            <a:off x="1658648" y="2440414"/>
            <a:ext cx="8534400" cy="3648075"/>
          </a:xfrm>
          <a:prstGeom prst="rect">
            <a:avLst/>
          </a:prstGeom>
        </p:spPr>
      </p:pic>
      <p:pic>
        <p:nvPicPr>
          <p:cNvPr id="8" name="Picture 7"/>
          <p:cNvPicPr>
            <a:picLocks noChangeAspect="1"/>
          </p:cNvPicPr>
          <p:nvPr/>
        </p:nvPicPr>
        <p:blipFill>
          <a:blip r:embed="rId5"/>
          <a:stretch>
            <a:fillRect/>
          </a:stretch>
        </p:blipFill>
        <p:spPr>
          <a:xfrm>
            <a:off x="1658648" y="2430888"/>
            <a:ext cx="8543925" cy="3714750"/>
          </a:xfrm>
          <a:prstGeom prst="rect">
            <a:avLst/>
          </a:prstGeom>
        </p:spPr>
      </p:pic>
      <p:pic>
        <p:nvPicPr>
          <p:cNvPr id="10" name="Picture 9"/>
          <p:cNvPicPr>
            <a:picLocks noChangeAspect="1"/>
          </p:cNvPicPr>
          <p:nvPr/>
        </p:nvPicPr>
        <p:blipFill>
          <a:blip r:embed="rId6"/>
          <a:stretch>
            <a:fillRect/>
          </a:stretch>
        </p:blipFill>
        <p:spPr>
          <a:xfrm>
            <a:off x="1672935" y="2440414"/>
            <a:ext cx="8524875" cy="3667125"/>
          </a:xfrm>
          <a:prstGeom prst="rect">
            <a:avLst/>
          </a:prstGeom>
        </p:spPr>
      </p:pic>
      <p:sp>
        <p:nvSpPr>
          <p:cNvPr id="13" name="Content Placeholder 2"/>
          <p:cNvSpPr>
            <a:spLocks noGrp="1"/>
          </p:cNvSpPr>
          <p:nvPr>
            <p:ph idx="1"/>
          </p:nvPr>
        </p:nvSpPr>
        <p:spPr>
          <a:xfrm>
            <a:off x="838200" y="1825625"/>
            <a:ext cx="10515600" cy="4351338"/>
          </a:xfrm>
        </p:spPr>
        <p:txBody>
          <a:bodyPr/>
          <a:lstStyle/>
          <a:p>
            <a:r>
              <a:rPr lang="en-US" dirty="0" smtClean="0"/>
              <a:t>When a user typed “Florence”, how do you know which “Florence”?</a:t>
            </a:r>
            <a:endParaRPr lang="en-US" dirty="0"/>
          </a:p>
        </p:txBody>
      </p:sp>
    </p:spTree>
    <p:extLst>
      <p:ext uri="{BB962C8B-B14F-4D97-AF65-F5344CB8AC3E}">
        <p14:creationId xmlns:p14="http://schemas.microsoft.com/office/powerpoint/2010/main" val="404284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3</a:t>
            </a:fld>
            <a:endParaRPr lang="en-US"/>
          </a:p>
        </p:txBody>
      </p:sp>
      <p:pic>
        <p:nvPicPr>
          <p:cNvPr id="6" name="Picture 5"/>
          <p:cNvPicPr>
            <a:picLocks noChangeAspect="1"/>
          </p:cNvPicPr>
          <p:nvPr/>
        </p:nvPicPr>
        <p:blipFill>
          <a:blip r:embed="rId2"/>
          <a:stretch>
            <a:fillRect/>
          </a:stretch>
        </p:blipFill>
        <p:spPr>
          <a:xfrm>
            <a:off x="2875120" y="1526000"/>
            <a:ext cx="6621991" cy="4765071"/>
          </a:xfrm>
          <a:prstGeom prst="rect">
            <a:avLst/>
          </a:prstGeom>
        </p:spPr>
      </p:pic>
      <p:sp>
        <p:nvSpPr>
          <p:cNvPr id="7" name="Rectangle 6"/>
          <p:cNvSpPr/>
          <p:nvPr/>
        </p:nvSpPr>
        <p:spPr>
          <a:xfrm>
            <a:off x="3074673" y="1645286"/>
            <a:ext cx="1680207" cy="769441"/>
          </a:xfrm>
          <a:prstGeom prst="rect">
            <a:avLst/>
          </a:prstGeom>
          <a:noFill/>
        </p:spPr>
        <p:txBody>
          <a:bodyPr wrap="square" lIns="91440" tIns="45720" rIns="91440" bIns="45720">
            <a:spAutoFit/>
          </a:bodyPr>
          <a:lstStyle/>
          <a:p>
            <a:pPr algn="ctr"/>
            <a:r>
              <a:rPr lang="en-US" sz="4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Entity</a:t>
            </a:r>
            <a:endPar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5445788" y="1879855"/>
            <a:ext cx="1680207" cy="923330"/>
          </a:xfrm>
          <a:prstGeom prst="rect">
            <a:avLst/>
          </a:prstGeom>
          <a:noFill/>
        </p:spPr>
        <p:txBody>
          <a:bodyPr wrap="square" lIns="91440" tIns="45720" rIns="91440" bIns="45720">
            <a:spAutoFit/>
          </a:bodyPr>
          <a:lstStyle/>
          <a:p>
            <a:pPr algn="ctr"/>
            <a:r>
              <a:rPr lang="en-US" sz="5400" b="0" cap="none" spc="0" dirty="0" smtClean="0">
                <a:ln w="0"/>
                <a:solidFill>
                  <a:srgbClr val="FF0000"/>
                </a:solidFill>
                <a:effectLst>
                  <a:reflection blurRad="6350" stA="53000" endA="300" endPos="35500" dir="5400000" sy="-90000" algn="bl" rotWithShape="0"/>
                </a:effectLst>
              </a:rPr>
              <a:t>????</a:t>
            </a:r>
            <a:endParaRPr lang="en-US" sz="5400" b="0" cap="none" spc="0" dirty="0">
              <a:ln w="0"/>
              <a:solidFill>
                <a:srgbClr val="FF0000"/>
              </a:solidFill>
              <a:effectLst>
                <a:reflection blurRad="6350" stA="53000" endA="300" endPos="35500" dir="5400000" sy="-90000" algn="bl" rotWithShape="0"/>
              </a:effectLst>
            </a:endParaRPr>
          </a:p>
        </p:txBody>
      </p:sp>
      <p:sp>
        <p:nvSpPr>
          <p:cNvPr id="10" name="Rectangle 9"/>
          <p:cNvSpPr/>
          <p:nvPr/>
        </p:nvSpPr>
        <p:spPr>
          <a:xfrm>
            <a:off x="7691574" y="1526000"/>
            <a:ext cx="1680207" cy="923330"/>
          </a:xfrm>
          <a:prstGeom prst="rect">
            <a:avLst/>
          </a:prstGeom>
          <a:noFill/>
        </p:spPr>
        <p:txBody>
          <a:bodyPr wrap="square" lIns="91440" tIns="45720" rIns="91440" bIns="45720">
            <a:spAutoFit/>
          </a:bodyPr>
          <a:lstStyle/>
          <a:p>
            <a:pPr algn="ctr"/>
            <a:r>
              <a:rPr lang="en-US" sz="5400" b="0" cap="none" spc="0" dirty="0" smtClean="0">
                <a:ln w="0"/>
                <a:solidFill>
                  <a:schemeClr val="accent1">
                    <a:lumMod val="75000"/>
                  </a:schemeClr>
                </a:solidFill>
                <a:effectLst>
                  <a:reflection blurRad="6350" stA="53000" endA="300" endPos="35500" dir="5400000" sy="-90000" algn="bl" rotWithShape="0"/>
                </a:effectLst>
              </a:rPr>
              <a:t>????</a:t>
            </a:r>
            <a:endParaRPr lang="en-US" sz="5400" b="0" cap="none" spc="0" dirty="0">
              <a:ln w="0"/>
              <a:solidFill>
                <a:schemeClr val="accent1">
                  <a:lumMod val="75000"/>
                </a:schemeClr>
              </a:solidFill>
              <a:effectLst>
                <a:reflection blurRad="6350" stA="53000" endA="300" endPos="35500" dir="5400000" sy="-90000" algn="bl" rotWithShape="0"/>
              </a:effectLst>
            </a:endParaRPr>
          </a:p>
        </p:txBody>
      </p:sp>
      <p:sp>
        <p:nvSpPr>
          <p:cNvPr id="11" name="Rectangle 10"/>
          <p:cNvSpPr/>
          <p:nvPr/>
        </p:nvSpPr>
        <p:spPr>
          <a:xfrm>
            <a:off x="4824622" y="818114"/>
            <a:ext cx="3264589" cy="707886"/>
          </a:xfrm>
          <a:prstGeom prst="rect">
            <a:avLst/>
          </a:prstGeom>
          <a:noFill/>
        </p:spPr>
        <p:txBody>
          <a:bodyPr wrap="square" lIns="91440" tIns="45720" rIns="91440" bIns="45720">
            <a:spAutoFit/>
          </a:bodyPr>
          <a:lstStyle/>
          <a:p>
            <a:pPr algn="ctr"/>
            <a:r>
              <a:rPr lang="en-US" sz="4000" b="0" cap="none" spc="0" dirty="0" smtClean="0">
                <a:ln w="0"/>
                <a:solidFill>
                  <a:schemeClr val="accent2">
                    <a:lumMod val="75000"/>
                  </a:schemeClr>
                </a:solidFill>
                <a:effectLst>
                  <a:reflection blurRad="6350" stA="53000" endA="300" endPos="35500" dir="5400000" sy="-90000" algn="bl" rotWithShape="0"/>
                </a:effectLst>
              </a:rPr>
              <a:t>Database?</a:t>
            </a:r>
            <a:endParaRPr lang="en-US" sz="4000" b="0" cap="none" spc="0" dirty="0">
              <a:ln w="0"/>
              <a:solidFill>
                <a:schemeClr val="accent2">
                  <a:lumMod val="75000"/>
                </a:schemeClr>
              </a:solidFill>
              <a:effectLst>
                <a:reflection blurRad="6350" stA="53000" endA="300" endPos="35500" dir="5400000" sy="-90000" algn="bl" rotWithShape="0"/>
              </a:effectLst>
            </a:endParaRPr>
          </a:p>
        </p:txBody>
      </p:sp>
      <p:sp>
        <p:nvSpPr>
          <p:cNvPr id="12" name="Rectangle 11"/>
          <p:cNvSpPr/>
          <p:nvPr/>
        </p:nvSpPr>
        <p:spPr>
          <a:xfrm>
            <a:off x="7979483" y="737808"/>
            <a:ext cx="3264589" cy="707886"/>
          </a:xfrm>
          <a:prstGeom prst="rect">
            <a:avLst/>
          </a:prstGeom>
          <a:noFill/>
        </p:spPr>
        <p:txBody>
          <a:bodyPr wrap="square" lIns="91440" tIns="45720" rIns="91440" bIns="45720">
            <a:spAutoFit/>
          </a:bodyPr>
          <a:lstStyle/>
          <a:p>
            <a:pPr algn="ctr"/>
            <a:r>
              <a:rPr lang="en-US" sz="4000" b="0" cap="none" spc="0" dirty="0" smtClean="0">
                <a:ln w="0"/>
                <a:solidFill>
                  <a:schemeClr val="accent2">
                    <a:lumMod val="75000"/>
                  </a:schemeClr>
                </a:solidFill>
                <a:effectLst>
                  <a:reflection blurRad="6350" stA="53000" endA="300" endPos="35500" dir="5400000" sy="-90000" algn="bl" rotWithShape="0"/>
                </a:effectLst>
              </a:rPr>
              <a:t>NLP?</a:t>
            </a:r>
            <a:endParaRPr lang="en-US" sz="4000" b="0" cap="none" spc="0" dirty="0">
              <a:ln w="0"/>
              <a:solidFill>
                <a:schemeClr val="accent2">
                  <a:lumMod val="75000"/>
                </a:schemeClr>
              </a:solidFill>
              <a:effectLst>
                <a:reflection blurRad="6350" stA="53000" endA="300" endPos="35500" dir="5400000" sy="-90000" algn="bl" rotWithShape="0"/>
              </a:effectLst>
            </a:endParaRPr>
          </a:p>
        </p:txBody>
      </p:sp>
      <p:sp>
        <p:nvSpPr>
          <p:cNvPr id="13" name="Rectangle 12"/>
          <p:cNvSpPr/>
          <p:nvPr/>
        </p:nvSpPr>
        <p:spPr>
          <a:xfrm>
            <a:off x="8269442" y="3251317"/>
            <a:ext cx="3264589" cy="707886"/>
          </a:xfrm>
          <a:prstGeom prst="rect">
            <a:avLst/>
          </a:prstGeom>
          <a:noFill/>
        </p:spPr>
        <p:txBody>
          <a:bodyPr wrap="square" lIns="91440" tIns="45720" rIns="91440" bIns="45720">
            <a:spAutoFit/>
          </a:bodyPr>
          <a:lstStyle/>
          <a:p>
            <a:pPr algn="ctr"/>
            <a:r>
              <a:rPr lang="en-US" sz="4000" b="0" cap="none" spc="0" dirty="0" smtClean="0">
                <a:ln w="0"/>
                <a:solidFill>
                  <a:schemeClr val="accent2">
                    <a:lumMod val="75000"/>
                  </a:schemeClr>
                </a:solidFill>
                <a:effectLst>
                  <a:reflection blurRad="6350" stA="53000" endA="300" endPos="35500" dir="5400000" sy="-90000" algn="bl" rotWithShape="0"/>
                </a:effectLst>
              </a:rPr>
              <a:t>Application?</a:t>
            </a:r>
            <a:endParaRPr lang="en-US" sz="4000" b="0" cap="none" spc="0" dirty="0">
              <a:ln w="0"/>
              <a:solidFill>
                <a:schemeClr val="accent2">
                  <a:lumMod val="75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978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Understanding”</a:t>
            </a:r>
          </a:p>
        </p:txBody>
      </p:sp>
      <p:sp>
        <p:nvSpPr>
          <p:cNvPr id="3" name="Content Placeholder 2"/>
          <p:cNvSpPr>
            <a:spLocks noGrp="1"/>
          </p:cNvSpPr>
          <p:nvPr>
            <p:ph idx="1"/>
          </p:nvPr>
        </p:nvSpPr>
        <p:spPr/>
        <p:txBody>
          <a:bodyPr/>
          <a:lstStyle/>
          <a:p>
            <a:r>
              <a:rPr lang="en-US" dirty="0" smtClean="0"/>
              <a:t>When a user typed “how tall is he”, how do you know who is “he”?</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30</a:t>
            </a:fld>
            <a:endParaRPr lang="en-US"/>
          </a:p>
        </p:txBody>
      </p:sp>
      <p:pic>
        <p:nvPicPr>
          <p:cNvPr id="6" name="Picture 5"/>
          <p:cNvPicPr>
            <a:picLocks noChangeAspect="1"/>
          </p:cNvPicPr>
          <p:nvPr/>
        </p:nvPicPr>
        <p:blipFill>
          <a:blip r:embed="rId2"/>
          <a:stretch>
            <a:fillRect/>
          </a:stretch>
        </p:blipFill>
        <p:spPr>
          <a:xfrm>
            <a:off x="1754372" y="2222389"/>
            <a:ext cx="6666614" cy="3630334"/>
          </a:xfrm>
          <a:prstGeom prst="rect">
            <a:avLst/>
          </a:prstGeom>
        </p:spPr>
      </p:pic>
      <p:pic>
        <p:nvPicPr>
          <p:cNvPr id="7" name="Picture 6"/>
          <p:cNvPicPr>
            <a:picLocks noChangeAspect="1"/>
          </p:cNvPicPr>
          <p:nvPr/>
        </p:nvPicPr>
        <p:blipFill>
          <a:blip r:embed="rId3"/>
          <a:stretch>
            <a:fillRect/>
          </a:stretch>
        </p:blipFill>
        <p:spPr>
          <a:xfrm>
            <a:off x="2522795" y="2572386"/>
            <a:ext cx="6402287" cy="3860555"/>
          </a:xfrm>
          <a:prstGeom prst="rect">
            <a:avLst/>
          </a:prstGeom>
        </p:spPr>
      </p:pic>
    </p:spTree>
    <p:extLst>
      <p:ext uri="{BB962C8B-B14F-4D97-AF65-F5344CB8AC3E}">
        <p14:creationId xmlns:p14="http://schemas.microsoft.com/office/powerpoint/2010/main" val="77542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Understanding”</a:t>
            </a:r>
          </a:p>
        </p:txBody>
      </p:sp>
      <p:sp>
        <p:nvSpPr>
          <p:cNvPr id="3" name="Content Placeholder 2"/>
          <p:cNvSpPr>
            <a:spLocks noGrp="1"/>
          </p:cNvSpPr>
          <p:nvPr>
            <p:ph idx="1"/>
          </p:nvPr>
        </p:nvSpPr>
        <p:spPr/>
        <p:txBody>
          <a:bodyPr/>
          <a:lstStyle/>
          <a:p>
            <a:r>
              <a:rPr lang="en-US" dirty="0"/>
              <a:t>When a user typed “how tall is he”, how do you know who is “he”?</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31</a:t>
            </a:fld>
            <a:endParaRPr lang="en-US"/>
          </a:p>
        </p:txBody>
      </p:sp>
      <p:pic>
        <p:nvPicPr>
          <p:cNvPr id="6" name="Picture 5"/>
          <p:cNvPicPr>
            <a:picLocks noChangeAspect="1"/>
          </p:cNvPicPr>
          <p:nvPr/>
        </p:nvPicPr>
        <p:blipFill>
          <a:blip r:embed="rId2"/>
          <a:stretch>
            <a:fillRect/>
          </a:stretch>
        </p:blipFill>
        <p:spPr>
          <a:xfrm>
            <a:off x="2323766" y="2275822"/>
            <a:ext cx="6969089" cy="4080528"/>
          </a:xfrm>
          <a:prstGeom prst="rect">
            <a:avLst/>
          </a:prstGeom>
        </p:spPr>
      </p:pic>
    </p:spTree>
    <p:extLst>
      <p:ext uri="{BB962C8B-B14F-4D97-AF65-F5344CB8AC3E}">
        <p14:creationId xmlns:p14="http://schemas.microsoft.com/office/powerpoint/2010/main" val="22709957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“Entity Understanding”</a:t>
            </a:r>
          </a:p>
        </p:txBody>
      </p:sp>
      <p:sp>
        <p:nvSpPr>
          <p:cNvPr id="3" name="Content Placeholder 2"/>
          <p:cNvSpPr>
            <a:spLocks noGrp="1"/>
          </p:cNvSpPr>
          <p:nvPr>
            <p:ph idx="1"/>
          </p:nvPr>
        </p:nvSpPr>
        <p:spPr/>
        <p:txBody>
          <a:bodyPr/>
          <a:lstStyle/>
          <a:p>
            <a:r>
              <a:rPr lang="en-US" dirty="0" smtClean="0"/>
              <a:t>When a user clicked a few Web pages, how do you know what kind of entities this user is interested in?</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32</a:t>
            </a:fld>
            <a:endParaRPr lang="en-US"/>
          </a:p>
        </p:txBody>
      </p:sp>
      <p:pic>
        <p:nvPicPr>
          <p:cNvPr id="1026" name="Picture 2" descr="http://files.geglobalresearch.com/wp-content/img/labs/560x220_Lab_UserExperience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7" y="2971689"/>
            <a:ext cx="6925708" cy="272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242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Technologies</a:t>
            </a:r>
            <a:endParaRPr lang="en-US" dirty="0"/>
          </a:p>
        </p:txBody>
      </p:sp>
      <p:sp>
        <p:nvSpPr>
          <p:cNvPr id="3" name="Content Placeholder 2"/>
          <p:cNvSpPr>
            <a:spLocks noGrp="1"/>
          </p:cNvSpPr>
          <p:nvPr>
            <p:ph idx="1"/>
          </p:nvPr>
        </p:nvSpPr>
        <p:spPr/>
        <p:txBody>
          <a:bodyPr/>
          <a:lstStyle/>
          <a:p>
            <a:r>
              <a:rPr lang="en-US" dirty="0" smtClean="0"/>
              <a:t>Natural Language Processing</a:t>
            </a:r>
          </a:p>
          <a:p>
            <a:r>
              <a:rPr lang="en-US" dirty="0" smtClean="0"/>
              <a:t>Machine Learning</a:t>
            </a:r>
          </a:p>
          <a:p>
            <a:r>
              <a:rPr lang="en-US" dirty="0" smtClean="0"/>
              <a:t>Information Retrieval</a:t>
            </a:r>
          </a:p>
          <a:p>
            <a:r>
              <a:rPr lang="en-US" dirty="0" smtClean="0"/>
              <a:t>Recommender Systems</a:t>
            </a:r>
          </a:p>
          <a:p>
            <a:r>
              <a:rPr lang="en-US" dirty="0" smtClean="0"/>
              <a:t>Text and Log Mining</a:t>
            </a:r>
          </a:p>
          <a:p>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33</a:t>
            </a:fld>
            <a:endParaRPr lang="en-US"/>
          </a:p>
        </p:txBody>
      </p:sp>
    </p:spTree>
    <p:extLst>
      <p:ext uri="{BB962C8B-B14F-4D97-AF65-F5344CB8AC3E}">
        <p14:creationId xmlns:p14="http://schemas.microsoft.com/office/powerpoint/2010/main" val="950815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Wikipedia</a:t>
            </a:r>
          </a:p>
          <a:p>
            <a:pPr lvl="1"/>
            <a:r>
              <a:rPr lang="en-US" dirty="0" smtClean="0"/>
              <a:t>Semi-structured free Internet encyclopedia, contributed by community members</a:t>
            </a:r>
          </a:p>
          <a:p>
            <a:r>
              <a:rPr lang="en-US" dirty="0" smtClean="0"/>
              <a:t>Freebase	</a:t>
            </a:r>
          </a:p>
          <a:p>
            <a:pPr lvl="1"/>
            <a:r>
              <a:rPr lang="en-US" dirty="0"/>
              <a:t>Structured data </a:t>
            </a:r>
            <a:r>
              <a:rPr lang="en-US" dirty="0" smtClean="0"/>
              <a:t>composed </a:t>
            </a:r>
            <a:r>
              <a:rPr lang="en-US" dirty="0"/>
              <a:t>mainly by its community members</a:t>
            </a:r>
          </a:p>
          <a:p>
            <a:pPr lvl="1"/>
            <a:r>
              <a:rPr lang="en-US" dirty="0" smtClean="0"/>
              <a:t>Acquired by Google on July 2010, and will be retired on June 2015</a:t>
            </a:r>
          </a:p>
          <a:p>
            <a:pPr lvl="1"/>
            <a:r>
              <a:rPr lang="en-US" dirty="0" smtClean="0"/>
              <a:t>Data will be ported to </a:t>
            </a:r>
            <a:r>
              <a:rPr lang="en-US" dirty="0" err="1" smtClean="0"/>
              <a:t>WikiData</a:t>
            </a:r>
            <a:endParaRPr lang="en-US" dirty="0" smtClean="0"/>
          </a:p>
          <a:p>
            <a:r>
              <a:rPr lang="en-US" dirty="0" err="1" smtClean="0"/>
              <a:t>WikiData</a:t>
            </a:r>
            <a:endParaRPr lang="en-US" dirty="0" smtClean="0"/>
          </a:p>
          <a:p>
            <a:pPr lvl="1"/>
            <a:r>
              <a:rPr lang="en-US" dirty="0" smtClean="0"/>
              <a:t>a </a:t>
            </a:r>
            <a:r>
              <a:rPr lang="en-US" dirty="0"/>
              <a:t>collaboratively edited knowledge base</a:t>
            </a:r>
            <a:endParaRPr lang="en-US" dirty="0" smtClean="0"/>
          </a:p>
          <a:p>
            <a:r>
              <a:rPr lang="en-US" dirty="0" err="1" smtClean="0"/>
              <a:t>DBPedia</a:t>
            </a:r>
            <a:endParaRPr lang="en-US" dirty="0"/>
          </a:p>
          <a:p>
            <a:pPr lvl="1"/>
            <a:r>
              <a:rPr lang="en-US" dirty="0" smtClean="0"/>
              <a:t>Extracted structured information from Wikipedia</a:t>
            </a:r>
          </a:p>
          <a:p>
            <a:r>
              <a:rPr lang="en-US" dirty="0" err="1" smtClean="0"/>
              <a:t>Yago</a:t>
            </a:r>
            <a:endParaRPr lang="en-US" dirty="0" smtClean="0"/>
          </a:p>
          <a:p>
            <a:pPr lvl="1"/>
            <a:r>
              <a:rPr lang="en-US" dirty="0" smtClean="0"/>
              <a:t>a </a:t>
            </a:r>
            <a:r>
              <a:rPr lang="en-US" dirty="0"/>
              <a:t>knowledge base </a:t>
            </a:r>
            <a:r>
              <a:rPr lang="en-US" dirty="0" smtClean="0"/>
              <a:t>automatically </a:t>
            </a:r>
            <a:r>
              <a:rPr lang="en-US" dirty="0"/>
              <a:t>extracted from Wikipedia and other </a:t>
            </a:r>
            <a:r>
              <a:rPr lang="en-US" dirty="0" smtClean="0"/>
              <a:t>sources</a:t>
            </a:r>
          </a:p>
          <a:p>
            <a:pPr lvl="1"/>
            <a:r>
              <a:rPr lang="en-US" dirty="0" smtClean="0"/>
              <a:t>Accuracy 95.02% based on manual </a:t>
            </a:r>
            <a:r>
              <a:rPr lang="en-US" dirty="0" err="1" smtClean="0"/>
              <a:t>evaulation</a:t>
            </a:r>
            <a:endParaRPr lang="en-US" dirty="0" smtClean="0"/>
          </a:p>
          <a:p>
            <a:r>
              <a:rPr lang="en-US" dirty="0" smtClean="0"/>
              <a:t>Web Documents</a:t>
            </a:r>
          </a:p>
          <a:p>
            <a:r>
              <a:rPr lang="en-US" smtClean="0"/>
              <a:t>Queries and Search Click </a:t>
            </a:r>
            <a:r>
              <a:rPr lang="en-US" dirty="0" smtClean="0"/>
              <a:t>Log</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34</a:t>
            </a:fld>
            <a:endParaRPr lang="en-US"/>
          </a:p>
        </p:txBody>
      </p:sp>
    </p:spTree>
    <p:extLst>
      <p:ext uri="{BB962C8B-B14F-4D97-AF65-F5344CB8AC3E}">
        <p14:creationId xmlns:p14="http://schemas.microsoft.com/office/powerpoint/2010/main" val="3874481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Entity Pane Experiences</a:t>
            </a:r>
          </a:p>
          <a:p>
            <a:r>
              <a:rPr lang="en-US" dirty="0" smtClean="0"/>
              <a:t>Entity Recommendation</a:t>
            </a:r>
          </a:p>
          <a:p>
            <a:pPr lvl="1"/>
            <a:r>
              <a:rPr lang="en-US" dirty="0" smtClean="0"/>
              <a:t>Recommendation and Ranking</a:t>
            </a:r>
          </a:p>
          <a:p>
            <a:pPr lvl="1"/>
            <a:r>
              <a:rPr lang="en-US" dirty="0" smtClean="0"/>
              <a:t>Interpretation</a:t>
            </a:r>
          </a:p>
          <a:p>
            <a:pPr lvl="1"/>
            <a:r>
              <a:rPr lang="en-US" dirty="0" smtClean="0"/>
              <a:t>Exploration</a:t>
            </a:r>
          </a:p>
          <a:p>
            <a:pPr lvl="1"/>
            <a:r>
              <a:rPr lang="en-US" dirty="0" smtClean="0"/>
              <a:t>Personalization</a:t>
            </a:r>
          </a:p>
          <a:p>
            <a:r>
              <a:rPr lang="en-US" dirty="0" smtClean="0"/>
              <a:t>Factoid Answers</a:t>
            </a:r>
          </a:p>
          <a:p>
            <a:r>
              <a:rPr lang="en-US" dirty="0" smtClean="0"/>
              <a:t>Graph Search</a:t>
            </a:r>
          </a:p>
          <a:p>
            <a:r>
              <a:rPr lang="en-US" dirty="0" smtClean="0"/>
              <a:t>Conversational Question and Answering</a:t>
            </a:r>
          </a:p>
          <a:p>
            <a:r>
              <a:rPr lang="en-US" dirty="0" smtClean="0"/>
              <a:t>Natural Language Question and Answering</a:t>
            </a:r>
          </a:p>
          <a:p>
            <a:r>
              <a:rPr lang="en-US" dirty="0" smtClean="0"/>
              <a:t>... …</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35</a:t>
            </a:fld>
            <a:endParaRPr lang="en-US"/>
          </a:p>
        </p:txBody>
      </p:sp>
    </p:spTree>
    <p:extLst>
      <p:ext uri="{BB962C8B-B14F-4D97-AF65-F5344CB8AC3E}">
        <p14:creationId xmlns:p14="http://schemas.microsoft.com/office/powerpoint/2010/main" val="3445860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a:t>
            </a:r>
            <a:endParaRPr lang="en-US"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US" dirty="0"/>
                  <a:t>Introduction to Entity and Knowledge</a:t>
                </a:r>
              </a:p>
              <a:p>
                <a:r>
                  <a:rPr lang="en-US" dirty="0" smtClean="0">
                    <a:solidFill>
                      <a:srgbClr val="FF0000"/>
                    </a:solidFill>
                  </a:rPr>
                  <a:t>Demonstration of Microsoft’s Entity Experience</a:t>
                </a:r>
              </a:p>
              <a:p>
                <a:r>
                  <a:rPr lang="en-US" dirty="0" smtClean="0"/>
                  <a:t>Entity Recommendation and Understanding</a:t>
                </a:r>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smtClean="0">
                        <a:latin typeface="Cambria Math" panose="02040503050406030204" pitchFamily="18" charset="0"/>
                      </a:rPr>
                      <m:t>)</m:t>
                    </m:r>
                  </m:oMath>
                </a14:m>
                <a:endParaRPr lang="en-US" dirty="0" smtClean="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𝑢𝑠𝑒𝑟</m:t>
                    </m:r>
                    <m:r>
                      <a:rPr lang="en-US" i="1" dirty="0" smtClean="0">
                        <a:latin typeface="Cambria Math" panose="02040503050406030204" pitchFamily="18" charset="0"/>
                      </a:rPr>
                      <m:t>)</m:t>
                    </m:r>
                  </m:oMath>
                </a14:m>
                <a:endParaRPr lang="en-US" dirty="0" smtClean="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𝑞𝑢𝑒𝑟𝑦</m:t>
                    </m:r>
                    <m:r>
                      <a:rPr lang="en-US" i="1" dirty="0" smtClean="0">
                        <a:latin typeface="Cambria Math" panose="02040503050406030204" pitchFamily="18" charset="0"/>
                      </a:rPr>
                      <m:t>)</m:t>
                    </m:r>
                  </m:oMath>
                </a14:m>
                <a:endParaRPr lang="en-US" dirty="0" smtClean="0"/>
              </a:p>
              <a:p>
                <a:r>
                  <a:rPr lang="en-US" dirty="0" smtClean="0"/>
                  <a:t>Summary</a:t>
                </a:r>
              </a:p>
              <a:p>
                <a:pPr marL="0" indent="0">
                  <a:buNone/>
                </a:pPr>
                <a:endParaRPr lang="en-US" dirty="0" smtClean="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3F6B040-E48F-409F-8965-63D176F2E09E}" type="slidenum">
              <a:rPr lang="en-US" smtClean="0"/>
              <a:t>36</a:t>
            </a:fld>
            <a:endParaRPr lang="en-US"/>
          </a:p>
        </p:txBody>
      </p:sp>
      <p:sp>
        <p:nvSpPr>
          <p:cNvPr id="9" name="Footer Placeholder 8"/>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Tree>
    <p:extLst>
      <p:ext uri="{BB962C8B-B14F-4D97-AF65-F5344CB8AC3E}">
        <p14:creationId xmlns:p14="http://schemas.microsoft.com/office/powerpoint/2010/main" val="938411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 of Microsoft’s Entity </a:t>
            </a:r>
            <a:r>
              <a:rPr lang="en-US" dirty="0" smtClean="0"/>
              <a:t>Experience</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37</a:t>
            </a:fld>
            <a:endParaRPr lang="en-US"/>
          </a:p>
        </p:txBody>
      </p:sp>
    </p:spTree>
    <p:extLst>
      <p:ext uri="{BB962C8B-B14F-4D97-AF65-F5344CB8AC3E}">
        <p14:creationId xmlns:p14="http://schemas.microsoft.com/office/powerpoint/2010/main" val="3464151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Entities are deeply integrated</a:t>
            </a:r>
          </a:p>
        </p:txBody>
      </p:sp>
      <p:sp>
        <p:nvSpPr>
          <p:cNvPr id="3" name="Content Placeholder 2"/>
          <p:cNvSpPr>
            <a:spLocks noGrp="1"/>
          </p:cNvSpPr>
          <p:nvPr>
            <p:ph idx="1"/>
          </p:nvPr>
        </p:nvSpPr>
        <p:spPr/>
        <p:txBody>
          <a:bodyPr/>
          <a:lstStyle/>
          <a:p>
            <a:r>
              <a:rPr lang="en-US" dirty="0"/>
              <a:t>Bing</a:t>
            </a:r>
          </a:p>
          <a:p>
            <a:pPr lvl="1"/>
            <a:r>
              <a:rPr lang="en-US" dirty="0"/>
              <a:t>SERP, Images, Videos, Maps, …</a:t>
            </a:r>
          </a:p>
          <a:p>
            <a:r>
              <a:rPr lang="en-US" dirty="0"/>
              <a:t>Office</a:t>
            </a:r>
          </a:p>
          <a:p>
            <a:r>
              <a:rPr lang="en-US" dirty="0"/>
              <a:t>Windows</a:t>
            </a:r>
          </a:p>
          <a:p>
            <a:r>
              <a:rPr lang="en-US" dirty="0"/>
              <a:t>Edge Browser</a:t>
            </a:r>
          </a:p>
          <a:p>
            <a:r>
              <a:rPr lang="en-US" dirty="0"/>
              <a:t>Phone</a:t>
            </a:r>
          </a:p>
          <a:p>
            <a:r>
              <a:rPr lang="en-US" dirty="0"/>
              <a:t>Xbox</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38</a:t>
            </a:fld>
            <a:endParaRPr lang="en-US"/>
          </a:p>
        </p:txBody>
      </p:sp>
    </p:spTree>
    <p:extLst>
      <p:ext uri="{BB962C8B-B14F-4D97-AF65-F5344CB8AC3E}">
        <p14:creationId xmlns:p14="http://schemas.microsoft.com/office/powerpoint/2010/main" val="149657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Entity Experiences</a:t>
            </a:r>
          </a:p>
        </p:txBody>
      </p:sp>
      <p:sp>
        <p:nvSpPr>
          <p:cNvPr id="3" name="Content Placeholder 2"/>
          <p:cNvSpPr>
            <a:spLocks noGrp="1"/>
          </p:cNvSpPr>
          <p:nvPr>
            <p:ph idx="1"/>
          </p:nvPr>
        </p:nvSpPr>
        <p:spPr/>
        <p:txBody>
          <a:bodyPr/>
          <a:lstStyle/>
          <a:p>
            <a:r>
              <a:rPr lang="en-US" dirty="0"/>
              <a:t>Combine data from many sources for an entity to build a rich user experience.</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39</a:t>
            </a:fld>
            <a:endParaRPr lang="en-US"/>
          </a:p>
        </p:txBody>
      </p:sp>
      <p:sp>
        <p:nvSpPr>
          <p:cNvPr id="6" name="Rounded Rectangle 5"/>
          <p:cNvSpPr/>
          <p:nvPr/>
        </p:nvSpPr>
        <p:spPr>
          <a:xfrm>
            <a:off x="5179229" y="4292986"/>
            <a:ext cx="1304014" cy="691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Entity</a:t>
            </a:r>
            <a:endParaRPr lang="en-US" dirty="0"/>
          </a:p>
        </p:txBody>
      </p:sp>
      <p:cxnSp>
        <p:nvCxnSpPr>
          <p:cNvPr id="7" name="Straight Arrow Connector 6"/>
          <p:cNvCxnSpPr/>
          <p:nvPr/>
        </p:nvCxnSpPr>
        <p:spPr>
          <a:xfrm>
            <a:off x="3429941" y="4575258"/>
            <a:ext cx="1590261"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8" name="Flowchart: Magnetic Disk 7"/>
          <p:cNvSpPr/>
          <p:nvPr/>
        </p:nvSpPr>
        <p:spPr>
          <a:xfrm>
            <a:off x="2237246" y="3982886"/>
            <a:ext cx="1049573" cy="114101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Licensed data</a:t>
            </a:r>
            <a:endParaRPr lang="en-US" dirty="0"/>
          </a:p>
        </p:txBody>
      </p:sp>
      <p:sp>
        <p:nvSpPr>
          <p:cNvPr id="9" name="Folded Corner 8"/>
          <p:cNvSpPr/>
          <p:nvPr/>
        </p:nvSpPr>
        <p:spPr>
          <a:xfrm>
            <a:off x="3747993" y="2476114"/>
            <a:ext cx="715618" cy="1033669"/>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Web page</a:t>
            </a:r>
            <a:endParaRPr lang="en-US" dirty="0"/>
          </a:p>
        </p:txBody>
      </p:sp>
      <p:sp>
        <p:nvSpPr>
          <p:cNvPr id="10" name="Folded Corner 9"/>
          <p:cNvSpPr/>
          <p:nvPr/>
        </p:nvSpPr>
        <p:spPr>
          <a:xfrm>
            <a:off x="5633778" y="2302511"/>
            <a:ext cx="715618" cy="1033669"/>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Web page</a:t>
            </a:r>
            <a:endParaRPr lang="en-US" dirty="0"/>
          </a:p>
        </p:txBody>
      </p:sp>
      <p:cxnSp>
        <p:nvCxnSpPr>
          <p:cNvPr id="11" name="Straight Arrow Connector 10"/>
          <p:cNvCxnSpPr/>
          <p:nvPr/>
        </p:nvCxnSpPr>
        <p:spPr>
          <a:xfrm>
            <a:off x="4527221" y="3621102"/>
            <a:ext cx="652008" cy="532737"/>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91587" y="3430271"/>
            <a:ext cx="0" cy="72356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3" name="Folded Corner 12"/>
          <p:cNvSpPr/>
          <p:nvPr/>
        </p:nvSpPr>
        <p:spPr>
          <a:xfrm>
            <a:off x="7787258" y="2492018"/>
            <a:ext cx="752724" cy="104957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UGC</a:t>
            </a:r>
            <a:endParaRPr lang="en-US" dirty="0"/>
          </a:p>
        </p:txBody>
      </p:sp>
      <p:cxnSp>
        <p:nvCxnSpPr>
          <p:cNvPr id="14" name="Straight Arrow Connector 13"/>
          <p:cNvCxnSpPr/>
          <p:nvPr/>
        </p:nvCxnSpPr>
        <p:spPr>
          <a:xfrm flipH="1">
            <a:off x="6650220" y="3652907"/>
            <a:ext cx="1192697" cy="65995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5" name="Flowchart: Magnetic Disk 14"/>
          <p:cNvSpPr/>
          <p:nvPr/>
        </p:nvSpPr>
        <p:spPr>
          <a:xfrm>
            <a:off x="8380955" y="4241301"/>
            <a:ext cx="1049573" cy="114101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Open data</a:t>
            </a:r>
            <a:endParaRPr lang="en-US" dirty="0"/>
          </a:p>
        </p:txBody>
      </p:sp>
      <p:cxnSp>
        <p:nvCxnSpPr>
          <p:cNvPr id="16" name="Straight Arrow Connector 15"/>
          <p:cNvCxnSpPr/>
          <p:nvPr/>
        </p:nvCxnSpPr>
        <p:spPr>
          <a:xfrm flipH="1" flipV="1">
            <a:off x="6650221" y="4638869"/>
            <a:ext cx="1614113" cy="23655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7" name="Parallelogram 16"/>
          <p:cNvSpPr/>
          <p:nvPr/>
        </p:nvSpPr>
        <p:spPr>
          <a:xfrm>
            <a:off x="4964544" y="5664587"/>
            <a:ext cx="1685676" cy="691763"/>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Inferred knowledge</a:t>
            </a:r>
            <a:endParaRPr lang="en-US" dirty="0"/>
          </a:p>
        </p:txBody>
      </p:sp>
      <p:cxnSp>
        <p:nvCxnSpPr>
          <p:cNvPr id="18" name="Straight Arrow Connector 17"/>
          <p:cNvCxnSpPr/>
          <p:nvPr/>
        </p:nvCxnSpPr>
        <p:spPr>
          <a:xfrm flipV="1">
            <a:off x="5840513" y="5123899"/>
            <a:ext cx="0" cy="42937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457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this Tutorial</a:t>
            </a:r>
            <a:endParaRPr lang="en-US" dirty="0"/>
          </a:p>
        </p:txBody>
      </p:sp>
      <p:sp>
        <p:nvSpPr>
          <p:cNvPr id="3" name="Content Placeholder 2"/>
          <p:cNvSpPr>
            <a:spLocks noGrp="1"/>
          </p:cNvSpPr>
          <p:nvPr>
            <p:ph idx="1"/>
          </p:nvPr>
        </p:nvSpPr>
        <p:spPr/>
        <p:txBody>
          <a:bodyPr/>
          <a:lstStyle/>
          <a:p>
            <a:r>
              <a:rPr lang="en-US" dirty="0" smtClean="0"/>
              <a:t>Help </a:t>
            </a:r>
            <a:r>
              <a:rPr lang="en-US" dirty="0"/>
              <a:t>identify many interesting </a:t>
            </a:r>
            <a:r>
              <a:rPr lang="en-US" dirty="0" smtClean="0"/>
              <a:t>applications in the </a:t>
            </a:r>
            <a:r>
              <a:rPr lang="en-US" dirty="0"/>
              <a:t>field of Entity Recommendation and Understanding</a:t>
            </a:r>
          </a:p>
          <a:p>
            <a:endParaRPr lang="en-US" dirty="0"/>
          </a:p>
          <a:p>
            <a:r>
              <a:rPr lang="en-US" dirty="0" smtClean="0"/>
              <a:t>Present the current state of research on related topics</a:t>
            </a:r>
          </a:p>
          <a:p>
            <a:endParaRPr lang="en-US" dirty="0"/>
          </a:p>
          <a:p>
            <a:r>
              <a:rPr lang="en-US" dirty="0" smtClean="0"/>
              <a:t>Pinpoint challenging research problems</a:t>
            </a:r>
          </a:p>
          <a:p>
            <a:endParaRPr lang="en-US" dirty="0" smtClean="0"/>
          </a:p>
        </p:txBody>
      </p:sp>
      <p:sp>
        <p:nvSpPr>
          <p:cNvPr id="5" name="Slide Number Placeholder 4"/>
          <p:cNvSpPr>
            <a:spLocks noGrp="1"/>
          </p:cNvSpPr>
          <p:nvPr>
            <p:ph type="sldNum" sz="quarter" idx="12"/>
          </p:nvPr>
        </p:nvSpPr>
        <p:spPr/>
        <p:txBody>
          <a:bodyPr/>
          <a:lstStyle/>
          <a:p>
            <a:fld id="{D3F6B040-E48F-409F-8965-63D176F2E09E}" type="slidenum">
              <a:rPr lang="en-US" smtClean="0"/>
              <a:t>4</a:t>
            </a:fld>
            <a:endParaRPr lang="en-US"/>
          </a:p>
        </p:txBody>
      </p:sp>
      <p:sp>
        <p:nvSpPr>
          <p:cNvPr id="11" name="Footer Placeholder 3"/>
          <p:cNvSpPr txBox="1">
            <a:spLocks/>
          </p:cNvSpPr>
          <p:nvPr/>
        </p:nvSpPr>
        <p:spPr>
          <a:xfrm>
            <a:off x="838199" y="6356350"/>
            <a:ext cx="7693479" cy="365125"/>
          </a:xfrm>
          <a:prstGeom prst="rect">
            <a:avLst/>
          </a:prstGeom>
        </p:spPr>
        <p:txBody>
          <a:bodyPr vert="horz" lIns="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 2015 Tutorial: An Introduction to Entity Recommendation and Understanding, Florence, Italy, May 19th, 2015 </a:t>
            </a:r>
            <a:endParaRPr lang="en-US" dirty="0"/>
          </a:p>
        </p:txBody>
      </p:sp>
      <p:grpSp>
        <p:nvGrpSpPr>
          <p:cNvPr id="16" name="Group 15"/>
          <p:cNvGrpSpPr/>
          <p:nvPr/>
        </p:nvGrpSpPr>
        <p:grpSpPr>
          <a:xfrm>
            <a:off x="6898481" y="3911601"/>
            <a:ext cx="4248055" cy="2355056"/>
            <a:chOff x="2875120" y="1526000"/>
            <a:chExt cx="6621991" cy="4765071"/>
          </a:xfrm>
        </p:grpSpPr>
        <p:pic>
          <p:nvPicPr>
            <p:cNvPr id="12" name="Picture 11"/>
            <p:cNvPicPr>
              <a:picLocks noChangeAspect="1"/>
            </p:cNvPicPr>
            <p:nvPr/>
          </p:nvPicPr>
          <p:blipFill>
            <a:blip r:embed="rId3"/>
            <a:stretch>
              <a:fillRect/>
            </a:stretch>
          </p:blipFill>
          <p:spPr>
            <a:xfrm>
              <a:off x="2875120" y="1526000"/>
              <a:ext cx="6621991" cy="4765071"/>
            </a:xfrm>
            <a:prstGeom prst="rect">
              <a:avLst/>
            </a:prstGeom>
          </p:spPr>
        </p:pic>
        <p:sp>
          <p:nvSpPr>
            <p:cNvPr id="13" name="Rectangle 12"/>
            <p:cNvSpPr/>
            <p:nvPr/>
          </p:nvSpPr>
          <p:spPr>
            <a:xfrm>
              <a:off x="3064629" y="1588137"/>
              <a:ext cx="1680207" cy="932068"/>
            </a:xfrm>
            <a:prstGeom prst="rect">
              <a:avLst/>
            </a:prstGeom>
            <a:noFill/>
          </p:spPr>
          <p:txBody>
            <a:bodyPr wrap="square" lIns="91440" tIns="45720" rIns="91440" bIns="45720">
              <a:spAutoFit/>
            </a:bodyPr>
            <a:lstStyle/>
            <a:p>
              <a:pPr algn="ctr"/>
              <a:r>
                <a:rPr lang="en-US" sz="2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Entity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Rectangle 13"/>
            <p:cNvSpPr/>
            <p:nvPr/>
          </p:nvSpPr>
          <p:spPr>
            <a:xfrm>
              <a:off x="5445788" y="1879855"/>
              <a:ext cx="1680207" cy="1056343"/>
            </a:xfrm>
            <a:prstGeom prst="rect">
              <a:avLst/>
            </a:prstGeom>
            <a:noFill/>
          </p:spPr>
          <p:txBody>
            <a:bodyPr wrap="square" lIns="91440" tIns="45720" rIns="91440" bIns="45720">
              <a:spAutoFit/>
            </a:bodyPr>
            <a:lstStyle/>
            <a:p>
              <a:pPr algn="ctr"/>
              <a:r>
                <a:rPr lang="en-US" sz="2800" b="0" cap="none" spc="0" dirty="0" smtClean="0">
                  <a:ln w="0"/>
                  <a:solidFill>
                    <a:srgbClr val="FF0000"/>
                  </a:solidFill>
                  <a:effectLst>
                    <a:reflection blurRad="6350" stA="53000" endA="300" endPos="35500" dir="5400000" sy="-90000" algn="bl" rotWithShape="0"/>
                  </a:effectLst>
                </a:rPr>
                <a:t>????</a:t>
              </a:r>
              <a:endParaRPr lang="en-US" sz="2800" b="0" cap="none" spc="0" dirty="0">
                <a:ln w="0"/>
                <a:solidFill>
                  <a:srgbClr val="FF0000"/>
                </a:solidFill>
                <a:effectLst>
                  <a:reflection blurRad="6350" stA="53000" endA="300" endPos="35500" dir="5400000" sy="-90000" algn="bl" rotWithShape="0"/>
                </a:effectLst>
              </a:endParaRPr>
            </a:p>
          </p:txBody>
        </p:sp>
        <p:sp>
          <p:nvSpPr>
            <p:cNvPr id="15" name="Rectangle 14"/>
            <p:cNvSpPr/>
            <p:nvPr/>
          </p:nvSpPr>
          <p:spPr>
            <a:xfrm>
              <a:off x="7691574" y="1526000"/>
              <a:ext cx="1680207" cy="1056343"/>
            </a:xfrm>
            <a:prstGeom prst="rect">
              <a:avLst/>
            </a:prstGeom>
            <a:noFill/>
          </p:spPr>
          <p:txBody>
            <a:bodyPr wrap="square" lIns="91440" tIns="45720" rIns="91440" bIns="45720">
              <a:spAutoFit/>
            </a:bodyPr>
            <a:lstStyle/>
            <a:p>
              <a:pPr algn="ctr"/>
              <a:r>
                <a:rPr lang="en-US" sz="2800" b="0" cap="none" spc="0" dirty="0" smtClean="0">
                  <a:ln w="0"/>
                  <a:solidFill>
                    <a:schemeClr val="accent1">
                      <a:lumMod val="75000"/>
                    </a:schemeClr>
                  </a:solidFill>
                  <a:effectLst>
                    <a:reflection blurRad="6350" stA="53000" endA="300" endPos="35500" dir="5400000" sy="-90000" algn="bl" rotWithShape="0"/>
                  </a:effectLst>
                </a:rPr>
                <a:t>????</a:t>
              </a:r>
              <a:endParaRPr lang="en-US" sz="2800" b="0" cap="none" spc="0" dirty="0">
                <a:ln w="0"/>
                <a:solidFill>
                  <a:schemeClr val="accent1">
                    <a:lumMod val="75000"/>
                  </a:schemeClr>
                </a:solidFill>
                <a:effectLst>
                  <a:reflection blurRad="6350" stA="53000" endA="300" endPos="35500" dir="5400000" sy="-90000" algn="bl" rotWithShape="0"/>
                </a:effectLst>
              </a:endParaRPr>
            </a:p>
          </p:txBody>
        </p:sp>
      </p:grpSp>
    </p:spTree>
    <p:extLst>
      <p:ext uri="{BB962C8B-B14F-4D97-AF65-F5344CB8AC3E}">
        <p14:creationId xmlns:p14="http://schemas.microsoft.com/office/powerpoint/2010/main" val="5700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40</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155575"/>
            <a:ext cx="12103100" cy="654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660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41</a:t>
            </a:fld>
            <a:endParaRPr lang="en-US"/>
          </a:p>
        </p:txBody>
      </p:sp>
      <p:pic>
        <p:nvPicPr>
          <p:cNvPr id="6" name="Picture 5"/>
          <p:cNvPicPr>
            <a:picLocks noChangeAspect="1"/>
          </p:cNvPicPr>
          <p:nvPr/>
        </p:nvPicPr>
        <p:blipFill>
          <a:blip r:embed="rId2"/>
          <a:stretch>
            <a:fillRect/>
          </a:stretch>
        </p:blipFill>
        <p:spPr>
          <a:xfrm>
            <a:off x="1234440" y="226456"/>
            <a:ext cx="9552432" cy="6492669"/>
          </a:xfrm>
          <a:prstGeom prst="rect">
            <a:avLst/>
          </a:prstGeom>
        </p:spPr>
      </p:pic>
    </p:spTree>
    <p:extLst>
      <p:ext uri="{BB962C8B-B14F-4D97-AF65-F5344CB8AC3E}">
        <p14:creationId xmlns:p14="http://schemas.microsoft.com/office/powerpoint/2010/main" val="16006174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42</a:t>
            </a:fld>
            <a:endParaRPr lang="en-US"/>
          </a:p>
        </p:txBody>
      </p:sp>
      <p:sp>
        <p:nvSpPr>
          <p:cNvPr id="6" name="TextBox 5"/>
          <p:cNvSpPr txBox="1"/>
          <p:nvPr/>
        </p:nvSpPr>
        <p:spPr>
          <a:xfrm>
            <a:off x="3115780" y="5987018"/>
            <a:ext cx="7897355" cy="369332"/>
          </a:xfrm>
          <a:prstGeom prst="rect">
            <a:avLst/>
          </a:prstGeom>
          <a:noFill/>
        </p:spPr>
        <p:txBody>
          <a:bodyPr wrap="none" rtlCol="0">
            <a:spAutoFit/>
          </a:bodyPr>
          <a:lstStyle/>
          <a:p>
            <a:r>
              <a:rPr lang="en-US" dirty="0">
                <a:hlinkClick r:id="rId3"/>
              </a:rPr>
              <a:t>http://blogs.bing.com/search/2013/12/12/expand-your-understanding-with-bing</a:t>
            </a:r>
            <a:r>
              <a:rPr lang="en-US" dirty="0" smtClean="0">
                <a:hlinkClick r:id="rId3"/>
              </a:rPr>
              <a:t>/</a:t>
            </a:r>
            <a:r>
              <a:rPr lang="en-US" dirty="0" smtClean="0"/>
              <a:t> </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16" y="248947"/>
            <a:ext cx="2311400" cy="602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793" y="1718972"/>
            <a:ext cx="8201025"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881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43</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722" y="1405346"/>
            <a:ext cx="6077695" cy="416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89508" y="6025619"/>
            <a:ext cx="9759082" cy="369332"/>
          </a:xfrm>
          <a:prstGeom prst="rect">
            <a:avLst/>
          </a:prstGeom>
          <a:noFill/>
        </p:spPr>
        <p:txBody>
          <a:bodyPr wrap="none" rtlCol="0">
            <a:spAutoFit/>
          </a:bodyPr>
          <a:lstStyle/>
          <a:p>
            <a:r>
              <a:rPr lang="en-US" dirty="0">
                <a:hlinkClick r:id="rId4"/>
              </a:rPr>
              <a:t>http://blogs.bing.com/search/2014/02/21/timeline-understanding-important-events-in-peoples-lives</a:t>
            </a:r>
            <a:r>
              <a:rPr lang="en-US" dirty="0" smtClean="0">
                <a:hlinkClick r:id="rId4"/>
              </a:rPr>
              <a:t>/</a:t>
            </a:r>
            <a:r>
              <a:rPr lang="en-US" dirty="0" smtClean="0"/>
              <a:t> </a:t>
            </a:r>
            <a:endParaRPr lang="en-US" dirty="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67" y="0"/>
            <a:ext cx="2311400" cy="602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2425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Courses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44</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261" y="1547385"/>
            <a:ext cx="4178300" cy="509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41715" y="1547385"/>
            <a:ext cx="4165600" cy="52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976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tail of interconnected entities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45</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743" y="1243887"/>
            <a:ext cx="3575941" cy="4925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450" y="1310266"/>
            <a:ext cx="3362732" cy="515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6627" y="6139341"/>
            <a:ext cx="6942285" cy="307777"/>
          </a:xfrm>
          <a:prstGeom prst="rect">
            <a:avLst/>
          </a:prstGeom>
          <a:noFill/>
        </p:spPr>
        <p:txBody>
          <a:bodyPr wrap="none" rtlCol="0">
            <a:spAutoFit/>
          </a:bodyPr>
          <a:lstStyle/>
          <a:p>
            <a:r>
              <a:rPr lang="en-US" sz="1400" dirty="0">
                <a:hlinkClick r:id="rId4"/>
              </a:rPr>
              <a:t>http://blogs.bing.com/search/2014/03/31/150-million-more-reasons-to-love-bing-everyday</a:t>
            </a:r>
            <a:r>
              <a:rPr lang="en-US" sz="1400" dirty="0" smtClean="0">
                <a:hlinkClick r:id="rId4"/>
              </a:rPr>
              <a:t>/</a:t>
            </a:r>
            <a:r>
              <a:rPr lang="en-US" sz="1400" dirty="0" smtClean="0"/>
              <a:t> </a:t>
            </a:r>
            <a:endParaRPr lang="en-US" sz="1400" dirty="0"/>
          </a:p>
        </p:txBody>
      </p:sp>
    </p:spTree>
    <p:extLst>
      <p:ext uri="{BB962C8B-B14F-4D97-AF65-F5344CB8AC3E}">
        <p14:creationId xmlns:p14="http://schemas.microsoft.com/office/powerpoint/2010/main" val="40496333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 facilitate</a:t>
            </a:r>
            <a:br>
              <a:rPr lang="en-US" dirty="0"/>
            </a:br>
            <a:r>
              <a:rPr lang="en-US" dirty="0"/>
              <a:t>task completion</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46</a:t>
            </a:fld>
            <a:endParaRPr lang="en-US"/>
          </a:p>
        </p:txBody>
      </p:sp>
      <p:pic>
        <p:nvPicPr>
          <p:cNvPr id="6" name="Picture 5"/>
          <p:cNvPicPr>
            <a:picLocks noChangeAspect="1"/>
          </p:cNvPicPr>
          <p:nvPr/>
        </p:nvPicPr>
        <p:blipFill>
          <a:blip r:embed="rId2"/>
          <a:stretch>
            <a:fillRect/>
          </a:stretch>
        </p:blipFill>
        <p:spPr>
          <a:xfrm>
            <a:off x="6096000" y="365125"/>
            <a:ext cx="5191125" cy="5886450"/>
          </a:xfrm>
          <a:prstGeom prst="rect">
            <a:avLst/>
          </a:prstGeom>
        </p:spPr>
      </p:pic>
    </p:spTree>
    <p:extLst>
      <p:ext uri="{BB962C8B-B14F-4D97-AF65-F5344CB8AC3E}">
        <p14:creationId xmlns:p14="http://schemas.microsoft.com/office/powerpoint/2010/main" val="15412759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47</a:t>
            </a:fld>
            <a:endParaRPr lang="en-US"/>
          </a:p>
        </p:txBody>
      </p:sp>
      <p:pic>
        <p:nvPicPr>
          <p:cNvPr id="6" name="Picture 5"/>
          <p:cNvPicPr>
            <a:picLocks noChangeAspect="1"/>
          </p:cNvPicPr>
          <p:nvPr/>
        </p:nvPicPr>
        <p:blipFill>
          <a:blip r:embed="rId2"/>
          <a:stretch>
            <a:fillRect/>
          </a:stretch>
        </p:blipFill>
        <p:spPr>
          <a:xfrm>
            <a:off x="214410" y="95250"/>
            <a:ext cx="4624289" cy="6548437"/>
          </a:xfrm>
          <a:prstGeom prst="rect">
            <a:avLst/>
          </a:prstGeom>
        </p:spPr>
      </p:pic>
      <p:pic>
        <p:nvPicPr>
          <p:cNvPr id="7" name="Picture 6"/>
          <p:cNvPicPr>
            <a:picLocks noChangeAspect="1"/>
          </p:cNvPicPr>
          <p:nvPr/>
        </p:nvPicPr>
        <p:blipFill>
          <a:blip r:embed="rId3"/>
          <a:stretch>
            <a:fillRect/>
          </a:stretch>
        </p:blipFill>
        <p:spPr>
          <a:xfrm>
            <a:off x="5257800" y="1885950"/>
            <a:ext cx="5314950" cy="4076700"/>
          </a:xfrm>
          <a:prstGeom prst="rect">
            <a:avLst/>
          </a:prstGeom>
        </p:spPr>
      </p:pic>
    </p:spTree>
    <p:extLst>
      <p:ext uri="{BB962C8B-B14F-4D97-AF65-F5344CB8AC3E}">
        <p14:creationId xmlns:p14="http://schemas.microsoft.com/office/powerpoint/2010/main" val="31454722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48</a:t>
            </a:fld>
            <a:endParaRPr lang="en-US"/>
          </a:p>
        </p:txBody>
      </p:sp>
      <p:pic>
        <p:nvPicPr>
          <p:cNvPr id="6" name="Picture 5"/>
          <p:cNvPicPr>
            <a:picLocks noChangeAspect="1"/>
          </p:cNvPicPr>
          <p:nvPr/>
        </p:nvPicPr>
        <p:blipFill>
          <a:blip r:embed="rId2"/>
          <a:stretch>
            <a:fillRect/>
          </a:stretch>
        </p:blipFill>
        <p:spPr>
          <a:xfrm>
            <a:off x="1836620" y="202198"/>
            <a:ext cx="7702015" cy="6154152"/>
          </a:xfrm>
          <a:prstGeom prst="rect">
            <a:avLst/>
          </a:prstGeom>
        </p:spPr>
      </p:pic>
    </p:spTree>
    <p:extLst>
      <p:ext uri="{BB962C8B-B14F-4D97-AF65-F5344CB8AC3E}">
        <p14:creationId xmlns:p14="http://schemas.microsoft.com/office/powerpoint/2010/main" val="34517687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49</a:t>
            </a:fld>
            <a:endParaRPr lang="en-US"/>
          </a:p>
        </p:txBody>
      </p:sp>
      <p:pic>
        <p:nvPicPr>
          <p:cNvPr id="6" name="Picture 5"/>
          <p:cNvPicPr>
            <a:picLocks noChangeAspect="1"/>
          </p:cNvPicPr>
          <p:nvPr/>
        </p:nvPicPr>
        <p:blipFill>
          <a:blip r:embed="rId2"/>
          <a:stretch>
            <a:fillRect/>
          </a:stretch>
        </p:blipFill>
        <p:spPr>
          <a:xfrm>
            <a:off x="361949" y="441042"/>
            <a:ext cx="11429303" cy="5902607"/>
          </a:xfrm>
          <a:prstGeom prst="rect">
            <a:avLst/>
          </a:prstGeom>
        </p:spPr>
      </p:pic>
    </p:spTree>
    <p:extLst>
      <p:ext uri="{BB962C8B-B14F-4D97-AF65-F5344CB8AC3E}">
        <p14:creationId xmlns:p14="http://schemas.microsoft.com/office/powerpoint/2010/main" val="1099029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a:t>
            </a:r>
            <a:endParaRPr lang="en-US"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US" dirty="0" smtClean="0"/>
                  <a:t>Introduction to Entity and Knowledge</a:t>
                </a:r>
              </a:p>
              <a:p>
                <a:r>
                  <a:rPr lang="en-US" dirty="0" smtClean="0"/>
                  <a:t>Demonstration of Microsoft’s Entity Experience</a:t>
                </a:r>
              </a:p>
              <a:p>
                <a:r>
                  <a:rPr lang="en-US" dirty="0" smtClean="0"/>
                  <a:t>Entity Recommendation and Understanding</a:t>
                </a:r>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smtClean="0">
                        <a:latin typeface="Cambria Math" panose="02040503050406030204" pitchFamily="18" charset="0"/>
                      </a:rPr>
                      <m:t>)</m:t>
                    </m:r>
                  </m:oMath>
                </a14:m>
                <a:endParaRPr lang="en-US" dirty="0" smtClean="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𝑢𝑠𝑒𝑟</m:t>
                    </m:r>
                    <m:r>
                      <a:rPr lang="en-US" i="1" dirty="0" smtClean="0">
                        <a:latin typeface="Cambria Math" panose="02040503050406030204" pitchFamily="18" charset="0"/>
                      </a:rPr>
                      <m:t>)</m:t>
                    </m:r>
                  </m:oMath>
                </a14:m>
                <a:endParaRPr lang="en-US" dirty="0" smtClean="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𝑞𝑢𝑒𝑟𝑦</m:t>
                    </m:r>
                    <m:r>
                      <a:rPr lang="en-US" i="1" dirty="0" smtClean="0">
                        <a:latin typeface="Cambria Math" panose="02040503050406030204" pitchFamily="18" charset="0"/>
                      </a:rPr>
                      <m:t>)</m:t>
                    </m:r>
                  </m:oMath>
                </a14:m>
                <a:endParaRPr lang="en-US" dirty="0" smtClean="0"/>
              </a:p>
              <a:p>
                <a:r>
                  <a:rPr lang="en-US" dirty="0" smtClean="0"/>
                  <a:t>Summary</a:t>
                </a:r>
              </a:p>
              <a:p>
                <a:pPr marL="0" indent="0">
                  <a:buNone/>
                </a:pPr>
                <a:endParaRPr lang="en-US" dirty="0" smtClean="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3F6B040-E48F-409F-8965-63D176F2E09E}" type="slidenum">
              <a:rPr lang="en-US" smtClean="0"/>
              <a:t>5</a:t>
            </a:fld>
            <a:endParaRPr lang="en-US"/>
          </a:p>
        </p:txBody>
      </p:sp>
      <p:sp>
        <p:nvSpPr>
          <p:cNvPr id="9" name="Footer Placeholder 8"/>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Tree>
    <p:extLst>
      <p:ext uri="{BB962C8B-B14F-4D97-AF65-F5344CB8AC3E}">
        <p14:creationId xmlns:p14="http://schemas.microsoft.com/office/powerpoint/2010/main" val="36025534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7093"/>
            <a:ext cx="10515600" cy="1697605"/>
          </a:xfrm>
        </p:spPr>
        <p:txBody>
          <a:bodyPr>
            <a:normAutofit fontScale="90000"/>
          </a:bodyPr>
          <a:lstStyle/>
          <a:p>
            <a:r>
              <a:rPr lang="en-US" dirty="0" smtClean="0"/>
              <a:t>Demonstration of Microsoft’s Entity Experience</a:t>
            </a:r>
            <a:endParaRPr lang="en-US" dirty="0"/>
          </a:p>
        </p:txBody>
      </p:sp>
      <p:sp>
        <p:nvSpPr>
          <p:cNvPr id="3" name="Text Placeholder 2"/>
          <p:cNvSpPr>
            <a:spLocks noGrp="1"/>
          </p:cNvSpPr>
          <p:nvPr>
            <p:ph type="body" idx="1"/>
          </p:nvPr>
        </p:nvSpPr>
        <p:spPr>
          <a:xfrm>
            <a:off x="831850" y="3503597"/>
            <a:ext cx="10515600" cy="2586054"/>
          </a:xfrm>
        </p:spPr>
        <p:txBody>
          <a:bodyPr>
            <a:normAutofit/>
          </a:bodyPr>
          <a:lstStyle/>
          <a:p>
            <a:pPr algn="ctr"/>
            <a:r>
              <a:rPr lang="en-US" sz="4800" dirty="0" smtClean="0">
                <a:solidFill>
                  <a:schemeClr val="accent2">
                    <a:lumMod val="50000"/>
                  </a:schemeClr>
                </a:solidFill>
              </a:rPr>
              <a:t>Question Answering</a:t>
            </a:r>
            <a:endParaRPr lang="en-US" sz="4800" dirty="0">
              <a:solidFill>
                <a:schemeClr val="accent2">
                  <a:lumMod val="50000"/>
                </a:schemeClr>
              </a:solidFill>
            </a:endParaRP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50</a:t>
            </a:fld>
            <a:endParaRPr lang="en-US"/>
          </a:p>
        </p:txBody>
      </p:sp>
    </p:spTree>
    <p:extLst>
      <p:ext uri="{BB962C8B-B14F-4D97-AF65-F5344CB8AC3E}">
        <p14:creationId xmlns:p14="http://schemas.microsoft.com/office/powerpoint/2010/main" val="4079670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51</a:t>
            </a:fld>
            <a:endParaRPr lang="en-US"/>
          </a:p>
        </p:txBody>
      </p:sp>
      <p:pic>
        <p:nvPicPr>
          <p:cNvPr id="6" name="Picture 5"/>
          <p:cNvPicPr>
            <a:picLocks noChangeAspect="1"/>
          </p:cNvPicPr>
          <p:nvPr/>
        </p:nvPicPr>
        <p:blipFill>
          <a:blip r:embed="rId2"/>
          <a:stretch>
            <a:fillRect/>
          </a:stretch>
        </p:blipFill>
        <p:spPr>
          <a:xfrm>
            <a:off x="819585" y="925328"/>
            <a:ext cx="10534215" cy="4773438"/>
          </a:xfrm>
          <a:prstGeom prst="rect">
            <a:avLst/>
          </a:prstGeom>
        </p:spPr>
      </p:pic>
    </p:spTree>
    <p:extLst>
      <p:ext uri="{BB962C8B-B14F-4D97-AF65-F5344CB8AC3E}">
        <p14:creationId xmlns:p14="http://schemas.microsoft.com/office/powerpoint/2010/main" val="2007917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52</a:t>
            </a:fld>
            <a:endParaRPr lang="en-US"/>
          </a:p>
        </p:txBody>
      </p:sp>
      <p:pic>
        <p:nvPicPr>
          <p:cNvPr id="6" name="Picture 5"/>
          <p:cNvPicPr>
            <a:picLocks noChangeAspect="1"/>
          </p:cNvPicPr>
          <p:nvPr/>
        </p:nvPicPr>
        <p:blipFill>
          <a:blip r:embed="rId2"/>
          <a:stretch>
            <a:fillRect/>
          </a:stretch>
        </p:blipFill>
        <p:spPr>
          <a:xfrm>
            <a:off x="670209" y="50800"/>
            <a:ext cx="10601325" cy="6305550"/>
          </a:xfrm>
          <a:prstGeom prst="rect">
            <a:avLst/>
          </a:prstGeom>
        </p:spPr>
      </p:pic>
    </p:spTree>
    <p:extLst>
      <p:ext uri="{BB962C8B-B14F-4D97-AF65-F5344CB8AC3E}">
        <p14:creationId xmlns:p14="http://schemas.microsoft.com/office/powerpoint/2010/main" val="28996420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53</a:t>
            </a:fld>
            <a:endParaRPr lang="en-US"/>
          </a:p>
        </p:txBody>
      </p:sp>
      <p:pic>
        <p:nvPicPr>
          <p:cNvPr id="6" name="Picture 5"/>
          <p:cNvPicPr>
            <a:picLocks noChangeAspect="1"/>
          </p:cNvPicPr>
          <p:nvPr/>
        </p:nvPicPr>
        <p:blipFill>
          <a:blip r:embed="rId2"/>
          <a:stretch>
            <a:fillRect/>
          </a:stretch>
        </p:blipFill>
        <p:spPr>
          <a:xfrm>
            <a:off x="1353502" y="1207008"/>
            <a:ext cx="9667875" cy="4572000"/>
          </a:xfrm>
          <a:prstGeom prst="rect">
            <a:avLst/>
          </a:prstGeom>
        </p:spPr>
      </p:pic>
    </p:spTree>
    <p:extLst>
      <p:ext uri="{BB962C8B-B14F-4D97-AF65-F5344CB8AC3E}">
        <p14:creationId xmlns:p14="http://schemas.microsoft.com/office/powerpoint/2010/main" val="24228952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54</a:t>
            </a:fld>
            <a:endParaRPr lang="en-US"/>
          </a:p>
        </p:txBody>
      </p:sp>
      <p:pic>
        <p:nvPicPr>
          <p:cNvPr id="6" name="Picture 5"/>
          <p:cNvPicPr>
            <a:picLocks noChangeAspect="1"/>
          </p:cNvPicPr>
          <p:nvPr/>
        </p:nvPicPr>
        <p:blipFill>
          <a:blip r:embed="rId2"/>
          <a:stretch>
            <a:fillRect/>
          </a:stretch>
        </p:blipFill>
        <p:spPr>
          <a:xfrm>
            <a:off x="1636776" y="397054"/>
            <a:ext cx="8570214" cy="6358266"/>
          </a:xfrm>
          <a:prstGeom prst="rect">
            <a:avLst/>
          </a:prstGeom>
        </p:spPr>
      </p:pic>
    </p:spTree>
    <p:extLst>
      <p:ext uri="{BB962C8B-B14F-4D97-AF65-F5344CB8AC3E}">
        <p14:creationId xmlns:p14="http://schemas.microsoft.com/office/powerpoint/2010/main" val="9629653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Conversational Question Answering</a:t>
            </a:r>
            <a:br>
              <a:rPr lang="en-US" dirty="0"/>
            </a:b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55</a:t>
            </a:fld>
            <a:endParaRPr lang="en-US"/>
          </a:p>
        </p:txBody>
      </p:sp>
      <p:pic>
        <p:nvPicPr>
          <p:cNvPr id="7" name="Picture 6"/>
          <p:cNvPicPr>
            <a:picLocks noChangeAspect="1"/>
          </p:cNvPicPr>
          <p:nvPr/>
        </p:nvPicPr>
        <p:blipFill>
          <a:blip r:embed="rId2"/>
          <a:stretch>
            <a:fillRect/>
          </a:stretch>
        </p:blipFill>
        <p:spPr>
          <a:xfrm>
            <a:off x="508785" y="1027906"/>
            <a:ext cx="11020425" cy="4733925"/>
          </a:xfrm>
          <a:prstGeom prst="rect">
            <a:avLst/>
          </a:prstGeom>
        </p:spPr>
      </p:pic>
      <p:sp>
        <p:nvSpPr>
          <p:cNvPr id="8" name="TextBox 7"/>
          <p:cNvSpPr txBox="1"/>
          <p:nvPr/>
        </p:nvSpPr>
        <p:spPr>
          <a:xfrm>
            <a:off x="1373614" y="5942568"/>
            <a:ext cx="6622647" cy="369332"/>
          </a:xfrm>
          <a:prstGeom prst="rect">
            <a:avLst/>
          </a:prstGeom>
          <a:noFill/>
        </p:spPr>
        <p:txBody>
          <a:bodyPr wrap="none" rtlCol="0">
            <a:spAutoFit/>
          </a:bodyPr>
          <a:lstStyle/>
          <a:p>
            <a:r>
              <a:rPr lang="en-US" dirty="0" smtClean="0">
                <a:hlinkClick r:id="rId3"/>
              </a:rPr>
              <a:t>http://blogs.bing.com/search/2014/08/13/lets-have-a-conversation/</a:t>
            </a:r>
            <a:r>
              <a:rPr lang="en-US" dirty="0" smtClean="0"/>
              <a:t> </a:t>
            </a:r>
            <a:endParaRPr lang="en-US" dirty="0"/>
          </a:p>
        </p:txBody>
      </p:sp>
    </p:spTree>
    <p:extLst>
      <p:ext uri="{BB962C8B-B14F-4D97-AF65-F5344CB8AC3E}">
        <p14:creationId xmlns:p14="http://schemas.microsoft.com/office/powerpoint/2010/main" val="25774376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56</a:t>
            </a:fld>
            <a:endParaRPr lang="en-US"/>
          </a:p>
        </p:txBody>
      </p:sp>
      <p:pic>
        <p:nvPicPr>
          <p:cNvPr id="6" name="Picture 5"/>
          <p:cNvPicPr>
            <a:picLocks noChangeAspect="1"/>
          </p:cNvPicPr>
          <p:nvPr/>
        </p:nvPicPr>
        <p:blipFill>
          <a:blip r:embed="rId2"/>
          <a:stretch>
            <a:fillRect/>
          </a:stretch>
        </p:blipFill>
        <p:spPr>
          <a:xfrm>
            <a:off x="2162175" y="728662"/>
            <a:ext cx="7867650" cy="5400675"/>
          </a:xfrm>
          <a:prstGeom prst="rect">
            <a:avLst/>
          </a:prstGeom>
        </p:spPr>
      </p:pic>
    </p:spTree>
    <p:extLst>
      <p:ext uri="{BB962C8B-B14F-4D97-AF65-F5344CB8AC3E}">
        <p14:creationId xmlns:p14="http://schemas.microsoft.com/office/powerpoint/2010/main" val="2231231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57</a:t>
            </a:fld>
            <a:endParaRPr lang="en-US"/>
          </a:p>
        </p:txBody>
      </p:sp>
      <p:pic>
        <p:nvPicPr>
          <p:cNvPr id="6" name="Picture 5"/>
          <p:cNvPicPr>
            <a:picLocks noChangeAspect="1"/>
          </p:cNvPicPr>
          <p:nvPr/>
        </p:nvPicPr>
        <p:blipFill>
          <a:blip r:embed="rId2"/>
          <a:stretch>
            <a:fillRect/>
          </a:stretch>
        </p:blipFill>
        <p:spPr>
          <a:xfrm>
            <a:off x="2671762" y="595312"/>
            <a:ext cx="6848475" cy="5667375"/>
          </a:xfrm>
          <a:prstGeom prst="rect">
            <a:avLst/>
          </a:prstGeom>
        </p:spPr>
      </p:pic>
    </p:spTree>
    <p:extLst>
      <p:ext uri="{BB962C8B-B14F-4D97-AF65-F5344CB8AC3E}">
        <p14:creationId xmlns:p14="http://schemas.microsoft.com/office/powerpoint/2010/main" val="17210578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58</a:t>
            </a:fld>
            <a:endParaRPr lang="en-US"/>
          </a:p>
        </p:txBody>
      </p:sp>
      <p:pic>
        <p:nvPicPr>
          <p:cNvPr id="6" name="Picture 5"/>
          <p:cNvPicPr>
            <a:picLocks noChangeAspect="1"/>
          </p:cNvPicPr>
          <p:nvPr/>
        </p:nvPicPr>
        <p:blipFill>
          <a:blip r:embed="rId2"/>
          <a:stretch>
            <a:fillRect/>
          </a:stretch>
        </p:blipFill>
        <p:spPr>
          <a:xfrm>
            <a:off x="2157412" y="1038225"/>
            <a:ext cx="7877175" cy="4781550"/>
          </a:xfrm>
          <a:prstGeom prst="rect">
            <a:avLst/>
          </a:prstGeom>
        </p:spPr>
      </p:pic>
    </p:spTree>
    <p:extLst>
      <p:ext uri="{BB962C8B-B14F-4D97-AF65-F5344CB8AC3E}">
        <p14:creationId xmlns:p14="http://schemas.microsoft.com/office/powerpoint/2010/main" val="25676349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59</a:t>
            </a:fld>
            <a:endParaRPr lang="en-US"/>
          </a:p>
        </p:txBody>
      </p:sp>
      <p:pic>
        <p:nvPicPr>
          <p:cNvPr id="6" name="Picture 5"/>
          <p:cNvPicPr>
            <a:picLocks noChangeAspect="1"/>
          </p:cNvPicPr>
          <p:nvPr/>
        </p:nvPicPr>
        <p:blipFill>
          <a:blip r:embed="rId2"/>
          <a:stretch>
            <a:fillRect/>
          </a:stretch>
        </p:blipFill>
        <p:spPr>
          <a:xfrm>
            <a:off x="2185987" y="1062037"/>
            <a:ext cx="7820025" cy="4733925"/>
          </a:xfrm>
          <a:prstGeom prst="rect">
            <a:avLst/>
          </a:prstGeom>
        </p:spPr>
      </p:pic>
    </p:spTree>
    <p:extLst>
      <p:ext uri="{BB962C8B-B14F-4D97-AF65-F5344CB8AC3E}">
        <p14:creationId xmlns:p14="http://schemas.microsoft.com/office/powerpoint/2010/main" val="2607089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a:t>
            </a:r>
            <a:endParaRPr lang="en-US"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US" dirty="0" smtClean="0">
                    <a:solidFill>
                      <a:srgbClr val="FF0000"/>
                    </a:solidFill>
                  </a:rPr>
                  <a:t>Introduction to Entity and Knowledge</a:t>
                </a:r>
              </a:p>
              <a:p>
                <a:r>
                  <a:rPr lang="en-US" dirty="0" smtClean="0"/>
                  <a:t>Demonstration of Microsoft’s Entity Experience</a:t>
                </a:r>
              </a:p>
              <a:p>
                <a:r>
                  <a:rPr lang="en-US" dirty="0" smtClean="0"/>
                  <a:t>Entity Recommendation and Understanding</a:t>
                </a:r>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smtClean="0">
                        <a:latin typeface="Cambria Math" panose="02040503050406030204" pitchFamily="18" charset="0"/>
                      </a:rPr>
                      <m:t>)</m:t>
                    </m:r>
                  </m:oMath>
                </a14:m>
                <a:endParaRPr lang="en-US" dirty="0" smtClean="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𝑢𝑠𝑒𝑟</m:t>
                    </m:r>
                    <m:r>
                      <a:rPr lang="en-US" i="1" dirty="0" smtClean="0">
                        <a:latin typeface="Cambria Math" panose="02040503050406030204" pitchFamily="18" charset="0"/>
                      </a:rPr>
                      <m:t>)</m:t>
                    </m:r>
                  </m:oMath>
                </a14:m>
                <a:endParaRPr lang="en-US" dirty="0" smtClean="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𝑒𝑛𝑡𝑖𝑡𝑦</m:t>
                    </m:r>
                    <m:r>
                      <a:rPr lang="en-US" i="1" dirty="0" err="1" smtClean="0">
                        <a:latin typeface="Cambria Math" panose="02040503050406030204" pitchFamily="18" charset="0"/>
                      </a:rPr>
                      <m:t>|</m:t>
                    </m:r>
                    <m:r>
                      <a:rPr lang="en-US" i="1" dirty="0" err="1" smtClean="0">
                        <a:latin typeface="Cambria Math" panose="02040503050406030204" pitchFamily="18" charset="0"/>
                      </a:rPr>
                      <m:t>𝑞𝑢𝑒𝑟𝑦</m:t>
                    </m:r>
                    <m:r>
                      <a:rPr lang="en-US" i="1" dirty="0" smtClean="0">
                        <a:latin typeface="Cambria Math" panose="02040503050406030204" pitchFamily="18" charset="0"/>
                      </a:rPr>
                      <m:t>)</m:t>
                    </m:r>
                  </m:oMath>
                </a14:m>
                <a:endParaRPr lang="en-US" dirty="0" smtClean="0"/>
              </a:p>
              <a:p>
                <a:r>
                  <a:rPr lang="en-US" dirty="0" smtClean="0"/>
                  <a:t>Summary</a:t>
                </a:r>
              </a:p>
              <a:p>
                <a:pPr marL="0" indent="0">
                  <a:buNone/>
                </a:pPr>
                <a:endParaRPr lang="en-US" dirty="0" smtClean="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3F6B040-E48F-409F-8965-63D176F2E09E}" type="slidenum">
              <a:rPr lang="en-US" smtClean="0"/>
              <a:t>6</a:t>
            </a:fld>
            <a:endParaRPr lang="en-US"/>
          </a:p>
        </p:txBody>
      </p:sp>
      <p:sp>
        <p:nvSpPr>
          <p:cNvPr id="9" name="Footer Placeholder 8"/>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Tree>
    <p:extLst>
      <p:ext uri="{BB962C8B-B14F-4D97-AF65-F5344CB8AC3E}">
        <p14:creationId xmlns:p14="http://schemas.microsoft.com/office/powerpoint/2010/main" val="661653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60</a:t>
            </a:fld>
            <a:endParaRPr lang="en-US"/>
          </a:p>
        </p:txBody>
      </p:sp>
      <p:pic>
        <p:nvPicPr>
          <p:cNvPr id="6" name="Picture 5"/>
          <p:cNvPicPr>
            <a:picLocks noChangeAspect="1"/>
          </p:cNvPicPr>
          <p:nvPr/>
        </p:nvPicPr>
        <p:blipFill>
          <a:blip r:embed="rId2"/>
          <a:stretch>
            <a:fillRect/>
          </a:stretch>
        </p:blipFill>
        <p:spPr>
          <a:xfrm>
            <a:off x="2109787" y="142875"/>
            <a:ext cx="7972425" cy="6572250"/>
          </a:xfrm>
          <a:prstGeom prst="rect">
            <a:avLst/>
          </a:prstGeom>
        </p:spPr>
      </p:pic>
    </p:spTree>
    <p:extLst>
      <p:ext uri="{BB962C8B-B14F-4D97-AF65-F5344CB8AC3E}">
        <p14:creationId xmlns:p14="http://schemas.microsoft.com/office/powerpoint/2010/main" val="1058574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7093"/>
            <a:ext cx="10515600" cy="1697605"/>
          </a:xfrm>
        </p:spPr>
        <p:txBody>
          <a:bodyPr>
            <a:normAutofit fontScale="90000"/>
          </a:bodyPr>
          <a:lstStyle/>
          <a:p>
            <a:r>
              <a:rPr lang="en-US" dirty="0" smtClean="0"/>
              <a:t>Demonstration of Microsoft’s Entity Experience</a:t>
            </a:r>
            <a:endParaRPr lang="en-US" dirty="0"/>
          </a:p>
        </p:txBody>
      </p:sp>
      <p:sp>
        <p:nvSpPr>
          <p:cNvPr id="3" name="Text Placeholder 2"/>
          <p:cNvSpPr>
            <a:spLocks noGrp="1"/>
          </p:cNvSpPr>
          <p:nvPr>
            <p:ph type="body" idx="1"/>
          </p:nvPr>
        </p:nvSpPr>
        <p:spPr>
          <a:xfrm>
            <a:off x="831850" y="3503597"/>
            <a:ext cx="10515600" cy="2586054"/>
          </a:xfrm>
        </p:spPr>
        <p:txBody>
          <a:bodyPr>
            <a:normAutofit/>
          </a:bodyPr>
          <a:lstStyle/>
          <a:p>
            <a:pPr algn="ctr"/>
            <a:r>
              <a:rPr lang="en-US" sz="4800" dirty="0">
                <a:solidFill>
                  <a:schemeClr val="accent2">
                    <a:lumMod val="50000"/>
                  </a:schemeClr>
                </a:solidFill>
              </a:rPr>
              <a:t>Diversity of entity collections</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61</a:t>
            </a:fld>
            <a:endParaRPr lang="en-US"/>
          </a:p>
        </p:txBody>
      </p:sp>
    </p:spTree>
    <p:extLst>
      <p:ext uri="{BB962C8B-B14F-4D97-AF65-F5344CB8AC3E}">
        <p14:creationId xmlns:p14="http://schemas.microsoft.com/office/powerpoint/2010/main" val="16947172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62</a:t>
            </a:fld>
            <a:endParaRPr lang="en-US"/>
          </a:p>
        </p:txBody>
      </p:sp>
      <p:pic>
        <p:nvPicPr>
          <p:cNvPr id="6" name="Picture 5"/>
          <p:cNvPicPr>
            <a:picLocks noChangeAspect="1"/>
          </p:cNvPicPr>
          <p:nvPr/>
        </p:nvPicPr>
        <p:blipFill>
          <a:blip r:embed="rId2"/>
          <a:stretch>
            <a:fillRect/>
          </a:stretch>
        </p:blipFill>
        <p:spPr>
          <a:xfrm>
            <a:off x="133350" y="1222438"/>
            <a:ext cx="12011025" cy="4200525"/>
          </a:xfrm>
          <a:prstGeom prst="rect">
            <a:avLst/>
          </a:prstGeom>
        </p:spPr>
      </p:pic>
    </p:spTree>
    <p:extLst>
      <p:ext uri="{BB962C8B-B14F-4D97-AF65-F5344CB8AC3E}">
        <p14:creationId xmlns:p14="http://schemas.microsoft.com/office/powerpoint/2010/main" val="19047590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63</a:t>
            </a:fld>
            <a:endParaRPr lang="en-US"/>
          </a:p>
        </p:txBody>
      </p:sp>
      <p:pic>
        <p:nvPicPr>
          <p:cNvPr id="6" name="Picture 5"/>
          <p:cNvPicPr>
            <a:picLocks noChangeAspect="1"/>
          </p:cNvPicPr>
          <p:nvPr/>
        </p:nvPicPr>
        <p:blipFill rotWithShape="1">
          <a:blip r:embed="rId2"/>
          <a:srcRect r="11181"/>
          <a:stretch/>
        </p:blipFill>
        <p:spPr>
          <a:xfrm>
            <a:off x="100585" y="1381887"/>
            <a:ext cx="11987784" cy="4057650"/>
          </a:xfrm>
          <a:prstGeom prst="rect">
            <a:avLst/>
          </a:prstGeom>
        </p:spPr>
      </p:pic>
    </p:spTree>
    <p:extLst>
      <p:ext uri="{BB962C8B-B14F-4D97-AF65-F5344CB8AC3E}">
        <p14:creationId xmlns:p14="http://schemas.microsoft.com/office/powerpoint/2010/main" val="41841305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64</a:t>
            </a:fld>
            <a:endParaRPr lang="en-US"/>
          </a:p>
        </p:txBody>
      </p:sp>
      <p:pic>
        <p:nvPicPr>
          <p:cNvPr id="6" name="Picture 5"/>
          <p:cNvPicPr>
            <a:picLocks noChangeAspect="1"/>
          </p:cNvPicPr>
          <p:nvPr/>
        </p:nvPicPr>
        <p:blipFill>
          <a:blip r:embed="rId2"/>
          <a:stretch>
            <a:fillRect/>
          </a:stretch>
        </p:blipFill>
        <p:spPr>
          <a:xfrm>
            <a:off x="95250" y="1247775"/>
            <a:ext cx="12020550" cy="4152900"/>
          </a:xfrm>
          <a:prstGeom prst="rect">
            <a:avLst/>
          </a:prstGeom>
        </p:spPr>
      </p:pic>
    </p:spTree>
    <p:extLst>
      <p:ext uri="{BB962C8B-B14F-4D97-AF65-F5344CB8AC3E}">
        <p14:creationId xmlns:p14="http://schemas.microsoft.com/office/powerpoint/2010/main" val="7383347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65</a:t>
            </a:fld>
            <a:endParaRPr lang="en-US"/>
          </a:p>
        </p:txBody>
      </p:sp>
      <p:pic>
        <p:nvPicPr>
          <p:cNvPr id="6" name="Picture 5"/>
          <p:cNvPicPr>
            <a:picLocks noChangeAspect="1"/>
          </p:cNvPicPr>
          <p:nvPr/>
        </p:nvPicPr>
        <p:blipFill>
          <a:blip r:embed="rId2"/>
          <a:stretch>
            <a:fillRect/>
          </a:stretch>
        </p:blipFill>
        <p:spPr>
          <a:xfrm>
            <a:off x="95250" y="1438275"/>
            <a:ext cx="12001500" cy="3981450"/>
          </a:xfrm>
          <a:prstGeom prst="rect">
            <a:avLst/>
          </a:prstGeom>
        </p:spPr>
      </p:pic>
    </p:spTree>
    <p:extLst>
      <p:ext uri="{BB962C8B-B14F-4D97-AF65-F5344CB8AC3E}">
        <p14:creationId xmlns:p14="http://schemas.microsoft.com/office/powerpoint/2010/main" val="11041203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66</a:t>
            </a:fld>
            <a:endParaRPr lang="en-US"/>
          </a:p>
        </p:txBody>
      </p:sp>
      <p:pic>
        <p:nvPicPr>
          <p:cNvPr id="4" name="Picture 3"/>
          <p:cNvPicPr>
            <a:picLocks noChangeAspect="1"/>
          </p:cNvPicPr>
          <p:nvPr/>
        </p:nvPicPr>
        <p:blipFill>
          <a:blip r:embed="rId2"/>
          <a:stretch>
            <a:fillRect/>
          </a:stretch>
        </p:blipFill>
        <p:spPr>
          <a:xfrm>
            <a:off x="104775" y="1333500"/>
            <a:ext cx="11982450" cy="4191000"/>
          </a:xfrm>
          <a:prstGeom prst="rect">
            <a:avLst/>
          </a:prstGeom>
        </p:spPr>
      </p:pic>
    </p:spTree>
    <p:extLst>
      <p:ext uri="{BB962C8B-B14F-4D97-AF65-F5344CB8AC3E}">
        <p14:creationId xmlns:p14="http://schemas.microsoft.com/office/powerpoint/2010/main" val="32381839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67</a:t>
            </a:fld>
            <a:endParaRPr lang="en-US"/>
          </a:p>
        </p:txBody>
      </p:sp>
      <p:pic>
        <p:nvPicPr>
          <p:cNvPr id="4" name="Picture 3"/>
          <p:cNvPicPr>
            <a:picLocks noChangeAspect="1"/>
          </p:cNvPicPr>
          <p:nvPr/>
        </p:nvPicPr>
        <p:blipFill>
          <a:blip r:embed="rId2"/>
          <a:stretch>
            <a:fillRect/>
          </a:stretch>
        </p:blipFill>
        <p:spPr>
          <a:xfrm>
            <a:off x="200025" y="1351904"/>
            <a:ext cx="11853862" cy="3586808"/>
          </a:xfrm>
          <a:prstGeom prst="rect">
            <a:avLst/>
          </a:prstGeom>
        </p:spPr>
      </p:pic>
    </p:spTree>
    <p:extLst>
      <p:ext uri="{BB962C8B-B14F-4D97-AF65-F5344CB8AC3E}">
        <p14:creationId xmlns:p14="http://schemas.microsoft.com/office/powerpoint/2010/main" val="8275358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68</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Segment-specific entity rankings</a:t>
            </a:r>
            <a:endParaRPr lang="en-US" dirty="0"/>
          </a:p>
        </p:txBody>
      </p:sp>
      <p:pic>
        <p:nvPicPr>
          <p:cNvPr id="5" name="Picture 4"/>
          <p:cNvPicPr>
            <a:picLocks noChangeAspect="1"/>
          </p:cNvPicPr>
          <p:nvPr/>
        </p:nvPicPr>
        <p:blipFill>
          <a:blip r:embed="rId2"/>
          <a:stretch>
            <a:fillRect/>
          </a:stretch>
        </p:blipFill>
        <p:spPr>
          <a:xfrm>
            <a:off x="838200" y="2038906"/>
            <a:ext cx="10452354" cy="3709432"/>
          </a:xfrm>
          <a:prstGeom prst="rect">
            <a:avLst/>
          </a:prstGeom>
        </p:spPr>
      </p:pic>
    </p:spTree>
    <p:extLst>
      <p:ext uri="{BB962C8B-B14F-4D97-AF65-F5344CB8AC3E}">
        <p14:creationId xmlns:p14="http://schemas.microsoft.com/office/powerpoint/2010/main" val="2926099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7093"/>
            <a:ext cx="10515600" cy="1697605"/>
          </a:xfrm>
        </p:spPr>
        <p:txBody>
          <a:bodyPr>
            <a:normAutofit fontScale="90000"/>
          </a:bodyPr>
          <a:lstStyle/>
          <a:p>
            <a:r>
              <a:rPr lang="en-US" dirty="0" smtClean="0"/>
              <a:t>Demonstration of Microsoft’s Entity Experience</a:t>
            </a:r>
            <a:endParaRPr lang="en-US" dirty="0"/>
          </a:p>
        </p:txBody>
      </p:sp>
      <p:sp>
        <p:nvSpPr>
          <p:cNvPr id="3" name="Text Placeholder 2"/>
          <p:cNvSpPr>
            <a:spLocks noGrp="1"/>
          </p:cNvSpPr>
          <p:nvPr>
            <p:ph type="body" idx="1"/>
          </p:nvPr>
        </p:nvSpPr>
        <p:spPr>
          <a:xfrm>
            <a:off x="831850" y="3503597"/>
            <a:ext cx="10515600" cy="2586054"/>
          </a:xfrm>
        </p:spPr>
        <p:txBody>
          <a:bodyPr>
            <a:normAutofit/>
          </a:bodyPr>
          <a:lstStyle/>
          <a:p>
            <a:pPr algn="ctr"/>
            <a:r>
              <a:rPr lang="en-US" sz="4800" dirty="0">
                <a:solidFill>
                  <a:schemeClr val="accent2">
                    <a:lumMod val="50000"/>
                  </a:schemeClr>
                </a:solidFill>
              </a:rPr>
              <a:t>Entities in the platform</a:t>
            </a:r>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69</a:t>
            </a:fld>
            <a:endParaRPr lang="en-US"/>
          </a:p>
        </p:txBody>
      </p:sp>
    </p:spTree>
    <p:extLst>
      <p:ext uri="{BB962C8B-B14F-4D97-AF65-F5344CB8AC3E}">
        <p14:creationId xmlns:p14="http://schemas.microsoft.com/office/powerpoint/2010/main" val="4063580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a:t>
            </a:r>
            <a:r>
              <a:rPr lang="en-US" dirty="0" smtClean="0"/>
              <a:t>Entity </a:t>
            </a:r>
            <a:r>
              <a:rPr lang="en-US" dirty="0"/>
              <a:t>and </a:t>
            </a:r>
            <a:r>
              <a:rPr lang="en-US" dirty="0" smtClean="0"/>
              <a:t>Knowledge</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7</a:t>
            </a:fld>
            <a:endParaRPr lang="en-US"/>
          </a:p>
        </p:txBody>
      </p:sp>
    </p:spTree>
    <p:extLst>
      <p:ext uri="{BB962C8B-B14F-4D97-AF65-F5344CB8AC3E}">
        <p14:creationId xmlns:p14="http://schemas.microsoft.com/office/powerpoint/2010/main" val="8414382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70</a:t>
            </a:fld>
            <a:endParaRPr lang="en-US"/>
          </a:p>
        </p:txBody>
      </p:sp>
      <p:sp>
        <p:nvSpPr>
          <p:cNvPr id="6"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Bing Predicts</a:t>
            </a:r>
            <a:endParaRPr lang="en-US" dirty="0"/>
          </a:p>
        </p:txBody>
      </p:sp>
      <p:pic>
        <p:nvPicPr>
          <p:cNvPr id="7" name="Content Placeholder 5"/>
          <p:cNvPicPr>
            <a:picLocks noChangeAspect="1"/>
          </p:cNvPicPr>
          <p:nvPr/>
        </p:nvPicPr>
        <p:blipFill>
          <a:blip r:embed="rId2"/>
          <a:stretch>
            <a:fillRect/>
          </a:stretch>
        </p:blipFill>
        <p:spPr>
          <a:xfrm>
            <a:off x="2122932" y="953864"/>
            <a:ext cx="7946136" cy="5358251"/>
          </a:xfrm>
          <a:prstGeom prst="rect">
            <a:avLst/>
          </a:prstGeom>
        </p:spPr>
      </p:pic>
      <p:sp>
        <p:nvSpPr>
          <p:cNvPr id="8" name="TextBox 7"/>
          <p:cNvSpPr txBox="1"/>
          <p:nvPr/>
        </p:nvSpPr>
        <p:spPr>
          <a:xfrm>
            <a:off x="742640" y="5964901"/>
            <a:ext cx="3942298" cy="369332"/>
          </a:xfrm>
          <a:prstGeom prst="rect">
            <a:avLst/>
          </a:prstGeom>
          <a:noFill/>
        </p:spPr>
        <p:txBody>
          <a:bodyPr wrap="none" rtlCol="0">
            <a:spAutoFit/>
          </a:bodyPr>
          <a:lstStyle/>
          <a:p>
            <a:r>
              <a:rPr lang="en-US" dirty="0" smtClean="0">
                <a:hlinkClick r:id="rId3"/>
              </a:rPr>
              <a:t>https://www.bing.com/explore/predicts</a:t>
            </a:r>
            <a:endParaRPr lang="en-US" dirty="0" smtClean="0"/>
          </a:p>
        </p:txBody>
      </p:sp>
    </p:spTree>
    <p:extLst>
      <p:ext uri="{BB962C8B-B14F-4D97-AF65-F5344CB8AC3E}">
        <p14:creationId xmlns:p14="http://schemas.microsoft.com/office/powerpoint/2010/main" val="2625908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71</a:t>
            </a:fld>
            <a:endParaRPr lang="en-US"/>
          </a:p>
        </p:txBody>
      </p:sp>
      <p:sp>
        <p:nvSpPr>
          <p:cNvPr id="6"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Bing Predicts</a:t>
            </a:r>
            <a:endParaRPr lang="en-US" dirty="0"/>
          </a:p>
        </p:txBody>
      </p:sp>
      <p:pic>
        <p:nvPicPr>
          <p:cNvPr id="7" name="Content Placeholder 7"/>
          <p:cNvPicPr>
            <a:picLocks noChangeAspect="1"/>
          </p:cNvPicPr>
          <p:nvPr/>
        </p:nvPicPr>
        <p:blipFill>
          <a:blip r:embed="rId2"/>
          <a:stretch>
            <a:fillRect/>
          </a:stretch>
        </p:blipFill>
        <p:spPr>
          <a:xfrm>
            <a:off x="2021305" y="1027906"/>
            <a:ext cx="8339328" cy="5235010"/>
          </a:xfrm>
          <a:prstGeom prst="rect">
            <a:avLst/>
          </a:prstGeom>
        </p:spPr>
      </p:pic>
    </p:spTree>
    <p:extLst>
      <p:ext uri="{BB962C8B-B14F-4D97-AF65-F5344CB8AC3E}">
        <p14:creationId xmlns:p14="http://schemas.microsoft.com/office/powerpoint/2010/main" val="22202902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72</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Bing Widget API</a:t>
            </a:r>
            <a:endParaRPr lang="en-US" dirty="0"/>
          </a:p>
        </p:txBody>
      </p:sp>
      <p:pic>
        <p:nvPicPr>
          <p:cNvPr id="5" name="Content Placeholder 4"/>
          <p:cNvPicPr>
            <a:picLocks noChangeAspect="1"/>
          </p:cNvPicPr>
          <p:nvPr/>
        </p:nvPicPr>
        <p:blipFill>
          <a:blip r:embed="rId2"/>
          <a:stretch>
            <a:fillRect/>
          </a:stretch>
        </p:blipFill>
        <p:spPr>
          <a:xfrm>
            <a:off x="2754942" y="1027906"/>
            <a:ext cx="6682115" cy="4841870"/>
          </a:xfrm>
          <a:prstGeom prst="rect">
            <a:avLst/>
          </a:prstGeom>
        </p:spPr>
      </p:pic>
      <p:sp>
        <p:nvSpPr>
          <p:cNvPr id="6" name="TextBox 5"/>
          <p:cNvSpPr txBox="1"/>
          <p:nvPr/>
        </p:nvSpPr>
        <p:spPr>
          <a:xfrm>
            <a:off x="231006" y="5869776"/>
            <a:ext cx="6120586" cy="600164"/>
          </a:xfrm>
          <a:prstGeom prst="rect">
            <a:avLst/>
          </a:prstGeom>
          <a:noFill/>
        </p:spPr>
        <p:txBody>
          <a:bodyPr wrap="none" rtlCol="0">
            <a:spAutoFit/>
          </a:bodyPr>
          <a:lstStyle/>
          <a:p>
            <a:r>
              <a:rPr lang="en-US" sz="1100" dirty="0" smtClean="0">
                <a:hlinkClick r:id="rId3"/>
              </a:rPr>
              <a:t>http://blogs.bing.com/webmaster/2014/01/03/bringing-the-power-of-bing-knowledge-to-webmasters/</a:t>
            </a:r>
            <a:endParaRPr lang="en-US" sz="1100" dirty="0" smtClean="0"/>
          </a:p>
          <a:p>
            <a:r>
              <a:rPr lang="en-US" sz="1100" dirty="0" smtClean="0">
                <a:hlinkClick r:id="rId4"/>
              </a:rPr>
              <a:t>http://blogs.bing.com/webmaster/2014/06/19/bing-knowledge-comes-to-webmaster-tools/</a:t>
            </a:r>
            <a:endParaRPr lang="en-US" sz="1100" dirty="0" smtClean="0"/>
          </a:p>
          <a:p>
            <a:r>
              <a:rPr lang="en-US" sz="1100" dirty="0" smtClean="0">
                <a:hlinkClick r:id="rId5"/>
              </a:rPr>
              <a:t>http://blogs.bing.com/webmaster/2014/05/15/mark-it-up/</a:t>
            </a:r>
            <a:endParaRPr lang="en-US" sz="1100" dirty="0"/>
          </a:p>
        </p:txBody>
      </p:sp>
    </p:spTree>
    <p:extLst>
      <p:ext uri="{BB962C8B-B14F-4D97-AF65-F5344CB8AC3E}">
        <p14:creationId xmlns:p14="http://schemas.microsoft.com/office/powerpoint/2010/main" val="8582271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73</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App Linking</a:t>
            </a:r>
            <a:endParaRPr lang="en-US" dirty="0"/>
          </a:p>
        </p:txBody>
      </p:sp>
      <p:sp>
        <p:nvSpPr>
          <p:cNvPr id="5" name="TextBox 4"/>
          <p:cNvSpPr txBox="1"/>
          <p:nvPr/>
        </p:nvSpPr>
        <p:spPr>
          <a:xfrm>
            <a:off x="229749" y="5849006"/>
            <a:ext cx="8220327" cy="584775"/>
          </a:xfrm>
          <a:prstGeom prst="rect">
            <a:avLst/>
          </a:prstGeom>
          <a:noFill/>
        </p:spPr>
        <p:txBody>
          <a:bodyPr wrap="none" rtlCol="0">
            <a:spAutoFit/>
          </a:bodyPr>
          <a:lstStyle/>
          <a:p>
            <a:r>
              <a:rPr lang="en-US" sz="1600" dirty="0" smtClean="0">
                <a:hlinkClick r:id="rId2"/>
              </a:rPr>
              <a:t>http</a:t>
            </a:r>
            <a:r>
              <a:rPr lang="en-US" sz="1600" dirty="0">
                <a:hlinkClick r:id="rId2"/>
              </a:rPr>
              <a:t>://blogs.bing.com/webmaster/2014/04/02/announcing-bing-knowledge-widget-app-linking</a:t>
            </a:r>
            <a:r>
              <a:rPr lang="en-US" sz="1600" dirty="0" smtClean="0">
                <a:hlinkClick r:id="rId2"/>
              </a:rPr>
              <a:t>/</a:t>
            </a:r>
            <a:endParaRPr lang="en-US" sz="1600" dirty="0" smtClean="0"/>
          </a:p>
          <a:p>
            <a:r>
              <a:rPr lang="en-US" sz="1600" dirty="0">
                <a:hlinkClick r:id="rId3"/>
              </a:rPr>
              <a:t>http://</a:t>
            </a:r>
            <a:r>
              <a:rPr lang="en-US" sz="1600" dirty="0" smtClean="0">
                <a:hlinkClick r:id="rId3"/>
              </a:rPr>
              <a:t>www.bing.com/webmaster/help/app-linking-09399b4b</a:t>
            </a:r>
            <a:r>
              <a:rPr lang="en-US" sz="1600" dirty="0" smtClean="0"/>
              <a:t> </a:t>
            </a:r>
          </a:p>
        </p:txBody>
      </p:sp>
      <p:pic>
        <p:nvPicPr>
          <p:cNvPr id="6" name="Picture 2" descr="App Linking Wind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172" y="1208466"/>
            <a:ext cx="8585530" cy="419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7244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74</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App Linking</a:t>
            </a:r>
            <a:endParaRPr lang="en-US" dirty="0"/>
          </a:p>
        </p:txBody>
      </p:sp>
      <p:pic>
        <p:nvPicPr>
          <p:cNvPr id="5" name="Picture 2" descr="App Linking Ph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759" y="1600848"/>
            <a:ext cx="9301456" cy="438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759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75</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Office Insights</a:t>
            </a:r>
            <a:endParaRPr lang="en-US" dirty="0"/>
          </a:p>
        </p:txBody>
      </p:sp>
      <p:sp>
        <p:nvSpPr>
          <p:cNvPr id="5" name="TextBox 4"/>
          <p:cNvSpPr txBox="1"/>
          <p:nvPr/>
        </p:nvSpPr>
        <p:spPr>
          <a:xfrm>
            <a:off x="923395" y="5791881"/>
            <a:ext cx="7523085" cy="646331"/>
          </a:xfrm>
          <a:prstGeom prst="rect">
            <a:avLst/>
          </a:prstGeom>
          <a:noFill/>
        </p:spPr>
        <p:txBody>
          <a:bodyPr wrap="none" rtlCol="0">
            <a:spAutoFit/>
          </a:bodyPr>
          <a:lstStyle/>
          <a:p>
            <a:r>
              <a:rPr lang="en-US" sz="1200" dirty="0" smtClean="0">
                <a:hlinkClick r:id="rId2"/>
              </a:rPr>
              <a:t>http://blogs.bing.com/search/2014/12/10/bing-brings-the-worlds-knowledge-straight-to-you-with-insights-for-office/</a:t>
            </a:r>
            <a:endParaRPr lang="en-US" sz="1200" dirty="0" smtClean="0"/>
          </a:p>
          <a:p>
            <a:r>
              <a:rPr lang="en-US" sz="1200" dirty="0" smtClean="0">
                <a:hlinkClick r:id="rId3"/>
              </a:rPr>
              <a:t>http://blogs.office.com/2014/12/11/first-look-insights-office-word-online-bringing-knowledge-web-document/</a:t>
            </a:r>
            <a:endParaRPr lang="en-US" sz="1200" dirty="0" smtClean="0"/>
          </a:p>
          <a:p>
            <a:r>
              <a:rPr lang="en-US" sz="1200" dirty="0">
                <a:hlinkClick r:id="rId4"/>
              </a:rPr>
              <a:t>http://blogs.office.com/2014/12/10/whats-new-office-online</a:t>
            </a:r>
            <a:r>
              <a:rPr lang="en-US" sz="1200" dirty="0" smtClean="0">
                <a:hlinkClick r:id="rId4"/>
              </a:rPr>
              <a:t>/</a:t>
            </a:r>
            <a:endParaRPr lang="en-US" sz="1200" dirty="0" smtClean="0"/>
          </a:p>
        </p:txBody>
      </p:sp>
      <p:pic>
        <p:nvPicPr>
          <p:cNvPr id="6" name="Picture 2" descr="http://bingblog.blob.core.windows.net/bing/2014/12/Insights-Abraham-Lincol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4251" y="1027906"/>
            <a:ext cx="6254496" cy="474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841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76</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Office Insights</a:t>
            </a:r>
            <a:endParaRPr lang="en-US" dirty="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
          <a:stretch/>
        </p:blipFill>
        <p:spPr>
          <a:xfrm>
            <a:off x="234088" y="1027906"/>
            <a:ext cx="11723824" cy="5120640"/>
          </a:xfrm>
          <a:prstGeom prst="rect">
            <a:avLst/>
          </a:prstGeom>
        </p:spPr>
      </p:pic>
    </p:spTree>
    <p:extLst>
      <p:ext uri="{BB962C8B-B14F-4D97-AF65-F5344CB8AC3E}">
        <p14:creationId xmlns:p14="http://schemas.microsoft.com/office/powerpoint/2010/main" val="1813487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77</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Office Insights</a:t>
            </a:r>
            <a:endParaRPr lang="en-US" dirty="0"/>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8991" y="1027906"/>
            <a:ext cx="11674018" cy="5094161"/>
          </a:xfrm>
          <a:prstGeom prst="rect">
            <a:avLst/>
          </a:prstGeom>
        </p:spPr>
      </p:pic>
    </p:spTree>
    <p:extLst>
      <p:ext uri="{BB962C8B-B14F-4D97-AF65-F5344CB8AC3E}">
        <p14:creationId xmlns:p14="http://schemas.microsoft.com/office/powerpoint/2010/main" val="10096423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78</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Edge Browser</a:t>
            </a:r>
            <a:endParaRPr lang="en-US" dirty="0"/>
          </a:p>
        </p:txBody>
      </p:sp>
      <p:sp>
        <p:nvSpPr>
          <p:cNvPr id="5" name="TextBox 4"/>
          <p:cNvSpPr txBox="1"/>
          <p:nvPr/>
        </p:nvSpPr>
        <p:spPr>
          <a:xfrm>
            <a:off x="2487480" y="6075144"/>
            <a:ext cx="7217040" cy="646331"/>
          </a:xfrm>
          <a:prstGeom prst="rect">
            <a:avLst/>
          </a:prstGeom>
          <a:noFill/>
        </p:spPr>
        <p:txBody>
          <a:bodyPr wrap="none" rtlCol="0">
            <a:spAutoFit/>
          </a:bodyPr>
          <a:lstStyle/>
          <a:p>
            <a:r>
              <a:rPr lang="en-US" dirty="0" smtClean="0">
                <a:hlinkClick r:id="rId2"/>
              </a:rPr>
              <a:t>http://windows.microsoft.com/en-us/windows/preview-microsoft-edge-pc</a:t>
            </a:r>
            <a:endParaRPr lang="en-US" dirty="0" smtClean="0"/>
          </a:p>
          <a:p>
            <a:endParaRPr lang="en-US" dirty="0"/>
          </a:p>
        </p:txBody>
      </p:sp>
      <p:pic>
        <p:nvPicPr>
          <p:cNvPr id="6" name="Picture 2" descr="http://www.winbeta.org/sites/default/files/styles/watermark/public/news/SpartanHero.jpg?itok=0C6O21M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0036" y="1027906"/>
            <a:ext cx="8394192" cy="500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900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79</a:t>
            </a:fld>
            <a:endParaRPr lang="en-US"/>
          </a:p>
        </p:txBody>
      </p:sp>
      <p:pic>
        <p:nvPicPr>
          <p:cNvPr id="4" name="Content Placeholder 3"/>
          <p:cNvPicPr>
            <a:picLocks noChangeAspect="1"/>
          </p:cNvPicPr>
          <p:nvPr/>
        </p:nvPicPr>
        <p:blipFill>
          <a:blip r:embed="rId2"/>
          <a:stretch>
            <a:fillRect/>
          </a:stretch>
        </p:blipFill>
        <p:spPr>
          <a:xfrm>
            <a:off x="2232939" y="453293"/>
            <a:ext cx="7036108" cy="5493103"/>
          </a:xfrm>
          <a:prstGeom prst="rect">
            <a:avLst/>
          </a:prstGeom>
        </p:spPr>
      </p:pic>
      <p:sp>
        <p:nvSpPr>
          <p:cNvPr id="5" name="Rectangle 4"/>
          <p:cNvSpPr/>
          <p:nvPr/>
        </p:nvSpPr>
        <p:spPr>
          <a:xfrm>
            <a:off x="2888918" y="6136263"/>
            <a:ext cx="5978368" cy="369332"/>
          </a:xfrm>
          <a:prstGeom prst="rect">
            <a:avLst/>
          </a:prstGeom>
        </p:spPr>
        <p:txBody>
          <a:bodyPr wrap="none">
            <a:spAutoFit/>
          </a:bodyPr>
          <a:lstStyle/>
          <a:p>
            <a:r>
              <a:rPr lang="en-US" dirty="0">
                <a:solidFill>
                  <a:srgbClr val="000000"/>
                </a:solidFill>
                <a:latin typeface="Segoe UI" panose="020B0502040204020203" pitchFamily="34" charset="0"/>
                <a:hlinkClick r:id="rId3"/>
              </a:rPr>
              <a:t>http://blog.nwf.org/2014/01/is-the-seahawk-a-real-bird</a:t>
            </a:r>
            <a:r>
              <a:rPr lang="en-US" dirty="0" smtClean="0">
                <a:solidFill>
                  <a:srgbClr val="000000"/>
                </a:solidFill>
                <a:latin typeface="Segoe UI" panose="020B0502040204020203" pitchFamily="34" charset="0"/>
                <a:hlinkClick r:id="rId3"/>
              </a:rPr>
              <a:t>/</a:t>
            </a:r>
            <a:r>
              <a:rPr lang="en-US" dirty="0" smtClean="0">
                <a:solidFill>
                  <a:srgbClr val="000000"/>
                </a:solidFill>
                <a:latin typeface="Segoe UI" panose="020B0502040204020203" pitchFamily="34" charset="0"/>
              </a:rPr>
              <a:t> </a:t>
            </a:r>
            <a:endParaRPr lang="en-US" dirty="0"/>
          </a:p>
        </p:txBody>
      </p:sp>
    </p:spTree>
    <p:extLst>
      <p:ext uri="{BB962C8B-B14F-4D97-AF65-F5344CB8AC3E}">
        <p14:creationId xmlns:p14="http://schemas.microsoft.com/office/powerpoint/2010/main" val="2321032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“Entities”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8</a:t>
            </a:fld>
            <a:endParaRPr lang="en-US"/>
          </a:p>
        </p:txBody>
      </p:sp>
      <p:pic>
        <p:nvPicPr>
          <p:cNvPr id="6" name="Picture 5"/>
          <p:cNvPicPr>
            <a:picLocks noChangeAspect="1"/>
          </p:cNvPicPr>
          <p:nvPr/>
        </p:nvPicPr>
        <p:blipFill>
          <a:blip r:embed="rId3"/>
          <a:stretch>
            <a:fillRect/>
          </a:stretch>
        </p:blipFill>
        <p:spPr>
          <a:xfrm>
            <a:off x="639659" y="1286510"/>
            <a:ext cx="5207605" cy="5571490"/>
          </a:xfrm>
          <a:prstGeom prst="rect">
            <a:avLst/>
          </a:prstGeom>
        </p:spPr>
      </p:pic>
      <p:grpSp>
        <p:nvGrpSpPr>
          <p:cNvPr id="15" name="Group 14"/>
          <p:cNvGrpSpPr/>
          <p:nvPr/>
        </p:nvGrpSpPr>
        <p:grpSpPr>
          <a:xfrm>
            <a:off x="5521689" y="1251674"/>
            <a:ext cx="5447322" cy="5464149"/>
            <a:chOff x="6045804" y="1257326"/>
            <a:chExt cx="5447322" cy="5464149"/>
          </a:xfrm>
        </p:grpSpPr>
        <p:pic>
          <p:nvPicPr>
            <p:cNvPr id="11" name="Picture 10"/>
            <p:cNvPicPr>
              <a:picLocks noChangeAspect="1"/>
            </p:cNvPicPr>
            <p:nvPr/>
          </p:nvPicPr>
          <p:blipFill>
            <a:blip r:embed="rId4"/>
            <a:stretch>
              <a:fillRect/>
            </a:stretch>
          </p:blipFill>
          <p:spPr>
            <a:xfrm>
              <a:off x="6045804" y="1257326"/>
              <a:ext cx="5447322" cy="934076"/>
            </a:xfrm>
            <a:prstGeom prst="rect">
              <a:avLst/>
            </a:prstGeom>
          </p:spPr>
        </p:pic>
        <p:pic>
          <p:nvPicPr>
            <p:cNvPr id="14" name="Picture 13"/>
            <p:cNvPicPr>
              <a:picLocks noChangeAspect="1"/>
            </p:cNvPicPr>
            <p:nvPr/>
          </p:nvPicPr>
          <p:blipFill>
            <a:blip r:embed="rId5"/>
            <a:stretch>
              <a:fillRect/>
            </a:stretch>
          </p:blipFill>
          <p:spPr>
            <a:xfrm>
              <a:off x="6897869" y="2191402"/>
              <a:ext cx="4282397" cy="4530073"/>
            </a:xfrm>
            <a:prstGeom prst="rect">
              <a:avLst/>
            </a:prstGeom>
          </p:spPr>
        </p:pic>
      </p:grpSp>
    </p:spTree>
    <p:extLst>
      <p:ext uri="{BB962C8B-B14F-4D97-AF65-F5344CB8AC3E}">
        <p14:creationId xmlns:p14="http://schemas.microsoft.com/office/powerpoint/2010/main" val="287588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80</a:t>
            </a:fld>
            <a:endParaRPr lang="en-US"/>
          </a:p>
        </p:txBody>
      </p:sp>
      <p:pic>
        <p:nvPicPr>
          <p:cNvPr id="4" name="Content Placeholder 5"/>
          <p:cNvPicPr>
            <a:picLocks noChangeAspect="1"/>
          </p:cNvPicPr>
          <p:nvPr/>
        </p:nvPicPr>
        <p:blipFill>
          <a:blip r:embed="rId2"/>
          <a:stretch>
            <a:fillRect/>
          </a:stretch>
        </p:blipFill>
        <p:spPr>
          <a:xfrm>
            <a:off x="2327768" y="185628"/>
            <a:ext cx="7194454" cy="5616724"/>
          </a:xfrm>
          <a:prstGeom prst="rect">
            <a:avLst/>
          </a:prstGeom>
        </p:spPr>
      </p:pic>
      <p:sp>
        <p:nvSpPr>
          <p:cNvPr id="5" name="Rectangle 4"/>
          <p:cNvSpPr/>
          <p:nvPr/>
        </p:nvSpPr>
        <p:spPr>
          <a:xfrm>
            <a:off x="2935811" y="5987018"/>
            <a:ext cx="5978368" cy="369332"/>
          </a:xfrm>
          <a:prstGeom prst="rect">
            <a:avLst/>
          </a:prstGeom>
        </p:spPr>
        <p:txBody>
          <a:bodyPr wrap="none">
            <a:spAutoFit/>
          </a:bodyPr>
          <a:lstStyle/>
          <a:p>
            <a:r>
              <a:rPr lang="en-US" dirty="0">
                <a:solidFill>
                  <a:srgbClr val="000000"/>
                </a:solidFill>
                <a:latin typeface="Segoe UI" panose="020B0502040204020203" pitchFamily="34" charset="0"/>
                <a:hlinkClick r:id="rId3"/>
              </a:rPr>
              <a:t>http://blog.nwf.org/2014/01/is-the-seahawk-a-real-bird</a:t>
            </a:r>
            <a:r>
              <a:rPr lang="en-US" dirty="0" smtClean="0">
                <a:solidFill>
                  <a:srgbClr val="000000"/>
                </a:solidFill>
                <a:latin typeface="Segoe UI" panose="020B0502040204020203" pitchFamily="34" charset="0"/>
                <a:hlinkClick r:id="rId3"/>
              </a:rPr>
              <a:t>/</a:t>
            </a:r>
            <a:r>
              <a:rPr lang="en-US" dirty="0" smtClean="0">
                <a:solidFill>
                  <a:srgbClr val="000000"/>
                </a:solidFill>
                <a:latin typeface="Segoe UI" panose="020B0502040204020203" pitchFamily="34" charset="0"/>
              </a:rPr>
              <a:t> </a:t>
            </a:r>
            <a:endParaRPr lang="en-US" dirty="0"/>
          </a:p>
        </p:txBody>
      </p:sp>
    </p:spTree>
    <p:extLst>
      <p:ext uri="{BB962C8B-B14F-4D97-AF65-F5344CB8AC3E}">
        <p14:creationId xmlns:p14="http://schemas.microsoft.com/office/powerpoint/2010/main" val="26406239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81</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Phone / Cortana</a:t>
            </a:r>
            <a:endParaRPr lang="en-US" dirty="0"/>
          </a:p>
        </p:txBody>
      </p:sp>
      <p:sp>
        <p:nvSpPr>
          <p:cNvPr id="5" name="TextBox 4"/>
          <p:cNvSpPr txBox="1"/>
          <p:nvPr/>
        </p:nvSpPr>
        <p:spPr>
          <a:xfrm>
            <a:off x="543555" y="5704136"/>
            <a:ext cx="8420960" cy="646331"/>
          </a:xfrm>
          <a:prstGeom prst="rect">
            <a:avLst/>
          </a:prstGeom>
          <a:noFill/>
        </p:spPr>
        <p:txBody>
          <a:bodyPr wrap="none" rtlCol="0">
            <a:spAutoFit/>
          </a:bodyPr>
          <a:lstStyle/>
          <a:p>
            <a:r>
              <a:rPr lang="en-US" dirty="0" smtClean="0">
                <a:hlinkClick r:id="rId2"/>
              </a:rPr>
              <a:t>http://www.windowsphone.com/en-us/how-to/wp8/cortana/what-can-i-say-to-cortana</a:t>
            </a:r>
            <a:endParaRPr lang="en-US" dirty="0" smtClean="0"/>
          </a:p>
          <a:p>
            <a:r>
              <a:rPr lang="en-US" dirty="0">
                <a:hlinkClick r:id="rId3"/>
              </a:rPr>
              <a:t>http://blogs.bing.com/search/2014/10/17/bing-adds-smarts-to-cortana</a:t>
            </a:r>
            <a:r>
              <a:rPr lang="en-US" dirty="0" smtClean="0">
                <a:hlinkClick r:id="rId3"/>
              </a:rPr>
              <a:t>/</a:t>
            </a:r>
            <a:endParaRPr lang="en-US" dirty="0"/>
          </a:p>
        </p:txBody>
      </p:sp>
      <p:pic>
        <p:nvPicPr>
          <p:cNvPr id="6" name="Picture 4" descr="katy-perry.jpg (523×8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048" y="1108829"/>
            <a:ext cx="2680124" cy="4468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bingblog.blob.core.windows.net/bing/2014/10/wp_ss_20141016_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2826" y="1102946"/>
            <a:ext cx="2681149" cy="4468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bingblog.blob.core.windows.net/bing/2014/10/flight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7629" y="1102946"/>
            <a:ext cx="2516886" cy="44744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bingblog.blob.core.windows.net/bing/2014/10/disn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7136" y="1102946"/>
            <a:ext cx="2684678" cy="447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5374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82</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Windows</a:t>
            </a:r>
            <a:endParaRPr lang="en-US" dirty="0"/>
          </a:p>
        </p:txBody>
      </p:sp>
      <p:sp>
        <p:nvSpPr>
          <p:cNvPr id="5" name="TextBox 4"/>
          <p:cNvSpPr txBox="1"/>
          <p:nvPr/>
        </p:nvSpPr>
        <p:spPr>
          <a:xfrm>
            <a:off x="1816608" y="5912169"/>
            <a:ext cx="8492453" cy="646331"/>
          </a:xfrm>
          <a:prstGeom prst="rect">
            <a:avLst/>
          </a:prstGeom>
          <a:noFill/>
        </p:spPr>
        <p:txBody>
          <a:bodyPr wrap="none" rtlCol="0">
            <a:spAutoFit/>
          </a:bodyPr>
          <a:lstStyle/>
          <a:p>
            <a:r>
              <a:rPr lang="en-US" dirty="0" smtClean="0">
                <a:hlinkClick r:id="rId2"/>
              </a:rPr>
              <a:t>http://blogs.bing.com/search/2013/10/18/unwrapping-windows-8-1-bing-smart-search/</a:t>
            </a:r>
            <a:endParaRPr lang="en-US" dirty="0" smtClean="0"/>
          </a:p>
          <a:p>
            <a:endParaRPr lang="en-US" dirty="0"/>
          </a:p>
        </p:txBody>
      </p:sp>
      <p:pic>
        <p:nvPicPr>
          <p:cNvPr id="6" name="Picture 2" descr="http://reviewingtech.com/wp-content/uploads/2013/11/Bing-Smart-Search-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6608" y="1098793"/>
            <a:ext cx="8558784" cy="481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9204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83</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Windows</a:t>
            </a:r>
            <a:endParaRPr lang="en-US" dirty="0"/>
          </a:p>
        </p:txBody>
      </p:sp>
      <p:pic>
        <p:nvPicPr>
          <p:cNvPr id="5" name="Picture 2" descr="http://bingblogwest.azurewebsites.net/search/wp-content/uploads/sites/23/2014/01/smart_2D00_search_5F00_04510BC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509" y="1027906"/>
            <a:ext cx="9246788" cy="5192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526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84</a:t>
            </a:fld>
            <a:endParaRPr lang="en-US"/>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r>
              <a:rPr lang="en-US" smtClean="0"/>
              <a:t>Xbox</a:t>
            </a:r>
            <a:endParaRPr lang="en-US" dirty="0"/>
          </a:p>
        </p:txBody>
      </p:sp>
      <p:sp>
        <p:nvSpPr>
          <p:cNvPr id="5" name="TextBox 4"/>
          <p:cNvSpPr txBox="1"/>
          <p:nvPr/>
        </p:nvSpPr>
        <p:spPr>
          <a:xfrm>
            <a:off x="1591529" y="5987018"/>
            <a:ext cx="9008941" cy="369332"/>
          </a:xfrm>
          <a:prstGeom prst="rect">
            <a:avLst/>
          </a:prstGeom>
          <a:noFill/>
        </p:spPr>
        <p:txBody>
          <a:bodyPr wrap="none" rtlCol="0">
            <a:spAutoFit/>
          </a:bodyPr>
          <a:lstStyle/>
          <a:p>
            <a:r>
              <a:rPr lang="en-US" dirty="0" smtClean="0">
                <a:hlinkClick r:id="rId2"/>
              </a:rPr>
              <a:t>http://blogs.bing.com/search/2013/11/19/xbox-bing-deliver-me-a-whole-new-way-to-search/</a:t>
            </a:r>
            <a:endParaRPr lang="en-US" dirty="0"/>
          </a:p>
        </p:txBody>
      </p:sp>
      <p:pic>
        <p:nvPicPr>
          <p:cNvPr id="6" name="Picture 2" descr="http://bingblogwest.azurewebsites.net/search/wp-content/uploads/sites/23/2013/11/03_5F00_store_5F00_home_5F00_en_2D00_us_5F00_3pp_5F00_2D103F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60" y="1027906"/>
            <a:ext cx="8531352" cy="479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3084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Challenges</a:t>
            </a:r>
          </a:p>
        </p:txBody>
      </p:sp>
      <p:sp>
        <p:nvSpPr>
          <p:cNvPr id="5" name="Content Placeholder 4"/>
          <p:cNvSpPr>
            <a:spLocks noGrp="1"/>
          </p:cNvSpPr>
          <p:nvPr>
            <p:ph idx="1"/>
          </p:nvPr>
        </p:nvSpPr>
        <p:spPr/>
        <p:txBody>
          <a:bodyPr/>
          <a:lstStyle/>
          <a:p>
            <a:r>
              <a:rPr lang="en-US" dirty="0"/>
              <a:t>Speed – entity search can’t slow down web search.</a:t>
            </a:r>
          </a:p>
          <a:p>
            <a:r>
              <a:rPr lang="en-US" dirty="0"/>
              <a:t>Size – serve hundreds of millions of entities online.</a:t>
            </a:r>
          </a:p>
          <a:p>
            <a:r>
              <a:rPr lang="en-US" dirty="0"/>
              <a:t>Generalize to tail – how to retrieval and recommend tail entities when there are no popularity signals.</a:t>
            </a:r>
          </a:p>
          <a:p>
            <a:r>
              <a:rPr lang="en-US" dirty="0"/>
              <a:t>Ambiguity – how to ask users to clarify intent.</a:t>
            </a:r>
          </a:p>
          <a:p>
            <a:endParaRPr lang="en-US" dirty="0"/>
          </a:p>
        </p:txBody>
      </p:sp>
      <p:sp>
        <p:nvSpPr>
          <p:cNvPr id="2" name="Footer Placeholder 1"/>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3" name="Slide Number Placeholder 2"/>
          <p:cNvSpPr>
            <a:spLocks noGrp="1"/>
          </p:cNvSpPr>
          <p:nvPr>
            <p:ph type="sldNum" sz="quarter" idx="12"/>
          </p:nvPr>
        </p:nvSpPr>
        <p:spPr/>
        <p:txBody>
          <a:bodyPr/>
          <a:lstStyle/>
          <a:p>
            <a:fld id="{D3F6B040-E48F-409F-8965-63D176F2E09E}" type="slidenum">
              <a:rPr lang="en-US" smtClean="0"/>
              <a:t>85</a:t>
            </a:fld>
            <a:endParaRPr lang="en-US"/>
          </a:p>
        </p:txBody>
      </p:sp>
    </p:spTree>
    <p:extLst>
      <p:ext uri="{BB962C8B-B14F-4D97-AF65-F5344CB8AC3E}">
        <p14:creationId xmlns:p14="http://schemas.microsoft.com/office/powerpoint/2010/main" val="24605459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a:t>
            </a:r>
            <a:endParaRPr lang="en-US"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US" dirty="0"/>
                  <a:t>Introduction to Entity and Knowledge</a:t>
                </a:r>
              </a:p>
              <a:p>
                <a:r>
                  <a:rPr lang="en-US" dirty="0" smtClean="0"/>
                  <a:t>Demonstration of Microsoft’s Entity Experience</a:t>
                </a:r>
              </a:p>
              <a:p>
                <a:r>
                  <a:rPr lang="en-US" dirty="0" smtClean="0">
                    <a:solidFill>
                      <a:srgbClr val="FF0000"/>
                    </a:solidFill>
                  </a:rPr>
                  <a:t>Entity Recommendation and Understanding</a:t>
                </a:r>
              </a:p>
              <a:p>
                <a:pPr lvl="1"/>
                <a14:m>
                  <m:oMath xmlns:m="http://schemas.openxmlformats.org/officeDocument/2006/math">
                    <m:r>
                      <a:rPr lang="en-US" i="1" dirty="0" smtClean="0">
                        <a:solidFill>
                          <a:srgbClr val="FF0000"/>
                        </a:solidFill>
                        <a:latin typeface="Cambria Math" panose="02040503050406030204" pitchFamily="18" charset="0"/>
                      </a:rPr>
                      <m:t>𝑃</m:t>
                    </m:r>
                    <m:r>
                      <a:rPr lang="en-US" i="1" dirty="0" smtClean="0">
                        <a:solidFill>
                          <a:srgbClr val="FF0000"/>
                        </a:solidFill>
                        <a:latin typeface="Cambria Math" panose="02040503050406030204" pitchFamily="18" charset="0"/>
                      </a:rPr>
                      <m:t>(</m:t>
                    </m:r>
                    <m:r>
                      <a:rPr lang="en-US" i="1" dirty="0" err="1" smtClean="0">
                        <a:solidFill>
                          <a:srgbClr val="FF0000"/>
                        </a:solidFill>
                        <a:latin typeface="Cambria Math" panose="02040503050406030204" pitchFamily="18" charset="0"/>
                      </a:rPr>
                      <m:t>𝑒𝑛𝑡𝑖𝑡𝑦</m:t>
                    </m:r>
                    <m:r>
                      <a:rPr lang="en-US" i="1" dirty="0" err="1" smtClean="0">
                        <a:solidFill>
                          <a:srgbClr val="FF0000"/>
                        </a:solidFill>
                        <a:latin typeface="Cambria Math" panose="02040503050406030204" pitchFamily="18" charset="0"/>
                      </a:rPr>
                      <m:t>|</m:t>
                    </m:r>
                    <m:r>
                      <a:rPr lang="en-US" i="1" dirty="0" err="1" smtClean="0">
                        <a:solidFill>
                          <a:srgbClr val="FF0000"/>
                        </a:solidFill>
                        <a:latin typeface="Cambria Math" panose="02040503050406030204" pitchFamily="18" charset="0"/>
                      </a:rPr>
                      <m:t>𝑒𝑛𝑡𝑖𝑡𝑦</m:t>
                    </m:r>
                    <m:r>
                      <a:rPr lang="en-US" i="1" dirty="0" smtClean="0">
                        <a:solidFill>
                          <a:srgbClr val="FF0000"/>
                        </a:solidFill>
                        <a:latin typeface="Cambria Math" panose="02040503050406030204" pitchFamily="18" charset="0"/>
                      </a:rPr>
                      <m:t>)</m:t>
                    </m:r>
                  </m:oMath>
                </a14:m>
                <a:endParaRPr lang="en-US" dirty="0" smtClean="0">
                  <a:solidFill>
                    <a:srgbClr val="FF0000"/>
                  </a:solidFill>
                </a:endParaRPr>
              </a:p>
              <a:p>
                <a:pPr lvl="1"/>
                <a14:m>
                  <m:oMath xmlns:m="http://schemas.openxmlformats.org/officeDocument/2006/math">
                    <m:r>
                      <a:rPr lang="en-US" i="1" dirty="0" smtClean="0">
                        <a:solidFill>
                          <a:srgbClr val="FF0000"/>
                        </a:solidFill>
                        <a:latin typeface="Cambria Math" panose="02040503050406030204" pitchFamily="18" charset="0"/>
                      </a:rPr>
                      <m:t>𝑃</m:t>
                    </m:r>
                    <m:r>
                      <a:rPr lang="en-US" i="1" dirty="0" smtClean="0">
                        <a:solidFill>
                          <a:srgbClr val="FF0000"/>
                        </a:solidFill>
                        <a:latin typeface="Cambria Math" panose="02040503050406030204" pitchFamily="18" charset="0"/>
                      </a:rPr>
                      <m:t>(</m:t>
                    </m:r>
                    <m:r>
                      <a:rPr lang="en-US" i="1" dirty="0" err="1" smtClean="0">
                        <a:solidFill>
                          <a:srgbClr val="FF0000"/>
                        </a:solidFill>
                        <a:latin typeface="Cambria Math" panose="02040503050406030204" pitchFamily="18" charset="0"/>
                      </a:rPr>
                      <m:t>𝑒𝑛𝑡𝑖𝑡𝑦</m:t>
                    </m:r>
                    <m:r>
                      <a:rPr lang="en-US" i="1" dirty="0" err="1" smtClean="0">
                        <a:solidFill>
                          <a:srgbClr val="FF0000"/>
                        </a:solidFill>
                        <a:latin typeface="Cambria Math" panose="02040503050406030204" pitchFamily="18" charset="0"/>
                      </a:rPr>
                      <m:t>|</m:t>
                    </m:r>
                    <m:r>
                      <a:rPr lang="en-US" i="1" dirty="0" err="1" smtClean="0">
                        <a:solidFill>
                          <a:srgbClr val="FF0000"/>
                        </a:solidFill>
                        <a:latin typeface="Cambria Math" panose="02040503050406030204" pitchFamily="18" charset="0"/>
                      </a:rPr>
                      <m:t>𝑢𝑠𝑒𝑟</m:t>
                    </m:r>
                    <m:r>
                      <a:rPr lang="en-US" i="1" dirty="0" smtClean="0">
                        <a:solidFill>
                          <a:srgbClr val="FF0000"/>
                        </a:solidFill>
                        <a:latin typeface="Cambria Math" panose="02040503050406030204" pitchFamily="18" charset="0"/>
                      </a:rPr>
                      <m:t>)</m:t>
                    </m:r>
                  </m:oMath>
                </a14:m>
                <a:endParaRPr lang="en-US" dirty="0" smtClean="0">
                  <a:solidFill>
                    <a:srgbClr val="FF0000"/>
                  </a:solidFill>
                </a:endParaRPr>
              </a:p>
              <a:p>
                <a:pPr lvl="1"/>
                <a14:m>
                  <m:oMath xmlns:m="http://schemas.openxmlformats.org/officeDocument/2006/math">
                    <m:r>
                      <a:rPr lang="en-US" i="1" dirty="0" smtClean="0">
                        <a:solidFill>
                          <a:srgbClr val="FF0000"/>
                        </a:solidFill>
                        <a:latin typeface="Cambria Math" panose="02040503050406030204" pitchFamily="18" charset="0"/>
                      </a:rPr>
                      <m:t>𝑃</m:t>
                    </m:r>
                    <m:r>
                      <a:rPr lang="en-US" i="1" dirty="0" smtClean="0">
                        <a:solidFill>
                          <a:srgbClr val="FF0000"/>
                        </a:solidFill>
                        <a:latin typeface="Cambria Math" panose="02040503050406030204" pitchFamily="18" charset="0"/>
                      </a:rPr>
                      <m:t>(</m:t>
                    </m:r>
                    <m:r>
                      <a:rPr lang="en-US" i="1" dirty="0" err="1" smtClean="0">
                        <a:solidFill>
                          <a:srgbClr val="FF0000"/>
                        </a:solidFill>
                        <a:latin typeface="Cambria Math" panose="02040503050406030204" pitchFamily="18" charset="0"/>
                      </a:rPr>
                      <m:t>𝑒𝑛𝑡𝑖𝑡𝑦</m:t>
                    </m:r>
                    <m:r>
                      <a:rPr lang="en-US" i="1" dirty="0" err="1" smtClean="0">
                        <a:solidFill>
                          <a:srgbClr val="FF0000"/>
                        </a:solidFill>
                        <a:latin typeface="Cambria Math" panose="02040503050406030204" pitchFamily="18" charset="0"/>
                      </a:rPr>
                      <m:t>|</m:t>
                    </m:r>
                    <m:r>
                      <a:rPr lang="en-US" i="1" dirty="0" err="1" smtClean="0">
                        <a:solidFill>
                          <a:srgbClr val="FF0000"/>
                        </a:solidFill>
                        <a:latin typeface="Cambria Math" panose="02040503050406030204" pitchFamily="18" charset="0"/>
                      </a:rPr>
                      <m:t>𝑞𝑢𝑒𝑟𝑦</m:t>
                    </m:r>
                    <m:r>
                      <a:rPr lang="en-US" i="1" dirty="0" smtClean="0">
                        <a:solidFill>
                          <a:srgbClr val="FF0000"/>
                        </a:solidFill>
                        <a:latin typeface="Cambria Math" panose="02040503050406030204" pitchFamily="18" charset="0"/>
                      </a:rPr>
                      <m:t>)</m:t>
                    </m:r>
                  </m:oMath>
                </a14:m>
                <a:endParaRPr lang="en-US" dirty="0" smtClean="0">
                  <a:solidFill>
                    <a:srgbClr val="FF0000"/>
                  </a:solidFill>
                </a:endParaRPr>
              </a:p>
              <a:p>
                <a:r>
                  <a:rPr lang="en-US" dirty="0" smtClean="0"/>
                  <a:t>Summary</a:t>
                </a:r>
              </a:p>
              <a:p>
                <a:pPr marL="0" indent="0">
                  <a:buNone/>
                </a:pPr>
                <a:endParaRPr lang="en-US" dirty="0" smtClean="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3F6B040-E48F-409F-8965-63D176F2E09E}" type="slidenum">
              <a:rPr lang="en-US" smtClean="0"/>
              <a:t>86</a:t>
            </a:fld>
            <a:endParaRPr lang="en-US"/>
          </a:p>
        </p:txBody>
      </p:sp>
      <p:sp>
        <p:nvSpPr>
          <p:cNvPr id="9" name="Footer Placeholder 8"/>
          <p:cNvSpPr>
            <a:spLocks noGrp="1"/>
          </p:cNvSpPr>
          <p:nvPr>
            <p:ph type="ftr" sz="quarter" idx="11"/>
          </p:nvPr>
        </p:nvSpPr>
        <p:spPr/>
        <p:txBody>
          <a:bodyPr/>
          <a:lstStyle/>
          <a:p>
            <a:r>
              <a:rPr lang="en-US" dirty="0" smtClean="0"/>
              <a:t>WWW 2015 Tutorial: An Introduction to Entity Recommendation and Understanding, Florence, Italy, May 19th, 2015</a:t>
            </a:r>
            <a:endParaRPr lang="en-US" dirty="0"/>
          </a:p>
        </p:txBody>
      </p:sp>
    </p:spTree>
    <p:extLst>
      <p:ext uri="{BB962C8B-B14F-4D97-AF65-F5344CB8AC3E}">
        <p14:creationId xmlns:p14="http://schemas.microsoft.com/office/powerpoint/2010/main" val="18989332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a:t>
            </a:r>
            <a:r>
              <a:rPr lang="en-US" dirty="0" smtClean="0"/>
              <a:t>Recommendation </a:t>
            </a:r>
            <a:r>
              <a:rPr lang="en-US" smtClean="0"/>
              <a:t>and Understanding</a:t>
            </a:r>
            <a:endParaRPr lang="en-US" dirty="0"/>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87</a:t>
            </a:fld>
            <a:endParaRPr lang="en-US"/>
          </a:p>
        </p:txBody>
      </p:sp>
    </p:spTree>
    <p:extLst>
      <p:ext uri="{BB962C8B-B14F-4D97-AF65-F5344CB8AC3E}">
        <p14:creationId xmlns:p14="http://schemas.microsoft.com/office/powerpoint/2010/main" val="11318093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Recommender Systems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88</a:t>
            </a:fld>
            <a:endParaRPr lang="en-US"/>
          </a:p>
        </p:txBody>
      </p:sp>
      <p:pic>
        <p:nvPicPr>
          <p:cNvPr id="8" name="Picture 7" descr="http://theppathfinder.webs.com/amazon_icon.gif"/>
          <p:cNvPicPr>
            <a:picLocks noChangeAspect="1" noChangeArrowheads="1"/>
          </p:cNvPicPr>
          <p:nvPr/>
        </p:nvPicPr>
        <p:blipFill>
          <a:blip r:embed="rId3" cstate="print"/>
          <a:srcRect/>
          <a:stretch>
            <a:fillRect/>
          </a:stretch>
        </p:blipFill>
        <p:spPr bwMode="auto">
          <a:xfrm>
            <a:off x="844549" y="1605666"/>
            <a:ext cx="1666875" cy="638175"/>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838199" y="2243841"/>
            <a:ext cx="5708650" cy="1593850"/>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1539081" y="4493861"/>
            <a:ext cx="4424363" cy="1735138"/>
          </a:xfrm>
          <a:prstGeom prst="rect">
            <a:avLst/>
          </a:prstGeom>
          <a:noFill/>
          <a:ln w="9525">
            <a:noFill/>
            <a:miter lim="800000"/>
            <a:headEnd/>
            <a:tailEnd/>
          </a:ln>
        </p:spPr>
      </p:pic>
      <p:pic>
        <p:nvPicPr>
          <p:cNvPr id="11" name="Picture 10"/>
          <p:cNvPicPr>
            <a:picLocks noChangeAspect="1" noChangeArrowheads="1"/>
          </p:cNvPicPr>
          <p:nvPr/>
        </p:nvPicPr>
        <p:blipFill>
          <a:blip r:embed="rId6" cstate="print"/>
          <a:srcRect/>
          <a:stretch>
            <a:fillRect/>
          </a:stretch>
        </p:blipFill>
        <p:spPr bwMode="auto">
          <a:xfrm>
            <a:off x="1539081" y="3993799"/>
            <a:ext cx="1200150" cy="419100"/>
          </a:xfrm>
          <a:prstGeom prst="rect">
            <a:avLst/>
          </a:prstGeom>
          <a:noFill/>
          <a:ln w="9525">
            <a:noFill/>
            <a:miter lim="800000"/>
            <a:headEnd/>
            <a:tailEnd/>
          </a:ln>
        </p:spPr>
      </p:pic>
      <p:pic>
        <p:nvPicPr>
          <p:cNvPr id="1028" name="Picture 4" descr="http://cdn1.vox-cdn.com/assets/4226447/Spotify-Interfac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4325" y="2733004"/>
            <a:ext cx="4694902" cy="3359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ajournalofmusicalthings.com/wp-content/uploads/spotify-logo-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3862" y="1395871"/>
            <a:ext cx="2355849" cy="176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9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Recommender Systems</a:t>
            </a:r>
          </a:p>
        </p:txBody>
      </p:sp>
      <p:sp>
        <p:nvSpPr>
          <p:cNvPr id="3" name="Content Placeholder 2"/>
          <p:cNvSpPr>
            <a:spLocks noGrp="1"/>
          </p:cNvSpPr>
          <p:nvPr>
            <p:ph idx="1"/>
          </p:nvPr>
        </p:nvSpPr>
        <p:spPr>
          <a:xfrm>
            <a:off x="838199" y="1844286"/>
            <a:ext cx="10515600" cy="4351338"/>
          </a:xfrm>
        </p:spPr>
        <p:txBody>
          <a:bodyPr>
            <a:normAutofit lnSpcReduction="10000"/>
          </a:bodyPr>
          <a:lstStyle/>
          <a:p>
            <a:r>
              <a:rPr lang="en-US" dirty="0" smtClean="0"/>
              <a:t>Recommender Systems have been well studied from many aspects</a:t>
            </a:r>
          </a:p>
          <a:p>
            <a:pPr lvl="1"/>
            <a:r>
              <a:rPr lang="en-US" dirty="0" smtClean="0"/>
              <a:t>Collaborative filtering</a:t>
            </a:r>
          </a:p>
          <a:p>
            <a:pPr lvl="1"/>
            <a:r>
              <a:rPr lang="en-US" dirty="0" smtClean="0"/>
              <a:t>Content-based</a:t>
            </a:r>
          </a:p>
          <a:p>
            <a:pPr lvl="1"/>
            <a:r>
              <a:rPr lang="en-US" dirty="0" smtClean="0"/>
              <a:t>Context-aware</a:t>
            </a:r>
          </a:p>
          <a:p>
            <a:pPr lvl="1"/>
            <a:r>
              <a:rPr lang="en-US" dirty="0" smtClean="0"/>
              <a:t>Rating-based</a:t>
            </a:r>
          </a:p>
          <a:p>
            <a:pPr lvl="1"/>
            <a:r>
              <a:rPr lang="en-US" dirty="0" smtClean="0"/>
              <a:t>Learning to Rank</a:t>
            </a:r>
          </a:p>
          <a:p>
            <a:pPr lvl="1"/>
            <a:r>
              <a:rPr lang="en-US" dirty="0" smtClean="0"/>
              <a:t>Diversity</a:t>
            </a:r>
          </a:p>
          <a:p>
            <a:pPr lvl="1"/>
            <a:r>
              <a:rPr lang="en-US" dirty="0" smtClean="0"/>
              <a:t>Serendipity</a:t>
            </a:r>
          </a:p>
          <a:p>
            <a:pPr lvl="1"/>
            <a:r>
              <a:rPr lang="en-US" dirty="0" smtClean="0"/>
              <a:t>Social-Aware</a:t>
            </a:r>
          </a:p>
          <a:p>
            <a:pPr lvl="1"/>
            <a:r>
              <a:rPr lang="en-US" dirty="0" smtClean="0"/>
              <a:t>Temporal</a:t>
            </a:r>
          </a:p>
          <a:p>
            <a:pPr lvl="1"/>
            <a:r>
              <a:rPr lang="en-US" dirty="0" smtClean="0"/>
              <a:t>Explore/Exploit</a:t>
            </a:r>
          </a:p>
          <a:p>
            <a:pPr lvl="1"/>
            <a:r>
              <a:rPr lang="en-US" dirty="0" smtClean="0"/>
              <a:t>… … </a:t>
            </a:r>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89</a:t>
            </a:fld>
            <a:endParaRPr lang="en-US"/>
          </a:p>
        </p:txBody>
      </p:sp>
      <p:pic>
        <p:nvPicPr>
          <p:cNvPr id="6" name="Picture 5"/>
          <p:cNvPicPr>
            <a:picLocks noChangeAspect="1"/>
          </p:cNvPicPr>
          <p:nvPr/>
        </p:nvPicPr>
        <p:blipFill>
          <a:blip r:embed="rId3"/>
          <a:stretch>
            <a:fillRect/>
          </a:stretch>
        </p:blipFill>
        <p:spPr>
          <a:xfrm>
            <a:off x="5241744" y="2460348"/>
            <a:ext cx="5077914" cy="2731217"/>
          </a:xfrm>
          <a:prstGeom prst="rect">
            <a:avLst/>
          </a:prstGeom>
        </p:spPr>
      </p:pic>
      <p:grpSp>
        <p:nvGrpSpPr>
          <p:cNvPr id="9" name="Group 8"/>
          <p:cNvGrpSpPr/>
          <p:nvPr/>
        </p:nvGrpSpPr>
        <p:grpSpPr>
          <a:xfrm>
            <a:off x="5593891" y="2645387"/>
            <a:ext cx="5031653" cy="2420400"/>
            <a:chOff x="5980337" y="3318549"/>
            <a:chExt cx="5031653" cy="2420400"/>
          </a:xfrm>
        </p:grpSpPr>
        <p:pic>
          <p:nvPicPr>
            <p:cNvPr id="7" name="Picture 6"/>
            <p:cNvPicPr>
              <a:picLocks noChangeAspect="1"/>
            </p:cNvPicPr>
            <p:nvPr/>
          </p:nvPicPr>
          <p:blipFill>
            <a:blip r:embed="rId4"/>
            <a:stretch>
              <a:fillRect/>
            </a:stretch>
          </p:blipFill>
          <p:spPr>
            <a:xfrm>
              <a:off x="5980337" y="3678016"/>
              <a:ext cx="2025559" cy="1595221"/>
            </a:xfrm>
            <a:prstGeom prst="rect">
              <a:avLst/>
            </a:prstGeom>
          </p:spPr>
        </p:pic>
        <p:pic>
          <p:nvPicPr>
            <p:cNvPr id="8" name="Picture 7"/>
            <p:cNvPicPr>
              <a:picLocks noChangeAspect="1"/>
            </p:cNvPicPr>
            <p:nvPr/>
          </p:nvPicPr>
          <p:blipFill>
            <a:blip r:embed="rId5"/>
            <a:stretch>
              <a:fillRect/>
            </a:stretch>
          </p:blipFill>
          <p:spPr>
            <a:xfrm>
              <a:off x="8005896" y="3318549"/>
              <a:ext cx="3006094" cy="2420400"/>
            </a:xfrm>
            <a:prstGeom prst="rect">
              <a:avLst/>
            </a:prstGeom>
          </p:spPr>
        </p:pic>
      </p:grpSp>
      <p:pic>
        <p:nvPicPr>
          <p:cNvPr id="10" name="Picture 9"/>
          <p:cNvPicPr>
            <a:picLocks noChangeAspect="1"/>
          </p:cNvPicPr>
          <p:nvPr/>
        </p:nvPicPr>
        <p:blipFill>
          <a:blip r:embed="rId6"/>
          <a:stretch>
            <a:fillRect/>
          </a:stretch>
        </p:blipFill>
        <p:spPr>
          <a:xfrm>
            <a:off x="6205784" y="2399022"/>
            <a:ext cx="3531625" cy="3235424"/>
          </a:xfrm>
          <a:prstGeom prst="rect">
            <a:avLst/>
          </a:prstGeom>
        </p:spPr>
      </p:pic>
      <p:pic>
        <p:nvPicPr>
          <p:cNvPr id="7172" name="Picture 4" descr="http://1.bp.blogspot.com/-e2daV6s8Tlc/Ue7F7yOkuzI/AAAAAAAAAdg/32TrhW6EQXE/s1600/TwoDimensionalRank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927" y="2676347"/>
            <a:ext cx="38100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6166496" y="2399022"/>
            <a:ext cx="3821084" cy="3353196"/>
          </a:xfrm>
          <a:prstGeom prst="rect">
            <a:avLst/>
          </a:prstGeom>
        </p:spPr>
      </p:pic>
      <p:pic>
        <p:nvPicPr>
          <p:cNvPr id="7174" name="Picture 6" descr="http://3.bp.blogspot.com/-XoqyBDtKSyY/T3-auHTtvjI/AAAAAAAAAPA/hZ5wkHv6xxo/s1600/Top1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5660" y="3045412"/>
            <a:ext cx="6382755" cy="2474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stretch>
            <a:fillRect/>
          </a:stretch>
        </p:blipFill>
        <p:spPr>
          <a:xfrm>
            <a:off x="5696535" y="2510166"/>
            <a:ext cx="4239573" cy="3152503"/>
          </a:xfrm>
          <a:prstGeom prst="rect">
            <a:avLst/>
          </a:prstGeom>
        </p:spPr>
      </p:pic>
      <p:pic>
        <p:nvPicPr>
          <p:cNvPr id="13" name="Picture 12"/>
          <p:cNvPicPr>
            <a:picLocks noChangeAspect="1"/>
          </p:cNvPicPr>
          <p:nvPr/>
        </p:nvPicPr>
        <p:blipFill>
          <a:blip r:embed="rId11"/>
          <a:stretch>
            <a:fillRect/>
          </a:stretch>
        </p:blipFill>
        <p:spPr>
          <a:xfrm>
            <a:off x="5793276" y="2595971"/>
            <a:ext cx="4295775" cy="3038475"/>
          </a:xfrm>
          <a:prstGeom prst="rect">
            <a:avLst/>
          </a:prstGeom>
        </p:spPr>
      </p:pic>
      <p:pic>
        <p:nvPicPr>
          <p:cNvPr id="14" name="Picture 13"/>
          <p:cNvPicPr>
            <a:picLocks noChangeAspect="1"/>
          </p:cNvPicPr>
          <p:nvPr/>
        </p:nvPicPr>
        <p:blipFill>
          <a:blip r:embed="rId12"/>
          <a:stretch>
            <a:fillRect/>
          </a:stretch>
        </p:blipFill>
        <p:spPr>
          <a:xfrm>
            <a:off x="6249423" y="2502404"/>
            <a:ext cx="3686685" cy="3165399"/>
          </a:xfrm>
          <a:prstGeom prst="rect">
            <a:avLst/>
          </a:prstGeom>
        </p:spPr>
      </p:pic>
      <p:pic>
        <p:nvPicPr>
          <p:cNvPr id="15" name="Picture 14"/>
          <p:cNvPicPr>
            <a:picLocks noChangeAspect="1"/>
          </p:cNvPicPr>
          <p:nvPr/>
        </p:nvPicPr>
        <p:blipFill>
          <a:blip r:embed="rId13"/>
          <a:stretch>
            <a:fillRect/>
          </a:stretch>
        </p:blipFill>
        <p:spPr>
          <a:xfrm>
            <a:off x="5691299" y="2489450"/>
            <a:ext cx="4771475" cy="3309249"/>
          </a:xfrm>
          <a:prstGeom prst="rect">
            <a:avLst/>
          </a:prstGeom>
        </p:spPr>
      </p:pic>
    </p:spTree>
    <p:extLst>
      <p:ext uri="{BB962C8B-B14F-4D97-AF65-F5344CB8AC3E}">
        <p14:creationId xmlns:p14="http://schemas.microsoft.com/office/powerpoint/2010/main" val="130900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 presetClass="exit" presetSubtype="0" fill="hold" nodeType="with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par>
                                <p:cTn id="39" presetID="1" presetClass="exit" presetSubtype="0" fill="hold"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7172"/>
                                        </p:tgtEl>
                                        <p:attrNameLst>
                                          <p:attrName>style.visibility</p:attrName>
                                        </p:attrNameLst>
                                      </p:cBhvr>
                                      <p:to>
                                        <p:strVal val="visible"/>
                                      </p:to>
                                    </p:set>
                                    <p:animEffect transition="in" filter="fade">
                                      <p:cBhvr>
                                        <p:cTn id="44" dur="500"/>
                                        <p:tgtEl>
                                          <p:spTgt spid="717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par>
                                <p:cTn id="50" presetID="1" presetClass="exit" presetSubtype="0" fill="hold" nodeType="withEffect">
                                  <p:stCondLst>
                                    <p:cond delay="0"/>
                                  </p:stCondLst>
                                  <p:childTnLst>
                                    <p:set>
                                      <p:cBhvr>
                                        <p:cTn id="51" dur="1" fill="hold">
                                          <p:stCondLst>
                                            <p:cond delay="0"/>
                                          </p:stCondLst>
                                        </p:cTn>
                                        <p:tgtEl>
                                          <p:spTgt spid="7172"/>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500"/>
                                        <p:tgtEl>
                                          <p:spTgt spid="3">
                                            <p:txEl>
                                              <p:pRg st="6" end="6"/>
                                            </p:txEl>
                                          </p:spTgt>
                                        </p:tgtEl>
                                      </p:cBhvr>
                                    </p:animEffect>
                                  </p:childTnLst>
                                </p:cTn>
                              </p:par>
                              <p:par>
                                <p:cTn id="61" presetID="1" presetClass="exit" presetSubtype="0" fill="hold" nodeType="with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7174"/>
                                        </p:tgtEl>
                                        <p:attrNameLst>
                                          <p:attrName>style.visibility</p:attrName>
                                        </p:attrNameLst>
                                      </p:cBhvr>
                                      <p:to>
                                        <p:strVal val="visible"/>
                                      </p:to>
                                    </p:set>
                                    <p:animEffect transition="in" filter="fade">
                                      <p:cBhvr>
                                        <p:cTn id="66" dur="500"/>
                                        <p:tgtEl>
                                          <p:spTgt spid="717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500"/>
                                        <p:tgtEl>
                                          <p:spTgt spid="3">
                                            <p:txEl>
                                              <p:pRg st="7" end="7"/>
                                            </p:txEl>
                                          </p:spTgt>
                                        </p:tgtEl>
                                      </p:cBhvr>
                                    </p:animEffect>
                                  </p:childTnLst>
                                </p:cTn>
                              </p:par>
                              <p:par>
                                <p:cTn id="72" presetID="1" presetClass="exit" presetSubtype="0" fill="hold" nodeType="withEffect">
                                  <p:stCondLst>
                                    <p:cond delay="0"/>
                                  </p:stCondLst>
                                  <p:childTnLst>
                                    <p:set>
                                      <p:cBhvr>
                                        <p:cTn id="73" dur="1" fill="hold">
                                          <p:stCondLst>
                                            <p:cond delay="0"/>
                                          </p:stCondLst>
                                        </p:cTn>
                                        <p:tgtEl>
                                          <p:spTgt spid="717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fade">
                                      <p:cBhvr>
                                        <p:cTn id="82" dur="500"/>
                                        <p:tgtEl>
                                          <p:spTgt spid="3">
                                            <p:txEl>
                                              <p:pRg st="8" end="8"/>
                                            </p:txEl>
                                          </p:spTgt>
                                        </p:tgtEl>
                                      </p:cBhvr>
                                    </p:animEffect>
                                  </p:childTnLst>
                                </p:cTn>
                              </p:par>
                              <p:par>
                                <p:cTn id="83" presetID="1" presetClass="exit" presetSubtype="0" fill="hold" nodeType="withEffect">
                                  <p:stCondLst>
                                    <p:cond delay="0"/>
                                  </p:stCondLst>
                                  <p:childTnLst>
                                    <p:set>
                                      <p:cBhvr>
                                        <p:cTn id="84" dur="1" fill="hold">
                                          <p:stCondLst>
                                            <p:cond delay="0"/>
                                          </p:stCondLst>
                                        </p:cTn>
                                        <p:tgtEl>
                                          <p:spTgt spid="12"/>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
                                            <p:txEl>
                                              <p:pRg st="9" end="9"/>
                                            </p:txEl>
                                          </p:spTgt>
                                        </p:tgtEl>
                                        <p:attrNameLst>
                                          <p:attrName>style.visibility</p:attrName>
                                        </p:attrNameLst>
                                      </p:cBhvr>
                                      <p:to>
                                        <p:strVal val="visible"/>
                                      </p:to>
                                    </p:set>
                                    <p:animEffect transition="in" filter="fade">
                                      <p:cBhvr>
                                        <p:cTn id="93" dur="500"/>
                                        <p:tgtEl>
                                          <p:spTgt spid="3">
                                            <p:txEl>
                                              <p:pRg st="9" end="9"/>
                                            </p:txEl>
                                          </p:spTgt>
                                        </p:tgtEl>
                                      </p:cBhvr>
                                    </p:animEffect>
                                  </p:childTnLst>
                                </p:cTn>
                              </p:par>
                              <p:par>
                                <p:cTn id="94" presetID="1" presetClass="exit" presetSubtype="0" fill="hold" nodeType="withEffect">
                                  <p:stCondLst>
                                    <p:cond delay="0"/>
                                  </p:stCondLst>
                                  <p:childTnLst>
                                    <p:set>
                                      <p:cBhvr>
                                        <p:cTn id="95" dur="1" fill="hold">
                                          <p:stCondLst>
                                            <p:cond delay="0"/>
                                          </p:stCondLst>
                                        </p:cTn>
                                        <p:tgtEl>
                                          <p:spTgt spid="13"/>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
                                            <p:txEl>
                                              <p:pRg st="10" end="10"/>
                                            </p:txEl>
                                          </p:spTgt>
                                        </p:tgtEl>
                                        <p:attrNameLst>
                                          <p:attrName>style.visibility</p:attrName>
                                        </p:attrNameLst>
                                      </p:cBhvr>
                                      <p:to>
                                        <p:strVal val="visible"/>
                                      </p:to>
                                    </p:set>
                                    <p:animEffect transition="in" filter="fade">
                                      <p:cBhvr>
                                        <p:cTn id="104" dur="500"/>
                                        <p:tgtEl>
                                          <p:spTgt spid="3">
                                            <p:txEl>
                                              <p:pRg st="10" end="10"/>
                                            </p:txEl>
                                          </p:spTgt>
                                        </p:tgtEl>
                                      </p:cBhvr>
                                    </p:animEffect>
                                  </p:childTnLst>
                                </p:cTn>
                              </p:par>
                              <p:par>
                                <p:cTn id="105" presetID="1" presetClass="exit" presetSubtype="0" fill="hold" nodeType="with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fade">
                                      <p:cBhvr>
                                        <p:cTn id="110" dur="500"/>
                                        <p:tgtEl>
                                          <p:spTgt spid="15"/>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3">
                                            <p:txEl>
                                              <p:pRg st="11" end="11"/>
                                            </p:txEl>
                                          </p:spTgt>
                                        </p:tgtEl>
                                        <p:attrNameLst>
                                          <p:attrName>style.visibility</p:attrName>
                                        </p:attrNameLst>
                                      </p:cBhvr>
                                      <p:to>
                                        <p:strVal val="visible"/>
                                      </p:to>
                                    </p:set>
                                    <p:animEffect transition="in" filter="fade">
                                      <p:cBhvr>
                                        <p:cTn id="11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“Entities”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9</a:t>
            </a:fld>
            <a:endParaRPr lang="en-US"/>
          </a:p>
        </p:txBody>
      </p:sp>
      <p:pic>
        <p:nvPicPr>
          <p:cNvPr id="9" name="Picture 8"/>
          <p:cNvPicPr>
            <a:picLocks noChangeAspect="1"/>
          </p:cNvPicPr>
          <p:nvPr/>
        </p:nvPicPr>
        <p:blipFill>
          <a:blip r:embed="rId2"/>
          <a:stretch>
            <a:fillRect/>
          </a:stretch>
        </p:blipFill>
        <p:spPr>
          <a:xfrm>
            <a:off x="459781" y="1299091"/>
            <a:ext cx="5291861" cy="5391239"/>
          </a:xfrm>
          <a:prstGeom prst="rect">
            <a:avLst/>
          </a:prstGeom>
        </p:spPr>
      </p:pic>
      <p:pic>
        <p:nvPicPr>
          <p:cNvPr id="11" name="Picture 10"/>
          <p:cNvPicPr>
            <a:picLocks noChangeAspect="1"/>
          </p:cNvPicPr>
          <p:nvPr/>
        </p:nvPicPr>
        <p:blipFill>
          <a:blip r:embed="rId3"/>
          <a:stretch>
            <a:fillRect/>
          </a:stretch>
        </p:blipFill>
        <p:spPr>
          <a:xfrm>
            <a:off x="5547443" y="1332569"/>
            <a:ext cx="5604046" cy="5324281"/>
          </a:xfrm>
          <a:prstGeom prst="rect">
            <a:avLst/>
          </a:prstGeom>
        </p:spPr>
      </p:pic>
    </p:spTree>
    <p:extLst>
      <p:ext uri="{BB962C8B-B14F-4D97-AF65-F5344CB8AC3E}">
        <p14:creationId xmlns:p14="http://schemas.microsoft.com/office/powerpoint/2010/main" val="37478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Recommender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Majority of the algorithms is focusing on Personalization</a:t>
                </a:r>
              </a:p>
              <a:p>
                <a:pPr lvl="1"/>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err="1">
                        <a:latin typeface="Cambria Math" panose="02040503050406030204" pitchFamily="18" charset="0"/>
                      </a:rPr>
                      <m:t>𝑖𝑡𝑒𝑚</m:t>
                    </m:r>
                    <m:r>
                      <a:rPr lang="en-US" i="1" dirty="0" err="1">
                        <a:latin typeface="Cambria Math" panose="02040503050406030204" pitchFamily="18" charset="0"/>
                      </a:rPr>
                      <m:t>|</m:t>
                    </m:r>
                    <m:r>
                      <a:rPr lang="en-US" i="1" dirty="0" err="1">
                        <a:latin typeface="Cambria Math" panose="02040503050406030204" pitchFamily="18" charset="0"/>
                      </a:rPr>
                      <m:t>𝑢𝑠𝑒𝑟</m:t>
                    </m:r>
                    <m:r>
                      <a:rPr lang="en-US" i="1" dirty="0">
                        <a:latin typeface="Cambria Math" panose="02040503050406030204" pitchFamily="18" charset="0"/>
                      </a:rPr>
                      <m:t>)</m:t>
                    </m:r>
                  </m:oMath>
                </a14:m>
                <a:endParaRPr lang="en-US" dirty="0" smtClean="0"/>
              </a:p>
              <a:p>
                <a:pPr lvl="1"/>
                <a:r>
                  <a:rPr lang="en-US" dirty="0" smtClean="0"/>
                  <a:t>User-Item </a:t>
                </a:r>
                <a:r>
                  <a:rPr lang="en-US" dirty="0"/>
                  <a:t>Matrix</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90</a:t>
            </a:fld>
            <a:endParaRPr lang="en-US"/>
          </a:p>
        </p:txBody>
      </p:sp>
      <p:pic>
        <p:nvPicPr>
          <p:cNvPr id="6" name="Picture 5"/>
          <p:cNvPicPr>
            <a:picLocks noChangeAspect="1" noChangeArrowheads="1"/>
          </p:cNvPicPr>
          <p:nvPr/>
        </p:nvPicPr>
        <p:blipFill>
          <a:blip r:embed="rId3" cstate="print"/>
          <a:srcRect/>
          <a:stretch>
            <a:fillRect/>
          </a:stretch>
        </p:blipFill>
        <p:spPr bwMode="auto">
          <a:xfrm>
            <a:off x="1375104" y="3202677"/>
            <a:ext cx="4029967" cy="2838005"/>
          </a:xfrm>
          <a:prstGeom prst="rect">
            <a:avLst/>
          </a:prstGeom>
          <a:noFill/>
          <a:ln w="9525">
            <a:noFill/>
            <a:miter lim="800000"/>
            <a:headEnd/>
            <a:tailEnd/>
          </a:ln>
        </p:spPr>
      </p:pic>
      <p:pic>
        <p:nvPicPr>
          <p:cNvPr id="19" name="Picture 18"/>
          <p:cNvPicPr>
            <a:picLocks noChangeAspect="1"/>
          </p:cNvPicPr>
          <p:nvPr/>
        </p:nvPicPr>
        <p:blipFill>
          <a:blip r:embed="rId4"/>
          <a:stretch>
            <a:fillRect/>
          </a:stretch>
        </p:blipFill>
        <p:spPr>
          <a:xfrm>
            <a:off x="5814646" y="3133269"/>
            <a:ext cx="4924254" cy="2973356"/>
          </a:xfrm>
          <a:prstGeom prst="rect">
            <a:avLst/>
          </a:prstGeom>
        </p:spPr>
      </p:pic>
    </p:spTree>
    <p:extLst>
      <p:ext uri="{BB962C8B-B14F-4D97-AF65-F5344CB8AC3E}">
        <p14:creationId xmlns:p14="http://schemas.microsoft.com/office/powerpoint/2010/main" val="321112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3395381" y="2625866"/>
            <a:ext cx="6858403" cy="3470134"/>
          </a:xfrm>
          <a:prstGeom prst="rect">
            <a:avLst/>
          </a:prstGeom>
        </p:spPr>
      </p:pic>
      <p:sp>
        <p:nvSpPr>
          <p:cNvPr id="2" name="Title 1"/>
          <p:cNvSpPr>
            <a:spLocks noGrp="1"/>
          </p:cNvSpPr>
          <p:nvPr>
            <p:ph type="title"/>
          </p:nvPr>
        </p:nvSpPr>
        <p:spPr/>
        <p:txBody>
          <a:bodyPr/>
          <a:lstStyle/>
          <a:p>
            <a:r>
              <a:rPr lang="en-US" dirty="0"/>
              <a:t>Entity Recommender Systems</a:t>
            </a:r>
          </a:p>
        </p:txBody>
      </p:sp>
      <p:sp>
        <p:nvSpPr>
          <p:cNvPr id="3" name="Content Placeholder 2"/>
          <p:cNvSpPr>
            <a:spLocks noGrp="1"/>
          </p:cNvSpPr>
          <p:nvPr>
            <p:ph idx="1"/>
          </p:nvPr>
        </p:nvSpPr>
        <p:spPr/>
        <p:txBody>
          <a:bodyPr/>
          <a:lstStyle/>
          <a:p>
            <a:r>
              <a:rPr lang="en-US" dirty="0" smtClean="0"/>
              <a:t>Entity Graph</a:t>
            </a:r>
          </a:p>
          <a:p>
            <a:pPr lvl="1"/>
            <a:r>
              <a:rPr lang="en-US" dirty="0" smtClean="0"/>
              <a:t>Heterogeneous Graph</a:t>
            </a:r>
            <a:br>
              <a:rPr lang="en-US" dirty="0" smtClean="0"/>
            </a:br>
            <a:r>
              <a:rPr lang="en-US" dirty="0" smtClean="0"/>
              <a:t>Freebase</a:t>
            </a:r>
            <a:br>
              <a:rPr lang="en-US" dirty="0" smtClean="0"/>
            </a:br>
            <a:r>
              <a:rPr lang="en-US" dirty="0" smtClean="0"/>
              <a:t>2K+ commonly used types</a:t>
            </a:r>
            <a:br>
              <a:rPr lang="en-US" dirty="0" smtClean="0"/>
            </a:br>
            <a:r>
              <a:rPr lang="en-US" dirty="0" smtClean="0"/>
              <a:t>30K+ commonly used properties</a:t>
            </a:r>
            <a:br>
              <a:rPr lang="en-US" dirty="0" smtClean="0"/>
            </a:br>
            <a:endParaRPr lang="en-US" dirty="0" smtClean="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91</a:t>
            </a:fld>
            <a:endParaRPr lang="en-US"/>
          </a:p>
        </p:txBody>
      </p:sp>
    </p:spTree>
    <p:extLst>
      <p:ext uri="{BB962C8B-B14F-4D97-AF65-F5344CB8AC3E}">
        <p14:creationId xmlns:p14="http://schemas.microsoft.com/office/powerpoint/2010/main" val="37482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3395381" y="2625866"/>
            <a:ext cx="6858403" cy="3470134"/>
          </a:xfrm>
          <a:prstGeom prst="rect">
            <a:avLst/>
          </a:prstGeom>
        </p:spPr>
      </p:pic>
      <p:sp>
        <p:nvSpPr>
          <p:cNvPr id="2" name="Title 1"/>
          <p:cNvSpPr>
            <a:spLocks noGrp="1"/>
          </p:cNvSpPr>
          <p:nvPr>
            <p:ph type="title"/>
          </p:nvPr>
        </p:nvSpPr>
        <p:spPr/>
        <p:txBody>
          <a:bodyPr/>
          <a:lstStyle/>
          <a:p>
            <a:r>
              <a:rPr lang="en-US" dirty="0"/>
              <a:t>Entity Recommender Systems</a:t>
            </a:r>
          </a:p>
        </p:txBody>
      </p:sp>
      <p:sp>
        <p:nvSpPr>
          <p:cNvPr id="3" name="Content Placeholder 2"/>
          <p:cNvSpPr>
            <a:spLocks noGrp="1"/>
          </p:cNvSpPr>
          <p:nvPr>
            <p:ph idx="1"/>
          </p:nvPr>
        </p:nvSpPr>
        <p:spPr/>
        <p:txBody>
          <a:bodyPr/>
          <a:lstStyle/>
          <a:p>
            <a:r>
              <a:rPr lang="en-US" dirty="0" smtClean="0"/>
              <a:t>Entity Graph</a:t>
            </a:r>
          </a:p>
          <a:p>
            <a:pPr lvl="1"/>
            <a:r>
              <a:rPr lang="en-US" dirty="0" smtClean="0"/>
              <a:t>Hugh Size</a:t>
            </a:r>
            <a:br>
              <a:rPr lang="en-US" dirty="0" smtClean="0"/>
            </a:br>
            <a:r>
              <a:rPr lang="en-US" dirty="0" smtClean="0"/>
              <a:t>Freebase</a:t>
            </a:r>
            <a:br>
              <a:rPr lang="en-US" dirty="0" smtClean="0"/>
            </a:br>
            <a:r>
              <a:rPr lang="en-US" dirty="0" smtClean="0"/>
              <a:t>47M+ topics</a:t>
            </a:r>
            <a:br>
              <a:rPr lang="en-US" dirty="0" smtClean="0"/>
            </a:br>
            <a:r>
              <a:rPr lang="en-US" dirty="0" smtClean="0"/>
              <a:t>2.9B+ facts</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92</a:t>
            </a:fld>
            <a:endParaRPr lang="en-US"/>
          </a:p>
        </p:txBody>
      </p:sp>
    </p:spTree>
    <p:extLst>
      <p:ext uri="{BB962C8B-B14F-4D97-AF65-F5344CB8AC3E}">
        <p14:creationId xmlns:p14="http://schemas.microsoft.com/office/powerpoint/2010/main" val="52215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Recommender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Non-Personalized</a:t>
                </a:r>
              </a:p>
              <a:p>
                <a:pPr lvl="1"/>
                <a14:m>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US" i="1" dirty="0" err="1" smtClean="0">
                            <a:latin typeface="Cambria Math" panose="02040503050406030204" pitchFamily="18" charset="0"/>
                          </a:rPr>
                          <m:t>𝑖𝑡𝑒𝑚</m:t>
                        </m:r>
                      </m:e>
                      <m:e>
                        <m:r>
                          <a:rPr lang="en-US" i="1" dirty="0" err="1" smtClean="0">
                            <a:latin typeface="Cambria Math" panose="02040503050406030204" pitchFamily="18" charset="0"/>
                          </a:rPr>
                          <m:t>𝑖𝑡𝑒𝑚</m:t>
                        </m:r>
                      </m:e>
                    </m:d>
                  </m:oMath>
                </a14:m>
                <a:endParaRPr lang="en-US" i="1" dirty="0" smtClean="0">
                  <a:latin typeface="Cambria Math" panose="02040503050406030204" pitchFamily="18" charset="0"/>
                </a:endParaRPr>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𝑖𝑡𝑒𝑚</m:t>
                    </m:r>
                    <m:r>
                      <a:rPr lang="en-US" i="1" dirty="0" err="1" smtClean="0">
                        <a:latin typeface="Cambria Math" panose="02040503050406030204" pitchFamily="18" charset="0"/>
                      </a:rPr>
                      <m:t>|</m:t>
                    </m:r>
                    <m:r>
                      <a:rPr lang="en-US" i="1" dirty="0" err="1" smtClean="0">
                        <a:latin typeface="Cambria Math" panose="02040503050406030204" pitchFamily="18" charset="0"/>
                      </a:rPr>
                      <m:t>𝑞𝑢𝑒𝑟𝑦</m:t>
                    </m:r>
                    <m:r>
                      <a:rPr lang="en-US" i="1" dirty="0" smtClean="0">
                        <a:latin typeface="Cambria Math" panose="02040503050406030204" pitchFamily="18" charset="0"/>
                      </a:rPr>
                      <m:t>)</m:t>
                    </m:r>
                  </m:oMath>
                </a14:m>
                <a:endParaRPr lang="en-US" dirty="0" smtClean="0"/>
              </a:p>
              <a:p>
                <a:pPr lvl="1"/>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93</a:t>
            </a:fld>
            <a:endParaRPr lang="en-US"/>
          </a:p>
        </p:txBody>
      </p:sp>
      <p:pic>
        <p:nvPicPr>
          <p:cNvPr id="6" name="Picture 5"/>
          <p:cNvPicPr>
            <a:picLocks noChangeAspect="1"/>
          </p:cNvPicPr>
          <p:nvPr/>
        </p:nvPicPr>
        <p:blipFill>
          <a:blip r:embed="rId3"/>
          <a:stretch>
            <a:fillRect/>
          </a:stretch>
        </p:blipFill>
        <p:spPr>
          <a:xfrm>
            <a:off x="4041126" y="1690688"/>
            <a:ext cx="5191125" cy="4133850"/>
          </a:xfrm>
          <a:prstGeom prst="rect">
            <a:avLst/>
          </a:prstGeom>
        </p:spPr>
      </p:pic>
      <p:pic>
        <p:nvPicPr>
          <p:cNvPr id="9" name="Picture 8"/>
          <p:cNvPicPr>
            <a:picLocks noChangeAspect="1"/>
          </p:cNvPicPr>
          <p:nvPr/>
        </p:nvPicPr>
        <p:blipFill>
          <a:blip r:embed="rId4"/>
          <a:stretch>
            <a:fillRect/>
          </a:stretch>
        </p:blipFill>
        <p:spPr>
          <a:xfrm>
            <a:off x="6161509" y="2548910"/>
            <a:ext cx="5640754" cy="2760209"/>
          </a:xfrm>
          <a:prstGeom prst="rect">
            <a:avLst/>
          </a:prstGeom>
        </p:spPr>
      </p:pic>
    </p:spTree>
    <p:extLst>
      <p:ext uri="{BB962C8B-B14F-4D97-AF65-F5344CB8AC3E}">
        <p14:creationId xmlns:p14="http://schemas.microsoft.com/office/powerpoint/2010/main" val="401738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3395381" y="2625866"/>
            <a:ext cx="6858403" cy="3470134"/>
          </a:xfrm>
          <a:prstGeom prst="rect">
            <a:avLst/>
          </a:prstGeom>
        </p:spPr>
      </p:pic>
      <p:sp>
        <p:nvSpPr>
          <p:cNvPr id="2" name="Title 1"/>
          <p:cNvSpPr>
            <a:spLocks noGrp="1"/>
          </p:cNvSpPr>
          <p:nvPr>
            <p:ph type="title"/>
          </p:nvPr>
        </p:nvSpPr>
        <p:spPr/>
        <p:txBody>
          <a:bodyPr/>
          <a:lstStyle/>
          <a:p>
            <a:r>
              <a:rPr lang="en-US" dirty="0"/>
              <a:t>Entity Recommender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Personalization</a:t>
                </a:r>
                <a:endParaRPr lang="en-US" dirty="0"/>
              </a:p>
              <a:p>
                <a:pPr lvl="1"/>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err="1" smtClean="0">
                        <a:latin typeface="Cambria Math" panose="02040503050406030204" pitchFamily="18" charset="0"/>
                      </a:rPr>
                      <m:t>𝑖𝑡𝑒𝑚</m:t>
                    </m:r>
                    <m:r>
                      <a:rPr lang="en-US" i="1" dirty="0" err="1" smtClean="0">
                        <a:latin typeface="Cambria Math" panose="02040503050406030204" pitchFamily="18" charset="0"/>
                      </a:rPr>
                      <m:t>|</m:t>
                    </m:r>
                    <m:r>
                      <a:rPr lang="en-US" i="1" dirty="0" err="1" smtClean="0">
                        <a:latin typeface="Cambria Math" panose="02040503050406030204" pitchFamily="18" charset="0"/>
                      </a:rPr>
                      <m:t>𝑢𝑠𝑒𝑟</m:t>
                    </m:r>
                    <m:r>
                      <a:rPr lang="en-US" i="1" dirty="0" smtClean="0">
                        <a:latin typeface="Cambria Math" panose="02040503050406030204" pitchFamily="18" charset="0"/>
                      </a:rPr>
                      <m:t>)</m:t>
                    </m:r>
                  </m:oMath>
                </a14:m>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a:t>
            </a:r>
            <a:endParaRPr lang="en-US"/>
          </a:p>
        </p:txBody>
      </p:sp>
      <p:sp>
        <p:nvSpPr>
          <p:cNvPr id="5" name="Slide Number Placeholder 4"/>
          <p:cNvSpPr>
            <a:spLocks noGrp="1"/>
          </p:cNvSpPr>
          <p:nvPr>
            <p:ph type="sldNum" sz="quarter" idx="12"/>
          </p:nvPr>
        </p:nvSpPr>
        <p:spPr/>
        <p:txBody>
          <a:bodyPr/>
          <a:lstStyle/>
          <a:p>
            <a:fld id="{D3F6B040-E48F-409F-8965-63D176F2E09E}" type="slidenum">
              <a:rPr lang="en-US" smtClean="0"/>
              <a:t>94</a:t>
            </a:fld>
            <a:endParaRPr lang="en-US"/>
          </a:p>
        </p:txBody>
      </p:sp>
    </p:spTree>
    <p:extLst>
      <p:ext uri="{BB962C8B-B14F-4D97-AF65-F5344CB8AC3E}">
        <p14:creationId xmlns:p14="http://schemas.microsoft.com/office/powerpoint/2010/main" val="31224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Recommender </a:t>
            </a:r>
            <a:r>
              <a:rPr lang="en-US" dirty="0" smtClean="0"/>
              <a:t>Systems in Search</a:t>
            </a:r>
            <a:endParaRPr lang="en-US" dirty="0"/>
          </a:p>
        </p:txBody>
      </p:sp>
      <p:sp>
        <p:nvSpPr>
          <p:cNvPr id="3" name="Content Placeholder 2"/>
          <p:cNvSpPr>
            <a:spLocks noGrp="1"/>
          </p:cNvSpPr>
          <p:nvPr>
            <p:ph idx="1"/>
          </p:nvPr>
        </p:nvSpPr>
        <p:spPr/>
        <p:txBody>
          <a:bodyPr/>
          <a:lstStyle/>
          <a:p>
            <a:r>
              <a:rPr lang="en-US" dirty="0"/>
              <a:t>Recommendation &amp; Ranking</a:t>
            </a:r>
          </a:p>
          <a:p>
            <a:r>
              <a:rPr lang="en-US" dirty="0"/>
              <a:t>Interpretation</a:t>
            </a:r>
          </a:p>
          <a:p>
            <a:r>
              <a:rPr lang="en-US" dirty="0" smtClean="0"/>
              <a:t>Entity Collection Recommendation</a:t>
            </a:r>
            <a:endParaRPr lang="en-US" dirty="0"/>
          </a:p>
          <a:p>
            <a:r>
              <a:rPr lang="en-US" dirty="0"/>
              <a:t>Exploration</a:t>
            </a:r>
          </a:p>
          <a:p>
            <a:r>
              <a:rPr lang="en-US" dirty="0"/>
              <a:t>Personalization</a:t>
            </a:r>
          </a:p>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95</a:t>
            </a:fld>
            <a:endParaRPr lang="en-US"/>
          </a:p>
        </p:txBody>
      </p:sp>
    </p:spTree>
    <p:extLst>
      <p:ext uri="{BB962C8B-B14F-4D97-AF65-F5344CB8AC3E}">
        <p14:creationId xmlns:p14="http://schemas.microsoft.com/office/powerpoint/2010/main" val="313591077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5864774" y="609486"/>
            <a:ext cx="3795206" cy="5607714"/>
          </a:xfrm>
          <a:prstGeom prst="rect">
            <a:avLst/>
          </a:prstGeom>
        </p:spPr>
      </p:pic>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96</a:t>
            </a:fld>
            <a:endParaRPr lang="en-US"/>
          </a:p>
        </p:txBody>
      </p:sp>
      <p:grpSp>
        <p:nvGrpSpPr>
          <p:cNvPr id="6" name="Group 5"/>
          <p:cNvGrpSpPr/>
          <p:nvPr/>
        </p:nvGrpSpPr>
        <p:grpSpPr>
          <a:xfrm>
            <a:off x="1510623" y="676954"/>
            <a:ext cx="4024993" cy="6181046"/>
            <a:chOff x="573133" y="167503"/>
            <a:chExt cx="4305300" cy="6819900"/>
          </a:xfrm>
        </p:grpSpPr>
        <p:pic>
          <p:nvPicPr>
            <p:cNvPr id="7" name="Picture 6"/>
            <p:cNvPicPr>
              <a:picLocks noChangeAspect="1"/>
            </p:cNvPicPr>
            <p:nvPr/>
          </p:nvPicPr>
          <p:blipFill>
            <a:blip r:embed="rId4"/>
            <a:stretch>
              <a:fillRect/>
            </a:stretch>
          </p:blipFill>
          <p:spPr>
            <a:xfrm>
              <a:off x="573133" y="167503"/>
              <a:ext cx="4305300" cy="5286375"/>
            </a:xfrm>
            <a:prstGeom prst="rect">
              <a:avLst/>
            </a:prstGeom>
          </p:spPr>
        </p:pic>
        <p:pic>
          <p:nvPicPr>
            <p:cNvPr id="8" name="Picture 7"/>
            <p:cNvPicPr>
              <a:picLocks noChangeAspect="1"/>
            </p:cNvPicPr>
            <p:nvPr/>
          </p:nvPicPr>
          <p:blipFill>
            <a:blip r:embed="rId5"/>
            <a:stretch>
              <a:fillRect/>
            </a:stretch>
          </p:blipFill>
          <p:spPr>
            <a:xfrm>
              <a:off x="599260" y="5453878"/>
              <a:ext cx="4181475" cy="1533525"/>
            </a:xfrm>
            <a:prstGeom prst="rect">
              <a:avLst/>
            </a:prstGeom>
          </p:spPr>
        </p:pic>
      </p:grpSp>
      <p:sp>
        <p:nvSpPr>
          <p:cNvPr id="12" name="TextBox 11"/>
          <p:cNvSpPr txBox="1"/>
          <p:nvPr/>
        </p:nvSpPr>
        <p:spPr>
          <a:xfrm>
            <a:off x="3935656" y="86266"/>
            <a:ext cx="4320688" cy="523220"/>
          </a:xfrm>
          <a:prstGeom prst="rect">
            <a:avLst/>
          </a:prstGeom>
          <a:noFill/>
        </p:spPr>
        <p:txBody>
          <a:bodyPr wrap="square" rtlCol="0">
            <a:spAutoFit/>
          </a:bodyPr>
          <a:lstStyle/>
          <a:p>
            <a:r>
              <a:rPr lang="en-US" sz="2800" dirty="0" smtClean="0">
                <a:solidFill>
                  <a:srgbClr val="FF0000"/>
                </a:solidFill>
              </a:rPr>
              <a:t>Recommendation &amp; Ranking</a:t>
            </a:r>
            <a:endParaRPr lang="en-US" sz="2800" dirty="0">
              <a:solidFill>
                <a:srgbClr val="FF0000"/>
              </a:solidFill>
            </a:endParaRPr>
          </a:p>
        </p:txBody>
      </p:sp>
      <p:sp>
        <p:nvSpPr>
          <p:cNvPr id="15" name="TextBox 14"/>
          <p:cNvSpPr txBox="1"/>
          <p:nvPr/>
        </p:nvSpPr>
        <p:spPr>
          <a:xfrm>
            <a:off x="1443712" y="5388599"/>
            <a:ext cx="4091904" cy="1390892"/>
          </a:xfrm>
          <a:prstGeom prst="rect">
            <a:avLst/>
          </a:prstGeom>
          <a:noFill/>
          <a:ln w="25400">
            <a:solidFill>
              <a:srgbClr val="FF0000"/>
            </a:solidFill>
          </a:ln>
        </p:spPr>
        <p:txBody>
          <a:bodyPr wrap="square" rtlCol="0">
            <a:spAutoFit/>
          </a:bodyPr>
          <a:lstStyle/>
          <a:p>
            <a:endParaRPr lang="en-US" dirty="0"/>
          </a:p>
        </p:txBody>
      </p:sp>
      <p:sp>
        <p:nvSpPr>
          <p:cNvPr id="16" name="TextBox 15"/>
          <p:cNvSpPr txBox="1"/>
          <p:nvPr/>
        </p:nvSpPr>
        <p:spPr>
          <a:xfrm>
            <a:off x="1443712" y="3647982"/>
            <a:ext cx="4087707" cy="1680579"/>
          </a:xfrm>
          <a:prstGeom prst="rect">
            <a:avLst/>
          </a:prstGeom>
          <a:noFill/>
          <a:ln w="25400">
            <a:solidFill>
              <a:srgbClr val="FF0000"/>
            </a:solidFill>
          </a:ln>
        </p:spPr>
        <p:txBody>
          <a:bodyPr wrap="square" rtlCol="0">
            <a:spAutoFit/>
          </a:bodyPr>
          <a:lstStyle/>
          <a:p>
            <a:endParaRPr lang="en-US" dirty="0"/>
          </a:p>
        </p:txBody>
      </p:sp>
      <p:sp>
        <p:nvSpPr>
          <p:cNvPr id="17" name="TextBox 16"/>
          <p:cNvSpPr txBox="1"/>
          <p:nvPr/>
        </p:nvSpPr>
        <p:spPr>
          <a:xfrm>
            <a:off x="1510623" y="3284515"/>
            <a:ext cx="3732601" cy="284958"/>
          </a:xfrm>
          <a:prstGeom prst="rect">
            <a:avLst/>
          </a:prstGeom>
          <a:noFill/>
          <a:ln w="25400">
            <a:solidFill>
              <a:srgbClr val="FF0000"/>
            </a:solidFill>
          </a:ln>
        </p:spPr>
        <p:txBody>
          <a:bodyPr wrap="square" rtlCol="0">
            <a:spAutoFit/>
          </a:bodyPr>
          <a:lstStyle/>
          <a:p>
            <a:endParaRPr lang="en-US" dirty="0"/>
          </a:p>
        </p:txBody>
      </p:sp>
      <p:sp>
        <p:nvSpPr>
          <p:cNvPr id="18" name="TextBox 17"/>
          <p:cNvSpPr txBox="1"/>
          <p:nvPr/>
        </p:nvSpPr>
        <p:spPr>
          <a:xfrm>
            <a:off x="1566566" y="2538735"/>
            <a:ext cx="567031" cy="1072303"/>
          </a:xfrm>
          <a:prstGeom prst="rect">
            <a:avLst/>
          </a:prstGeom>
          <a:noFill/>
          <a:ln w="25400">
            <a:solidFill>
              <a:srgbClr val="FF0000"/>
            </a:solidFill>
          </a:ln>
        </p:spPr>
        <p:txBody>
          <a:bodyPr wrap="square" rtlCol="0">
            <a:spAutoFit/>
          </a:bodyPr>
          <a:lstStyle/>
          <a:p>
            <a:endParaRPr lang="en-US" dirty="0"/>
          </a:p>
        </p:txBody>
      </p:sp>
      <p:pic>
        <p:nvPicPr>
          <p:cNvPr id="19" name="Picture 18"/>
          <p:cNvPicPr>
            <a:picLocks noChangeAspect="1"/>
          </p:cNvPicPr>
          <p:nvPr/>
        </p:nvPicPr>
        <p:blipFill>
          <a:blip r:embed="rId6"/>
          <a:stretch>
            <a:fillRect/>
          </a:stretch>
        </p:blipFill>
        <p:spPr>
          <a:xfrm>
            <a:off x="6482879" y="1209993"/>
            <a:ext cx="4097597" cy="5086365"/>
          </a:xfrm>
          <a:prstGeom prst="rect">
            <a:avLst/>
          </a:prstGeom>
        </p:spPr>
      </p:pic>
      <p:pic>
        <p:nvPicPr>
          <p:cNvPr id="14" name="Picture 13"/>
          <p:cNvPicPr>
            <a:picLocks noChangeAspect="1"/>
          </p:cNvPicPr>
          <p:nvPr/>
        </p:nvPicPr>
        <p:blipFill>
          <a:blip r:embed="rId7"/>
          <a:stretch>
            <a:fillRect/>
          </a:stretch>
        </p:blipFill>
        <p:spPr>
          <a:xfrm>
            <a:off x="6969481" y="1902807"/>
            <a:ext cx="4229100" cy="4914900"/>
          </a:xfrm>
          <a:prstGeom prst="rect">
            <a:avLst/>
          </a:prstGeom>
        </p:spPr>
      </p:pic>
    </p:spTree>
    <p:extLst>
      <p:ext uri="{BB962C8B-B14F-4D97-AF65-F5344CB8AC3E}">
        <p14:creationId xmlns:p14="http://schemas.microsoft.com/office/powerpoint/2010/main" val="27467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97</a:t>
            </a:fld>
            <a:endParaRPr lang="en-US"/>
          </a:p>
        </p:txBody>
      </p:sp>
      <p:pic>
        <p:nvPicPr>
          <p:cNvPr id="6" name="Picture 5"/>
          <p:cNvPicPr>
            <a:picLocks noChangeAspect="1"/>
          </p:cNvPicPr>
          <p:nvPr/>
        </p:nvPicPr>
        <p:blipFill>
          <a:blip r:embed="rId2"/>
          <a:stretch>
            <a:fillRect/>
          </a:stretch>
        </p:blipFill>
        <p:spPr>
          <a:xfrm>
            <a:off x="698490" y="182290"/>
            <a:ext cx="4645614" cy="6591135"/>
          </a:xfrm>
          <a:prstGeom prst="rect">
            <a:avLst/>
          </a:prstGeom>
        </p:spPr>
      </p:pic>
      <p:grpSp>
        <p:nvGrpSpPr>
          <p:cNvPr id="12" name="Group 11"/>
          <p:cNvGrpSpPr/>
          <p:nvPr/>
        </p:nvGrpSpPr>
        <p:grpSpPr>
          <a:xfrm>
            <a:off x="6985197" y="182289"/>
            <a:ext cx="4614997" cy="6591135"/>
            <a:chOff x="6985197" y="182289"/>
            <a:chExt cx="4614997" cy="6591135"/>
          </a:xfrm>
        </p:grpSpPr>
        <p:grpSp>
          <p:nvGrpSpPr>
            <p:cNvPr id="7" name="Group 6"/>
            <p:cNvGrpSpPr/>
            <p:nvPr/>
          </p:nvGrpSpPr>
          <p:grpSpPr>
            <a:xfrm>
              <a:off x="6985197" y="182289"/>
              <a:ext cx="4614997" cy="6591135"/>
              <a:chOff x="6026877" y="80690"/>
              <a:chExt cx="5353050" cy="7408545"/>
            </a:xfrm>
          </p:grpSpPr>
          <p:pic>
            <p:nvPicPr>
              <p:cNvPr id="8" name="Picture 7"/>
              <p:cNvPicPr>
                <a:picLocks noChangeAspect="1"/>
              </p:cNvPicPr>
              <p:nvPr/>
            </p:nvPicPr>
            <p:blipFill>
              <a:blip r:embed="rId3"/>
              <a:stretch>
                <a:fillRect/>
              </a:stretch>
            </p:blipFill>
            <p:spPr>
              <a:xfrm>
                <a:off x="6096000" y="80690"/>
                <a:ext cx="4657725" cy="5334000"/>
              </a:xfrm>
              <a:prstGeom prst="rect">
                <a:avLst/>
              </a:prstGeom>
            </p:spPr>
          </p:pic>
          <p:pic>
            <p:nvPicPr>
              <p:cNvPr id="9" name="Picture 8"/>
              <p:cNvPicPr>
                <a:picLocks noChangeAspect="1"/>
              </p:cNvPicPr>
              <p:nvPr/>
            </p:nvPicPr>
            <p:blipFill>
              <a:blip r:embed="rId4"/>
              <a:stretch>
                <a:fillRect/>
              </a:stretch>
            </p:blipFill>
            <p:spPr>
              <a:xfrm>
                <a:off x="6026877" y="5231810"/>
                <a:ext cx="5353050" cy="2257425"/>
              </a:xfrm>
              <a:prstGeom prst="rect">
                <a:avLst/>
              </a:prstGeom>
            </p:spPr>
          </p:pic>
        </p:grpSp>
        <p:pic>
          <p:nvPicPr>
            <p:cNvPr id="10" name="Content Placeholder 7"/>
            <p:cNvPicPr>
              <a:picLocks noChangeAspect="1"/>
            </p:cNvPicPr>
            <p:nvPr/>
          </p:nvPicPr>
          <p:blipFill>
            <a:blip r:embed="rId5"/>
            <a:stretch>
              <a:fillRect/>
            </a:stretch>
          </p:blipFill>
          <p:spPr>
            <a:xfrm>
              <a:off x="7112000" y="4738898"/>
              <a:ext cx="1300979" cy="371708"/>
            </a:xfrm>
            <a:prstGeom prst="rect">
              <a:avLst/>
            </a:prstGeom>
          </p:spPr>
        </p:pic>
      </p:grpSp>
      <p:sp>
        <p:nvSpPr>
          <p:cNvPr id="11" name="TextBox 10"/>
          <p:cNvSpPr txBox="1"/>
          <p:nvPr/>
        </p:nvSpPr>
        <p:spPr>
          <a:xfrm>
            <a:off x="4960410" y="91940"/>
            <a:ext cx="2271180" cy="523220"/>
          </a:xfrm>
          <a:prstGeom prst="rect">
            <a:avLst/>
          </a:prstGeom>
          <a:noFill/>
        </p:spPr>
        <p:txBody>
          <a:bodyPr wrap="square" rtlCol="0">
            <a:spAutoFit/>
          </a:bodyPr>
          <a:lstStyle/>
          <a:p>
            <a:r>
              <a:rPr lang="en-US" sz="2800" dirty="0" smtClean="0">
                <a:solidFill>
                  <a:srgbClr val="FF0000"/>
                </a:solidFill>
              </a:rPr>
              <a:t>Interpretation</a:t>
            </a:r>
            <a:endParaRPr lang="en-US" sz="2800" dirty="0">
              <a:solidFill>
                <a:srgbClr val="FF0000"/>
              </a:solidFill>
            </a:endParaRPr>
          </a:p>
        </p:txBody>
      </p:sp>
    </p:spTree>
    <p:extLst>
      <p:ext uri="{BB962C8B-B14F-4D97-AF65-F5344CB8AC3E}">
        <p14:creationId xmlns:p14="http://schemas.microsoft.com/office/powerpoint/2010/main" val="36612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572"/>
            <a:ext cx="10515600" cy="1325563"/>
          </a:xfrm>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98</a:t>
            </a:fld>
            <a:endParaRPr lang="en-US"/>
          </a:p>
        </p:txBody>
      </p:sp>
      <p:pic>
        <p:nvPicPr>
          <p:cNvPr id="6" name="Picture 5"/>
          <p:cNvPicPr>
            <a:picLocks noChangeAspect="1"/>
          </p:cNvPicPr>
          <p:nvPr/>
        </p:nvPicPr>
        <p:blipFill>
          <a:blip r:embed="rId2"/>
          <a:stretch>
            <a:fillRect/>
          </a:stretch>
        </p:blipFill>
        <p:spPr>
          <a:xfrm>
            <a:off x="1457474" y="927595"/>
            <a:ext cx="8855570" cy="2612776"/>
          </a:xfrm>
          <a:prstGeom prst="rect">
            <a:avLst/>
          </a:prstGeom>
        </p:spPr>
      </p:pic>
      <p:pic>
        <p:nvPicPr>
          <p:cNvPr id="7" name="Picture 6"/>
          <p:cNvPicPr>
            <a:picLocks noChangeAspect="1"/>
          </p:cNvPicPr>
          <p:nvPr/>
        </p:nvPicPr>
        <p:blipFill>
          <a:blip r:embed="rId3"/>
          <a:stretch>
            <a:fillRect/>
          </a:stretch>
        </p:blipFill>
        <p:spPr>
          <a:xfrm>
            <a:off x="1457474" y="3704991"/>
            <a:ext cx="8857108" cy="2883378"/>
          </a:xfrm>
          <a:prstGeom prst="rect">
            <a:avLst/>
          </a:prstGeom>
        </p:spPr>
      </p:pic>
      <p:sp>
        <p:nvSpPr>
          <p:cNvPr id="8" name="TextBox 7"/>
          <p:cNvSpPr txBox="1"/>
          <p:nvPr/>
        </p:nvSpPr>
        <p:spPr>
          <a:xfrm>
            <a:off x="3227223" y="322065"/>
            <a:ext cx="5419165" cy="523220"/>
          </a:xfrm>
          <a:prstGeom prst="rect">
            <a:avLst/>
          </a:prstGeom>
          <a:noFill/>
        </p:spPr>
        <p:txBody>
          <a:bodyPr wrap="square" rtlCol="0">
            <a:spAutoFit/>
          </a:bodyPr>
          <a:lstStyle/>
          <a:p>
            <a:r>
              <a:rPr lang="en-US" sz="2800" dirty="0" smtClean="0">
                <a:solidFill>
                  <a:srgbClr val="FF0000"/>
                </a:solidFill>
              </a:rPr>
              <a:t>Entity Collection Recommendation</a:t>
            </a:r>
            <a:endParaRPr lang="en-US" sz="2800" dirty="0">
              <a:solidFill>
                <a:srgbClr val="FF0000"/>
              </a:solidFill>
            </a:endParaRPr>
          </a:p>
        </p:txBody>
      </p:sp>
    </p:spTree>
    <p:extLst>
      <p:ext uri="{BB962C8B-B14F-4D97-AF65-F5344CB8AC3E}">
        <p14:creationId xmlns:p14="http://schemas.microsoft.com/office/powerpoint/2010/main" val="276741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WWW 2015 Tutorial: An Introduction to Entity Recommendation and Understanding, Florence, Italy, May 19th, 2015 </a:t>
            </a:r>
            <a:endParaRPr lang="en-US" dirty="0"/>
          </a:p>
        </p:txBody>
      </p:sp>
      <p:sp>
        <p:nvSpPr>
          <p:cNvPr id="5" name="Slide Number Placeholder 4"/>
          <p:cNvSpPr>
            <a:spLocks noGrp="1"/>
          </p:cNvSpPr>
          <p:nvPr>
            <p:ph type="sldNum" sz="quarter" idx="12"/>
          </p:nvPr>
        </p:nvSpPr>
        <p:spPr/>
        <p:txBody>
          <a:bodyPr/>
          <a:lstStyle/>
          <a:p>
            <a:fld id="{D3F6B040-E48F-409F-8965-63D176F2E09E}" type="slidenum">
              <a:rPr lang="en-US" smtClean="0"/>
              <a:t>99</a:t>
            </a:fld>
            <a:endParaRPr lang="en-US"/>
          </a:p>
        </p:txBody>
      </p:sp>
      <p:pic>
        <p:nvPicPr>
          <p:cNvPr id="7" name="Picture 6"/>
          <p:cNvPicPr>
            <a:picLocks noChangeAspect="1"/>
          </p:cNvPicPr>
          <p:nvPr/>
        </p:nvPicPr>
        <p:blipFill>
          <a:blip r:embed="rId2"/>
          <a:stretch>
            <a:fillRect/>
          </a:stretch>
        </p:blipFill>
        <p:spPr>
          <a:xfrm>
            <a:off x="1654418" y="3728001"/>
            <a:ext cx="8764221" cy="2857744"/>
          </a:xfrm>
          <a:prstGeom prst="rect">
            <a:avLst/>
          </a:prstGeom>
        </p:spPr>
      </p:pic>
      <p:pic>
        <p:nvPicPr>
          <p:cNvPr id="8" name="Picture 7"/>
          <p:cNvPicPr>
            <a:picLocks noChangeAspect="1"/>
          </p:cNvPicPr>
          <p:nvPr/>
        </p:nvPicPr>
        <p:blipFill>
          <a:blip r:embed="rId3"/>
          <a:stretch>
            <a:fillRect/>
          </a:stretch>
        </p:blipFill>
        <p:spPr>
          <a:xfrm>
            <a:off x="1654420" y="690483"/>
            <a:ext cx="8764221" cy="2852973"/>
          </a:xfrm>
          <a:prstGeom prst="rect">
            <a:avLst/>
          </a:prstGeom>
        </p:spPr>
      </p:pic>
      <p:sp>
        <p:nvSpPr>
          <p:cNvPr id="9" name="TextBox 8"/>
          <p:cNvSpPr txBox="1"/>
          <p:nvPr/>
        </p:nvSpPr>
        <p:spPr>
          <a:xfrm>
            <a:off x="3227223" y="322065"/>
            <a:ext cx="5419165" cy="523220"/>
          </a:xfrm>
          <a:prstGeom prst="rect">
            <a:avLst/>
          </a:prstGeom>
          <a:noFill/>
        </p:spPr>
        <p:txBody>
          <a:bodyPr wrap="square" rtlCol="0">
            <a:spAutoFit/>
          </a:bodyPr>
          <a:lstStyle/>
          <a:p>
            <a:r>
              <a:rPr lang="en-US" sz="2800" dirty="0" smtClean="0">
                <a:solidFill>
                  <a:srgbClr val="FF0000"/>
                </a:solidFill>
              </a:rPr>
              <a:t>Entity Collection Recommendation</a:t>
            </a:r>
            <a:endParaRPr lang="en-US" sz="2800" dirty="0">
              <a:solidFill>
                <a:srgbClr val="FF0000"/>
              </a:solidFill>
            </a:endParaRPr>
          </a:p>
        </p:txBody>
      </p:sp>
    </p:spTree>
    <p:extLst>
      <p:ext uri="{BB962C8B-B14F-4D97-AF65-F5344CB8AC3E}">
        <p14:creationId xmlns:p14="http://schemas.microsoft.com/office/powerpoint/2010/main" val="30988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13786</Words>
  <Application>Microsoft Office PowerPoint</Application>
  <PresentationFormat>Widescreen</PresentationFormat>
  <Paragraphs>2244</Paragraphs>
  <Slides>275</Slides>
  <Notes>40</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275</vt:i4>
      </vt:variant>
    </vt:vector>
  </HeadingPairs>
  <TitlesOfParts>
    <vt:vector size="297" baseType="lpstr">
      <vt:lpstr>CMMI10</vt:lpstr>
      <vt:lpstr>CMR10</vt:lpstr>
      <vt:lpstr>CMSS10</vt:lpstr>
      <vt:lpstr>CMSSI10</vt:lpstr>
      <vt:lpstr>CMSY10</vt:lpstr>
      <vt:lpstr>MS PGothic</vt:lpstr>
      <vt:lpstr>Open Sans</vt:lpstr>
      <vt:lpstr>宋体</vt:lpstr>
      <vt:lpstr>Arial</vt:lpstr>
      <vt:lpstr>Arial</vt:lpstr>
      <vt:lpstr>Baskerville Old Face</vt:lpstr>
      <vt:lpstr>Calibri</vt:lpstr>
      <vt:lpstr>Calibri Light</vt:lpstr>
      <vt:lpstr>Cambria Math</vt:lpstr>
      <vt:lpstr>Chiller</vt:lpstr>
      <vt:lpstr>Segoe UI</vt:lpstr>
      <vt:lpstr>Times New Roman</vt:lpstr>
      <vt:lpstr>Tw Cen MT</vt:lpstr>
      <vt:lpstr>Verdana</vt:lpstr>
      <vt:lpstr>Wingdings</vt:lpstr>
      <vt:lpstr>Office Theme</vt:lpstr>
      <vt:lpstr>Equation</vt:lpstr>
      <vt:lpstr>An Introduction to Entity Recommendation and Understanding</vt:lpstr>
      <vt:lpstr>The contents and opinions described in this tutorial do not necessarily reflect the opinions of Microsoft.  Technologies mentioned might or might not be in actual use.</vt:lpstr>
      <vt:lpstr>Motivation</vt:lpstr>
      <vt:lpstr>Goals of this Tutorial</vt:lpstr>
      <vt:lpstr>Outline</vt:lpstr>
      <vt:lpstr>Outline</vt:lpstr>
      <vt:lpstr>Introduction to Entity and Knowledge</vt:lpstr>
      <vt:lpstr>Why “Entities”</vt:lpstr>
      <vt:lpstr>Why “Entities”</vt:lpstr>
      <vt:lpstr>Why “Entities”</vt:lpstr>
      <vt:lpstr>Why “Entities”</vt:lpstr>
      <vt:lpstr>Why “Entities”</vt:lpstr>
      <vt:lpstr>Why “Entities”</vt:lpstr>
      <vt:lpstr>Because Entities are Surrounded by Knowledge</vt:lpstr>
      <vt:lpstr>Why People Search?</vt:lpstr>
      <vt:lpstr>Our Job</vt:lpstr>
      <vt:lpstr>Entity Graphs</vt:lpstr>
      <vt:lpstr>Entity Definition</vt:lpstr>
      <vt:lpstr>Knowledge Definition</vt:lpstr>
      <vt:lpstr>Entity Graphs</vt:lpstr>
      <vt:lpstr>Why “Entity Recommendation”</vt:lpstr>
      <vt:lpstr>Why “Entity Recommendation”</vt:lpstr>
      <vt:lpstr>Why “Entity Recommendation”</vt:lpstr>
      <vt:lpstr>Why “Entity Recommendation”</vt:lpstr>
      <vt:lpstr>Why “Entity Recommendation”</vt:lpstr>
      <vt:lpstr>Why “Entity Recommendation”</vt:lpstr>
      <vt:lpstr>Why “Entity Understanding”</vt:lpstr>
      <vt:lpstr>Why “Entity Understanding”</vt:lpstr>
      <vt:lpstr>Why “Entity Understanding”</vt:lpstr>
      <vt:lpstr>Why “Entity Understanding”</vt:lpstr>
      <vt:lpstr>Why “Entity Understanding”</vt:lpstr>
      <vt:lpstr>Why “Entity Understanding”</vt:lpstr>
      <vt:lpstr>Technologies</vt:lpstr>
      <vt:lpstr>Data Sources</vt:lpstr>
      <vt:lpstr>Applications</vt:lpstr>
      <vt:lpstr>Outline</vt:lpstr>
      <vt:lpstr>Demonstration of Microsoft’s Entity Experience</vt:lpstr>
      <vt:lpstr>Entities are deeply integrated</vt:lpstr>
      <vt:lpstr>Integrated Entity Experiences</vt:lpstr>
      <vt:lpstr>PowerPoint Presentation</vt:lpstr>
      <vt:lpstr>PowerPoint Presentation</vt:lpstr>
      <vt:lpstr>PowerPoint Presentation</vt:lpstr>
      <vt:lpstr>PowerPoint Presentation</vt:lpstr>
      <vt:lpstr>Online Courses</vt:lpstr>
      <vt:lpstr>Long tail of interconnected entities</vt:lpstr>
      <vt:lpstr>Actions – facilitate task completion</vt:lpstr>
      <vt:lpstr>PowerPoint Presentation</vt:lpstr>
      <vt:lpstr>PowerPoint Presentation</vt:lpstr>
      <vt:lpstr>PowerPoint Presentation</vt:lpstr>
      <vt:lpstr>Demonstration of Microsoft’s Entity Experience</vt:lpstr>
      <vt:lpstr>PowerPoint Presentation</vt:lpstr>
      <vt:lpstr>PowerPoint Presentation</vt:lpstr>
      <vt:lpstr>PowerPoint Presentation</vt:lpstr>
      <vt:lpstr>PowerPoint Presentation</vt:lpstr>
      <vt:lpstr>Conversational Question Answering </vt:lpstr>
      <vt:lpstr>PowerPoint Presentation</vt:lpstr>
      <vt:lpstr>PowerPoint Presentation</vt:lpstr>
      <vt:lpstr>PowerPoint Presentation</vt:lpstr>
      <vt:lpstr>PowerPoint Presentation</vt:lpstr>
      <vt:lpstr>PowerPoint Presentation</vt:lpstr>
      <vt:lpstr>Demonstration of Microsoft’s Entity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Demonstration of Microsoft’s Entity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Outline</vt:lpstr>
      <vt:lpstr>Entity Recommendation and Understanding</vt:lpstr>
      <vt:lpstr>Traditional Recommender Systems</vt:lpstr>
      <vt:lpstr>Traditional Recommender Systems</vt:lpstr>
      <vt:lpstr>Traditional Recommender Systems</vt:lpstr>
      <vt:lpstr>Entity Recommender Systems</vt:lpstr>
      <vt:lpstr>Entity Recommender Systems</vt:lpstr>
      <vt:lpstr>Entity Recommender Systems</vt:lpstr>
      <vt:lpstr>Entity Recommender Systems</vt:lpstr>
      <vt:lpstr>Entity Recommender Systems in Search</vt:lpstr>
      <vt:lpstr>PowerPoint Presentation</vt:lpstr>
      <vt:lpstr>PowerPoint Presentation</vt:lpstr>
      <vt:lpstr>PowerPoint Presentation</vt:lpstr>
      <vt:lpstr>PowerPoint Presentation</vt:lpstr>
      <vt:lpstr>PowerPoint Presentation</vt:lpstr>
      <vt:lpstr>Entity Recommendation &amp; Understanding Taxonomy</vt:lpstr>
      <vt:lpstr>Entity Recommendation &amp; Understanding Taxonomy</vt:lpstr>
      <vt:lpstr>P(entity|entity)</vt:lpstr>
      <vt:lpstr>P(entity|entity) – Co-occurrence</vt:lpstr>
      <vt:lpstr>P(entity│entity) – Co-occurrence</vt:lpstr>
      <vt:lpstr>P(entity|entity) – Co-occurrence</vt:lpstr>
      <vt:lpstr>P(entity|entity) – Co-occurrence</vt:lpstr>
      <vt:lpstr>P(entity|entity) – Co-occurrence</vt:lpstr>
      <vt:lpstr>P(entity|entity) – Co-occurrence</vt:lpstr>
      <vt:lpstr>P(entity|entity) – Co-occurrence</vt:lpstr>
      <vt:lpstr>P(entity|entity) – Co-occurrence</vt:lpstr>
      <vt:lpstr>P(entity|entity) – Co-occurrence</vt:lpstr>
      <vt:lpstr>P(entity|entity) – Co-occurrence</vt:lpstr>
      <vt:lpstr>P(entity|entity) – Co-occurrence</vt:lpstr>
      <vt:lpstr>Entity Linking</vt:lpstr>
      <vt:lpstr>Entity Linking</vt:lpstr>
      <vt:lpstr>Entity Linking - Main Problem</vt:lpstr>
      <vt:lpstr>Entity Linking - Common Steps</vt:lpstr>
      <vt:lpstr>Entity Linking</vt:lpstr>
      <vt:lpstr>Public Toolkits for Entity Linking</vt:lpstr>
      <vt:lpstr>P(entity│entity) - Recap</vt:lpstr>
      <vt:lpstr>P(entity|entity) – Similarity </vt:lpstr>
      <vt:lpstr>P(entity|entity) – Similarity</vt:lpstr>
      <vt:lpstr>P(entity|entity) – Similarity</vt:lpstr>
      <vt:lpstr>P(entity|entity) – Word Embedding</vt:lpstr>
      <vt:lpstr>P(entity|entity) – Word Embedding</vt:lpstr>
      <vt:lpstr>P(entity|entity) – Word Embedding</vt:lpstr>
      <vt:lpstr>P(entity|entity) – Word Embedding</vt:lpstr>
      <vt:lpstr>P(entity|entity) – Word Embedding</vt:lpstr>
      <vt:lpstr>P(entity|entity) – Word Embedding</vt:lpstr>
      <vt:lpstr>P(entity|entity) – Word Embedding</vt:lpstr>
      <vt:lpstr>P(entity|entity)</vt:lpstr>
      <vt:lpstr>P(entity│entity) - Recap</vt:lpstr>
      <vt:lpstr>P(entity│entity)</vt:lpstr>
      <vt:lpstr>P(entity│entity) - Interpretation</vt:lpstr>
      <vt:lpstr>P(entity|entity) - Interpretation</vt:lpstr>
      <vt:lpstr>P(entity|entity) - Interpretation</vt:lpstr>
      <vt:lpstr>P(entity|entity) - Interpretation</vt:lpstr>
      <vt:lpstr>P(entity|entity) - Interpretation</vt:lpstr>
      <vt:lpstr>P(entity|entity) - Interpretation</vt:lpstr>
      <vt:lpstr>P(entity|entity) - Interpretation</vt:lpstr>
      <vt:lpstr>P(entity|entity) - Interpretation</vt:lpstr>
      <vt:lpstr>P(entity|entity) - Interpretation</vt:lpstr>
      <vt:lpstr>P(entity|entity) - Interpretation</vt:lpstr>
      <vt:lpstr>Entity Recommendation &amp; Understanding Taxonomy</vt:lpstr>
      <vt:lpstr>Entity Recommendation &amp; Understanding Taxonomy</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Personalized Recommender Systems</vt:lpstr>
      <vt:lpstr>An Incomplete List of Academic Papers on RS</vt:lpstr>
      <vt:lpstr>Why is Entity Recommender System different?</vt:lpstr>
      <vt:lpstr>Why is Entity Recommender System different?</vt:lpstr>
      <vt:lpstr>Why is Entity Recommender System different?</vt:lpstr>
      <vt:lpstr>P(entity│user)</vt:lpstr>
      <vt:lpstr>Current Entity Experience</vt:lpstr>
      <vt:lpstr>Current Entity Experience</vt:lpstr>
      <vt:lpstr>P(entity│user)</vt:lpstr>
      <vt:lpstr>P(entity│user)</vt:lpstr>
      <vt:lpstr>User Logs and Entity Graph</vt:lpstr>
      <vt:lpstr>Problem Definition</vt:lpstr>
      <vt:lpstr>Benefits in Using User Logs and Entity Graph</vt:lpstr>
      <vt:lpstr>Exploring data - User interests drift</vt:lpstr>
      <vt:lpstr>Exploring data - Cross Domain Correlation</vt:lpstr>
      <vt:lpstr>Entity Pairwise Features</vt:lpstr>
      <vt:lpstr>Entity Pairwise Features</vt:lpstr>
      <vt:lpstr>Recommendation Models</vt:lpstr>
      <vt:lpstr>Recommendation Models</vt:lpstr>
      <vt:lpstr>Recommendation Models</vt:lpstr>
      <vt:lpstr>Experiment Setup</vt:lpstr>
      <vt:lpstr>Evaluation</vt:lpstr>
      <vt:lpstr>Comparison</vt:lpstr>
      <vt:lpstr>Performance</vt:lpstr>
      <vt:lpstr>Analysis – Entity Popularity</vt:lpstr>
      <vt:lpstr>Analysis – Number of Neighbors</vt:lpstr>
      <vt:lpstr>Analysis – Length of User Log Sequence</vt:lpstr>
      <vt:lpstr>P(entity|user) – Conclusion</vt:lpstr>
      <vt:lpstr>Entity Personalization</vt:lpstr>
      <vt:lpstr>Definitions</vt:lpstr>
      <vt:lpstr>Related Entities</vt:lpstr>
      <vt:lpstr>User’s information needs are diverse</vt:lpstr>
      <vt:lpstr>Related entity personalization</vt:lpstr>
      <vt:lpstr>User dimension</vt:lpstr>
      <vt:lpstr>User dimension</vt:lpstr>
      <vt:lpstr>User dimension</vt:lpstr>
      <vt:lpstr>User dimension</vt:lpstr>
      <vt:lpstr>Main entity</vt:lpstr>
      <vt:lpstr>Related entity</vt:lpstr>
      <vt:lpstr>Goal</vt:lpstr>
      <vt:lpstr>Three-way Entity Model (TEM)</vt:lpstr>
      <vt:lpstr>CTR incorporation</vt:lpstr>
      <vt:lpstr>Learning from entity pane log</vt:lpstr>
      <vt:lpstr>Constructing training data</vt:lpstr>
      <vt:lpstr>Likelihood function</vt:lpstr>
      <vt:lpstr>Experiments</vt:lpstr>
      <vt:lpstr>Features used for movie &amp; celebrity recommendation</vt:lpstr>
      <vt:lpstr>Recommendation accuracy</vt:lpstr>
      <vt:lpstr>Efficacy of personalization</vt:lpstr>
      <vt:lpstr>Other Entity Personalization Experience</vt:lpstr>
      <vt:lpstr>Other Entity Personalization Experience</vt:lpstr>
      <vt:lpstr>Other Entity Personalization Experience</vt:lpstr>
      <vt:lpstr>Entity Recommendation &amp; Understanding Taxonomy</vt:lpstr>
      <vt:lpstr>Entity Recommendation &amp; Understanding Taxonomy</vt:lpstr>
      <vt:lpstr>P(entity|query)</vt:lpstr>
      <vt:lpstr>P(entity|query)</vt:lpstr>
      <vt:lpstr>P(entity|query) – Entity Retrieval/Finding</vt:lpstr>
      <vt:lpstr>P(entity|query) – Entity Retrieval/Finding</vt:lpstr>
      <vt:lpstr>P(entity|query) – Entity Retrieval/Finding</vt:lpstr>
      <vt:lpstr>P(entity|query) – Entity Retrieval/Finding</vt:lpstr>
      <vt:lpstr>P(entity|query) – Entity Retrieval/Finding</vt:lpstr>
      <vt:lpstr>P(entity|query) – Entity Retrieval/Finding</vt:lpstr>
      <vt:lpstr>P(entity|query) – Entity Retrieval/Finding</vt:lpstr>
      <vt:lpstr>P(entity|query) – Entity Retrieval/Finding</vt:lpstr>
      <vt:lpstr>P(entity|query) – Entity Retrieval/Finding</vt:lpstr>
      <vt:lpstr>P(entity|query) – Entity Retrieval/Finding</vt:lpstr>
      <vt:lpstr>P(entity|query) – Entity Retrieval/Finding</vt:lpstr>
      <vt:lpstr>P(entity|query) – KB QnA</vt:lpstr>
      <vt:lpstr>P(entity|query) – KB QnA</vt:lpstr>
      <vt:lpstr>An Incomplete List of Academic Papers on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KB QnA</vt:lpstr>
      <vt:lpstr>P(entity|query) – Web QnA</vt:lpstr>
      <vt:lpstr>P(entity|query) – Web QnA</vt:lpstr>
      <vt:lpstr>P(entity|query) – Web QnA</vt:lpstr>
      <vt:lpstr>An Incomplete List of Academic Papers on Web QnA</vt:lpstr>
      <vt:lpstr>P(entity|query) – Web QnA</vt:lpstr>
      <vt:lpstr>P(entity|query) – Web QnA</vt:lpstr>
      <vt:lpstr>P(entity|query) – Web QnA</vt:lpstr>
      <vt:lpstr>P(entity|query) – Web QnA</vt:lpstr>
      <vt:lpstr>P(entity|query) – Web QnA</vt:lpstr>
      <vt:lpstr>P(entity|query) – Web QnA</vt:lpstr>
      <vt:lpstr>P(entity|query) – Web QnA</vt:lpstr>
      <vt:lpstr>P(entity|query) – Web QnA</vt:lpstr>
      <vt:lpstr>P(entity|query) – Web QnA</vt:lpstr>
      <vt:lpstr>P(entity|query)</vt:lpstr>
      <vt:lpstr>P(entity|query) – Web-KB QnA</vt:lpstr>
      <vt:lpstr>P(entity|query) – Web-KB QnA</vt:lpstr>
      <vt:lpstr>P(entity|query) – Web-KB QnA</vt:lpstr>
      <vt:lpstr>P(entity|query) – Web-KB QnA</vt:lpstr>
      <vt:lpstr>Outline</vt:lpstr>
      <vt:lpstr>Summary</vt:lpstr>
      <vt:lpstr>Entity Recommendation &amp; Understanding Taxonomy</vt:lpstr>
      <vt:lpstr>Challenges</vt:lpstr>
      <vt:lpstr>Challenges</vt:lpstr>
      <vt:lpstr>Challenges</vt:lpstr>
      <vt:lpstr>Challenges</vt:lpstr>
      <vt:lpstr>Related Tutorials</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2015-07-06T21:26:04Z</dcterms:created>
  <dcterms:modified xsi:type="dcterms:W3CDTF">2015-07-06T21:41:52Z</dcterms:modified>
</cp:coreProperties>
</file>