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2" r:id="rId2"/>
  </p:sldMasterIdLst>
  <p:notesMasterIdLst>
    <p:notesMasterId r:id="rId25"/>
  </p:notesMasterIdLst>
  <p:sldIdLst>
    <p:sldId id="256" r:id="rId3"/>
    <p:sldId id="271" r:id="rId4"/>
    <p:sldId id="278" r:id="rId5"/>
    <p:sldId id="280" r:id="rId6"/>
    <p:sldId id="279" r:id="rId7"/>
    <p:sldId id="272" r:id="rId8"/>
    <p:sldId id="281" r:id="rId9"/>
    <p:sldId id="262" r:id="rId10"/>
    <p:sldId id="283" r:id="rId11"/>
    <p:sldId id="284" r:id="rId12"/>
    <p:sldId id="286" r:id="rId13"/>
    <p:sldId id="264" r:id="rId14"/>
    <p:sldId id="288" r:id="rId15"/>
    <p:sldId id="287" r:id="rId16"/>
    <p:sldId id="265" r:id="rId17"/>
    <p:sldId id="266" r:id="rId18"/>
    <p:sldId id="290" r:id="rId19"/>
    <p:sldId id="289" r:id="rId20"/>
    <p:sldId id="267" r:id="rId21"/>
    <p:sldId id="268" r:id="rId22"/>
    <p:sldId id="274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72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8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sper\papers\fse08\offcorpnet-gzip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cat>
            <c:strRef>
              <c:f>Sheet4!$A$1:$A$10</c:f>
              <c:strCache>
                <c:ptCount val="10"/>
                <c:pt idx="0">
                  <c:v>www.live.com</c:v>
                </c:pt>
                <c:pt idx="1">
                  <c:v>spreadsheets.google</c:v>
                </c:pt>
                <c:pt idx="2">
                  <c:v>maps.live</c:v>
                </c:pt>
                <c:pt idx="3">
                  <c:v>chi.lexigame</c:v>
                </c:pt>
                <c:pt idx="4">
                  <c:v>hotmail</c:v>
                </c:pt>
                <c:pt idx="5">
                  <c:v>gmail</c:v>
                </c:pt>
                <c:pt idx="6">
                  <c:v>dropthings</c:v>
                </c:pt>
                <c:pt idx="7">
                  <c:v>maps.google</c:v>
                </c:pt>
                <c:pt idx="8">
                  <c:v>pageflakes</c:v>
                </c:pt>
                <c:pt idx="9">
                  <c:v>bunny hunt</c:v>
                </c:pt>
              </c:strCache>
            </c:strRef>
          </c:cat>
          <c:val>
            <c:numRef>
              <c:f>Sheet4!$B$1:$B$10</c:f>
              <c:numCache>
                <c:formatCode>0%</c:formatCode>
                <c:ptCount val="10"/>
                <c:pt idx="0">
                  <c:v>0.84173916900000001</c:v>
                </c:pt>
                <c:pt idx="1">
                  <c:v>0.83407991100000023</c:v>
                </c:pt>
                <c:pt idx="2">
                  <c:v>0.54539674899999979</c:v>
                </c:pt>
                <c:pt idx="3">
                  <c:v>0.44372315200000001</c:v>
                </c:pt>
                <c:pt idx="4">
                  <c:v>0.4387349370000001</c:v>
                </c:pt>
                <c:pt idx="5">
                  <c:v>0.41992006000000015</c:v>
                </c:pt>
                <c:pt idx="6">
                  <c:v>0.3224553300000001</c:v>
                </c:pt>
                <c:pt idx="7">
                  <c:v>0.32078083700000021</c:v>
                </c:pt>
                <c:pt idx="8">
                  <c:v>0.17447300099999999</c:v>
                </c:pt>
                <c:pt idx="9">
                  <c:v>3.9633696000000017E-2</c:v>
                </c:pt>
              </c:numCache>
            </c:numRef>
          </c:val>
        </c:ser>
        <c:axId val="160077696"/>
        <c:axId val="160079232"/>
      </c:barChart>
      <c:catAx>
        <c:axId val="160077696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160079232"/>
        <c:crosses val="autoZero"/>
        <c:auto val="1"/>
        <c:lblAlgn val="ctr"/>
        <c:lblOffset val="100"/>
      </c:catAx>
      <c:valAx>
        <c:axId val="160079232"/>
        <c:scaling>
          <c:orientation val="minMax"/>
          <c:max val="1"/>
        </c:scaling>
        <c:axPos val="t"/>
        <c:majorGridlines>
          <c:spPr>
            <a:ln>
              <a:prstDash val="lg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</a:defRPr>
            </a:pPr>
            <a:endParaRPr lang="en-US"/>
          </a:p>
        </c:txPr>
        <c:crossAx val="1600776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50kbs/300ms</c:v>
          </c:tx>
          <c:spPr>
            <a:gradFill rotWithShape="1">
              <a:gsLst>
                <a:gs pos="0">
                  <a:schemeClr val="accent4">
                    <a:shade val="47500"/>
                    <a:satMod val="137000"/>
                  </a:schemeClr>
                </a:gs>
                <a:gs pos="55000">
                  <a:schemeClr val="accent4">
                    <a:shade val="69000"/>
                    <a:satMod val="137000"/>
                  </a:schemeClr>
                </a:gs>
                <a:gs pos="100000">
                  <a:schemeClr val="accent4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Sheet2!$D$6:$D$10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17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v>300kbs/300ms</c:v>
          </c:tx>
          <c:spPr>
            <a:gradFill rotWithShape="1">
              <a:gsLst>
                <a:gs pos="0">
                  <a:schemeClr val="accent5">
                    <a:shade val="47500"/>
                    <a:satMod val="137000"/>
                  </a:schemeClr>
                </a:gs>
                <a:gs pos="55000">
                  <a:schemeClr val="accent5">
                    <a:shade val="69000"/>
                    <a:satMod val="137000"/>
                  </a:schemeClr>
                </a:gs>
                <a:gs pos="100000">
                  <a:schemeClr val="accent5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300kbs/50ms</c:v>
          </c:tx>
          <c:spPr>
            <a:gradFill rotWithShape="1">
              <a:gsLst>
                <a:gs pos="0">
                  <a:schemeClr val="accent6">
                    <a:shade val="47500"/>
                    <a:satMod val="137000"/>
                  </a:schemeClr>
                </a:gs>
                <a:gs pos="55000">
                  <a:schemeClr val="accent6">
                    <a:shade val="69000"/>
                    <a:satMod val="137000"/>
                  </a:schemeClr>
                </a:gs>
                <a:gs pos="100000">
                  <a:schemeClr val="accent6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</c:ser>
        <c:axId val="128983424"/>
        <c:axId val="128984960"/>
      </c:barChart>
      <c:catAx>
        <c:axId val="128983424"/>
        <c:scaling>
          <c:orientation val="minMax"/>
        </c:scaling>
        <c:axPos val="b"/>
        <c:tickLblPos val="nextTo"/>
        <c:crossAx val="128984960"/>
        <c:crosses val="autoZero"/>
        <c:auto val="1"/>
        <c:lblAlgn val="ctr"/>
        <c:lblOffset val="100"/>
      </c:catAx>
      <c:valAx>
        <c:axId val="128984960"/>
        <c:scaling>
          <c:orientation val="minMax"/>
          <c:max val="100"/>
        </c:scaling>
        <c:axPos val="l"/>
        <c:majorGridlines>
          <c:spPr>
            <a:ln>
              <a:solidFill>
                <a:schemeClr val="tx1">
                  <a:lumMod val="65000"/>
                </a:schemeClr>
              </a:solidFill>
              <a:prstDash val="dash"/>
            </a:ln>
          </c:spPr>
        </c:majorGridlines>
        <c:numFmt formatCode="#,##0\%" sourceLinked="0"/>
        <c:tickLblPos val="nextTo"/>
        <c:crossAx val="128983424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708F3-30FF-440C-8FF2-5927B3652AE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Execution can’t start without the code </a:t>
          </a:r>
          <a:endParaRPr lang="en-US" dirty="0"/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Move code to client for responsiveness</a:t>
          </a:r>
          <a:endParaRPr lang="en-US" dirty="0"/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</dgm:pt>
    <dgm:pt modelId="{DE188197-2E92-439B-BF82-4065A189DE7A}" type="pres">
      <dgm:prSet presAssocID="{2332F544-8901-431F-99FE-B988C24992E5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F18ED7B7-FBBF-40D4-AD67-C7FD85C7BEF9}" type="presOf" srcId="{BD64310B-85BC-44C9-8AC7-4E28B9F57BE5}" destId="{40494BEA-6E63-4583-AED8-667DEFF9C540}" srcOrd="0" destOrd="0" presId="urn:microsoft.com/office/officeart/2005/8/layout/cycle1"/>
    <dgm:cxn modelId="{5C56AC7E-C777-41F2-9180-795E86064DE7}" type="presOf" srcId="{8EAC445A-71EC-4FFF-A2B9-42D0FD45EA50}" destId="{53513DCA-41B0-4912-AED8-F7B2EE49F6B9}" srcOrd="0" destOrd="0" presId="urn:microsoft.com/office/officeart/2005/8/layout/cycle1"/>
    <dgm:cxn modelId="{198415CC-6193-4F28-9B58-9955A9928C4A}" type="presOf" srcId="{24E3D8C0-FA8A-4985-BDDE-052328DBF08E}" destId="{6835BDB5-74C5-441D-876E-539B0A48A243}" srcOrd="0" destOrd="0" presId="urn:microsoft.com/office/officeart/2005/8/layout/cycle1"/>
    <dgm:cxn modelId="{00F46950-8E04-4418-AB7E-F6B74A5D7A6F}" type="presOf" srcId="{FA7708F3-30FF-440C-8FF2-5927B3652AEC}" destId="{553637AE-67B0-4DDB-8CB7-9FCCD704673B}" srcOrd="0" destOrd="0" presId="urn:microsoft.com/office/officeart/2005/8/layout/cycle1"/>
    <dgm:cxn modelId="{60A6EFCE-DF1C-4D89-8A94-37613169B7EB}" type="presOf" srcId="{2332F544-8901-431F-99FE-B988C24992E5}" destId="{DE188197-2E92-439B-BF82-4065A189DE7A}" srcOrd="0" destOrd="0" presId="urn:microsoft.com/office/officeart/2005/8/layout/cycle1"/>
    <dgm:cxn modelId="{2B8479FE-4E55-4EEC-9340-17EAA48F5B4D}" type="presParOf" srcId="{6835BDB5-74C5-441D-876E-539B0A48A243}" destId="{6AA81DBF-8ABE-42EF-8BBE-7ACB51F6C4D9}" srcOrd="0" destOrd="0" presId="urn:microsoft.com/office/officeart/2005/8/layout/cycle1"/>
    <dgm:cxn modelId="{D0F73594-7EBB-48BB-8605-F25AC55CA9E3}" type="presParOf" srcId="{6835BDB5-74C5-441D-876E-539B0A48A243}" destId="{553637AE-67B0-4DDB-8CB7-9FCCD704673B}" srcOrd="1" destOrd="0" presId="urn:microsoft.com/office/officeart/2005/8/layout/cycle1"/>
    <dgm:cxn modelId="{D71E5668-8795-42D9-9593-583B1EDC6AC5}" type="presParOf" srcId="{6835BDB5-74C5-441D-876E-539B0A48A243}" destId="{53513DCA-41B0-4912-AED8-F7B2EE49F6B9}" srcOrd="2" destOrd="0" presId="urn:microsoft.com/office/officeart/2005/8/layout/cycle1"/>
    <dgm:cxn modelId="{3C50723A-E806-4E83-BE9E-217F80592D5F}" type="presParOf" srcId="{6835BDB5-74C5-441D-876E-539B0A48A243}" destId="{1070C798-10D2-4086-8C26-0EEDC53EC69A}" srcOrd="3" destOrd="0" presId="urn:microsoft.com/office/officeart/2005/8/layout/cycle1"/>
    <dgm:cxn modelId="{D982F762-6A0E-4E2E-8DEC-A4DB54B71217}" type="presParOf" srcId="{6835BDB5-74C5-441D-876E-539B0A48A243}" destId="{DE188197-2E92-439B-BF82-4065A189DE7A}" srcOrd="4" destOrd="0" presId="urn:microsoft.com/office/officeart/2005/8/layout/cycle1"/>
    <dgm:cxn modelId="{1EA01A2E-1209-4A7C-B8E1-58350783ECA1}" type="presParOf" srcId="{6835BDB5-74C5-441D-876E-539B0A48A243}" destId="{40494BEA-6E63-4583-AED8-667DEFF9C540}" srcOrd="5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F006F0-41AF-4376-863D-4ECE3CDE2036}" type="datetimeFigureOut">
              <a:rPr lang="en-US"/>
              <a:pPr>
                <a:defRPr/>
              </a:pPr>
              <a:t>11/13/2008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5EDCBF-7C1D-49DD-8DF2-0DC93DCE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Update the map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D4EBC-1C0B-4472-987C-9EA4DE50BC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7D48E-36AC-410A-97EE-2324626E22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843-3828-4032-8C4E-DA3C84BB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548E-D66F-4B19-A065-F2086BAA3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12D6-A9E1-49A4-8C02-EE672362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9FFC-C74F-49DC-9A37-AF64943F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261-34F6-4504-B45C-53641112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Motiv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153400" y="73968"/>
            <a:ext cx="931289" cy="307032"/>
            <a:chOff x="8001000" y="0"/>
            <a:chExt cx="931289" cy="30703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200999" y="76200"/>
              <a:ext cx="7312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Motivation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chniqu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53400" y="73968"/>
            <a:ext cx="953731" cy="307032"/>
            <a:chOff x="8001000" y="0"/>
            <a:chExt cx="953731" cy="307032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200999" y="76200"/>
              <a:ext cx="753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Techniques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Ev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53400" y="73968"/>
            <a:ext cx="1017852" cy="307032"/>
            <a:chOff x="8001000" y="0"/>
            <a:chExt cx="1017852" cy="307032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200999" y="76200"/>
              <a:ext cx="8178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Experiments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013192" cy="1447800"/>
          </a:xfrm>
        </p:spPr>
        <p:txBody>
          <a:bodyPr tIns="0" rIns="91440" bIns="0" anchor="b"/>
          <a:lstStyle>
            <a:lvl1pPr algn="ctr">
              <a:defRPr sz="47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1DBC-7DC5-4AC8-A856-7FBE3C77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57D7-490B-41E3-97BC-518787B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769F-FB87-4E34-A81F-BC354A36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1235D3-DDB9-49BD-8AC7-F340279A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14" r:id="rId3"/>
    <p:sldLayoutId id="2147483715" r:id="rId4"/>
    <p:sldLayoutId id="2147483716" r:id="rId5"/>
    <p:sldLayoutId id="2147483697" r:id="rId6"/>
    <p:sldLayoutId id="2147483691" r:id="rId7"/>
    <p:sldLayoutId id="2147483692" r:id="rId8"/>
    <p:sldLayoutId id="2147483693" r:id="rId9"/>
    <p:sldLayoutId id="2147483698" r:id="rId10"/>
    <p:sldLayoutId id="2147483699" r:id="rId11"/>
    <p:sldLayoutId id="2147483700" r:id="rId12"/>
    <p:sldLayoutId id="2147483694" r:id="rId13"/>
    <p:sldLayoutId id="214748370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732864A-E025-4DD8-969A-475D4F8A65F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82000" cy="297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Doloto: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Code Splitting for Web 2.0 Applications 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8077200" cy="1042988"/>
          </a:xfrm>
        </p:spPr>
        <p:txBody>
          <a:bodyPr/>
          <a:lstStyle/>
          <a:p>
            <a:pPr algn="r"/>
            <a:r>
              <a:rPr lang="en-US" b="1" dirty="0" smtClean="0"/>
              <a:t>Ben Livshits and Emre Kiciman</a:t>
            </a:r>
          </a:p>
          <a:p>
            <a:pPr algn="r"/>
            <a:r>
              <a:rPr lang="en-US" b="1" dirty="0" smtClean="0"/>
              <a:t>Microsoft Research</a:t>
            </a:r>
          </a:p>
          <a:p>
            <a:pPr algn="r"/>
            <a:r>
              <a:rPr lang="en-US" b="1" dirty="0" smtClean="0"/>
              <a:t>Redmond, WA</a:t>
            </a:r>
          </a:p>
        </p:txBody>
      </p:sp>
      <p:pic>
        <p:nvPicPr>
          <p:cNvPr id="4" name="Picture 3" descr="\\research\root\web\internal\http\Projects\AJAXScope\Image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216136" cy="191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62200"/>
            <a:ext cx="8686800" cy="33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Phase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51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Instrument every function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the first-execute timestamp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Look for gaps to find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066687" cy="11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 (</a:t>
            </a:r>
            <a:r>
              <a:rPr lang="en-US" sz="3200" dirty="0" err="1" smtClean="0">
                <a:latin typeface="Calibri" pitchFamily="34" charset="0"/>
              </a:rPr>
              <a:t>AjaxView</a:t>
            </a:r>
            <a:r>
              <a:rPr lang="en-US" sz="3200" dirty="0" smtClean="0">
                <a:latin typeface="Calibri" pitchFamily="34" charset="0"/>
              </a:rPr>
              <a:t> Fiddler </a:t>
            </a:r>
            <a:r>
              <a:rPr lang="en-US" sz="3200" dirty="0" err="1" smtClean="0">
                <a:latin typeface="Calibri" pitchFamily="34" charset="0"/>
              </a:rPr>
              <a:t>plugin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rewriting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Background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running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 Training Tool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33" y="1774825"/>
            <a:ext cx="7806333" cy="4625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smtClean="0">
                <a:solidFill>
                  <a:srgbClr val="FFFF00"/>
                </a:solidFill>
              </a:rPr>
              <a:t>rewriting</a:t>
            </a:r>
            <a:r>
              <a:rPr lang="en-US" sz="3200" dirty="0" smtClean="0"/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315201" y="1751012"/>
            <a:ext cx="1622425" cy="125716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C1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5200" y="3046412"/>
            <a:ext cx="1622425" cy="7635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C2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rPr lang="en-US" dirty="0" smtClean="0"/>
              <a:t>Rewrite JavaScript code one file at a time</a:t>
            </a:r>
          </a:p>
          <a:p>
            <a:r>
              <a:rPr lang="en-US" dirty="0" smtClean="0"/>
              <a:t>Recombine clusters into individual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1600200"/>
            <a:ext cx="1447800" cy="2209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85800" y="1752600"/>
            <a:ext cx="1066800" cy="382588"/>
            <a:chOff x="1219200" y="1905000"/>
            <a:chExt cx="1066800" cy="382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19200" y="2055812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2132012"/>
              <a:ext cx="609600" cy="10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19200" y="22098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9200" y="2286000"/>
              <a:ext cx="381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19050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9200" y="1981200"/>
              <a:ext cx="1066800" cy="18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85800" y="2513012"/>
            <a:ext cx="914400" cy="382588"/>
            <a:chOff x="1219200" y="2439988"/>
            <a:chExt cx="914400" cy="3825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219200" y="2590800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19200" y="2667000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9200" y="2744788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19200" y="2820988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9200" y="2439988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9200" y="2516188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800" y="3275012"/>
            <a:ext cx="914400" cy="382588"/>
            <a:chOff x="1219200" y="3046412"/>
            <a:chExt cx="914400" cy="38258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19200" y="31972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19200" y="32734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19200" y="33512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19200" y="34274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19200" y="3046412"/>
              <a:ext cx="6858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19200" y="31226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971800" y="1600200"/>
            <a:ext cx="1447800" cy="2209800"/>
            <a:chOff x="3505200" y="1600200"/>
            <a:chExt cx="1447800" cy="2209800"/>
          </a:xfrm>
        </p:grpSpPr>
        <p:sp>
          <p:nvSpPr>
            <p:cNvPr id="51" name="Rounded Rectangle 50"/>
            <p:cNvSpPr/>
            <p:nvPr/>
          </p:nvSpPr>
          <p:spPr>
            <a:xfrm>
              <a:off x="3505200" y="1600200"/>
              <a:ext cx="1447800" cy="220980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733800" y="1752600"/>
              <a:ext cx="228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33800" y="2513012"/>
              <a:ext cx="228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733800" y="3275012"/>
              <a:ext cx="228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867400" y="3351212"/>
            <a:ext cx="914400" cy="306388"/>
            <a:chOff x="5867400" y="3351212"/>
            <a:chExt cx="914400" cy="30638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867400" y="34258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867400" y="35020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67400" y="35798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867400" y="36560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867400" y="33512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867400" y="1828800"/>
            <a:ext cx="1066800" cy="306388"/>
            <a:chOff x="5867400" y="1828800"/>
            <a:chExt cx="1066800" cy="30638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867400" y="1903412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67400" y="1979612"/>
              <a:ext cx="609600" cy="10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867400" y="20574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867400" y="2133600"/>
              <a:ext cx="381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867400" y="1828800"/>
              <a:ext cx="1066800" cy="18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7400" y="2589212"/>
            <a:ext cx="914400" cy="306388"/>
            <a:chOff x="5867400" y="2589212"/>
            <a:chExt cx="914400" cy="30638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867400" y="2663824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867400" y="2740024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867400" y="2817812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867400" y="2894012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867400" y="2589212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Plus 86"/>
          <p:cNvSpPr/>
          <p:nvPr/>
        </p:nvSpPr>
        <p:spPr>
          <a:xfrm>
            <a:off x="4648200" y="22479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qual 96"/>
          <p:cNvSpPr/>
          <p:nvPr/>
        </p:nvSpPr>
        <p:spPr>
          <a:xfrm>
            <a:off x="2133600" y="2402021"/>
            <a:ext cx="609600" cy="606159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867400" y="3352800"/>
            <a:ext cx="914400" cy="306388"/>
            <a:chOff x="5867400" y="3351212"/>
            <a:chExt cx="914400" cy="306388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5867400" y="34258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867400" y="35020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867400" y="35798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867400" y="36560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867400" y="33512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867400" y="2590800"/>
            <a:ext cx="914400" cy="306388"/>
            <a:chOff x="5867400" y="2589212"/>
            <a:chExt cx="914400" cy="306388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867400" y="2663824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867400" y="2740024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867400" y="2817812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67400" y="2894012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867400" y="2589212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867400" y="1827212"/>
            <a:ext cx="1066800" cy="1830388"/>
            <a:chOff x="5867400" y="1827212"/>
            <a:chExt cx="1066800" cy="1830388"/>
          </a:xfrm>
        </p:grpSpPr>
        <p:grpSp>
          <p:nvGrpSpPr>
            <p:cNvPr id="114" name="Group 113"/>
            <p:cNvGrpSpPr/>
            <p:nvPr/>
          </p:nvGrpSpPr>
          <p:grpSpPr>
            <a:xfrm>
              <a:off x="5867400" y="3349624"/>
              <a:ext cx="914400" cy="306388"/>
              <a:chOff x="5867400" y="3351212"/>
              <a:chExt cx="914400" cy="306388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5867400" y="3425824"/>
                <a:ext cx="9144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5867400" y="3502024"/>
                <a:ext cx="609600" cy="1059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867400" y="3579812"/>
                <a:ext cx="6096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867400" y="3656012"/>
                <a:ext cx="3810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5867400" y="3351212"/>
                <a:ext cx="609600" cy="1853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5867400" y="1827212"/>
              <a:ext cx="1066800" cy="306388"/>
              <a:chOff x="5867400" y="1828800"/>
              <a:chExt cx="1066800" cy="306388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5867400" y="1903412"/>
                <a:ext cx="9144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867400" y="1979612"/>
                <a:ext cx="609600" cy="10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867400" y="2057400"/>
                <a:ext cx="9144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5867400" y="2133600"/>
                <a:ext cx="3810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867400" y="1828800"/>
                <a:ext cx="1066800" cy="185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5867400" y="2587624"/>
              <a:ext cx="914400" cy="306388"/>
              <a:chOff x="5867400" y="2589212"/>
              <a:chExt cx="914400" cy="306388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867400" y="2663824"/>
                <a:ext cx="3810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867400" y="2740024"/>
                <a:ext cx="609600" cy="105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867400" y="2817812"/>
                <a:ext cx="6096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867400" y="2894012"/>
                <a:ext cx="9144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867400" y="2589212"/>
                <a:ext cx="914400" cy="185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5867400" y="3351212"/>
              <a:ext cx="914400" cy="306388"/>
              <a:chOff x="5867400" y="3351212"/>
              <a:chExt cx="914400" cy="306388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5867400" y="3425824"/>
                <a:ext cx="9144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867400" y="3502024"/>
                <a:ext cx="609600" cy="1059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867400" y="3579812"/>
                <a:ext cx="6096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867400" y="3656012"/>
                <a:ext cx="3810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867400" y="3351212"/>
                <a:ext cx="609600" cy="1853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5867400" y="2589212"/>
              <a:ext cx="914400" cy="306388"/>
              <a:chOff x="5867400" y="2589212"/>
              <a:chExt cx="914400" cy="30638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5867400" y="2663824"/>
                <a:ext cx="3810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867400" y="2740024"/>
                <a:ext cx="609600" cy="105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867400" y="2817812"/>
                <a:ext cx="6096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867400" y="2894012"/>
                <a:ext cx="9144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867400" y="2589212"/>
                <a:ext cx="914400" cy="185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75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6666 -0.1219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6666 0.0780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Function Splitting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05D43-C1B6-4BB7-8E77-FB0A998CAD2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00748"/>
            <a:ext cx="2563522" cy="3785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700213"/>
            <a:ext cx="5943600" cy="3786187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function f1()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if(!real_f1){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code = load(“f1”);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real_f1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(code);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f1 =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return real_f1.apply(this,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              arguments);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275388"/>
            <a:ext cx="59436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($exp(“f1”), “”);	   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ourier New" pitchFamily="49" charset="0"/>
              </a:rPr>
              <a:t>// 21 chars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67400" y="5638800"/>
            <a:ext cx="533400" cy="533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rewriting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Prefetching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0178" y="1774825"/>
            <a:ext cx="4723644" cy="46259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Benchmarks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87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Application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Download Size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Chi game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104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Bunny Hunt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16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Live.com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1,436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Live Maps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1,909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Google Spreadsheets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499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Content Placeholder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41031"/>
            <a:ext cx="8229600" cy="20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Size Savings with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5625"/>
          <a:ext cx="8229600" cy="4524375"/>
        </p:xfrm>
        <a:graphic>
          <a:graphicData uri="http://schemas.openxmlformats.org/presentationml/2006/ole">
            <p:oleObj spid="_x0000_s18435" r:id="rId3" imgW="8230313" imgH="4523624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is Upon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88414"/>
            <a:ext cx="4819650" cy="40485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Runtime Savings with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09550" y="1581150"/>
          <a:ext cx="84772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Doloto: effective profile-driven optimization</a:t>
            </a:r>
          </a:p>
          <a:p>
            <a:endParaRPr lang="en-US" dirty="0" smtClean="0"/>
          </a:p>
          <a:p>
            <a:r>
              <a:rPr lang="en-US" dirty="0" smtClean="0"/>
              <a:t>Our approach is general: </a:t>
            </a:r>
            <a:r>
              <a:rPr lang="en-US" dirty="0" err="1" smtClean="0"/>
              <a:t>Silverlight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Enables larger mor</a:t>
            </a:r>
            <a:r>
              <a:rPr lang="en-US" dirty="0" smtClean="0"/>
              <a:t>e complex distributed apps</a:t>
            </a:r>
          </a:p>
          <a:p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 smtClean="0"/>
              <a:t>code loading </a:t>
            </a:r>
            <a:r>
              <a:rPr lang="en-US" dirty="0" smtClean="0"/>
              <a:t>for distributed applications of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Contact 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Ben Livshits (</a:t>
            </a:r>
            <a:r>
              <a:rPr lang="en-US" sz="2400" dirty="0" smtClean="0">
                <a:hlinkClick r:id="rId2"/>
              </a:rPr>
              <a:t>livshits@microsoft.com</a:t>
            </a:r>
            <a:r>
              <a:rPr lang="en-US" sz="2400" dirty="0" smtClean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484" name="Picture 2" descr="http://blogs.technet.com/blogfiles/seanearp/WindowsLiveWriter/Relevance_10DEE/Windows_Live_Searc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834825"/>
            <a:ext cx="41910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Doloto MSR _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1828800"/>
            <a:ext cx="22320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/>
          <p:nvPr/>
        </p:nvGrpSpPr>
        <p:grpSpPr>
          <a:xfrm>
            <a:off x="4800600" y="1828800"/>
            <a:ext cx="3886200" cy="4495800"/>
            <a:chOff x="4800600" y="1600200"/>
            <a:chExt cx="3886200" cy="4495800"/>
          </a:xfrm>
          <a:solidFill>
            <a:schemeClr val="bg1"/>
          </a:solidFill>
        </p:grpSpPr>
        <p:sp>
          <p:nvSpPr>
            <p:cNvPr id="5" name="Rounded Rectangle 4"/>
            <p:cNvSpPr/>
            <p:nvPr/>
          </p:nvSpPr>
          <p:spPr>
            <a:xfrm>
              <a:off x="48006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4601" y="4200526"/>
              <a:ext cx="2057400" cy="16848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2050" y="1819275"/>
              <a:ext cx="1352550" cy="130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Arrow Connector 17"/>
            <p:cNvCxnSpPr/>
            <p:nvPr/>
          </p:nvCxnSpPr>
          <p:spPr>
            <a:xfrm rot="16200000" flipH="1">
              <a:off x="5638800" y="32766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53200" y="2819400"/>
              <a:ext cx="145860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JavaScript</a:t>
              </a:r>
            </a:p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+ DHTML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4495800"/>
              <a:ext cx="154907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57200" y="1828800"/>
            <a:ext cx="3886200" cy="4495800"/>
            <a:chOff x="457200" y="1600200"/>
            <a:chExt cx="3886200" cy="44958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4572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4619625"/>
              <a:ext cx="1506865" cy="12657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819275"/>
              <a:ext cx="13525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133600" y="2057400"/>
              <a:ext cx="178324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4884003"/>
              <a:ext cx="15058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rendering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371600" y="33528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85594" y="3364468"/>
              <a:ext cx="16768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+mj-lt"/>
                  <a:ea typeface="+mn-ea"/>
                  <a:cs typeface="Courier New" pitchFamily="49" charset="0"/>
                </a:rPr>
                <a:t>Static HTML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Web 1.0 → Web 2.0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676400"/>
            <a:ext cx="4343400" cy="472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86945"/>
            <a:ext cx="1137964" cy="153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5724525" y="2942461"/>
            <a:ext cx="3190875" cy="2222058"/>
            <a:chOff x="5181600" y="2971800"/>
            <a:chExt cx="3190875" cy="2222058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971800"/>
              <a:ext cx="3190875" cy="2222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3492767"/>
              <a:ext cx="457200" cy="408323"/>
            </a:xfrm>
            <a:prstGeom prst="rect">
              <a:avLst/>
            </a:prstGeom>
            <a:noFill/>
          </p:spPr>
        </p:pic>
        <p:pic>
          <p:nvPicPr>
            <p:cNvPr id="10" name="Picture 9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3645167"/>
              <a:ext cx="457200" cy="408323"/>
            </a:xfrm>
            <a:prstGeom prst="rect">
              <a:avLst/>
            </a:prstGeom>
            <a:noFill/>
          </p:spPr>
        </p:pic>
        <p:pic>
          <p:nvPicPr>
            <p:cNvPr id="11" name="Picture 10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645167"/>
              <a:ext cx="457200" cy="408323"/>
            </a:xfrm>
            <a:prstGeom prst="rect">
              <a:avLst/>
            </a:prstGeom>
            <a:noFill/>
          </p:spPr>
        </p:pic>
      </p:grpSp>
      <p:sp>
        <p:nvSpPr>
          <p:cNvPr id="13" name="Left-Right Arrow 12"/>
          <p:cNvSpPr/>
          <p:nvPr/>
        </p:nvSpPr>
        <p:spPr>
          <a:xfrm>
            <a:off x="1752600" y="3862990"/>
            <a:ext cx="3814762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Server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388" y="5862935"/>
            <a:ext cx="104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Clients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32771" name="Picture 3" descr="http://webobjects2.cdw.com/is/image/CDW/184406?$product_full$"/>
          <p:cNvPicPr>
            <a:picLocks noChangeAspect="1" noChangeArrowheads="1"/>
          </p:cNvPicPr>
          <p:nvPr/>
        </p:nvPicPr>
        <p:blipFill>
          <a:blip r:embed="rId5"/>
          <a:srcRect t="9103" b="10294"/>
          <a:stretch>
            <a:fillRect/>
          </a:stretch>
        </p:blipFill>
        <p:spPr bwMode="auto">
          <a:xfrm>
            <a:off x="2286000" y="3180778"/>
            <a:ext cx="1714500" cy="13819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773" name="Picture 5" descr="http://static.howstuffworks.com/gif/wireless-network-new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8092" y="3463428"/>
            <a:ext cx="1705404" cy="15486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775" name="Picture 7" descr="http://www.costaricapages.com/panama/blog/wp-content/uploads/2008/05/cellphone.jpg"/>
          <p:cNvPicPr>
            <a:picLocks noChangeAspect="1" noChangeArrowheads="1"/>
          </p:cNvPicPr>
          <p:nvPr/>
        </p:nvPicPr>
        <p:blipFill>
          <a:blip r:embed="rId7"/>
          <a:srcRect l="11943" r="11921"/>
          <a:stretch>
            <a:fillRect/>
          </a:stretch>
        </p:blipFill>
        <p:spPr bwMode="auto">
          <a:xfrm>
            <a:off x="3704796" y="4044553"/>
            <a:ext cx="1705404" cy="22399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ounded Rectangular Callout 17"/>
          <p:cNvSpPr/>
          <p:nvPr/>
        </p:nvSpPr>
        <p:spPr>
          <a:xfrm>
            <a:off x="5724525" y="2647378"/>
            <a:ext cx="2166266" cy="533400"/>
          </a:xfrm>
          <a:prstGeom prst="wedgeRoundRectCallout">
            <a:avLst>
              <a:gd name="adj1" fmla="val 25039"/>
              <a:gd name="adj2" fmla="val 1726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Run your code here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1986" name="Picture 2" descr="C:\Users\livshits\AppData\Local\Temp\iStock_000006229514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4825"/>
            <a:ext cx="2596515" cy="3890185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841625" y="1774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66399"/>
            <a:ext cx="6525578" cy="481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 Web 2.0 Application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Disected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038600"/>
            <a:ext cx="3429000" cy="2438400"/>
          </a:xfrm>
          <a:prstGeom prst="wedgeRoundRectCallout">
            <a:avLst>
              <a:gd name="adj1" fmla="val 74624"/>
              <a:gd name="adj2" fmla="val -49202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70,000+ lines of JavaScript code downloaded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038600"/>
            <a:ext cx="3429000" cy="2438400"/>
          </a:xfrm>
          <a:prstGeom prst="wedgeRoundRectCallout">
            <a:avLst>
              <a:gd name="adj1" fmla="val -76746"/>
              <a:gd name="adj2" fmla="val -48775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2,855 Functions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143000"/>
            <a:ext cx="3429000" cy="2438400"/>
          </a:xfrm>
          <a:prstGeom prst="wedgeRoundRectCallout">
            <a:avLst>
              <a:gd name="adj1" fmla="val -72481"/>
              <a:gd name="adj2" fmla="val 55498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1+ MB code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1219200"/>
            <a:ext cx="3581400" cy="2438400"/>
          </a:xfrm>
          <a:prstGeom prst="wedgeRoundRectCallout">
            <a:avLst>
              <a:gd name="adj1" fmla="val 71158"/>
              <a:gd name="adj2" fmla="val 52387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Talks to 14 backend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(traffic, images,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directions, ads, …)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Lots of JavaScript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42913" y="1981200"/>
          <a:ext cx="8243887" cy="46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Motivation for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Idea behind Doloto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Start with a small piece of code on the client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Download required code on demand (pull)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Send code when bandwidth available (push)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Leads to better application responsiveness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Interleave code download &amp; execution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Faster startup times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Rarely executed code is rarely downloaded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02C239D5-397D-4A4D-A52E-11673D41A19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tx1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rewriting</a:t>
            </a:r>
            <a:r>
              <a:rPr lang="en-US" sz="3200" dirty="0"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rgbClr val="FFFF00"/>
                </a:solidFill>
                <a:latin typeface="Calibri" pitchFamily="34" charset="0"/>
              </a:rPr>
              <a:t>prefetch</a:t>
            </a:r>
            <a:r>
              <a:rPr lang="en-US" sz="3200" dirty="0">
                <a:latin typeface="Calibri" pitchFamily="34" charset="0"/>
              </a:rPr>
              <a:t>] Background </a:t>
            </a:r>
            <a:r>
              <a:rPr lang="en-US" sz="3200" dirty="0" err="1">
                <a:latin typeface="Calibri" pitchFamily="34" charset="0"/>
              </a:rPr>
              <a:t>prefetch</a:t>
            </a:r>
            <a:r>
              <a:rPr lang="en-US" sz="3200" dirty="0"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latin typeface="Calibri" pitchFamily="34" charset="0"/>
              </a:rPr>
              <a:t>running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Doloto: the Steps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2018-12-15T21:27:18+00:00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81516824-46A7-4DFE-BF9E-5D0AA625B3A2}"/>
</file>

<file path=customXml/itemProps2.xml><?xml version="1.0" encoding="utf-8"?>
<ds:datastoreItem xmlns:ds="http://schemas.openxmlformats.org/officeDocument/2006/customXml" ds:itemID="{B00BE44D-5070-4539-9FDC-1F3A6E94A40A}"/>
</file>

<file path=customXml/itemProps3.xml><?xml version="1.0" encoding="utf-8"?>
<ds:datastoreItem xmlns:ds="http://schemas.openxmlformats.org/officeDocument/2006/customXml" ds:itemID="{AD7A2EC5-6E33-4892-8504-DC6F0EDF4479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6432</TotalTime>
  <Words>503</Words>
  <Application>Microsoft Office PowerPoint</Application>
  <PresentationFormat>On-screen Show (4:3)</PresentationFormat>
  <Paragraphs>149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Module</vt:lpstr>
      <vt:lpstr>Office Theme</vt:lpstr>
      <vt:lpstr>Microsoft Office Excel 97-2003 Worksheet</vt:lpstr>
      <vt:lpstr>Doloto:  Code Splitting for Web 2.0 Applications   </vt:lpstr>
      <vt:lpstr>Web 2.0 is Upon Us</vt:lpstr>
      <vt:lpstr>Web 1.0 → Web 2.0</vt:lpstr>
      <vt:lpstr>Distributed Applications</vt:lpstr>
      <vt:lpstr>Catch-22</vt:lpstr>
      <vt:lpstr>A Web 2.0 Application Disected</vt:lpstr>
      <vt:lpstr>Lots of JavaScript Code</vt:lpstr>
      <vt:lpstr>Motivation for Doloto</vt:lpstr>
      <vt:lpstr>Doloto: the Steps</vt:lpstr>
      <vt:lpstr>Runtime Picture</vt:lpstr>
      <vt:lpstr>Training Phase</vt:lpstr>
      <vt:lpstr>Doloto Training Tool</vt:lpstr>
      <vt:lpstr>Architecture of Doloto</vt:lpstr>
      <vt:lpstr>Code Rewriting</vt:lpstr>
      <vt:lpstr>Automated Function Splitting</vt:lpstr>
      <vt:lpstr>Architecture of Doloto</vt:lpstr>
      <vt:lpstr>Cluster Prefetching</vt:lpstr>
      <vt:lpstr>Application Benchmarks</vt:lpstr>
      <vt:lpstr>Size Savings with Doloto</vt:lpstr>
      <vt:lpstr>Runtime Savings with Doloto</vt:lpstr>
      <vt:lpstr>Conclusion</vt:lpstr>
      <vt:lpstr>Contact 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Spectator: Detection and Containment of JavaScript worms</dc:title>
  <dc:creator>Ben Livshits</dc:creator>
  <cp:keywords>Conference</cp:keywords>
  <cp:lastModifiedBy>Ben Livshits</cp:lastModifiedBy>
  <cp:revision>151</cp:revision>
  <dcterms:created xsi:type="dcterms:W3CDTF">2008-04-26T21:57:39Z</dcterms:created>
  <dcterms:modified xsi:type="dcterms:W3CDTF">2008-11-13T14:11:45Z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